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683" r:id="rId3"/>
    <p:sldId id="708" r:id="rId4"/>
    <p:sldId id="592" r:id="rId5"/>
    <p:sldId id="744" r:id="rId6"/>
    <p:sldId id="849" r:id="rId7"/>
    <p:sldId id="904" r:id="rId8"/>
    <p:sldId id="907" r:id="rId9"/>
    <p:sldId id="859" r:id="rId10"/>
    <p:sldId id="912" r:id="rId11"/>
    <p:sldId id="911" r:id="rId12"/>
    <p:sldId id="853" r:id="rId13"/>
    <p:sldId id="266" r:id="rId14"/>
    <p:sldId id="788" r:id="rId15"/>
    <p:sldId id="913" r:id="rId16"/>
    <p:sldId id="789" r:id="rId17"/>
    <p:sldId id="791" r:id="rId18"/>
    <p:sldId id="914" r:id="rId19"/>
    <p:sldId id="790" r:id="rId20"/>
    <p:sldId id="792" r:id="rId21"/>
    <p:sldId id="916" r:id="rId22"/>
    <p:sldId id="934" r:id="rId23"/>
    <p:sldId id="919" r:id="rId24"/>
    <p:sldId id="684" r:id="rId25"/>
    <p:sldId id="922" r:id="rId26"/>
    <p:sldId id="923" r:id="rId27"/>
    <p:sldId id="873" r:id="rId28"/>
    <p:sldId id="611" r:id="rId29"/>
    <p:sldId id="924" r:id="rId30"/>
    <p:sldId id="925" r:id="rId31"/>
    <p:sldId id="926" r:id="rId32"/>
    <p:sldId id="876" r:id="rId33"/>
    <p:sldId id="806" r:id="rId34"/>
    <p:sldId id="927" r:id="rId35"/>
    <p:sldId id="928" r:id="rId36"/>
    <p:sldId id="805" r:id="rId37"/>
    <p:sldId id="604" r:id="rId38"/>
    <p:sldId id="623" r:id="rId39"/>
    <p:sldId id="624" r:id="rId40"/>
    <p:sldId id="886" r:id="rId41"/>
    <p:sldId id="625" r:id="rId42"/>
    <p:sldId id="626" r:id="rId43"/>
    <p:sldId id="812" r:id="rId44"/>
    <p:sldId id="605" r:id="rId45"/>
    <p:sldId id="627" r:id="rId46"/>
    <p:sldId id="929" r:id="rId47"/>
    <p:sldId id="628" r:id="rId48"/>
    <p:sldId id="629" r:id="rId49"/>
    <p:sldId id="630" r:id="rId50"/>
    <p:sldId id="631" r:id="rId51"/>
    <p:sldId id="632" r:id="rId52"/>
    <p:sldId id="823" r:id="rId53"/>
    <p:sldId id="633" r:id="rId54"/>
    <p:sldId id="634" r:id="rId55"/>
    <p:sldId id="635" r:id="rId56"/>
    <p:sldId id="636" r:id="rId57"/>
    <p:sldId id="637" r:id="rId58"/>
    <p:sldId id="776" r:id="rId59"/>
    <p:sldId id="825" r:id="rId60"/>
    <p:sldId id="827" r:id="rId61"/>
    <p:sldId id="829" r:id="rId62"/>
    <p:sldId id="837" r:id="rId63"/>
    <p:sldId id="838" r:id="rId64"/>
    <p:sldId id="897" r:id="rId65"/>
    <p:sldId id="930" r:id="rId66"/>
    <p:sldId id="931" r:id="rId67"/>
    <p:sldId id="933" r:id="rId68"/>
    <p:sldId id="932" r:id="rId69"/>
    <p:sldId id="839" r:id="rId70"/>
    <p:sldId id="840" r:id="rId71"/>
    <p:sldId id="590" r:id="rId7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5D22"/>
    <a:srgbClr val="0000FF"/>
    <a:srgbClr val="7AD9E7"/>
    <a:srgbClr val="1A808E"/>
    <a:srgbClr val="D6A38C"/>
    <a:srgbClr val="2FC4DA"/>
    <a:srgbClr val="1B8696"/>
    <a:srgbClr val="1E96A6"/>
    <a:srgbClr val="E08F82"/>
    <a:srgbClr val="ACE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6318" autoAdjust="0"/>
  </p:normalViewPr>
  <p:slideViewPr>
    <p:cSldViewPr showGuides="1">
      <p:cViewPr varScale="1">
        <p:scale>
          <a:sx n="113" d="100"/>
          <a:sy n="113" d="100"/>
        </p:scale>
        <p:origin x="534" y="96"/>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image" Target="../media/image7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6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2022/2/26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t>2</a:t>
            </a:fld>
            <a:endParaRPr lang="en-US" altLang="zh-CN" dirty="0"/>
          </a:p>
        </p:txBody>
      </p:sp>
    </p:spTree>
    <p:extLst>
      <p:ext uri="{BB962C8B-B14F-4D97-AF65-F5344CB8AC3E}">
        <p14:creationId xmlns:p14="http://schemas.microsoft.com/office/powerpoint/2010/main" val="152083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2" name="圆角矩形 21">
            <a:extLst>
              <a:ext uri="{FF2B5EF4-FFF2-40B4-BE49-F238E27FC236}">
                <a16:creationId xmlns="" xmlns:a16="http://schemas.microsoft.com/office/drawing/2014/main" id="{42F66117-1422-E04E-93A0-A3423E0F05D2}"/>
              </a:ext>
            </a:extLst>
          </p:cNvPr>
          <p:cNvSpPr/>
          <p:nvPr userDrawn="1"/>
        </p:nvSpPr>
        <p:spPr>
          <a:xfrm>
            <a:off x="2400" y="0"/>
            <a:ext cx="12189600" cy="6858000"/>
          </a:xfrm>
          <a:prstGeom prst="roundRect">
            <a:avLst>
              <a:gd name="adj" fmla="val 130"/>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8897060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同侧圆角矩形 2">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userDrawn="1"/>
        </p:nvSpPr>
        <p:spPr>
          <a:xfrm>
            <a:off x="299723" y="289757"/>
            <a:ext cx="1143262" cy="461665"/>
          </a:xfrm>
          <a:prstGeom prst="rect">
            <a:avLst/>
          </a:prstGeom>
        </p:spPr>
        <p:txBody>
          <a:bodyPr wrap="none">
            <a:spAutoFit/>
          </a:bodyPr>
          <a:lstStyle/>
          <a:p>
            <a:r>
              <a:rPr kumimoji="0" lang="zh-CN" altLang="en-US" sz="2400" b="1" i="0" u="none" strike="noStrike" kern="1200" cap="none" spc="0" normalizeH="0" baseline="0" noProof="0" dirty="0" smtClean="0">
                <a:ln>
                  <a:noFill/>
                </a:ln>
                <a:solidFill>
                  <a:schemeClr val="bg1"/>
                </a:solidFill>
                <a:effectLst/>
                <a:uLnTx/>
                <a:uFillTx/>
                <a:latin typeface="+mn-lt"/>
                <a:ea typeface="+mn-ea"/>
              </a:rPr>
              <a:t>第</a:t>
            </a:r>
            <a:r>
              <a:rPr kumimoji="0" lang="en-US" altLang="zh-CN" sz="2400" b="1" i="0" u="none" strike="noStrike" kern="1200" cap="none" spc="0" normalizeH="0" baseline="0" noProof="0" dirty="0" smtClean="0">
                <a:ln>
                  <a:noFill/>
                </a:ln>
                <a:solidFill>
                  <a:schemeClr val="bg1"/>
                </a:solidFill>
                <a:effectLst/>
                <a:uLnTx/>
                <a:uFillTx/>
                <a:latin typeface="+mn-lt"/>
                <a:ea typeface="+mn-ea"/>
              </a:rPr>
              <a:t>17</a:t>
            </a:r>
            <a:r>
              <a:rPr kumimoji="0" lang="zh-CN" altLang="en-US" sz="2400" b="1" i="0" u="none" strike="noStrike" kern="1200" cap="none" spc="0" normalizeH="0" baseline="0" noProof="0" dirty="0" smtClean="0">
                <a:ln>
                  <a:noFill/>
                </a:ln>
                <a:solidFill>
                  <a:schemeClr val="bg1"/>
                </a:solidFill>
                <a:effectLst/>
                <a:uLnTx/>
                <a:uFillTx/>
                <a:latin typeface="+mn-lt"/>
                <a:ea typeface="+mn-ea"/>
              </a:rPr>
              <a:t>练</a:t>
            </a:r>
            <a:endParaRPr lang="zh-CN" altLang="en-US" sz="2400" b="1" dirty="0">
              <a:solidFill>
                <a:schemeClr val="bg1"/>
              </a:solidFill>
            </a:endParaRPr>
          </a:p>
        </p:txBody>
      </p:sp>
    </p:spTree>
    <p:extLst>
      <p:ext uri="{BB962C8B-B14F-4D97-AF65-F5344CB8AC3E}">
        <p14:creationId xmlns:p14="http://schemas.microsoft.com/office/powerpoint/2010/main" val="26271483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FE7A53B-05DE-4759-9CA8-7D302AF8BA84}" type="datetimeFigureOut">
              <a:rPr lang="zh-CN" altLang="en-US" smtClean="0"/>
              <a:t>2022/2/26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7D0A99-BDC0-40B7-B0BC-D5614213BA60}" type="slidenum">
              <a:rPr lang="zh-CN" altLang="en-US" smtClean="0"/>
              <a:t>‹#›</a:t>
            </a:fld>
            <a:endParaRPr lang="zh-CN" altLang="en-US"/>
          </a:p>
        </p:txBody>
      </p:sp>
      <p:pic>
        <p:nvPicPr>
          <p:cNvPr id="6" name="图片 5">
            <a:extLst>
              <a:ext uri="{FF2B5EF4-FFF2-40B4-BE49-F238E27FC236}">
                <a16:creationId xmlns="" xmlns:a16="http://schemas.microsoft.com/office/drawing/2014/main" id="{921BF0DE-FBB4-944B-B9DB-66F2BA19B84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25422" t="69" r="25422" b="69"/>
          <a:stretch/>
        </p:blipFill>
        <p:spPr>
          <a:xfrm>
            <a:off x="0" y="0"/>
            <a:ext cx="5063724" cy="6858000"/>
          </a:xfrm>
          <a:prstGeom prst="rect">
            <a:avLst/>
          </a:prstGeom>
        </p:spPr>
      </p:pic>
      <p:sp>
        <p:nvSpPr>
          <p:cNvPr id="7" name="任意形状 56">
            <a:extLst>
              <a:ext uri="{FF2B5EF4-FFF2-40B4-BE49-F238E27FC236}">
                <a16:creationId xmlns="" xmlns:a16="http://schemas.microsoft.com/office/drawing/2014/main" id="{BC248BB9-25AE-CF48-A809-D0CF2A574466}"/>
              </a:ext>
            </a:extLst>
          </p:cNvPr>
          <p:cNvSpPr/>
          <p:nvPr userDrawn="1"/>
        </p:nvSpPr>
        <p:spPr>
          <a:xfrm>
            <a:off x="4304899" y="0"/>
            <a:ext cx="7887101" cy="6858000"/>
          </a:xfrm>
          <a:custGeom>
            <a:avLst/>
            <a:gdLst>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0 w 12192000"/>
              <a:gd name="connsiteY5" fmla="*/ 0 h 6858000"/>
              <a:gd name="connsiteX6" fmla="*/ 1 w 12192000"/>
              <a:gd name="connsiteY6" fmla="*/ 0 h 6858000"/>
              <a:gd name="connsiteX7" fmla="*/ 1 w 12192000"/>
              <a:gd name="connsiteY7" fmla="*/ 6858000 h 6858000"/>
              <a:gd name="connsiteX8" fmla="*/ 0 w 12192000"/>
              <a:gd name="connsiteY8" fmla="*/ 6858000 h 6858000"/>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4304899 w 12192000"/>
              <a:gd name="connsiteY5" fmla="*/ 0 h 6858000"/>
              <a:gd name="connsiteX6" fmla="*/ 0 w 12192000"/>
              <a:gd name="connsiteY6" fmla="*/ 6858000 h 6858000"/>
              <a:gd name="connsiteX7" fmla="*/ 1 w 12192000"/>
              <a:gd name="connsiteY7" fmla="*/ 0 h 6858000"/>
              <a:gd name="connsiteX8" fmla="*/ 1 w 12192000"/>
              <a:gd name="connsiteY8" fmla="*/ 6858000 h 6858000"/>
              <a:gd name="connsiteX9" fmla="*/ 0 w 12192000"/>
              <a:gd name="connsiteY9" fmla="*/ 6858000 h 6858000"/>
              <a:gd name="connsiteX0" fmla="*/ 4304898 w 12191999"/>
              <a:gd name="connsiteY0" fmla="*/ 0 h 6858000"/>
              <a:gd name="connsiteX1" fmla="*/ 12191999 w 12191999"/>
              <a:gd name="connsiteY1" fmla="*/ 0 h 6858000"/>
              <a:gd name="connsiteX2" fmla="*/ 12191999 w 12191999"/>
              <a:gd name="connsiteY2" fmla="*/ 6858000 h 6858000"/>
              <a:gd name="connsiteX3" fmla="*/ 4304898 w 12191999"/>
              <a:gd name="connsiteY3" fmla="*/ 6858000 h 6858000"/>
              <a:gd name="connsiteX4" fmla="*/ 5005754 w 12191999"/>
              <a:gd name="connsiteY4" fmla="*/ 3429000 h 6858000"/>
              <a:gd name="connsiteX5" fmla="*/ 4304898 w 12191999"/>
              <a:gd name="connsiteY5" fmla="*/ 0 h 6858000"/>
              <a:gd name="connsiteX6" fmla="*/ 0 w 12191999"/>
              <a:gd name="connsiteY6" fmla="*/ 6858000 h 6858000"/>
              <a:gd name="connsiteX7" fmla="*/ 0 w 12191999"/>
              <a:gd name="connsiteY7" fmla="*/ 0 h 6858000"/>
              <a:gd name="connsiteX8" fmla="*/ 0 w 12191999"/>
              <a:gd name="connsiteY8" fmla="*/ 6858000 h 6858000"/>
              <a:gd name="connsiteX0" fmla="*/ 0 w 7887101"/>
              <a:gd name="connsiteY0" fmla="*/ 0 h 6858000"/>
              <a:gd name="connsiteX1" fmla="*/ 7887101 w 7887101"/>
              <a:gd name="connsiteY1" fmla="*/ 0 h 6858000"/>
              <a:gd name="connsiteX2" fmla="*/ 7887101 w 7887101"/>
              <a:gd name="connsiteY2" fmla="*/ 6858000 h 6858000"/>
              <a:gd name="connsiteX3" fmla="*/ 0 w 7887101"/>
              <a:gd name="connsiteY3" fmla="*/ 6858000 h 6858000"/>
              <a:gd name="connsiteX4" fmla="*/ 700856 w 7887101"/>
              <a:gd name="connsiteY4" fmla="*/ 3429000 h 6858000"/>
              <a:gd name="connsiteX5" fmla="*/ 0 w 788710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7101" h="6858000">
                <a:moveTo>
                  <a:pt x="0" y="0"/>
                </a:moveTo>
                <a:lnTo>
                  <a:pt x="7887101" y="0"/>
                </a:lnTo>
                <a:lnTo>
                  <a:pt x="7887101" y="6858000"/>
                </a:lnTo>
                <a:lnTo>
                  <a:pt x="0" y="6858000"/>
                </a:lnTo>
                <a:lnTo>
                  <a:pt x="700856" y="3429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Tree>
    <p:extLst>
      <p:ext uri="{BB962C8B-B14F-4D97-AF65-F5344CB8AC3E}">
        <p14:creationId xmlns:p14="http://schemas.microsoft.com/office/powerpoint/2010/main" val="5198770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6172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292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531115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金榜苑：专项突破">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任意形状 7">
            <a:extLst>
              <a:ext uri="{FF2B5EF4-FFF2-40B4-BE49-F238E27FC236}">
                <a16:creationId xmlns="" xmlns:a16="http://schemas.microsoft.com/office/drawing/2014/main" id="{405F08B0-CCAB-A745-BBD9-7EAA0D3441D6}"/>
              </a:ext>
            </a:extLst>
          </p:cNvPr>
          <p:cNvSpPr/>
          <p:nvPr userDrawn="1"/>
        </p:nvSpPr>
        <p:spPr>
          <a:xfrm>
            <a:off x="0" y="0"/>
            <a:ext cx="3044109"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6" name="矩形 5"/>
          <p:cNvSpPr/>
          <p:nvPr userDrawn="1"/>
        </p:nvSpPr>
        <p:spPr>
          <a:xfrm>
            <a:off x="645490" y="70451"/>
            <a:ext cx="1887055" cy="430887"/>
          </a:xfrm>
          <a:prstGeom prst="rect">
            <a:avLst/>
          </a:prstGeom>
        </p:spPr>
        <p:txBody>
          <a:bodyPr wrap="none">
            <a:spAutoFit/>
          </a:bodyPr>
          <a:lstStyle/>
          <a:p>
            <a:r>
              <a:rPr lang="zh-CN" altLang="en-US" sz="2200" b="1" dirty="0" smtClean="0">
                <a:solidFill>
                  <a:schemeClr val="bg1"/>
                </a:solidFill>
                <a:latin typeface="方正粗圆简体" panose="03000509000000000000" pitchFamily="65" charset="-122"/>
                <a:ea typeface="方正粗圆简体" panose="03000509000000000000" pitchFamily="65" charset="-122"/>
              </a:rPr>
              <a:t>关键能力提升</a:t>
            </a:r>
            <a:endParaRPr lang="zh-CN" altLang="en-US" sz="2200" b="1" dirty="0">
              <a:solidFill>
                <a:schemeClr val="bg1"/>
              </a:solidFill>
              <a:latin typeface="方正粗圆简体" panose="03000509000000000000" pitchFamily="65" charset="-122"/>
              <a:ea typeface="方正粗圆简体" panose="03000509000000000000" pitchFamily="65" charset="-122"/>
            </a:endParaRPr>
          </a:p>
        </p:txBody>
      </p:sp>
    </p:spTree>
    <p:extLst>
      <p:ext uri="{BB962C8B-B14F-4D97-AF65-F5344CB8AC3E}">
        <p14:creationId xmlns:p14="http://schemas.microsoft.com/office/powerpoint/2010/main" val="29213976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4729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易错辨析</a:t>
            </a:r>
            <a:endParaRPr lang="zh-CN" altLang="en-US" sz="2400" b="1" dirty="0">
              <a:solidFill>
                <a:schemeClr val="bg1"/>
              </a:solidFill>
            </a:endParaRPr>
          </a:p>
        </p:txBody>
      </p:sp>
    </p:spTree>
    <p:extLst>
      <p:ext uri="{BB962C8B-B14F-4D97-AF65-F5344CB8AC3E}">
        <p14:creationId xmlns:p14="http://schemas.microsoft.com/office/powerpoint/2010/main" val="19020519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对点训练</a:t>
            </a:r>
            <a:endParaRPr lang="zh-CN" altLang="en-US" sz="2400" b="1" dirty="0">
              <a:solidFill>
                <a:schemeClr val="bg1"/>
              </a:solidFill>
            </a:endParaRPr>
          </a:p>
        </p:txBody>
      </p:sp>
    </p:spTree>
    <p:extLst>
      <p:ext uri="{BB962C8B-B14F-4D97-AF65-F5344CB8AC3E}">
        <p14:creationId xmlns:p14="http://schemas.microsoft.com/office/powerpoint/2010/main" val="31161607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真题演练</a:t>
            </a:r>
            <a:endParaRPr lang="zh-CN" altLang="en-US" sz="2400" b="1" dirty="0">
              <a:solidFill>
                <a:schemeClr val="bg1"/>
              </a:solidFill>
            </a:endParaRPr>
          </a:p>
        </p:txBody>
      </p:sp>
    </p:spTree>
    <p:extLst>
      <p:ext uri="{BB962C8B-B14F-4D97-AF65-F5344CB8AC3E}">
        <p14:creationId xmlns:p14="http://schemas.microsoft.com/office/powerpoint/2010/main" val="13194219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同侧圆角矩形 2">
            <a:extLst>
              <a:ext uri="{FF2B5EF4-FFF2-40B4-BE49-F238E27FC236}">
                <a16:creationId xmlns:a16="http://schemas.microsoft.com/office/drawing/2014/main" xmlns=""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课时精练</a:t>
            </a:r>
            <a:endParaRPr lang="zh-CN" altLang="en-US" sz="2400" b="1" dirty="0">
              <a:solidFill>
                <a:schemeClr val="bg1"/>
              </a:solidFill>
            </a:endParaRPr>
          </a:p>
        </p:txBody>
      </p:sp>
    </p:spTree>
    <p:extLst>
      <p:ext uri="{BB962C8B-B14F-4D97-AF65-F5344CB8AC3E}">
        <p14:creationId xmlns:p14="http://schemas.microsoft.com/office/powerpoint/2010/main" val="26684279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4" r:id="rId4"/>
    <p:sldLayoutId id="2147483665" r:id="rId5"/>
    <p:sldLayoutId id="2147483669" r:id="rId6"/>
    <p:sldLayoutId id="2147483670" r:id="rId7"/>
    <p:sldLayoutId id="2147483663" r:id="rId8"/>
    <p:sldLayoutId id="2147483671" r:id="rId9"/>
    <p:sldLayoutId id="2147483668" r:id="rId10"/>
    <p:sldLayoutId id="2147483666" r:id="rId11"/>
    <p:sldLayoutId id="2147483655"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package" Target="../embeddings/Microsoft_Word___2.docx"/><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package" Target="../embeddings/Microsoft_Word___3.docx"/><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package" Target="../embeddings/Microsoft_Word___4.docx"/><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emf"/><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package" Target="../embeddings/Microsoft_Word___5.docx"/><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slide" Target="slide4.xml"/><Relationship Id="rId5" Type="http://schemas.openxmlformats.org/officeDocument/2006/relationships/slide" Target="slide24.xml"/><Relationship Id="rId4" Type="http://schemas.openxmlformats.org/officeDocument/2006/relationships/slide" Target="slide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49.png"/><Relationship Id="rId7" Type="http://schemas.openxmlformats.org/officeDocument/2006/relationships/image" Target="../media/image48.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package" Target="../embeddings/Microsoft_Word___6.docx"/><Relationship Id="rId5" Type="http://schemas.openxmlformats.org/officeDocument/2006/relationships/image" Target="../media/image51.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8.xml"/><Relationship Id="rId1" Type="http://schemas.openxmlformats.org/officeDocument/2006/relationships/slideLayout" Target="../slideLayouts/slideLayout8.xml"/><Relationship Id="rId5" Type="http://schemas.openxmlformats.org/officeDocument/2006/relationships/slide" Target="slide42.xml"/><Relationship Id="rId4" Type="http://schemas.openxmlformats.org/officeDocument/2006/relationships/slide" Target="slide41.xml"/></Relationships>
</file>

<file path=ppt/slides/_rels/slide3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 Target="slide39.xml"/><Relationship Id="rId7" Type="http://schemas.openxmlformats.org/officeDocument/2006/relationships/image" Target="../media/image54.png"/><Relationship Id="rId2" Type="http://schemas.openxmlformats.org/officeDocument/2006/relationships/slide" Target="slide38.xml"/><Relationship Id="rId1" Type="http://schemas.openxmlformats.org/officeDocument/2006/relationships/slideLayout" Target="../slideLayouts/slideLayout8.xml"/><Relationship Id="rId6" Type="http://schemas.openxmlformats.org/officeDocument/2006/relationships/image" Target="../media/image53.png"/><Relationship Id="rId5" Type="http://schemas.openxmlformats.org/officeDocument/2006/relationships/slide" Target="slide42.xml"/><Relationship Id="rId4" Type="http://schemas.openxmlformats.org/officeDocument/2006/relationships/slide" Target="slide41.xml"/><Relationship Id="rId9" Type="http://schemas.openxmlformats.org/officeDocument/2006/relationships/image" Target="../media/image56.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slide" Target="slide39.xml"/><Relationship Id="rId7" Type="http://schemas.openxmlformats.org/officeDocument/2006/relationships/image" Target="../media/image58.png"/><Relationship Id="rId2" Type="http://schemas.openxmlformats.org/officeDocument/2006/relationships/slide" Target="slide38.xml"/><Relationship Id="rId1" Type="http://schemas.openxmlformats.org/officeDocument/2006/relationships/slideLayout" Target="../slideLayouts/slideLayout8.xml"/><Relationship Id="rId6" Type="http://schemas.openxmlformats.org/officeDocument/2006/relationships/image" Target="../media/image57.png"/><Relationship Id="rId5" Type="http://schemas.openxmlformats.org/officeDocument/2006/relationships/slide" Target="slide42.xml"/><Relationship Id="rId4" Type="http://schemas.openxmlformats.org/officeDocument/2006/relationships/slide" Target="slide41.xml"/></Relationships>
</file>

<file path=ppt/slides/_rels/slide4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8.xml"/><Relationship Id="rId1" Type="http://schemas.openxmlformats.org/officeDocument/2006/relationships/slideLayout" Target="../slideLayouts/slideLayout8.xml"/><Relationship Id="rId6" Type="http://schemas.openxmlformats.org/officeDocument/2006/relationships/image" Target="../media/image59.png"/><Relationship Id="rId5" Type="http://schemas.openxmlformats.org/officeDocument/2006/relationships/slide" Target="slide42.xml"/><Relationship Id="rId4" Type="http://schemas.openxmlformats.org/officeDocument/2006/relationships/slide" Target="slide41.xml"/></Relationships>
</file>

<file path=ppt/slides/_rels/slide4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slide" Target="slide39.xml"/><Relationship Id="rId7" Type="http://schemas.openxmlformats.org/officeDocument/2006/relationships/image" Target="../media/image61.png"/><Relationship Id="rId2" Type="http://schemas.openxmlformats.org/officeDocument/2006/relationships/slide" Target="slide38.xml"/><Relationship Id="rId1" Type="http://schemas.openxmlformats.org/officeDocument/2006/relationships/slideLayout" Target="../slideLayouts/slideLayout8.xml"/><Relationship Id="rId6" Type="http://schemas.openxmlformats.org/officeDocument/2006/relationships/image" Target="../media/image60.png"/><Relationship Id="rId5" Type="http://schemas.openxmlformats.org/officeDocument/2006/relationships/slide" Target="slide42.xml"/><Relationship Id="rId4" Type="http://schemas.openxmlformats.org/officeDocument/2006/relationships/slide" Target="slide41.xml"/></Relationships>
</file>

<file path=ppt/slides/_rels/slide4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39.xml"/><Relationship Id="rId7" Type="http://schemas.openxmlformats.org/officeDocument/2006/relationships/image" Target="../media/image64.png"/><Relationship Id="rId2" Type="http://schemas.openxmlformats.org/officeDocument/2006/relationships/slide" Target="slide38.xml"/><Relationship Id="rId1" Type="http://schemas.openxmlformats.org/officeDocument/2006/relationships/slideLayout" Target="../slideLayouts/slideLayout8.xml"/><Relationship Id="rId6" Type="http://schemas.openxmlformats.org/officeDocument/2006/relationships/image" Target="../media/image63.png"/><Relationship Id="rId5" Type="http://schemas.openxmlformats.org/officeDocument/2006/relationships/slide" Target="slide42.xml"/><Relationship Id="rId4" Type="http://schemas.openxmlformats.org/officeDocument/2006/relationships/slide" Target="slide4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57.xml"/><Relationship Id="rId18" Type="http://schemas.openxmlformats.org/officeDocument/2006/relationships/image" Target="../media/image65.emf"/><Relationship Id="rId3" Type="http://schemas.openxmlformats.org/officeDocument/2006/relationships/slide" Target="slide45.xml"/><Relationship Id="rId7" Type="http://schemas.openxmlformats.org/officeDocument/2006/relationships/slide" Target="slide50.xml"/><Relationship Id="rId12" Type="http://schemas.openxmlformats.org/officeDocument/2006/relationships/slide" Target="slide56.xml"/><Relationship Id="rId17" Type="http://schemas.openxmlformats.org/officeDocument/2006/relationships/package" Target="../embeddings/Microsoft_Word___7.docx"/><Relationship Id="rId2" Type="http://schemas.openxmlformats.org/officeDocument/2006/relationships/slideLayout" Target="../slideLayouts/slideLayout9.xml"/><Relationship Id="rId16" Type="http://schemas.openxmlformats.org/officeDocument/2006/relationships/slide" Target="slide62.xml"/><Relationship Id="rId20" Type="http://schemas.openxmlformats.org/officeDocument/2006/relationships/slide" Target="slide66.xml"/><Relationship Id="rId1" Type="http://schemas.openxmlformats.org/officeDocument/2006/relationships/vmlDrawing" Target="../drawings/vmlDrawing7.vml"/><Relationship Id="rId6" Type="http://schemas.openxmlformats.org/officeDocument/2006/relationships/slide" Target="slide49.xml"/><Relationship Id="rId11" Type="http://schemas.openxmlformats.org/officeDocument/2006/relationships/slide" Target="slide55.xml"/><Relationship Id="rId5" Type="http://schemas.openxmlformats.org/officeDocument/2006/relationships/slide" Target="slide48.xml"/><Relationship Id="rId15" Type="http://schemas.openxmlformats.org/officeDocument/2006/relationships/slide" Target="slide60.xml"/><Relationship Id="rId10" Type="http://schemas.openxmlformats.org/officeDocument/2006/relationships/slide" Target="slide54.xml"/><Relationship Id="rId19" Type="http://schemas.openxmlformats.org/officeDocument/2006/relationships/image" Target="../media/image66.png"/><Relationship Id="rId4" Type="http://schemas.openxmlformats.org/officeDocument/2006/relationships/slide" Target="slide47.xml"/><Relationship Id="rId9" Type="http://schemas.openxmlformats.org/officeDocument/2006/relationships/slide" Target="slide53.xml"/><Relationship Id="rId14" Type="http://schemas.openxmlformats.org/officeDocument/2006/relationships/slide" Target="slide59.xml"/></Relationships>
</file>

<file path=ppt/slides/_rels/slide46.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57.xml"/><Relationship Id="rId18" Type="http://schemas.openxmlformats.org/officeDocument/2006/relationships/slide" Target="slide66.xml"/><Relationship Id="rId3" Type="http://schemas.openxmlformats.org/officeDocument/2006/relationships/slide" Target="slide45.xml"/><Relationship Id="rId7" Type="http://schemas.openxmlformats.org/officeDocument/2006/relationships/slide" Target="slide50.xml"/><Relationship Id="rId12" Type="http://schemas.openxmlformats.org/officeDocument/2006/relationships/slide" Target="slide56.xml"/><Relationship Id="rId17" Type="http://schemas.openxmlformats.org/officeDocument/2006/relationships/image" Target="../media/image68.png"/><Relationship Id="rId2" Type="http://schemas.openxmlformats.org/officeDocument/2006/relationships/slideLayout" Target="../slideLayouts/slideLayout9.xml"/><Relationship Id="rId16" Type="http://schemas.openxmlformats.org/officeDocument/2006/relationships/slide" Target="slide62.xml"/><Relationship Id="rId20" Type="http://schemas.openxmlformats.org/officeDocument/2006/relationships/image" Target="../media/image67.emf"/><Relationship Id="rId1" Type="http://schemas.openxmlformats.org/officeDocument/2006/relationships/vmlDrawing" Target="../drawings/vmlDrawing8.vml"/><Relationship Id="rId6" Type="http://schemas.openxmlformats.org/officeDocument/2006/relationships/slide" Target="slide49.xml"/><Relationship Id="rId11" Type="http://schemas.openxmlformats.org/officeDocument/2006/relationships/slide" Target="slide55.xml"/><Relationship Id="rId5" Type="http://schemas.openxmlformats.org/officeDocument/2006/relationships/slide" Target="slide48.xml"/><Relationship Id="rId15" Type="http://schemas.openxmlformats.org/officeDocument/2006/relationships/slide" Target="slide60.xml"/><Relationship Id="rId10" Type="http://schemas.openxmlformats.org/officeDocument/2006/relationships/slide" Target="slide54.xml"/><Relationship Id="rId19" Type="http://schemas.openxmlformats.org/officeDocument/2006/relationships/package" Target="../embeddings/Microsoft_Word___8.docx"/><Relationship Id="rId4" Type="http://schemas.openxmlformats.org/officeDocument/2006/relationships/slide" Target="slide47.xml"/><Relationship Id="rId9" Type="http://schemas.openxmlformats.org/officeDocument/2006/relationships/slide" Target="slide53.xml"/><Relationship Id="rId14" Type="http://schemas.openxmlformats.org/officeDocument/2006/relationships/slide" Target="slide59.xml"/></Relationships>
</file>

<file path=ppt/slides/_rels/slide47.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57.xml"/><Relationship Id="rId18" Type="http://schemas.openxmlformats.org/officeDocument/2006/relationships/image" Target="../media/image69.emf"/><Relationship Id="rId3" Type="http://schemas.openxmlformats.org/officeDocument/2006/relationships/slide" Target="slide45.xml"/><Relationship Id="rId21" Type="http://schemas.openxmlformats.org/officeDocument/2006/relationships/package" Target="../embeddings/Microsoft_Word___11.docx"/><Relationship Id="rId7" Type="http://schemas.openxmlformats.org/officeDocument/2006/relationships/slide" Target="slide50.xml"/><Relationship Id="rId12" Type="http://schemas.openxmlformats.org/officeDocument/2006/relationships/slide" Target="slide56.xml"/><Relationship Id="rId17" Type="http://schemas.openxmlformats.org/officeDocument/2006/relationships/package" Target="../embeddings/Microsoft_Word___9.docx"/><Relationship Id="rId2" Type="http://schemas.openxmlformats.org/officeDocument/2006/relationships/slideLayout" Target="../slideLayouts/slideLayout9.xml"/><Relationship Id="rId16" Type="http://schemas.openxmlformats.org/officeDocument/2006/relationships/slide" Target="slide62.xml"/><Relationship Id="rId20" Type="http://schemas.openxmlformats.org/officeDocument/2006/relationships/image" Target="../media/image70.emf"/><Relationship Id="rId1" Type="http://schemas.openxmlformats.org/officeDocument/2006/relationships/vmlDrawing" Target="../drawings/vmlDrawing9.vml"/><Relationship Id="rId6" Type="http://schemas.openxmlformats.org/officeDocument/2006/relationships/slide" Target="slide49.xml"/><Relationship Id="rId11" Type="http://schemas.openxmlformats.org/officeDocument/2006/relationships/slide" Target="slide55.xml"/><Relationship Id="rId5" Type="http://schemas.openxmlformats.org/officeDocument/2006/relationships/slide" Target="slide48.xml"/><Relationship Id="rId15" Type="http://schemas.openxmlformats.org/officeDocument/2006/relationships/slide" Target="slide60.xml"/><Relationship Id="rId10" Type="http://schemas.openxmlformats.org/officeDocument/2006/relationships/slide" Target="slide54.xml"/><Relationship Id="rId19" Type="http://schemas.openxmlformats.org/officeDocument/2006/relationships/package" Target="../embeddings/Microsoft_Word___10.docx"/><Relationship Id="rId4" Type="http://schemas.openxmlformats.org/officeDocument/2006/relationships/slide" Target="slide47.xml"/><Relationship Id="rId9" Type="http://schemas.openxmlformats.org/officeDocument/2006/relationships/slide" Target="slide53.xml"/><Relationship Id="rId14" Type="http://schemas.openxmlformats.org/officeDocument/2006/relationships/slide" Target="slide59.xml"/><Relationship Id="rId22" Type="http://schemas.openxmlformats.org/officeDocument/2006/relationships/slide" Target="slide66.xml"/></Relationships>
</file>

<file path=ppt/slides/_rels/slide48.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59.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7.xml"/><Relationship Id="rId2" Type="http://schemas.openxmlformats.org/officeDocument/2006/relationships/slide" Target="slide45.xml"/><Relationship Id="rId16" Type="http://schemas.openxmlformats.org/officeDocument/2006/relationships/slide" Target="slide66.xml"/><Relationship Id="rId1" Type="http://schemas.openxmlformats.org/officeDocument/2006/relationships/slideLayout" Target="../slideLayouts/slideLayout9.xml"/><Relationship Id="rId6" Type="http://schemas.openxmlformats.org/officeDocument/2006/relationships/slide" Target="slide50.xml"/><Relationship Id="rId11" Type="http://schemas.openxmlformats.org/officeDocument/2006/relationships/slide" Target="slide56.xml"/><Relationship Id="rId5" Type="http://schemas.openxmlformats.org/officeDocument/2006/relationships/slide" Target="slide49.xml"/><Relationship Id="rId15" Type="http://schemas.openxmlformats.org/officeDocument/2006/relationships/slide" Target="slide62.xml"/><Relationship Id="rId10" Type="http://schemas.openxmlformats.org/officeDocument/2006/relationships/slide" Target="slide55.xml"/><Relationship Id="rId4" Type="http://schemas.openxmlformats.org/officeDocument/2006/relationships/slide" Target="slide48.xml"/><Relationship Id="rId9" Type="http://schemas.openxmlformats.org/officeDocument/2006/relationships/slide" Target="slide54.xml"/><Relationship Id="rId14" Type="http://schemas.openxmlformats.org/officeDocument/2006/relationships/slide" Target="slide60.xml"/></Relationships>
</file>

<file path=ppt/slides/_rels/slide49.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59.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7.xml"/><Relationship Id="rId2" Type="http://schemas.openxmlformats.org/officeDocument/2006/relationships/slide" Target="slide45.xml"/><Relationship Id="rId16" Type="http://schemas.openxmlformats.org/officeDocument/2006/relationships/slide" Target="slide66.xml"/><Relationship Id="rId1" Type="http://schemas.openxmlformats.org/officeDocument/2006/relationships/slideLayout" Target="../slideLayouts/slideLayout9.xml"/><Relationship Id="rId6" Type="http://schemas.openxmlformats.org/officeDocument/2006/relationships/slide" Target="slide50.xml"/><Relationship Id="rId11" Type="http://schemas.openxmlformats.org/officeDocument/2006/relationships/slide" Target="slide56.xml"/><Relationship Id="rId5" Type="http://schemas.openxmlformats.org/officeDocument/2006/relationships/slide" Target="slide49.xml"/><Relationship Id="rId15" Type="http://schemas.openxmlformats.org/officeDocument/2006/relationships/slide" Target="slide62.xml"/><Relationship Id="rId10" Type="http://schemas.openxmlformats.org/officeDocument/2006/relationships/slide" Target="slide55.xml"/><Relationship Id="rId4" Type="http://schemas.openxmlformats.org/officeDocument/2006/relationships/slide" Target="slide48.xml"/><Relationship Id="rId9" Type="http://schemas.openxmlformats.org/officeDocument/2006/relationships/slide" Target="slide54.xml"/><Relationship Id="rId14" Type="http://schemas.openxmlformats.org/officeDocument/2006/relationships/slide" Target="slide60.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59.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7.xml"/><Relationship Id="rId2" Type="http://schemas.openxmlformats.org/officeDocument/2006/relationships/slide" Target="slide45.xml"/><Relationship Id="rId16" Type="http://schemas.openxmlformats.org/officeDocument/2006/relationships/slide" Target="slide66.xml"/><Relationship Id="rId1" Type="http://schemas.openxmlformats.org/officeDocument/2006/relationships/slideLayout" Target="../slideLayouts/slideLayout9.xml"/><Relationship Id="rId6" Type="http://schemas.openxmlformats.org/officeDocument/2006/relationships/slide" Target="slide50.xml"/><Relationship Id="rId11" Type="http://schemas.openxmlformats.org/officeDocument/2006/relationships/slide" Target="slide56.xml"/><Relationship Id="rId5" Type="http://schemas.openxmlformats.org/officeDocument/2006/relationships/slide" Target="slide49.xml"/><Relationship Id="rId15" Type="http://schemas.openxmlformats.org/officeDocument/2006/relationships/slide" Target="slide62.xml"/><Relationship Id="rId10" Type="http://schemas.openxmlformats.org/officeDocument/2006/relationships/slide" Target="slide55.xml"/><Relationship Id="rId4" Type="http://schemas.openxmlformats.org/officeDocument/2006/relationships/slide" Target="slide48.xml"/><Relationship Id="rId9" Type="http://schemas.openxmlformats.org/officeDocument/2006/relationships/slide" Target="slide54.xml"/><Relationship Id="rId14" Type="http://schemas.openxmlformats.org/officeDocument/2006/relationships/slide" Target="slide60.xml"/></Relationships>
</file>

<file path=ppt/slides/_rels/slide51.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59.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7.xml"/><Relationship Id="rId2" Type="http://schemas.openxmlformats.org/officeDocument/2006/relationships/slide" Target="slide45.xml"/><Relationship Id="rId16" Type="http://schemas.openxmlformats.org/officeDocument/2006/relationships/slide" Target="slide66.xml"/><Relationship Id="rId1" Type="http://schemas.openxmlformats.org/officeDocument/2006/relationships/slideLayout" Target="../slideLayouts/slideLayout9.xml"/><Relationship Id="rId6" Type="http://schemas.openxmlformats.org/officeDocument/2006/relationships/slide" Target="slide50.xml"/><Relationship Id="rId11" Type="http://schemas.openxmlformats.org/officeDocument/2006/relationships/slide" Target="slide56.xml"/><Relationship Id="rId5" Type="http://schemas.openxmlformats.org/officeDocument/2006/relationships/slide" Target="slide49.xml"/><Relationship Id="rId15" Type="http://schemas.openxmlformats.org/officeDocument/2006/relationships/slide" Target="slide62.xml"/><Relationship Id="rId10" Type="http://schemas.openxmlformats.org/officeDocument/2006/relationships/slide" Target="slide55.xml"/><Relationship Id="rId4" Type="http://schemas.openxmlformats.org/officeDocument/2006/relationships/slide" Target="slide48.xml"/><Relationship Id="rId9" Type="http://schemas.openxmlformats.org/officeDocument/2006/relationships/slide" Target="slide54.xml"/><Relationship Id="rId14" Type="http://schemas.openxmlformats.org/officeDocument/2006/relationships/slide" Target="slide60.xml"/></Relationships>
</file>

<file path=ppt/slides/_rels/slide52.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59.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7.xml"/><Relationship Id="rId2" Type="http://schemas.openxmlformats.org/officeDocument/2006/relationships/slide" Target="slide45.xml"/><Relationship Id="rId16" Type="http://schemas.openxmlformats.org/officeDocument/2006/relationships/slide" Target="slide66.xml"/><Relationship Id="rId1" Type="http://schemas.openxmlformats.org/officeDocument/2006/relationships/slideLayout" Target="../slideLayouts/slideLayout9.xml"/><Relationship Id="rId6" Type="http://schemas.openxmlformats.org/officeDocument/2006/relationships/slide" Target="slide50.xml"/><Relationship Id="rId11" Type="http://schemas.openxmlformats.org/officeDocument/2006/relationships/slide" Target="slide56.xml"/><Relationship Id="rId5" Type="http://schemas.openxmlformats.org/officeDocument/2006/relationships/slide" Target="slide49.xml"/><Relationship Id="rId15" Type="http://schemas.openxmlformats.org/officeDocument/2006/relationships/slide" Target="slide62.xml"/><Relationship Id="rId10" Type="http://schemas.openxmlformats.org/officeDocument/2006/relationships/slide" Target="slide55.xml"/><Relationship Id="rId4" Type="http://schemas.openxmlformats.org/officeDocument/2006/relationships/slide" Target="slide48.xml"/><Relationship Id="rId9" Type="http://schemas.openxmlformats.org/officeDocument/2006/relationships/slide" Target="slide54.xml"/><Relationship Id="rId14" Type="http://schemas.openxmlformats.org/officeDocument/2006/relationships/slide" Target="slide60.xml"/></Relationships>
</file>

<file path=ppt/slides/_rels/slide53.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59.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7.xml"/><Relationship Id="rId2" Type="http://schemas.openxmlformats.org/officeDocument/2006/relationships/slide" Target="slide45.xml"/><Relationship Id="rId16" Type="http://schemas.openxmlformats.org/officeDocument/2006/relationships/slide" Target="slide66.xml"/><Relationship Id="rId1" Type="http://schemas.openxmlformats.org/officeDocument/2006/relationships/slideLayout" Target="../slideLayouts/slideLayout9.xml"/><Relationship Id="rId6" Type="http://schemas.openxmlformats.org/officeDocument/2006/relationships/slide" Target="slide50.xml"/><Relationship Id="rId11" Type="http://schemas.openxmlformats.org/officeDocument/2006/relationships/slide" Target="slide56.xml"/><Relationship Id="rId5" Type="http://schemas.openxmlformats.org/officeDocument/2006/relationships/slide" Target="slide49.xml"/><Relationship Id="rId15" Type="http://schemas.openxmlformats.org/officeDocument/2006/relationships/slide" Target="slide62.xml"/><Relationship Id="rId10" Type="http://schemas.openxmlformats.org/officeDocument/2006/relationships/slide" Target="slide55.xml"/><Relationship Id="rId4" Type="http://schemas.openxmlformats.org/officeDocument/2006/relationships/slide" Target="slide48.xml"/><Relationship Id="rId9" Type="http://schemas.openxmlformats.org/officeDocument/2006/relationships/slide" Target="slide54.xml"/><Relationship Id="rId14" Type="http://schemas.openxmlformats.org/officeDocument/2006/relationships/slide" Target="slide60.xml"/></Relationships>
</file>

<file path=ppt/slides/_rels/slide54.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59.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7.xml"/><Relationship Id="rId17" Type="http://schemas.openxmlformats.org/officeDocument/2006/relationships/slide" Target="slide66.xml"/><Relationship Id="rId2" Type="http://schemas.openxmlformats.org/officeDocument/2006/relationships/slide" Target="slide45.xml"/><Relationship Id="rId16" Type="http://schemas.openxmlformats.org/officeDocument/2006/relationships/image" Target="../media/image71.png"/><Relationship Id="rId1" Type="http://schemas.openxmlformats.org/officeDocument/2006/relationships/slideLayout" Target="../slideLayouts/slideLayout9.xml"/><Relationship Id="rId6" Type="http://schemas.openxmlformats.org/officeDocument/2006/relationships/slide" Target="slide50.xml"/><Relationship Id="rId11" Type="http://schemas.openxmlformats.org/officeDocument/2006/relationships/slide" Target="slide56.xml"/><Relationship Id="rId5" Type="http://schemas.openxmlformats.org/officeDocument/2006/relationships/slide" Target="slide49.xml"/><Relationship Id="rId15" Type="http://schemas.openxmlformats.org/officeDocument/2006/relationships/slide" Target="slide62.xml"/><Relationship Id="rId10" Type="http://schemas.openxmlformats.org/officeDocument/2006/relationships/slide" Target="slide55.xml"/><Relationship Id="rId4" Type="http://schemas.openxmlformats.org/officeDocument/2006/relationships/slide" Target="slide48.xml"/><Relationship Id="rId9" Type="http://schemas.openxmlformats.org/officeDocument/2006/relationships/slide" Target="slide54.xml"/><Relationship Id="rId14" Type="http://schemas.openxmlformats.org/officeDocument/2006/relationships/slide" Target="slide60.xml"/></Relationships>
</file>

<file path=ppt/slides/_rels/slide55.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59.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7.xml"/><Relationship Id="rId2" Type="http://schemas.openxmlformats.org/officeDocument/2006/relationships/slide" Target="slide45.xml"/><Relationship Id="rId16" Type="http://schemas.openxmlformats.org/officeDocument/2006/relationships/slide" Target="slide66.xml"/><Relationship Id="rId1" Type="http://schemas.openxmlformats.org/officeDocument/2006/relationships/slideLayout" Target="../slideLayouts/slideLayout9.xml"/><Relationship Id="rId6" Type="http://schemas.openxmlformats.org/officeDocument/2006/relationships/slide" Target="slide50.xml"/><Relationship Id="rId11" Type="http://schemas.openxmlformats.org/officeDocument/2006/relationships/slide" Target="slide56.xml"/><Relationship Id="rId5" Type="http://schemas.openxmlformats.org/officeDocument/2006/relationships/slide" Target="slide49.xml"/><Relationship Id="rId15" Type="http://schemas.openxmlformats.org/officeDocument/2006/relationships/slide" Target="slide62.xml"/><Relationship Id="rId10" Type="http://schemas.openxmlformats.org/officeDocument/2006/relationships/slide" Target="slide55.xml"/><Relationship Id="rId4" Type="http://schemas.openxmlformats.org/officeDocument/2006/relationships/slide" Target="slide48.xml"/><Relationship Id="rId9" Type="http://schemas.openxmlformats.org/officeDocument/2006/relationships/slide" Target="slide54.xml"/><Relationship Id="rId14" Type="http://schemas.openxmlformats.org/officeDocument/2006/relationships/slide" Target="slide60.xml"/></Relationships>
</file>

<file path=ppt/slides/_rels/slide56.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59.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7.xml"/><Relationship Id="rId2" Type="http://schemas.openxmlformats.org/officeDocument/2006/relationships/slide" Target="slide45.xml"/><Relationship Id="rId16" Type="http://schemas.openxmlformats.org/officeDocument/2006/relationships/slide" Target="slide66.xml"/><Relationship Id="rId1" Type="http://schemas.openxmlformats.org/officeDocument/2006/relationships/slideLayout" Target="../slideLayouts/slideLayout9.xml"/><Relationship Id="rId6" Type="http://schemas.openxmlformats.org/officeDocument/2006/relationships/slide" Target="slide50.xml"/><Relationship Id="rId11" Type="http://schemas.openxmlformats.org/officeDocument/2006/relationships/slide" Target="slide56.xml"/><Relationship Id="rId5" Type="http://schemas.openxmlformats.org/officeDocument/2006/relationships/slide" Target="slide49.xml"/><Relationship Id="rId15" Type="http://schemas.openxmlformats.org/officeDocument/2006/relationships/slide" Target="slide62.xml"/><Relationship Id="rId10" Type="http://schemas.openxmlformats.org/officeDocument/2006/relationships/slide" Target="slide55.xml"/><Relationship Id="rId4" Type="http://schemas.openxmlformats.org/officeDocument/2006/relationships/slide" Target="slide48.xml"/><Relationship Id="rId9" Type="http://schemas.openxmlformats.org/officeDocument/2006/relationships/slide" Target="slide54.xml"/><Relationship Id="rId14" Type="http://schemas.openxmlformats.org/officeDocument/2006/relationships/slide" Target="slide60.xml"/></Relationships>
</file>

<file path=ppt/slides/_rels/slide57.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59.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7.xml"/><Relationship Id="rId17" Type="http://schemas.openxmlformats.org/officeDocument/2006/relationships/slide" Target="slide66.xml"/><Relationship Id="rId2" Type="http://schemas.openxmlformats.org/officeDocument/2006/relationships/slide" Target="slide45.xml"/><Relationship Id="rId16" Type="http://schemas.openxmlformats.org/officeDocument/2006/relationships/image" Target="../media/image72.png"/><Relationship Id="rId1" Type="http://schemas.openxmlformats.org/officeDocument/2006/relationships/slideLayout" Target="../slideLayouts/slideLayout9.xml"/><Relationship Id="rId6" Type="http://schemas.openxmlformats.org/officeDocument/2006/relationships/slide" Target="slide50.xml"/><Relationship Id="rId11" Type="http://schemas.openxmlformats.org/officeDocument/2006/relationships/slide" Target="slide56.xml"/><Relationship Id="rId5" Type="http://schemas.openxmlformats.org/officeDocument/2006/relationships/slide" Target="slide49.xml"/><Relationship Id="rId15" Type="http://schemas.openxmlformats.org/officeDocument/2006/relationships/slide" Target="slide62.xml"/><Relationship Id="rId10" Type="http://schemas.openxmlformats.org/officeDocument/2006/relationships/slide" Target="slide55.xml"/><Relationship Id="rId4" Type="http://schemas.openxmlformats.org/officeDocument/2006/relationships/slide" Target="slide48.xml"/><Relationship Id="rId9" Type="http://schemas.openxmlformats.org/officeDocument/2006/relationships/slide" Target="slide54.xml"/><Relationship Id="rId14" Type="http://schemas.openxmlformats.org/officeDocument/2006/relationships/slide" Target="slide60.xml"/></Relationships>
</file>

<file path=ppt/slides/_rels/slide58.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59.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7.xml"/><Relationship Id="rId17" Type="http://schemas.openxmlformats.org/officeDocument/2006/relationships/slide" Target="slide66.xml"/><Relationship Id="rId2" Type="http://schemas.openxmlformats.org/officeDocument/2006/relationships/slide" Target="slide45.xml"/><Relationship Id="rId16" Type="http://schemas.openxmlformats.org/officeDocument/2006/relationships/image" Target="../media/image72.png"/><Relationship Id="rId1" Type="http://schemas.openxmlformats.org/officeDocument/2006/relationships/slideLayout" Target="../slideLayouts/slideLayout9.xml"/><Relationship Id="rId6" Type="http://schemas.openxmlformats.org/officeDocument/2006/relationships/slide" Target="slide50.xml"/><Relationship Id="rId11" Type="http://schemas.openxmlformats.org/officeDocument/2006/relationships/slide" Target="slide56.xml"/><Relationship Id="rId5" Type="http://schemas.openxmlformats.org/officeDocument/2006/relationships/slide" Target="slide49.xml"/><Relationship Id="rId15" Type="http://schemas.openxmlformats.org/officeDocument/2006/relationships/slide" Target="slide62.xml"/><Relationship Id="rId10" Type="http://schemas.openxmlformats.org/officeDocument/2006/relationships/slide" Target="slide55.xml"/><Relationship Id="rId4" Type="http://schemas.openxmlformats.org/officeDocument/2006/relationships/slide" Target="slide48.xml"/><Relationship Id="rId9" Type="http://schemas.openxmlformats.org/officeDocument/2006/relationships/slide" Target="slide54.xml"/><Relationship Id="rId14" Type="http://schemas.openxmlformats.org/officeDocument/2006/relationships/slide" Target="slide60.xml"/></Relationships>
</file>

<file path=ppt/slides/_rels/slide59.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59.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7.xml"/><Relationship Id="rId2" Type="http://schemas.openxmlformats.org/officeDocument/2006/relationships/slide" Target="slide45.xml"/><Relationship Id="rId16" Type="http://schemas.openxmlformats.org/officeDocument/2006/relationships/slide" Target="slide66.xml"/><Relationship Id="rId1" Type="http://schemas.openxmlformats.org/officeDocument/2006/relationships/slideLayout" Target="../slideLayouts/slideLayout9.xml"/><Relationship Id="rId6" Type="http://schemas.openxmlformats.org/officeDocument/2006/relationships/slide" Target="slide50.xml"/><Relationship Id="rId11" Type="http://schemas.openxmlformats.org/officeDocument/2006/relationships/slide" Target="slide56.xml"/><Relationship Id="rId5" Type="http://schemas.openxmlformats.org/officeDocument/2006/relationships/slide" Target="slide49.xml"/><Relationship Id="rId15" Type="http://schemas.openxmlformats.org/officeDocument/2006/relationships/slide" Target="slide62.xml"/><Relationship Id="rId10" Type="http://schemas.openxmlformats.org/officeDocument/2006/relationships/slide" Target="slide55.xml"/><Relationship Id="rId4" Type="http://schemas.openxmlformats.org/officeDocument/2006/relationships/slide" Target="slide48.xml"/><Relationship Id="rId9" Type="http://schemas.openxmlformats.org/officeDocument/2006/relationships/slide" Target="slide54.xml"/><Relationship Id="rId14" Type="http://schemas.openxmlformats.org/officeDocument/2006/relationships/slide" Target="slide60.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57.xml"/><Relationship Id="rId18" Type="http://schemas.openxmlformats.org/officeDocument/2006/relationships/image" Target="../media/image73.emf"/><Relationship Id="rId3" Type="http://schemas.openxmlformats.org/officeDocument/2006/relationships/slide" Target="slide45.xml"/><Relationship Id="rId21" Type="http://schemas.openxmlformats.org/officeDocument/2006/relationships/image" Target="../media/image75.png"/><Relationship Id="rId7" Type="http://schemas.openxmlformats.org/officeDocument/2006/relationships/slide" Target="slide50.xml"/><Relationship Id="rId12" Type="http://schemas.openxmlformats.org/officeDocument/2006/relationships/slide" Target="slide56.xml"/><Relationship Id="rId17" Type="http://schemas.openxmlformats.org/officeDocument/2006/relationships/package" Target="../embeddings/Microsoft_Word___12.docx"/><Relationship Id="rId2" Type="http://schemas.openxmlformats.org/officeDocument/2006/relationships/slideLayout" Target="../slideLayouts/slideLayout9.xml"/><Relationship Id="rId16" Type="http://schemas.openxmlformats.org/officeDocument/2006/relationships/slide" Target="slide62.xml"/><Relationship Id="rId20" Type="http://schemas.openxmlformats.org/officeDocument/2006/relationships/image" Target="../media/image74.emf"/><Relationship Id="rId1" Type="http://schemas.openxmlformats.org/officeDocument/2006/relationships/vmlDrawing" Target="../drawings/vmlDrawing10.vml"/><Relationship Id="rId6" Type="http://schemas.openxmlformats.org/officeDocument/2006/relationships/slide" Target="slide49.xml"/><Relationship Id="rId11" Type="http://schemas.openxmlformats.org/officeDocument/2006/relationships/slide" Target="slide55.xml"/><Relationship Id="rId5" Type="http://schemas.openxmlformats.org/officeDocument/2006/relationships/slide" Target="slide48.xml"/><Relationship Id="rId15" Type="http://schemas.openxmlformats.org/officeDocument/2006/relationships/slide" Target="slide60.xml"/><Relationship Id="rId23" Type="http://schemas.openxmlformats.org/officeDocument/2006/relationships/slide" Target="slide66.xml"/><Relationship Id="rId10" Type="http://schemas.openxmlformats.org/officeDocument/2006/relationships/slide" Target="slide54.xml"/><Relationship Id="rId19" Type="http://schemas.openxmlformats.org/officeDocument/2006/relationships/package" Target="../embeddings/Microsoft_Word___13.docx"/><Relationship Id="rId4" Type="http://schemas.openxmlformats.org/officeDocument/2006/relationships/slide" Target="slide47.xml"/><Relationship Id="rId9" Type="http://schemas.openxmlformats.org/officeDocument/2006/relationships/slide" Target="slide53.xml"/><Relationship Id="rId14" Type="http://schemas.openxmlformats.org/officeDocument/2006/relationships/slide" Target="slide59.xml"/><Relationship Id="rId22" Type="http://schemas.openxmlformats.org/officeDocument/2006/relationships/image" Target="../media/image76.png"/></Relationships>
</file>

<file path=ppt/slides/_rels/slide61.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59.xml"/><Relationship Id="rId18" Type="http://schemas.openxmlformats.org/officeDocument/2006/relationships/slide" Target="slide66.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7.xml"/><Relationship Id="rId17" Type="http://schemas.openxmlformats.org/officeDocument/2006/relationships/image" Target="../media/image78.png"/><Relationship Id="rId2" Type="http://schemas.openxmlformats.org/officeDocument/2006/relationships/slide" Target="slide45.xml"/><Relationship Id="rId16" Type="http://schemas.openxmlformats.org/officeDocument/2006/relationships/image" Target="../media/image77.png"/><Relationship Id="rId1" Type="http://schemas.openxmlformats.org/officeDocument/2006/relationships/slideLayout" Target="../slideLayouts/slideLayout9.xml"/><Relationship Id="rId6" Type="http://schemas.openxmlformats.org/officeDocument/2006/relationships/slide" Target="slide50.xml"/><Relationship Id="rId11" Type="http://schemas.openxmlformats.org/officeDocument/2006/relationships/slide" Target="slide56.xml"/><Relationship Id="rId5" Type="http://schemas.openxmlformats.org/officeDocument/2006/relationships/slide" Target="slide49.xml"/><Relationship Id="rId15" Type="http://schemas.openxmlformats.org/officeDocument/2006/relationships/slide" Target="slide62.xml"/><Relationship Id="rId10" Type="http://schemas.openxmlformats.org/officeDocument/2006/relationships/slide" Target="slide55.xml"/><Relationship Id="rId4" Type="http://schemas.openxmlformats.org/officeDocument/2006/relationships/slide" Target="slide48.xml"/><Relationship Id="rId9" Type="http://schemas.openxmlformats.org/officeDocument/2006/relationships/slide" Target="slide54.xml"/><Relationship Id="rId14" Type="http://schemas.openxmlformats.org/officeDocument/2006/relationships/slide" Target="slide60.xml"/></Relationships>
</file>

<file path=ppt/slides/_rels/slide62.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59.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7.xml"/><Relationship Id="rId17" Type="http://schemas.openxmlformats.org/officeDocument/2006/relationships/slide" Target="slide66.xml"/><Relationship Id="rId2" Type="http://schemas.openxmlformats.org/officeDocument/2006/relationships/slide" Target="slide45.xml"/><Relationship Id="rId16" Type="http://schemas.openxmlformats.org/officeDocument/2006/relationships/image" Target="../media/image79.png"/><Relationship Id="rId1" Type="http://schemas.openxmlformats.org/officeDocument/2006/relationships/slideLayout" Target="../slideLayouts/slideLayout9.xml"/><Relationship Id="rId6" Type="http://schemas.openxmlformats.org/officeDocument/2006/relationships/slide" Target="slide50.xml"/><Relationship Id="rId11" Type="http://schemas.openxmlformats.org/officeDocument/2006/relationships/slide" Target="slide56.xml"/><Relationship Id="rId5" Type="http://schemas.openxmlformats.org/officeDocument/2006/relationships/slide" Target="slide49.xml"/><Relationship Id="rId15" Type="http://schemas.openxmlformats.org/officeDocument/2006/relationships/slide" Target="slide62.xml"/><Relationship Id="rId10" Type="http://schemas.openxmlformats.org/officeDocument/2006/relationships/slide" Target="slide55.xml"/><Relationship Id="rId4" Type="http://schemas.openxmlformats.org/officeDocument/2006/relationships/slide" Target="slide48.xml"/><Relationship Id="rId9" Type="http://schemas.openxmlformats.org/officeDocument/2006/relationships/slide" Target="slide54.xml"/><Relationship Id="rId14" Type="http://schemas.openxmlformats.org/officeDocument/2006/relationships/slide" Target="slide60.xml"/></Relationships>
</file>

<file path=ppt/slides/_rels/slide63.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59.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7.xml"/><Relationship Id="rId17" Type="http://schemas.openxmlformats.org/officeDocument/2006/relationships/slide" Target="slide66.xml"/><Relationship Id="rId2" Type="http://schemas.openxmlformats.org/officeDocument/2006/relationships/slide" Target="slide45.xml"/><Relationship Id="rId16" Type="http://schemas.openxmlformats.org/officeDocument/2006/relationships/image" Target="../media/image80.png"/><Relationship Id="rId1" Type="http://schemas.openxmlformats.org/officeDocument/2006/relationships/slideLayout" Target="../slideLayouts/slideLayout9.xml"/><Relationship Id="rId6" Type="http://schemas.openxmlformats.org/officeDocument/2006/relationships/slide" Target="slide50.xml"/><Relationship Id="rId11" Type="http://schemas.openxmlformats.org/officeDocument/2006/relationships/slide" Target="slide56.xml"/><Relationship Id="rId5" Type="http://schemas.openxmlformats.org/officeDocument/2006/relationships/slide" Target="slide49.xml"/><Relationship Id="rId15" Type="http://schemas.openxmlformats.org/officeDocument/2006/relationships/slide" Target="slide62.xml"/><Relationship Id="rId10" Type="http://schemas.openxmlformats.org/officeDocument/2006/relationships/slide" Target="slide55.xml"/><Relationship Id="rId4" Type="http://schemas.openxmlformats.org/officeDocument/2006/relationships/slide" Target="slide48.xml"/><Relationship Id="rId9" Type="http://schemas.openxmlformats.org/officeDocument/2006/relationships/slide" Target="slide54.xml"/><Relationship Id="rId14" Type="http://schemas.openxmlformats.org/officeDocument/2006/relationships/slide" Target="slide60.xml"/></Relationships>
</file>

<file path=ppt/slides/_rels/slide64.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56.xml"/><Relationship Id="rId18" Type="http://schemas.openxmlformats.org/officeDocument/2006/relationships/slide" Target="slide66.xml"/><Relationship Id="rId3" Type="http://schemas.openxmlformats.org/officeDocument/2006/relationships/image" Target="../media/image81.png"/><Relationship Id="rId7" Type="http://schemas.openxmlformats.org/officeDocument/2006/relationships/slide" Target="slide49.xml"/><Relationship Id="rId12" Type="http://schemas.openxmlformats.org/officeDocument/2006/relationships/slide" Target="slide55.xml"/><Relationship Id="rId17" Type="http://schemas.openxmlformats.org/officeDocument/2006/relationships/slide" Target="slide62.xml"/><Relationship Id="rId2" Type="http://schemas.openxmlformats.org/officeDocument/2006/relationships/image" Target="../media/image80.png"/><Relationship Id="rId16" Type="http://schemas.openxmlformats.org/officeDocument/2006/relationships/slide" Target="slide60.xml"/><Relationship Id="rId1" Type="http://schemas.openxmlformats.org/officeDocument/2006/relationships/slideLayout" Target="../slideLayouts/slideLayout9.xml"/><Relationship Id="rId6" Type="http://schemas.openxmlformats.org/officeDocument/2006/relationships/slide" Target="slide48.xml"/><Relationship Id="rId11" Type="http://schemas.openxmlformats.org/officeDocument/2006/relationships/slide" Target="slide54.xml"/><Relationship Id="rId5" Type="http://schemas.openxmlformats.org/officeDocument/2006/relationships/slide" Target="slide47.xml"/><Relationship Id="rId15" Type="http://schemas.openxmlformats.org/officeDocument/2006/relationships/slide" Target="slide59.xml"/><Relationship Id="rId10" Type="http://schemas.openxmlformats.org/officeDocument/2006/relationships/slide" Target="slide53.xml"/><Relationship Id="rId4" Type="http://schemas.openxmlformats.org/officeDocument/2006/relationships/slide" Target="slide45.xml"/><Relationship Id="rId9" Type="http://schemas.openxmlformats.org/officeDocument/2006/relationships/slide" Target="slide51.xml"/><Relationship Id="rId14" Type="http://schemas.openxmlformats.org/officeDocument/2006/relationships/slide" Target="slide57.xml"/></Relationships>
</file>

<file path=ppt/slides/_rels/slide65.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59.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7.xml"/><Relationship Id="rId2" Type="http://schemas.openxmlformats.org/officeDocument/2006/relationships/slide" Target="slide45.xml"/><Relationship Id="rId16" Type="http://schemas.openxmlformats.org/officeDocument/2006/relationships/slide" Target="slide66.xml"/><Relationship Id="rId1" Type="http://schemas.openxmlformats.org/officeDocument/2006/relationships/slideLayout" Target="../slideLayouts/slideLayout9.xml"/><Relationship Id="rId6" Type="http://schemas.openxmlformats.org/officeDocument/2006/relationships/slide" Target="slide50.xml"/><Relationship Id="rId11" Type="http://schemas.openxmlformats.org/officeDocument/2006/relationships/slide" Target="slide56.xml"/><Relationship Id="rId5" Type="http://schemas.openxmlformats.org/officeDocument/2006/relationships/slide" Target="slide49.xml"/><Relationship Id="rId15" Type="http://schemas.openxmlformats.org/officeDocument/2006/relationships/slide" Target="slide62.xml"/><Relationship Id="rId10" Type="http://schemas.openxmlformats.org/officeDocument/2006/relationships/slide" Target="slide55.xml"/><Relationship Id="rId4" Type="http://schemas.openxmlformats.org/officeDocument/2006/relationships/slide" Target="slide48.xml"/><Relationship Id="rId9" Type="http://schemas.openxmlformats.org/officeDocument/2006/relationships/slide" Target="slide54.xml"/><Relationship Id="rId14" Type="http://schemas.openxmlformats.org/officeDocument/2006/relationships/slide" Target="slide60.xml"/></Relationships>
</file>

<file path=ppt/slides/_rels/slide66.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59.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7.xml"/><Relationship Id="rId17" Type="http://schemas.openxmlformats.org/officeDocument/2006/relationships/slide" Target="slide66.xml"/><Relationship Id="rId2" Type="http://schemas.openxmlformats.org/officeDocument/2006/relationships/slide" Target="slide45.xml"/><Relationship Id="rId16" Type="http://schemas.openxmlformats.org/officeDocument/2006/relationships/image" Target="../media/image82.png"/><Relationship Id="rId1" Type="http://schemas.openxmlformats.org/officeDocument/2006/relationships/slideLayout" Target="../slideLayouts/slideLayout9.xml"/><Relationship Id="rId6" Type="http://schemas.openxmlformats.org/officeDocument/2006/relationships/slide" Target="slide50.xml"/><Relationship Id="rId11" Type="http://schemas.openxmlformats.org/officeDocument/2006/relationships/slide" Target="slide56.xml"/><Relationship Id="rId5" Type="http://schemas.openxmlformats.org/officeDocument/2006/relationships/slide" Target="slide49.xml"/><Relationship Id="rId15" Type="http://schemas.openxmlformats.org/officeDocument/2006/relationships/slide" Target="slide62.xml"/><Relationship Id="rId10" Type="http://schemas.openxmlformats.org/officeDocument/2006/relationships/slide" Target="slide55.xml"/><Relationship Id="rId4" Type="http://schemas.openxmlformats.org/officeDocument/2006/relationships/slide" Target="slide48.xml"/><Relationship Id="rId9" Type="http://schemas.openxmlformats.org/officeDocument/2006/relationships/slide" Target="slide54.xml"/><Relationship Id="rId14" Type="http://schemas.openxmlformats.org/officeDocument/2006/relationships/slide" Target="slide60.xml"/></Relationships>
</file>

<file path=ppt/slides/_rels/slide67.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59.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7.xml"/><Relationship Id="rId17" Type="http://schemas.openxmlformats.org/officeDocument/2006/relationships/slide" Target="slide66.xml"/><Relationship Id="rId2" Type="http://schemas.openxmlformats.org/officeDocument/2006/relationships/slide" Target="slide45.xml"/><Relationship Id="rId16" Type="http://schemas.openxmlformats.org/officeDocument/2006/relationships/image" Target="../media/image82.png"/><Relationship Id="rId1" Type="http://schemas.openxmlformats.org/officeDocument/2006/relationships/slideLayout" Target="../slideLayouts/slideLayout9.xml"/><Relationship Id="rId6" Type="http://schemas.openxmlformats.org/officeDocument/2006/relationships/slide" Target="slide50.xml"/><Relationship Id="rId11" Type="http://schemas.openxmlformats.org/officeDocument/2006/relationships/slide" Target="slide56.xml"/><Relationship Id="rId5" Type="http://schemas.openxmlformats.org/officeDocument/2006/relationships/slide" Target="slide49.xml"/><Relationship Id="rId15" Type="http://schemas.openxmlformats.org/officeDocument/2006/relationships/slide" Target="slide62.xml"/><Relationship Id="rId10" Type="http://schemas.openxmlformats.org/officeDocument/2006/relationships/slide" Target="slide55.xml"/><Relationship Id="rId4" Type="http://schemas.openxmlformats.org/officeDocument/2006/relationships/slide" Target="slide48.xml"/><Relationship Id="rId9" Type="http://schemas.openxmlformats.org/officeDocument/2006/relationships/slide" Target="slide54.xml"/><Relationship Id="rId14" Type="http://schemas.openxmlformats.org/officeDocument/2006/relationships/slide" Target="slide60.xml"/></Relationships>
</file>

<file path=ppt/slides/_rels/slide68.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59.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7.xml"/><Relationship Id="rId17" Type="http://schemas.openxmlformats.org/officeDocument/2006/relationships/slide" Target="slide66.xml"/><Relationship Id="rId2" Type="http://schemas.openxmlformats.org/officeDocument/2006/relationships/slide" Target="slide45.xml"/><Relationship Id="rId16" Type="http://schemas.openxmlformats.org/officeDocument/2006/relationships/image" Target="../media/image82.png"/><Relationship Id="rId1" Type="http://schemas.openxmlformats.org/officeDocument/2006/relationships/slideLayout" Target="../slideLayouts/slideLayout9.xml"/><Relationship Id="rId6" Type="http://schemas.openxmlformats.org/officeDocument/2006/relationships/slide" Target="slide50.xml"/><Relationship Id="rId11" Type="http://schemas.openxmlformats.org/officeDocument/2006/relationships/slide" Target="slide56.xml"/><Relationship Id="rId5" Type="http://schemas.openxmlformats.org/officeDocument/2006/relationships/slide" Target="slide49.xml"/><Relationship Id="rId15" Type="http://schemas.openxmlformats.org/officeDocument/2006/relationships/slide" Target="slide62.xml"/><Relationship Id="rId10" Type="http://schemas.openxmlformats.org/officeDocument/2006/relationships/slide" Target="slide55.xml"/><Relationship Id="rId4" Type="http://schemas.openxmlformats.org/officeDocument/2006/relationships/slide" Target="slide48.xml"/><Relationship Id="rId9" Type="http://schemas.openxmlformats.org/officeDocument/2006/relationships/slide" Target="slide54.xml"/><Relationship Id="rId14" Type="http://schemas.openxmlformats.org/officeDocument/2006/relationships/slide" Target="slide60.xml"/></Relationships>
</file>

<file path=ppt/slides/_rels/slide69.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59.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7.xml"/><Relationship Id="rId17" Type="http://schemas.openxmlformats.org/officeDocument/2006/relationships/slide" Target="slide66.xml"/><Relationship Id="rId2" Type="http://schemas.openxmlformats.org/officeDocument/2006/relationships/slide" Target="slide45.xml"/><Relationship Id="rId16" Type="http://schemas.openxmlformats.org/officeDocument/2006/relationships/image" Target="../media/image82.png"/><Relationship Id="rId1" Type="http://schemas.openxmlformats.org/officeDocument/2006/relationships/slideLayout" Target="../slideLayouts/slideLayout9.xml"/><Relationship Id="rId6" Type="http://schemas.openxmlformats.org/officeDocument/2006/relationships/slide" Target="slide50.xml"/><Relationship Id="rId11" Type="http://schemas.openxmlformats.org/officeDocument/2006/relationships/slide" Target="slide56.xml"/><Relationship Id="rId5" Type="http://schemas.openxmlformats.org/officeDocument/2006/relationships/slide" Target="slide49.xml"/><Relationship Id="rId15" Type="http://schemas.openxmlformats.org/officeDocument/2006/relationships/slide" Target="slide62.xml"/><Relationship Id="rId10" Type="http://schemas.openxmlformats.org/officeDocument/2006/relationships/slide" Target="slide55.xml"/><Relationship Id="rId4" Type="http://schemas.openxmlformats.org/officeDocument/2006/relationships/slide" Target="slide48.xml"/><Relationship Id="rId9" Type="http://schemas.openxmlformats.org/officeDocument/2006/relationships/slide" Target="slide54.xml"/><Relationship Id="rId14" Type="http://schemas.openxmlformats.org/officeDocument/2006/relationships/slide" Target="slide6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57.xml"/><Relationship Id="rId18" Type="http://schemas.openxmlformats.org/officeDocument/2006/relationships/package" Target="../embeddings/Microsoft_Word___14.docx"/><Relationship Id="rId3" Type="http://schemas.openxmlformats.org/officeDocument/2006/relationships/slide" Target="slide45.xml"/><Relationship Id="rId21" Type="http://schemas.openxmlformats.org/officeDocument/2006/relationships/slide" Target="slide66.xml"/><Relationship Id="rId7" Type="http://schemas.openxmlformats.org/officeDocument/2006/relationships/slide" Target="slide50.xml"/><Relationship Id="rId12" Type="http://schemas.openxmlformats.org/officeDocument/2006/relationships/slide" Target="slide56.xml"/><Relationship Id="rId17" Type="http://schemas.openxmlformats.org/officeDocument/2006/relationships/slide" Target="slide3.xml"/><Relationship Id="rId2" Type="http://schemas.openxmlformats.org/officeDocument/2006/relationships/slideLayout" Target="../slideLayouts/slideLayout9.xml"/><Relationship Id="rId16" Type="http://schemas.openxmlformats.org/officeDocument/2006/relationships/slide" Target="slide62.xml"/><Relationship Id="rId20" Type="http://schemas.openxmlformats.org/officeDocument/2006/relationships/image" Target="../media/image84.png"/><Relationship Id="rId1" Type="http://schemas.openxmlformats.org/officeDocument/2006/relationships/vmlDrawing" Target="../drawings/vmlDrawing11.vml"/><Relationship Id="rId6" Type="http://schemas.openxmlformats.org/officeDocument/2006/relationships/slide" Target="slide49.xml"/><Relationship Id="rId11" Type="http://schemas.openxmlformats.org/officeDocument/2006/relationships/slide" Target="slide55.xml"/><Relationship Id="rId5" Type="http://schemas.openxmlformats.org/officeDocument/2006/relationships/slide" Target="slide48.xml"/><Relationship Id="rId15" Type="http://schemas.openxmlformats.org/officeDocument/2006/relationships/slide" Target="slide60.xml"/><Relationship Id="rId10" Type="http://schemas.openxmlformats.org/officeDocument/2006/relationships/slide" Target="slide54.xml"/><Relationship Id="rId19" Type="http://schemas.openxmlformats.org/officeDocument/2006/relationships/image" Target="../media/image83.emf"/><Relationship Id="rId4" Type="http://schemas.openxmlformats.org/officeDocument/2006/relationships/slide" Target="slide47.xml"/><Relationship Id="rId9" Type="http://schemas.openxmlformats.org/officeDocument/2006/relationships/slide" Target="slide53.xml"/><Relationship Id="rId14" Type="http://schemas.openxmlformats.org/officeDocument/2006/relationships/slide" Target="slide59.xml"/></Relationships>
</file>

<file path=ppt/slides/_rels/slide7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package" Target="../embeddings/Microsoft_Word___1.docx"/><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preferRelativeResize="0">
            <a:picLocks/>
          </p:cNvPicPr>
          <p:nvPr/>
        </p:nvPicPr>
        <p:blipFill rotWithShape="1">
          <a:blip r:embed="rId2" cstate="print">
            <a:extLst>
              <a:ext uri="{28A0092B-C50C-407E-A947-70E740481C1C}">
                <a14:useLocalDpi xmlns:a14="http://schemas.microsoft.com/office/drawing/2010/main" val="0"/>
              </a:ext>
            </a:extLst>
          </a:blip>
          <a:srcRect t="22700" b="21651"/>
          <a:stretch/>
        </p:blipFill>
        <p:spPr>
          <a:xfrm>
            <a:off x="-600" y="1541305"/>
            <a:ext cx="12192000" cy="3790800"/>
          </a:xfrm>
          <a:prstGeom prst="rect">
            <a:avLst/>
          </a:prstGeom>
        </p:spPr>
      </p:pic>
      <p:sp>
        <p:nvSpPr>
          <p:cNvPr id="6" name="矩形 5">
            <a:extLst>
              <a:ext uri="{FF2B5EF4-FFF2-40B4-BE49-F238E27FC236}">
                <a16:creationId xmlns="" xmlns:a16="http://schemas.microsoft.com/office/drawing/2014/main" id="{A439C5BC-78DD-0947-9E91-72FACC384131}"/>
              </a:ext>
            </a:extLst>
          </p:cNvPr>
          <p:cNvSpPr/>
          <p:nvPr/>
        </p:nvSpPr>
        <p:spPr>
          <a:xfrm>
            <a:off x="923221" y="2708919"/>
            <a:ext cx="10246731" cy="1200329"/>
          </a:xfrm>
          <a:prstGeom prst="rect">
            <a:avLst/>
          </a:prstGeom>
        </p:spPr>
        <p:txBody>
          <a:bodyPr wrap="square" anchor="ctr">
            <a:spAutoFit/>
          </a:bodyPr>
          <a:lstStyle/>
          <a:p>
            <a:pPr algn="ctr">
              <a:defRPr/>
            </a:pPr>
            <a:r>
              <a:rPr lang="zh-CN" altLang="zh-CN" sz="7200" b="1" dirty="0">
                <a:solidFill>
                  <a:schemeClr val="bg1"/>
                </a:solidFill>
                <a:latin typeface="+mn-ea"/>
              </a:rPr>
              <a:t>化学键　分子间作用力</a:t>
            </a:r>
          </a:p>
        </p:txBody>
      </p:sp>
      <p:sp>
        <p:nvSpPr>
          <p:cNvPr id="16" name="文本框 15">
            <a:extLst>
              <a:ext uri="{FF2B5EF4-FFF2-40B4-BE49-F238E27FC236}">
                <a16:creationId xmlns="" xmlns:a16="http://schemas.microsoft.com/office/drawing/2014/main" id="{671D0029-DEE3-D74A-9B77-7D2AD03E3087}"/>
              </a:ext>
            </a:extLst>
          </p:cNvPr>
          <p:cNvSpPr txBox="1"/>
          <p:nvPr/>
        </p:nvSpPr>
        <p:spPr>
          <a:xfrm>
            <a:off x="257730" y="255879"/>
            <a:ext cx="827358" cy="148870"/>
          </a:xfrm>
          <a:custGeom>
            <a:avLst/>
            <a:gdLst/>
            <a:ahLst/>
            <a:cxnLst/>
            <a:rect l="l" t="t" r="r" b="b"/>
            <a:pathLst>
              <a:path w="1174546" h="215570">
                <a:moveTo>
                  <a:pt x="508787" y="147219"/>
                </a:moveTo>
                <a:cubicBezTo>
                  <a:pt x="508025" y="147523"/>
                  <a:pt x="507187" y="147676"/>
                  <a:pt x="506272" y="147676"/>
                </a:cubicBezTo>
                <a:cubicBezTo>
                  <a:pt x="506882" y="147676"/>
                  <a:pt x="507492" y="147600"/>
                  <a:pt x="508101" y="147447"/>
                </a:cubicBezTo>
                <a:cubicBezTo>
                  <a:pt x="508406" y="147295"/>
                  <a:pt x="508634" y="147219"/>
                  <a:pt x="508787" y="147219"/>
                </a:cubicBezTo>
                <a:close/>
                <a:moveTo>
                  <a:pt x="69037" y="132588"/>
                </a:moveTo>
                <a:lnTo>
                  <a:pt x="107442" y="132588"/>
                </a:lnTo>
                <a:lnTo>
                  <a:pt x="102412" y="168936"/>
                </a:lnTo>
                <a:cubicBezTo>
                  <a:pt x="102108" y="170612"/>
                  <a:pt x="102412" y="172136"/>
                  <a:pt x="103327" y="173508"/>
                </a:cubicBezTo>
                <a:cubicBezTo>
                  <a:pt x="104241" y="174879"/>
                  <a:pt x="105689" y="175565"/>
                  <a:pt x="107670" y="175565"/>
                </a:cubicBezTo>
                <a:lnTo>
                  <a:pt x="166420" y="175565"/>
                </a:lnTo>
                <a:cubicBezTo>
                  <a:pt x="167944" y="175565"/>
                  <a:pt x="169316" y="174955"/>
                  <a:pt x="170535" y="173736"/>
                </a:cubicBezTo>
                <a:cubicBezTo>
                  <a:pt x="171602" y="172365"/>
                  <a:pt x="172212" y="170764"/>
                  <a:pt x="172364" y="168936"/>
                </a:cubicBezTo>
                <a:lnTo>
                  <a:pt x="175336" y="147447"/>
                </a:lnTo>
                <a:lnTo>
                  <a:pt x="109956" y="147447"/>
                </a:lnTo>
                <a:lnTo>
                  <a:pt x="111785" y="132588"/>
                </a:lnTo>
                <a:lnTo>
                  <a:pt x="214655" y="132588"/>
                </a:lnTo>
                <a:lnTo>
                  <a:pt x="209854" y="170307"/>
                </a:lnTo>
                <a:cubicBezTo>
                  <a:pt x="208940" y="177318"/>
                  <a:pt x="205816" y="183185"/>
                  <a:pt x="200482" y="187909"/>
                </a:cubicBezTo>
                <a:cubicBezTo>
                  <a:pt x="194995" y="192481"/>
                  <a:pt x="188899" y="194767"/>
                  <a:pt x="182194" y="194767"/>
                </a:cubicBezTo>
                <a:lnTo>
                  <a:pt x="84353" y="194767"/>
                </a:lnTo>
                <a:cubicBezTo>
                  <a:pt x="77800" y="194767"/>
                  <a:pt x="72618" y="192481"/>
                  <a:pt x="68808" y="187909"/>
                </a:cubicBezTo>
                <a:cubicBezTo>
                  <a:pt x="64846" y="183185"/>
                  <a:pt x="63398" y="177318"/>
                  <a:pt x="64465" y="170307"/>
                </a:cubicBezTo>
                <a:close/>
                <a:moveTo>
                  <a:pt x="66979" y="102413"/>
                </a:moveTo>
                <a:lnTo>
                  <a:pt x="274777" y="102413"/>
                </a:lnTo>
                <a:lnTo>
                  <a:pt x="263347" y="189510"/>
                </a:lnTo>
                <a:cubicBezTo>
                  <a:pt x="262585" y="196520"/>
                  <a:pt x="259537" y="202540"/>
                  <a:pt x="254203" y="207569"/>
                </a:cubicBezTo>
                <a:cubicBezTo>
                  <a:pt x="249021" y="212903"/>
                  <a:pt x="243001" y="215570"/>
                  <a:pt x="236143" y="215570"/>
                </a:cubicBezTo>
                <a:lnTo>
                  <a:pt x="182422" y="215570"/>
                </a:lnTo>
                <a:lnTo>
                  <a:pt x="183108" y="209398"/>
                </a:lnTo>
                <a:cubicBezTo>
                  <a:pt x="183565" y="205740"/>
                  <a:pt x="185013" y="202768"/>
                  <a:pt x="187452" y="200482"/>
                </a:cubicBezTo>
                <a:cubicBezTo>
                  <a:pt x="190195" y="198196"/>
                  <a:pt x="193319" y="197053"/>
                  <a:pt x="196824" y="197053"/>
                </a:cubicBezTo>
                <a:lnTo>
                  <a:pt x="209169" y="197053"/>
                </a:lnTo>
                <a:cubicBezTo>
                  <a:pt x="209321" y="197053"/>
                  <a:pt x="209854" y="196977"/>
                  <a:pt x="210769" y="196825"/>
                </a:cubicBezTo>
                <a:cubicBezTo>
                  <a:pt x="211683" y="196672"/>
                  <a:pt x="212750" y="196291"/>
                  <a:pt x="213969" y="195682"/>
                </a:cubicBezTo>
                <a:cubicBezTo>
                  <a:pt x="215036" y="195225"/>
                  <a:pt x="216103" y="194386"/>
                  <a:pt x="217170" y="193167"/>
                </a:cubicBezTo>
                <a:cubicBezTo>
                  <a:pt x="218084" y="191948"/>
                  <a:pt x="218694" y="190348"/>
                  <a:pt x="218998" y="188367"/>
                </a:cubicBezTo>
                <a:lnTo>
                  <a:pt x="227685" y="123444"/>
                </a:lnTo>
                <a:lnTo>
                  <a:pt x="64236" y="123444"/>
                </a:lnTo>
                <a:close/>
                <a:moveTo>
                  <a:pt x="20802" y="102413"/>
                </a:moveTo>
                <a:lnTo>
                  <a:pt x="61950" y="102413"/>
                </a:lnTo>
                <a:lnTo>
                  <a:pt x="47548" y="209626"/>
                </a:lnTo>
                <a:cubicBezTo>
                  <a:pt x="47396" y="211303"/>
                  <a:pt x="46710" y="212751"/>
                  <a:pt x="45491" y="213970"/>
                </a:cubicBezTo>
                <a:cubicBezTo>
                  <a:pt x="44272" y="215037"/>
                  <a:pt x="42976" y="215570"/>
                  <a:pt x="41605" y="215570"/>
                </a:cubicBezTo>
                <a:lnTo>
                  <a:pt x="0" y="215570"/>
                </a:lnTo>
                <a:lnTo>
                  <a:pt x="13944" y="108585"/>
                </a:lnTo>
                <a:cubicBezTo>
                  <a:pt x="14249" y="106909"/>
                  <a:pt x="15163" y="105461"/>
                  <a:pt x="16687" y="104242"/>
                </a:cubicBezTo>
                <a:cubicBezTo>
                  <a:pt x="17907" y="103023"/>
                  <a:pt x="19278" y="102413"/>
                  <a:pt x="20802" y="102413"/>
                </a:cubicBezTo>
                <a:close/>
                <a:moveTo>
                  <a:pt x="910513" y="61036"/>
                </a:moveTo>
                <a:lnTo>
                  <a:pt x="1148257" y="61036"/>
                </a:lnTo>
                <a:lnTo>
                  <a:pt x="1142542" y="78410"/>
                </a:lnTo>
                <a:cubicBezTo>
                  <a:pt x="1141323" y="81610"/>
                  <a:pt x="1139189" y="84049"/>
                  <a:pt x="1136142" y="85725"/>
                </a:cubicBezTo>
                <a:lnTo>
                  <a:pt x="1065733" y="122530"/>
                </a:lnTo>
                <a:lnTo>
                  <a:pt x="1159002" y="122530"/>
                </a:lnTo>
                <a:lnTo>
                  <a:pt x="1156715" y="134874"/>
                </a:lnTo>
                <a:cubicBezTo>
                  <a:pt x="1155953" y="137617"/>
                  <a:pt x="1154277" y="140132"/>
                  <a:pt x="1151686" y="142418"/>
                </a:cubicBezTo>
                <a:cubicBezTo>
                  <a:pt x="1149095" y="144704"/>
                  <a:pt x="1146048" y="145847"/>
                  <a:pt x="1142542" y="145847"/>
                </a:cubicBezTo>
                <a:lnTo>
                  <a:pt x="1061618" y="145847"/>
                </a:lnTo>
                <a:lnTo>
                  <a:pt x="1051560" y="197053"/>
                </a:lnTo>
                <a:cubicBezTo>
                  <a:pt x="1050645" y="201930"/>
                  <a:pt x="1047521" y="206121"/>
                  <a:pt x="1042187" y="209626"/>
                </a:cubicBezTo>
                <a:cubicBezTo>
                  <a:pt x="1036700" y="213589"/>
                  <a:pt x="1030604" y="215570"/>
                  <a:pt x="1023899" y="215570"/>
                </a:cubicBezTo>
                <a:lnTo>
                  <a:pt x="934516" y="215570"/>
                </a:lnTo>
                <a:lnTo>
                  <a:pt x="936345" y="205054"/>
                </a:lnTo>
                <a:cubicBezTo>
                  <a:pt x="936802" y="202311"/>
                  <a:pt x="938402" y="200178"/>
                  <a:pt x="941146" y="198654"/>
                </a:cubicBezTo>
                <a:cubicBezTo>
                  <a:pt x="943736" y="197282"/>
                  <a:pt x="946784" y="196596"/>
                  <a:pt x="950290" y="196596"/>
                </a:cubicBezTo>
                <a:lnTo>
                  <a:pt x="980694" y="196596"/>
                </a:lnTo>
                <a:cubicBezTo>
                  <a:pt x="982827" y="196596"/>
                  <a:pt x="984808" y="195758"/>
                  <a:pt x="986637" y="194082"/>
                </a:cubicBezTo>
                <a:cubicBezTo>
                  <a:pt x="988466" y="192710"/>
                  <a:pt x="989533" y="191110"/>
                  <a:pt x="989837" y="189281"/>
                </a:cubicBezTo>
                <a:lnTo>
                  <a:pt x="998524" y="145847"/>
                </a:lnTo>
                <a:lnTo>
                  <a:pt x="885825" y="145847"/>
                </a:lnTo>
                <a:lnTo>
                  <a:pt x="888111" y="131445"/>
                </a:lnTo>
                <a:cubicBezTo>
                  <a:pt x="888720" y="128854"/>
                  <a:pt x="890320" y="126721"/>
                  <a:pt x="892911" y="125044"/>
                </a:cubicBezTo>
                <a:cubicBezTo>
                  <a:pt x="895349" y="123368"/>
                  <a:pt x="898245" y="122530"/>
                  <a:pt x="901598" y="122530"/>
                </a:cubicBezTo>
                <a:lnTo>
                  <a:pt x="1002639" y="122530"/>
                </a:lnTo>
                <a:lnTo>
                  <a:pt x="1004468" y="114300"/>
                </a:lnTo>
                <a:lnTo>
                  <a:pt x="1062761" y="82525"/>
                </a:lnTo>
                <a:lnTo>
                  <a:pt x="934973" y="82525"/>
                </a:lnTo>
                <a:cubicBezTo>
                  <a:pt x="929030" y="82525"/>
                  <a:pt x="924458" y="81229"/>
                  <a:pt x="921258" y="78639"/>
                </a:cubicBezTo>
                <a:cubicBezTo>
                  <a:pt x="918209" y="76048"/>
                  <a:pt x="915771" y="72619"/>
                  <a:pt x="913942" y="68352"/>
                </a:cubicBezTo>
                <a:close/>
                <a:moveTo>
                  <a:pt x="468325" y="57607"/>
                </a:moveTo>
                <a:lnTo>
                  <a:pt x="454380" y="146761"/>
                </a:lnTo>
                <a:lnTo>
                  <a:pt x="506272" y="146761"/>
                </a:lnTo>
                <a:cubicBezTo>
                  <a:pt x="506425" y="146761"/>
                  <a:pt x="506653" y="146761"/>
                  <a:pt x="506958" y="146761"/>
                </a:cubicBezTo>
                <a:cubicBezTo>
                  <a:pt x="507568" y="146914"/>
                  <a:pt x="508177" y="146914"/>
                  <a:pt x="508787" y="146761"/>
                </a:cubicBezTo>
                <a:lnTo>
                  <a:pt x="511073" y="145756"/>
                </a:lnTo>
                <a:lnTo>
                  <a:pt x="514502" y="143561"/>
                </a:lnTo>
                <a:lnTo>
                  <a:pt x="516731" y="141161"/>
                </a:lnTo>
                <a:lnTo>
                  <a:pt x="517474" y="140132"/>
                </a:lnTo>
                <a:lnTo>
                  <a:pt x="518160" y="138303"/>
                </a:lnTo>
                <a:lnTo>
                  <a:pt x="518845" y="136246"/>
                </a:lnTo>
                <a:lnTo>
                  <a:pt x="521360" y="120701"/>
                </a:lnTo>
                <a:lnTo>
                  <a:pt x="531418" y="57607"/>
                </a:lnTo>
                <a:close/>
                <a:moveTo>
                  <a:pt x="35433" y="34747"/>
                </a:moveTo>
                <a:lnTo>
                  <a:pt x="81610" y="34747"/>
                </a:lnTo>
                <a:lnTo>
                  <a:pt x="76581" y="69495"/>
                </a:lnTo>
                <a:cubicBezTo>
                  <a:pt x="76276" y="70409"/>
                  <a:pt x="76504" y="71552"/>
                  <a:pt x="77266" y="72924"/>
                </a:cubicBezTo>
                <a:cubicBezTo>
                  <a:pt x="78028" y="74143"/>
                  <a:pt x="79248" y="74752"/>
                  <a:pt x="80924" y="74752"/>
                </a:cubicBezTo>
                <a:lnTo>
                  <a:pt x="213055" y="74752"/>
                </a:lnTo>
                <a:cubicBezTo>
                  <a:pt x="214579" y="74752"/>
                  <a:pt x="216103" y="74219"/>
                  <a:pt x="217627" y="73152"/>
                </a:cubicBezTo>
                <a:cubicBezTo>
                  <a:pt x="218846" y="72085"/>
                  <a:pt x="219608" y="70866"/>
                  <a:pt x="219913" y="69495"/>
                </a:cubicBezTo>
                <a:lnTo>
                  <a:pt x="222427" y="51207"/>
                </a:lnTo>
                <a:lnTo>
                  <a:pt x="83439" y="51207"/>
                </a:lnTo>
                <a:lnTo>
                  <a:pt x="85725" y="34747"/>
                </a:lnTo>
                <a:lnTo>
                  <a:pt x="271348" y="34747"/>
                </a:lnTo>
                <a:lnTo>
                  <a:pt x="267233" y="70409"/>
                </a:lnTo>
                <a:cubicBezTo>
                  <a:pt x="266014" y="77115"/>
                  <a:pt x="262737" y="82830"/>
                  <a:pt x="257403" y="87554"/>
                </a:cubicBezTo>
                <a:cubicBezTo>
                  <a:pt x="252374" y="92278"/>
                  <a:pt x="246430" y="94641"/>
                  <a:pt x="239572" y="94641"/>
                </a:cubicBezTo>
                <a:lnTo>
                  <a:pt x="51206" y="94641"/>
                </a:lnTo>
                <a:cubicBezTo>
                  <a:pt x="44653" y="94641"/>
                  <a:pt x="39319" y="92278"/>
                  <a:pt x="35204" y="87554"/>
                </a:cubicBezTo>
                <a:cubicBezTo>
                  <a:pt x="31089" y="82830"/>
                  <a:pt x="29413" y="77115"/>
                  <a:pt x="30175" y="70409"/>
                </a:cubicBezTo>
                <a:close/>
                <a:moveTo>
                  <a:pt x="642442" y="915"/>
                </a:moveTo>
                <a:lnTo>
                  <a:pt x="687476" y="915"/>
                </a:lnTo>
                <a:lnTo>
                  <a:pt x="656386" y="61951"/>
                </a:lnTo>
                <a:lnTo>
                  <a:pt x="670331" y="61951"/>
                </a:lnTo>
                <a:lnTo>
                  <a:pt x="646328" y="206883"/>
                </a:lnTo>
                <a:cubicBezTo>
                  <a:pt x="645871" y="209322"/>
                  <a:pt x="644690" y="211379"/>
                  <a:pt x="642785" y="213055"/>
                </a:cubicBezTo>
                <a:cubicBezTo>
                  <a:pt x="640880" y="214732"/>
                  <a:pt x="638632" y="215570"/>
                  <a:pt x="636041" y="215570"/>
                </a:cubicBezTo>
                <a:lnTo>
                  <a:pt x="595350" y="215570"/>
                </a:lnTo>
                <a:lnTo>
                  <a:pt x="617982" y="80467"/>
                </a:lnTo>
                <a:lnTo>
                  <a:pt x="594664" y="80467"/>
                </a:lnTo>
                <a:lnTo>
                  <a:pt x="633298" y="6630"/>
                </a:lnTo>
                <a:cubicBezTo>
                  <a:pt x="635431" y="2820"/>
                  <a:pt x="638479" y="915"/>
                  <a:pt x="642442" y="915"/>
                </a:cubicBezTo>
                <a:close/>
                <a:moveTo>
                  <a:pt x="434721" y="686"/>
                </a:moveTo>
                <a:lnTo>
                  <a:pt x="477697" y="686"/>
                </a:lnTo>
                <a:lnTo>
                  <a:pt x="470839" y="36576"/>
                </a:lnTo>
                <a:lnTo>
                  <a:pt x="581025" y="36576"/>
                </a:lnTo>
                <a:lnTo>
                  <a:pt x="565480" y="146304"/>
                </a:lnTo>
                <a:cubicBezTo>
                  <a:pt x="564413" y="152705"/>
                  <a:pt x="561136" y="158115"/>
                  <a:pt x="555650" y="162535"/>
                </a:cubicBezTo>
                <a:cubicBezTo>
                  <a:pt x="550164" y="168021"/>
                  <a:pt x="543991" y="170764"/>
                  <a:pt x="537133" y="170764"/>
                </a:cubicBezTo>
                <a:lnTo>
                  <a:pt x="451866" y="170764"/>
                </a:lnTo>
                <a:lnTo>
                  <a:pt x="445236" y="215570"/>
                </a:lnTo>
                <a:lnTo>
                  <a:pt x="398145" y="215570"/>
                </a:lnTo>
                <a:lnTo>
                  <a:pt x="404774" y="170764"/>
                </a:lnTo>
                <a:lnTo>
                  <a:pt x="319506" y="170764"/>
                </a:lnTo>
                <a:cubicBezTo>
                  <a:pt x="312801" y="170764"/>
                  <a:pt x="307314" y="168326"/>
                  <a:pt x="303047" y="163449"/>
                </a:cubicBezTo>
                <a:cubicBezTo>
                  <a:pt x="298932" y="158572"/>
                  <a:pt x="297408" y="152705"/>
                  <a:pt x="298475" y="145847"/>
                </a:cubicBezTo>
                <a:lnTo>
                  <a:pt x="314020" y="36576"/>
                </a:lnTo>
                <a:lnTo>
                  <a:pt x="361111" y="36576"/>
                </a:lnTo>
                <a:lnTo>
                  <a:pt x="346024" y="134417"/>
                </a:lnTo>
                <a:cubicBezTo>
                  <a:pt x="345871" y="135941"/>
                  <a:pt x="345947" y="137465"/>
                  <a:pt x="346252" y="138989"/>
                </a:cubicBezTo>
                <a:cubicBezTo>
                  <a:pt x="346405" y="139294"/>
                  <a:pt x="346481" y="139599"/>
                  <a:pt x="346481" y="139903"/>
                </a:cubicBezTo>
                <a:cubicBezTo>
                  <a:pt x="346481" y="139903"/>
                  <a:pt x="346557" y="139980"/>
                  <a:pt x="346710" y="140132"/>
                </a:cubicBezTo>
                <a:cubicBezTo>
                  <a:pt x="347014" y="141351"/>
                  <a:pt x="347548" y="142418"/>
                  <a:pt x="348310" y="143332"/>
                </a:cubicBezTo>
                <a:cubicBezTo>
                  <a:pt x="349224" y="144399"/>
                  <a:pt x="350291" y="145390"/>
                  <a:pt x="351510" y="146304"/>
                </a:cubicBezTo>
                <a:cubicBezTo>
                  <a:pt x="352729" y="147219"/>
                  <a:pt x="354101" y="147676"/>
                  <a:pt x="355625" y="147676"/>
                </a:cubicBezTo>
                <a:lnTo>
                  <a:pt x="407289" y="147676"/>
                </a:lnTo>
                <a:lnTo>
                  <a:pt x="421233" y="58522"/>
                </a:lnTo>
                <a:lnTo>
                  <a:pt x="366598" y="58522"/>
                </a:lnTo>
                <a:lnTo>
                  <a:pt x="369570" y="36576"/>
                </a:lnTo>
                <a:lnTo>
                  <a:pt x="423748" y="36576"/>
                </a:lnTo>
                <a:lnTo>
                  <a:pt x="428777" y="6172"/>
                </a:lnTo>
                <a:cubicBezTo>
                  <a:pt x="428929" y="4648"/>
                  <a:pt x="429577" y="3353"/>
                  <a:pt x="430720" y="2286"/>
                </a:cubicBezTo>
                <a:cubicBezTo>
                  <a:pt x="431863" y="1219"/>
                  <a:pt x="433197" y="686"/>
                  <a:pt x="434721" y="686"/>
                </a:cubicBezTo>
                <a:close/>
                <a:moveTo>
                  <a:pt x="925372" y="0"/>
                </a:moveTo>
                <a:lnTo>
                  <a:pt x="975664" y="0"/>
                </a:lnTo>
                <a:lnTo>
                  <a:pt x="978179" y="20117"/>
                </a:lnTo>
                <a:lnTo>
                  <a:pt x="1000353" y="20117"/>
                </a:lnTo>
                <a:lnTo>
                  <a:pt x="1001953" y="9830"/>
                </a:lnTo>
                <a:cubicBezTo>
                  <a:pt x="1002563" y="6934"/>
                  <a:pt x="1004011" y="4572"/>
                  <a:pt x="1006297" y="2743"/>
                </a:cubicBezTo>
                <a:cubicBezTo>
                  <a:pt x="1008735" y="915"/>
                  <a:pt x="1011478" y="0"/>
                  <a:pt x="1014526" y="0"/>
                </a:cubicBezTo>
                <a:lnTo>
                  <a:pt x="1073277" y="0"/>
                </a:lnTo>
                <a:lnTo>
                  <a:pt x="1070076" y="20117"/>
                </a:lnTo>
                <a:lnTo>
                  <a:pt x="1092708" y="20117"/>
                </a:lnTo>
                <a:lnTo>
                  <a:pt x="1096822" y="10973"/>
                </a:lnTo>
                <a:cubicBezTo>
                  <a:pt x="1099108" y="5791"/>
                  <a:pt x="1102309" y="2667"/>
                  <a:pt x="1106423" y="1600"/>
                </a:cubicBezTo>
                <a:cubicBezTo>
                  <a:pt x="1110691" y="686"/>
                  <a:pt x="1115948" y="229"/>
                  <a:pt x="1122197" y="229"/>
                </a:cubicBezTo>
                <a:lnTo>
                  <a:pt x="1165860" y="229"/>
                </a:lnTo>
                <a:lnTo>
                  <a:pt x="1156944" y="20117"/>
                </a:lnTo>
                <a:lnTo>
                  <a:pt x="1174546" y="20117"/>
                </a:lnTo>
                <a:lnTo>
                  <a:pt x="1171117" y="41148"/>
                </a:lnTo>
                <a:cubicBezTo>
                  <a:pt x="1170203" y="45720"/>
                  <a:pt x="1167841" y="49454"/>
                  <a:pt x="1164031" y="52350"/>
                </a:cubicBezTo>
                <a:cubicBezTo>
                  <a:pt x="1160373" y="55093"/>
                  <a:pt x="1155953" y="56464"/>
                  <a:pt x="1150772" y="56464"/>
                </a:cubicBezTo>
                <a:lnTo>
                  <a:pt x="1098880" y="56464"/>
                </a:lnTo>
                <a:lnTo>
                  <a:pt x="1105738" y="39548"/>
                </a:lnTo>
                <a:lnTo>
                  <a:pt x="950061" y="39548"/>
                </a:lnTo>
                <a:lnTo>
                  <a:pt x="948004" y="56464"/>
                </a:lnTo>
                <a:lnTo>
                  <a:pt x="891311" y="56464"/>
                </a:lnTo>
                <a:lnTo>
                  <a:pt x="894740" y="29490"/>
                </a:lnTo>
                <a:cubicBezTo>
                  <a:pt x="895197" y="26746"/>
                  <a:pt x="896493" y="24537"/>
                  <a:pt x="898626" y="22860"/>
                </a:cubicBezTo>
                <a:cubicBezTo>
                  <a:pt x="900760" y="21031"/>
                  <a:pt x="903274" y="20117"/>
                  <a:pt x="906170" y="20117"/>
                </a:cubicBezTo>
                <a:lnTo>
                  <a:pt x="914400" y="20117"/>
                </a:lnTo>
                <a:lnTo>
                  <a:pt x="913028" y="11887"/>
                </a:lnTo>
                <a:cubicBezTo>
                  <a:pt x="912723" y="8687"/>
                  <a:pt x="913790" y="5868"/>
                  <a:pt x="916228" y="3429"/>
                </a:cubicBezTo>
                <a:cubicBezTo>
                  <a:pt x="918667" y="1143"/>
                  <a:pt x="921715" y="0"/>
                  <a:pt x="925372" y="0"/>
                </a:cubicBezTo>
                <a:close/>
                <a:moveTo>
                  <a:pt x="751027" y="0"/>
                </a:moveTo>
                <a:lnTo>
                  <a:pt x="791718" y="0"/>
                </a:lnTo>
                <a:lnTo>
                  <a:pt x="783031" y="58065"/>
                </a:lnTo>
                <a:lnTo>
                  <a:pt x="875157" y="39548"/>
                </a:lnTo>
                <a:cubicBezTo>
                  <a:pt x="871804" y="56769"/>
                  <a:pt x="861212" y="67590"/>
                  <a:pt x="843381" y="72009"/>
                </a:cubicBezTo>
                <a:lnTo>
                  <a:pt x="779145" y="85039"/>
                </a:lnTo>
                <a:lnTo>
                  <a:pt x="764286" y="186309"/>
                </a:lnTo>
                <a:cubicBezTo>
                  <a:pt x="763981" y="188595"/>
                  <a:pt x="764514" y="190576"/>
                  <a:pt x="765886" y="192253"/>
                </a:cubicBezTo>
                <a:cubicBezTo>
                  <a:pt x="767410" y="193929"/>
                  <a:pt x="769391" y="194767"/>
                  <a:pt x="771829" y="194767"/>
                </a:cubicBezTo>
                <a:lnTo>
                  <a:pt x="836066" y="194767"/>
                </a:lnTo>
                <a:cubicBezTo>
                  <a:pt x="841095" y="194767"/>
                  <a:pt x="845210" y="196520"/>
                  <a:pt x="848410" y="200025"/>
                </a:cubicBezTo>
                <a:cubicBezTo>
                  <a:pt x="851611" y="203530"/>
                  <a:pt x="852906" y="207721"/>
                  <a:pt x="852297" y="212598"/>
                </a:cubicBezTo>
                <a:lnTo>
                  <a:pt x="852297" y="212827"/>
                </a:lnTo>
                <a:lnTo>
                  <a:pt x="737082" y="212827"/>
                </a:lnTo>
                <a:cubicBezTo>
                  <a:pt x="729919" y="212827"/>
                  <a:pt x="724128" y="210465"/>
                  <a:pt x="719709" y="205740"/>
                </a:cubicBezTo>
                <a:cubicBezTo>
                  <a:pt x="715136" y="201168"/>
                  <a:pt x="713384" y="195453"/>
                  <a:pt x="714451" y="188595"/>
                </a:cubicBezTo>
                <a:lnTo>
                  <a:pt x="728167" y="94869"/>
                </a:lnTo>
                <a:lnTo>
                  <a:pt x="680847" y="104470"/>
                </a:lnTo>
                <a:lnTo>
                  <a:pt x="684047" y="82982"/>
                </a:lnTo>
                <a:cubicBezTo>
                  <a:pt x="684809" y="79477"/>
                  <a:pt x="686943" y="77267"/>
                  <a:pt x="690448" y="76353"/>
                </a:cubicBezTo>
                <a:lnTo>
                  <a:pt x="732282" y="68123"/>
                </a:lnTo>
                <a:lnTo>
                  <a:pt x="740968" y="8458"/>
                </a:lnTo>
                <a:cubicBezTo>
                  <a:pt x="741425" y="6020"/>
                  <a:pt x="742607" y="4001"/>
                  <a:pt x="744512" y="2401"/>
                </a:cubicBezTo>
                <a:cubicBezTo>
                  <a:pt x="746417" y="800"/>
                  <a:pt x="748588" y="0"/>
                  <a:pt x="751027" y="0"/>
                </a:cubicBezTo>
                <a:close/>
                <a:moveTo>
                  <a:pt x="136245" y="0"/>
                </a:moveTo>
                <a:lnTo>
                  <a:pt x="177393" y="0"/>
                </a:lnTo>
                <a:cubicBezTo>
                  <a:pt x="178917" y="0"/>
                  <a:pt x="180060" y="458"/>
                  <a:pt x="180822" y="1372"/>
                </a:cubicBezTo>
                <a:cubicBezTo>
                  <a:pt x="181737" y="2439"/>
                  <a:pt x="182118" y="3734"/>
                  <a:pt x="181965" y="5258"/>
                </a:cubicBezTo>
                <a:lnTo>
                  <a:pt x="181737" y="7544"/>
                </a:lnTo>
                <a:lnTo>
                  <a:pt x="288721" y="7544"/>
                </a:lnTo>
                <a:lnTo>
                  <a:pt x="286893" y="21260"/>
                </a:lnTo>
                <a:cubicBezTo>
                  <a:pt x="286740" y="22936"/>
                  <a:pt x="286131" y="24308"/>
                  <a:pt x="285064" y="25375"/>
                </a:cubicBezTo>
                <a:cubicBezTo>
                  <a:pt x="283845" y="26442"/>
                  <a:pt x="282397" y="26975"/>
                  <a:pt x="280720" y="26975"/>
                </a:cubicBezTo>
                <a:lnTo>
                  <a:pt x="24003" y="26975"/>
                </a:lnTo>
                <a:lnTo>
                  <a:pt x="25603" y="14173"/>
                </a:lnTo>
                <a:cubicBezTo>
                  <a:pt x="25908" y="12345"/>
                  <a:pt x="26822" y="10744"/>
                  <a:pt x="28346" y="9373"/>
                </a:cubicBezTo>
                <a:cubicBezTo>
                  <a:pt x="29718" y="8154"/>
                  <a:pt x="31318" y="7544"/>
                  <a:pt x="33147" y="7544"/>
                </a:cubicBezTo>
                <a:lnTo>
                  <a:pt x="135331" y="7544"/>
                </a:ln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50000"/>
                </a:schemeClr>
              </a:solidFill>
              <a:latin typeface="DOUYU Font" pitchFamily="2" charset="-122"/>
              <a:ea typeface="DOUYU Font" pitchFamily="2" charset="-122"/>
            </a:endParaRPr>
          </a:p>
        </p:txBody>
      </p:sp>
      <p:sp>
        <p:nvSpPr>
          <p:cNvPr id="11" name="文本框 10">
            <a:extLst>
              <a:ext uri="{FF2B5EF4-FFF2-40B4-BE49-F238E27FC236}">
                <a16:creationId xmlns="" xmlns:a16="http://schemas.microsoft.com/office/drawing/2014/main" id="{4C75E879-4B8E-1F49-8645-FB7A16A5109D}"/>
              </a:ext>
            </a:extLst>
          </p:cNvPr>
          <p:cNvSpPr txBox="1"/>
          <p:nvPr/>
        </p:nvSpPr>
        <p:spPr>
          <a:xfrm>
            <a:off x="1271464" y="255479"/>
            <a:ext cx="1443573" cy="149185"/>
          </a:xfrm>
          <a:custGeom>
            <a:avLst/>
            <a:gdLst/>
            <a:ahLst/>
            <a:cxnLst/>
            <a:rect l="l" t="t" r="r" b="b"/>
            <a:pathLst>
              <a:path w="1795081" h="189224">
                <a:moveTo>
                  <a:pt x="832132" y="116615"/>
                </a:moveTo>
                <a:lnTo>
                  <a:pt x="891140" y="139217"/>
                </a:lnTo>
                <a:lnTo>
                  <a:pt x="953347" y="116615"/>
                </a:lnTo>
                <a:close/>
                <a:moveTo>
                  <a:pt x="1174318" y="95812"/>
                </a:moveTo>
                <a:lnTo>
                  <a:pt x="1171717" y="116214"/>
                </a:lnTo>
                <a:cubicBezTo>
                  <a:pt x="1170917" y="120748"/>
                  <a:pt x="1168317" y="124082"/>
                  <a:pt x="1163917" y="126216"/>
                </a:cubicBezTo>
                <a:lnTo>
                  <a:pt x="1028700" y="185823"/>
                </a:lnTo>
                <a:lnTo>
                  <a:pt x="1030700" y="169021"/>
                </a:lnTo>
                <a:cubicBezTo>
                  <a:pt x="1031900" y="162087"/>
                  <a:pt x="1035834" y="157020"/>
                  <a:pt x="1042501" y="153819"/>
                </a:cubicBezTo>
                <a:close/>
                <a:moveTo>
                  <a:pt x="283978" y="72209"/>
                </a:moveTo>
                <a:lnTo>
                  <a:pt x="509806" y="72209"/>
                </a:lnTo>
                <a:lnTo>
                  <a:pt x="508206" y="83810"/>
                </a:lnTo>
                <a:cubicBezTo>
                  <a:pt x="507272" y="90345"/>
                  <a:pt x="504405" y="95612"/>
                  <a:pt x="499605" y="99612"/>
                </a:cubicBezTo>
                <a:cubicBezTo>
                  <a:pt x="494938" y="103746"/>
                  <a:pt x="489404" y="105813"/>
                  <a:pt x="483003" y="105813"/>
                </a:cubicBezTo>
                <a:lnTo>
                  <a:pt x="257175" y="105813"/>
                </a:lnTo>
                <a:lnTo>
                  <a:pt x="258975" y="94012"/>
                </a:lnTo>
                <a:cubicBezTo>
                  <a:pt x="259908" y="87744"/>
                  <a:pt x="262709" y="82544"/>
                  <a:pt x="267376" y="78410"/>
                </a:cubicBezTo>
                <a:cubicBezTo>
                  <a:pt x="272176" y="74276"/>
                  <a:pt x="277710" y="72209"/>
                  <a:pt x="283978" y="72209"/>
                </a:cubicBezTo>
                <a:close/>
                <a:moveTo>
                  <a:pt x="834732" y="65608"/>
                </a:moveTo>
                <a:lnTo>
                  <a:pt x="833732" y="73809"/>
                </a:lnTo>
                <a:cubicBezTo>
                  <a:pt x="833466" y="75409"/>
                  <a:pt x="833799" y="76743"/>
                  <a:pt x="834732" y="77810"/>
                </a:cubicBezTo>
                <a:cubicBezTo>
                  <a:pt x="835666" y="79010"/>
                  <a:pt x="836933" y="79610"/>
                  <a:pt x="838533" y="79610"/>
                </a:cubicBezTo>
                <a:lnTo>
                  <a:pt x="958948" y="79610"/>
                </a:lnTo>
                <a:cubicBezTo>
                  <a:pt x="960548" y="79610"/>
                  <a:pt x="961948" y="79076"/>
                  <a:pt x="963149" y="78010"/>
                </a:cubicBezTo>
                <a:cubicBezTo>
                  <a:pt x="964349" y="76943"/>
                  <a:pt x="965082" y="75543"/>
                  <a:pt x="965349" y="73809"/>
                </a:cubicBezTo>
                <a:lnTo>
                  <a:pt x="966349" y="65608"/>
                </a:lnTo>
                <a:close/>
                <a:moveTo>
                  <a:pt x="644366" y="62608"/>
                </a:moveTo>
                <a:lnTo>
                  <a:pt x="678170" y="62608"/>
                </a:lnTo>
                <a:lnTo>
                  <a:pt x="673769" y="95012"/>
                </a:lnTo>
                <a:lnTo>
                  <a:pt x="758980" y="79410"/>
                </a:lnTo>
                <a:cubicBezTo>
                  <a:pt x="756713" y="91811"/>
                  <a:pt x="749579" y="99412"/>
                  <a:pt x="737577" y="102213"/>
                </a:cubicBezTo>
                <a:lnTo>
                  <a:pt x="671169" y="114414"/>
                </a:lnTo>
                <a:lnTo>
                  <a:pt x="664368" y="164220"/>
                </a:lnTo>
                <a:cubicBezTo>
                  <a:pt x="664102" y="166354"/>
                  <a:pt x="664568" y="168088"/>
                  <a:pt x="665769" y="169421"/>
                </a:cubicBezTo>
                <a:cubicBezTo>
                  <a:pt x="666835" y="170888"/>
                  <a:pt x="668436" y="171621"/>
                  <a:pt x="670569" y="171621"/>
                </a:cubicBezTo>
                <a:lnTo>
                  <a:pt x="728376" y="171621"/>
                </a:lnTo>
                <a:cubicBezTo>
                  <a:pt x="733043" y="171621"/>
                  <a:pt x="736844" y="173355"/>
                  <a:pt x="739778" y="176822"/>
                </a:cubicBezTo>
                <a:cubicBezTo>
                  <a:pt x="742711" y="180289"/>
                  <a:pt x="743912" y="184423"/>
                  <a:pt x="743378" y="189224"/>
                </a:cubicBezTo>
                <a:lnTo>
                  <a:pt x="641966" y="189224"/>
                </a:lnTo>
                <a:cubicBezTo>
                  <a:pt x="636098" y="189224"/>
                  <a:pt x="631364" y="187023"/>
                  <a:pt x="627764" y="182623"/>
                </a:cubicBezTo>
                <a:cubicBezTo>
                  <a:pt x="624163" y="178356"/>
                  <a:pt x="622763" y="173155"/>
                  <a:pt x="623563" y="167021"/>
                </a:cubicBezTo>
                <a:lnTo>
                  <a:pt x="636965" y="69409"/>
                </a:lnTo>
                <a:cubicBezTo>
                  <a:pt x="637232" y="67408"/>
                  <a:pt x="638065" y="65775"/>
                  <a:pt x="639465" y="64508"/>
                </a:cubicBezTo>
                <a:cubicBezTo>
                  <a:pt x="640865" y="63241"/>
                  <a:pt x="642499" y="62608"/>
                  <a:pt x="644366" y="62608"/>
                </a:cubicBezTo>
                <a:close/>
                <a:moveTo>
                  <a:pt x="137217" y="59207"/>
                </a:moveTo>
                <a:lnTo>
                  <a:pt x="178822" y="59207"/>
                </a:lnTo>
                <a:cubicBezTo>
                  <a:pt x="181089" y="59207"/>
                  <a:pt x="182889" y="60341"/>
                  <a:pt x="184223" y="62608"/>
                </a:cubicBezTo>
                <a:lnTo>
                  <a:pt x="246830" y="188824"/>
                </a:lnTo>
                <a:lnTo>
                  <a:pt x="217027" y="188824"/>
                </a:lnTo>
                <a:cubicBezTo>
                  <a:pt x="207426" y="188824"/>
                  <a:pt x="199825" y="184023"/>
                  <a:pt x="194224" y="174422"/>
                </a:cubicBezTo>
                <a:close/>
                <a:moveTo>
                  <a:pt x="1426692" y="46206"/>
                </a:moveTo>
                <a:lnTo>
                  <a:pt x="1413091" y="119415"/>
                </a:lnTo>
                <a:lnTo>
                  <a:pt x="1463497" y="119415"/>
                </a:lnTo>
                <a:lnTo>
                  <a:pt x="1473898" y="46206"/>
                </a:lnTo>
                <a:close/>
                <a:moveTo>
                  <a:pt x="1049502" y="38605"/>
                </a:moveTo>
                <a:lnTo>
                  <a:pt x="1174318" y="52807"/>
                </a:lnTo>
                <a:cubicBezTo>
                  <a:pt x="1176185" y="53073"/>
                  <a:pt x="1177618" y="53873"/>
                  <a:pt x="1178618" y="55207"/>
                </a:cubicBezTo>
                <a:cubicBezTo>
                  <a:pt x="1179618" y="56540"/>
                  <a:pt x="1180052" y="58207"/>
                  <a:pt x="1179918" y="60207"/>
                </a:cubicBezTo>
                <a:lnTo>
                  <a:pt x="1177718" y="75209"/>
                </a:lnTo>
                <a:lnTo>
                  <a:pt x="1067504" y="62608"/>
                </a:lnTo>
                <a:cubicBezTo>
                  <a:pt x="1061370" y="61674"/>
                  <a:pt x="1056636" y="59007"/>
                  <a:pt x="1053303" y="54607"/>
                </a:cubicBezTo>
                <a:cubicBezTo>
                  <a:pt x="1049969" y="50206"/>
                  <a:pt x="1048702" y="44939"/>
                  <a:pt x="1049502" y="38805"/>
                </a:cubicBezTo>
                <a:close/>
                <a:moveTo>
                  <a:pt x="1292475" y="36204"/>
                </a:moveTo>
                <a:lnTo>
                  <a:pt x="1351283" y="36204"/>
                </a:lnTo>
                <a:lnTo>
                  <a:pt x="1332480" y="168421"/>
                </a:lnTo>
                <a:cubicBezTo>
                  <a:pt x="1332347" y="169354"/>
                  <a:pt x="1332614" y="170088"/>
                  <a:pt x="1333281" y="170621"/>
                </a:cubicBezTo>
                <a:cubicBezTo>
                  <a:pt x="1333947" y="171288"/>
                  <a:pt x="1334747" y="171488"/>
                  <a:pt x="1335681" y="171221"/>
                </a:cubicBezTo>
                <a:lnTo>
                  <a:pt x="1339681" y="171021"/>
                </a:lnTo>
                <a:cubicBezTo>
                  <a:pt x="1341815" y="170888"/>
                  <a:pt x="1343515" y="171455"/>
                  <a:pt x="1344782" y="172722"/>
                </a:cubicBezTo>
                <a:cubicBezTo>
                  <a:pt x="1346049" y="173988"/>
                  <a:pt x="1346549" y="175689"/>
                  <a:pt x="1346282" y="177822"/>
                </a:cubicBezTo>
                <a:lnTo>
                  <a:pt x="1345082" y="186023"/>
                </a:lnTo>
                <a:lnTo>
                  <a:pt x="1304877" y="188423"/>
                </a:lnTo>
                <a:cubicBezTo>
                  <a:pt x="1300076" y="188690"/>
                  <a:pt x="1296209" y="187357"/>
                  <a:pt x="1293275" y="184423"/>
                </a:cubicBezTo>
                <a:cubicBezTo>
                  <a:pt x="1290208" y="181356"/>
                  <a:pt x="1289008" y="177489"/>
                  <a:pt x="1289675" y="172822"/>
                </a:cubicBezTo>
                <a:lnTo>
                  <a:pt x="1306677" y="54207"/>
                </a:lnTo>
                <a:lnTo>
                  <a:pt x="1296276" y="54207"/>
                </a:lnTo>
                <a:cubicBezTo>
                  <a:pt x="1294542" y="54207"/>
                  <a:pt x="1293142" y="53607"/>
                  <a:pt x="1292075" y="52406"/>
                </a:cubicBezTo>
                <a:cubicBezTo>
                  <a:pt x="1291008" y="51206"/>
                  <a:pt x="1290542" y="49673"/>
                  <a:pt x="1290675" y="47806"/>
                </a:cubicBezTo>
                <a:close/>
                <a:moveTo>
                  <a:pt x="1565052" y="7001"/>
                </a:moveTo>
                <a:lnTo>
                  <a:pt x="1594456" y="7001"/>
                </a:lnTo>
                <a:cubicBezTo>
                  <a:pt x="1605524" y="7001"/>
                  <a:pt x="1614525" y="12401"/>
                  <a:pt x="1621459" y="23203"/>
                </a:cubicBezTo>
                <a:lnTo>
                  <a:pt x="1670266" y="82810"/>
                </a:lnTo>
                <a:lnTo>
                  <a:pt x="1741875" y="10601"/>
                </a:lnTo>
                <a:cubicBezTo>
                  <a:pt x="1744408" y="8201"/>
                  <a:pt x="1747208" y="7001"/>
                  <a:pt x="1750276" y="7001"/>
                </a:cubicBezTo>
                <a:lnTo>
                  <a:pt x="1795081" y="7001"/>
                </a:lnTo>
                <a:lnTo>
                  <a:pt x="1692268" y="106613"/>
                </a:lnTo>
                <a:lnTo>
                  <a:pt x="1770678" y="188824"/>
                </a:lnTo>
                <a:lnTo>
                  <a:pt x="1751676" y="188824"/>
                </a:lnTo>
                <a:cubicBezTo>
                  <a:pt x="1733007" y="188824"/>
                  <a:pt x="1716271" y="181756"/>
                  <a:pt x="1701469" y="167621"/>
                </a:cubicBezTo>
                <a:lnTo>
                  <a:pt x="1665265" y="130616"/>
                </a:lnTo>
                <a:lnTo>
                  <a:pt x="1611258" y="175222"/>
                </a:lnTo>
                <a:cubicBezTo>
                  <a:pt x="1599790" y="184290"/>
                  <a:pt x="1587255" y="188824"/>
                  <a:pt x="1573654" y="188824"/>
                </a:cubicBezTo>
                <a:lnTo>
                  <a:pt x="1544050" y="188824"/>
                </a:lnTo>
                <a:lnTo>
                  <a:pt x="1643462" y="106613"/>
                </a:lnTo>
                <a:close/>
                <a:moveTo>
                  <a:pt x="664168" y="1200"/>
                </a:moveTo>
                <a:lnTo>
                  <a:pt x="746179" y="1200"/>
                </a:lnTo>
                <a:cubicBezTo>
                  <a:pt x="749912" y="1200"/>
                  <a:pt x="753046" y="2400"/>
                  <a:pt x="755580" y="4801"/>
                </a:cubicBezTo>
                <a:cubicBezTo>
                  <a:pt x="758113" y="7201"/>
                  <a:pt x="759714" y="10268"/>
                  <a:pt x="760380" y="14002"/>
                </a:cubicBezTo>
                <a:lnTo>
                  <a:pt x="765981" y="54007"/>
                </a:lnTo>
                <a:lnTo>
                  <a:pt x="737778" y="54007"/>
                </a:lnTo>
                <a:cubicBezTo>
                  <a:pt x="734310" y="54007"/>
                  <a:pt x="731277" y="52840"/>
                  <a:pt x="728676" y="50506"/>
                </a:cubicBezTo>
                <a:cubicBezTo>
                  <a:pt x="726076" y="48173"/>
                  <a:pt x="724442" y="45139"/>
                  <a:pt x="723776" y="41405"/>
                </a:cubicBezTo>
                <a:lnTo>
                  <a:pt x="721175" y="22603"/>
                </a:lnTo>
                <a:cubicBezTo>
                  <a:pt x="720509" y="19002"/>
                  <a:pt x="718442" y="17202"/>
                  <a:pt x="714975" y="17202"/>
                </a:cubicBezTo>
                <a:lnTo>
                  <a:pt x="691172" y="17202"/>
                </a:lnTo>
                <a:cubicBezTo>
                  <a:pt x="687705" y="17202"/>
                  <a:pt x="685171" y="19002"/>
                  <a:pt x="683571" y="22603"/>
                </a:cubicBezTo>
                <a:lnTo>
                  <a:pt x="674570" y="44005"/>
                </a:lnTo>
                <a:cubicBezTo>
                  <a:pt x="671102" y="50673"/>
                  <a:pt x="666235" y="54007"/>
                  <a:pt x="659968" y="54007"/>
                </a:cubicBezTo>
                <a:lnTo>
                  <a:pt x="629964" y="54007"/>
                </a:lnTo>
                <a:lnTo>
                  <a:pt x="646366" y="14002"/>
                </a:lnTo>
                <a:cubicBezTo>
                  <a:pt x="648100" y="10268"/>
                  <a:pt x="650567" y="7201"/>
                  <a:pt x="653767" y="4801"/>
                </a:cubicBezTo>
                <a:cubicBezTo>
                  <a:pt x="656967" y="2400"/>
                  <a:pt x="660434" y="1200"/>
                  <a:pt x="664168" y="1200"/>
                </a:cubicBezTo>
                <a:close/>
                <a:moveTo>
                  <a:pt x="1661664" y="400"/>
                </a:moveTo>
                <a:lnTo>
                  <a:pt x="1678267" y="400"/>
                </a:lnTo>
                <a:cubicBezTo>
                  <a:pt x="1683200" y="400"/>
                  <a:pt x="1687301" y="2300"/>
                  <a:pt x="1690568" y="6101"/>
                </a:cubicBezTo>
                <a:cubicBezTo>
                  <a:pt x="1693835" y="9901"/>
                  <a:pt x="1695269" y="14468"/>
                  <a:pt x="1694869" y="19802"/>
                </a:cubicBezTo>
                <a:lnTo>
                  <a:pt x="1692668" y="41405"/>
                </a:lnTo>
                <a:lnTo>
                  <a:pt x="1657464" y="41405"/>
                </a:lnTo>
                <a:close/>
                <a:moveTo>
                  <a:pt x="1312478" y="400"/>
                </a:moveTo>
                <a:lnTo>
                  <a:pt x="1343482" y="400"/>
                </a:lnTo>
                <a:cubicBezTo>
                  <a:pt x="1345482" y="400"/>
                  <a:pt x="1347182" y="1033"/>
                  <a:pt x="1348583" y="2300"/>
                </a:cubicBezTo>
                <a:cubicBezTo>
                  <a:pt x="1349983" y="3567"/>
                  <a:pt x="1350683" y="5267"/>
                  <a:pt x="1350683" y="7401"/>
                </a:cubicBezTo>
                <a:lnTo>
                  <a:pt x="1351483" y="28203"/>
                </a:lnTo>
                <a:lnTo>
                  <a:pt x="1313278" y="28203"/>
                </a:lnTo>
                <a:close/>
                <a:moveTo>
                  <a:pt x="1397489" y="200"/>
                </a:moveTo>
                <a:lnTo>
                  <a:pt x="1434693" y="200"/>
                </a:lnTo>
                <a:lnTo>
                  <a:pt x="1430693" y="25603"/>
                </a:lnTo>
                <a:lnTo>
                  <a:pt x="1476899" y="25603"/>
                </a:lnTo>
                <a:lnTo>
                  <a:pt x="1480099" y="4000"/>
                </a:lnTo>
                <a:cubicBezTo>
                  <a:pt x="1480232" y="2934"/>
                  <a:pt x="1480732" y="2034"/>
                  <a:pt x="1481599" y="1300"/>
                </a:cubicBezTo>
                <a:cubicBezTo>
                  <a:pt x="1482466" y="567"/>
                  <a:pt x="1483433" y="200"/>
                  <a:pt x="1484500" y="200"/>
                </a:cubicBezTo>
                <a:lnTo>
                  <a:pt x="1522704" y="200"/>
                </a:lnTo>
                <a:lnTo>
                  <a:pt x="1519104" y="25603"/>
                </a:lnTo>
                <a:lnTo>
                  <a:pt x="1533306" y="25603"/>
                </a:lnTo>
                <a:lnTo>
                  <a:pt x="1531705" y="37605"/>
                </a:lnTo>
                <a:cubicBezTo>
                  <a:pt x="1531305" y="40005"/>
                  <a:pt x="1530172" y="42039"/>
                  <a:pt x="1528305" y="43705"/>
                </a:cubicBezTo>
                <a:cubicBezTo>
                  <a:pt x="1526438" y="45372"/>
                  <a:pt x="1524305" y="46206"/>
                  <a:pt x="1521904" y="46206"/>
                </a:cubicBezTo>
                <a:lnTo>
                  <a:pt x="1516103" y="46206"/>
                </a:lnTo>
                <a:lnTo>
                  <a:pt x="1505702" y="119415"/>
                </a:lnTo>
                <a:lnTo>
                  <a:pt x="1520904" y="119415"/>
                </a:lnTo>
                <a:lnTo>
                  <a:pt x="1519104" y="132416"/>
                </a:lnTo>
                <a:cubicBezTo>
                  <a:pt x="1518704" y="135084"/>
                  <a:pt x="1517470" y="137284"/>
                  <a:pt x="1515403" y="139017"/>
                </a:cubicBezTo>
                <a:cubicBezTo>
                  <a:pt x="1513336" y="140751"/>
                  <a:pt x="1511036" y="141618"/>
                  <a:pt x="1508502" y="141618"/>
                </a:cubicBezTo>
                <a:lnTo>
                  <a:pt x="1502502" y="141618"/>
                </a:lnTo>
                <a:lnTo>
                  <a:pt x="1495701" y="188824"/>
                </a:lnTo>
                <a:lnTo>
                  <a:pt x="1462297" y="188824"/>
                </a:lnTo>
                <a:cubicBezTo>
                  <a:pt x="1459896" y="188824"/>
                  <a:pt x="1457996" y="187990"/>
                  <a:pt x="1456596" y="186323"/>
                </a:cubicBezTo>
                <a:cubicBezTo>
                  <a:pt x="1455196" y="184656"/>
                  <a:pt x="1454629" y="182623"/>
                  <a:pt x="1454896" y="180222"/>
                </a:cubicBezTo>
                <a:lnTo>
                  <a:pt x="1460297" y="141618"/>
                </a:lnTo>
                <a:lnTo>
                  <a:pt x="1408890" y="141618"/>
                </a:lnTo>
                <a:lnTo>
                  <a:pt x="1403489" y="164621"/>
                </a:lnTo>
                <a:cubicBezTo>
                  <a:pt x="1401756" y="171688"/>
                  <a:pt x="1398022" y="177489"/>
                  <a:pt x="1392288" y="182023"/>
                </a:cubicBezTo>
                <a:cubicBezTo>
                  <a:pt x="1386554" y="186557"/>
                  <a:pt x="1380153" y="188824"/>
                  <a:pt x="1373086" y="188824"/>
                </a:cubicBezTo>
                <a:lnTo>
                  <a:pt x="1355883" y="188824"/>
                </a:lnTo>
                <a:lnTo>
                  <a:pt x="1366685" y="141618"/>
                </a:lnTo>
                <a:lnTo>
                  <a:pt x="1351683" y="141618"/>
                </a:lnTo>
                <a:lnTo>
                  <a:pt x="1353683" y="127016"/>
                </a:lnTo>
                <a:cubicBezTo>
                  <a:pt x="1354083" y="124882"/>
                  <a:pt x="1355117" y="123082"/>
                  <a:pt x="1356783" y="121615"/>
                </a:cubicBezTo>
                <a:cubicBezTo>
                  <a:pt x="1358450" y="120148"/>
                  <a:pt x="1360351" y="119415"/>
                  <a:pt x="1362484" y="119415"/>
                </a:cubicBezTo>
                <a:lnTo>
                  <a:pt x="1370885" y="119415"/>
                </a:lnTo>
                <a:lnTo>
                  <a:pt x="1384687" y="46206"/>
                </a:lnTo>
                <a:lnTo>
                  <a:pt x="1366085" y="46206"/>
                </a:lnTo>
                <a:lnTo>
                  <a:pt x="1368085" y="31604"/>
                </a:lnTo>
                <a:cubicBezTo>
                  <a:pt x="1368352" y="29870"/>
                  <a:pt x="1369152" y="28437"/>
                  <a:pt x="1370485" y="27303"/>
                </a:cubicBezTo>
                <a:cubicBezTo>
                  <a:pt x="1371819" y="26170"/>
                  <a:pt x="1373352" y="25603"/>
                  <a:pt x="1375086" y="25603"/>
                </a:cubicBezTo>
                <a:lnTo>
                  <a:pt x="1388688" y="25603"/>
                </a:lnTo>
                <a:lnTo>
                  <a:pt x="1391888" y="5001"/>
                </a:lnTo>
                <a:cubicBezTo>
                  <a:pt x="1392155" y="3667"/>
                  <a:pt x="1392821" y="2534"/>
                  <a:pt x="1393888" y="1600"/>
                </a:cubicBezTo>
                <a:cubicBezTo>
                  <a:pt x="1394955" y="667"/>
                  <a:pt x="1396155" y="200"/>
                  <a:pt x="1397489" y="200"/>
                </a:cubicBezTo>
                <a:close/>
                <a:moveTo>
                  <a:pt x="1057103" y="200"/>
                </a:moveTo>
                <a:lnTo>
                  <a:pt x="1271130" y="200"/>
                </a:lnTo>
                <a:cubicBezTo>
                  <a:pt x="1274064" y="200"/>
                  <a:pt x="1276364" y="1167"/>
                  <a:pt x="1278031" y="3100"/>
                </a:cubicBezTo>
                <a:cubicBezTo>
                  <a:pt x="1279698" y="5034"/>
                  <a:pt x="1280331" y="7401"/>
                  <a:pt x="1279931" y="10201"/>
                </a:cubicBezTo>
                <a:lnTo>
                  <a:pt x="1258128" y="166221"/>
                </a:lnTo>
                <a:cubicBezTo>
                  <a:pt x="1257195" y="172355"/>
                  <a:pt x="1254261" y="177689"/>
                  <a:pt x="1249327" y="182223"/>
                </a:cubicBezTo>
                <a:cubicBezTo>
                  <a:pt x="1244393" y="186623"/>
                  <a:pt x="1238726" y="188824"/>
                  <a:pt x="1232325" y="188824"/>
                </a:cubicBezTo>
                <a:lnTo>
                  <a:pt x="1141314" y="188824"/>
                </a:lnTo>
                <a:lnTo>
                  <a:pt x="1142314" y="181423"/>
                </a:lnTo>
                <a:cubicBezTo>
                  <a:pt x="1142980" y="177555"/>
                  <a:pt x="1144814" y="174288"/>
                  <a:pt x="1147814" y="171621"/>
                </a:cubicBezTo>
                <a:cubicBezTo>
                  <a:pt x="1150815" y="168954"/>
                  <a:pt x="1154249" y="167621"/>
                  <a:pt x="1158116" y="167621"/>
                </a:cubicBezTo>
                <a:lnTo>
                  <a:pt x="1199321" y="167621"/>
                </a:lnTo>
                <a:cubicBezTo>
                  <a:pt x="1201321" y="167621"/>
                  <a:pt x="1203188" y="166887"/>
                  <a:pt x="1204922" y="165421"/>
                </a:cubicBezTo>
                <a:cubicBezTo>
                  <a:pt x="1206655" y="163954"/>
                  <a:pt x="1207655" y="162220"/>
                  <a:pt x="1207922" y="160220"/>
                </a:cubicBezTo>
                <a:lnTo>
                  <a:pt x="1227324" y="21203"/>
                </a:lnTo>
                <a:lnTo>
                  <a:pt x="1048302" y="21203"/>
                </a:lnTo>
                <a:lnTo>
                  <a:pt x="1050302" y="6201"/>
                </a:lnTo>
                <a:cubicBezTo>
                  <a:pt x="1050569" y="4467"/>
                  <a:pt x="1051369" y="3034"/>
                  <a:pt x="1052703" y="1900"/>
                </a:cubicBezTo>
                <a:cubicBezTo>
                  <a:pt x="1054036" y="767"/>
                  <a:pt x="1055503" y="200"/>
                  <a:pt x="1057103" y="200"/>
                </a:cubicBezTo>
                <a:close/>
                <a:moveTo>
                  <a:pt x="814130" y="200"/>
                </a:moveTo>
                <a:lnTo>
                  <a:pt x="848534" y="200"/>
                </a:lnTo>
                <a:lnTo>
                  <a:pt x="846134" y="3800"/>
                </a:lnTo>
                <a:lnTo>
                  <a:pt x="1021156" y="3800"/>
                </a:lnTo>
                <a:lnTo>
                  <a:pt x="1020356" y="9801"/>
                </a:lnTo>
                <a:cubicBezTo>
                  <a:pt x="1019956" y="12735"/>
                  <a:pt x="1018755" y="15135"/>
                  <a:pt x="1016755" y="17002"/>
                </a:cubicBezTo>
                <a:cubicBezTo>
                  <a:pt x="1014755" y="18869"/>
                  <a:pt x="1012355" y="19802"/>
                  <a:pt x="1009554" y="19802"/>
                </a:cubicBezTo>
                <a:lnTo>
                  <a:pt x="836733" y="19802"/>
                </a:lnTo>
                <a:lnTo>
                  <a:pt x="833332" y="25403"/>
                </a:lnTo>
                <a:lnTo>
                  <a:pt x="839933" y="25403"/>
                </a:lnTo>
                <a:lnTo>
                  <a:pt x="838133" y="40005"/>
                </a:lnTo>
                <a:lnTo>
                  <a:pt x="837333" y="46206"/>
                </a:lnTo>
                <a:lnTo>
                  <a:pt x="836533" y="51606"/>
                </a:lnTo>
                <a:lnTo>
                  <a:pt x="968149" y="51606"/>
                </a:lnTo>
                <a:lnTo>
                  <a:pt x="969549" y="40005"/>
                </a:lnTo>
                <a:lnTo>
                  <a:pt x="843934" y="40005"/>
                </a:lnTo>
                <a:lnTo>
                  <a:pt x="845934" y="25403"/>
                </a:lnTo>
                <a:lnTo>
                  <a:pt x="1009954" y="25403"/>
                </a:lnTo>
                <a:lnTo>
                  <a:pt x="1003354" y="76009"/>
                </a:lnTo>
                <a:cubicBezTo>
                  <a:pt x="1002687" y="81077"/>
                  <a:pt x="1000353" y="85344"/>
                  <a:pt x="996353" y="88811"/>
                </a:cubicBezTo>
                <a:cubicBezTo>
                  <a:pt x="992352" y="92411"/>
                  <a:pt x="987885" y="94212"/>
                  <a:pt x="982951" y="94212"/>
                </a:cubicBezTo>
                <a:lnTo>
                  <a:pt x="844134" y="94212"/>
                </a:lnTo>
                <a:lnTo>
                  <a:pt x="839933" y="102213"/>
                </a:lnTo>
                <a:lnTo>
                  <a:pt x="1004554" y="102213"/>
                </a:lnTo>
                <a:lnTo>
                  <a:pt x="1001553" y="124816"/>
                </a:lnTo>
                <a:lnTo>
                  <a:pt x="930944" y="150819"/>
                </a:lnTo>
                <a:lnTo>
                  <a:pt x="981151" y="170021"/>
                </a:lnTo>
                <a:cubicBezTo>
                  <a:pt x="983818" y="170821"/>
                  <a:pt x="985885" y="171488"/>
                  <a:pt x="987352" y="172021"/>
                </a:cubicBezTo>
                <a:cubicBezTo>
                  <a:pt x="988818" y="172688"/>
                  <a:pt x="991019" y="173022"/>
                  <a:pt x="993952" y="173022"/>
                </a:cubicBezTo>
                <a:cubicBezTo>
                  <a:pt x="995286" y="173022"/>
                  <a:pt x="996353" y="173522"/>
                  <a:pt x="997153" y="174522"/>
                </a:cubicBezTo>
                <a:cubicBezTo>
                  <a:pt x="997953" y="175522"/>
                  <a:pt x="998286" y="176689"/>
                  <a:pt x="998153" y="178022"/>
                </a:cubicBezTo>
                <a:lnTo>
                  <a:pt x="996753" y="188824"/>
                </a:lnTo>
                <a:lnTo>
                  <a:pt x="970549" y="188824"/>
                </a:lnTo>
                <a:cubicBezTo>
                  <a:pt x="964549" y="188824"/>
                  <a:pt x="958281" y="188290"/>
                  <a:pt x="951747" y="187223"/>
                </a:cubicBezTo>
                <a:cubicBezTo>
                  <a:pt x="945213" y="186157"/>
                  <a:pt x="939212" y="184690"/>
                  <a:pt x="933745" y="182823"/>
                </a:cubicBezTo>
                <a:lnTo>
                  <a:pt x="889339" y="166221"/>
                </a:lnTo>
                <a:lnTo>
                  <a:pt x="845934" y="182223"/>
                </a:lnTo>
                <a:cubicBezTo>
                  <a:pt x="842867" y="183423"/>
                  <a:pt x="839533" y="184423"/>
                  <a:pt x="835933" y="185223"/>
                </a:cubicBezTo>
                <a:cubicBezTo>
                  <a:pt x="832332" y="186023"/>
                  <a:pt x="828598" y="186690"/>
                  <a:pt x="824731" y="187223"/>
                </a:cubicBezTo>
                <a:cubicBezTo>
                  <a:pt x="820997" y="187890"/>
                  <a:pt x="817330" y="188357"/>
                  <a:pt x="813730" y="188624"/>
                </a:cubicBezTo>
                <a:cubicBezTo>
                  <a:pt x="810263" y="188757"/>
                  <a:pt x="806996" y="188824"/>
                  <a:pt x="803929" y="188824"/>
                </a:cubicBezTo>
                <a:lnTo>
                  <a:pt x="773525" y="188824"/>
                </a:lnTo>
                <a:lnTo>
                  <a:pt x="774925" y="178022"/>
                </a:lnTo>
                <a:cubicBezTo>
                  <a:pt x="775058" y="176555"/>
                  <a:pt x="775625" y="175355"/>
                  <a:pt x="776625" y="174422"/>
                </a:cubicBezTo>
                <a:cubicBezTo>
                  <a:pt x="777625" y="173488"/>
                  <a:pt x="778859" y="173022"/>
                  <a:pt x="780326" y="173022"/>
                </a:cubicBezTo>
                <a:cubicBezTo>
                  <a:pt x="783259" y="173022"/>
                  <a:pt x="785993" y="172755"/>
                  <a:pt x="788527" y="172221"/>
                </a:cubicBezTo>
                <a:cubicBezTo>
                  <a:pt x="791060" y="171821"/>
                  <a:pt x="793794" y="171088"/>
                  <a:pt x="796728" y="170021"/>
                </a:cubicBezTo>
                <a:lnTo>
                  <a:pt x="849134" y="151019"/>
                </a:lnTo>
                <a:lnTo>
                  <a:pt x="818730" y="139817"/>
                </a:lnTo>
                <a:cubicBezTo>
                  <a:pt x="815663" y="145018"/>
                  <a:pt x="811596" y="147618"/>
                  <a:pt x="806529" y="147618"/>
                </a:cubicBezTo>
                <a:lnTo>
                  <a:pt x="778726" y="147618"/>
                </a:lnTo>
                <a:lnTo>
                  <a:pt x="807529" y="94012"/>
                </a:lnTo>
                <a:cubicBezTo>
                  <a:pt x="803529" y="93212"/>
                  <a:pt x="800261" y="91145"/>
                  <a:pt x="797728" y="87811"/>
                </a:cubicBezTo>
                <a:cubicBezTo>
                  <a:pt x="795327" y="84611"/>
                  <a:pt x="794394" y="80677"/>
                  <a:pt x="794928" y="76009"/>
                </a:cubicBezTo>
                <a:lnTo>
                  <a:pt x="801128" y="28203"/>
                </a:lnTo>
                <a:lnTo>
                  <a:pt x="793527" y="28203"/>
                </a:lnTo>
                <a:lnTo>
                  <a:pt x="807729" y="4000"/>
                </a:lnTo>
                <a:cubicBezTo>
                  <a:pt x="809463" y="1467"/>
                  <a:pt x="811596" y="200"/>
                  <a:pt x="814130" y="200"/>
                </a:cubicBezTo>
                <a:close/>
                <a:moveTo>
                  <a:pt x="122015" y="200"/>
                </a:moveTo>
                <a:lnTo>
                  <a:pt x="171021" y="200"/>
                </a:lnTo>
                <a:lnTo>
                  <a:pt x="155219" y="25403"/>
                </a:lnTo>
                <a:lnTo>
                  <a:pt x="252631" y="25403"/>
                </a:lnTo>
                <a:lnTo>
                  <a:pt x="246630" y="43405"/>
                </a:lnTo>
                <a:cubicBezTo>
                  <a:pt x="243963" y="49406"/>
                  <a:pt x="239896" y="52406"/>
                  <a:pt x="234429" y="52406"/>
                </a:cubicBezTo>
                <a:lnTo>
                  <a:pt x="138417" y="52406"/>
                </a:lnTo>
                <a:lnTo>
                  <a:pt x="67208" y="167621"/>
                </a:lnTo>
                <a:cubicBezTo>
                  <a:pt x="57474" y="181489"/>
                  <a:pt x="45072" y="188423"/>
                  <a:pt x="30003" y="188423"/>
                </a:cubicBezTo>
                <a:lnTo>
                  <a:pt x="0" y="188423"/>
                </a:lnTo>
                <a:lnTo>
                  <a:pt x="84410" y="52406"/>
                </a:lnTo>
                <a:lnTo>
                  <a:pt x="14801" y="52406"/>
                </a:lnTo>
                <a:lnTo>
                  <a:pt x="19802" y="37405"/>
                </a:lnTo>
                <a:cubicBezTo>
                  <a:pt x="23269" y="29404"/>
                  <a:pt x="28603" y="25403"/>
                  <a:pt x="35804" y="25403"/>
                </a:cubicBezTo>
                <a:lnTo>
                  <a:pt x="101212" y="25403"/>
                </a:lnTo>
                <a:lnTo>
                  <a:pt x="114214" y="4601"/>
                </a:lnTo>
                <a:cubicBezTo>
                  <a:pt x="116214" y="1667"/>
                  <a:pt x="118814" y="200"/>
                  <a:pt x="122015" y="200"/>
                </a:cubicBezTo>
                <a:close/>
                <a:moveTo>
                  <a:pt x="556555" y="0"/>
                </a:moveTo>
                <a:lnTo>
                  <a:pt x="583758" y="0"/>
                </a:lnTo>
                <a:lnTo>
                  <a:pt x="580758" y="9601"/>
                </a:lnTo>
                <a:lnTo>
                  <a:pt x="637165" y="9601"/>
                </a:lnTo>
                <a:lnTo>
                  <a:pt x="635765" y="19202"/>
                </a:lnTo>
                <a:cubicBezTo>
                  <a:pt x="635498" y="21069"/>
                  <a:pt x="634731" y="22603"/>
                  <a:pt x="633464" y="23803"/>
                </a:cubicBezTo>
                <a:cubicBezTo>
                  <a:pt x="632198" y="25003"/>
                  <a:pt x="630697" y="25603"/>
                  <a:pt x="628964" y="25603"/>
                </a:cubicBezTo>
                <a:lnTo>
                  <a:pt x="575957" y="25603"/>
                </a:lnTo>
                <a:lnTo>
                  <a:pt x="560155" y="83610"/>
                </a:lnTo>
                <a:cubicBezTo>
                  <a:pt x="558955" y="87211"/>
                  <a:pt x="559755" y="89011"/>
                  <a:pt x="562556" y="89011"/>
                </a:cubicBezTo>
                <a:lnTo>
                  <a:pt x="570157" y="89011"/>
                </a:lnTo>
                <a:lnTo>
                  <a:pt x="575757" y="48606"/>
                </a:lnTo>
                <a:cubicBezTo>
                  <a:pt x="576157" y="45406"/>
                  <a:pt x="577524" y="42772"/>
                  <a:pt x="579858" y="40705"/>
                </a:cubicBezTo>
                <a:cubicBezTo>
                  <a:pt x="582191" y="38638"/>
                  <a:pt x="584958" y="37605"/>
                  <a:pt x="588159" y="37605"/>
                </a:cubicBezTo>
                <a:lnTo>
                  <a:pt x="614362" y="37605"/>
                </a:lnTo>
                <a:lnTo>
                  <a:pt x="607361" y="89011"/>
                </a:lnTo>
                <a:lnTo>
                  <a:pt x="624163" y="89011"/>
                </a:lnTo>
                <a:lnTo>
                  <a:pt x="621963" y="105013"/>
                </a:lnTo>
                <a:lnTo>
                  <a:pt x="605161" y="105013"/>
                </a:lnTo>
                <a:lnTo>
                  <a:pt x="600160" y="141418"/>
                </a:lnTo>
                <a:lnTo>
                  <a:pt x="618563" y="141418"/>
                </a:lnTo>
                <a:lnTo>
                  <a:pt x="617362" y="149219"/>
                </a:lnTo>
                <a:cubicBezTo>
                  <a:pt x="617096" y="151619"/>
                  <a:pt x="616129" y="153552"/>
                  <a:pt x="614462" y="155019"/>
                </a:cubicBezTo>
                <a:cubicBezTo>
                  <a:pt x="612795" y="156486"/>
                  <a:pt x="610828" y="157220"/>
                  <a:pt x="608561" y="157220"/>
                </a:cubicBezTo>
                <a:lnTo>
                  <a:pt x="597960" y="157220"/>
                </a:lnTo>
                <a:lnTo>
                  <a:pt x="594360" y="184623"/>
                </a:lnTo>
                <a:cubicBezTo>
                  <a:pt x="594093" y="185957"/>
                  <a:pt x="593493" y="187057"/>
                  <a:pt x="592559" y="187923"/>
                </a:cubicBezTo>
                <a:cubicBezTo>
                  <a:pt x="591626" y="188790"/>
                  <a:pt x="590492" y="189224"/>
                  <a:pt x="589159" y="189224"/>
                </a:cubicBezTo>
                <a:lnTo>
                  <a:pt x="555355" y="189224"/>
                </a:lnTo>
                <a:lnTo>
                  <a:pt x="559755" y="157220"/>
                </a:lnTo>
                <a:lnTo>
                  <a:pt x="516150" y="157220"/>
                </a:lnTo>
                <a:lnTo>
                  <a:pt x="517150" y="149219"/>
                </a:lnTo>
                <a:cubicBezTo>
                  <a:pt x="517550" y="146952"/>
                  <a:pt x="518583" y="145085"/>
                  <a:pt x="520250" y="143618"/>
                </a:cubicBezTo>
                <a:cubicBezTo>
                  <a:pt x="521917" y="142151"/>
                  <a:pt x="523884" y="141418"/>
                  <a:pt x="526151" y="141418"/>
                </a:cubicBezTo>
                <a:lnTo>
                  <a:pt x="561956" y="141418"/>
                </a:lnTo>
                <a:lnTo>
                  <a:pt x="566756" y="105013"/>
                </a:lnTo>
                <a:lnTo>
                  <a:pt x="537352" y="105013"/>
                </a:lnTo>
                <a:cubicBezTo>
                  <a:pt x="531752" y="105013"/>
                  <a:pt x="528151" y="102879"/>
                  <a:pt x="526551" y="98612"/>
                </a:cubicBezTo>
                <a:cubicBezTo>
                  <a:pt x="524951" y="94345"/>
                  <a:pt x="525018" y="89544"/>
                  <a:pt x="526751" y="84210"/>
                </a:cubicBezTo>
                <a:lnTo>
                  <a:pt x="543153" y="25603"/>
                </a:lnTo>
                <a:lnTo>
                  <a:pt x="534752" y="25603"/>
                </a:lnTo>
                <a:lnTo>
                  <a:pt x="536152" y="15802"/>
                </a:lnTo>
                <a:cubicBezTo>
                  <a:pt x="536419" y="13935"/>
                  <a:pt x="537219" y="12435"/>
                  <a:pt x="538553" y="11301"/>
                </a:cubicBezTo>
                <a:cubicBezTo>
                  <a:pt x="539886" y="10168"/>
                  <a:pt x="541420" y="9601"/>
                  <a:pt x="543153" y="9601"/>
                </a:cubicBezTo>
                <a:lnTo>
                  <a:pt x="548154" y="9601"/>
                </a:lnTo>
                <a:lnTo>
                  <a:pt x="549554" y="5201"/>
                </a:lnTo>
                <a:cubicBezTo>
                  <a:pt x="551021" y="1733"/>
                  <a:pt x="553355" y="0"/>
                  <a:pt x="556555"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1600" dirty="0">
              <a:solidFill>
                <a:schemeClr val="bg1">
                  <a:lumMod val="50000"/>
                </a:schemeClr>
              </a:solidFill>
              <a:latin typeface="DOUYU Font" pitchFamily="2" charset="-122"/>
              <a:ea typeface="DOUYU Font" pitchFamily="2" charset="-122"/>
            </a:endParaRPr>
          </a:p>
        </p:txBody>
      </p:sp>
      <p:sp>
        <p:nvSpPr>
          <p:cNvPr id="7" name="副标题 2">
            <a:extLst>
              <a:ext uri="{FF2B5EF4-FFF2-40B4-BE49-F238E27FC236}">
                <a16:creationId xmlns="" xmlns:a16="http://schemas.microsoft.com/office/drawing/2014/main" id="{52C4449A-F464-4D7F-BEC9-4DBC80644CF4}"/>
              </a:ext>
            </a:extLst>
          </p:cNvPr>
          <p:cNvSpPr txBox="1">
            <a:spLocks/>
          </p:cNvSpPr>
          <p:nvPr/>
        </p:nvSpPr>
        <p:spPr>
          <a:xfrm>
            <a:off x="5159896" y="1231072"/>
            <a:ext cx="1773382" cy="620466"/>
          </a:xfrm>
          <a:prstGeom prst="roundRect">
            <a:avLst>
              <a:gd name="adj" fmla="val 50000"/>
            </a:avLst>
          </a:prstGeom>
          <a:solidFill>
            <a:srgbClr val="2FC4DA"/>
          </a:solidFill>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zh-CN" sz="2600" dirty="0" smtClean="0">
                <a:solidFill>
                  <a:schemeClr val="bg1"/>
                </a:solidFill>
                <a:latin typeface="KaiTi" panose="02010609060101010101" pitchFamily="49" charset="-122"/>
                <a:ea typeface="KaiTi" panose="02010609060101010101" pitchFamily="49" charset="-122"/>
              </a:rPr>
              <a:t>第</a:t>
            </a:r>
            <a:r>
              <a:rPr lang="en-US" altLang="zh-CN" sz="2600" dirty="0" smtClean="0">
                <a:solidFill>
                  <a:schemeClr val="bg1"/>
                </a:solidFill>
                <a:latin typeface="KaiTi" panose="02010609060101010101" pitchFamily="49" charset="-122"/>
                <a:ea typeface="KaiTi" panose="02010609060101010101" pitchFamily="49" charset="-122"/>
              </a:rPr>
              <a:t>1</a:t>
            </a:r>
            <a:r>
              <a:rPr lang="zh-CN" altLang="zh-CN" sz="2600" dirty="0" smtClean="0">
                <a:solidFill>
                  <a:schemeClr val="bg1"/>
                </a:solidFill>
                <a:latin typeface="KaiTi" panose="02010609060101010101" pitchFamily="49" charset="-122"/>
                <a:ea typeface="KaiTi" panose="02010609060101010101" pitchFamily="49" charset="-122"/>
              </a:rPr>
              <a:t>讲</a:t>
            </a:r>
            <a:endParaRPr lang="zh-CN" altLang="en-US" sz="2600" dirty="0">
              <a:solidFill>
                <a:schemeClr val="bg1"/>
              </a:solidFill>
              <a:latin typeface="KaiTi" panose="02010609060101010101" pitchFamily="49" charset="-122"/>
              <a:ea typeface="KaiTi" panose="02010609060101010101" pitchFamily="49" charset="-122"/>
            </a:endParaRPr>
          </a:p>
        </p:txBody>
      </p:sp>
      <p:sp>
        <p:nvSpPr>
          <p:cNvPr id="8" name="同侧圆角矩形 7">
            <a:extLst>
              <a:ext uri="{FF2B5EF4-FFF2-40B4-BE49-F238E27FC236}">
                <a16:creationId xmlns="" xmlns:a16="http://schemas.microsoft.com/office/drawing/2014/main" id="{8DC2250F-767C-FF4C-95CF-EAB281A98863}"/>
              </a:ext>
            </a:extLst>
          </p:cNvPr>
          <p:cNvSpPr/>
          <p:nvPr/>
        </p:nvSpPr>
        <p:spPr>
          <a:xfrm flipV="1">
            <a:off x="11286600" y="-5748"/>
            <a:ext cx="579247" cy="73014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多边形 3">
            <a:extLst>
              <a:ext uri="{FF2B5EF4-FFF2-40B4-BE49-F238E27FC236}">
                <a16:creationId xmlns="" xmlns:a16="http://schemas.microsoft.com/office/drawing/2014/main" id="{435EE09B-B0C9-3644-9641-51B1914CC742}"/>
              </a:ext>
            </a:extLst>
          </p:cNvPr>
          <p:cNvSpPr/>
          <p:nvPr/>
        </p:nvSpPr>
        <p:spPr>
          <a:xfrm>
            <a:off x="11345196" y="66679"/>
            <a:ext cx="462056" cy="511552"/>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spTree>
    <p:extLst>
      <p:ext uri="{BB962C8B-B14F-4D97-AF65-F5344CB8AC3E}">
        <p14:creationId xmlns:p14="http://schemas.microsoft.com/office/powerpoint/2010/main" val="4103281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p:cNvGraphicFramePr>
            <a:graphicFrameLocks noGrp="1"/>
          </p:cNvGraphicFramePr>
          <p:nvPr>
            <p:extLst>
              <p:ext uri="{D42A27DB-BD31-4B8C-83A1-F6EECF244321}">
                <p14:modId xmlns:p14="http://schemas.microsoft.com/office/powerpoint/2010/main" val="34808588"/>
              </p:ext>
            </p:extLst>
          </p:nvPr>
        </p:nvGraphicFramePr>
        <p:xfrm>
          <a:off x="929736" y="742920"/>
          <a:ext cx="10332528" cy="5325555"/>
        </p:xfrm>
        <a:graphic>
          <a:graphicData uri="http://schemas.openxmlformats.org/drawingml/2006/table">
            <a:tbl>
              <a:tblPr/>
              <a:tblGrid>
                <a:gridCol w="1164626"/>
                <a:gridCol w="3767302"/>
                <a:gridCol w="5400600"/>
              </a:tblGrid>
              <a:tr h="197788">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bg1">
                        <a:lumMod val="85000"/>
                      </a:schemeClr>
                    </a:solidFill>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内容</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实例</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593364">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误区</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书写不规范，错写共用电</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marL="72000" algn="l">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子对</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endParaRPr lang="en-US" sz="10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marL="72000" algn="l">
                        <a:lnSpc>
                          <a:spcPct val="150000"/>
                        </a:lnSpc>
                        <a:spcAft>
                          <a:spcPts val="0"/>
                        </a:spcAft>
                        <a:tabLst>
                          <a:tab pos="2070735" algn="l"/>
                        </a:tabLs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的电子式误写</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p>
                    <a:p>
                      <a:pPr marL="72000" algn="l">
                        <a:lnSpc>
                          <a:spcPct val="150000"/>
                        </a:lnSpc>
                        <a:spcAft>
                          <a:spcPts val="0"/>
                        </a:spcAft>
                        <a:tabLst>
                          <a:tab pos="2070735" algn="l"/>
                        </a:tabLst>
                      </a:pP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marL="72000" algn="l">
                        <a:lnSpc>
                          <a:spcPct val="150000"/>
                        </a:lnSpc>
                        <a:spcAft>
                          <a:spcPts val="0"/>
                        </a:spcAft>
                        <a:tabLst>
                          <a:tab pos="2070735" algn="l"/>
                        </a:tabLst>
                      </a:pP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或</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marL="72000" algn="l">
                        <a:lnSpc>
                          <a:spcPct val="150000"/>
                        </a:lnSpc>
                        <a:spcAft>
                          <a:spcPts val="0"/>
                        </a:spcAft>
                        <a:tabLst>
                          <a:tab pos="2070735" algn="l"/>
                        </a:tabLst>
                      </a:pP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364">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误区</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不考虑原子间的结合顺序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endParaRPr lang="en-US" sz="10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marL="72000" algn="l">
                        <a:lnSpc>
                          <a:spcPct val="150000"/>
                        </a:lnSpc>
                        <a:spcAft>
                          <a:spcPts val="0"/>
                        </a:spcAft>
                        <a:tabLst>
                          <a:tab pos="2070735" algn="l"/>
                        </a:tabLst>
                      </a:pPr>
                      <a:r>
                        <a:rPr lang="en-US" sz="2400" kern="100" dirty="0" err="1" smtClean="0">
                          <a:effectLst/>
                          <a:latin typeface="Times New Roman" panose="02020603050405020304" pitchFamily="18" charset="0"/>
                          <a:ea typeface="微软雅黑" panose="020B0503020204020204" pitchFamily="34" charset="-122"/>
                          <a:cs typeface="Courier New" panose="02070309020205020404" pitchFamily="49" charset="0"/>
                        </a:rPr>
                        <a:t>HClO</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的电子式误写</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marL="72000" algn="l">
                        <a:lnSpc>
                          <a:spcPct val="150000"/>
                        </a:lnSpc>
                        <a:spcAft>
                          <a:spcPts val="0"/>
                        </a:spcAft>
                        <a:tabLst>
                          <a:tab pos="2070735" algn="l"/>
                        </a:tabLst>
                      </a:pP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marL="72000" algn="l">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应</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写</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为</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marL="72000" algn="l">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755997761"/>
              </p:ext>
            </p:extLst>
          </p:nvPr>
        </p:nvGraphicFramePr>
        <p:xfrm>
          <a:off x="8472264" y="1632664"/>
          <a:ext cx="1325562" cy="406400"/>
        </p:xfrm>
        <a:graphic>
          <a:graphicData uri="http://schemas.openxmlformats.org/presentationml/2006/ole">
            <mc:AlternateContent xmlns:mc="http://schemas.openxmlformats.org/markup-compatibility/2006">
              <mc:Choice xmlns:v="urn:schemas-microsoft-com:vml" Requires="v">
                <p:oleObj spid="_x0000_s241683" name="文档" r:id="rId3" imgW="1325550" imgH="406007" progId="Word.Document.12">
                  <p:embed/>
                </p:oleObj>
              </mc:Choice>
              <mc:Fallback>
                <p:oleObj name="文档" r:id="rId3" imgW="1325550" imgH="406007" progId="Word.Document.12">
                  <p:embed/>
                  <p:pic>
                    <p:nvPicPr>
                      <p:cNvPr id="0" name=""/>
                      <p:cNvPicPr/>
                      <p:nvPr/>
                    </p:nvPicPr>
                    <p:blipFill>
                      <a:blip r:embed="rId4"/>
                      <a:stretch>
                        <a:fillRect/>
                      </a:stretch>
                    </p:blipFill>
                    <p:spPr>
                      <a:xfrm>
                        <a:off x="8472264" y="1632664"/>
                        <a:ext cx="1325562" cy="406400"/>
                      </a:xfrm>
                      <a:prstGeom prst="rect">
                        <a:avLst/>
                      </a:prstGeom>
                    </p:spPr>
                  </p:pic>
                </p:oleObj>
              </mc:Fallback>
            </mc:AlternateContent>
          </a:graphicData>
        </a:graphic>
      </p:graphicFrame>
      <p:pic>
        <p:nvPicPr>
          <p:cNvPr id="5" name="Picture 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45828" y="1503873"/>
            <a:ext cx="1246716" cy="53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9347" y="2573458"/>
            <a:ext cx="1070381" cy="71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2304" y="3869602"/>
            <a:ext cx="1296144" cy="71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4743" y="4975852"/>
            <a:ext cx="1440160" cy="71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714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6240" y="1052736"/>
            <a:ext cx="1557188" cy="102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8048" y="2519023"/>
            <a:ext cx="1525140" cy="84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1653799136"/>
              </p:ext>
            </p:extLst>
          </p:nvPr>
        </p:nvGraphicFramePr>
        <p:xfrm>
          <a:off x="5519936" y="1166814"/>
          <a:ext cx="949325" cy="396875"/>
        </p:xfrm>
        <a:graphic>
          <a:graphicData uri="http://schemas.openxmlformats.org/presentationml/2006/ole">
            <mc:AlternateContent xmlns:mc="http://schemas.openxmlformats.org/markup-compatibility/2006">
              <mc:Choice xmlns:v="urn:schemas-microsoft-com:vml" Requires="v">
                <p:oleObj spid="_x0000_s282634" name="文档" r:id="rId5" imgW="949083" imgH="396992" progId="Word.Document.12">
                  <p:embed/>
                </p:oleObj>
              </mc:Choice>
              <mc:Fallback>
                <p:oleObj name="文档" r:id="rId5" imgW="949083" imgH="396992" progId="Word.Document.12">
                  <p:embed/>
                  <p:pic>
                    <p:nvPicPr>
                      <p:cNvPr id="0" name=""/>
                      <p:cNvPicPr/>
                      <p:nvPr/>
                    </p:nvPicPr>
                    <p:blipFill>
                      <a:blip r:embed="rId6"/>
                      <a:stretch>
                        <a:fillRect/>
                      </a:stretch>
                    </p:blipFill>
                    <p:spPr>
                      <a:xfrm>
                        <a:off x="5519936" y="1166814"/>
                        <a:ext cx="949325" cy="396875"/>
                      </a:xfrm>
                      <a:prstGeom prst="rect">
                        <a:avLst/>
                      </a:prstGeom>
                    </p:spPr>
                  </p:pic>
                </p:oleObj>
              </mc:Fallback>
            </mc:AlternateContent>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37222262"/>
              </p:ext>
            </p:extLst>
          </p:nvPr>
        </p:nvGraphicFramePr>
        <p:xfrm>
          <a:off x="516000" y="404664"/>
          <a:ext cx="11286000" cy="5560695"/>
        </p:xfrm>
        <a:graphic>
          <a:graphicData uri="http://schemas.openxmlformats.org/drawingml/2006/table">
            <a:tbl>
              <a:tblPr/>
              <a:tblGrid>
                <a:gridCol w="1164626"/>
                <a:gridCol w="3767302"/>
                <a:gridCol w="6354072"/>
              </a:tblGrid>
              <a:tr h="197788">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bg1">
                        <a:lumMod val="85000"/>
                      </a:schemeClr>
                    </a:solidFill>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内容</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实例</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791152">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误区</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5</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不考虑原子最外层有几个电子，均写成</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8</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电子结构</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endParaRPr lang="en-US" sz="5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marL="72000" algn="l">
                        <a:lnSpc>
                          <a:spcPct val="150000"/>
                        </a:lnSpc>
                        <a:spcAft>
                          <a:spcPts val="0"/>
                        </a:spcAft>
                        <a:tabLst>
                          <a:tab pos="2070735" algn="l"/>
                        </a:tabLst>
                      </a:pPr>
                      <a:r>
                        <a:rPr lang="en-US" altLang="zh-CN" sz="2400" kern="100" baseline="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的</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电子式误写</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marL="72000" algn="l">
                        <a:lnSpc>
                          <a:spcPct val="150000"/>
                        </a:lnSpc>
                        <a:spcAft>
                          <a:spcPts val="0"/>
                        </a:spcAft>
                        <a:tabLst>
                          <a:tab pos="2070735" algn="l"/>
                        </a:tabLst>
                      </a:pP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marL="72000" algn="l">
                        <a:lnSpc>
                          <a:spcPct val="150000"/>
                        </a:lnSpc>
                        <a:spcAft>
                          <a:spcPts val="0"/>
                        </a:spcAft>
                        <a:tabLst>
                          <a:tab pos="2070735" algn="l"/>
                        </a:tabLst>
                      </a:pPr>
                      <a:endParaRPr lang="en-US" altLang="zh-CN" sz="10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marL="72000" algn="l">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应</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写为</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tabLst>
                          <a:tab pos="2070735" algn="l"/>
                        </a:tabLst>
                      </a:pPr>
                      <a:endPar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tabLst>
                          <a:tab pos="2070735" algn="l"/>
                        </a:tabLst>
                      </a:pPr>
                      <a:endParaRPr lang="zh-CN" sz="10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152">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误区</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不考虑</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AB</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型离子化合物中</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个</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B</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是分开写还是一起写</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endParaRPr lang="en-US" sz="10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marL="72000" algn="l">
                        <a:lnSpc>
                          <a:spcPct val="150000"/>
                        </a:lnSpc>
                        <a:spcAft>
                          <a:spcPts val="0"/>
                        </a:spcAft>
                        <a:tabLst>
                          <a:tab pos="2070735" algn="l"/>
                        </a:tabLs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CaBr</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的电子式</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marL="72000" algn="l">
                        <a:lnSpc>
                          <a:spcPct val="150000"/>
                        </a:lnSpc>
                        <a:spcAft>
                          <a:spcPts val="0"/>
                        </a:spcAft>
                        <a:tabLst>
                          <a:tab pos="2070735" algn="l"/>
                        </a:tabLst>
                      </a:pPr>
                      <a:endParaRPr lang="en-US" altLang="zh-CN" sz="1000" kern="100" dirty="0" smtClean="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tabLst>
                          <a:tab pos="2070735" algn="l"/>
                        </a:tabLst>
                      </a:pPr>
                      <a:endParaRPr lang="zh-CN" sz="10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CaC</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的电子式</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为</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marL="72000" algn="l">
                        <a:lnSpc>
                          <a:spcPct val="150000"/>
                        </a:lnSpc>
                        <a:spcAft>
                          <a:spcPts val="0"/>
                        </a:spcAft>
                        <a:tabLst>
                          <a:tab pos="2070735" algn="l"/>
                        </a:tabLst>
                      </a:pP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2" name="Picture 1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4192" y="3851717"/>
            <a:ext cx="2940147" cy="78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2184" y="5051066"/>
            <a:ext cx="2688294" cy="41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37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779944"/>
            <a:ext cx="11412000" cy="3347070"/>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用电子式表示化合物的形成过程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离子</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化合物</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共价</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化合物</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070735" indent="-2070735"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HCl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spc="-6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42690" name="Picture 2" descr="5-31T"/>
          <p:cNvPicPr>
            <a:picLocks noChangeAspect="1" noChangeArrowheads="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75520" y="2037888"/>
            <a:ext cx="3236409" cy="58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691"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94700" y="3458282"/>
            <a:ext cx="632948" cy="690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692"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5720" y="3458282"/>
            <a:ext cx="918798" cy="690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595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2690"/>
                                        </p:tgtEl>
                                        <p:attrNameLst>
                                          <p:attrName>style.visibility</p:attrName>
                                        </p:attrNameLst>
                                      </p:cBhvr>
                                      <p:to>
                                        <p:strVal val="visible"/>
                                      </p:to>
                                    </p:set>
                                    <p:animEffect transition="in" filter="blinds(horizontal)">
                                      <p:cBhvr>
                                        <p:cTn id="7" dur="500"/>
                                        <p:tgtEl>
                                          <p:spTgt spid="242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318CE0B2-849C-2B4D-B715-7B2A33B87A76}"/>
              </a:ext>
            </a:extLst>
          </p:cNvPr>
          <p:cNvSpPr/>
          <p:nvPr/>
        </p:nvSpPr>
        <p:spPr>
          <a:xfrm>
            <a:off x="390000" y="884758"/>
            <a:ext cx="11412000" cy="5424562"/>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所有物质中都存在</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化学键</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tabLst>
                <a:tab pos="2070735" algn="l"/>
              </a:tabLst>
            </a:pPr>
            <a:endParaRPr lang="zh-CN" altLang="zh-CN" sz="1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2.AsH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的电子式：</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r>
              <a:rPr lang="en-US" altLang="zh-CN" sz="2400" kern="100" dirty="0" smtClean="0">
                <a:latin typeface="宋体" panose="02010600030101010101" pitchFamily="2" charset="-122"/>
                <a:ea typeface="Times New Roman" panose="02020603050405020304" pitchFamily="18" charset="0"/>
                <a:cs typeface="Courier New" panose="02070309020205020404" pitchFamily="49" charset="0"/>
              </a:rPr>
              <a:t>       </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spc="-30" dirty="0">
                <a:latin typeface="Times New Roman" panose="02020603050405020304" pitchFamily="18" charset="0"/>
                <a:ea typeface="微软雅黑" panose="020B0503020204020204" pitchFamily="34" charset="-122"/>
                <a:cs typeface="Times New Roman" panose="02020603050405020304" pitchFamily="18" charset="0"/>
              </a:rPr>
              <a:t>某元素的原子最外层只有一个电子，它跟卤素原子结合时，所形成的化学键一定是</a:t>
            </a:r>
            <a:r>
              <a:rPr lang="zh-CN" altLang="zh-CN" sz="2400" kern="100" spc="-30" dirty="0" smtClean="0">
                <a:latin typeface="Times New Roman" panose="02020603050405020304" pitchFamily="18" charset="0"/>
                <a:ea typeface="微软雅黑" panose="020B0503020204020204" pitchFamily="34" charset="-122"/>
                <a:cs typeface="Times New Roman" panose="02020603050405020304" pitchFamily="18" charset="0"/>
              </a:rPr>
              <a:t>离子键</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共价键的成键原子只能是非金属</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原子</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共价键键长是成键的两个原子半径之</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所有的共价键都有</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方向性</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7.σ</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键能单独形成，而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键一定不能单独</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形成</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8.σ</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键可以绕键轴旋转，</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键一定不能绕键轴</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旋转</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a:extLst>
              <a:ext uri="{FF2B5EF4-FFF2-40B4-BE49-F238E27FC236}">
                <a16:creationId xmlns="" xmlns:a16="http://schemas.microsoft.com/office/drawing/2014/main" id="{F1FDC4C7-996B-8E4C-9906-8E72300E8B1C}"/>
              </a:ext>
            </a:extLst>
          </p:cNvPr>
          <p:cNvSpPr/>
          <p:nvPr/>
        </p:nvSpPr>
        <p:spPr>
          <a:xfrm>
            <a:off x="4223792" y="1772816"/>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 name="矩形 7">
            <a:extLst>
              <a:ext uri="{FF2B5EF4-FFF2-40B4-BE49-F238E27FC236}">
                <a16:creationId xmlns="" xmlns:a16="http://schemas.microsoft.com/office/drawing/2014/main" id="{F1FDC4C7-996B-8E4C-9906-8E72300E8B1C}"/>
              </a:ext>
            </a:extLst>
          </p:cNvPr>
          <p:cNvSpPr/>
          <p:nvPr/>
        </p:nvSpPr>
        <p:spPr>
          <a:xfrm>
            <a:off x="4151784" y="898228"/>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2" name="矩形 11">
            <a:extLst>
              <a:ext uri="{FF2B5EF4-FFF2-40B4-BE49-F238E27FC236}">
                <a16:creationId xmlns="" xmlns:a16="http://schemas.microsoft.com/office/drawing/2014/main" id="{F1FDC4C7-996B-8E4C-9906-8E72300E8B1C}"/>
              </a:ext>
            </a:extLst>
          </p:cNvPr>
          <p:cNvSpPr/>
          <p:nvPr/>
        </p:nvSpPr>
        <p:spPr>
          <a:xfrm>
            <a:off x="1487488" y="2906934"/>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3" name="矩形 12">
            <a:extLst>
              <a:ext uri="{FF2B5EF4-FFF2-40B4-BE49-F238E27FC236}">
                <a16:creationId xmlns="" xmlns:a16="http://schemas.microsoft.com/office/drawing/2014/main" id="{E6FA1DE8-F2DE-7842-BC64-40AAC1761871}"/>
              </a:ext>
            </a:extLst>
          </p:cNvPr>
          <p:cNvSpPr/>
          <p:nvPr/>
        </p:nvSpPr>
        <p:spPr>
          <a:xfrm>
            <a:off x="6317574" y="5063080"/>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6" name="矩形 15">
            <a:extLst>
              <a:ext uri="{FF2B5EF4-FFF2-40B4-BE49-F238E27FC236}">
                <a16:creationId xmlns="" xmlns:a16="http://schemas.microsoft.com/office/drawing/2014/main" id="{E6FA1DE8-F2DE-7842-BC64-40AAC1761871}"/>
              </a:ext>
            </a:extLst>
          </p:cNvPr>
          <p:cNvSpPr/>
          <p:nvPr/>
        </p:nvSpPr>
        <p:spPr>
          <a:xfrm>
            <a:off x="6888088" y="5628170"/>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7" name="矩形 16">
            <a:extLst>
              <a:ext uri="{FF2B5EF4-FFF2-40B4-BE49-F238E27FC236}">
                <a16:creationId xmlns="" xmlns:a16="http://schemas.microsoft.com/office/drawing/2014/main" id="{F1FDC4C7-996B-8E4C-9906-8E72300E8B1C}"/>
              </a:ext>
            </a:extLst>
          </p:cNvPr>
          <p:cNvSpPr/>
          <p:nvPr/>
        </p:nvSpPr>
        <p:spPr>
          <a:xfrm>
            <a:off x="6023992" y="4005064"/>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8" name="矩形 17">
            <a:extLst>
              <a:ext uri="{FF2B5EF4-FFF2-40B4-BE49-F238E27FC236}">
                <a16:creationId xmlns="" xmlns:a16="http://schemas.microsoft.com/office/drawing/2014/main" id="{F1FDC4C7-996B-8E4C-9906-8E72300E8B1C}"/>
              </a:ext>
            </a:extLst>
          </p:cNvPr>
          <p:cNvSpPr/>
          <p:nvPr/>
        </p:nvSpPr>
        <p:spPr>
          <a:xfrm>
            <a:off x="4191923" y="4509120"/>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pic>
        <p:nvPicPr>
          <p:cNvPr id="24371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23777" y="1604838"/>
            <a:ext cx="1255999" cy="69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a:extLst>
              <a:ext uri="{FF2B5EF4-FFF2-40B4-BE49-F238E27FC236}">
                <a16:creationId xmlns="" xmlns:a16="http://schemas.microsoft.com/office/drawing/2014/main" id="{F1FDC4C7-996B-8E4C-9906-8E72300E8B1C}"/>
              </a:ext>
            </a:extLst>
          </p:cNvPr>
          <p:cNvSpPr/>
          <p:nvPr/>
        </p:nvSpPr>
        <p:spPr>
          <a:xfrm>
            <a:off x="5689166" y="3429000"/>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691066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3" grpId="0"/>
      <p:bldP spid="16" grpId="0"/>
      <p:bldP spid="17" grpId="0"/>
      <p:bldP spid="18"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5" name="矩形 4"/>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7" name="矩形 6"/>
          <p:cNvSpPr/>
          <p:nvPr/>
        </p:nvSpPr>
        <p:spPr>
          <a:xfrm>
            <a:off x="390000" y="1118642"/>
            <a:ext cx="11412000" cy="3462486"/>
          </a:xfrm>
          <a:prstGeom prst="rect">
            <a:avLst/>
          </a:prstGeom>
        </p:spPr>
        <p:txBody>
          <a:bodyPr>
            <a:spAutoFit/>
          </a:bodyPr>
          <a:lstStyle/>
          <a:p>
            <a:pPr algn="just">
              <a:lnSpc>
                <a:spcPct val="150000"/>
              </a:lnSpc>
              <a:spcAft>
                <a:spcPts val="0"/>
              </a:spcAft>
              <a:tabLst>
                <a:tab pos="2070735" algn="l"/>
              </a:tabLst>
            </a:pPr>
            <a:r>
              <a:rPr lang="zh-CN" altLang="zh-CN" sz="2600" b="1" kern="100" dirty="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一、化学键与物质类别的关系</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现有下列物质：</a:t>
            </a: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rPr>
              <a:t>①</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rPr>
              <a:t>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rPr>
              <a:t>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rPr>
              <a:t>④</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rPr>
              <a:t>⑤</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AlCl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rPr>
              <a:t>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rPr>
              <a:t>⑦</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rPr>
              <a:t>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rPr>
              <a:t>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latin typeface="微软雅黑" panose="020B0503020204020204" pitchFamily="34" charset="-122"/>
                <a:ea typeface="微软雅黑" panose="020B0503020204020204" pitchFamily="34" charset="-122"/>
                <a:cs typeface="宋体-方正超大字符集" panose="03000509000000000000" pitchFamily="65" charset="-122"/>
              </a:rPr>
              <a:t>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2400" kern="100" dirty="0">
              <a:latin typeface="微软雅黑" panose="020B0503020204020204" pitchFamily="34" charset="-122"/>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只含离子键的物质有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填序号，下同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，只含共价键的物质有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属于离子化合物的有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其中含非极性键的离子化合物有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含有非极性键的共价化合物有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3719736" y="2884942"/>
            <a:ext cx="800219"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①②</a:t>
            </a:r>
            <a:endParaRPr lang="zh-CN" altLang="en-US" dirty="0"/>
          </a:p>
        </p:txBody>
      </p:sp>
      <p:sp>
        <p:nvSpPr>
          <p:cNvPr id="10" name="矩形 9"/>
          <p:cNvSpPr/>
          <p:nvPr/>
        </p:nvSpPr>
        <p:spPr>
          <a:xfrm>
            <a:off x="9696400" y="2849885"/>
            <a:ext cx="1723549"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⑤⑥⑦⑨</a:t>
            </a:r>
            <a:r>
              <a:rPr lang="zh-CN" altLang="zh-CN" sz="2400" kern="100" dirty="0">
                <a:solidFill>
                  <a:srgbClr val="C00000"/>
                </a:solidFill>
                <a:latin typeface="Times New Roman" panose="02020603050405020304" pitchFamily="18" charset="0"/>
                <a:ea typeface="微软雅黑" panose="020B0503020204020204" pitchFamily="34" charset="-122"/>
                <a:cs typeface="宋体-方正超大字符集" panose="03000509000000000000" pitchFamily="65" charset="-122"/>
              </a:rPr>
              <a:t>⑩</a:t>
            </a:r>
            <a:endParaRPr lang="zh-CN" altLang="en-US" dirty="0"/>
          </a:p>
        </p:txBody>
      </p:sp>
      <p:sp>
        <p:nvSpPr>
          <p:cNvPr id="12" name="矩形 11"/>
          <p:cNvSpPr/>
          <p:nvPr/>
        </p:nvSpPr>
        <p:spPr>
          <a:xfrm>
            <a:off x="3647728" y="3426936"/>
            <a:ext cx="1723549"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①②③④⑧</a:t>
            </a:r>
            <a:endParaRPr lang="zh-CN" altLang="en-US" dirty="0"/>
          </a:p>
        </p:txBody>
      </p:sp>
      <p:sp>
        <p:nvSpPr>
          <p:cNvPr id="14" name="矩形 13"/>
          <p:cNvSpPr/>
          <p:nvPr/>
        </p:nvSpPr>
        <p:spPr>
          <a:xfrm>
            <a:off x="10200456" y="3426936"/>
            <a:ext cx="492443"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③</a:t>
            </a:r>
            <a:endParaRPr lang="zh-CN" altLang="en-US" dirty="0"/>
          </a:p>
        </p:txBody>
      </p:sp>
      <p:sp>
        <p:nvSpPr>
          <p:cNvPr id="16" name="矩形 15"/>
          <p:cNvSpPr/>
          <p:nvPr/>
        </p:nvSpPr>
        <p:spPr>
          <a:xfrm>
            <a:off x="3873623" y="3975447"/>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宋体-方正超大字符集" panose="03000509000000000000" pitchFamily="65" charset="-122"/>
              </a:rPr>
              <a:t>⑩</a:t>
            </a:r>
            <a:endParaRPr lang="zh-CN" altLang="en-US" dirty="0"/>
          </a:p>
        </p:txBody>
      </p:sp>
    </p:spTree>
    <p:extLst>
      <p:ext uri="{BB962C8B-B14F-4D97-AF65-F5344CB8AC3E}">
        <p14:creationId xmlns:p14="http://schemas.microsoft.com/office/powerpoint/2010/main" val="98869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a:extLst>
              <a:ext uri="{FF2B5EF4-FFF2-40B4-BE49-F238E27FC236}">
                <a16:creationId xmlns="" xmlns:a16="http://schemas.microsoft.com/office/drawing/2014/main" id="{42F66117-1422-E04E-93A0-A3423E0F05D2}"/>
              </a:ext>
            </a:extLst>
          </p:cNvPr>
          <p:cNvSpPr/>
          <p:nvPr/>
        </p:nvSpPr>
        <p:spPr>
          <a:xfrm>
            <a:off x="559851" y="1556793"/>
            <a:ext cx="11110368" cy="4824535"/>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0" name="文本框 9">
            <a:extLst>
              <a:ext uri="{FF2B5EF4-FFF2-40B4-BE49-F238E27FC236}">
                <a16:creationId xmlns="" xmlns:a16="http://schemas.microsoft.com/office/drawing/2014/main" id="{1639F706-5A08-E441-9E43-476613981402}"/>
              </a:ext>
            </a:extLst>
          </p:cNvPr>
          <p:cNvSpPr txBox="1"/>
          <p:nvPr/>
        </p:nvSpPr>
        <p:spPr>
          <a:xfrm>
            <a:off x="2694764" y="776317"/>
            <a:ext cx="6707620" cy="492443"/>
          </a:xfrm>
          <a:prstGeom prst="rect">
            <a:avLst/>
          </a:prstGeom>
          <a:noFill/>
        </p:spPr>
        <p:txBody>
          <a:bodyPr wrap="square">
            <a:spAutoFit/>
          </a:bodyPr>
          <a:lstStyle/>
          <a:p>
            <a:pPr algn="ctr">
              <a:tabLst>
                <a:tab pos="2430780" algn="l"/>
              </a:tabLst>
            </a:pPr>
            <a:r>
              <a:rPr lang="zh-CN" altLang="zh-CN" sz="2600" b="1" kern="100" dirty="0">
                <a:solidFill>
                  <a:schemeClr val="bg1"/>
                </a:solidFill>
                <a:latin typeface="+mn-ea"/>
                <a:cs typeface="Times New Roman" panose="02020603050405020304" pitchFamily="18" charset="0"/>
              </a:rPr>
              <a:t>判断离子化合物和共价化合物的三种方法</a:t>
            </a:r>
          </a:p>
        </p:txBody>
      </p:sp>
      <p:sp>
        <p:nvSpPr>
          <p:cNvPr id="13" name="矩形 12"/>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归纳总结</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pic>
        <p:nvPicPr>
          <p:cNvPr id="244738" name="Picture 2" descr="5-3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93204" y="1636527"/>
            <a:ext cx="6172949" cy="460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773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836712"/>
            <a:ext cx="11412000" cy="3416320"/>
          </a:xfrm>
          <a:prstGeom prst="rect">
            <a:avLst/>
          </a:prstGeom>
        </p:spPr>
        <p:txBody>
          <a:bodyPr>
            <a:spAutoFit/>
          </a:bodyPr>
          <a:lstStyle/>
          <a:p>
            <a:pPr algn="just">
              <a:lnSpc>
                <a:spcPct val="150000"/>
              </a:lnSpc>
              <a:spcAft>
                <a:spcPts val="0"/>
              </a:spcAft>
              <a:tabLst>
                <a:tab pos="2070735" algn="l"/>
              </a:tabLst>
            </a:pPr>
            <a:r>
              <a:rPr lang="zh-CN" altLang="zh-CN" sz="2400" b="1" kern="100" dirty="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二、共价键类型及数目的判断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中的化学键从形成过程来看，属于</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σ</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π</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键，从其极性来看属于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CN</a:t>
            </a:r>
            <a:r>
              <a:rPr lang="zh-CN" altLang="zh-CN" sz="2400" kern="100" baseline="300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结构相似，推算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HCN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σ</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键数目之比为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60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分子中每个碳原子只跟相邻的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个碳原子形成共价键，且每个碳原子最外层都满足</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电子稳定结构，则一个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60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键的数目为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911424" y="2031231"/>
            <a:ext cx="800219"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极性</a:t>
            </a:r>
            <a:endParaRPr lang="zh-CN" altLang="en-US" dirty="0"/>
          </a:p>
        </p:txBody>
      </p:sp>
      <p:sp>
        <p:nvSpPr>
          <p:cNvPr id="8" name="矩形 7"/>
          <p:cNvSpPr/>
          <p:nvPr/>
        </p:nvSpPr>
        <p:spPr>
          <a:xfrm>
            <a:off x="6005684" y="1483042"/>
            <a:ext cx="35137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σ</a:t>
            </a:r>
            <a:endParaRPr lang="zh-CN" altLang="en-US" dirty="0"/>
          </a:p>
        </p:txBody>
      </p:sp>
      <p:sp>
        <p:nvSpPr>
          <p:cNvPr id="10" name="矩形 9"/>
          <p:cNvSpPr/>
          <p:nvPr/>
        </p:nvSpPr>
        <p:spPr>
          <a:xfrm>
            <a:off x="9192344" y="2607295"/>
            <a:ext cx="80021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1</a:t>
            </a:r>
            <a:endParaRPr lang="zh-CN" altLang="en-US" dirty="0"/>
          </a:p>
        </p:txBody>
      </p:sp>
      <p:sp>
        <p:nvSpPr>
          <p:cNvPr id="12" name="矩形 11"/>
          <p:cNvSpPr/>
          <p:nvPr/>
        </p:nvSpPr>
        <p:spPr>
          <a:xfrm>
            <a:off x="7104112" y="3717032"/>
            <a:ext cx="492443"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30</a:t>
            </a:r>
            <a:endParaRPr lang="zh-CN" altLang="en-US" dirty="0"/>
          </a:p>
        </p:txBody>
      </p:sp>
    </p:spTree>
    <p:extLst>
      <p:ext uri="{BB962C8B-B14F-4D97-AF65-F5344CB8AC3E}">
        <p14:creationId xmlns:p14="http://schemas.microsoft.com/office/powerpoint/2010/main" val="169074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0000" y="1483767"/>
            <a:ext cx="11412000" cy="2862322"/>
          </a:xfrm>
          <a:prstGeom prst="rect">
            <a:avLst/>
          </a:prstGeom>
        </p:spPr>
        <p:txBody>
          <a:bodyPr>
            <a:spAutoFit/>
          </a:bodyPr>
          <a:lstStyle/>
          <a:p>
            <a:pPr lvl="0" algn="just">
              <a:lnSpc>
                <a:spcPct val="150000"/>
              </a:lnSpc>
              <a:tabLst>
                <a:tab pos="2070735" algn="l"/>
              </a:tabLst>
            </a:pP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利用</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可以合成化工原料</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COCl</a:t>
            </a:r>
            <a:r>
              <a:rPr lang="en-US" altLang="zh-CN" sz="2400" kern="100" baseline="-250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COCl</a:t>
            </a:r>
            <a:r>
              <a:rPr lang="en-US" altLang="zh-CN" sz="2400" kern="100" baseline="-250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分子的结构式为</a:t>
            </a:r>
            <a:r>
              <a:rPr lang="en-US"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，每个</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COCl</a:t>
            </a:r>
            <a:r>
              <a:rPr lang="en-US" altLang="zh-CN" sz="2400" kern="100" baseline="-250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分子内含有的</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σ</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键、</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π</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键数目为</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lvl="0" algn="just">
              <a:lnSpc>
                <a:spcPct val="150000"/>
              </a:lnSpc>
              <a:tabLst>
                <a:tab pos="2070735" algn="l"/>
              </a:tabLst>
            </a:pP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A.4</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σ</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键</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B.2</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σ</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键、</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π</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键</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tabLst>
                <a:tab pos="2070735" algn="l"/>
              </a:tabLst>
            </a:pP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C.2</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σ</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键、</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π</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键</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D.3</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σ</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键、</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π</a:t>
            </a:r>
            <a:r>
              <a:rPr lang="zh-CN" altLang="zh-CN" sz="2400"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键</a:t>
            </a: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6.1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丙酮分子中含有的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σ</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键数目为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4295800" y="2132856"/>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D</a:t>
            </a:r>
            <a:endParaRPr lang="zh-CN" altLang="en-US" dirty="0"/>
          </a:p>
        </p:txBody>
      </p:sp>
      <p:pic>
        <p:nvPicPr>
          <p:cNvPr id="9" name="图片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6955" y="1052736"/>
            <a:ext cx="1439445" cy="92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260769" y="3717032"/>
            <a:ext cx="69121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9</a:t>
            </a:r>
            <a:r>
              <a:rPr lang="en-US" altLang="zh-CN" sz="2400" i="1" kern="100" dirty="0">
                <a:solidFill>
                  <a:srgbClr val="C00000"/>
                </a:solidFill>
                <a:latin typeface="Times New Roman" panose="02020603050405020304" pitchFamily="18" charset="0"/>
                <a:ea typeface="微软雅黑" panose="020B0503020204020204" pitchFamily="34" charset="-122"/>
              </a:rPr>
              <a:t>N</a:t>
            </a:r>
            <a:r>
              <a:rPr lang="en-US" altLang="zh-CN" sz="2400" kern="100" baseline="-25000" dirty="0">
                <a:solidFill>
                  <a:srgbClr val="C00000"/>
                </a:solidFill>
                <a:latin typeface="Times New Roman" panose="02020603050405020304" pitchFamily="18" charset="0"/>
                <a:ea typeface="微软雅黑" panose="020B0503020204020204" pitchFamily="34" charset="-122"/>
              </a:rPr>
              <a:t>A</a:t>
            </a:r>
            <a:endParaRPr lang="zh-CN" altLang="en-US" dirty="0"/>
          </a:p>
        </p:txBody>
      </p:sp>
    </p:spTree>
    <p:extLst>
      <p:ext uri="{BB962C8B-B14F-4D97-AF65-F5344CB8AC3E}">
        <p14:creationId xmlns:p14="http://schemas.microsoft.com/office/powerpoint/2010/main" val="46846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a:extLst>
              <a:ext uri="{FF2B5EF4-FFF2-40B4-BE49-F238E27FC236}">
                <a16:creationId xmlns="" xmlns:a16="http://schemas.microsoft.com/office/drawing/2014/main" id="{42F66117-1422-E04E-93A0-A3423E0F05D2}"/>
              </a:ext>
            </a:extLst>
          </p:cNvPr>
          <p:cNvSpPr/>
          <p:nvPr/>
        </p:nvSpPr>
        <p:spPr>
          <a:xfrm>
            <a:off x="559851" y="1556793"/>
            <a:ext cx="11110368" cy="2520279"/>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3" name="矩形 12"/>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归纳总结</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3" name="矩形 2"/>
          <p:cNvSpPr/>
          <p:nvPr/>
        </p:nvSpPr>
        <p:spPr>
          <a:xfrm>
            <a:off x="876000" y="1972502"/>
            <a:ext cx="10440000" cy="1688860"/>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通过物质的结构式，可以快速有效地判断键的种类及数目；判断成键方式时，需掌握：共价单键全为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σ</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键，共价双键中有一个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σ</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键和一个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键，共价三键中有一个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σ</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键和两个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930645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764704"/>
            <a:ext cx="11412000" cy="4108817"/>
          </a:xfrm>
          <a:prstGeom prst="rect">
            <a:avLst/>
          </a:prstGeom>
        </p:spPr>
        <p:txBody>
          <a:bodyPr>
            <a:spAutoFit/>
          </a:bodyPr>
          <a:lstStyle/>
          <a:p>
            <a:pPr algn="just">
              <a:lnSpc>
                <a:spcPct val="150000"/>
              </a:lnSpc>
              <a:spcAft>
                <a:spcPts val="0"/>
              </a:spcAft>
              <a:tabLst>
                <a:tab pos="2070735" algn="l"/>
              </a:tabLst>
            </a:pPr>
            <a:r>
              <a:rPr lang="zh-CN" altLang="zh-CN" sz="2600" b="1" kern="100" dirty="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三、电子式的</a:t>
            </a:r>
            <a:r>
              <a:rPr lang="zh-CN" altLang="zh-CN" sz="2600" b="1" kern="100" dirty="0" smtClean="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书写</a:t>
            </a:r>
            <a:endParaRPr lang="en-US" altLang="zh-CN" sz="2600" b="1" kern="100" dirty="0" smtClean="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600" b="1" kern="100" dirty="0" smtClean="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7.(1)—OH</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宋体" panose="02010600030101010101" pitchFamily="2" charset="-122"/>
                <a:ea typeface="Times New Roman" panose="02020603050405020304" pitchFamily="18" charset="0"/>
                <a:cs typeface="Courier New" panose="02070309020205020404" pitchFamily="49" charset="0"/>
              </a:rPr>
              <a:t> </a:t>
            </a:r>
            <a:r>
              <a:rPr lang="en-US" altLang="zh-CN" sz="2400" kern="100" dirty="0" smtClean="0">
                <a:latin typeface="宋体" panose="02010600030101010101" pitchFamily="2" charset="-122"/>
                <a:ea typeface="Times New Roman" panose="02020603050405020304" pitchFamily="18" charset="0"/>
                <a:cs typeface="Courier New" panose="02070309020205020404" pitchFamily="49" charset="0"/>
              </a:rPr>
              <a:t>   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HClO</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790725211"/>
              </p:ext>
            </p:extLst>
          </p:nvPr>
        </p:nvGraphicFramePr>
        <p:xfrm>
          <a:off x="8688288" y="2708920"/>
          <a:ext cx="965200" cy="396875"/>
        </p:xfrm>
        <a:graphic>
          <a:graphicData uri="http://schemas.openxmlformats.org/presentationml/2006/ole">
            <mc:AlternateContent xmlns:mc="http://schemas.openxmlformats.org/markup-compatibility/2006">
              <mc:Choice xmlns:v="urn:schemas-microsoft-com:vml" Requires="v">
                <p:oleObj spid="_x0000_s246819" name="文档" r:id="rId3" imgW="964920" imgH="396992" progId="Word.Document.12">
                  <p:embed/>
                </p:oleObj>
              </mc:Choice>
              <mc:Fallback>
                <p:oleObj name="文档" r:id="rId3" imgW="964920" imgH="396992" progId="Word.Document.12">
                  <p:embed/>
                  <p:pic>
                    <p:nvPicPr>
                      <p:cNvPr id="0" name=""/>
                      <p:cNvPicPr/>
                      <p:nvPr/>
                    </p:nvPicPr>
                    <p:blipFill>
                      <a:blip r:embed="rId4"/>
                      <a:stretch>
                        <a:fillRect/>
                      </a:stretch>
                    </p:blipFill>
                    <p:spPr>
                      <a:xfrm>
                        <a:off x="8688288" y="2708920"/>
                        <a:ext cx="965200" cy="396875"/>
                      </a:xfrm>
                      <a:prstGeom prst="rect">
                        <a:avLst/>
                      </a:prstGeom>
                    </p:spPr>
                  </p:pic>
                </p:oleObj>
              </mc:Fallback>
            </mc:AlternateContent>
          </a:graphicData>
        </a:graphic>
      </p:graphicFrame>
      <p:pic>
        <p:nvPicPr>
          <p:cNvPr id="246787" name="Picture 3"/>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26519" y="2272264"/>
            <a:ext cx="980049" cy="78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88" name="Picture 4"/>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23792" y="2431903"/>
            <a:ext cx="1371388" cy="58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89" name="Picture 5"/>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16080" y="1628800"/>
            <a:ext cx="1426143" cy="142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90" name="Picture 6"/>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80376" y="1570809"/>
            <a:ext cx="1602480" cy="142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94" name="Picture 10"/>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2790" y="3933056"/>
            <a:ext cx="1507505" cy="769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95" name="Picture 11" descr="5-32T"/>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39816" y="3519250"/>
            <a:ext cx="1220299" cy="118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96" name="Picture 12"/>
          <p:cNvPicPr>
            <a:picLocks noChangeAspect="1" noChangeArrowheads="1"/>
          </p:cNvPicPr>
          <p:nvPr/>
        </p:nvPicPr>
        <p:blipFill>
          <a:blip r:embed="rId11"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4072" y="4077072"/>
            <a:ext cx="2078330" cy="57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97" name="Picture 13"/>
          <p:cNvPicPr>
            <a:picLocks noChangeAspect="1" noChangeArrowheads="1"/>
          </p:cNvPicPr>
          <p:nvPr/>
        </p:nvPicPr>
        <p:blipFill>
          <a:blip r:embed="rId1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49522" y="3645024"/>
            <a:ext cx="1772626" cy="105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50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6787"/>
                                        </p:tgtEl>
                                        <p:attrNameLst>
                                          <p:attrName>style.visibility</p:attrName>
                                        </p:attrNameLst>
                                      </p:cBhvr>
                                      <p:to>
                                        <p:strVal val="visible"/>
                                      </p:to>
                                    </p:set>
                                    <p:animEffect transition="in" filter="blinds(horizontal)">
                                      <p:cBhvr>
                                        <p:cTn id="7" dur="500"/>
                                        <p:tgtEl>
                                          <p:spTgt spid="246787"/>
                                        </p:tgtEl>
                                      </p:cBhvr>
                                    </p:animEffect>
                                  </p:childTnLst>
                                </p:cTn>
                              </p:par>
                              <p:par>
                                <p:cTn id="8" presetID="3" presetClass="entr" presetSubtype="10" fill="hold" nodeType="withEffect">
                                  <p:stCondLst>
                                    <p:cond delay="0"/>
                                  </p:stCondLst>
                                  <p:childTnLst>
                                    <p:set>
                                      <p:cBhvr>
                                        <p:cTn id="9" dur="1" fill="hold">
                                          <p:stCondLst>
                                            <p:cond delay="0"/>
                                          </p:stCondLst>
                                        </p:cTn>
                                        <p:tgtEl>
                                          <p:spTgt spid="246788"/>
                                        </p:tgtEl>
                                        <p:attrNameLst>
                                          <p:attrName>style.visibility</p:attrName>
                                        </p:attrNameLst>
                                      </p:cBhvr>
                                      <p:to>
                                        <p:strVal val="visible"/>
                                      </p:to>
                                    </p:set>
                                    <p:animEffect transition="in" filter="blinds(horizontal)">
                                      <p:cBhvr>
                                        <p:cTn id="10" dur="500"/>
                                        <p:tgtEl>
                                          <p:spTgt spid="246788"/>
                                        </p:tgtEl>
                                      </p:cBhvr>
                                    </p:animEffect>
                                  </p:childTnLst>
                                </p:cTn>
                              </p:par>
                              <p:par>
                                <p:cTn id="11" presetID="3" presetClass="entr" presetSubtype="10" fill="hold" nodeType="withEffect">
                                  <p:stCondLst>
                                    <p:cond delay="0"/>
                                  </p:stCondLst>
                                  <p:childTnLst>
                                    <p:set>
                                      <p:cBhvr>
                                        <p:cTn id="12" dur="1" fill="hold">
                                          <p:stCondLst>
                                            <p:cond delay="0"/>
                                          </p:stCondLst>
                                        </p:cTn>
                                        <p:tgtEl>
                                          <p:spTgt spid="246789"/>
                                        </p:tgtEl>
                                        <p:attrNameLst>
                                          <p:attrName>style.visibility</p:attrName>
                                        </p:attrNameLst>
                                      </p:cBhvr>
                                      <p:to>
                                        <p:strVal val="visible"/>
                                      </p:to>
                                    </p:set>
                                    <p:animEffect transition="in" filter="blinds(horizontal)">
                                      <p:cBhvr>
                                        <p:cTn id="13" dur="500"/>
                                        <p:tgtEl>
                                          <p:spTgt spid="246789"/>
                                        </p:tgtEl>
                                      </p:cBhvr>
                                    </p:animEffect>
                                  </p:childTnLst>
                                </p:cTn>
                              </p:par>
                              <p:par>
                                <p:cTn id="14" presetID="3" presetClass="entr" presetSubtype="10" fill="hold" nodeType="withEffect">
                                  <p:stCondLst>
                                    <p:cond delay="0"/>
                                  </p:stCondLst>
                                  <p:childTnLst>
                                    <p:set>
                                      <p:cBhvr>
                                        <p:cTn id="15" dur="1" fill="hold">
                                          <p:stCondLst>
                                            <p:cond delay="0"/>
                                          </p:stCondLst>
                                        </p:cTn>
                                        <p:tgtEl>
                                          <p:spTgt spid="246790"/>
                                        </p:tgtEl>
                                        <p:attrNameLst>
                                          <p:attrName>style.visibility</p:attrName>
                                        </p:attrNameLst>
                                      </p:cBhvr>
                                      <p:to>
                                        <p:strVal val="visible"/>
                                      </p:to>
                                    </p:set>
                                    <p:animEffect transition="in" filter="blinds(horizontal)">
                                      <p:cBhvr>
                                        <p:cTn id="16" dur="500"/>
                                        <p:tgtEl>
                                          <p:spTgt spid="24679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46796"/>
                                        </p:tgtEl>
                                        <p:attrNameLst>
                                          <p:attrName>style.visibility</p:attrName>
                                        </p:attrNameLst>
                                      </p:cBhvr>
                                      <p:to>
                                        <p:strVal val="visible"/>
                                      </p:to>
                                    </p:set>
                                    <p:animEffect transition="in" filter="blinds(horizontal)">
                                      <p:cBhvr>
                                        <p:cTn id="21" dur="500"/>
                                        <p:tgtEl>
                                          <p:spTgt spid="246796"/>
                                        </p:tgtEl>
                                      </p:cBhvr>
                                    </p:animEffect>
                                  </p:childTnLst>
                                </p:cTn>
                              </p:par>
                              <p:par>
                                <p:cTn id="22" presetID="3" presetClass="entr" presetSubtype="10" fill="hold" nodeType="withEffect">
                                  <p:stCondLst>
                                    <p:cond delay="0"/>
                                  </p:stCondLst>
                                  <p:childTnLst>
                                    <p:set>
                                      <p:cBhvr>
                                        <p:cTn id="23" dur="1" fill="hold">
                                          <p:stCondLst>
                                            <p:cond delay="0"/>
                                          </p:stCondLst>
                                        </p:cTn>
                                        <p:tgtEl>
                                          <p:spTgt spid="246795"/>
                                        </p:tgtEl>
                                        <p:attrNameLst>
                                          <p:attrName>style.visibility</p:attrName>
                                        </p:attrNameLst>
                                      </p:cBhvr>
                                      <p:to>
                                        <p:strVal val="visible"/>
                                      </p:to>
                                    </p:set>
                                    <p:animEffect transition="in" filter="blinds(horizontal)">
                                      <p:cBhvr>
                                        <p:cTn id="24" dur="500"/>
                                        <p:tgtEl>
                                          <p:spTgt spid="246795"/>
                                        </p:tgtEl>
                                      </p:cBhvr>
                                    </p:animEffect>
                                  </p:childTnLst>
                                </p:cTn>
                              </p:par>
                              <p:par>
                                <p:cTn id="25" presetID="3" presetClass="entr" presetSubtype="10" fill="hold" nodeType="withEffect">
                                  <p:stCondLst>
                                    <p:cond delay="0"/>
                                  </p:stCondLst>
                                  <p:childTnLst>
                                    <p:set>
                                      <p:cBhvr>
                                        <p:cTn id="26" dur="1" fill="hold">
                                          <p:stCondLst>
                                            <p:cond delay="0"/>
                                          </p:stCondLst>
                                        </p:cTn>
                                        <p:tgtEl>
                                          <p:spTgt spid="246794"/>
                                        </p:tgtEl>
                                        <p:attrNameLst>
                                          <p:attrName>style.visibility</p:attrName>
                                        </p:attrNameLst>
                                      </p:cBhvr>
                                      <p:to>
                                        <p:strVal val="visible"/>
                                      </p:to>
                                    </p:set>
                                    <p:animEffect transition="in" filter="blinds(horizontal)">
                                      <p:cBhvr>
                                        <p:cTn id="27" dur="500"/>
                                        <p:tgtEl>
                                          <p:spTgt spid="246794"/>
                                        </p:tgtEl>
                                      </p:cBhvr>
                                    </p:animEffect>
                                  </p:childTnLst>
                                </p:cTn>
                              </p:par>
                              <p:par>
                                <p:cTn id="28" presetID="3" presetClass="entr" presetSubtype="10" fill="hold" nodeType="withEffect">
                                  <p:stCondLst>
                                    <p:cond delay="0"/>
                                  </p:stCondLst>
                                  <p:childTnLst>
                                    <p:set>
                                      <p:cBhvr>
                                        <p:cTn id="29" dur="1" fill="hold">
                                          <p:stCondLst>
                                            <p:cond delay="0"/>
                                          </p:stCondLst>
                                        </p:cTn>
                                        <p:tgtEl>
                                          <p:spTgt spid="246797"/>
                                        </p:tgtEl>
                                        <p:attrNameLst>
                                          <p:attrName>style.visibility</p:attrName>
                                        </p:attrNameLst>
                                      </p:cBhvr>
                                      <p:to>
                                        <p:strVal val="visible"/>
                                      </p:to>
                                    </p:set>
                                    <p:animEffect transition="in" filter="blinds(horizontal)">
                                      <p:cBhvr>
                                        <p:cTn id="30" dur="500"/>
                                        <p:tgtEl>
                                          <p:spTgt spid="246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3262" y="-12546"/>
            <a:ext cx="1961180" cy="4149081"/>
          </a:xfrm>
          <a:prstGeom prst="rect">
            <a:avLst/>
          </a:prstGeom>
          <a:solidFill>
            <a:srgbClr val="1E9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p:cNvSpPr txBox="1"/>
          <p:nvPr/>
        </p:nvSpPr>
        <p:spPr>
          <a:xfrm>
            <a:off x="814512" y="824289"/>
            <a:ext cx="1393956" cy="400017"/>
          </a:xfrm>
          <a:prstGeom prst="rect">
            <a:avLst/>
          </a:prstGeom>
          <a:noFill/>
        </p:spPr>
        <p:txBody>
          <a:bodyPr wrap="square" lIns="0" tIns="0" rIns="0" bIns="0" rtlCol="0" anchor="ctr">
            <a:spAutoFit/>
          </a:bodyPr>
          <a:lstStyle/>
          <a:p>
            <a:pPr algn="dist"/>
            <a:r>
              <a:rPr lang="zh-CN" altLang="en-US" sz="2599"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复习目标</a:t>
            </a:r>
            <a:endParaRPr lang="zh-CN" altLang="en-US" sz="2599"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588663" y="1413243"/>
            <a:ext cx="11122661" cy="2879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88778" y="1338976"/>
            <a:ext cx="11122546" cy="338616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a:extLst>
              <a:ext uri="{FF2B5EF4-FFF2-40B4-BE49-F238E27FC236}">
                <a16:creationId xmlns:a16="http://schemas.microsoft.com/office/drawing/2014/main" xmlns="" id="{BCC371D3-A076-C14C-81A0-460D628CCC61}"/>
              </a:ext>
            </a:extLst>
          </p:cNvPr>
          <p:cNvSpPr txBox="1"/>
          <p:nvPr/>
        </p:nvSpPr>
        <p:spPr>
          <a:xfrm>
            <a:off x="767408" y="1772816"/>
            <a:ext cx="10801200" cy="2308324"/>
          </a:xfrm>
          <a:prstGeom prst="rect">
            <a:avLst/>
          </a:prstGeom>
          <a:noFill/>
        </p:spPr>
        <p:txBody>
          <a:bodyPr wrap="square" rtlCol="0">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了解化学键分类，离子键、共价键、金属键的形成</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2</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了解共价键的类型、共价键的参数及作用</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3</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掌握电子式书写</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4</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了解分子间作用力、氢键的含义、实质及其对物质性质的影响。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650638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2152380"/>
            <a:ext cx="11412000" cy="1996700"/>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NaH</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NaBH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47810" name="Picture 2"/>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2976" y="1864348"/>
            <a:ext cx="2548808" cy="78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11" name="Picture 3"/>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6200" y="1087679"/>
            <a:ext cx="2548808" cy="156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12" name="Picture 4"/>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46314" y="2987767"/>
            <a:ext cx="3137518" cy="78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extLst>
              <p:ext uri="{D42A27DB-BD31-4B8C-83A1-F6EECF244321}">
                <p14:modId xmlns:p14="http://schemas.microsoft.com/office/powerpoint/2010/main" val="3131898747"/>
              </p:ext>
            </p:extLst>
          </p:nvPr>
        </p:nvGraphicFramePr>
        <p:xfrm>
          <a:off x="5234360" y="2224388"/>
          <a:ext cx="1509712" cy="406400"/>
        </p:xfrm>
        <a:graphic>
          <a:graphicData uri="http://schemas.openxmlformats.org/presentationml/2006/ole">
            <mc:AlternateContent xmlns:mc="http://schemas.openxmlformats.org/markup-compatibility/2006">
              <mc:Choice xmlns:v="urn:schemas-microsoft-com:vml" Requires="v">
                <p:oleObj spid="_x0000_s247832" name="文档" r:id="rId6" imgW="1510184" imgH="406007" progId="Word.Document.12">
                  <p:embed/>
                </p:oleObj>
              </mc:Choice>
              <mc:Fallback>
                <p:oleObj name="文档" r:id="rId6" imgW="1510184" imgH="406007" progId="Word.Document.12">
                  <p:embed/>
                  <p:pic>
                    <p:nvPicPr>
                      <p:cNvPr id="0" name=""/>
                      <p:cNvPicPr/>
                      <p:nvPr/>
                    </p:nvPicPr>
                    <p:blipFill>
                      <a:blip r:embed="rId7"/>
                      <a:stretch>
                        <a:fillRect/>
                      </a:stretch>
                    </p:blipFill>
                    <p:spPr>
                      <a:xfrm>
                        <a:off x="5234360" y="2224388"/>
                        <a:ext cx="1509712" cy="406400"/>
                      </a:xfrm>
                      <a:prstGeom prst="rect">
                        <a:avLst/>
                      </a:prstGeom>
                    </p:spPr>
                  </p:pic>
                </p:oleObj>
              </mc:Fallback>
            </mc:AlternateContent>
          </a:graphicData>
        </a:graphic>
      </p:graphicFrame>
    </p:spTree>
    <p:extLst>
      <p:ext uri="{BB962C8B-B14F-4D97-AF65-F5344CB8AC3E}">
        <p14:creationId xmlns:p14="http://schemas.microsoft.com/office/powerpoint/2010/main" val="170530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7812"/>
                                        </p:tgtEl>
                                        <p:attrNameLst>
                                          <p:attrName>style.visibility</p:attrName>
                                        </p:attrNameLst>
                                      </p:cBhvr>
                                      <p:to>
                                        <p:strVal val="visible"/>
                                      </p:to>
                                    </p:set>
                                    <p:animEffect transition="in" filter="blinds(horizontal)">
                                      <p:cBhvr>
                                        <p:cTn id="7" dur="500"/>
                                        <p:tgtEl>
                                          <p:spTgt spid="247812"/>
                                        </p:tgtEl>
                                      </p:cBhvr>
                                    </p:animEffect>
                                  </p:childTnLst>
                                </p:cTn>
                              </p:par>
                              <p:par>
                                <p:cTn id="8" presetID="3" presetClass="entr" presetSubtype="10" fill="hold" nodeType="withEffect">
                                  <p:stCondLst>
                                    <p:cond delay="0"/>
                                  </p:stCondLst>
                                  <p:childTnLst>
                                    <p:set>
                                      <p:cBhvr>
                                        <p:cTn id="9" dur="1" fill="hold">
                                          <p:stCondLst>
                                            <p:cond delay="0"/>
                                          </p:stCondLst>
                                        </p:cTn>
                                        <p:tgtEl>
                                          <p:spTgt spid="247810"/>
                                        </p:tgtEl>
                                        <p:attrNameLst>
                                          <p:attrName>style.visibility</p:attrName>
                                        </p:attrNameLst>
                                      </p:cBhvr>
                                      <p:to>
                                        <p:strVal val="visible"/>
                                      </p:to>
                                    </p:set>
                                    <p:animEffect transition="in" filter="blinds(horizontal)">
                                      <p:cBhvr>
                                        <p:cTn id="10" dur="500"/>
                                        <p:tgtEl>
                                          <p:spTgt spid="247810"/>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247811"/>
                                        </p:tgtEl>
                                        <p:attrNameLst>
                                          <p:attrName>style.visibility</p:attrName>
                                        </p:attrNameLst>
                                      </p:cBhvr>
                                      <p:to>
                                        <p:strVal val="visible"/>
                                      </p:to>
                                    </p:set>
                                    <p:animEffect transition="in" filter="blinds(horizontal)">
                                      <p:cBhvr>
                                        <p:cTn id="16" dur="500"/>
                                        <p:tgtEl>
                                          <p:spTgt spid="247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0000" y="548680"/>
            <a:ext cx="11412000" cy="1246495"/>
          </a:xfrm>
          <a:prstGeom prst="rect">
            <a:avLst/>
          </a:prstGeom>
        </p:spPr>
        <p:txBody>
          <a:bodyPr>
            <a:spAutoFit/>
          </a:bodyPr>
          <a:lstStyle/>
          <a:p>
            <a:pPr algn="just">
              <a:lnSpc>
                <a:spcPct val="150000"/>
              </a:lnSpc>
              <a:spcAft>
                <a:spcPts val="0"/>
              </a:spcAft>
              <a:tabLst>
                <a:tab pos="2070735" algn="l"/>
              </a:tabLst>
            </a:pPr>
            <a:r>
              <a:rPr lang="zh-CN" altLang="zh-CN" sz="2600" b="1" kern="100" dirty="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四、键参数的应用</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400" kern="100" dirty="0">
                <a:latin typeface="Times New Roman" panose="02020603050405020304" pitchFamily="18" charset="0"/>
                <a:ea typeface="微软雅黑" panose="020B0503020204020204" pitchFamily="34" charset="-122"/>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已知几种共价键的键能如下：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734969625"/>
              </p:ext>
            </p:extLst>
          </p:nvPr>
        </p:nvGraphicFramePr>
        <p:xfrm>
          <a:off x="479376" y="1899672"/>
          <a:ext cx="10800000" cy="1097280"/>
        </p:xfrm>
        <a:graphic>
          <a:graphicData uri="http://schemas.openxmlformats.org/drawingml/2006/table">
            <a:tbl>
              <a:tblPr/>
              <a:tblGrid>
                <a:gridCol w="3786770"/>
                <a:gridCol w="1688370"/>
                <a:gridCol w="1688370"/>
                <a:gridCol w="1860918"/>
                <a:gridCol w="1775572"/>
              </a:tblGrid>
              <a:tr h="0">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化学键</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H—N</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Cl—Cl</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H—Cl</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键能</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kJ·mol</a:t>
                      </a:r>
                      <a:r>
                        <a:rPr lang="zh-CN" sz="24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391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946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243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431</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矩形 13"/>
          <p:cNvSpPr/>
          <p:nvPr/>
        </p:nvSpPr>
        <p:spPr>
          <a:xfrm>
            <a:off x="390000" y="3212976"/>
            <a:ext cx="11412000" cy="2793072"/>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键能：</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B.H(g)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HCl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431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键键能小于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键键能，所以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的沸点高于</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HCl</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D.2NH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6HCl(g)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457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TextBox 9"/>
          <p:cNvSpPr txBox="1"/>
          <p:nvPr/>
        </p:nvSpPr>
        <p:spPr>
          <a:xfrm>
            <a:off x="227432" y="479715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11677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574E7DD6-E482-894D-9E46-D2B62C9ED9EC}"/>
              </a:ext>
            </a:extLst>
          </p:cNvPr>
          <p:cNvGrpSpPr/>
          <p:nvPr/>
        </p:nvGrpSpPr>
        <p:grpSpPr>
          <a:xfrm>
            <a:off x="516000" y="188640"/>
            <a:ext cx="11160000" cy="6341248"/>
            <a:chOff x="792914" y="3925222"/>
            <a:chExt cx="11160000" cy="6341248"/>
          </a:xfrm>
        </p:grpSpPr>
        <p:sp>
          <p:nvSpPr>
            <p:cNvPr id="3" name="圆角矩形 2">
              <a:extLst>
                <a:ext uri="{FF2B5EF4-FFF2-40B4-BE49-F238E27FC236}">
                  <a16:creationId xmlns="" xmlns:a16="http://schemas.microsoft.com/office/drawing/2014/main" id="{E0791A29-2CB4-2744-96C1-EA2037B165CE}"/>
                </a:ext>
              </a:extLst>
            </p:cNvPr>
            <p:cNvSpPr/>
            <p:nvPr/>
          </p:nvSpPr>
          <p:spPr>
            <a:xfrm>
              <a:off x="792914" y="4038111"/>
              <a:ext cx="11160000" cy="6228359"/>
            </a:xfrm>
            <a:prstGeom prst="roundRect">
              <a:avLst>
                <a:gd name="adj" fmla="val 207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 name="矩形 3">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8" name="矩形 7"/>
          <p:cNvSpPr/>
          <p:nvPr/>
        </p:nvSpPr>
        <p:spPr>
          <a:xfrm>
            <a:off x="696000" y="1844824"/>
            <a:ext cx="10800000" cy="4745915"/>
          </a:xfrm>
          <a:prstGeom prst="rect">
            <a:avLst/>
          </a:prstGeom>
        </p:spPr>
        <p:txBody>
          <a:bodyPr>
            <a:spAutoFit/>
          </a:bodyPr>
          <a:lstStyle/>
          <a:p>
            <a:pPr algn="just">
              <a:lnSpc>
                <a:spcPct val="14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项，三键键长小于双键键长小于单键键长，键长越短，键能越大，所以键能：</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的焓变为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键键能的相反数，则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431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的沸点高于</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是由于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形成分子间氢键，而</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不能，键能不是主要原因，错误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项，根据</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smtClean="0">
                <a:latin typeface="GBK_S" panose="03000509000000000000" pitchFamily="65" charset="-122"/>
                <a:ea typeface="GBK_S" panose="03000509000000000000" pitchFamily="65" charset="-122"/>
                <a:cs typeface="ZBFH" panose="02020603050405020304" pitchFamily="18" charset="0"/>
              </a:rPr>
              <a:t></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反应物</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smtClean="0">
                <a:latin typeface="GBK_S" panose="03000509000000000000" pitchFamily="65" charset="-122"/>
                <a:ea typeface="GBK_S" panose="03000509000000000000" pitchFamily="65" charset="-122"/>
                <a:cs typeface="Times New Roman" panose="02020603050405020304" pitchFamily="18" charset="0"/>
              </a:rPr>
              <a:t></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生成物</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2NH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3Cl</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spc="-8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6HCl(g)</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6</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(N—H)</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6</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457 </a:t>
            </a: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smtClean="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，正确。</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470669324"/>
              </p:ext>
            </p:extLst>
          </p:nvPr>
        </p:nvGraphicFramePr>
        <p:xfrm>
          <a:off x="810953" y="620688"/>
          <a:ext cx="9605527" cy="1169288"/>
        </p:xfrm>
        <a:graphic>
          <a:graphicData uri="http://schemas.openxmlformats.org/drawingml/2006/table">
            <a:tbl>
              <a:tblPr/>
              <a:tblGrid>
                <a:gridCol w="2836775"/>
                <a:gridCol w="1692188"/>
                <a:gridCol w="1692188"/>
                <a:gridCol w="1692188"/>
                <a:gridCol w="1692188"/>
              </a:tblGrid>
              <a:tr h="584644">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化学键</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H—N</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Cl</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Cl</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Cl</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644">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键能</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kJ·mol</a:t>
                      </a:r>
                      <a:r>
                        <a:rPr lang="zh-CN" sz="24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391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946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243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431</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1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44624"/>
            <a:ext cx="11412000" cy="1754326"/>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结合事实判断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相对活泼的是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，试用下表中的键能数据解释其相对活泼的原因：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400" kern="100" dirty="0" smtClean="0">
                <a:latin typeface="Times New Roman" panose="02020603050405020304" pitchFamily="18" charset="0"/>
                <a:ea typeface="微软雅黑" panose="020B0503020204020204" pitchFamily="34" charset="-122"/>
              </a:rPr>
              <a:t>_____________________________________________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3559102960"/>
              </p:ext>
            </p:extLst>
          </p:nvPr>
        </p:nvGraphicFramePr>
        <p:xfrm>
          <a:off x="479376" y="1942456"/>
          <a:ext cx="7128791" cy="2350640"/>
        </p:xfrm>
        <a:graphic>
          <a:graphicData uri="http://schemas.openxmlformats.org/drawingml/2006/table">
            <a:tbl>
              <a:tblPr/>
              <a:tblGrid>
                <a:gridCol w="2376264"/>
                <a:gridCol w="1968605"/>
                <a:gridCol w="1553316"/>
                <a:gridCol w="1230606"/>
              </a:tblGrid>
              <a:tr h="587660">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CO</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C—O</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spc="-8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660">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键能</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/(kJ·mol</a:t>
                      </a:r>
                      <a:r>
                        <a:rPr lang="zh-CN" sz="2400" kern="100" baseline="3000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357.7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798.9</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1 071.9</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660">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N—N</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spc="-8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660">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键能</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/(kJ·mol</a:t>
                      </a:r>
                      <a:r>
                        <a:rPr lang="zh-CN" sz="2400" kern="100" baseline="3000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154.8</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418.4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941.7</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5555340" y="188640"/>
            <a:ext cx="61266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CO</a:t>
            </a:r>
            <a:endParaRPr lang="zh-CN" altLang="en-US" dirty="0"/>
          </a:p>
        </p:txBody>
      </p:sp>
      <p:sp>
        <p:nvSpPr>
          <p:cNvPr id="9" name="矩形 8"/>
          <p:cNvSpPr/>
          <p:nvPr/>
        </p:nvSpPr>
        <p:spPr>
          <a:xfrm>
            <a:off x="623392" y="548680"/>
            <a:ext cx="11017224" cy="1200329"/>
          </a:xfrm>
          <a:prstGeom prst="rect">
            <a:avLst/>
          </a:prstGeom>
        </p:spPr>
        <p:txBody>
          <a:bodyPr wrap="square">
            <a:spAutoFit/>
          </a:bodyPr>
          <a:lstStyle/>
          <a:p>
            <a:pPr algn="just">
              <a:lnSpc>
                <a:spcPct val="150000"/>
              </a:lnSpc>
              <a:spcAft>
                <a:spcPts val="0"/>
              </a:spcAft>
              <a:tabLst>
                <a:tab pos="2070735" algn="l"/>
              </a:tabLst>
            </a:pPr>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断开</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分子的第一个化学键所需要的能量</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(273.0 </a:t>
            </a: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比断开</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分子的第一个化学键所需要的能量</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(523.3 </a:t>
            </a: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0" name="组合 9">
            <a:extLst>
              <a:ext uri="{FF2B5EF4-FFF2-40B4-BE49-F238E27FC236}">
                <a16:creationId xmlns="" xmlns:a16="http://schemas.microsoft.com/office/drawing/2014/main" id="{574E7DD6-E482-894D-9E46-D2B62C9ED9EC}"/>
              </a:ext>
            </a:extLst>
          </p:cNvPr>
          <p:cNvGrpSpPr/>
          <p:nvPr/>
        </p:nvGrpSpPr>
        <p:grpSpPr>
          <a:xfrm>
            <a:off x="516000" y="4509120"/>
            <a:ext cx="11160000" cy="2088232"/>
            <a:chOff x="792914" y="3925222"/>
            <a:chExt cx="11160000" cy="2088232"/>
          </a:xfrm>
        </p:grpSpPr>
        <p:sp>
          <p:nvSpPr>
            <p:cNvPr id="11" name="圆角矩形 10">
              <a:extLst>
                <a:ext uri="{FF2B5EF4-FFF2-40B4-BE49-F238E27FC236}">
                  <a16:creationId xmlns="" xmlns:a16="http://schemas.microsoft.com/office/drawing/2014/main" id="{E0791A29-2CB4-2744-96C1-EA2037B165CE}"/>
                </a:ext>
              </a:extLst>
            </p:cNvPr>
            <p:cNvSpPr/>
            <p:nvPr/>
          </p:nvSpPr>
          <p:spPr>
            <a:xfrm>
              <a:off x="792914" y="4038113"/>
              <a:ext cx="11160000" cy="1975341"/>
            </a:xfrm>
            <a:prstGeom prst="roundRect">
              <a:avLst>
                <a:gd name="adj" fmla="val 250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2" name="矩形 1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5" name="矩形 14"/>
          <p:cNvSpPr/>
          <p:nvPr/>
        </p:nvSpPr>
        <p:spPr>
          <a:xfrm>
            <a:off x="668190" y="4725144"/>
            <a:ext cx="10855620" cy="1684244"/>
          </a:xfrm>
          <a:prstGeom prst="rect">
            <a:avLst/>
          </a:prstGeom>
        </p:spPr>
        <p:txBody>
          <a:bodyPr wrap="square">
            <a:spAutoFit/>
          </a:bodyPr>
          <a:lstStyle/>
          <a:p>
            <a:pPr algn="just">
              <a:lnSpc>
                <a:spcPct val="150000"/>
              </a:lnSpc>
              <a:spcAft>
                <a:spcPts val="0"/>
              </a:spcAft>
              <a:tabLst>
                <a:tab pos="2070735" algn="l"/>
              </a:tabLst>
            </a:pPr>
            <a:r>
              <a:rPr lang="zh-CN" altLang="zh-CN" sz="2400" kern="100" spc="-30" dirty="0">
                <a:latin typeface="Times New Roman" panose="02020603050405020304" pitchFamily="18" charset="0"/>
                <a:ea typeface="宋体" panose="02010600030101010101" pitchFamily="2" charset="-122"/>
                <a:cs typeface="Courier New" panose="02070309020205020404" pitchFamily="49" charset="0"/>
              </a:rPr>
              <a:t>由断开</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spc="-30" dirty="0">
                <a:latin typeface="Times New Roman" panose="02020603050405020304" pitchFamily="18" charset="0"/>
                <a:ea typeface="宋体" panose="02010600030101010101" pitchFamily="2" charset="-122"/>
                <a:cs typeface="Courier New" panose="02070309020205020404" pitchFamily="49" charset="0"/>
              </a:rPr>
              <a:t>分子的第一个化学键所需要的能量</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[(1 071.9</a:t>
            </a:r>
            <a:r>
              <a:rPr lang="zh-CN" altLang="zh-CN" sz="2400" kern="100" spc="-3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798.9) </a:t>
            </a:r>
            <a:r>
              <a:rPr lang="en-US" altLang="zh-CN" sz="2400" kern="100" spc="-3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spc="-3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3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3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273.0</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kJ</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p>
          <a:p>
            <a:pPr algn="just">
              <a:lnSpc>
                <a:spcPct val="150000"/>
              </a:lnSpc>
              <a:spcAft>
                <a:spcPts val="0"/>
              </a:spcAft>
              <a:tabLst>
                <a:tab pos="2070735" algn="l"/>
              </a:tabLst>
            </a:pP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比断开</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分子的第一个化学键所需要的能量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[(941.7</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418.4)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523.3 </a:t>
            </a: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小，可知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相对活泼。</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矩形 13">
            <a:hlinkClick r:id="rId2"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extLst>
      <p:ext uri="{BB962C8B-B14F-4D97-AF65-F5344CB8AC3E}">
        <p14:creationId xmlns:p14="http://schemas.microsoft.com/office/powerpoint/2010/main" val="319428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12193200" cy="6858000"/>
          </a:xfrm>
          <a:prstGeom prst="rect">
            <a:avLst/>
          </a:prstGeom>
        </p:spPr>
      </p:pic>
      <p:sp>
        <p:nvSpPr>
          <p:cNvPr id="11" name="矩形 10"/>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a:extLst>
              <a:ext uri="{FF2B5EF4-FFF2-40B4-BE49-F238E27FC236}">
                <a16:creationId xmlns="" xmlns:a16="http://schemas.microsoft.com/office/drawing/2014/main" id="{C267AA83-D616-ED4E-81C0-545EB4398E09}"/>
              </a:ext>
            </a:extLst>
          </p:cNvPr>
          <p:cNvSpPr txBox="1"/>
          <p:nvPr/>
        </p:nvSpPr>
        <p:spPr>
          <a:xfrm>
            <a:off x="149284" y="2753051"/>
            <a:ext cx="10472632" cy="1107996"/>
          </a:xfrm>
          <a:prstGeom prst="rect">
            <a:avLst/>
          </a:prstGeom>
          <a:noFill/>
        </p:spPr>
        <p:txBody>
          <a:bodyPr wrap="square" rtlCol="0" anchor="ctr">
            <a:spAutoFit/>
          </a:bodyPr>
          <a:lstStyle/>
          <a:p>
            <a:pPr algn="ctr"/>
            <a:r>
              <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rPr>
              <a:t>分子间作用力　氢键</a:t>
            </a:r>
          </a:p>
        </p:txBody>
      </p:sp>
      <p:sp>
        <p:nvSpPr>
          <p:cNvPr id="6" name="文本框 5">
            <a:extLst>
              <a:ext uri="{FF2B5EF4-FFF2-40B4-BE49-F238E27FC236}">
                <a16:creationId xmlns="" xmlns:a16="http://schemas.microsoft.com/office/drawing/2014/main" id="{8C829374-D590-8149-8BB5-B124E3F9341E}"/>
              </a:ext>
            </a:extLst>
          </p:cNvPr>
          <p:cNvSpPr txBox="1"/>
          <p:nvPr/>
        </p:nvSpPr>
        <p:spPr>
          <a:xfrm>
            <a:off x="5807968" y="2185458"/>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 xmlns:a16="http://schemas.microsoft.com/office/drawing/2014/main" id="{72467164-16F2-4A4D-B46C-22BE743484D1}"/>
              </a:ext>
            </a:extLst>
          </p:cNvPr>
          <p:cNvSpPr txBox="1"/>
          <p:nvPr/>
        </p:nvSpPr>
        <p:spPr>
          <a:xfrm>
            <a:off x="4523746" y="2185458"/>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8" name="文本框 7">
            <a:extLst>
              <a:ext uri="{FF2B5EF4-FFF2-40B4-BE49-F238E27FC236}">
                <a16:creationId xmlns="" xmlns:a16="http://schemas.microsoft.com/office/drawing/2014/main" id="{70F59A29-C0E7-AF44-BD4E-AA2B31736E23}"/>
              </a:ext>
            </a:extLst>
          </p:cNvPr>
          <p:cNvSpPr txBox="1"/>
          <p:nvPr/>
        </p:nvSpPr>
        <p:spPr>
          <a:xfrm>
            <a:off x="4935783" y="2262339"/>
            <a:ext cx="872185" cy="215570"/>
          </a:xfrm>
          <a:custGeom>
            <a:avLst/>
            <a:gdLst/>
            <a:ahLst/>
            <a:cxnLst/>
            <a:rect l="l" t="t" r="r" b="b"/>
            <a:pathLst>
              <a:path w="872185" h="215570">
                <a:moveTo>
                  <a:pt x="607009" y="187909"/>
                </a:moveTo>
                <a:lnTo>
                  <a:pt x="860755" y="187909"/>
                </a:lnTo>
                <a:lnTo>
                  <a:pt x="858469" y="205740"/>
                </a:lnTo>
                <a:cubicBezTo>
                  <a:pt x="858012" y="208483"/>
                  <a:pt x="856754" y="210769"/>
                  <a:pt x="854697" y="212598"/>
                </a:cubicBezTo>
                <a:cubicBezTo>
                  <a:pt x="852639" y="214427"/>
                  <a:pt x="850239" y="215341"/>
                  <a:pt x="847496" y="215341"/>
                </a:cubicBezTo>
                <a:lnTo>
                  <a:pt x="593521" y="215341"/>
                </a:lnTo>
                <a:lnTo>
                  <a:pt x="596036" y="197739"/>
                </a:lnTo>
                <a:cubicBezTo>
                  <a:pt x="596493" y="194844"/>
                  <a:pt x="597751" y="192481"/>
                  <a:pt x="599808" y="190653"/>
                </a:cubicBezTo>
                <a:cubicBezTo>
                  <a:pt x="601865" y="188824"/>
                  <a:pt x="604266" y="187909"/>
                  <a:pt x="607009" y="187909"/>
                </a:cubicBezTo>
                <a:close/>
                <a:moveTo>
                  <a:pt x="509473" y="155905"/>
                </a:moveTo>
                <a:lnTo>
                  <a:pt x="540334" y="155905"/>
                </a:lnTo>
                <a:cubicBezTo>
                  <a:pt x="544449" y="155905"/>
                  <a:pt x="547878" y="157048"/>
                  <a:pt x="550621" y="159334"/>
                </a:cubicBezTo>
                <a:cubicBezTo>
                  <a:pt x="553364" y="161620"/>
                  <a:pt x="554812" y="164668"/>
                  <a:pt x="554964" y="168478"/>
                </a:cubicBezTo>
                <a:lnTo>
                  <a:pt x="556336" y="215113"/>
                </a:lnTo>
                <a:lnTo>
                  <a:pt x="510844" y="215113"/>
                </a:lnTo>
                <a:close/>
                <a:moveTo>
                  <a:pt x="443179" y="155905"/>
                </a:moveTo>
                <a:lnTo>
                  <a:pt x="471297" y="155905"/>
                </a:lnTo>
                <a:cubicBezTo>
                  <a:pt x="476173" y="155905"/>
                  <a:pt x="480212" y="157277"/>
                  <a:pt x="483412" y="160020"/>
                </a:cubicBezTo>
                <a:cubicBezTo>
                  <a:pt x="486613" y="162763"/>
                  <a:pt x="488365" y="166345"/>
                  <a:pt x="488670" y="170764"/>
                </a:cubicBezTo>
                <a:lnTo>
                  <a:pt x="490042" y="215113"/>
                </a:lnTo>
                <a:lnTo>
                  <a:pt x="444550" y="215113"/>
                </a:lnTo>
                <a:close/>
                <a:moveTo>
                  <a:pt x="375056" y="155905"/>
                </a:moveTo>
                <a:lnTo>
                  <a:pt x="403631" y="155905"/>
                </a:lnTo>
                <a:cubicBezTo>
                  <a:pt x="408508" y="155905"/>
                  <a:pt x="412546" y="157277"/>
                  <a:pt x="415747" y="160020"/>
                </a:cubicBezTo>
                <a:cubicBezTo>
                  <a:pt x="418947" y="162763"/>
                  <a:pt x="420700" y="166345"/>
                  <a:pt x="421005" y="170764"/>
                </a:cubicBezTo>
                <a:lnTo>
                  <a:pt x="421919" y="215113"/>
                </a:lnTo>
                <a:lnTo>
                  <a:pt x="376885" y="215113"/>
                </a:lnTo>
                <a:close/>
                <a:moveTo>
                  <a:pt x="311734" y="155905"/>
                </a:moveTo>
                <a:lnTo>
                  <a:pt x="356768" y="155905"/>
                </a:lnTo>
                <a:lnTo>
                  <a:pt x="344652" y="195225"/>
                </a:lnTo>
                <a:cubicBezTo>
                  <a:pt x="342671" y="201168"/>
                  <a:pt x="339013" y="205969"/>
                  <a:pt x="333679" y="209626"/>
                </a:cubicBezTo>
                <a:cubicBezTo>
                  <a:pt x="328345" y="213284"/>
                  <a:pt x="322478" y="215113"/>
                  <a:pt x="316077" y="215113"/>
                </a:cubicBezTo>
                <a:lnTo>
                  <a:pt x="292989" y="215113"/>
                </a:lnTo>
                <a:close/>
                <a:moveTo>
                  <a:pt x="641756" y="10059"/>
                </a:moveTo>
                <a:lnTo>
                  <a:pt x="872185" y="10059"/>
                </a:lnTo>
                <a:lnTo>
                  <a:pt x="869899" y="27889"/>
                </a:lnTo>
                <a:cubicBezTo>
                  <a:pt x="869442" y="30785"/>
                  <a:pt x="868184" y="33147"/>
                  <a:pt x="866127" y="34976"/>
                </a:cubicBezTo>
                <a:cubicBezTo>
                  <a:pt x="864069" y="36805"/>
                  <a:pt x="861593" y="37719"/>
                  <a:pt x="858697" y="37719"/>
                </a:cubicBezTo>
                <a:lnTo>
                  <a:pt x="628269" y="37719"/>
                </a:lnTo>
                <a:lnTo>
                  <a:pt x="630555" y="19888"/>
                </a:lnTo>
                <a:cubicBezTo>
                  <a:pt x="631012" y="16993"/>
                  <a:pt x="632269" y="14631"/>
                  <a:pt x="634327" y="12802"/>
                </a:cubicBezTo>
                <a:cubicBezTo>
                  <a:pt x="636384" y="10973"/>
                  <a:pt x="638860" y="10059"/>
                  <a:pt x="641756" y="10059"/>
                </a:cubicBezTo>
                <a:close/>
                <a:moveTo>
                  <a:pt x="433120" y="0"/>
                </a:moveTo>
                <a:lnTo>
                  <a:pt x="471754" y="0"/>
                </a:lnTo>
                <a:lnTo>
                  <a:pt x="470154" y="13488"/>
                </a:lnTo>
                <a:lnTo>
                  <a:pt x="581710" y="13488"/>
                </a:lnTo>
                <a:lnTo>
                  <a:pt x="580110" y="27661"/>
                </a:lnTo>
                <a:cubicBezTo>
                  <a:pt x="579805" y="29337"/>
                  <a:pt x="579081" y="30747"/>
                  <a:pt x="577939" y="31890"/>
                </a:cubicBezTo>
                <a:cubicBezTo>
                  <a:pt x="576795" y="33033"/>
                  <a:pt x="575538" y="33604"/>
                  <a:pt x="574167" y="33604"/>
                </a:cubicBezTo>
                <a:lnTo>
                  <a:pt x="467639" y="33604"/>
                </a:lnTo>
                <a:lnTo>
                  <a:pt x="465353" y="52121"/>
                </a:lnTo>
                <a:lnTo>
                  <a:pt x="573024" y="52121"/>
                </a:lnTo>
                <a:lnTo>
                  <a:pt x="563880" y="126416"/>
                </a:lnTo>
                <a:cubicBezTo>
                  <a:pt x="563270" y="132360"/>
                  <a:pt x="560908" y="137465"/>
                  <a:pt x="556793" y="141732"/>
                </a:cubicBezTo>
                <a:cubicBezTo>
                  <a:pt x="552831" y="145999"/>
                  <a:pt x="548259" y="148133"/>
                  <a:pt x="543077" y="148133"/>
                </a:cubicBezTo>
                <a:lnTo>
                  <a:pt x="325678" y="148133"/>
                </a:lnTo>
                <a:cubicBezTo>
                  <a:pt x="320649" y="148133"/>
                  <a:pt x="316458" y="145999"/>
                  <a:pt x="313105" y="141732"/>
                </a:cubicBezTo>
                <a:cubicBezTo>
                  <a:pt x="310057" y="137465"/>
                  <a:pt x="308838" y="132360"/>
                  <a:pt x="309448" y="126416"/>
                </a:cubicBezTo>
                <a:lnTo>
                  <a:pt x="318592" y="52121"/>
                </a:lnTo>
                <a:lnTo>
                  <a:pt x="363626" y="52121"/>
                </a:lnTo>
                <a:lnTo>
                  <a:pt x="361340" y="69952"/>
                </a:lnTo>
                <a:lnTo>
                  <a:pt x="361340" y="70638"/>
                </a:lnTo>
                <a:lnTo>
                  <a:pt x="360654" y="76581"/>
                </a:lnTo>
                <a:lnTo>
                  <a:pt x="360426" y="77267"/>
                </a:lnTo>
                <a:lnTo>
                  <a:pt x="355396" y="119787"/>
                </a:lnTo>
                <a:cubicBezTo>
                  <a:pt x="355244" y="121311"/>
                  <a:pt x="355625" y="122682"/>
                  <a:pt x="356539" y="123901"/>
                </a:cubicBezTo>
                <a:cubicBezTo>
                  <a:pt x="357606" y="125121"/>
                  <a:pt x="358825" y="125730"/>
                  <a:pt x="360197" y="125730"/>
                </a:cubicBezTo>
                <a:lnTo>
                  <a:pt x="514502" y="125730"/>
                </a:lnTo>
                <a:cubicBezTo>
                  <a:pt x="515874" y="125730"/>
                  <a:pt x="517017" y="125121"/>
                  <a:pt x="517931" y="123901"/>
                </a:cubicBezTo>
                <a:cubicBezTo>
                  <a:pt x="518998" y="122682"/>
                  <a:pt x="519607" y="121311"/>
                  <a:pt x="519760" y="119787"/>
                </a:cubicBezTo>
                <a:lnTo>
                  <a:pt x="525246" y="74295"/>
                </a:lnTo>
                <a:lnTo>
                  <a:pt x="366598" y="74295"/>
                </a:lnTo>
                <a:lnTo>
                  <a:pt x="369341" y="52121"/>
                </a:lnTo>
                <a:lnTo>
                  <a:pt x="420319" y="52121"/>
                </a:lnTo>
                <a:lnTo>
                  <a:pt x="425805" y="7315"/>
                </a:lnTo>
                <a:cubicBezTo>
                  <a:pt x="426110" y="5182"/>
                  <a:pt x="426948" y="3429"/>
                  <a:pt x="428320" y="2058"/>
                </a:cubicBezTo>
                <a:cubicBezTo>
                  <a:pt x="429691" y="686"/>
                  <a:pt x="431292" y="0"/>
                  <a:pt x="433120" y="0"/>
                </a:cubicBezTo>
                <a:close/>
                <a:moveTo>
                  <a:pt x="136017" y="0"/>
                </a:moveTo>
                <a:lnTo>
                  <a:pt x="175336" y="0"/>
                </a:lnTo>
                <a:lnTo>
                  <a:pt x="174193" y="8230"/>
                </a:lnTo>
                <a:lnTo>
                  <a:pt x="279806" y="8230"/>
                </a:lnTo>
                <a:lnTo>
                  <a:pt x="279577" y="10059"/>
                </a:lnTo>
                <a:cubicBezTo>
                  <a:pt x="278815" y="14935"/>
                  <a:pt x="276644" y="18898"/>
                  <a:pt x="273062" y="21946"/>
                </a:cubicBezTo>
                <a:cubicBezTo>
                  <a:pt x="269481" y="24994"/>
                  <a:pt x="265328" y="26518"/>
                  <a:pt x="260604" y="26518"/>
                </a:cubicBezTo>
                <a:lnTo>
                  <a:pt x="171678" y="26518"/>
                </a:lnTo>
                <a:lnTo>
                  <a:pt x="166649" y="61265"/>
                </a:lnTo>
                <a:lnTo>
                  <a:pt x="211683" y="61265"/>
                </a:lnTo>
                <a:lnTo>
                  <a:pt x="226085" y="37262"/>
                </a:lnTo>
                <a:cubicBezTo>
                  <a:pt x="228828" y="33300"/>
                  <a:pt x="232333" y="31318"/>
                  <a:pt x="236601" y="31318"/>
                </a:cubicBezTo>
                <a:lnTo>
                  <a:pt x="275691" y="31318"/>
                </a:lnTo>
                <a:lnTo>
                  <a:pt x="257860" y="61265"/>
                </a:lnTo>
                <a:lnTo>
                  <a:pt x="283692" y="61265"/>
                </a:lnTo>
                <a:lnTo>
                  <a:pt x="283235" y="64008"/>
                </a:lnTo>
                <a:cubicBezTo>
                  <a:pt x="282473" y="68580"/>
                  <a:pt x="280454" y="72276"/>
                  <a:pt x="277177" y="75095"/>
                </a:cubicBezTo>
                <a:cubicBezTo>
                  <a:pt x="273901" y="77915"/>
                  <a:pt x="269976" y="79324"/>
                  <a:pt x="265404" y="79324"/>
                </a:cubicBezTo>
                <a:lnTo>
                  <a:pt x="84582" y="79324"/>
                </a:lnTo>
                <a:lnTo>
                  <a:pt x="70866" y="99441"/>
                </a:lnTo>
                <a:lnTo>
                  <a:pt x="274548" y="99441"/>
                </a:lnTo>
                <a:lnTo>
                  <a:pt x="274548" y="100584"/>
                </a:lnTo>
                <a:cubicBezTo>
                  <a:pt x="273634" y="105613"/>
                  <a:pt x="271348" y="109728"/>
                  <a:pt x="267690" y="112929"/>
                </a:cubicBezTo>
                <a:cubicBezTo>
                  <a:pt x="264033" y="116129"/>
                  <a:pt x="259765" y="117729"/>
                  <a:pt x="254889" y="117729"/>
                </a:cubicBezTo>
                <a:lnTo>
                  <a:pt x="76352" y="117729"/>
                </a:lnTo>
                <a:lnTo>
                  <a:pt x="73837" y="135560"/>
                </a:lnTo>
                <a:lnTo>
                  <a:pt x="249402" y="135560"/>
                </a:lnTo>
                <a:cubicBezTo>
                  <a:pt x="251841" y="135560"/>
                  <a:pt x="253860" y="136513"/>
                  <a:pt x="255460" y="138418"/>
                </a:cubicBezTo>
                <a:cubicBezTo>
                  <a:pt x="257060" y="140323"/>
                  <a:pt x="257784" y="142570"/>
                  <a:pt x="257632" y="145161"/>
                </a:cubicBezTo>
                <a:lnTo>
                  <a:pt x="251231" y="190195"/>
                </a:lnTo>
                <a:cubicBezTo>
                  <a:pt x="250164" y="197053"/>
                  <a:pt x="246888" y="202997"/>
                  <a:pt x="241401" y="208026"/>
                </a:cubicBezTo>
                <a:cubicBezTo>
                  <a:pt x="235762" y="213055"/>
                  <a:pt x="229438" y="215570"/>
                  <a:pt x="222427" y="215570"/>
                </a:cubicBezTo>
                <a:lnTo>
                  <a:pt x="77495" y="215570"/>
                </a:lnTo>
                <a:cubicBezTo>
                  <a:pt x="78409" y="210084"/>
                  <a:pt x="80848" y="205664"/>
                  <a:pt x="84810" y="202311"/>
                </a:cubicBezTo>
                <a:cubicBezTo>
                  <a:pt x="88773" y="198958"/>
                  <a:pt x="93345" y="197282"/>
                  <a:pt x="98526" y="197282"/>
                </a:cubicBezTo>
                <a:lnTo>
                  <a:pt x="192938" y="197282"/>
                </a:lnTo>
                <a:cubicBezTo>
                  <a:pt x="196138" y="197282"/>
                  <a:pt x="198653" y="196139"/>
                  <a:pt x="200482" y="193853"/>
                </a:cubicBezTo>
                <a:cubicBezTo>
                  <a:pt x="202311" y="191719"/>
                  <a:pt x="203454" y="189052"/>
                  <a:pt x="203911" y="185852"/>
                </a:cubicBezTo>
                <a:lnTo>
                  <a:pt x="208483" y="153848"/>
                </a:lnTo>
                <a:lnTo>
                  <a:pt x="23545" y="153848"/>
                </a:lnTo>
                <a:lnTo>
                  <a:pt x="27889" y="123901"/>
                </a:lnTo>
                <a:lnTo>
                  <a:pt x="0" y="123901"/>
                </a:lnTo>
                <a:lnTo>
                  <a:pt x="33147" y="79324"/>
                </a:lnTo>
                <a:lnTo>
                  <a:pt x="3429" y="79324"/>
                </a:lnTo>
                <a:lnTo>
                  <a:pt x="3886" y="76581"/>
                </a:lnTo>
                <a:cubicBezTo>
                  <a:pt x="4495" y="72009"/>
                  <a:pt x="6477" y="68314"/>
                  <a:pt x="9829" y="65494"/>
                </a:cubicBezTo>
                <a:cubicBezTo>
                  <a:pt x="13182" y="62675"/>
                  <a:pt x="17068" y="61265"/>
                  <a:pt x="21488" y="61265"/>
                </a:cubicBezTo>
                <a:lnTo>
                  <a:pt x="118872" y="61265"/>
                </a:lnTo>
                <a:lnTo>
                  <a:pt x="123901" y="26518"/>
                </a:lnTo>
                <a:lnTo>
                  <a:pt x="24231" y="26518"/>
                </a:lnTo>
                <a:lnTo>
                  <a:pt x="24460" y="24918"/>
                </a:lnTo>
                <a:cubicBezTo>
                  <a:pt x="25374" y="20041"/>
                  <a:pt x="27584" y="16040"/>
                  <a:pt x="31089" y="12916"/>
                </a:cubicBezTo>
                <a:cubicBezTo>
                  <a:pt x="34594" y="9792"/>
                  <a:pt x="38785" y="8230"/>
                  <a:pt x="43662" y="8230"/>
                </a:cubicBezTo>
                <a:lnTo>
                  <a:pt x="126415" y="8230"/>
                </a:lnTo>
                <a:cubicBezTo>
                  <a:pt x="126720" y="5791"/>
                  <a:pt x="127787" y="3810"/>
                  <a:pt x="129616" y="2286"/>
                </a:cubicBezTo>
                <a:cubicBezTo>
                  <a:pt x="131445" y="762"/>
                  <a:pt x="133578" y="0"/>
                  <a:pt x="136017"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extLst>
      <p:ext uri="{BB962C8B-B14F-4D97-AF65-F5344CB8AC3E}">
        <p14:creationId xmlns:p14="http://schemas.microsoft.com/office/powerpoint/2010/main" val="2687425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7" name="矩形 6"/>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8" name="矩形 7"/>
          <p:cNvSpPr/>
          <p:nvPr/>
        </p:nvSpPr>
        <p:spPr>
          <a:xfrm>
            <a:off x="426000" y="1051719"/>
            <a:ext cx="11340000" cy="577081"/>
          </a:xfrm>
          <a:prstGeom prst="rect">
            <a:avLst/>
          </a:prstGeom>
        </p:spPr>
        <p:txBody>
          <a:bodyPr>
            <a:spAutoFit/>
          </a:bodyPr>
          <a:lstStyle/>
          <a:p>
            <a:pPr algn="just">
              <a:lnSpc>
                <a:spcPct val="150000"/>
              </a:lnSpc>
              <a:spcAft>
                <a:spcPts val="0"/>
              </a:spcAft>
              <a:tabLst>
                <a:tab pos="2070735" algn="l"/>
              </a:tabLst>
            </a:pP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范德华力与氢键的比较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2" name="表格 11"/>
          <p:cNvGraphicFramePr>
            <a:graphicFrameLocks noGrp="1"/>
          </p:cNvGraphicFramePr>
          <p:nvPr>
            <p:extLst>
              <p:ext uri="{D42A27DB-BD31-4B8C-83A1-F6EECF244321}">
                <p14:modId xmlns:p14="http://schemas.microsoft.com/office/powerpoint/2010/main" val="2074969249"/>
              </p:ext>
            </p:extLst>
          </p:nvPr>
        </p:nvGraphicFramePr>
        <p:xfrm>
          <a:off x="516000" y="1721336"/>
          <a:ext cx="11160000" cy="3291840"/>
        </p:xfrm>
        <a:graphic>
          <a:graphicData uri="http://schemas.openxmlformats.org/drawingml/2006/table">
            <a:tbl>
              <a:tblPr/>
              <a:tblGrid>
                <a:gridCol w="2068694"/>
                <a:gridCol w="4582898"/>
                <a:gridCol w="4508408"/>
              </a:tblGrid>
              <a:tr h="167359">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0920" marR="20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bg1">
                        <a:lumMod val="85000"/>
                      </a:schemeClr>
                    </a:solidFill>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范德华力</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0920" marR="20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氢键</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0920" marR="20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004155">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存在</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0920" marR="20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分子间普遍存在</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0920" marR="20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已经</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很大</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的原子形成共价键的氢原子与另一</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很大</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的原子之间</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0920" marR="20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718">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特征</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0920" marR="20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无方向性、无饱和性</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0920" marR="20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具有一定</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20920" marR="20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359">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强度</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0920" marR="20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共价键</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20920" marR="20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sp>
        <p:nvSpPr>
          <p:cNvPr id="9" name="矩形 8"/>
          <p:cNvSpPr/>
          <p:nvPr/>
        </p:nvSpPr>
        <p:spPr>
          <a:xfrm>
            <a:off x="8112224" y="2316599"/>
            <a:ext cx="1107996" cy="461665"/>
          </a:xfrm>
          <a:prstGeom prst="rect">
            <a:avLst/>
          </a:prstGeom>
        </p:spPr>
        <p:txBody>
          <a:bodyPr wrap="none">
            <a:spAutoFit/>
          </a:bodyPr>
          <a:lstStyle/>
          <a:p>
            <a:r>
              <a:rPr lang="zh-CN" altLang="zh-CN" sz="2400" dirty="0">
                <a:solidFill>
                  <a:srgbClr val="C00000"/>
                </a:solidFill>
              </a:rPr>
              <a:t>电负性</a:t>
            </a:r>
            <a:endParaRPr lang="zh-CN" altLang="en-US" sz="2400" dirty="0">
              <a:solidFill>
                <a:srgbClr val="C00000"/>
              </a:solidFill>
            </a:endParaRPr>
          </a:p>
        </p:txBody>
      </p:sp>
      <p:sp>
        <p:nvSpPr>
          <p:cNvPr id="10" name="矩形 9"/>
          <p:cNvSpPr/>
          <p:nvPr/>
        </p:nvSpPr>
        <p:spPr>
          <a:xfrm>
            <a:off x="10244588" y="2852936"/>
            <a:ext cx="1107996" cy="461665"/>
          </a:xfrm>
          <a:prstGeom prst="rect">
            <a:avLst/>
          </a:prstGeom>
        </p:spPr>
        <p:txBody>
          <a:bodyPr wrap="none">
            <a:spAutoFit/>
          </a:bodyPr>
          <a:lstStyle/>
          <a:p>
            <a:r>
              <a:rPr lang="zh-CN" altLang="zh-CN" sz="2400" dirty="0">
                <a:solidFill>
                  <a:srgbClr val="C00000"/>
                </a:solidFill>
              </a:rPr>
              <a:t>电负性</a:t>
            </a:r>
            <a:endParaRPr lang="zh-CN" altLang="en-US" sz="2400" dirty="0">
              <a:solidFill>
                <a:srgbClr val="C00000"/>
              </a:solidFill>
            </a:endParaRPr>
          </a:p>
        </p:txBody>
      </p:sp>
      <p:sp>
        <p:nvSpPr>
          <p:cNvPr id="2" name="矩形 1"/>
          <p:cNvSpPr/>
          <p:nvPr/>
        </p:nvSpPr>
        <p:spPr>
          <a:xfrm>
            <a:off x="8976320" y="3943166"/>
            <a:ext cx="1107996" cy="461665"/>
          </a:xfrm>
          <a:prstGeom prst="rect">
            <a:avLst/>
          </a:prstGeom>
        </p:spPr>
        <p:txBody>
          <a:bodyPr wrap="none">
            <a:spAutoFit/>
          </a:bodyPr>
          <a:lstStyle/>
          <a:p>
            <a:r>
              <a:rPr lang="zh-CN" altLang="zh-CN" sz="2400" dirty="0">
                <a:solidFill>
                  <a:srgbClr val="C00000"/>
                </a:solidFill>
              </a:rPr>
              <a:t>方向性</a:t>
            </a:r>
            <a:endParaRPr lang="zh-CN" altLang="en-US" sz="2400" dirty="0">
              <a:solidFill>
                <a:srgbClr val="C00000"/>
              </a:solidFill>
            </a:endParaRPr>
          </a:p>
        </p:txBody>
      </p:sp>
      <p:sp>
        <p:nvSpPr>
          <p:cNvPr id="3" name="矩形 2"/>
          <p:cNvSpPr/>
          <p:nvPr/>
        </p:nvSpPr>
        <p:spPr>
          <a:xfrm>
            <a:off x="10344472" y="3933056"/>
            <a:ext cx="1107996" cy="461665"/>
          </a:xfrm>
          <a:prstGeom prst="rect">
            <a:avLst/>
          </a:prstGeom>
        </p:spPr>
        <p:txBody>
          <a:bodyPr wrap="none">
            <a:spAutoFit/>
          </a:bodyPr>
          <a:lstStyle/>
          <a:p>
            <a:r>
              <a:rPr lang="zh-CN" altLang="zh-CN" sz="2400" dirty="0">
                <a:solidFill>
                  <a:srgbClr val="C00000"/>
                </a:solidFill>
              </a:rPr>
              <a:t>饱和性</a:t>
            </a:r>
            <a:endParaRPr lang="zh-CN" altLang="en-US" sz="2400" dirty="0">
              <a:solidFill>
                <a:srgbClr val="C00000"/>
              </a:solidFill>
            </a:endParaRPr>
          </a:p>
        </p:txBody>
      </p:sp>
      <p:sp>
        <p:nvSpPr>
          <p:cNvPr id="13" name="矩形 12"/>
          <p:cNvSpPr/>
          <p:nvPr/>
        </p:nvSpPr>
        <p:spPr>
          <a:xfrm>
            <a:off x="6456040" y="4509120"/>
            <a:ext cx="800219" cy="461665"/>
          </a:xfrm>
          <a:prstGeom prst="rect">
            <a:avLst/>
          </a:prstGeom>
        </p:spPr>
        <p:txBody>
          <a:bodyPr wrap="none">
            <a:spAutoFit/>
          </a:bodyPr>
          <a:lstStyle/>
          <a:p>
            <a:r>
              <a:rPr lang="zh-CN" altLang="zh-CN" sz="2400" dirty="0">
                <a:solidFill>
                  <a:srgbClr val="C00000"/>
                </a:solidFill>
              </a:rPr>
              <a:t>氢键</a:t>
            </a:r>
            <a:endParaRPr lang="zh-CN" altLang="en-US" sz="2400" dirty="0">
              <a:solidFill>
                <a:srgbClr val="C00000"/>
              </a:solidFill>
            </a:endParaRPr>
          </a:p>
        </p:txBody>
      </p:sp>
      <p:sp>
        <p:nvSpPr>
          <p:cNvPr id="14" name="矩形 13"/>
          <p:cNvSpPr/>
          <p:nvPr/>
        </p:nvSpPr>
        <p:spPr>
          <a:xfrm>
            <a:off x="7560548" y="4509120"/>
            <a:ext cx="1415772" cy="461665"/>
          </a:xfrm>
          <a:prstGeom prst="rect">
            <a:avLst/>
          </a:prstGeom>
        </p:spPr>
        <p:txBody>
          <a:bodyPr wrap="none">
            <a:spAutoFit/>
          </a:bodyPr>
          <a:lstStyle/>
          <a:p>
            <a:r>
              <a:rPr lang="zh-CN" altLang="zh-CN" sz="2400" dirty="0">
                <a:solidFill>
                  <a:srgbClr val="C00000"/>
                </a:solidFill>
              </a:rPr>
              <a:t>范德华力</a:t>
            </a:r>
            <a:endParaRPr lang="zh-CN" altLang="en-US" sz="2400" dirty="0">
              <a:solidFill>
                <a:srgbClr val="C00000"/>
              </a:solidFill>
            </a:endParaRPr>
          </a:p>
        </p:txBody>
      </p:sp>
    </p:spTree>
    <p:extLst>
      <p:ext uri="{BB962C8B-B14F-4D97-AF65-F5344CB8AC3E}">
        <p14:creationId xmlns:p14="http://schemas.microsoft.com/office/powerpoint/2010/main" val="262080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P spid="3"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格 11"/>
          <p:cNvGraphicFramePr>
            <a:graphicFrameLocks noGrp="1"/>
          </p:cNvGraphicFramePr>
          <p:nvPr>
            <p:extLst>
              <p:ext uri="{D42A27DB-BD31-4B8C-83A1-F6EECF244321}">
                <p14:modId xmlns:p14="http://schemas.microsoft.com/office/powerpoint/2010/main" val="4207893325"/>
              </p:ext>
            </p:extLst>
          </p:nvPr>
        </p:nvGraphicFramePr>
        <p:xfrm>
          <a:off x="516000" y="723488"/>
          <a:ext cx="11160000" cy="4389120"/>
        </p:xfrm>
        <a:graphic>
          <a:graphicData uri="http://schemas.openxmlformats.org/drawingml/2006/table">
            <a:tbl>
              <a:tblPr/>
              <a:tblGrid>
                <a:gridCol w="2068694"/>
                <a:gridCol w="4879458"/>
                <a:gridCol w="4211848"/>
              </a:tblGrid>
              <a:tr h="167359">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0920" marR="20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bg1">
                        <a:lumMod val="85000"/>
                      </a:schemeClr>
                    </a:solidFill>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范德华力</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0920" marR="20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氢键</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0920" marR="20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338873">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影响其强度的因素</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0920" marR="20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①</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组成和结构相似的物质，相对分子</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质量</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范德华力越大；</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tabLst>
                          <a:tab pos="2070735" algn="l"/>
                        </a:tabLs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②</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分子的</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极性</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范德华力越大</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0920" marR="20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对于</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A—H</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B</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B</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的</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电负性</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B</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原子的</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半径</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氢键键能越大</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0920" marR="20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8873">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对物质性质的影响</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0920" marR="20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zh-CN" sz="2400" kern="100" spc="-30" baseline="0" dirty="0">
                          <a:effectLst/>
                          <a:latin typeface="Times New Roman" panose="02020603050405020304" pitchFamily="18" charset="0"/>
                          <a:ea typeface="微软雅黑" panose="020B0503020204020204" pitchFamily="34" charset="-122"/>
                          <a:cs typeface="Times New Roman" panose="02020603050405020304" pitchFamily="18" charset="0"/>
                        </a:rPr>
                        <a:t>范德华力主要影响物质的物理性质，</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如熔、沸点等。范德华力越大，物质的熔、</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沸点</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0920" marR="20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分子间氢键的存在，使物质的熔、</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沸点</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分子内氢键使物质的熔、</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沸点</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对电离、溶解度等产生影响</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0920" marR="20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矩形 12"/>
          <p:cNvSpPr/>
          <p:nvPr/>
        </p:nvSpPr>
        <p:spPr>
          <a:xfrm>
            <a:off x="3639597" y="1844824"/>
            <a:ext cx="800219" cy="461665"/>
          </a:xfrm>
          <a:prstGeom prst="rect">
            <a:avLst/>
          </a:prstGeom>
        </p:spPr>
        <p:txBody>
          <a:bodyPr wrap="none">
            <a:spAutoFit/>
          </a:bodyPr>
          <a:lstStyle/>
          <a:p>
            <a:r>
              <a:rPr lang="zh-CN" altLang="zh-CN" sz="2400" dirty="0">
                <a:solidFill>
                  <a:srgbClr val="C00000"/>
                </a:solidFill>
              </a:rPr>
              <a:t>越大</a:t>
            </a:r>
            <a:endParaRPr lang="zh-CN" altLang="en-US" sz="2400" dirty="0">
              <a:solidFill>
                <a:srgbClr val="C00000"/>
              </a:solidFill>
            </a:endParaRPr>
          </a:p>
        </p:txBody>
      </p:sp>
      <p:sp>
        <p:nvSpPr>
          <p:cNvPr id="14" name="矩形 13"/>
          <p:cNvSpPr/>
          <p:nvPr/>
        </p:nvSpPr>
        <p:spPr>
          <a:xfrm>
            <a:off x="4511824" y="2391271"/>
            <a:ext cx="800219" cy="461665"/>
          </a:xfrm>
          <a:prstGeom prst="rect">
            <a:avLst/>
          </a:prstGeom>
        </p:spPr>
        <p:txBody>
          <a:bodyPr wrap="none">
            <a:spAutoFit/>
          </a:bodyPr>
          <a:lstStyle/>
          <a:p>
            <a:r>
              <a:rPr lang="zh-CN" altLang="zh-CN" sz="2400" dirty="0">
                <a:solidFill>
                  <a:srgbClr val="C00000"/>
                </a:solidFill>
              </a:rPr>
              <a:t>越大</a:t>
            </a:r>
            <a:endParaRPr lang="zh-CN" altLang="en-US" sz="2400" dirty="0">
              <a:solidFill>
                <a:srgbClr val="C00000"/>
              </a:solidFill>
            </a:endParaRPr>
          </a:p>
        </p:txBody>
      </p:sp>
      <p:sp>
        <p:nvSpPr>
          <p:cNvPr id="15" name="矩形 14"/>
          <p:cNvSpPr/>
          <p:nvPr/>
        </p:nvSpPr>
        <p:spPr>
          <a:xfrm>
            <a:off x="7896200" y="1866431"/>
            <a:ext cx="800219" cy="461665"/>
          </a:xfrm>
          <a:prstGeom prst="rect">
            <a:avLst/>
          </a:prstGeom>
        </p:spPr>
        <p:txBody>
          <a:bodyPr wrap="none">
            <a:spAutoFit/>
          </a:bodyPr>
          <a:lstStyle/>
          <a:p>
            <a:r>
              <a:rPr lang="zh-CN" altLang="zh-CN" sz="2400" dirty="0">
                <a:solidFill>
                  <a:srgbClr val="C00000"/>
                </a:solidFill>
              </a:rPr>
              <a:t>越大</a:t>
            </a:r>
            <a:endParaRPr lang="zh-CN" altLang="en-US" sz="2400" dirty="0">
              <a:solidFill>
                <a:srgbClr val="C00000"/>
              </a:solidFill>
            </a:endParaRPr>
          </a:p>
        </p:txBody>
      </p:sp>
      <p:sp>
        <p:nvSpPr>
          <p:cNvPr id="16" name="矩形 15"/>
          <p:cNvSpPr/>
          <p:nvPr/>
        </p:nvSpPr>
        <p:spPr>
          <a:xfrm>
            <a:off x="10704512" y="1866431"/>
            <a:ext cx="800219" cy="461665"/>
          </a:xfrm>
          <a:prstGeom prst="rect">
            <a:avLst/>
          </a:prstGeom>
        </p:spPr>
        <p:txBody>
          <a:bodyPr wrap="none">
            <a:spAutoFit/>
          </a:bodyPr>
          <a:lstStyle/>
          <a:p>
            <a:r>
              <a:rPr lang="zh-CN" altLang="zh-CN" sz="2400" dirty="0">
                <a:solidFill>
                  <a:srgbClr val="C00000"/>
                </a:solidFill>
              </a:rPr>
              <a:t>越小</a:t>
            </a:r>
            <a:endParaRPr lang="zh-CN" altLang="en-US" sz="2400" dirty="0">
              <a:solidFill>
                <a:srgbClr val="C00000"/>
              </a:solidFill>
            </a:endParaRPr>
          </a:p>
        </p:txBody>
      </p:sp>
      <p:sp>
        <p:nvSpPr>
          <p:cNvPr id="17" name="矩形 16"/>
          <p:cNvSpPr/>
          <p:nvPr/>
        </p:nvSpPr>
        <p:spPr>
          <a:xfrm>
            <a:off x="4583832" y="4365104"/>
            <a:ext cx="800219" cy="461665"/>
          </a:xfrm>
          <a:prstGeom prst="rect">
            <a:avLst/>
          </a:prstGeom>
        </p:spPr>
        <p:txBody>
          <a:bodyPr wrap="none">
            <a:spAutoFit/>
          </a:bodyPr>
          <a:lstStyle/>
          <a:p>
            <a:r>
              <a:rPr lang="zh-CN" altLang="zh-CN" sz="2400" dirty="0">
                <a:solidFill>
                  <a:srgbClr val="C00000"/>
                </a:solidFill>
              </a:rPr>
              <a:t>越高</a:t>
            </a:r>
            <a:endParaRPr lang="zh-CN" altLang="en-US" sz="2400" dirty="0">
              <a:solidFill>
                <a:srgbClr val="C00000"/>
              </a:solidFill>
            </a:endParaRPr>
          </a:p>
        </p:txBody>
      </p:sp>
      <p:sp>
        <p:nvSpPr>
          <p:cNvPr id="18" name="矩形 17"/>
          <p:cNvSpPr/>
          <p:nvPr/>
        </p:nvSpPr>
        <p:spPr>
          <a:xfrm>
            <a:off x="8760296" y="3471391"/>
            <a:ext cx="800219" cy="461665"/>
          </a:xfrm>
          <a:prstGeom prst="rect">
            <a:avLst/>
          </a:prstGeom>
        </p:spPr>
        <p:txBody>
          <a:bodyPr wrap="none">
            <a:spAutoFit/>
          </a:bodyPr>
          <a:lstStyle/>
          <a:p>
            <a:r>
              <a:rPr lang="zh-CN" altLang="zh-CN" sz="2400" dirty="0">
                <a:solidFill>
                  <a:srgbClr val="C00000"/>
                </a:solidFill>
              </a:rPr>
              <a:t>升高</a:t>
            </a:r>
            <a:endParaRPr lang="zh-CN" altLang="en-US" sz="2400" dirty="0">
              <a:solidFill>
                <a:srgbClr val="C00000"/>
              </a:solidFill>
            </a:endParaRPr>
          </a:p>
        </p:txBody>
      </p:sp>
      <p:sp>
        <p:nvSpPr>
          <p:cNvPr id="19" name="矩形 18"/>
          <p:cNvSpPr/>
          <p:nvPr/>
        </p:nvSpPr>
        <p:spPr>
          <a:xfrm>
            <a:off x="9984432" y="4047455"/>
            <a:ext cx="800219" cy="461665"/>
          </a:xfrm>
          <a:prstGeom prst="rect">
            <a:avLst/>
          </a:prstGeom>
        </p:spPr>
        <p:txBody>
          <a:bodyPr wrap="none">
            <a:spAutoFit/>
          </a:bodyPr>
          <a:lstStyle/>
          <a:p>
            <a:r>
              <a:rPr lang="zh-CN" altLang="zh-CN" sz="2400" dirty="0">
                <a:solidFill>
                  <a:srgbClr val="C00000"/>
                </a:solidFill>
              </a:rPr>
              <a:t>降低</a:t>
            </a:r>
            <a:endParaRPr lang="zh-CN" altLang="en-US" sz="2400" dirty="0">
              <a:solidFill>
                <a:srgbClr val="C00000"/>
              </a:solidFill>
            </a:endParaRPr>
          </a:p>
        </p:txBody>
      </p:sp>
    </p:spTree>
    <p:extLst>
      <p:ext uri="{BB962C8B-B14F-4D97-AF65-F5344CB8AC3E}">
        <p14:creationId xmlns:p14="http://schemas.microsoft.com/office/powerpoint/2010/main" val="254773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318CE0B2-849C-2B4D-B715-7B2A33B87A76}"/>
              </a:ext>
            </a:extLst>
          </p:cNvPr>
          <p:cNvSpPr/>
          <p:nvPr/>
        </p:nvSpPr>
        <p:spPr>
          <a:xfrm>
            <a:off x="390000" y="980728"/>
            <a:ext cx="11412000" cy="3970318"/>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氢键是氢元素与其他元素形成的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化学键</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乙醇分子和水分子间可以形成</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氢键</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水分子间既存在范德华力又存在</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氢键</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的沸点高于</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PH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卤素单质、卤素氢化物的熔、沸点均随着相对分子质量的增大而</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增大</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共价化合物溶于水，分子内共价键被破坏，单质溶于水，分子内共价键不被</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破坏</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r">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a:extLst>
              <a:ext uri="{FF2B5EF4-FFF2-40B4-BE49-F238E27FC236}">
                <a16:creationId xmlns="" xmlns:a16="http://schemas.microsoft.com/office/drawing/2014/main" id="{F1FDC4C7-996B-8E4C-9906-8E72300E8B1C}"/>
              </a:ext>
            </a:extLst>
          </p:cNvPr>
          <p:cNvSpPr/>
          <p:nvPr/>
        </p:nvSpPr>
        <p:spPr>
          <a:xfrm>
            <a:off x="5994017" y="980728"/>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 name="矩形 7">
            <a:extLst>
              <a:ext uri="{FF2B5EF4-FFF2-40B4-BE49-F238E27FC236}">
                <a16:creationId xmlns="" xmlns:a16="http://schemas.microsoft.com/office/drawing/2014/main" id="{F1FDC4C7-996B-8E4C-9906-8E72300E8B1C}"/>
              </a:ext>
            </a:extLst>
          </p:cNvPr>
          <p:cNvSpPr/>
          <p:nvPr/>
        </p:nvSpPr>
        <p:spPr>
          <a:xfrm>
            <a:off x="9943527" y="3194388"/>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8" name="矩形 17">
            <a:extLst>
              <a:ext uri="{FF2B5EF4-FFF2-40B4-BE49-F238E27FC236}">
                <a16:creationId xmlns="" xmlns:a16="http://schemas.microsoft.com/office/drawing/2014/main" id="{F1FDC4C7-996B-8E4C-9906-8E72300E8B1C}"/>
              </a:ext>
            </a:extLst>
          </p:cNvPr>
          <p:cNvSpPr/>
          <p:nvPr/>
        </p:nvSpPr>
        <p:spPr>
          <a:xfrm>
            <a:off x="10920536" y="4304713"/>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a:extLst>
              <a:ext uri="{FF2B5EF4-FFF2-40B4-BE49-F238E27FC236}">
                <a16:creationId xmlns="" xmlns:a16="http://schemas.microsoft.com/office/drawing/2014/main" id="{F1FDC4C7-996B-8E4C-9906-8E72300E8B1C}"/>
              </a:ext>
            </a:extLst>
          </p:cNvPr>
          <p:cNvSpPr/>
          <p:nvPr/>
        </p:nvSpPr>
        <p:spPr>
          <a:xfrm>
            <a:off x="5443167" y="1529095"/>
            <a:ext cx="550850" cy="646331"/>
          </a:xfrm>
          <a:prstGeom prst="rect">
            <a:avLst/>
          </a:prstGeom>
        </p:spPr>
        <p:txBody>
          <a:bodyPr wrap="square">
            <a:spAutoFit/>
          </a:bodyPr>
          <a:lstStyle/>
          <a:p>
            <a:pPr defTabSz="1219140">
              <a:defRPr/>
            </a:pPr>
            <a:r>
              <a:rPr lang="zh-CN" altLang="en-US" sz="3600" b="1" kern="100" dirty="0" smtClean="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0" name="矩形 9">
            <a:extLst>
              <a:ext uri="{FF2B5EF4-FFF2-40B4-BE49-F238E27FC236}">
                <a16:creationId xmlns="" xmlns:a16="http://schemas.microsoft.com/office/drawing/2014/main" id="{F1FDC4C7-996B-8E4C-9906-8E72300E8B1C}"/>
              </a:ext>
            </a:extLst>
          </p:cNvPr>
          <p:cNvSpPr/>
          <p:nvPr/>
        </p:nvSpPr>
        <p:spPr>
          <a:xfrm>
            <a:off x="5652888" y="2076102"/>
            <a:ext cx="550850" cy="646331"/>
          </a:xfrm>
          <a:prstGeom prst="rect">
            <a:avLst/>
          </a:prstGeom>
        </p:spPr>
        <p:txBody>
          <a:bodyPr wrap="square">
            <a:spAutoFit/>
          </a:bodyPr>
          <a:lstStyle/>
          <a:p>
            <a:pPr defTabSz="1219140">
              <a:defRPr/>
            </a:pPr>
            <a:r>
              <a:rPr lang="zh-CN" altLang="en-US" sz="3600" b="1" kern="100" dirty="0" smtClean="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3" name="矩形 12">
            <a:extLst>
              <a:ext uri="{FF2B5EF4-FFF2-40B4-BE49-F238E27FC236}">
                <a16:creationId xmlns="" xmlns:a16="http://schemas.microsoft.com/office/drawing/2014/main" id="{F1FDC4C7-996B-8E4C-9906-8E72300E8B1C}"/>
              </a:ext>
            </a:extLst>
          </p:cNvPr>
          <p:cNvSpPr/>
          <p:nvPr/>
        </p:nvSpPr>
        <p:spPr>
          <a:xfrm>
            <a:off x="3443763" y="2638653"/>
            <a:ext cx="550850" cy="646331"/>
          </a:xfrm>
          <a:prstGeom prst="rect">
            <a:avLst/>
          </a:prstGeom>
        </p:spPr>
        <p:txBody>
          <a:bodyPr wrap="square">
            <a:spAutoFit/>
          </a:bodyPr>
          <a:lstStyle/>
          <a:p>
            <a:pPr defTabSz="1219140">
              <a:defRPr/>
            </a:pPr>
            <a:r>
              <a:rPr lang="zh-CN" altLang="en-US" sz="3600" b="1" kern="100" dirty="0" smtClean="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3002964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8" grpId="0"/>
      <p:bldP spid="11" grpId="0"/>
      <p:bldP spid="10"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E5E46BBC-7C8F-4F49-8364-3C89F7A4ABC3}"/>
              </a:ext>
            </a:extLst>
          </p:cNvPr>
          <p:cNvSpPr/>
          <p:nvPr/>
        </p:nvSpPr>
        <p:spPr>
          <a:xfrm>
            <a:off x="390000" y="908720"/>
            <a:ext cx="11412000" cy="349324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zh-CN" altLang="zh-CN" sz="2600" b="1" kern="100" dirty="0" smtClean="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一、氢键的特征与实质</a:t>
            </a:r>
            <a:endParaRPr lang="zh-CN" altLang="zh-CN" sz="260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氢键的本质是缺电子的氢原子和富电子的原子或原子团之间的一种弱的电性作用。近年来，人们发现了双氢键，双氢键是指带正电的</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原子与带负电的</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原子之间的一种弱电性相互作用。下列不可能形成双氢键的是</a:t>
            </a:r>
            <a:endParaRPr lang="zh-CN" altLang="zh-CN"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A.Be</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H—O  		B.K—H</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H—N</a:t>
            </a:r>
            <a:endParaRPr lang="zh-CN" altLang="zh-CN"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C.O—H</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H—N  		D.F—H</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H—Al</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9" name="矩形 8"/>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23" name="TextBox 9"/>
          <p:cNvSpPr txBox="1"/>
          <p:nvPr/>
        </p:nvSpPr>
        <p:spPr>
          <a:xfrm>
            <a:off x="263352" y="364502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677463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574E7DD6-E482-894D-9E46-D2B62C9ED9EC}"/>
              </a:ext>
            </a:extLst>
          </p:cNvPr>
          <p:cNvGrpSpPr/>
          <p:nvPr/>
        </p:nvGrpSpPr>
        <p:grpSpPr>
          <a:xfrm>
            <a:off x="516000" y="620688"/>
            <a:ext cx="11160000" cy="4320480"/>
            <a:chOff x="792914" y="3925222"/>
            <a:chExt cx="11160000" cy="4320480"/>
          </a:xfrm>
        </p:grpSpPr>
        <p:sp>
          <p:nvSpPr>
            <p:cNvPr id="3" name="圆角矩形 2">
              <a:extLst>
                <a:ext uri="{FF2B5EF4-FFF2-40B4-BE49-F238E27FC236}">
                  <a16:creationId xmlns="" xmlns:a16="http://schemas.microsoft.com/office/drawing/2014/main" id="{E0791A29-2CB4-2744-96C1-EA2037B165CE}"/>
                </a:ext>
              </a:extLst>
            </p:cNvPr>
            <p:cNvSpPr/>
            <p:nvPr/>
          </p:nvSpPr>
          <p:spPr>
            <a:xfrm>
              <a:off x="792914" y="4038112"/>
              <a:ext cx="11160000" cy="4207590"/>
            </a:xfrm>
            <a:prstGeom prst="roundRect">
              <a:avLst>
                <a:gd name="adj" fmla="val 207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 name="矩形 3">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6" name="矩形 5"/>
          <p:cNvSpPr/>
          <p:nvPr/>
        </p:nvSpPr>
        <p:spPr>
          <a:xfrm>
            <a:off x="731404" y="836712"/>
            <a:ext cx="10729192" cy="3970318"/>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Be—H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价，</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价，</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Be—H</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可能形成双氢键，故不选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K—H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价，</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价，</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K—H</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有可能形成双氢键，故不选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显＋</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价，</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H—N</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显＋</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价，</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O—H</a:t>
            </a:r>
            <a:r>
              <a:rPr lang="en-US" altLang="zh-CN" sz="2400" kern="100" spc="-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H—N</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不可能形成双氢键，故选</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F—H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价，</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价，</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F—H</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有可能形成双氢键，故不选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53442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12193200" cy="6858000"/>
          </a:xfrm>
          <a:prstGeom prst="rect">
            <a:avLst/>
          </a:prstGeom>
        </p:spPr>
      </p:pic>
      <p:sp>
        <p:nvSpPr>
          <p:cNvPr id="24" name="右箭头 23">
            <a:extLst>
              <a:ext uri="{FF2B5EF4-FFF2-40B4-BE49-F238E27FC236}">
                <a16:creationId xmlns:a16="http://schemas.microsoft.com/office/drawing/2014/main" xmlns="" id="{2A6AC19E-00AE-F04F-A6A1-03D164D4EEB2}"/>
              </a:ext>
            </a:extLst>
          </p:cNvPr>
          <p:cNvSpPr/>
          <p:nvPr/>
        </p:nvSpPr>
        <p:spPr>
          <a:xfrm>
            <a:off x="0" y="2269067"/>
            <a:ext cx="12192000" cy="2319868"/>
          </a:xfrm>
          <a:prstGeom prst="rightArrow">
            <a:avLst>
              <a:gd name="adj1" fmla="val 85280"/>
              <a:gd name="adj2" fmla="val 3638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平行四边形 25">
            <a:hlinkClick r:id="rId3" action="ppaction://hlinksldjump"/>
            <a:extLst>
              <a:ext uri="{FF2B5EF4-FFF2-40B4-BE49-F238E27FC236}">
                <a16:creationId xmlns:a16="http://schemas.microsoft.com/office/drawing/2014/main" xmlns="" id="{E5D58877-D481-1A43-BA10-35071D65CEC4}"/>
              </a:ext>
            </a:extLst>
          </p:cNvPr>
          <p:cNvSpPr/>
          <p:nvPr/>
        </p:nvSpPr>
        <p:spPr>
          <a:xfrm>
            <a:off x="9143686" y="2854335"/>
            <a:ext cx="2154326" cy="1222738"/>
          </a:xfrm>
          <a:prstGeom prst="parallelogram">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矩形 31"/>
          <p:cNvSpPr/>
          <p:nvPr/>
        </p:nvSpPr>
        <p:spPr>
          <a:xfrm>
            <a:off x="204884" y="3751066"/>
            <a:ext cx="1114408" cy="369332"/>
          </a:xfrm>
          <a:prstGeom prst="rect">
            <a:avLst/>
          </a:prstGeom>
        </p:spPr>
        <p:txBody>
          <a:bodyPr wrap="none">
            <a:spAutoFit/>
          </a:bodyPr>
          <a:lstStyle/>
          <a:p>
            <a:pPr lvl="0" algn="ctr">
              <a:spcBef>
                <a:spcPts val="1200"/>
              </a:spcBef>
              <a:defRPr/>
            </a:pPr>
            <a:r>
              <a:rPr kumimoji="1" lang="zh-CN" altLang="en-US" b="1" i="1" kern="0" dirty="0">
                <a:solidFill>
                  <a:srgbClr val="2FC4DA"/>
                </a:solidFill>
                <a:latin typeface="DOUYU Font" pitchFamily="2" charset="-122"/>
                <a:ea typeface="DOUYU Font" pitchFamily="2" charset="-122"/>
              </a:rPr>
              <a:t>内容索引</a:t>
            </a:r>
            <a:endParaRPr kumimoji="1" lang="en-US" altLang="zh-CN" b="1" i="1" kern="0" dirty="0">
              <a:solidFill>
                <a:srgbClr val="2FC4DA"/>
              </a:solidFill>
              <a:latin typeface="DOUYU Font" pitchFamily="2" charset="-122"/>
              <a:ea typeface="DOUYU Font" pitchFamily="2" charset="-122"/>
            </a:endParaRPr>
          </a:p>
        </p:txBody>
      </p:sp>
      <p:grpSp>
        <p:nvGrpSpPr>
          <p:cNvPr id="34" name="组合 33"/>
          <p:cNvGrpSpPr/>
          <p:nvPr/>
        </p:nvGrpSpPr>
        <p:grpSpPr>
          <a:xfrm>
            <a:off x="6550378" y="2854335"/>
            <a:ext cx="2147137" cy="1222737"/>
            <a:chOff x="7200502" y="2854335"/>
            <a:chExt cx="2147137" cy="1222737"/>
          </a:xfrm>
        </p:grpSpPr>
        <p:sp>
          <p:nvSpPr>
            <p:cNvPr id="35" name="平行四边形 34">
              <a:hlinkClick r:id="rId4" action="ppaction://hlinksldjump"/>
              <a:extLst>
                <a:ext uri="{FF2B5EF4-FFF2-40B4-BE49-F238E27FC236}">
                  <a16:creationId xmlns:a16="http://schemas.microsoft.com/office/drawing/2014/main" xmlns="" id="{E5D58877-D481-1A43-BA10-35071D65CEC4}"/>
                </a:ext>
              </a:extLst>
            </p:cNvPr>
            <p:cNvSpPr/>
            <p:nvPr/>
          </p:nvSpPr>
          <p:spPr>
            <a:xfrm>
              <a:off x="7200502" y="2854335"/>
              <a:ext cx="2147137" cy="1222737"/>
            </a:xfrm>
            <a:prstGeom prst="parallelogram">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36" name="文本框 35">
              <a:hlinkClick r:id="rId4" action="ppaction://hlinksldjump"/>
              <a:extLst>
                <a:ext uri="{FF2B5EF4-FFF2-40B4-BE49-F238E27FC236}">
                  <a16:creationId xmlns:a16="http://schemas.microsoft.com/office/drawing/2014/main" xmlns="" id="{6AC70600-4115-C54C-ACAE-9E5A30E27804}"/>
                </a:ext>
              </a:extLst>
            </p:cNvPr>
            <p:cNvSpPr txBox="1"/>
            <p:nvPr/>
          </p:nvSpPr>
          <p:spPr>
            <a:xfrm>
              <a:off x="7648229" y="3123780"/>
              <a:ext cx="1328091" cy="760529"/>
            </a:xfrm>
            <a:prstGeom prst="rect">
              <a:avLst/>
            </a:prstGeom>
            <a:noFill/>
          </p:spPr>
          <p:txBody>
            <a:bodyPr wrap="square" rtlCol="0" anchor="ctr">
              <a:spAutoFit/>
            </a:bodyPr>
            <a:lstStyle/>
            <a:p>
              <a:pPr lvl="0" algn="dist">
                <a:lnSpc>
                  <a:spcPts val="2000"/>
                </a:lnSpc>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真题演练</a:t>
              </a:r>
              <a:endParaRPr lang="en-US" altLang="zh-CN" sz="2200" b="1" kern="0" dirty="0" smtClean="0">
                <a:solidFill>
                  <a:schemeClr val="bg1"/>
                </a:solidFill>
                <a:latin typeface="Verdana" panose="020B0604030504040204"/>
                <a:ea typeface="微软雅黑" panose="020B0503020204020204" pitchFamily="34" charset="-122"/>
              </a:endParaRPr>
            </a:p>
            <a:p>
              <a:pPr lvl="0" algn="dist">
                <a:lnSpc>
                  <a:spcPts val="2000"/>
                </a:lnSpc>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明确考向</a:t>
              </a:r>
              <a:endParaRPr lang="en-US" altLang="zh-CN" sz="2200" b="1" kern="0" dirty="0" smtClean="0">
                <a:solidFill>
                  <a:schemeClr val="bg1"/>
                </a:solidFill>
                <a:latin typeface="Verdana" panose="020B0604030504040204"/>
                <a:ea typeface="微软雅黑" panose="020B0503020204020204" pitchFamily="34" charset="-122"/>
              </a:endParaRPr>
            </a:p>
          </p:txBody>
        </p:sp>
      </p:grpSp>
      <p:grpSp>
        <p:nvGrpSpPr>
          <p:cNvPr id="41" name="组合 40"/>
          <p:cNvGrpSpPr/>
          <p:nvPr/>
        </p:nvGrpSpPr>
        <p:grpSpPr>
          <a:xfrm>
            <a:off x="3949882" y="2837936"/>
            <a:ext cx="2154326" cy="1222738"/>
            <a:chOff x="3299758" y="2837936"/>
            <a:chExt cx="2154326" cy="1222738"/>
          </a:xfrm>
        </p:grpSpPr>
        <p:sp>
          <p:nvSpPr>
            <p:cNvPr id="42" name="平行四边形 41">
              <a:hlinkClick r:id="rId5" action="ppaction://hlinksldjump"/>
              <a:extLst>
                <a:ext uri="{FF2B5EF4-FFF2-40B4-BE49-F238E27FC236}">
                  <a16:creationId xmlns:a16="http://schemas.microsoft.com/office/drawing/2014/main" xmlns="" id="{E5D58877-D481-1A43-BA10-35071D65CEC4}"/>
                </a:ext>
              </a:extLst>
            </p:cNvPr>
            <p:cNvSpPr/>
            <p:nvPr/>
          </p:nvSpPr>
          <p:spPr>
            <a:xfrm>
              <a:off x="3299758"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hlinkClick r:id="rId5" action="ppaction://hlinksldjump"/>
              <a:extLst>
                <a:ext uri="{FF2B5EF4-FFF2-40B4-BE49-F238E27FC236}">
                  <a16:creationId xmlns:a16="http://schemas.microsoft.com/office/drawing/2014/main" xmlns="" id="{6AC70600-4115-C54C-ACAE-9E5A30E27804}"/>
                </a:ext>
              </a:extLst>
            </p:cNvPr>
            <p:cNvSpPr txBox="1"/>
            <p:nvPr/>
          </p:nvSpPr>
          <p:spPr>
            <a:xfrm>
              <a:off x="3775338" y="2996952"/>
              <a:ext cx="1125383" cy="461665"/>
            </a:xfrm>
            <a:prstGeom prst="rect">
              <a:avLst/>
            </a:prstGeom>
            <a:noFill/>
          </p:spPr>
          <p:txBody>
            <a:bodyPr wrap="square" rtlCol="0" anchor="ctr">
              <a:spAutoFit/>
            </a:bodyPr>
            <a:lstStyle/>
            <a:p>
              <a:pPr lvl="0" algn="dist">
                <a:spcBef>
                  <a:spcPts val="1200"/>
                </a:spcBef>
                <a:defRPr/>
              </a:pPr>
              <a:r>
                <a:rPr lang="zh-CN" altLang="en-US" sz="2400" b="1" kern="0" dirty="0" smtClean="0">
                  <a:solidFill>
                    <a:schemeClr val="bg1"/>
                  </a:solidFill>
                  <a:latin typeface="Verdana" panose="020B0604030504040204"/>
                  <a:ea typeface="微软雅黑" panose="020B0503020204020204" pitchFamily="34" charset="-122"/>
                </a:rPr>
                <a:t>考点二</a:t>
              </a:r>
              <a:endParaRPr lang="en-US" altLang="zh-CN" sz="2400" b="1" kern="0" dirty="0">
                <a:solidFill>
                  <a:schemeClr val="bg1"/>
                </a:solidFill>
                <a:latin typeface="Verdana" panose="020B0604030504040204"/>
                <a:ea typeface="微软雅黑" panose="020B0503020204020204" pitchFamily="34" charset="-122"/>
              </a:endParaRPr>
            </a:p>
          </p:txBody>
        </p:sp>
        <p:sp>
          <p:nvSpPr>
            <p:cNvPr id="44" name="矩形 43">
              <a:hlinkClick r:id="rId5" action="ppaction://hlinksldjump"/>
            </p:cNvPr>
            <p:cNvSpPr/>
            <p:nvPr/>
          </p:nvSpPr>
          <p:spPr>
            <a:xfrm>
              <a:off x="3548704" y="3500952"/>
              <a:ext cx="1537132" cy="461665"/>
            </a:xfrm>
            <a:prstGeom prst="rect">
              <a:avLst/>
            </a:prstGeom>
          </p:spPr>
          <p:txBody>
            <a:bodyPr wrap="square">
              <a:spAutoFit/>
            </a:bodyPr>
            <a:lstStyle/>
            <a:p>
              <a:r>
                <a:rPr lang="zh-CN" altLang="zh-CN" sz="1200" spc="100" dirty="0">
                  <a:solidFill>
                    <a:schemeClr val="bg1">
                      <a:lumMod val="95000"/>
                    </a:schemeClr>
                  </a:solidFill>
                  <a:latin typeface="+mn-ea"/>
                </a:rPr>
                <a:t>分子间作用力　</a:t>
              </a:r>
              <a:endParaRPr lang="en-US" altLang="zh-CN" sz="1200" spc="100" dirty="0" smtClean="0">
                <a:solidFill>
                  <a:schemeClr val="bg1">
                    <a:lumMod val="95000"/>
                  </a:schemeClr>
                </a:solidFill>
                <a:latin typeface="+mn-ea"/>
              </a:endParaRPr>
            </a:p>
            <a:p>
              <a:r>
                <a:rPr lang="zh-CN" altLang="zh-CN" sz="1200" spc="100" dirty="0" smtClean="0">
                  <a:solidFill>
                    <a:schemeClr val="bg1">
                      <a:lumMod val="95000"/>
                    </a:schemeClr>
                  </a:solidFill>
                  <a:latin typeface="+mn-ea"/>
                </a:rPr>
                <a:t>氢键</a:t>
              </a:r>
              <a:endParaRPr lang="zh-CN" altLang="zh-CN" sz="1200" spc="100" dirty="0">
                <a:solidFill>
                  <a:schemeClr val="bg1">
                    <a:lumMod val="95000"/>
                  </a:schemeClr>
                </a:solidFill>
                <a:latin typeface="+mn-ea"/>
              </a:endParaRPr>
            </a:p>
          </p:txBody>
        </p:sp>
      </p:grpSp>
      <p:grpSp>
        <p:nvGrpSpPr>
          <p:cNvPr id="45" name="组合 44"/>
          <p:cNvGrpSpPr/>
          <p:nvPr/>
        </p:nvGrpSpPr>
        <p:grpSpPr>
          <a:xfrm>
            <a:off x="1349386" y="2837936"/>
            <a:ext cx="2154326" cy="1222738"/>
            <a:chOff x="1349386" y="2837936"/>
            <a:chExt cx="2154326" cy="1222738"/>
          </a:xfrm>
        </p:grpSpPr>
        <p:sp>
          <p:nvSpPr>
            <p:cNvPr id="46" name="平行四边形 45">
              <a:hlinkClick r:id="rId6" action="ppaction://hlinksldjump"/>
              <a:extLst>
                <a:ext uri="{FF2B5EF4-FFF2-40B4-BE49-F238E27FC236}">
                  <a16:creationId xmlns:a16="http://schemas.microsoft.com/office/drawing/2014/main" xmlns="" id="{E5D58877-D481-1A43-BA10-35071D65CEC4}"/>
                </a:ext>
              </a:extLst>
            </p:cNvPr>
            <p:cNvSpPr/>
            <p:nvPr/>
          </p:nvSpPr>
          <p:spPr>
            <a:xfrm>
              <a:off x="1349386"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文本框 46">
              <a:hlinkClick r:id="rId6" action="ppaction://hlinksldjump"/>
              <a:extLst>
                <a:ext uri="{FF2B5EF4-FFF2-40B4-BE49-F238E27FC236}">
                  <a16:creationId xmlns:a16="http://schemas.microsoft.com/office/drawing/2014/main" xmlns="" id="{6AC70600-4115-C54C-ACAE-9E5A30E27804}"/>
                </a:ext>
              </a:extLst>
            </p:cNvPr>
            <p:cNvSpPr txBox="1"/>
            <p:nvPr/>
          </p:nvSpPr>
          <p:spPr>
            <a:xfrm>
              <a:off x="1855607" y="2996952"/>
              <a:ext cx="1125383" cy="461665"/>
            </a:xfrm>
            <a:prstGeom prst="rect">
              <a:avLst/>
            </a:prstGeom>
            <a:noFill/>
          </p:spPr>
          <p:txBody>
            <a:bodyPr wrap="square" rtlCol="0" anchor="ctr">
              <a:spAutoFit/>
            </a:bodyPr>
            <a:lstStyle/>
            <a:p>
              <a:pPr lvl="0" algn="dist">
                <a:spcBef>
                  <a:spcPts val="1200"/>
                </a:spcBef>
                <a:defRPr/>
              </a:pPr>
              <a:r>
                <a:rPr lang="zh-CN" altLang="en-US" sz="2400" b="1" kern="0" dirty="0" smtClean="0">
                  <a:solidFill>
                    <a:schemeClr val="bg1"/>
                  </a:solidFill>
                  <a:latin typeface="Verdana" panose="020B0604030504040204"/>
                  <a:ea typeface="微软雅黑" panose="020B0503020204020204" pitchFamily="34" charset="-122"/>
                </a:rPr>
                <a:t>考点一</a:t>
              </a:r>
              <a:endParaRPr lang="en-US" altLang="zh-CN" sz="2400" b="1" kern="0" dirty="0">
                <a:solidFill>
                  <a:schemeClr val="bg1"/>
                </a:solidFill>
                <a:latin typeface="Verdana" panose="020B0604030504040204"/>
                <a:ea typeface="微软雅黑" panose="020B0503020204020204" pitchFamily="34" charset="-122"/>
              </a:endParaRPr>
            </a:p>
          </p:txBody>
        </p:sp>
        <p:sp>
          <p:nvSpPr>
            <p:cNvPr id="48" name="矩形 47">
              <a:hlinkClick r:id="rId6" action="ppaction://hlinksldjump"/>
            </p:cNvPr>
            <p:cNvSpPr/>
            <p:nvPr/>
          </p:nvSpPr>
          <p:spPr>
            <a:xfrm>
              <a:off x="1638556" y="3500952"/>
              <a:ext cx="1505116" cy="276999"/>
            </a:xfrm>
            <a:prstGeom prst="rect">
              <a:avLst/>
            </a:prstGeom>
          </p:spPr>
          <p:txBody>
            <a:bodyPr wrap="square">
              <a:spAutoFit/>
            </a:bodyPr>
            <a:lstStyle/>
            <a:p>
              <a:r>
                <a:rPr lang="zh-CN" altLang="zh-CN" sz="1200" spc="100" dirty="0">
                  <a:solidFill>
                    <a:schemeClr val="bg1">
                      <a:lumMod val="95000"/>
                    </a:schemeClr>
                  </a:solidFill>
                  <a:latin typeface="+mn-ea"/>
                </a:rPr>
                <a:t>化学键　电子式</a:t>
              </a:r>
            </a:p>
          </p:txBody>
        </p:sp>
      </p:grpSp>
      <p:sp>
        <p:nvSpPr>
          <p:cNvPr id="20" name="文本框 19">
            <a:hlinkClick r:id="rId3" action="ppaction://hlinksldjump"/>
            <a:extLst>
              <a:ext uri="{FF2B5EF4-FFF2-40B4-BE49-F238E27FC236}">
                <a16:creationId xmlns:a16="http://schemas.microsoft.com/office/drawing/2014/main" xmlns="" id="{6AC70600-4115-C54C-ACAE-9E5A30E27804}"/>
              </a:ext>
            </a:extLst>
          </p:cNvPr>
          <p:cNvSpPr txBox="1"/>
          <p:nvPr/>
        </p:nvSpPr>
        <p:spPr>
          <a:xfrm>
            <a:off x="9552384" y="3241551"/>
            <a:ext cx="1368152" cy="430887"/>
          </a:xfrm>
          <a:prstGeom prst="rect">
            <a:avLst/>
          </a:prstGeom>
          <a:solidFill>
            <a:schemeClr val="accent3">
              <a:lumMod val="50000"/>
            </a:schemeClr>
          </a:solidFill>
        </p:spPr>
        <p:txBody>
          <a:bodyPr wrap="square" rtlCol="0" anchor="ctr">
            <a:spAutoFit/>
          </a:bodyPr>
          <a:lstStyle/>
          <a:p>
            <a:pPr lvl="0" algn="ctr">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课时精练</a:t>
            </a:r>
            <a:endParaRPr lang="en-US" altLang="zh-CN" sz="2200" b="1" kern="0" dirty="0">
              <a:solidFill>
                <a:schemeClr val="bg1"/>
              </a:solidFill>
              <a:latin typeface="Verdana" panose="020B0604030504040204"/>
              <a:ea typeface="微软雅黑" panose="020B0503020204020204" pitchFamily="34" charset="-122"/>
            </a:endParaRPr>
          </a:p>
        </p:txBody>
      </p:sp>
    </p:spTree>
    <p:extLst>
      <p:ext uri="{BB962C8B-B14F-4D97-AF65-F5344CB8AC3E}">
        <p14:creationId xmlns:p14="http://schemas.microsoft.com/office/powerpoint/2010/main" val="1989415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020792"/>
            <a:ext cx="11412000" cy="3416320"/>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由于氢键的原因，液态水的密度大于冰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氢键和共价键一样，也具有方向性和饱和性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邻羟基苯甲醛可以形成分子内氢键，所以熔、沸点高于对羟基苯甲醛</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D.95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时实验测定的水蒸气的相对分子质量比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大的原因是氢键的存在使水分子</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发</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生</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缔合</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，形成</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缔合分子</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p>
        </p:txBody>
      </p:sp>
      <p:sp>
        <p:nvSpPr>
          <p:cNvPr id="4" name="TextBox 9"/>
          <p:cNvSpPr txBox="1"/>
          <p:nvPr/>
        </p:nvSpPr>
        <p:spPr>
          <a:xfrm>
            <a:off x="227432" y="263691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96744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574E7DD6-E482-894D-9E46-D2B62C9ED9EC}"/>
              </a:ext>
            </a:extLst>
          </p:cNvPr>
          <p:cNvGrpSpPr/>
          <p:nvPr/>
        </p:nvGrpSpPr>
        <p:grpSpPr>
          <a:xfrm>
            <a:off x="516000" y="908720"/>
            <a:ext cx="11160000" cy="4320480"/>
            <a:chOff x="792914" y="3925222"/>
            <a:chExt cx="11160000" cy="4320480"/>
          </a:xfrm>
        </p:grpSpPr>
        <p:sp>
          <p:nvSpPr>
            <p:cNvPr id="3" name="圆角矩形 2">
              <a:extLst>
                <a:ext uri="{FF2B5EF4-FFF2-40B4-BE49-F238E27FC236}">
                  <a16:creationId xmlns="" xmlns:a16="http://schemas.microsoft.com/office/drawing/2014/main" id="{E0791A29-2CB4-2744-96C1-EA2037B165CE}"/>
                </a:ext>
              </a:extLst>
            </p:cNvPr>
            <p:cNvSpPr/>
            <p:nvPr/>
          </p:nvSpPr>
          <p:spPr>
            <a:xfrm>
              <a:off x="792914" y="4038112"/>
              <a:ext cx="11160000" cy="4207590"/>
            </a:xfrm>
            <a:prstGeom prst="roundRect">
              <a:avLst>
                <a:gd name="adj" fmla="val 207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 name="矩形 3">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6" name="矩形 5"/>
          <p:cNvSpPr/>
          <p:nvPr/>
        </p:nvSpPr>
        <p:spPr>
          <a:xfrm>
            <a:off x="731404" y="1124744"/>
            <a:ext cx="10729192" cy="3970318"/>
          </a:xfrm>
          <a:prstGeom prst="rect">
            <a:avLst/>
          </a:prstGeom>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液态水在形成冰的过程中氢键数目增多，水分子排列更加有序，空间利用率减小，所以冰的密度小于液态水，</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氢键</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和共价键一样，也具有方向性和饱和性，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邻</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羟基苯甲醛可以形成分子内氢键，对羟基苯甲醛可以形成分子间氢键，邻羟基苯甲醛熔、沸点低于对羟基苯甲醛，</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由于</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分子间氢键的存在使水分子发生</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缔合</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，形成</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缔合分子</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，因此在接近沸点时实验测定的水蒸气的相对分子质量比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10300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620688"/>
            <a:ext cx="11412000" cy="3462486"/>
          </a:xfrm>
          <a:prstGeom prst="rect">
            <a:avLst/>
          </a:prstGeom>
        </p:spPr>
        <p:txBody>
          <a:bodyPr>
            <a:spAutoFit/>
          </a:bodyPr>
          <a:lstStyle/>
          <a:p>
            <a:pPr algn="just">
              <a:lnSpc>
                <a:spcPct val="150000"/>
              </a:lnSpc>
              <a:spcAft>
                <a:spcPts val="0"/>
              </a:spcAft>
              <a:tabLst>
                <a:tab pos="2070735" algn="l"/>
              </a:tabLst>
            </a:pPr>
            <a:r>
              <a:rPr lang="zh-CN" altLang="zh-CN" sz="2600" b="1" kern="100" dirty="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二、物质变化与微粒间作用力的关系</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石蜡</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液体石蜡</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石蜡蒸气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裂化气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的变化过程中，被破坏的作用力依次是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范德华力、范德华力、范德华力</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范德华力、范德华力、共价键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范德华力、共价键、共价键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共价键、共价键、共价键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TextBox 9"/>
          <p:cNvSpPr txBox="1"/>
          <p:nvPr/>
        </p:nvSpPr>
        <p:spPr>
          <a:xfrm>
            <a:off x="227432" y="225915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pSp>
        <p:nvGrpSpPr>
          <p:cNvPr id="7" name="组合 6">
            <a:extLst>
              <a:ext uri="{FF2B5EF4-FFF2-40B4-BE49-F238E27FC236}">
                <a16:creationId xmlns="" xmlns:a16="http://schemas.microsoft.com/office/drawing/2014/main" id="{574E7DD6-E482-894D-9E46-D2B62C9ED9EC}"/>
              </a:ext>
            </a:extLst>
          </p:cNvPr>
          <p:cNvGrpSpPr/>
          <p:nvPr/>
        </p:nvGrpSpPr>
        <p:grpSpPr>
          <a:xfrm>
            <a:off x="516000" y="4491405"/>
            <a:ext cx="11160000" cy="1440160"/>
            <a:chOff x="792914" y="3925222"/>
            <a:chExt cx="11160000" cy="1440160"/>
          </a:xfrm>
        </p:grpSpPr>
        <p:sp>
          <p:nvSpPr>
            <p:cNvPr id="8" name="圆角矩形 7">
              <a:extLst>
                <a:ext uri="{FF2B5EF4-FFF2-40B4-BE49-F238E27FC236}">
                  <a16:creationId xmlns="" xmlns:a16="http://schemas.microsoft.com/office/drawing/2014/main" id="{E0791A29-2CB4-2744-96C1-EA2037B165CE}"/>
                </a:ext>
              </a:extLst>
            </p:cNvPr>
            <p:cNvSpPr/>
            <p:nvPr/>
          </p:nvSpPr>
          <p:spPr>
            <a:xfrm>
              <a:off x="792914" y="4038112"/>
              <a:ext cx="11160000" cy="1327270"/>
            </a:xfrm>
            <a:prstGeom prst="roundRect">
              <a:avLst>
                <a:gd name="adj" fmla="val 207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9" name="矩形 8">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1" name="矩形 10"/>
          <p:cNvSpPr/>
          <p:nvPr/>
        </p:nvSpPr>
        <p:spPr>
          <a:xfrm>
            <a:off x="731404" y="4707429"/>
            <a:ext cx="10729192" cy="1113766"/>
          </a:xfrm>
          <a:prstGeom prst="rect">
            <a:avLst/>
          </a:prstGeom>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石蜡属于有机物，由分子构成，故题干中前两个变化破坏的是范德华力，而第三个变化是石蜡中烃的分解，被破坏的是共价键。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03414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0000" y="1412776"/>
            <a:ext cx="11412000" cy="2308324"/>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下列变化：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碘的升华；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氧气溶于水；</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氯化钠溶于水；</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烧碱熔化；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⑤</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氯化氢溶于水；</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⑥</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氯化铵受热分解。</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化学键没有被破坏的是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填序号，下同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；仅发生离子键破坏的是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；仅发生共价键破坏的是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；既发生离子键又发生共价键破坏的是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3719736" y="2607295"/>
            <a:ext cx="800219"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①②</a:t>
            </a:r>
            <a:endParaRPr lang="zh-CN" altLang="en-US" dirty="0"/>
          </a:p>
        </p:txBody>
      </p:sp>
      <p:sp>
        <p:nvSpPr>
          <p:cNvPr id="12" name="矩形 11"/>
          <p:cNvSpPr/>
          <p:nvPr/>
        </p:nvSpPr>
        <p:spPr>
          <a:xfrm>
            <a:off x="10480357" y="2566938"/>
            <a:ext cx="800219"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③④</a:t>
            </a:r>
            <a:endParaRPr lang="zh-CN" altLang="en-US" dirty="0"/>
          </a:p>
        </p:txBody>
      </p:sp>
      <p:sp>
        <p:nvSpPr>
          <p:cNvPr id="14" name="矩形 13"/>
          <p:cNvSpPr/>
          <p:nvPr/>
        </p:nvSpPr>
        <p:spPr>
          <a:xfrm>
            <a:off x="3690781" y="3140968"/>
            <a:ext cx="492443"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⑤</a:t>
            </a:r>
            <a:endParaRPr lang="zh-CN" altLang="en-US" dirty="0"/>
          </a:p>
        </p:txBody>
      </p:sp>
      <p:sp>
        <p:nvSpPr>
          <p:cNvPr id="16" name="矩形 15"/>
          <p:cNvSpPr/>
          <p:nvPr/>
        </p:nvSpPr>
        <p:spPr>
          <a:xfrm>
            <a:off x="9708013" y="3140967"/>
            <a:ext cx="492443"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⑥</a:t>
            </a:r>
            <a:endParaRPr lang="zh-CN" altLang="en-US" dirty="0"/>
          </a:p>
        </p:txBody>
      </p:sp>
    </p:spTree>
    <p:extLst>
      <p:ext uri="{BB962C8B-B14F-4D97-AF65-F5344CB8AC3E}">
        <p14:creationId xmlns:p14="http://schemas.microsoft.com/office/powerpoint/2010/main" val="32355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463743"/>
            <a:ext cx="11412000" cy="5701561"/>
          </a:xfrm>
          <a:prstGeom prst="rect">
            <a:avLst/>
          </a:prstGeom>
        </p:spPr>
        <p:txBody>
          <a:bodyPr>
            <a:spAutoFit/>
          </a:bodyPr>
          <a:lstStyle/>
          <a:p>
            <a:pPr algn="just">
              <a:lnSpc>
                <a:spcPct val="150000"/>
              </a:lnSpc>
              <a:spcAft>
                <a:spcPts val="0"/>
              </a:spcAft>
              <a:tabLst>
                <a:tab pos="2070735" algn="l"/>
              </a:tabLst>
            </a:pPr>
            <a:r>
              <a:rPr lang="zh-CN" altLang="zh-CN" sz="2600" b="1" kern="100" dirty="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三、分子间作用力对物质性质的影响的解释</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5.(1)H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在乙醇中的溶解度大于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，其原因是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15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di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已知苯酚</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具有弱酸性，其</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；水杨酸第一步电离</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形成</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dist">
              <a:lnSpc>
                <a:spcPct val="150000"/>
              </a:lnSpc>
              <a:spcAft>
                <a:spcPts val="0"/>
              </a:spcAft>
              <a:tabLst>
                <a:tab pos="2070735" algn="l"/>
              </a:tabLs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的离子</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能</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形成分子内氢键，据此判断，相同温度下电离平衡</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常数</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400" i="1"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endParaRPr lang="en-US" altLang="zh-CN" sz="1000" i="1"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水杨酸</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苯酚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，其原因是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6672064" y="1154206"/>
            <a:ext cx="4801314"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水分子与乙醇分子之间能形成氢键</a:t>
            </a:r>
            <a:endParaRPr lang="zh-CN" altLang="en-US" dirty="0"/>
          </a:p>
        </p:txBody>
      </p:sp>
      <p:pic>
        <p:nvPicPr>
          <p:cNvPr id="259076" name="图片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32522" y="1975911"/>
            <a:ext cx="1919262" cy="69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77" name="图片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3341" y="2921387"/>
            <a:ext cx="1800502" cy="102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2065802" y="5042638"/>
            <a:ext cx="35779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&lt;</a:t>
            </a:r>
            <a:endParaRPr lang="zh-CN" altLang="en-US" dirty="0"/>
          </a:p>
        </p:txBody>
      </p:sp>
      <p:grpSp>
        <p:nvGrpSpPr>
          <p:cNvPr id="13" name="组合 12"/>
          <p:cNvGrpSpPr/>
          <p:nvPr/>
        </p:nvGrpSpPr>
        <p:grpSpPr>
          <a:xfrm>
            <a:off x="7680176" y="3706662"/>
            <a:ext cx="3817411" cy="1725633"/>
            <a:chOff x="7680176" y="3647583"/>
            <a:chExt cx="3817411" cy="1725633"/>
          </a:xfrm>
        </p:grpSpPr>
        <p:pic>
          <p:nvPicPr>
            <p:cNvPr id="259078" name="Picture 6"/>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80176" y="3647583"/>
              <a:ext cx="1508527" cy="172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9158485" y="4581128"/>
              <a:ext cx="233910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能形成分子内</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氢</a:t>
              </a:r>
              <a:endParaRPr lang="zh-CN" altLang="en-US" dirty="0"/>
            </a:p>
          </p:txBody>
        </p:sp>
      </p:grpSp>
      <p:sp>
        <p:nvSpPr>
          <p:cNvPr id="12" name="矩形 11"/>
          <p:cNvSpPr/>
          <p:nvPr/>
        </p:nvSpPr>
        <p:spPr>
          <a:xfrm>
            <a:off x="481095" y="5559623"/>
            <a:ext cx="3382657" cy="461665"/>
          </a:xfrm>
          <a:prstGeom prst="rect">
            <a:avLst/>
          </a:prstGeom>
        </p:spPr>
        <p:txBody>
          <a:bodyPr wrap="none">
            <a:spAutoFit/>
          </a:bodyPr>
          <a:lstStyle/>
          <a:p>
            <a:pPr lvl="0"/>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键，使其更难电离出</a:t>
            </a:r>
            <a:r>
              <a:rPr lang="en-US" altLang="zh-CN" sz="2400" kern="100" dirty="0">
                <a:solidFill>
                  <a:srgbClr val="C00000"/>
                </a:solidFill>
                <a:latin typeface="Times New Roman" panose="02020603050405020304" pitchFamily="18" charset="0"/>
                <a:ea typeface="微软雅黑" panose="020B0503020204020204" pitchFamily="34" charset="-122"/>
              </a:rPr>
              <a:t>H</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solidFill>
                <a:prstClr val="black"/>
              </a:solidFill>
            </a:endParaRPr>
          </a:p>
        </p:txBody>
      </p:sp>
    </p:spTree>
    <p:extLst>
      <p:ext uri="{BB962C8B-B14F-4D97-AF65-F5344CB8AC3E}">
        <p14:creationId xmlns:p14="http://schemas.microsoft.com/office/powerpoint/2010/main" val="385200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056650"/>
            <a:ext cx="11412000" cy="4316566"/>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分子内的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、分子间的范德华力和氢键从强到弱依次为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a:t>
            </a: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15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沸点</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比</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高</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，原因是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_________________________________________________________________________</a:t>
            </a:r>
            <a:endParaRPr lang="en-US" altLang="zh-CN" sz="1500" kern="100" dirty="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9480376" y="1139984"/>
            <a:ext cx="2207656"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O—H</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键</a:t>
            </a:r>
            <a:r>
              <a:rPr lang="en-US" altLang="zh-CN" sz="2400" kern="100" dirty="0">
                <a:solidFill>
                  <a:srgbClr val="C00000"/>
                </a:solidFill>
                <a:latin typeface="Times New Roman" panose="02020603050405020304" pitchFamily="18" charset="0"/>
                <a:ea typeface="微软雅黑" panose="020B0503020204020204" pitchFamily="34" charset="-122"/>
              </a:rPr>
              <a:t>&gt;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氢键</a:t>
            </a:r>
            <a:r>
              <a:rPr lang="en-US" altLang="zh-CN" sz="2400" kern="100" dirty="0" smtClean="0">
                <a:solidFill>
                  <a:srgbClr val="C00000"/>
                </a:solidFill>
                <a:latin typeface="Times New Roman" panose="02020603050405020304" pitchFamily="18" charset="0"/>
                <a:ea typeface="微软雅黑" panose="020B0503020204020204" pitchFamily="34" charset="-122"/>
              </a:rPr>
              <a:t>&gt;</a:t>
            </a:r>
            <a:endParaRPr lang="zh-CN" altLang="en-US" dirty="0"/>
          </a:p>
        </p:txBody>
      </p:sp>
      <p:sp>
        <p:nvSpPr>
          <p:cNvPr id="7" name="矩形 6"/>
          <p:cNvSpPr/>
          <p:nvPr/>
        </p:nvSpPr>
        <p:spPr>
          <a:xfrm>
            <a:off x="503764" y="1716048"/>
            <a:ext cx="1415772" cy="461665"/>
          </a:xfrm>
          <a:prstGeom prst="rect">
            <a:avLst/>
          </a:prstGeom>
        </p:spPr>
        <p:txBody>
          <a:bodyPr wrap="none">
            <a:spAutoFit/>
          </a:bodyPr>
          <a:lstStyle/>
          <a:p>
            <a:pPr lvl="0"/>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范德华力</a:t>
            </a:r>
            <a:endParaRPr lang="zh-CN" altLang="en-US" dirty="0">
              <a:solidFill>
                <a:prstClr val="black"/>
              </a:solidFill>
            </a:endParaRPr>
          </a:p>
        </p:txBody>
      </p:sp>
      <p:pic>
        <p:nvPicPr>
          <p:cNvPr id="260100"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384" y="2969801"/>
            <a:ext cx="2672861" cy="71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01"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1824" y="2512462"/>
            <a:ext cx="1960098" cy="117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14"/>
          <p:cNvGrpSpPr/>
          <p:nvPr/>
        </p:nvGrpSpPr>
        <p:grpSpPr>
          <a:xfrm>
            <a:off x="8040216" y="2352794"/>
            <a:ext cx="3595757" cy="1177419"/>
            <a:chOff x="8040216" y="2467605"/>
            <a:chExt cx="3595757" cy="1177419"/>
          </a:xfrm>
        </p:grpSpPr>
        <p:pic>
          <p:nvPicPr>
            <p:cNvPr id="260098" name="Picture 2"/>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40216" y="2467605"/>
              <a:ext cx="1960098" cy="117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9912424" y="3068960"/>
              <a:ext cx="172354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形成分子内</a:t>
              </a:r>
              <a:endParaRPr lang="zh-CN" altLang="en-US" dirty="0"/>
            </a:p>
          </p:txBody>
        </p:sp>
      </p:grpSp>
      <p:grpSp>
        <p:nvGrpSpPr>
          <p:cNvPr id="14" name="组合 13"/>
          <p:cNvGrpSpPr/>
          <p:nvPr/>
        </p:nvGrpSpPr>
        <p:grpSpPr>
          <a:xfrm>
            <a:off x="479375" y="3945524"/>
            <a:ext cx="11156597" cy="711526"/>
            <a:chOff x="479375" y="4085626"/>
            <a:chExt cx="11156597" cy="711526"/>
          </a:xfrm>
        </p:grpSpPr>
        <p:pic>
          <p:nvPicPr>
            <p:cNvPr id="260099" name="Picture 3"/>
            <p:cNvPicPr>
              <a:picLocks noChangeAspect="1" noChangeArrowheads="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47528" y="4085626"/>
              <a:ext cx="2672861" cy="71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479375" y="4085626"/>
              <a:ext cx="11156597" cy="646331"/>
            </a:xfrm>
            <a:prstGeom prst="rect">
              <a:avLst/>
            </a:prstGeom>
          </p:spPr>
          <p:txBody>
            <a:bodyPr wrap="square">
              <a:spAutoFit/>
            </a:bodyPr>
            <a:lstStyle/>
            <a:p>
              <a:pPr>
                <a:lnSpc>
                  <a:spcPct val="150000"/>
                </a:lnSpc>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氢键，</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而</a:t>
              </a:r>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形成</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分子间氢键，分子间氢键使分子间作用力增大</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grpSp>
      <p:sp>
        <p:nvSpPr>
          <p:cNvPr id="13" name="矩形 12"/>
          <p:cNvSpPr/>
          <p:nvPr/>
        </p:nvSpPr>
        <p:spPr>
          <a:xfrm>
            <a:off x="503764" y="4772581"/>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沸点升高</a:t>
            </a:r>
            <a:endParaRPr lang="zh-CN" altLang="en-US" dirty="0"/>
          </a:p>
        </p:txBody>
      </p:sp>
    </p:spTree>
    <p:extLst>
      <p:ext uri="{BB962C8B-B14F-4D97-AF65-F5344CB8AC3E}">
        <p14:creationId xmlns:p14="http://schemas.microsoft.com/office/powerpoint/2010/main" val="319355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90000" y="508168"/>
            <a:ext cx="8154272" cy="2308324"/>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有一类组成最简单的有机硅化合物叫硅烷。硅烷的沸点与相对分子质量的关系如图所示，呈现这种变化的原因是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61122" name="Picture 2" descr="12-2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60335" y="620688"/>
            <a:ext cx="2852289" cy="249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79376" y="1556792"/>
            <a:ext cx="8064896" cy="1200329"/>
          </a:xfrm>
          <a:prstGeom prst="rect">
            <a:avLst/>
          </a:prstGeom>
        </p:spPr>
        <p:txBody>
          <a:bodyPr wrap="square">
            <a:spAutoFit/>
          </a:bodyPr>
          <a:lstStyle/>
          <a:p>
            <a:pPr>
              <a:lnSpc>
                <a:spcPct val="150000"/>
              </a:lnSpc>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硅烷为分子晶体，随相对分子质量的增大，分子间作用力增大，沸点升高</a:t>
            </a:r>
            <a:endParaRPr lang="zh-CN" altLang="en-US" dirty="0"/>
          </a:p>
        </p:txBody>
      </p:sp>
      <p:sp>
        <p:nvSpPr>
          <p:cNvPr id="5" name="矩形 4"/>
          <p:cNvSpPr/>
          <p:nvPr/>
        </p:nvSpPr>
        <p:spPr>
          <a:xfrm>
            <a:off x="390000" y="3284984"/>
            <a:ext cx="11412000" cy="1134862"/>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纳米</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TiO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是一种应用广泛的催化剂，其催化的一个实例如下所示。化合物乙的沸点明显高于化合物甲，主要原因是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5087888" y="3893724"/>
            <a:ext cx="3570208"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化合物乙分子间存在氢键</a:t>
            </a:r>
            <a:endParaRPr lang="zh-CN" altLang="en-US" dirty="0"/>
          </a:p>
        </p:txBody>
      </p:sp>
      <p:grpSp>
        <p:nvGrpSpPr>
          <p:cNvPr id="14" name="组合 13"/>
          <p:cNvGrpSpPr/>
          <p:nvPr/>
        </p:nvGrpSpPr>
        <p:grpSpPr>
          <a:xfrm>
            <a:off x="1991544" y="4509120"/>
            <a:ext cx="8208912" cy="2160240"/>
            <a:chOff x="551384" y="4653136"/>
            <a:chExt cx="8208912" cy="2160240"/>
          </a:xfrm>
        </p:grpSpPr>
        <p:grpSp>
          <p:nvGrpSpPr>
            <p:cNvPr id="13" name="组合 12"/>
            <p:cNvGrpSpPr/>
            <p:nvPr/>
          </p:nvGrpSpPr>
          <p:grpSpPr>
            <a:xfrm>
              <a:off x="551384" y="4653136"/>
              <a:ext cx="8208912" cy="1568757"/>
              <a:chOff x="551384" y="4653136"/>
              <a:chExt cx="8208912" cy="1568757"/>
            </a:xfrm>
          </p:grpSpPr>
          <p:pic>
            <p:nvPicPr>
              <p:cNvPr id="26112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384" y="4684712"/>
                <a:ext cx="3137518" cy="9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124"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28808" y="4653136"/>
                <a:ext cx="3331488" cy="156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对象 7"/>
              <p:cNvGraphicFramePr>
                <a:graphicFrameLocks noChangeAspect="1"/>
              </p:cNvGraphicFramePr>
              <p:nvPr>
                <p:extLst>
                  <p:ext uri="{D42A27DB-BD31-4B8C-83A1-F6EECF244321}">
                    <p14:modId xmlns:p14="http://schemas.microsoft.com/office/powerpoint/2010/main" val="3865725163"/>
                  </p:ext>
                </p:extLst>
              </p:nvPr>
            </p:nvGraphicFramePr>
            <p:xfrm>
              <a:off x="3791744" y="4916661"/>
              <a:ext cx="1852612" cy="992187"/>
            </p:xfrm>
            <a:graphic>
              <a:graphicData uri="http://schemas.openxmlformats.org/presentationml/2006/ole">
                <mc:AlternateContent xmlns:mc="http://schemas.openxmlformats.org/markup-compatibility/2006">
                  <mc:Choice xmlns:v="urn:schemas-microsoft-com:vml" Requires="v">
                    <p:oleObj spid="_x0000_s261145" name="文档" r:id="rId6" imgW="1853178" imgH="992300" progId="Word.Document.12">
                      <p:embed/>
                    </p:oleObj>
                  </mc:Choice>
                  <mc:Fallback>
                    <p:oleObj name="文档" r:id="rId6" imgW="1853178" imgH="992300" progId="Word.Document.12">
                      <p:embed/>
                      <p:pic>
                        <p:nvPicPr>
                          <p:cNvPr id="0" name=""/>
                          <p:cNvPicPr/>
                          <p:nvPr/>
                        </p:nvPicPr>
                        <p:blipFill>
                          <a:blip r:embed="rId7"/>
                          <a:stretch>
                            <a:fillRect/>
                          </a:stretch>
                        </p:blipFill>
                        <p:spPr>
                          <a:xfrm>
                            <a:off x="3791744" y="4916661"/>
                            <a:ext cx="1852612" cy="992187"/>
                          </a:xfrm>
                          <a:prstGeom prst="rect">
                            <a:avLst/>
                          </a:prstGeom>
                        </p:spPr>
                      </p:pic>
                    </p:oleObj>
                  </mc:Fallback>
                </mc:AlternateContent>
              </a:graphicData>
            </a:graphic>
          </p:graphicFrame>
        </p:grpSp>
        <p:sp>
          <p:nvSpPr>
            <p:cNvPr id="12" name="矩形 11"/>
            <p:cNvSpPr/>
            <p:nvPr/>
          </p:nvSpPr>
          <p:spPr>
            <a:xfrm>
              <a:off x="1415480" y="6167045"/>
              <a:ext cx="6676828" cy="646331"/>
            </a:xfrm>
            <a:prstGeom prst="rect">
              <a:avLst/>
            </a:prstGeom>
          </p:spPr>
          <p:txBody>
            <a:bodyPr wrap="none">
              <a:spAutoFit/>
            </a:bodyPr>
            <a:lstStyle/>
            <a:p>
              <a:pPr algn="just">
                <a:lnSpc>
                  <a:spcPct val="150000"/>
                </a:lnSpc>
                <a:spcAft>
                  <a:spcPts val="0"/>
                </a:spcAft>
                <a:tabLst>
                  <a:tab pos="246697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化合物甲</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化合物</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乙</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19" name="矩形 18">
            <a:hlinkClick r:id="rId8"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extLst>
      <p:ext uri="{BB962C8B-B14F-4D97-AF65-F5344CB8AC3E}">
        <p14:creationId xmlns:p14="http://schemas.microsoft.com/office/powerpoint/2010/main" val="288189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12193200" cy="6858000"/>
          </a:xfrm>
          <a:prstGeom prst="rect">
            <a:avLst/>
          </a:prstGeom>
        </p:spPr>
      </p:pic>
      <p:sp>
        <p:nvSpPr>
          <p:cNvPr id="10" name="矩形 9"/>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a:extLst>
              <a:ext uri="{FF2B5EF4-FFF2-40B4-BE49-F238E27FC236}">
                <a16:creationId xmlns="" xmlns:a16="http://schemas.microsoft.com/office/drawing/2014/main"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真题演练  明确考向</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 xmlns:a16="http://schemas.microsoft.com/office/drawing/2014/main" id="{8C829374-D590-8149-8BB5-B124E3F9341E}"/>
              </a:ext>
            </a:extLst>
          </p:cNvPr>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 xmlns:a16="http://schemas.microsoft.com/office/drawing/2014/main" id="{72467164-16F2-4A4D-B46C-22BE743484D1}"/>
              </a:ext>
            </a:extLst>
          </p:cNvPr>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pic>
        <p:nvPicPr>
          <p:cNvPr id="9" name="图片 8"/>
          <p:cNvPicPr>
            <a:picLocks noChangeAspect="1"/>
          </p:cNvPicPr>
          <p:nvPr/>
        </p:nvPicPr>
        <p:blipFill>
          <a:blip r:embed="rId3"/>
          <a:stretch>
            <a:fillRect/>
          </a:stretch>
        </p:blipFill>
        <p:spPr>
          <a:xfrm>
            <a:off x="4795174" y="2262726"/>
            <a:ext cx="1481456" cy="493819"/>
          </a:xfrm>
          <a:prstGeom prst="rect">
            <a:avLst/>
          </a:prstGeom>
        </p:spPr>
      </p:pic>
    </p:spTree>
    <p:extLst>
      <p:ext uri="{BB962C8B-B14F-4D97-AF65-F5344CB8AC3E}">
        <p14:creationId xmlns:p14="http://schemas.microsoft.com/office/powerpoint/2010/main" val="470202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 xmlns:a16="http://schemas.microsoft.com/office/drawing/2014/main" id="{B9872406-72F5-594F-A16E-02C2617B58AB}"/>
              </a:ext>
            </a:extLst>
          </p:cNvPr>
          <p:cNvSpPr/>
          <p:nvPr/>
        </p:nvSpPr>
        <p:spPr>
          <a:xfrm>
            <a:off x="390000" y="965214"/>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(2021</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月选考</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下列含有共价键的盐是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A.CaCl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B.H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C.Ba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D.Na</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7" name="TextBox 9"/>
          <p:cNvSpPr txBox="1"/>
          <p:nvPr/>
        </p:nvSpPr>
        <p:spPr>
          <a:xfrm>
            <a:off x="2675704" y="202492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pSp>
        <p:nvGrpSpPr>
          <p:cNvPr id="15" name="组合 14">
            <a:extLst>
              <a:ext uri="{FF2B5EF4-FFF2-40B4-BE49-F238E27FC236}">
                <a16:creationId xmlns="" xmlns:a16="http://schemas.microsoft.com/office/drawing/2014/main" id="{574E7DD6-E482-894D-9E46-D2B62C9ED9EC}"/>
              </a:ext>
            </a:extLst>
          </p:cNvPr>
          <p:cNvGrpSpPr/>
          <p:nvPr/>
        </p:nvGrpSpPr>
        <p:grpSpPr>
          <a:xfrm>
            <a:off x="516000" y="3429000"/>
            <a:ext cx="11160000" cy="2592288"/>
            <a:chOff x="792914" y="3925222"/>
            <a:chExt cx="11160000" cy="2592288"/>
          </a:xfrm>
        </p:grpSpPr>
        <p:sp>
          <p:nvSpPr>
            <p:cNvPr id="16" name="圆角矩形 15">
              <a:extLst>
                <a:ext uri="{FF2B5EF4-FFF2-40B4-BE49-F238E27FC236}">
                  <a16:creationId xmlns="" xmlns:a16="http://schemas.microsoft.com/office/drawing/2014/main" id="{E0791A29-2CB4-2744-96C1-EA2037B165CE}"/>
                </a:ext>
              </a:extLst>
            </p:cNvPr>
            <p:cNvSpPr/>
            <p:nvPr/>
          </p:nvSpPr>
          <p:spPr>
            <a:xfrm>
              <a:off x="792914" y="4038113"/>
              <a:ext cx="11160000" cy="2479397"/>
            </a:xfrm>
            <a:prstGeom prst="roundRect">
              <a:avLst>
                <a:gd name="adj" fmla="val 250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矩形 25"/>
          <p:cNvSpPr/>
          <p:nvPr/>
        </p:nvSpPr>
        <p:spPr>
          <a:xfrm>
            <a:off x="668190" y="3645024"/>
            <a:ext cx="10855620" cy="2308324"/>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只含有离子键，不含有共价键，故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中只含有共价键，属于酸，不是盐，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Ba(OH)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既含有离子键又含有共价键，属于碱，不是盐，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中既含有离子键又含有共价键而且属于盐，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06001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3A329BE5-FA48-1445-847B-16C3FB060719}"/>
              </a:ext>
            </a:extLst>
          </p:cNvPr>
          <p:cNvSpPr/>
          <p:nvPr/>
        </p:nvSpPr>
        <p:spPr>
          <a:xfrm>
            <a:off x="390000" y="908720"/>
            <a:ext cx="11412000" cy="538606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下列有关电子式表示正确的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次氯酸的电子式</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2019·</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4</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月选考</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7A</a:t>
            </a:r>
            <a:r>
              <a:rPr lang="en-US" altLang="zh-CN" kern="100" dirty="0" smtClean="0">
                <a:latin typeface="Times New Roman" panose="02020603050405020304" pitchFamily="18" charset="0"/>
                <a:ea typeface="宋体" panose="02010600030101010101" pitchFamily="2" charset="-122"/>
                <a:cs typeface="Courier New" panose="02070309020205020404" pitchFamily="49" charset="0"/>
              </a:rPr>
              <a:t>)</a:t>
            </a:r>
          </a:p>
          <a:p>
            <a:pPr algn="just">
              <a:lnSpc>
                <a:spcPct val="150000"/>
              </a:lnSpc>
              <a:spcAft>
                <a:spcPts val="0"/>
              </a:spcAft>
              <a:tabLst>
                <a:tab pos="2070735" algn="l"/>
              </a:tabLst>
            </a:pP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甲醛的电子式</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宋体" panose="02010600030101010101" pitchFamily="2" charset="-122"/>
                <a:ea typeface="Times New Roman" panose="02020603050405020304" pitchFamily="18" charset="0"/>
                <a:cs typeface="Courier New" panose="02070309020205020404" pitchFamily="49" charset="0"/>
              </a:rPr>
              <a:t> </a:t>
            </a:r>
            <a:r>
              <a:rPr lang="en-US" altLang="zh-CN" kern="100" dirty="0" smtClean="0">
                <a:latin typeface="宋体" panose="02010600030101010101" pitchFamily="2" charset="-122"/>
                <a:ea typeface="Times New Roman" panose="02020603050405020304" pitchFamily="18" charset="0"/>
                <a:cs typeface="Courier New" panose="02070309020205020404" pitchFamily="49" charset="0"/>
              </a:rPr>
              <a:t> </a:t>
            </a:r>
            <a:r>
              <a:rPr lang="en-US" altLang="zh-CN" kern="100" dirty="0" smtClean="0">
                <a:latin typeface="Times New Roman" panose="02020603050405020304" pitchFamily="18" charset="0"/>
                <a:ea typeface="宋体" panose="02010600030101010101" pitchFamily="2" charset="-122"/>
                <a:cs typeface="Courier New" panose="02070309020205020404" pitchFamily="49" charset="0"/>
              </a:rPr>
              <a:t>(2021</a:t>
            </a:r>
            <a:r>
              <a:rPr lang="en-US" altLang="zh-CN" kern="100" dirty="0">
                <a:latin typeface="宋体" panose="02010600030101010101" pitchFamily="2" charset="-122"/>
                <a:ea typeface="Times New Roman" panose="02020603050405020304" pitchFamily="18" charset="0"/>
                <a:cs typeface="Courier New" panose="02070309020205020404" pitchFamily="49" charset="0"/>
              </a:rPr>
              <a:t>·</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月选考，</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5D</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改编</a:t>
            </a:r>
            <a:r>
              <a:rPr lang="en-US" altLang="zh-CN" kern="100" dirty="0" smtClean="0">
                <a:latin typeface="Times New Roman" panose="02020603050405020304" pitchFamily="18" charset="0"/>
                <a:ea typeface="宋体" panose="02010600030101010101" pitchFamily="2" charset="-122"/>
                <a:cs typeface="Courier New" panose="02070309020205020404" pitchFamily="49" charset="0"/>
              </a:rPr>
              <a:t>)</a:t>
            </a:r>
          </a:p>
          <a:p>
            <a:pPr algn="just">
              <a:lnSpc>
                <a:spcPct val="150000"/>
              </a:lnSpc>
              <a:spcAft>
                <a:spcPts val="0"/>
              </a:spcAft>
              <a:tabLst>
                <a:tab pos="2070735" algn="l"/>
              </a:tabLst>
            </a:pPr>
            <a:endParaRPr lang="zh-CN" altLang="zh-CN" sz="1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HCl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的电子式</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宋体" panose="02010600030101010101" pitchFamily="2" charset="-122"/>
                <a:ea typeface="Times New Roman" panose="02020603050405020304" pitchFamily="18" charset="0"/>
                <a:cs typeface="Courier New" panose="02070309020205020404" pitchFamily="49" charset="0"/>
              </a:rPr>
              <a:t> </a:t>
            </a:r>
            <a:r>
              <a:rPr lang="en-US" altLang="zh-CN" kern="100" dirty="0" smtClean="0">
                <a:latin typeface="宋体" panose="02010600030101010101" pitchFamily="2" charset="-122"/>
                <a:ea typeface="Times New Roman" panose="02020603050405020304" pitchFamily="18" charset="0"/>
                <a:cs typeface="Courier New" panose="02070309020205020404" pitchFamily="49" charset="0"/>
              </a:rPr>
              <a:t>   </a:t>
            </a:r>
            <a:r>
              <a:rPr lang="en-US" altLang="zh-CN"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2018</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江苏</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2B</a:t>
            </a:r>
            <a:r>
              <a:rPr lang="en-US" altLang="zh-CN" kern="100" dirty="0" smtClean="0">
                <a:latin typeface="Times New Roman" panose="02020603050405020304" pitchFamily="18" charset="0"/>
                <a:ea typeface="宋体" panose="02010600030101010101" pitchFamily="2" charset="-122"/>
                <a:cs typeface="Courier New" panose="02070309020205020404" pitchFamily="49" charset="0"/>
              </a:rPr>
              <a:t>)</a:t>
            </a: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④</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形成离子键的过程：</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r>
              <a:rPr lang="en-US" altLang="zh-CN" kern="100" dirty="0" smtClean="0">
                <a:latin typeface="宋体" panose="02010600030101010101" pitchFamily="2" charset="-122"/>
                <a:ea typeface="Times New Roman" panose="02020603050405020304" pitchFamily="18" charset="0"/>
                <a:cs typeface="Courier New" panose="02070309020205020404" pitchFamily="49" charset="0"/>
              </a:rPr>
              <a:t>                    </a:t>
            </a:r>
            <a:r>
              <a:rPr lang="en-US" altLang="zh-CN"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2018</a:t>
            </a:r>
            <a:r>
              <a:rPr lang="en-US" altLang="zh-CN" kern="100" dirty="0">
                <a:latin typeface="宋体" panose="02010600030101010101" pitchFamily="2" charset="-122"/>
                <a:ea typeface="Times New Roman" panose="02020603050405020304" pitchFamily="18" charset="0"/>
                <a:cs typeface="Courier New" panose="02070309020205020404" pitchFamily="49" charset="0"/>
              </a:rPr>
              <a:t>·</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北京</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8C)</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①④</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②④</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圆角矩形 13">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3" name="TextBox 9"/>
          <p:cNvSpPr txBox="1"/>
          <p:nvPr/>
        </p:nvSpPr>
        <p:spPr>
          <a:xfrm>
            <a:off x="2667248" y="555340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262146"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7105" y="1657030"/>
            <a:ext cx="1688204" cy="83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47" name="Picture 3" descr="电子式"/>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7648" y="2590876"/>
            <a:ext cx="1185859" cy="71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48" name="Picture 4"/>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8847" y="3648173"/>
            <a:ext cx="1939001" cy="86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49" name="Picture 5" descr="5-36"/>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1455" y="4557718"/>
            <a:ext cx="3318761" cy="55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30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12193200" cy="6858000"/>
          </a:xfrm>
          <a:prstGeom prst="rect">
            <a:avLst/>
          </a:prstGeom>
        </p:spPr>
      </p:pic>
      <p:sp>
        <p:nvSpPr>
          <p:cNvPr id="10" name="矩形 9"/>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a:extLst>
              <a:ext uri="{FF2B5EF4-FFF2-40B4-BE49-F238E27FC236}">
                <a16:creationId xmlns="" xmlns:a16="http://schemas.microsoft.com/office/drawing/2014/main" id="{C267AA83-D616-ED4E-81C0-545EB4398E09}"/>
              </a:ext>
            </a:extLst>
          </p:cNvPr>
          <p:cNvSpPr txBox="1"/>
          <p:nvPr/>
        </p:nvSpPr>
        <p:spPr>
          <a:xfrm>
            <a:off x="129016" y="2772453"/>
            <a:ext cx="10513168" cy="1107996"/>
          </a:xfrm>
          <a:prstGeom prst="rect">
            <a:avLst/>
          </a:prstGeom>
          <a:noFill/>
        </p:spPr>
        <p:txBody>
          <a:bodyPr wrap="square" rtlCol="0" anchor="ctr">
            <a:spAutoFit/>
          </a:bodyPr>
          <a:lstStyle/>
          <a:p>
            <a:pPr algn="ctr"/>
            <a:r>
              <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rPr>
              <a:t>化学键　电子式</a:t>
            </a:r>
          </a:p>
        </p:txBody>
      </p:sp>
      <p:sp>
        <p:nvSpPr>
          <p:cNvPr id="6" name="文本框 5">
            <a:extLst>
              <a:ext uri="{FF2B5EF4-FFF2-40B4-BE49-F238E27FC236}">
                <a16:creationId xmlns="" xmlns:a16="http://schemas.microsoft.com/office/drawing/2014/main" id="{8C829374-D590-8149-8BB5-B124E3F9341E}"/>
              </a:ext>
            </a:extLst>
          </p:cNvPr>
          <p:cNvSpPr txBox="1"/>
          <p:nvPr/>
        </p:nvSpPr>
        <p:spPr>
          <a:xfrm>
            <a:off x="5807968" y="2204864"/>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 xmlns:a16="http://schemas.microsoft.com/office/drawing/2014/main" id="{72467164-16F2-4A4D-B46C-22BE743484D1}"/>
              </a:ext>
            </a:extLst>
          </p:cNvPr>
          <p:cNvSpPr txBox="1"/>
          <p:nvPr/>
        </p:nvSpPr>
        <p:spPr>
          <a:xfrm>
            <a:off x="4523746" y="2204864"/>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9" name="文本框 8">
            <a:extLst>
              <a:ext uri="{FF2B5EF4-FFF2-40B4-BE49-F238E27FC236}">
                <a16:creationId xmlns="" xmlns:a16="http://schemas.microsoft.com/office/drawing/2014/main" id="{BB9F8ED9-2331-FD4B-ADA0-471E1F90BF32}"/>
              </a:ext>
            </a:extLst>
          </p:cNvPr>
          <p:cNvSpPr txBox="1"/>
          <p:nvPr/>
        </p:nvSpPr>
        <p:spPr>
          <a:xfrm>
            <a:off x="4901424" y="2281745"/>
            <a:ext cx="876985" cy="215570"/>
          </a:xfrm>
          <a:custGeom>
            <a:avLst/>
            <a:gdLst/>
            <a:ahLst/>
            <a:cxnLst/>
            <a:rect l="l" t="t" r="r" b="b"/>
            <a:pathLst>
              <a:path w="876985" h="215570">
                <a:moveTo>
                  <a:pt x="509473" y="155905"/>
                </a:moveTo>
                <a:lnTo>
                  <a:pt x="540334" y="155905"/>
                </a:lnTo>
                <a:cubicBezTo>
                  <a:pt x="544449" y="155905"/>
                  <a:pt x="547878" y="157048"/>
                  <a:pt x="550621" y="159334"/>
                </a:cubicBezTo>
                <a:cubicBezTo>
                  <a:pt x="553364" y="161620"/>
                  <a:pt x="554812" y="164668"/>
                  <a:pt x="554964" y="168478"/>
                </a:cubicBezTo>
                <a:lnTo>
                  <a:pt x="556336" y="215113"/>
                </a:lnTo>
                <a:lnTo>
                  <a:pt x="510844" y="215113"/>
                </a:lnTo>
                <a:close/>
                <a:moveTo>
                  <a:pt x="443179" y="155905"/>
                </a:moveTo>
                <a:lnTo>
                  <a:pt x="471297" y="155905"/>
                </a:lnTo>
                <a:cubicBezTo>
                  <a:pt x="476173" y="155905"/>
                  <a:pt x="480212" y="157277"/>
                  <a:pt x="483412" y="160020"/>
                </a:cubicBezTo>
                <a:cubicBezTo>
                  <a:pt x="486613" y="162763"/>
                  <a:pt x="488365" y="166345"/>
                  <a:pt x="488670" y="170764"/>
                </a:cubicBezTo>
                <a:lnTo>
                  <a:pt x="490042" y="215113"/>
                </a:lnTo>
                <a:lnTo>
                  <a:pt x="444550" y="215113"/>
                </a:lnTo>
                <a:close/>
                <a:moveTo>
                  <a:pt x="375056" y="155905"/>
                </a:moveTo>
                <a:lnTo>
                  <a:pt x="403631" y="155905"/>
                </a:lnTo>
                <a:cubicBezTo>
                  <a:pt x="408508" y="155905"/>
                  <a:pt x="412546" y="157277"/>
                  <a:pt x="415747" y="160020"/>
                </a:cubicBezTo>
                <a:cubicBezTo>
                  <a:pt x="418947" y="162763"/>
                  <a:pt x="420700" y="166345"/>
                  <a:pt x="421005" y="170764"/>
                </a:cubicBezTo>
                <a:lnTo>
                  <a:pt x="421919" y="215113"/>
                </a:lnTo>
                <a:lnTo>
                  <a:pt x="376885" y="215113"/>
                </a:lnTo>
                <a:close/>
                <a:moveTo>
                  <a:pt x="311734" y="155905"/>
                </a:moveTo>
                <a:lnTo>
                  <a:pt x="356768" y="155905"/>
                </a:lnTo>
                <a:lnTo>
                  <a:pt x="344652" y="195225"/>
                </a:lnTo>
                <a:cubicBezTo>
                  <a:pt x="342671" y="201168"/>
                  <a:pt x="339013" y="205969"/>
                  <a:pt x="333679" y="209626"/>
                </a:cubicBezTo>
                <a:cubicBezTo>
                  <a:pt x="328345" y="213284"/>
                  <a:pt x="322478" y="215113"/>
                  <a:pt x="316077" y="215113"/>
                </a:cubicBezTo>
                <a:lnTo>
                  <a:pt x="292989" y="215113"/>
                </a:lnTo>
                <a:close/>
                <a:moveTo>
                  <a:pt x="618896" y="82296"/>
                </a:moveTo>
                <a:lnTo>
                  <a:pt x="876985" y="82296"/>
                </a:lnTo>
                <a:lnTo>
                  <a:pt x="875157" y="95555"/>
                </a:lnTo>
                <a:cubicBezTo>
                  <a:pt x="874090" y="103023"/>
                  <a:pt x="870813" y="109042"/>
                  <a:pt x="865327" y="113614"/>
                </a:cubicBezTo>
                <a:cubicBezTo>
                  <a:pt x="859993" y="118339"/>
                  <a:pt x="853668" y="120701"/>
                  <a:pt x="846353" y="120701"/>
                </a:cubicBezTo>
                <a:lnTo>
                  <a:pt x="588264" y="120701"/>
                </a:lnTo>
                <a:lnTo>
                  <a:pt x="590321" y="107214"/>
                </a:lnTo>
                <a:cubicBezTo>
                  <a:pt x="591388" y="100051"/>
                  <a:pt x="594588" y="94107"/>
                  <a:pt x="599922" y="89383"/>
                </a:cubicBezTo>
                <a:cubicBezTo>
                  <a:pt x="605409" y="84658"/>
                  <a:pt x="611733" y="82296"/>
                  <a:pt x="618896" y="82296"/>
                </a:cubicBezTo>
                <a:close/>
                <a:moveTo>
                  <a:pt x="433120" y="0"/>
                </a:moveTo>
                <a:lnTo>
                  <a:pt x="471754" y="0"/>
                </a:lnTo>
                <a:lnTo>
                  <a:pt x="470154" y="13488"/>
                </a:lnTo>
                <a:lnTo>
                  <a:pt x="581710" y="13488"/>
                </a:lnTo>
                <a:lnTo>
                  <a:pt x="580110" y="27661"/>
                </a:lnTo>
                <a:cubicBezTo>
                  <a:pt x="579805" y="29337"/>
                  <a:pt x="579081" y="30747"/>
                  <a:pt x="577939" y="31890"/>
                </a:cubicBezTo>
                <a:cubicBezTo>
                  <a:pt x="576795" y="33033"/>
                  <a:pt x="575538" y="33604"/>
                  <a:pt x="574167" y="33604"/>
                </a:cubicBezTo>
                <a:lnTo>
                  <a:pt x="467639" y="33604"/>
                </a:lnTo>
                <a:lnTo>
                  <a:pt x="465353" y="52121"/>
                </a:lnTo>
                <a:lnTo>
                  <a:pt x="573024" y="52121"/>
                </a:lnTo>
                <a:lnTo>
                  <a:pt x="563880" y="126416"/>
                </a:lnTo>
                <a:cubicBezTo>
                  <a:pt x="563270" y="132360"/>
                  <a:pt x="560908" y="137465"/>
                  <a:pt x="556793" y="141732"/>
                </a:cubicBezTo>
                <a:cubicBezTo>
                  <a:pt x="552831" y="145999"/>
                  <a:pt x="548259" y="148133"/>
                  <a:pt x="543077" y="148133"/>
                </a:cubicBezTo>
                <a:lnTo>
                  <a:pt x="325678" y="148133"/>
                </a:lnTo>
                <a:cubicBezTo>
                  <a:pt x="320649" y="148133"/>
                  <a:pt x="316458" y="145999"/>
                  <a:pt x="313105" y="141732"/>
                </a:cubicBezTo>
                <a:cubicBezTo>
                  <a:pt x="310057" y="137465"/>
                  <a:pt x="308838" y="132360"/>
                  <a:pt x="309448" y="126416"/>
                </a:cubicBezTo>
                <a:lnTo>
                  <a:pt x="318592" y="52121"/>
                </a:lnTo>
                <a:lnTo>
                  <a:pt x="363626" y="52121"/>
                </a:lnTo>
                <a:lnTo>
                  <a:pt x="361340" y="69952"/>
                </a:lnTo>
                <a:lnTo>
                  <a:pt x="361340" y="70638"/>
                </a:lnTo>
                <a:lnTo>
                  <a:pt x="360654" y="76581"/>
                </a:lnTo>
                <a:lnTo>
                  <a:pt x="360426" y="77267"/>
                </a:lnTo>
                <a:lnTo>
                  <a:pt x="355396" y="119787"/>
                </a:lnTo>
                <a:cubicBezTo>
                  <a:pt x="355244" y="121311"/>
                  <a:pt x="355625" y="122682"/>
                  <a:pt x="356539" y="123901"/>
                </a:cubicBezTo>
                <a:cubicBezTo>
                  <a:pt x="357606" y="125121"/>
                  <a:pt x="358825" y="125730"/>
                  <a:pt x="360197" y="125730"/>
                </a:cubicBezTo>
                <a:lnTo>
                  <a:pt x="514502" y="125730"/>
                </a:lnTo>
                <a:cubicBezTo>
                  <a:pt x="515874" y="125730"/>
                  <a:pt x="517017" y="125121"/>
                  <a:pt x="517931" y="123901"/>
                </a:cubicBezTo>
                <a:cubicBezTo>
                  <a:pt x="518998" y="122682"/>
                  <a:pt x="519607" y="121311"/>
                  <a:pt x="519760" y="119787"/>
                </a:cubicBezTo>
                <a:lnTo>
                  <a:pt x="525246" y="74295"/>
                </a:lnTo>
                <a:lnTo>
                  <a:pt x="366598" y="74295"/>
                </a:lnTo>
                <a:lnTo>
                  <a:pt x="369341" y="52121"/>
                </a:lnTo>
                <a:lnTo>
                  <a:pt x="420319" y="52121"/>
                </a:lnTo>
                <a:lnTo>
                  <a:pt x="425805" y="7315"/>
                </a:lnTo>
                <a:cubicBezTo>
                  <a:pt x="426110" y="5182"/>
                  <a:pt x="426948" y="3429"/>
                  <a:pt x="428320" y="2058"/>
                </a:cubicBezTo>
                <a:cubicBezTo>
                  <a:pt x="429691" y="686"/>
                  <a:pt x="431292" y="0"/>
                  <a:pt x="433120" y="0"/>
                </a:cubicBezTo>
                <a:close/>
                <a:moveTo>
                  <a:pt x="136017" y="0"/>
                </a:moveTo>
                <a:lnTo>
                  <a:pt x="175336" y="0"/>
                </a:lnTo>
                <a:lnTo>
                  <a:pt x="174193" y="8230"/>
                </a:lnTo>
                <a:lnTo>
                  <a:pt x="279806" y="8230"/>
                </a:lnTo>
                <a:lnTo>
                  <a:pt x="279577" y="10059"/>
                </a:lnTo>
                <a:cubicBezTo>
                  <a:pt x="278815" y="14935"/>
                  <a:pt x="276644" y="18898"/>
                  <a:pt x="273062" y="21946"/>
                </a:cubicBezTo>
                <a:cubicBezTo>
                  <a:pt x="269481" y="24994"/>
                  <a:pt x="265328" y="26518"/>
                  <a:pt x="260604" y="26518"/>
                </a:cubicBezTo>
                <a:lnTo>
                  <a:pt x="171678" y="26518"/>
                </a:lnTo>
                <a:lnTo>
                  <a:pt x="166649" y="61265"/>
                </a:lnTo>
                <a:lnTo>
                  <a:pt x="211683" y="61265"/>
                </a:lnTo>
                <a:lnTo>
                  <a:pt x="226085" y="37262"/>
                </a:lnTo>
                <a:cubicBezTo>
                  <a:pt x="228828" y="33300"/>
                  <a:pt x="232333" y="31318"/>
                  <a:pt x="236601" y="31318"/>
                </a:cubicBezTo>
                <a:lnTo>
                  <a:pt x="275691" y="31318"/>
                </a:lnTo>
                <a:lnTo>
                  <a:pt x="257860" y="61265"/>
                </a:lnTo>
                <a:lnTo>
                  <a:pt x="283692" y="61265"/>
                </a:lnTo>
                <a:lnTo>
                  <a:pt x="283235" y="64008"/>
                </a:lnTo>
                <a:cubicBezTo>
                  <a:pt x="282473" y="68580"/>
                  <a:pt x="280454" y="72276"/>
                  <a:pt x="277177" y="75095"/>
                </a:cubicBezTo>
                <a:cubicBezTo>
                  <a:pt x="273901" y="77915"/>
                  <a:pt x="269976" y="79324"/>
                  <a:pt x="265404" y="79324"/>
                </a:cubicBezTo>
                <a:lnTo>
                  <a:pt x="84582" y="79324"/>
                </a:lnTo>
                <a:lnTo>
                  <a:pt x="70866" y="99441"/>
                </a:lnTo>
                <a:lnTo>
                  <a:pt x="274548" y="99441"/>
                </a:lnTo>
                <a:lnTo>
                  <a:pt x="274548" y="100584"/>
                </a:lnTo>
                <a:cubicBezTo>
                  <a:pt x="273634" y="105613"/>
                  <a:pt x="271348" y="109728"/>
                  <a:pt x="267690" y="112929"/>
                </a:cubicBezTo>
                <a:cubicBezTo>
                  <a:pt x="264033" y="116129"/>
                  <a:pt x="259765" y="117729"/>
                  <a:pt x="254889" y="117729"/>
                </a:cubicBezTo>
                <a:lnTo>
                  <a:pt x="76352" y="117729"/>
                </a:lnTo>
                <a:lnTo>
                  <a:pt x="73837" y="135560"/>
                </a:lnTo>
                <a:lnTo>
                  <a:pt x="249402" y="135560"/>
                </a:lnTo>
                <a:cubicBezTo>
                  <a:pt x="251841" y="135560"/>
                  <a:pt x="253860" y="136513"/>
                  <a:pt x="255460" y="138418"/>
                </a:cubicBezTo>
                <a:cubicBezTo>
                  <a:pt x="257060" y="140323"/>
                  <a:pt x="257784" y="142570"/>
                  <a:pt x="257632" y="145161"/>
                </a:cubicBezTo>
                <a:lnTo>
                  <a:pt x="251231" y="190195"/>
                </a:lnTo>
                <a:cubicBezTo>
                  <a:pt x="250164" y="197053"/>
                  <a:pt x="246888" y="202997"/>
                  <a:pt x="241401" y="208026"/>
                </a:cubicBezTo>
                <a:cubicBezTo>
                  <a:pt x="235762" y="213055"/>
                  <a:pt x="229438" y="215570"/>
                  <a:pt x="222427" y="215570"/>
                </a:cubicBezTo>
                <a:lnTo>
                  <a:pt x="77495" y="215570"/>
                </a:lnTo>
                <a:cubicBezTo>
                  <a:pt x="78409" y="210084"/>
                  <a:pt x="80848" y="205664"/>
                  <a:pt x="84810" y="202311"/>
                </a:cubicBezTo>
                <a:cubicBezTo>
                  <a:pt x="88773" y="198958"/>
                  <a:pt x="93345" y="197282"/>
                  <a:pt x="98526" y="197282"/>
                </a:cubicBezTo>
                <a:lnTo>
                  <a:pt x="192938" y="197282"/>
                </a:lnTo>
                <a:cubicBezTo>
                  <a:pt x="196138" y="197282"/>
                  <a:pt x="198653" y="196139"/>
                  <a:pt x="200482" y="193853"/>
                </a:cubicBezTo>
                <a:cubicBezTo>
                  <a:pt x="202311" y="191719"/>
                  <a:pt x="203454" y="189052"/>
                  <a:pt x="203911" y="185852"/>
                </a:cubicBezTo>
                <a:lnTo>
                  <a:pt x="208483" y="153848"/>
                </a:lnTo>
                <a:lnTo>
                  <a:pt x="23545" y="153848"/>
                </a:lnTo>
                <a:lnTo>
                  <a:pt x="27889" y="123901"/>
                </a:lnTo>
                <a:lnTo>
                  <a:pt x="0" y="123901"/>
                </a:lnTo>
                <a:lnTo>
                  <a:pt x="33147" y="79324"/>
                </a:lnTo>
                <a:lnTo>
                  <a:pt x="3429" y="79324"/>
                </a:lnTo>
                <a:lnTo>
                  <a:pt x="3886" y="76581"/>
                </a:lnTo>
                <a:cubicBezTo>
                  <a:pt x="4495" y="72009"/>
                  <a:pt x="6477" y="68314"/>
                  <a:pt x="9829" y="65494"/>
                </a:cubicBezTo>
                <a:cubicBezTo>
                  <a:pt x="13182" y="62675"/>
                  <a:pt x="17068" y="61265"/>
                  <a:pt x="21488" y="61265"/>
                </a:cubicBezTo>
                <a:lnTo>
                  <a:pt x="118872" y="61265"/>
                </a:lnTo>
                <a:lnTo>
                  <a:pt x="123901" y="26518"/>
                </a:lnTo>
                <a:lnTo>
                  <a:pt x="24231" y="26518"/>
                </a:lnTo>
                <a:lnTo>
                  <a:pt x="24460" y="24918"/>
                </a:lnTo>
                <a:cubicBezTo>
                  <a:pt x="25374" y="20041"/>
                  <a:pt x="27584" y="16040"/>
                  <a:pt x="31089" y="12916"/>
                </a:cubicBezTo>
                <a:cubicBezTo>
                  <a:pt x="34594" y="9792"/>
                  <a:pt x="38785" y="8230"/>
                  <a:pt x="43662" y="8230"/>
                </a:cubicBezTo>
                <a:lnTo>
                  <a:pt x="126415" y="8230"/>
                </a:lnTo>
                <a:cubicBezTo>
                  <a:pt x="126720" y="5791"/>
                  <a:pt x="127787" y="3810"/>
                  <a:pt x="129616" y="2286"/>
                </a:cubicBezTo>
                <a:cubicBezTo>
                  <a:pt x="131445" y="762"/>
                  <a:pt x="133578" y="0"/>
                  <a:pt x="136017"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latin typeface="DOUYU Font" pitchFamily="2" charset="-122"/>
              <a:ea typeface="DOUYU Font" pitchFamily="2" charset="-122"/>
            </a:endParaRPr>
          </a:p>
        </p:txBody>
      </p:sp>
    </p:spTree>
    <p:extLst>
      <p:ext uri="{BB962C8B-B14F-4D97-AF65-F5344CB8AC3E}">
        <p14:creationId xmlns:p14="http://schemas.microsoft.com/office/powerpoint/2010/main" val="1761176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574E7DD6-E482-894D-9E46-D2B62C9ED9EC}"/>
              </a:ext>
            </a:extLst>
          </p:cNvPr>
          <p:cNvGrpSpPr/>
          <p:nvPr/>
        </p:nvGrpSpPr>
        <p:grpSpPr>
          <a:xfrm>
            <a:off x="516000" y="1196752"/>
            <a:ext cx="11160000" cy="3960440"/>
            <a:chOff x="792914" y="3925222"/>
            <a:chExt cx="11160000" cy="3960440"/>
          </a:xfrm>
        </p:grpSpPr>
        <p:sp>
          <p:nvSpPr>
            <p:cNvPr id="3" name="圆角矩形 2">
              <a:extLst>
                <a:ext uri="{FF2B5EF4-FFF2-40B4-BE49-F238E27FC236}">
                  <a16:creationId xmlns="" xmlns:a16="http://schemas.microsoft.com/office/drawing/2014/main" id="{E0791A29-2CB4-2744-96C1-EA2037B165CE}"/>
                </a:ext>
              </a:extLst>
            </p:cNvPr>
            <p:cNvSpPr/>
            <p:nvPr/>
          </p:nvSpPr>
          <p:spPr>
            <a:xfrm>
              <a:off x="792914" y="4038112"/>
              <a:ext cx="11160000" cy="3847550"/>
            </a:xfrm>
            <a:prstGeom prst="roundRect">
              <a:avLst>
                <a:gd name="adj" fmla="val 419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 name="矩形 3">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6" name="矩形 5"/>
          <p:cNvSpPr/>
          <p:nvPr/>
        </p:nvSpPr>
        <p:spPr>
          <a:xfrm>
            <a:off x="696000" y="1711294"/>
            <a:ext cx="10800000" cy="3208571"/>
          </a:xfrm>
          <a:prstGeom prst="rect">
            <a:avLst/>
          </a:prstGeom>
        </p:spPr>
        <p:txBody>
          <a:bodyPr>
            <a:spAutoFit/>
          </a:bodyPr>
          <a:lstStyle/>
          <a:p>
            <a:pPr algn="just">
              <a:lnSpc>
                <a:spcPct val="150000"/>
              </a:lnSpc>
              <a:spcAft>
                <a:spcPts val="0"/>
              </a:spcAft>
              <a:tabLst>
                <a:tab pos="2070735" algn="l"/>
              </a:tabLst>
            </a:pP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的电子式应</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HCl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的电子式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endParaRPr lang="en-US" altLang="zh-CN" sz="15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形成离子键时，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失去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个电子，</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得到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个电子，且</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中存在离子键，</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5" name="圆角矩形 14">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6" name="圆角矩形 15">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pic>
        <p:nvPicPr>
          <p:cNvPr id="263170"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7777" y="1719471"/>
            <a:ext cx="1568757"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171" name="Picture 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7752" y="2790159"/>
            <a:ext cx="1058008" cy="78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50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263171"/>
                                        </p:tgtEl>
                                        <p:attrNameLst>
                                          <p:attrName>style.visibility</p:attrName>
                                        </p:attrNameLst>
                                      </p:cBhvr>
                                      <p:to>
                                        <p:strVal val="visible"/>
                                      </p:to>
                                    </p:set>
                                    <p:animEffect transition="in" filter="blinds(horizontal)">
                                      <p:cBhvr>
                                        <p:cTn id="13" dur="500"/>
                                        <p:tgtEl>
                                          <p:spTgt spid="263171"/>
                                        </p:tgtEl>
                                      </p:cBhvr>
                                    </p:animEffect>
                                  </p:childTnLst>
                                </p:cTn>
                              </p:par>
                              <p:par>
                                <p:cTn id="14" presetID="3" presetClass="entr" presetSubtype="10" fill="hold" nodeType="withEffect">
                                  <p:stCondLst>
                                    <p:cond delay="0"/>
                                  </p:stCondLst>
                                  <p:childTnLst>
                                    <p:set>
                                      <p:cBhvr>
                                        <p:cTn id="15" dur="1" fill="hold">
                                          <p:stCondLst>
                                            <p:cond delay="0"/>
                                          </p:stCondLst>
                                        </p:cTn>
                                        <p:tgtEl>
                                          <p:spTgt spid="263170"/>
                                        </p:tgtEl>
                                        <p:attrNameLst>
                                          <p:attrName>style.visibility</p:attrName>
                                        </p:attrNameLst>
                                      </p:cBhvr>
                                      <p:to>
                                        <p:strVal val="visible"/>
                                      </p:to>
                                    </p:set>
                                    <p:animEffect transition="in" filter="blinds(horizontal)">
                                      <p:cBhvr>
                                        <p:cTn id="16" dur="500"/>
                                        <p:tgtEl>
                                          <p:spTgt spid="263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8FEF50E-5279-AC48-99A0-C8947064D50F}"/>
              </a:ext>
            </a:extLst>
          </p:cNvPr>
          <p:cNvSpPr/>
          <p:nvPr/>
        </p:nvSpPr>
        <p:spPr>
          <a:xfrm>
            <a:off x="390000" y="980728"/>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依据微粒间相互作用与物质性质的关系，解答下列问题：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kern="100" dirty="0">
                <a:latin typeface="Times New Roman" panose="02020603050405020304" pitchFamily="18" charset="0"/>
                <a:ea typeface="微软雅黑" panose="020B0503020204020204" pitchFamily="34" charset="-122"/>
              </a:rPr>
              <a:t>(1)</a:t>
            </a:r>
            <a:r>
              <a:rPr lang="en-US" altLang="zh-CN" kern="100" dirty="0">
                <a:latin typeface="Times New Roman" panose="02020603050405020304" pitchFamily="18" charset="0"/>
                <a:ea typeface="宋体" panose="02010600030101010101" pitchFamily="2" charset="-122"/>
              </a:rPr>
              <a:t>[2021</a:t>
            </a:r>
            <a:r>
              <a:rPr lang="en-US" altLang="zh-CN" kern="100" dirty="0">
                <a:latin typeface="Times New Roman" panose="02020603050405020304" pitchFamily="18" charset="0"/>
                <a:ea typeface="楷体_GB2312" panose="02010609030101010101" pitchFamily="49" charset="-122"/>
              </a:rPr>
              <a:t>·</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河北，</a:t>
            </a:r>
            <a:r>
              <a:rPr lang="en-US" altLang="zh-CN" kern="100" dirty="0">
                <a:latin typeface="Times New Roman" panose="02020603050405020304" pitchFamily="18" charset="0"/>
                <a:ea typeface="宋体" panose="02010600030101010101" pitchFamily="2" charset="-122"/>
              </a:rPr>
              <a:t>17(3)]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已知有关氮、磷的单键和三键的键能</a:t>
            </a:r>
            <a:r>
              <a:rPr lang="en-US" altLang="zh-CN" kern="100" dirty="0">
                <a:latin typeface="Times New Roman" panose="02020603050405020304" pitchFamily="18" charset="0"/>
                <a:ea typeface="微软雅黑" panose="020B0503020204020204" pitchFamily="34" charset="-122"/>
              </a:rPr>
              <a:t>(</a:t>
            </a:r>
            <a:r>
              <a:rPr lang="en-US" altLang="zh-CN" kern="100" dirty="0" err="1">
                <a:latin typeface="Times New Roman" panose="02020603050405020304" pitchFamily="18" charset="0"/>
                <a:ea typeface="微软雅黑" panose="020B0503020204020204" pitchFamily="34" charset="-122"/>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rPr>
              <a:t>1</a:t>
            </a:r>
            <a:r>
              <a:rPr lang="en-US" altLang="zh-CN" kern="100" dirty="0">
                <a:latin typeface="Times New Roman" panose="02020603050405020304" pitchFamily="18" charset="0"/>
                <a:ea typeface="微软雅黑" panose="020B0503020204020204" pitchFamily="34" charset="-122"/>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如表：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6" name="圆角矩形 15">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1488530763"/>
              </p:ext>
            </p:extLst>
          </p:nvPr>
        </p:nvGraphicFramePr>
        <p:xfrm>
          <a:off x="6960096" y="2384800"/>
          <a:ext cx="4711650" cy="1159346"/>
        </p:xfrm>
        <a:graphic>
          <a:graphicData uri="http://schemas.openxmlformats.org/drawingml/2006/table">
            <a:tbl>
              <a:tblPr/>
              <a:tblGrid>
                <a:gridCol w="1225029"/>
                <a:gridCol w="1225029"/>
                <a:gridCol w="1130796"/>
                <a:gridCol w="1130796"/>
              </a:tblGrid>
              <a:tr h="579673">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N—N</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P—P</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P</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P</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673">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193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946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197</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489</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504056" y="2178730"/>
            <a:ext cx="6096000" cy="1754326"/>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从能量角度看，氮以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而白磷以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结构式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可</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表示为</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形式存在的原因是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a:t>
            </a:r>
          </a:p>
        </p:txBody>
      </p:sp>
      <p:pic>
        <p:nvPicPr>
          <p:cNvPr id="264193" name="Picture 1" descr="W5-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7488" y="2996952"/>
            <a:ext cx="1096770" cy="123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a:extLst>
              <a:ext uri="{FF2B5EF4-FFF2-40B4-BE49-F238E27FC236}">
                <a16:creationId xmlns="" xmlns:a16="http://schemas.microsoft.com/office/drawing/2014/main" id="{18FEF50E-5279-AC48-99A0-C8947064D50F}"/>
              </a:ext>
            </a:extLst>
          </p:cNvPr>
          <p:cNvSpPr/>
          <p:nvPr/>
        </p:nvSpPr>
        <p:spPr>
          <a:xfrm>
            <a:off x="390000" y="4214142"/>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lvl="0" algn="just" defTabSz="914400">
              <a:lnSpc>
                <a:spcPct val="150000"/>
              </a:lnSpc>
              <a:tabLst>
                <a:tab pos="2070735" algn="l"/>
              </a:tabLst>
            </a:pPr>
            <a:r>
              <a:rPr lang="en-US" altLang="zh-CN"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__________________________________________________________________________________</a:t>
            </a:r>
            <a:r>
              <a:rPr lang="zh-CN" altLang="zh-CN"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[2021</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全国乙卷，</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35(3)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节选</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的沸点比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原因</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_</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2" name="矩形 21"/>
          <p:cNvSpPr/>
          <p:nvPr/>
        </p:nvSpPr>
        <p:spPr>
          <a:xfrm>
            <a:off x="518344" y="4171244"/>
            <a:ext cx="11194280" cy="1200329"/>
          </a:xfrm>
          <a:prstGeom prst="rect">
            <a:avLst/>
          </a:prstGeom>
        </p:spPr>
        <p:txBody>
          <a:bodyPr wrap="square">
            <a:spAutoFit/>
          </a:bodyPr>
          <a:lstStyle/>
          <a:p>
            <a:pPr>
              <a:lnSpc>
                <a:spcPct val="150000"/>
              </a:lnSpc>
            </a:pP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数目</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相同的条件下，</a:t>
            </a:r>
            <a:r>
              <a:rPr lang="en-US" altLang="zh-CN" sz="2400" kern="100" dirty="0">
                <a:solidFill>
                  <a:srgbClr val="C00000"/>
                </a:solidFill>
                <a:latin typeface="Times New Roman" panose="02020603050405020304" pitchFamily="18" charset="0"/>
                <a:ea typeface="微软雅黑" panose="020B0503020204020204" pitchFamily="34" charset="-122"/>
              </a:rPr>
              <a:t>N</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比</a:t>
            </a:r>
            <a:r>
              <a:rPr lang="en-US" altLang="zh-CN" sz="2400" kern="100" dirty="0">
                <a:solidFill>
                  <a:srgbClr val="C00000"/>
                </a:solidFill>
                <a:latin typeface="Times New Roman" panose="02020603050405020304" pitchFamily="18" charset="0"/>
                <a:ea typeface="微软雅黑" panose="020B0503020204020204" pitchFamily="34" charset="-122"/>
              </a:rPr>
              <a:t>N</a:t>
            </a:r>
            <a:r>
              <a:rPr lang="en-US" altLang="zh-CN" sz="2400" kern="100" baseline="-25000" dirty="0">
                <a:solidFill>
                  <a:srgbClr val="C00000"/>
                </a:solidFill>
                <a:latin typeface="Times New Roman" panose="02020603050405020304" pitchFamily="18" charset="0"/>
                <a:ea typeface="微软雅黑" panose="020B0503020204020204" pitchFamily="34" charset="-122"/>
              </a:rPr>
              <a:t>4</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具有更低的能量，而</a:t>
            </a:r>
            <a:r>
              <a:rPr lang="en-US" altLang="zh-CN" sz="2400" kern="100" dirty="0">
                <a:solidFill>
                  <a:srgbClr val="C00000"/>
                </a:solidFill>
                <a:latin typeface="Times New Roman" panose="02020603050405020304" pitchFamily="18" charset="0"/>
                <a:ea typeface="微软雅黑" panose="020B0503020204020204" pitchFamily="34" charset="-122"/>
              </a:rPr>
              <a:t>P</a:t>
            </a:r>
            <a:r>
              <a:rPr lang="en-US" altLang="zh-CN" sz="2400" kern="100" baseline="-25000" dirty="0">
                <a:solidFill>
                  <a:srgbClr val="C00000"/>
                </a:solidFill>
                <a:latin typeface="Times New Roman" panose="02020603050405020304" pitchFamily="18" charset="0"/>
                <a:ea typeface="微软雅黑" panose="020B0503020204020204" pitchFamily="34" charset="-122"/>
              </a:rPr>
              <a:t>4</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比</a:t>
            </a:r>
            <a:r>
              <a:rPr lang="en-US" altLang="zh-CN" sz="2400" kern="100" dirty="0">
                <a:solidFill>
                  <a:srgbClr val="C00000"/>
                </a:solidFill>
                <a:latin typeface="Times New Roman" panose="02020603050405020304" pitchFamily="18" charset="0"/>
                <a:ea typeface="微软雅黑" panose="020B0503020204020204" pitchFamily="34" charset="-122"/>
              </a:rPr>
              <a:t>P</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具有更低的能量，能量越低越稳定</a:t>
            </a:r>
            <a:endParaRPr lang="zh-CN" altLang="en-US" dirty="0"/>
          </a:p>
        </p:txBody>
      </p:sp>
      <p:sp>
        <p:nvSpPr>
          <p:cNvPr id="24" name="矩形 23"/>
          <p:cNvSpPr/>
          <p:nvPr/>
        </p:nvSpPr>
        <p:spPr>
          <a:xfrm>
            <a:off x="5276036" y="3356992"/>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在原子</a:t>
            </a:r>
            <a:endParaRPr lang="zh-CN" altLang="en-US" dirty="0"/>
          </a:p>
        </p:txBody>
      </p:sp>
      <p:sp>
        <p:nvSpPr>
          <p:cNvPr id="26" name="矩形 25"/>
          <p:cNvSpPr/>
          <p:nvPr/>
        </p:nvSpPr>
        <p:spPr>
          <a:xfrm>
            <a:off x="7176120" y="5407027"/>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高</a:t>
            </a:r>
            <a:endParaRPr lang="zh-CN" altLang="en-US" dirty="0"/>
          </a:p>
        </p:txBody>
      </p:sp>
      <p:sp>
        <p:nvSpPr>
          <p:cNvPr id="28" name="矩形 27"/>
          <p:cNvSpPr/>
          <p:nvPr/>
        </p:nvSpPr>
        <p:spPr>
          <a:xfrm>
            <a:off x="8897303" y="5402517"/>
            <a:ext cx="288732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NH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存在分子间氢键</a:t>
            </a:r>
            <a:endParaRPr lang="zh-CN" altLang="en-US" dirty="0"/>
          </a:p>
        </p:txBody>
      </p:sp>
    </p:spTree>
    <p:extLst>
      <p:ext uri="{BB962C8B-B14F-4D97-AF65-F5344CB8AC3E}">
        <p14:creationId xmlns:p14="http://schemas.microsoft.com/office/powerpoint/2010/main" val="4241375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linds(horizontal)">
                                      <p:cBhvr>
                                        <p:cTn id="15" dur="500"/>
                                        <p:tgtEl>
                                          <p:spTgt spid="2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linds(horizont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C1FBDD9-C637-3049-A2CA-EC551F20B050}"/>
              </a:ext>
            </a:extLst>
          </p:cNvPr>
          <p:cNvSpPr/>
          <p:nvPr/>
        </p:nvSpPr>
        <p:spPr>
          <a:xfrm>
            <a:off x="390000" y="1052736"/>
            <a:ext cx="11412000" cy="463586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7</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月选考，</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6(2)]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CaCN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是离子化合物，各原子均满足</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电子稳定结构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CaCN</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的电子式是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天津，</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16(1)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节选</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的电子式为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2500" kern="100" dirty="0">
              <a:latin typeface="宋体" panose="02010600030101010101" pitchFamily="2" charset="-122"/>
              <a:ea typeface="宋体" panose="02010600030101010101" pitchFamily="2" charset="-122"/>
              <a:cs typeface="Courier New" panose="02070309020205020404" pitchFamily="49" charset="0"/>
            </a:endParaRPr>
          </a:p>
          <a:p>
            <a:r>
              <a:rPr lang="en-US" altLang="zh-CN" kern="100" dirty="0">
                <a:latin typeface="Times New Roman" panose="02020603050405020304" pitchFamily="18" charset="0"/>
                <a:ea typeface="微软雅黑" panose="020B0503020204020204" pitchFamily="34" charset="-122"/>
              </a:rPr>
              <a:t>(3)</a:t>
            </a:r>
            <a:r>
              <a:rPr lang="en-US" altLang="zh-CN" kern="100" dirty="0">
                <a:latin typeface="Times New Roman" panose="02020603050405020304" pitchFamily="18" charset="0"/>
                <a:ea typeface="宋体" panose="02010600030101010101" pitchFamily="2" charset="-122"/>
              </a:rPr>
              <a:t>[2018</a:t>
            </a:r>
            <a:r>
              <a:rPr lang="en-US" altLang="zh-CN" kern="100" dirty="0">
                <a:latin typeface="Times New Roman" panose="02020603050405020304" pitchFamily="18" charset="0"/>
                <a:ea typeface="楷体_GB2312" panose="02010609030101010101" pitchFamily="49" charset="-122"/>
              </a:rPr>
              <a:t>·</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海南，</a:t>
            </a:r>
            <a:r>
              <a:rPr lang="en-US" altLang="zh-CN" kern="100" dirty="0">
                <a:latin typeface="Times New Roman" panose="02020603050405020304" pitchFamily="18" charset="0"/>
                <a:ea typeface="宋体" panose="02010600030101010101" pitchFamily="2" charset="-122"/>
              </a:rPr>
              <a:t>13(3)]</a:t>
            </a:r>
            <a:r>
              <a:rPr lang="en-US" altLang="zh-CN" kern="100" dirty="0">
                <a:latin typeface="Times New Roman" panose="02020603050405020304" pitchFamily="18" charset="0"/>
                <a:ea typeface="微软雅黑" panose="020B0503020204020204" pitchFamily="34" charset="-122"/>
              </a:rPr>
              <a:t>CO</a:t>
            </a:r>
            <a:r>
              <a:rPr lang="en-US" altLang="zh-CN" kern="100" baseline="-25000" dirty="0">
                <a:latin typeface="Times New Roman" panose="02020603050405020304" pitchFamily="18" charset="0"/>
                <a:ea typeface="微软雅黑" panose="020B0503020204020204" pitchFamily="34" charset="-122"/>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的电子式为</a:t>
            </a:r>
            <a:r>
              <a:rPr lang="en-US" altLang="zh-CN" kern="100" dirty="0" smtClean="0">
                <a:latin typeface="Times New Roman" panose="02020603050405020304" pitchFamily="18" charset="0"/>
                <a:ea typeface="微软雅黑" panose="020B0503020204020204" pitchFamily="34" charset="-122"/>
              </a:rPr>
              <a:t>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圆角矩形 8">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pic>
        <p:nvPicPr>
          <p:cNvPr id="268290" name="Picture 2"/>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77528" y="2060848"/>
            <a:ext cx="2852289" cy="63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1" name="Picture 3"/>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00" y="2924944"/>
            <a:ext cx="1371388" cy="156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2" name="Picture 4"/>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9936" y="4894493"/>
            <a:ext cx="2208515" cy="62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43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8290"/>
                                        </p:tgtEl>
                                        <p:attrNameLst>
                                          <p:attrName>style.visibility</p:attrName>
                                        </p:attrNameLst>
                                      </p:cBhvr>
                                      <p:to>
                                        <p:strVal val="visible"/>
                                      </p:to>
                                    </p:set>
                                    <p:animEffect transition="in" filter="blinds(horizontal)">
                                      <p:cBhvr>
                                        <p:cTn id="7" dur="500"/>
                                        <p:tgtEl>
                                          <p:spTgt spid="2682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8291"/>
                                        </p:tgtEl>
                                        <p:attrNameLst>
                                          <p:attrName>style.visibility</p:attrName>
                                        </p:attrNameLst>
                                      </p:cBhvr>
                                      <p:to>
                                        <p:strVal val="visible"/>
                                      </p:to>
                                    </p:set>
                                    <p:animEffect transition="in" filter="blinds(horizontal)">
                                      <p:cBhvr>
                                        <p:cTn id="12" dur="500"/>
                                        <p:tgtEl>
                                          <p:spTgt spid="26829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8292"/>
                                        </p:tgtEl>
                                        <p:attrNameLst>
                                          <p:attrName>style.visibility</p:attrName>
                                        </p:attrNameLst>
                                      </p:cBhvr>
                                      <p:to>
                                        <p:strVal val="visible"/>
                                      </p:to>
                                    </p:set>
                                    <p:animEffect transition="in" filter="blinds(horizontal)">
                                      <p:cBhvr>
                                        <p:cTn id="17" dur="500"/>
                                        <p:tgtEl>
                                          <p:spTgt spid="268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3" name="矩形 2"/>
          <p:cNvSpPr/>
          <p:nvPr/>
        </p:nvSpPr>
        <p:spPr>
          <a:xfrm>
            <a:off x="390000" y="1772816"/>
            <a:ext cx="11412000" cy="1996700"/>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[2017</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海南</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13(1)]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的电子式为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[2016·</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sz="2400" kern="100" dirty="0">
                <a:latin typeface="宋体" panose="02010600030101010101" pitchFamily="2" charset="-122"/>
                <a:ea typeface="楷体_GB2312" panose="02010609030101010101" pitchFamily="49" charset="-122"/>
                <a:cs typeface="Times New Roman" panose="02020603050405020304" pitchFamily="18" charset="0"/>
              </a:rPr>
              <a:t>Ⅱ</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26(1)</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节选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联氨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分子的电子式为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69314" name="Picture 2"/>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47928" y="1099453"/>
            <a:ext cx="1371388" cy="117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315" name="Picture 3"/>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56240" y="2420888"/>
            <a:ext cx="1960098" cy="117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a:hlinkClick r:id="rId8"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extLst>
      <p:ext uri="{BB962C8B-B14F-4D97-AF65-F5344CB8AC3E}">
        <p14:creationId xmlns:p14="http://schemas.microsoft.com/office/powerpoint/2010/main" val="1137094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9314"/>
                                        </p:tgtEl>
                                        <p:attrNameLst>
                                          <p:attrName>style.visibility</p:attrName>
                                        </p:attrNameLst>
                                      </p:cBhvr>
                                      <p:to>
                                        <p:strVal val="visible"/>
                                      </p:to>
                                    </p:set>
                                    <p:animEffect transition="in" filter="blinds(horizontal)">
                                      <p:cBhvr>
                                        <p:cTn id="7" dur="500"/>
                                        <p:tgtEl>
                                          <p:spTgt spid="2693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9315"/>
                                        </p:tgtEl>
                                        <p:attrNameLst>
                                          <p:attrName>style.visibility</p:attrName>
                                        </p:attrNameLst>
                                      </p:cBhvr>
                                      <p:to>
                                        <p:strVal val="visible"/>
                                      </p:to>
                                    </p:set>
                                    <p:animEffect transition="in" filter="blinds(horizontal)">
                                      <p:cBhvr>
                                        <p:cTn id="12" dur="500"/>
                                        <p:tgtEl>
                                          <p:spTgt spid="269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12193200" cy="6858000"/>
          </a:xfrm>
          <a:prstGeom prst="rect">
            <a:avLst/>
          </a:prstGeom>
        </p:spPr>
      </p:pic>
      <p:sp>
        <p:nvSpPr>
          <p:cNvPr id="7" name="矩形 6"/>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a:extLst>
              <a:ext uri="{FF2B5EF4-FFF2-40B4-BE49-F238E27FC236}">
                <a16:creationId xmlns="" xmlns:a16="http://schemas.microsoft.com/office/drawing/2014/main"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课时精练</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 xmlns:a16="http://schemas.microsoft.com/office/drawing/2014/main" id="{8C829374-D590-8149-8BB5-B124E3F9341E}"/>
              </a:ext>
            </a:extLst>
          </p:cNvPr>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11" name="文本框 10">
            <a:extLst>
              <a:ext uri="{FF2B5EF4-FFF2-40B4-BE49-F238E27FC236}">
                <a16:creationId xmlns="" xmlns:a16="http://schemas.microsoft.com/office/drawing/2014/main" id="{72467164-16F2-4A4D-B46C-22BE743484D1}"/>
              </a:ext>
            </a:extLst>
          </p:cNvPr>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13" name="文本框 12">
            <a:extLst>
              <a:ext uri="{FF2B5EF4-FFF2-40B4-BE49-F238E27FC236}">
                <a16:creationId xmlns="" xmlns:a16="http://schemas.microsoft.com/office/drawing/2014/main" id="{B872AB8A-14DD-9C40-A732-56BC6020FD9F}"/>
              </a:ext>
            </a:extLst>
          </p:cNvPr>
          <p:cNvSpPr txBox="1"/>
          <p:nvPr/>
        </p:nvSpPr>
        <p:spPr>
          <a:xfrm>
            <a:off x="4965024" y="2353753"/>
            <a:ext cx="1172946" cy="215570"/>
          </a:xfrm>
          <a:custGeom>
            <a:avLst/>
            <a:gdLst/>
            <a:ahLst/>
            <a:cxnLst/>
            <a:rect l="l" t="t" r="r" b="b"/>
            <a:pathLst>
              <a:path w="1172946" h="215570">
                <a:moveTo>
                  <a:pt x="32918" y="162992"/>
                </a:moveTo>
                <a:lnTo>
                  <a:pt x="73152" y="162992"/>
                </a:lnTo>
                <a:lnTo>
                  <a:pt x="54178" y="199339"/>
                </a:lnTo>
                <a:cubicBezTo>
                  <a:pt x="47777" y="210160"/>
                  <a:pt x="39547" y="215570"/>
                  <a:pt x="29489" y="215570"/>
                </a:cubicBezTo>
                <a:lnTo>
                  <a:pt x="0" y="215570"/>
                </a:lnTo>
                <a:lnTo>
                  <a:pt x="25603" y="167793"/>
                </a:lnTo>
                <a:cubicBezTo>
                  <a:pt x="27584" y="164592"/>
                  <a:pt x="30022" y="162992"/>
                  <a:pt x="32918" y="162992"/>
                </a:cubicBezTo>
                <a:close/>
                <a:moveTo>
                  <a:pt x="59893" y="114300"/>
                </a:moveTo>
                <a:lnTo>
                  <a:pt x="57150" y="133960"/>
                </a:lnTo>
                <a:cubicBezTo>
                  <a:pt x="56997" y="135484"/>
                  <a:pt x="57378" y="136779"/>
                  <a:pt x="58293" y="137846"/>
                </a:cubicBezTo>
                <a:cubicBezTo>
                  <a:pt x="59207" y="138760"/>
                  <a:pt x="60350" y="139218"/>
                  <a:pt x="61722" y="139218"/>
                </a:cubicBezTo>
                <a:lnTo>
                  <a:pt x="117957" y="139218"/>
                </a:lnTo>
                <a:lnTo>
                  <a:pt x="121386" y="114300"/>
                </a:lnTo>
                <a:close/>
                <a:moveTo>
                  <a:pt x="603580" y="96012"/>
                </a:moveTo>
                <a:lnTo>
                  <a:pt x="650214" y="96012"/>
                </a:lnTo>
                <a:lnTo>
                  <a:pt x="637641" y="189738"/>
                </a:lnTo>
                <a:cubicBezTo>
                  <a:pt x="637336" y="191872"/>
                  <a:pt x="637794" y="193701"/>
                  <a:pt x="639013" y="195225"/>
                </a:cubicBezTo>
                <a:cubicBezTo>
                  <a:pt x="640080" y="196749"/>
                  <a:pt x="641756" y="197511"/>
                  <a:pt x="644042" y="197511"/>
                </a:cubicBezTo>
                <a:lnTo>
                  <a:pt x="674903" y="197511"/>
                </a:lnTo>
                <a:cubicBezTo>
                  <a:pt x="677037" y="197511"/>
                  <a:pt x="679018" y="196749"/>
                  <a:pt x="680847" y="195225"/>
                </a:cubicBezTo>
                <a:cubicBezTo>
                  <a:pt x="682828" y="193701"/>
                  <a:pt x="683971" y="191872"/>
                  <a:pt x="684276" y="189738"/>
                </a:cubicBezTo>
                <a:lnTo>
                  <a:pt x="694563" y="114072"/>
                </a:lnTo>
                <a:lnTo>
                  <a:pt x="654786" y="114072"/>
                </a:lnTo>
                <a:lnTo>
                  <a:pt x="657301" y="96012"/>
                </a:lnTo>
                <a:lnTo>
                  <a:pt x="741883" y="96012"/>
                </a:lnTo>
                <a:lnTo>
                  <a:pt x="728853" y="191338"/>
                </a:lnTo>
                <a:cubicBezTo>
                  <a:pt x="728091" y="198044"/>
                  <a:pt x="725043" y="203759"/>
                  <a:pt x="719709" y="208483"/>
                </a:cubicBezTo>
                <a:cubicBezTo>
                  <a:pt x="714527" y="213208"/>
                  <a:pt x="708583" y="215570"/>
                  <a:pt x="701878" y="215570"/>
                </a:cubicBezTo>
                <a:lnTo>
                  <a:pt x="612495" y="215570"/>
                </a:lnTo>
                <a:cubicBezTo>
                  <a:pt x="605790" y="215570"/>
                  <a:pt x="600303" y="213208"/>
                  <a:pt x="596036" y="208483"/>
                </a:cubicBezTo>
                <a:cubicBezTo>
                  <a:pt x="591769" y="203759"/>
                  <a:pt x="590016" y="198044"/>
                  <a:pt x="590778" y="191338"/>
                </a:cubicBezTo>
                <a:close/>
                <a:moveTo>
                  <a:pt x="913257" y="77038"/>
                </a:moveTo>
                <a:lnTo>
                  <a:pt x="1148714" y="77038"/>
                </a:lnTo>
                <a:cubicBezTo>
                  <a:pt x="1150696" y="77038"/>
                  <a:pt x="1152296" y="77762"/>
                  <a:pt x="1153515" y="79210"/>
                </a:cubicBezTo>
                <a:cubicBezTo>
                  <a:pt x="1154734" y="80658"/>
                  <a:pt x="1155191" y="82372"/>
                  <a:pt x="1154887" y="84354"/>
                </a:cubicBezTo>
                <a:lnTo>
                  <a:pt x="1140256" y="190424"/>
                </a:lnTo>
                <a:cubicBezTo>
                  <a:pt x="1139342" y="197282"/>
                  <a:pt x="1136142" y="203149"/>
                  <a:pt x="1130655" y="208026"/>
                </a:cubicBezTo>
                <a:cubicBezTo>
                  <a:pt x="1125321" y="213055"/>
                  <a:pt x="1119149" y="215570"/>
                  <a:pt x="1112138" y="215570"/>
                </a:cubicBezTo>
                <a:lnTo>
                  <a:pt x="1035786" y="215570"/>
                </a:lnTo>
                <a:lnTo>
                  <a:pt x="1036472" y="210541"/>
                </a:lnTo>
                <a:cubicBezTo>
                  <a:pt x="1037386" y="205664"/>
                  <a:pt x="1039672" y="201549"/>
                  <a:pt x="1043330" y="198196"/>
                </a:cubicBezTo>
                <a:cubicBezTo>
                  <a:pt x="1046987" y="194844"/>
                  <a:pt x="1051178" y="193167"/>
                  <a:pt x="1055903" y="193167"/>
                </a:cubicBezTo>
                <a:lnTo>
                  <a:pt x="1085392" y="193167"/>
                </a:lnTo>
                <a:cubicBezTo>
                  <a:pt x="1087526" y="193167"/>
                  <a:pt x="1089507" y="192405"/>
                  <a:pt x="1091336" y="190881"/>
                </a:cubicBezTo>
                <a:cubicBezTo>
                  <a:pt x="1093165" y="189357"/>
                  <a:pt x="1094308" y="187376"/>
                  <a:pt x="1094765" y="184938"/>
                </a:cubicBezTo>
                <a:lnTo>
                  <a:pt x="1106423" y="99441"/>
                </a:lnTo>
                <a:lnTo>
                  <a:pt x="1005839" y="99441"/>
                </a:lnTo>
                <a:lnTo>
                  <a:pt x="962863" y="172822"/>
                </a:lnTo>
                <a:cubicBezTo>
                  <a:pt x="943965" y="201321"/>
                  <a:pt x="920572" y="215570"/>
                  <a:pt x="892683" y="215570"/>
                </a:cubicBezTo>
                <a:lnTo>
                  <a:pt x="889025" y="215570"/>
                </a:lnTo>
                <a:lnTo>
                  <a:pt x="957148" y="99441"/>
                </a:lnTo>
                <a:lnTo>
                  <a:pt x="905256" y="99441"/>
                </a:lnTo>
                <a:lnTo>
                  <a:pt x="907770" y="82068"/>
                </a:lnTo>
                <a:cubicBezTo>
                  <a:pt x="907923" y="80696"/>
                  <a:pt x="908532" y="79515"/>
                  <a:pt x="909599" y="78524"/>
                </a:cubicBezTo>
                <a:cubicBezTo>
                  <a:pt x="910666" y="77534"/>
                  <a:pt x="911885" y="77038"/>
                  <a:pt x="913257" y="77038"/>
                </a:cubicBezTo>
                <a:close/>
                <a:moveTo>
                  <a:pt x="173050" y="68809"/>
                </a:moveTo>
                <a:lnTo>
                  <a:pt x="169392" y="96012"/>
                </a:lnTo>
                <a:lnTo>
                  <a:pt x="226771" y="96012"/>
                </a:lnTo>
                <a:cubicBezTo>
                  <a:pt x="227990" y="96012"/>
                  <a:pt x="229209" y="95479"/>
                  <a:pt x="230428" y="94412"/>
                </a:cubicBezTo>
                <a:cubicBezTo>
                  <a:pt x="231648" y="93193"/>
                  <a:pt x="232333" y="91897"/>
                  <a:pt x="232486" y="90526"/>
                </a:cubicBezTo>
                <a:lnTo>
                  <a:pt x="235458" y="68809"/>
                </a:lnTo>
                <a:close/>
                <a:moveTo>
                  <a:pt x="29946" y="50292"/>
                </a:moveTo>
                <a:lnTo>
                  <a:pt x="283464" y="50292"/>
                </a:lnTo>
                <a:lnTo>
                  <a:pt x="277520" y="94412"/>
                </a:lnTo>
                <a:cubicBezTo>
                  <a:pt x="276758" y="99898"/>
                  <a:pt x="274243" y="104623"/>
                  <a:pt x="269976" y="108585"/>
                </a:cubicBezTo>
                <a:cubicBezTo>
                  <a:pt x="266014" y="112395"/>
                  <a:pt x="261442" y="114300"/>
                  <a:pt x="256260" y="114300"/>
                </a:cubicBezTo>
                <a:lnTo>
                  <a:pt x="166878" y="114300"/>
                </a:lnTo>
                <a:lnTo>
                  <a:pt x="163449" y="139218"/>
                </a:lnTo>
                <a:lnTo>
                  <a:pt x="271348" y="139218"/>
                </a:lnTo>
                <a:lnTo>
                  <a:pt x="264947" y="189281"/>
                </a:lnTo>
                <a:cubicBezTo>
                  <a:pt x="264033" y="196444"/>
                  <a:pt x="260832" y="202387"/>
                  <a:pt x="255346" y="207112"/>
                </a:cubicBezTo>
                <a:cubicBezTo>
                  <a:pt x="250012" y="211989"/>
                  <a:pt x="243992" y="214427"/>
                  <a:pt x="237286" y="214427"/>
                </a:cubicBezTo>
                <a:lnTo>
                  <a:pt x="182194" y="214427"/>
                </a:lnTo>
                <a:lnTo>
                  <a:pt x="183108" y="208026"/>
                </a:lnTo>
                <a:cubicBezTo>
                  <a:pt x="183565" y="204673"/>
                  <a:pt x="185013" y="201892"/>
                  <a:pt x="187452" y="199682"/>
                </a:cubicBezTo>
                <a:cubicBezTo>
                  <a:pt x="189890" y="197473"/>
                  <a:pt x="192633" y="196368"/>
                  <a:pt x="195681" y="196368"/>
                </a:cubicBezTo>
                <a:lnTo>
                  <a:pt x="207797" y="196368"/>
                </a:lnTo>
                <a:cubicBezTo>
                  <a:pt x="210845" y="196368"/>
                  <a:pt x="213512" y="195225"/>
                  <a:pt x="215798" y="192939"/>
                </a:cubicBezTo>
                <a:cubicBezTo>
                  <a:pt x="218236" y="190805"/>
                  <a:pt x="219684" y="188214"/>
                  <a:pt x="220141" y="185166"/>
                </a:cubicBezTo>
                <a:lnTo>
                  <a:pt x="223799" y="157506"/>
                </a:lnTo>
                <a:lnTo>
                  <a:pt x="161163" y="157506"/>
                </a:lnTo>
                <a:lnTo>
                  <a:pt x="153847" y="210998"/>
                </a:lnTo>
                <a:cubicBezTo>
                  <a:pt x="153695" y="212370"/>
                  <a:pt x="153124" y="213475"/>
                  <a:pt x="152133" y="214313"/>
                </a:cubicBezTo>
                <a:cubicBezTo>
                  <a:pt x="151142" y="215151"/>
                  <a:pt x="150037" y="215570"/>
                  <a:pt x="148818" y="215570"/>
                </a:cubicBezTo>
                <a:lnTo>
                  <a:pt x="107899" y="215570"/>
                </a:lnTo>
                <a:lnTo>
                  <a:pt x="115671" y="157506"/>
                </a:lnTo>
                <a:lnTo>
                  <a:pt x="27203" y="157506"/>
                </a:lnTo>
                <a:cubicBezTo>
                  <a:pt x="22021" y="157506"/>
                  <a:pt x="17907" y="155601"/>
                  <a:pt x="14859" y="151791"/>
                </a:cubicBezTo>
                <a:cubicBezTo>
                  <a:pt x="11658" y="147981"/>
                  <a:pt x="10439" y="143332"/>
                  <a:pt x="11201" y="137846"/>
                </a:cubicBezTo>
                <a:lnTo>
                  <a:pt x="16687" y="96012"/>
                </a:lnTo>
                <a:lnTo>
                  <a:pt x="123901" y="96012"/>
                </a:lnTo>
                <a:lnTo>
                  <a:pt x="127558" y="68809"/>
                </a:lnTo>
                <a:lnTo>
                  <a:pt x="20345" y="68809"/>
                </a:lnTo>
                <a:lnTo>
                  <a:pt x="21717" y="58065"/>
                </a:lnTo>
                <a:cubicBezTo>
                  <a:pt x="22021" y="55931"/>
                  <a:pt x="22974" y="54102"/>
                  <a:pt x="24574" y="52578"/>
                </a:cubicBezTo>
                <a:cubicBezTo>
                  <a:pt x="26174" y="51054"/>
                  <a:pt x="27965" y="50292"/>
                  <a:pt x="29946" y="50292"/>
                </a:cubicBezTo>
                <a:close/>
                <a:moveTo>
                  <a:pt x="616381" y="34290"/>
                </a:moveTo>
                <a:lnTo>
                  <a:pt x="649757" y="34290"/>
                </a:lnTo>
                <a:cubicBezTo>
                  <a:pt x="652348" y="34290"/>
                  <a:pt x="654481" y="35128"/>
                  <a:pt x="656158" y="36805"/>
                </a:cubicBezTo>
                <a:cubicBezTo>
                  <a:pt x="657834" y="38481"/>
                  <a:pt x="658749" y="40615"/>
                  <a:pt x="658901" y="43206"/>
                </a:cubicBezTo>
                <a:lnTo>
                  <a:pt x="659358" y="70638"/>
                </a:lnTo>
                <a:lnTo>
                  <a:pt x="692277" y="70638"/>
                </a:lnTo>
                <a:lnTo>
                  <a:pt x="700506" y="44349"/>
                </a:lnTo>
                <a:cubicBezTo>
                  <a:pt x="701421" y="41453"/>
                  <a:pt x="703097" y="39053"/>
                  <a:pt x="705535" y="37148"/>
                </a:cubicBezTo>
                <a:cubicBezTo>
                  <a:pt x="707974" y="35243"/>
                  <a:pt x="710565" y="34290"/>
                  <a:pt x="713308" y="34290"/>
                </a:cubicBezTo>
                <a:lnTo>
                  <a:pt x="745540" y="34290"/>
                </a:lnTo>
                <a:lnTo>
                  <a:pt x="734339" y="70638"/>
                </a:lnTo>
                <a:lnTo>
                  <a:pt x="750798" y="70638"/>
                </a:lnTo>
                <a:lnTo>
                  <a:pt x="749198" y="82753"/>
                </a:lnTo>
                <a:cubicBezTo>
                  <a:pt x="748893" y="84430"/>
                  <a:pt x="748055" y="85840"/>
                  <a:pt x="746683" y="86983"/>
                </a:cubicBezTo>
                <a:cubicBezTo>
                  <a:pt x="745312" y="88126"/>
                  <a:pt x="743864" y="88697"/>
                  <a:pt x="742340" y="88697"/>
                </a:cubicBezTo>
                <a:lnTo>
                  <a:pt x="601522" y="88697"/>
                </a:lnTo>
                <a:lnTo>
                  <a:pt x="603123" y="76353"/>
                </a:lnTo>
                <a:cubicBezTo>
                  <a:pt x="603427" y="74676"/>
                  <a:pt x="604151" y="73305"/>
                  <a:pt x="605294" y="72238"/>
                </a:cubicBezTo>
                <a:cubicBezTo>
                  <a:pt x="606437" y="71171"/>
                  <a:pt x="607771" y="70638"/>
                  <a:pt x="609295" y="70638"/>
                </a:cubicBezTo>
                <a:lnTo>
                  <a:pt x="617753" y="70638"/>
                </a:lnTo>
                <a:close/>
                <a:moveTo>
                  <a:pt x="786917" y="30633"/>
                </a:moveTo>
                <a:lnTo>
                  <a:pt x="812292" y="30633"/>
                </a:lnTo>
                <a:lnTo>
                  <a:pt x="785774" y="215570"/>
                </a:lnTo>
                <a:lnTo>
                  <a:pt x="742569" y="215570"/>
                </a:lnTo>
                <a:lnTo>
                  <a:pt x="766572" y="48692"/>
                </a:lnTo>
                <a:cubicBezTo>
                  <a:pt x="767486" y="43510"/>
                  <a:pt x="769772" y="39243"/>
                  <a:pt x="773430" y="35890"/>
                </a:cubicBezTo>
                <a:cubicBezTo>
                  <a:pt x="777392" y="32385"/>
                  <a:pt x="781888" y="30633"/>
                  <a:pt x="786917" y="30633"/>
                </a:cubicBezTo>
                <a:close/>
                <a:moveTo>
                  <a:pt x="780516" y="1829"/>
                </a:moveTo>
                <a:lnTo>
                  <a:pt x="879271" y="1829"/>
                </a:lnTo>
                <a:lnTo>
                  <a:pt x="876300" y="21489"/>
                </a:lnTo>
                <a:lnTo>
                  <a:pt x="857783" y="77953"/>
                </a:lnTo>
                <a:lnTo>
                  <a:pt x="868070" y="77953"/>
                </a:lnTo>
                <a:lnTo>
                  <a:pt x="852982" y="184023"/>
                </a:lnTo>
                <a:cubicBezTo>
                  <a:pt x="851915" y="192405"/>
                  <a:pt x="849630" y="198273"/>
                  <a:pt x="846124" y="201625"/>
                </a:cubicBezTo>
                <a:cubicBezTo>
                  <a:pt x="842467" y="204826"/>
                  <a:pt x="836523" y="206426"/>
                  <a:pt x="828294" y="206426"/>
                </a:cubicBezTo>
                <a:lnTo>
                  <a:pt x="802690" y="206426"/>
                </a:lnTo>
                <a:lnTo>
                  <a:pt x="820978" y="77953"/>
                </a:lnTo>
                <a:lnTo>
                  <a:pt x="810463" y="77953"/>
                </a:lnTo>
                <a:lnTo>
                  <a:pt x="828979" y="21717"/>
                </a:lnTo>
                <a:lnTo>
                  <a:pt x="816635" y="21717"/>
                </a:lnTo>
                <a:lnTo>
                  <a:pt x="816406" y="21717"/>
                </a:lnTo>
                <a:lnTo>
                  <a:pt x="812977" y="21717"/>
                </a:lnTo>
                <a:lnTo>
                  <a:pt x="769543" y="21717"/>
                </a:lnTo>
                <a:lnTo>
                  <a:pt x="771601" y="9601"/>
                </a:lnTo>
                <a:cubicBezTo>
                  <a:pt x="772058" y="7315"/>
                  <a:pt x="773049" y="5487"/>
                  <a:pt x="774573" y="4115"/>
                </a:cubicBezTo>
                <a:cubicBezTo>
                  <a:pt x="776401" y="2591"/>
                  <a:pt x="778383" y="1829"/>
                  <a:pt x="780516" y="1829"/>
                </a:cubicBezTo>
                <a:close/>
                <a:moveTo>
                  <a:pt x="1101394" y="686"/>
                </a:moveTo>
                <a:lnTo>
                  <a:pt x="1140714" y="686"/>
                </a:lnTo>
                <a:cubicBezTo>
                  <a:pt x="1146962" y="686"/>
                  <a:pt x="1151534" y="3658"/>
                  <a:pt x="1154430" y="9601"/>
                </a:cubicBezTo>
                <a:lnTo>
                  <a:pt x="1172946" y="66751"/>
                </a:lnTo>
                <a:lnTo>
                  <a:pt x="1131569" y="66751"/>
                </a:lnTo>
                <a:cubicBezTo>
                  <a:pt x="1126693" y="66751"/>
                  <a:pt x="1123111" y="64465"/>
                  <a:pt x="1120825" y="59893"/>
                </a:cubicBezTo>
                <a:close/>
                <a:moveTo>
                  <a:pt x="956005" y="686"/>
                </a:moveTo>
                <a:lnTo>
                  <a:pt x="997839" y="686"/>
                </a:lnTo>
                <a:lnTo>
                  <a:pt x="978408" y="32461"/>
                </a:lnTo>
                <a:cubicBezTo>
                  <a:pt x="962253" y="55321"/>
                  <a:pt x="942670" y="66751"/>
                  <a:pt x="919657" y="66751"/>
                </a:cubicBezTo>
                <a:lnTo>
                  <a:pt x="907999" y="66751"/>
                </a:lnTo>
                <a:lnTo>
                  <a:pt x="943889" y="7315"/>
                </a:lnTo>
                <a:cubicBezTo>
                  <a:pt x="947242" y="2896"/>
                  <a:pt x="951280" y="686"/>
                  <a:pt x="956005" y="686"/>
                </a:cubicBezTo>
                <a:close/>
                <a:moveTo>
                  <a:pt x="663244" y="0"/>
                </a:moveTo>
                <a:lnTo>
                  <a:pt x="701649" y="0"/>
                </a:lnTo>
                <a:cubicBezTo>
                  <a:pt x="703478" y="0"/>
                  <a:pt x="704888" y="838"/>
                  <a:pt x="705878" y="2515"/>
                </a:cubicBezTo>
                <a:cubicBezTo>
                  <a:pt x="706869" y="4191"/>
                  <a:pt x="707212" y="6096"/>
                  <a:pt x="706907" y="8230"/>
                </a:cubicBezTo>
                <a:lnTo>
                  <a:pt x="706907" y="8916"/>
                </a:lnTo>
                <a:lnTo>
                  <a:pt x="755142" y="8916"/>
                </a:lnTo>
                <a:lnTo>
                  <a:pt x="753541" y="20346"/>
                </a:lnTo>
                <a:cubicBezTo>
                  <a:pt x="753237" y="22327"/>
                  <a:pt x="752398" y="23927"/>
                  <a:pt x="751027" y="25146"/>
                </a:cubicBezTo>
                <a:cubicBezTo>
                  <a:pt x="749655" y="26365"/>
                  <a:pt x="748055" y="26975"/>
                  <a:pt x="746226" y="26975"/>
                </a:cubicBezTo>
                <a:lnTo>
                  <a:pt x="610895" y="26975"/>
                </a:lnTo>
                <a:lnTo>
                  <a:pt x="612724" y="15774"/>
                </a:lnTo>
                <a:cubicBezTo>
                  <a:pt x="613029" y="13945"/>
                  <a:pt x="613943" y="12345"/>
                  <a:pt x="615467" y="10973"/>
                </a:cubicBezTo>
                <a:cubicBezTo>
                  <a:pt x="616991" y="9601"/>
                  <a:pt x="618591" y="8916"/>
                  <a:pt x="620268" y="8916"/>
                </a:cubicBezTo>
                <a:lnTo>
                  <a:pt x="661873" y="8916"/>
                </a:lnTo>
                <a:close/>
                <a:moveTo>
                  <a:pt x="321564" y="0"/>
                </a:moveTo>
                <a:lnTo>
                  <a:pt x="369570" y="0"/>
                </a:lnTo>
                <a:lnTo>
                  <a:pt x="344881" y="182652"/>
                </a:lnTo>
                <a:cubicBezTo>
                  <a:pt x="344728" y="183109"/>
                  <a:pt x="344652" y="183490"/>
                  <a:pt x="344652" y="183795"/>
                </a:cubicBezTo>
                <a:cubicBezTo>
                  <a:pt x="344652" y="185928"/>
                  <a:pt x="345262" y="187681"/>
                  <a:pt x="346481" y="189052"/>
                </a:cubicBezTo>
                <a:cubicBezTo>
                  <a:pt x="348005" y="190729"/>
                  <a:pt x="349834" y="191567"/>
                  <a:pt x="351967" y="191567"/>
                </a:cubicBezTo>
                <a:lnTo>
                  <a:pt x="503529" y="191567"/>
                </a:lnTo>
                <a:cubicBezTo>
                  <a:pt x="505815" y="191567"/>
                  <a:pt x="507796" y="190729"/>
                  <a:pt x="509473" y="189052"/>
                </a:cubicBezTo>
                <a:cubicBezTo>
                  <a:pt x="510082" y="188443"/>
                  <a:pt x="510616" y="187757"/>
                  <a:pt x="511073" y="186995"/>
                </a:cubicBezTo>
                <a:cubicBezTo>
                  <a:pt x="511835" y="185776"/>
                  <a:pt x="512292" y="184328"/>
                  <a:pt x="512445" y="182652"/>
                </a:cubicBezTo>
                <a:lnTo>
                  <a:pt x="532790" y="25146"/>
                </a:lnTo>
                <a:lnTo>
                  <a:pt x="507644" y="25146"/>
                </a:lnTo>
                <a:lnTo>
                  <a:pt x="493242" y="141961"/>
                </a:lnTo>
                <a:cubicBezTo>
                  <a:pt x="492937" y="143942"/>
                  <a:pt x="493395" y="145618"/>
                  <a:pt x="494614" y="146990"/>
                </a:cubicBezTo>
                <a:cubicBezTo>
                  <a:pt x="495833" y="148362"/>
                  <a:pt x="497509" y="149047"/>
                  <a:pt x="499643" y="149047"/>
                </a:cubicBezTo>
                <a:lnTo>
                  <a:pt x="511073" y="149047"/>
                </a:lnTo>
                <a:lnTo>
                  <a:pt x="507187" y="174422"/>
                </a:lnTo>
                <a:lnTo>
                  <a:pt x="470839" y="174422"/>
                </a:lnTo>
                <a:cubicBezTo>
                  <a:pt x="464591" y="174422"/>
                  <a:pt x="459562" y="172212"/>
                  <a:pt x="455752" y="167793"/>
                </a:cubicBezTo>
                <a:cubicBezTo>
                  <a:pt x="453618" y="164897"/>
                  <a:pt x="452247" y="161773"/>
                  <a:pt x="451637" y="158420"/>
                </a:cubicBezTo>
                <a:cubicBezTo>
                  <a:pt x="451485" y="157506"/>
                  <a:pt x="451408" y="156667"/>
                  <a:pt x="451408" y="155905"/>
                </a:cubicBezTo>
                <a:cubicBezTo>
                  <a:pt x="451408" y="154534"/>
                  <a:pt x="451485" y="153010"/>
                  <a:pt x="451637" y="151333"/>
                </a:cubicBezTo>
                <a:lnTo>
                  <a:pt x="467639" y="25146"/>
                </a:lnTo>
                <a:lnTo>
                  <a:pt x="436778" y="25146"/>
                </a:lnTo>
                <a:lnTo>
                  <a:pt x="419862" y="151333"/>
                </a:lnTo>
                <a:cubicBezTo>
                  <a:pt x="419557" y="153772"/>
                  <a:pt x="418947" y="156134"/>
                  <a:pt x="418033" y="158420"/>
                </a:cubicBezTo>
                <a:cubicBezTo>
                  <a:pt x="416661" y="161773"/>
                  <a:pt x="414528" y="164897"/>
                  <a:pt x="411632" y="167793"/>
                </a:cubicBezTo>
                <a:cubicBezTo>
                  <a:pt x="406755" y="172212"/>
                  <a:pt x="401269" y="174422"/>
                  <a:pt x="395173" y="174422"/>
                </a:cubicBezTo>
                <a:lnTo>
                  <a:pt x="351510" y="174422"/>
                </a:lnTo>
                <a:lnTo>
                  <a:pt x="355168" y="149047"/>
                </a:lnTo>
                <a:lnTo>
                  <a:pt x="369798" y="149047"/>
                </a:lnTo>
                <a:cubicBezTo>
                  <a:pt x="371932" y="149047"/>
                  <a:pt x="373684" y="148362"/>
                  <a:pt x="375056" y="146990"/>
                </a:cubicBezTo>
                <a:cubicBezTo>
                  <a:pt x="376428" y="145771"/>
                  <a:pt x="377266" y="144094"/>
                  <a:pt x="377571" y="141961"/>
                </a:cubicBezTo>
                <a:lnTo>
                  <a:pt x="394487" y="25146"/>
                </a:lnTo>
                <a:lnTo>
                  <a:pt x="372313" y="25146"/>
                </a:lnTo>
                <a:lnTo>
                  <a:pt x="375742" y="0"/>
                </a:lnTo>
                <a:lnTo>
                  <a:pt x="583996" y="0"/>
                </a:lnTo>
                <a:lnTo>
                  <a:pt x="559079" y="191567"/>
                </a:lnTo>
                <a:cubicBezTo>
                  <a:pt x="558317" y="198120"/>
                  <a:pt x="555421" y="203683"/>
                  <a:pt x="550392" y="208255"/>
                </a:cubicBezTo>
                <a:cubicBezTo>
                  <a:pt x="545515" y="213132"/>
                  <a:pt x="540029" y="215570"/>
                  <a:pt x="533933" y="215570"/>
                </a:cubicBezTo>
                <a:lnTo>
                  <a:pt x="315163" y="215570"/>
                </a:lnTo>
                <a:cubicBezTo>
                  <a:pt x="309067" y="215570"/>
                  <a:pt x="304114" y="213132"/>
                  <a:pt x="300304" y="208255"/>
                </a:cubicBezTo>
                <a:cubicBezTo>
                  <a:pt x="296494" y="203683"/>
                  <a:pt x="294970" y="198120"/>
                  <a:pt x="295732" y="191567"/>
                </a:cubicBezTo>
                <a:close/>
                <a:moveTo>
                  <a:pt x="175793" y="0"/>
                </a:moveTo>
                <a:lnTo>
                  <a:pt x="218313" y="0"/>
                </a:lnTo>
                <a:lnTo>
                  <a:pt x="215341" y="5487"/>
                </a:lnTo>
                <a:lnTo>
                  <a:pt x="288721" y="5487"/>
                </a:lnTo>
                <a:lnTo>
                  <a:pt x="286664" y="20803"/>
                </a:lnTo>
                <a:cubicBezTo>
                  <a:pt x="286359" y="22022"/>
                  <a:pt x="285711" y="23089"/>
                  <a:pt x="284721" y="24003"/>
                </a:cubicBezTo>
                <a:cubicBezTo>
                  <a:pt x="283730" y="24918"/>
                  <a:pt x="282625" y="25375"/>
                  <a:pt x="281406" y="25375"/>
                </a:cubicBezTo>
                <a:lnTo>
                  <a:pt x="270662" y="25375"/>
                </a:lnTo>
                <a:lnTo>
                  <a:pt x="273177" y="44806"/>
                </a:lnTo>
                <a:lnTo>
                  <a:pt x="236143" y="44806"/>
                </a:lnTo>
                <a:cubicBezTo>
                  <a:pt x="234010" y="44806"/>
                  <a:pt x="232638" y="43587"/>
                  <a:pt x="232029" y="41148"/>
                </a:cubicBezTo>
                <a:lnTo>
                  <a:pt x="229971" y="25375"/>
                </a:lnTo>
                <a:lnTo>
                  <a:pt x="205511" y="25375"/>
                </a:lnTo>
                <a:lnTo>
                  <a:pt x="204139" y="28575"/>
                </a:lnTo>
                <a:cubicBezTo>
                  <a:pt x="198043" y="39396"/>
                  <a:pt x="190195" y="44806"/>
                  <a:pt x="180594" y="44806"/>
                </a:cubicBezTo>
                <a:lnTo>
                  <a:pt x="151333" y="44806"/>
                </a:lnTo>
                <a:lnTo>
                  <a:pt x="171450" y="2972"/>
                </a:lnTo>
                <a:cubicBezTo>
                  <a:pt x="172516" y="991"/>
                  <a:pt x="173964" y="0"/>
                  <a:pt x="175793" y="0"/>
                </a:cubicBezTo>
                <a:close/>
                <a:moveTo>
                  <a:pt x="44348" y="0"/>
                </a:moveTo>
                <a:lnTo>
                  <a:pt x="86182" y="0"/>
                </a:lnTo>
                <a:lnTo>
                  <a:pt x="83439" y="5487"/>
                </a:lnTo>
                <a:lnTo>
                  <a:pt x="156591" y="5487"/>
                </a:lnTo>
                <a:lnTo>
                  <a:pt x="154533" y="21031"/>
                </a:lnTo>
                <a:cubicBezTo>
                  <a:pt x="154228" y="22251"/>
                  <a:pt x="153619" y="23279"/>
                  <a:pt x="152704" y="24118"/>
                </a:cubicBezTo>
                <a:cubicBezTo>
                  <a:pt x="151790" y="24956"/>
                  <a:pt x="150799" y="25375"/>
                  <a:pt x="149733" y="25375"/>
                </a:cubicBezTo>
                <a:lnTo>
                  <a:pt x="135559" y="25375"/>
                </a:lnTo>
                <a:lnTo>
                  <a:pt x="138074" y="44806"/>
                </a:lnTo>
                <a:lnTo>
                  <a:pt x="100355" y="44806"/>
                </a:lnTo>
                <a:cubicBezTo>
                  <a:pt x="97612" y="44806"/>
                  <a:pt x="95859" y="43282"/>
                  <a:pt x="95097" y="40234"/>
                </a:cubicBezTo>
                <a:lnTo>
                  <a:pt x="93268" y="25375"/>
                </a:lnTo>
                <a:lnTo>
                  <a:pt x="73380" y="25375"/>
                </a:lnTo>
                <a:cubicBezTo>
                  <a:pt x="66217" y="38329"/>
                  <a:pt x="56845" y="44806"/>
                  <a:pt x="45262" y="44806"/>
                </a:cubicBezTo>
                <a:lnTo>
                  <a:pt x="19431" y="44806"/>
                </a:lnTo>
                <a:lnTo>
                  <a:pt x="39090" y="3658"/>
                </a:lnTo>
                <a:cubicBezTo>
                  <a:pt x="40462" y="1219"/>
                  <a:pt x="42214" y="0"/>
                  <a:pt x="44348"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extLst>
      <p:ext uri="{BB962C8B-B14F-4D97-AF65-F5344CB8AC3E}">
        <p14:creationId xmlns:p14="http://schemas.microsoft.com/office/powerpoint/2010/main" val="1973919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9" name="矩形 38">
            <a:extLst>
              <a:ext uri="{FF2B5EF4-FFF2-40B4-BE49-F238E27FC236}">
                <a16:creationId xmlns="" xmlns:a16="http://schemas.microsoft.com/office/drawing/2014/main" id="{F3C0D54F-E471-254D-996C-2FBC9553FFE9}"/>
              </a:ext>
            </a:extLst>
          </p:cNvPr>
          <p:cNvSpPr/>
          <p:nvPr/>
        </p:nvSpPr>
        <p:spPr>
          <a:xfrm>
            <a:off x="390000" y="823957"/>
            <a:ext cx="11412000" cy="393182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存在的条件下，以活性炭为催化剂，用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氧化</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溶液来制备化工产品</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，下列表述正确的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中子数为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，质子数为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的钴原子</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的电子式</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化学键类型相同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D.[Co(NH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的化合价是</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53827" y="400506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7" name="圆角矩形 36">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0" name="圆角矩形 19">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1" name="圆角矩形 20">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2" name="圆角矩形 21">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3" name="圆角矩形 22">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4162217935"/>
              </p:ext>
            </p:extLst>
          </p:nvPr>
        </p:nvGraphicFramePr>
        <p:xfrm>
          <a:off x="5647431" y="2096768"/>
          <a:ext cx="982662" cy="433388"/>
        </p:xfrm>
        <a:graphic>
          <a:graphicData uri="http://schemas.openxmlformats.org/presentationml/2006/ole">
            <mc:AlternateContent xmlns:mc="http://schemas.openxmlformats.org/markup-compatibility/2006">
              <mc:Choice xmlns:v="urn:schemas-microsoft-com:vml" Requires="v">
                <p:oleObj spid="_x0000_s270358" name="文档" r:id="rId17" imgW="982555" imgH="432689" progId="Word.Document.12">
                  <p:embed/>
                </p:oleObj>
              </mc:Choice>
              <mc:Fallback>
                <p:oleObj name="文档" r:id="rId17" imgW="982555" imgH="432689" progId="Word.Document.12">
                  <p:embed/>
                  <p:pic>
                    <p:nvPicPr>
                      <p:cNvPr id="0" name=""/>
                      <p:cNvPicPr/>
                      <p:nvPr/>
                    </p:nvPicPr>
                    <p:blipFill>
                      <a:blip r:embed="rId18"/>
                      <a:stretch>
                        <a:fillRect/>
                      </a:stretch>
                    </p:blipFill>
                    <p:spPr>
                      <a:xfrm>
                        <a:off x="5647431" y="2096768"/>
                        <a:ext cx="982662" cy="433388"/>
                      </a:xfrm>
                      <a:prstGeom prst="rect">
                        <a:avLst/>
                      </a:prstGeom>
                    </p:spPr>
                  </p:pic>
                </p:oleObj>
              </mc:Fallback>
            </mc:AlternateContent>
          </a:graphicData>
        </a:graphic>
      </p:graphicFrame>
      <p:pic>
        <p:nvPicPr>
          <p:cNvPr id="270338" name="Picture 2"/>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7648" y="2780928"/>
            <a:ext cx="2957160" cy="61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圆角矩形 24">
            <a:hlinkClick r:id="rId20"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394282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grpSp>
        <p:nvGrpSpPr>
          <p:cNvPr id="2" name="组合 1"/>
          <p:cNvGrpSpPr/>
          <p:nvPr/>
        </p:nvGrpSpPr>
        <p:grpSpPr>
          <a:xfrm>
            <a:off x="516000" y="1196752"/>
            <a:ext cx="11160000" cy="4209424"/>
            <a:chOff x="516000" y="3789040"/>
            <a:chExt cx="11160000" cy="4209424"/>
          </a:xfrm>
        </p:grpSpPr>
        <p:sp>
          <p:nvSpPr>
            <p:cNvPr id="15" name="圆角矩形 14">
              <a:extLst>
                <a:ext uri="{FF2B5EF4-FFF2-40B4-BE49-F238E27FC236}">
                  <a16:creationId xmlns="" xmlns:a16="http://schemas.microsoft.com/office/drawing/2014/main" id="{E0791A29-2CB4-2744-96C1-EA2037B165CE}"/>
                </a:ext>
              </a:extLst>
            </p:cNvPr>
            <p:cNvSpPr/>
            <p:nvPr/>
          </p:nvSpPr>
          <p:spPr>
            <a:xfrm>
              <a:off x="516000" y="3901929"/>
              <a:ext cx="11160000" cy="4096535"/>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6" name="矩形 15">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8" name="文本框 17">
            <a:extLst>
              <a:ext uri="{FF2B5EF4-FFF2-40B4-BE49-F238E27FC236}">
                <a16:creationId xmlns="" xmlns:a16="http://schemas.microsoft.com/office/drawing/2014/main" id="{E38EBCDC-ABCA-E945-AC9F-C9807C462968}"/>
              </a:ext>
            </a:extLst>
          </p:cNvPr>
          <p:cNvSpPr txBox="1"/>
          <p:nvPr/>
        </p:nvSpPr>
        <p:spPr>
          <a:xfrm>
            <a:off x="694239" y="1412776"/>
            <a:ext cx="10730354" cy="3993401"/>
          </a:xfrm>
          <a:prstGeom prst="rect">
            <a:avLst/>
          </a:prstGeom>
          <a:noFill/>
        </p:spPr>
        <p:txBody>
          <a:bodyPr wrap="square">
            <a:spAutoFit/>
          </a:bodyPr>
          <a:lstStyle/>
          <a:p>
            <a:pPr algn="just">
              <a:lnSpc>
                <a:spcPct val="150000"/>
              </a:lnSpc>
              <a:spcAft>
                <a:spcPts val="0"/>
              </a:spcAft>
              <a:tabLst>
                <a:tab pos="2070735" algn="l"/>
              </a:tabLst>
            </a:pPr>
            <a:r>
              <a:rPr lang="en-US" altLang="zh-CN" sz="2400" kern="100" spc="-15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150" dirty="0">
                <a:latin typeface="Times New Roman" panose="02020603050405020304" pitchFamily="18" charset="0"/>
                <a:ea typeface="宋体" panose="02010600030101010101" pitchFamily="2" charset="-122"/>
                <a:cs typeface="Times New Roman" panose="02020603050405020304" pitchFamily="18" charset="0"/>
              </a:rPr>
              <a:t>项，中子数为</a:t>
            </a:r>
            <a:r>
              <a:rPr lang="en-US" altLang="zh-CN" sz="2400" kern="100" spc="-150" dirty="0">
                <a:latin typeface="Times New Roman" panose="02020603050405020304" pitchFamily="18" charset="0"/>
                <a:ea typeface="宋体" panose="02010600030101010101" pitchFamily="2" charset="-122"/>
                <a:cs typeface="Courier New" panose="02070309020205020404" pitchFamily="49" charset="0"/>
              </a:rPr>
              <a:t>32</a:t>
            </a:r>
            <a:r>
              <a:rPr lang="zh-CN" altLang="zh-CN" sz="2400" kern="100" spc="-150" dirty="0">
                <a:latin typeface="Times New Roman" panose="02020603050405020304" pitchFamily="18" charset="0"/>
                <a:ea typeface="宋体" panose="02010600030101010101" pitchFamily="2" charset="-122"/>
                <a:cs typeface="Times New Roman" panose="02020603050405020304" pitchFamily="18" charset="0"/>
              </a:rPr>
              <a:t>，质子数为</a:t>
            </a:r>
            <a:r>
              <a:rPr lang="en-US" altLang="zh-CN" sz="2400" kern="100" spc="-150" dirty="0">
                <a:latin typeface="Times New Roman" panose="02020603050405020304" pitchFamily="18" charset="0"/>
                <a:ea typeface="宋体" panose="02010600030101010101" pitchFamily="2" charset="-122"/>
                <a:cs typeface="Courier New" panose="02070309020205020404" pitchFamily="49" charset="0"/>
              </a:rPr>
              <a:t>27</a:t>
            </a:r>
            <a:r>
              <a:rPr lang="zh-CN" altLang="zh-CN" sz="2400" kern="100" spc="-150" dirty="0">
                <a:latin typeface="Times New Roman" panose="02020603050405020304" pitchFamily="18" charset="0"/>
                <a:ea typeface="宋体" panose="02010600030101010101" pitchFamily="2" charset="-122"/>
                <a:cs typeface="Times New Roman" panose="02020603050405020304" pitchFamily="18" charset="0"/>
              </a:rPr>
              <a:t>的元素，质量数为</a:t>
            </a:r>
            <a:r>
              <a:rPr lang="en-US" altLang="zh-CN" sz="2400" kern="100" spc="-150" dirty="0">
                <a:latin typeface="Times New Roman" panose="02020603050405020304" pitchFamily="18" charset="0"/>
                <a:ea typeface="宋体" panose="02010600030101010101" pitchFamily="2" charset="-122"/>
                <a:cs typeface="Courier New" panose="02070309020205020404" pitchFamily="49" charset="0"/>
              </a:rPr>
              <a:t>27</a:t>
            </a:r>
            <a:r>
              <a:rPr lang="zh-CN" altLang="zh-CN" sz="2400" kern="100" spc="-15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50" dirty="0">
                <a:latin typeface="Times New Roman" panose="02020603050405020304" pitchFamily="18" charset="0"/>
                <a:ea typeface="宋体" panose="02010600030101010101" pitchFamily="2" charset="-122"/>
                <a:cs typeface="Courier New" panose="02070309020205020404" pitchFamily="49" charset="0"/>
              </a:rPr>
              <a:t>32</a:t>
            </a:r>
            <a:r>
              <a:rPr lang="zh-CN" altLang="zh-CN" sz="2400" kern="100" spc="-15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50" dirty="0">
                <a:latin typeface="Times New Roman" panose="02020603050405020304" pitchFamily="18" charset="0"/>
                <a:ea typeface="宋体" panose="02010600030101010101" pitchFamily="2" charset="-122"/>
                <a:cs typeface="Courier New" panose="02070309020205020404" pitchFamily="49" charset="0"/>
              </a:rPr>
              <a:t>59</a:t>
            </a:r>
            <a:r>
              <a:rPr lang="zh-CN" altLang="zh-CN" sz="2400" kern="100" spc="-150" dirty="0">
                <a:latin typeface="Times New Roman" panose="02020603050405020304" pitchFamily="18" charset="0"/>
                <a:ea typeface="宋体" panose="02010600030101010101" pitchFamily="2" charset="-122"/>
                <a:cs typeface="Times New Roman" panose="02020603050405020304" pitchFamily="18" charset="0"/>
              </a:rPr>
              <a:t>，表示</a:t>
            </a:r>
            <a:r>
              <a:rPr lang="zh-CN" altLang="zh-CN" sz="2400" kern="100" spc="-15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spc="-15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spc="-15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15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spc="-15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15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endParaRPr lang="en-US" altLang="zh-CN" sz="1000" kern="100" spc="-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为共价化合物，电子式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endParaRPr lang="en-US" altLang="zh-CN" sz="10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中只存在共价键，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中既存在离子键又存在共价键，二者化学键类型不同，错误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整体为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价，</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价，所以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的化合价为＋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圆角矩形 19">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1" name="圆角矩形 20">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2" name="圆角矩形 21">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3" name="圆角矩形 22">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71362" name="Picture 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4860" y="2230197"/>
            <a:ext cx="1633414" cy="62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圆角矩形 23">
            <a:hlinkClick r:id="rId18"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2495597613"/>
              </p:ext>
            </p:extLst>
          </p:nvPr>
        </p:nvGraphicFramePr>
        <p:xfrm>
          <a:off x="9518401" y="1556792"/>
          <a:ext cx="754063" cy="396875"/>
        </p:xfrm>
        <a:graphic>
          <a:graphicData uri="http://schemas.openxmlformats.org/presentationml/2006/ole">
            <mc:AlternateContent xmlns:mc="http://schemas.openxmlformats.org/markup-compatibility/2006">
              <mc:Choice xmlns:v="urn:schemas-microsoft-com:vml" Requires="v">
                <p:oleObj spid="_x0000_s283657" name="文档" r:id="rId19" imgW="754732" imgH="396992" progId="Word.Document.12">
                  <p:embed/>
                </p:oleObj>
              </mc:Choice>
              <mc:Fallback>
                <p:oleObj name="文档" r:id="rId19" imgW="754732" imgH="396992" progId="Word.Document.12">
                  <p:embed/>
                  <p:pic>
                    <p:nvPicPr>
                      <p:cNvPr id="0" name=""/>
                      <p:cNvPicPr/>
                      <p:nvPr/>
                    </p:nvPicPr>
                    <p:blipFill>
                      <a:blip r:embed="rId20"/>
                      <a:stretch>
                        <a:fillRect/>
                      </a:stretch>
                    </p:blipFill>
                    <p:spPr>
                      <a:xfrm>
                        <a:off x="9518401" y="1556792"/>
                        <a:ext cx="754063" cy="396875"/>
                      </a:xfrm>
                      <a:prstGeom prst="rect">
                        <a:avLst/>
                      </a:prstGeom>
                    </p:spPr>
                  </p:pic>
                </p:oleObj>
              </mc:Fallback>
            </mc:AlternateContent>
          </a:graphicData>
        </a:graphic>
      </p:graphicFrame>
    </p:spTree>
    <p:extLst>
      <p:ext uri="{BB962C8B-B14F-4D97-AF65-F5344CB8AC3E}">
        <p14:creationId xmlns:p14="http://schemas.microsoft.com/office/powerpoint/2010/main" val="387751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271362"/>
                                        </p:tgtEl>
                                        <p:attrNameLst>
                                          <p:attrName>style.visibility</p:attrName>
                                        </p:attrNameLst>
                                      </p:cBhvr>
                                      <p:to>
                                        <p:strVal val="visible"/>
                                      </p:to>
                                    </p:set>
                                    <p:animEffect transition="in" filter="blinds(horizontal)">
                                      <p:cBhvr>
                                        <p:cTn id="13" dur="500"/>
                                        <p:tgtEl>
                                          <p:spTgt spid="271362"/>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F3C0D54F-E471-254D-996C-2FBC9553FFE9}"/>
              </a:ext>
            </a:extLst>
          </p:cNvPr>
          <p:cNvSpPr/>
          <p:nvPr/>
        </p:nvSpPr>
        <p:spPr>
          <a:xfrm>
            <a:off x="390000" y="1328013"/>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下列关于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等</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微粒的叙述错误的是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碳、氢、氧、氮元素中各含有不同核素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化学性质相同，互为同位素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60</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中</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都含有共价键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D.KO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属于含有共价键的离子化合物</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27432" y="2408133"/>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4" name="圆角矩形 23">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9" name="圆角矩形 28">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887316402"/>
              </p:ext>
            </p:extLst>
          </p:nvPr>
        </p:nvGraphicFramePr>
        <p:xfrm>
          <a:off x="3804940" y="1490310"/>
          <a:ext cx="850900" cy="485775"/>
        </p:xfrm>
        <a:graphic>
          <a:graphicData uri="http://schemas.openxmlformats.org/presentationml/2006/ole">
            <mc:AlternateContent xmlns:mc="http://schemas.openxmlformats.org/markup-compatibility/2006">
              <mc:Choice xmlns:v="urn:schemas-microsoft-com:vml" Requires="v">
                <p:oleObj spid="_x0000_s272448" name="文档" r:id="rId17" imgW="850828" imgH="485693" progId="Word.Document.12">
                  <p:embed/>
                </p:oleObj>
              </mc:Choice>
              <mc:Fallback>
                <p:oleObj name="文档" r:id="rId17" imgW="850828" imgH="485693" progId="Word.Document.12">
                  <p:embed/>
                  <p:pic>
                    <p:nvPicPr>
                      <p:cNvPr id="0" name=""/>
                      <p:cNvPicPr/>
                      <p:nvPr/>
                    </p:nvPicPr>
                    <p:blipFill>
                      <a:blip r:embed="rId18"/>
                      <a:stretch>
                        <a:fillRect/>
                      </a:stretch>
                    </p:blipFill>
                    <p:spPr>
                      <a:xfrm>
                        <a:off x="3804940" y="1490310"/>
                        <a:ext cx="850900" cy="485775"/>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1523442283"/>
              </p:ext>
            </p:extLst>
          </p:nvPr>
        </p:nvGraphicFramePr>
        <p:xfrm>
          <a:off x="3194232" y="1493485"/>
          <a:ext cx="844550" cy="482600"/>
        </p:xfrm>
        <a:graphic>
          <a:graphicData uri="http://schemas.openxmlformats.org/presentationml/2006/ole">
            <mc:AlternateContent xmlns:mc="http://schemas.openxmlformats.org/markup-compatibility/2006">
              <mc:Choice xmlns:v="urn:schemas-microsoft-com:vml" Requires="v">
                <p:oleObj spid="_x0000_s272449" name="文档" r:id="rId19" imgW="850828" imgH="486415" progId="Word.Document.12">
                  <p:embed/>
                </p:oleObj>
              </mc:Choice>
              <mc:Fallback>
                <p:oleObj name="文档" r:id="rId19" imgW="850828" imgH="486415" progId="Word.Document.12">
                  <p:embed/>
                  <p:pic>
                    <p:nvPicPr>
                      <p:cNvPr id="0" name=""/>
                      <p:cNvPicPr/>
                      <p:nvPr/>
                    </p:nvPicPr>
                    <p:blipFill>
                      <a:blip r:embed="rId20"/>
                      <a:stretch>
                        <a:fillRect/>
                      </a:stretch>
                    </p:blipFill>
                    <p:spPr>
                      <a:xfrm>
                        <a:off x="3194232" y="1493485"/>
                        <a:ext cx="844550" cy="482600"/>
                      </a:xfrm>
                      <a:prstGeom prst="rect">
                        <a:avLst/>
                      </a:prstGeom>
                    </p:spPr>
                  </p:pic>
                </p:oleObj>
              </mc:Fallback>
            </mc:AlternateContent>
          </a:graphicData>
        </a:graphic>
      </p:graphicFrame>
      <p:graphicFrame>
        <p:nvGraphicFramePr>
          <p:cNvPr id="30" name="对象 29"/>
          <p:cNvGraphicFramePr>
            <a:graphicFrameLocks noChangeAspect="1"/>
          </p:cNvGraphicFramePr>
          <p:nvPr>
            <p:extLst>
              <p:ext uri="{D42A27DB-BD31-4B8C-83A1-F6EECF244321}">
                <p14:modId xmlns:p14="http://schemas.microsoft.com/office/powerpoint/2010/main" val="1095351123"/>
              </p:ext>
            </p:extLst>
          </p:nvPr>
        </p:nvGraphicFramePr>
        <p:xfrm>
          <a:off x="1577983" y="3146494"/>
          <a:ext cx="850900" cy="485775"/>
        </p:xfrm>
        <a:graphic>
          <a:graphicData uri="http://schemas.openxmlformats.org/presentationml/2006/ole">
            <mc:AlternateContent xmlns:mc="http://schemas.openxmlformats.org/markup-compatibility/2006">
              <mc:Choice xmlns:v="urn:schemas-microsoft-com:vml" Requires="v">
                <p:oleObj spid="_x0000_s272450" name="文档" r:id="rId21" imgW="850828" imgH="485693" progId="Word.Document.12">
                  <p:embed/>
                </p:oleObj>
              </mc:Choice>
              <mc:Fallback>
                <p:oleObj name="文档" r:id="rId21" imgW="850828" imgH="485693" progId="Word.Document.12">
                  <p:embed/>
                  <p:pic>
                    <p:nvPicPr>
                      <p:cNvPr id="0" name=""/>
                      <p:cNvPicPr/>
                      <p:nvPr/>
                    </p:nvPicPr>
                    <p:blipFill>
                      <a:blip r:embed="rId18"/>
                      <a:stretch>
                        <a:fillRect/>
                      </a:stretch>
                    </p:blipFill>
                    <p:spPr>
                      <a:xfrm>
                        <a:off x="1577983" y="3146494"/>
                        <a:ext cx="850900" cy="485775"/>
                      </a:xfrm>
                      <a:prstGeom prst="rect">
                        <a:avLst/>
                      </a:prstGeom>
                    </p:spPr>
                  </p:pic>
                </p:oleObj>
              </mc:Fallback>
            </mc:AlternateContent>
          </a:graphicData>
        </a:graphic>
      </p:graphicFrame>
      <p:sp>
        <p:nvSpPr>
          <p:cNvPr id="43" name="圆角矩形 42">
            <a:hlinkClick r:id="rId22"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23560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F3C0D54F-E471-254D-996C-2FBC9553FFE9}"/>
              </a:ext>
            </a:extLst>
          </p:cNvPr>
          <p:cNvSpPr/>
          <p:nvPr/>
        </p:nvSpPr>
        <p:spPr>
          <a:xfrm>
            <a:off x="390000" y="1372145"/>
            <a:ext cx="11412000" cy="282382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下列关于化学键和化合物的说法正确的是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三种化合物含有相同的化学键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金属元素和非金属元素形成的化合物一定是离子化合物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非金属元素组成的化合物一定是共价化合物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D.HCl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溶于水时只破坏了共价键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63352" y="353709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8" name="圆角矩形 37">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3" name="圆角矩形 22">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5" name="圆角矩形 24">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6" name="圆角矩形 25">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7" name="圆角矩形 26">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18" name="圆角矩形 17">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2412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 name="矩形 4"/>
          <p:cNvSpPr/>
          <p:nvPr/>
        </p:nvSpPr>
        <p:spPr>
          <a:xfrm>
            <a:off x="390000" y="1196752"/>
            <a:ext cx="11412000" cy="3347070"/>
          </a:xfrm>
          <a:prstGeom prst="rect">
            <a:avLst/>
          </a:prstGeom>
        </p:spPr>
        <p:txBody>
          <a:bodyPr>
            <a:spAutoFit/>
          </a:bodyPr>
          <a:lstStyle/>
          <a:p>
            <a:pPr algn="just">
              <a:lnSpc>
                <a:spcPct val="150000"/>
              </a:lnSpc>
              <a:spcAft>
                <a:spcPts val="0"/>
              </a:spcAft>
              <a:tabLst>
                <a:tab pos="2070735" algn="l"/>
              </a:tabLst>
            </a:pPr>
            <a:r>
              <a:rPr lang="en-US" altLang="zh-CN" sz="2400" kern="100" spc="1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spc="10" dirty="0">
                <a:latin typeface="Times New Roman" panose="02020603050405020304" pitchFamily="18" charset="0"/>
                <a:ea typeface="微软雅黑" panose="020B0503020204020204" pitchFamily="34" charset="-122"/>
                <a:cs typeface="Times New Roman" panose="02020603050405020304" pitchFamily="18" charset="0"/>
              </a:rPr>
              <a:t>科学家研制了有望成为高效火箭推进剂的</a:t>
            </a:r>
            <a:r>
              <a:rPr lang="en-US" altLang="zh-CN" sz="2400" kern="100" spc="10" dirty="0">
                <a:latin typeface="Times New Roman" panose="02020603050405020304" pitchFamily="18" charset="0"/>
                <a:ea typeface="微软雅黑" panose="020B0503020204020204" pitchFamily="34" charset="-122"/>
                <a:cs typeface="Courier New" panose="02070309020205020404" pitchFamily="49" charset="0"/>
              </a:rPr>
              <a:t>N(NO</a:t>
            </a:r>
            <a:r>
              <a:rPr lang="en-US" altLang="zh-CN" sz="2400" kern="100" spc="1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1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spc="1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spc="10" dirty="0">
                <a:latin typeface="Times New Roman" panose="02020603050405020304" pitchFamily="18" charset="0"/>
                <a:ea typeface="微软雅黑" panose="020B0503020204020204" pitchFamily="34" charset="-122"/>
                <a:cs typeface="Times New Roman" panose="02020603050405020304" pitchFamily="18" charset="0"/>
              </a:rPr>
              <a:t>，下列有关</a:t>
            </a:r>
            <a:r>
              <a:rPr lang="en-US" altLang="zh-CN" sz="2400" kern="100" spc="10" dirty="0">
                <a:latin typeface="Times New Roman" panose="02020603050405020304" pitchFamily="18" charset="0"/>
                <a:ea typeface="微软雅黑" panose="020B0503020204020204" pitchFamily="34" charset="-122"/>
                <a:cs typeface="Courier New" panose="02070309020205020404" pitchFamily="49" charset="0"/>
              </a:rPr>
              <a:t>N(NO</a:t>
            </a:r>
            <a:r>
              <a:rPr lang="en-US" altLang="zh-CN" sz="2400" kern="100" spc="1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1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spc="1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spc="10" dirty="0">
                <a:latin typeface="Times New Roman" panose="02020603050405020304" pitchFamily="18" charset="0"/>
                <a:ea typeface="微软雅黑" panose="020B0503020204020204" pitchFamily="34" charset="-122"/>
                <a:cs typeface="Times New Roman" panose="02020603050405020304" pitchFamily="18" charset="0"/>
              </a:rPr>
              <a:t>分子的说法正确的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该物质是只含共价键的共价化合物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该物质中既含共价键也含离子键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该物质是离子化合物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该物质的组成微粒是阴、阳离子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27432" y="227687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7" name="圆角矩形 26">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0" name="圆角矩形 29">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5" name="圆角矩形 24">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80911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22756" y="853376"/>
            <a:ext cx="11412000" cy="577081"/>
          </a:xfrm>
          <a:prstGeom prst="rect">
            <a:avLst/>
          </a:prstGeom>
        </p:spPr>
        <p:txBody>
          <a:bodyPr wrap="square">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1.</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化学键及类型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矩形 13"/>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19" name="矩形 18"/>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pic>
        <p:nvPicPr>
          <p:cNvPr id="233474" name="Picture 2" descr="W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5352" y="1362042"/>
            <a:ext cx="4821297" cy="170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422756" y="3068960"/>
            <a:ext cx="11412000" cy="1131079"/>
          </a:xfrm>
          <a:prstGeom prst="rect">
            <a:avLst/>
          </a:prstGeom>
        </p:spPr>
        <p:txBody>
          <a:bodyPr wrap="square">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2.</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共价键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共价键类型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图片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09732" y="3861048"/>
            <a:ext cx="6572536" cy="2738258"/>
          </a:xfrm>
          <a:prstGeom prst="rect">
            <a:avLst/>
          </a:prstGeom>
        </p:spPr>
      </p:pic>
      <p:sp>
        <p:nvSpPr>
          <p:cNvPr id="3" name="矩形 2"/>
          <p:cNvSpPr/>
          <p:nvPr/>
        </p:nvSpPr>
        <p:spPr>
          <a:xfrm>
            <a:off x="5519936" y="3772947"/>
            <a:ext cx="1107996" cy="461665"/>
          </a:xfrm>
          <a:prstGeom prst="rect">
            <a:avLst/>
          </a:prstGeom>
        </p:spPr>
        <p:txBody>
          <a:bodyPr wrap="none">
            <a:spAutoFit/>
          </a:bodyPr>
          <a:lstStyle/>
          <a:p>
            <a:r>
              <a:rPr lang="zh-CN" altLang="en-US" sz="2400" dirty="0">
                <a:solidFill>
                  <a:srgbClr val="C00000"/>
                </a:solidFill>
              </a:rPr>
              <a:t>头碰头</a:t>
            </a:r>
          </a:p>
        </p:txBody>
      </p:sp>
      <p:sp>
        <p:nvSpPr>
          <p:cNvPr id="13" name="矩形 12"/>
          <p:cNvSpPr/>
          <p:nvPr/>
        </p:nvSpPr>
        <p:spPr>
          <a:xfrm>
            <a:off x="5519936" y="4221088"/>
            <a:ext cx="1107996" cy="461665"/>
          </a:xfrm>
          <a:prstGeom prst="rect">
            <a:avLst/>
          </a:prstGeom>
        </p:spPr>
        <p:txBody>
          <a:bodyPr wrap="none">
            <a:spAutoFit/>
          </a:bodyPr>
          <a:lstStyle/>
          <a:p>
            <a:r>
              <a:rPr lang="zh-CN" altLang="en-US" sz="2400" dirty="0">
                <a:solidFill>
                  <a:srgbClr val="C00000"/>
                </a:solidFill>
              </a:rPr>
              <a:t>肩并肩</a:t>
            </a:r>
          </a:p>
        </p:txBody>
      </p:sp>
      <p:sp>
        <p:nvSpPr>
          <p:cNvPr id="17" name="矩形 16"/>
          <p:cNvSpPr/>
          <p:nvPr/>
        </p:nvSpPr>
        <p:spPr>
          <a:xfrm>
            <a:off x="6744072" y="5703639"/>
            <a:ext cx="1415772" cy="461665"/>
          </a:xfrm>
          <a:prstGeom prst="rect">
            <a:avLst/>
          </a:prstGeom>
        </p:spPr>
        <p:txBody>
          <a:bodyPr wrap="none">
            <a:spAutoFit/>
          </a:bodyPr>
          <a:lstStyle/>
          <a:p>
            <a:r>
              <a:rPr lang="zh-CN" altLang="en-US" sz="2400" dirty="0">
                <a:solidFill>
                  <a:srgbClr val="C00000"/>
                </a:solidFill>
              </a:rPr>
              <a:t>孤电子对</a:t>
            </a:r>
          </a:p>
        </p:txBody>
      </p:sp>
      <p:sp>
        <p:nvSpPr>
          <p:cNvPr id="20" name="矩形 19"/>
          <p:cNvSpPr/>
          <p:nvPr/>
        </p:nvSpPr>
        <p:spPr>
          <a:xfrm>
            <a:off x="7896200" y="4773310"/>
            <a:ext cx="889987" cy="461665"/>
          </a:xfrm>
          <a:prstGeom prst="rect">
            <a:avLst/>
          </a:prstGeom>
        </p:spPr>
        <p:txBody>
          <a:bodyPr wrap="none">
            <a:spAutoFit/>
          </a:bodyPr>
          <a:lstStyle/>
          <a:p>
            <a:r>
              <a:rPr lang="en-US" altLang="zh-CN"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0~1.7</a:t>
            </a:r>
            <a:endParaRPr lang="zh-CN" altLang="en-US" sz="2400" dirty="0">
              <a:solidFill>
                <a:srgbClr val="C00000"/>
              </a:solidFill>
              <a:latin typeface="Times New Roman" panose="02020603050405020304" pitchFamily="18" charset="0"/>
              <a:cs typeface="Times New Roman" panose="02020603050405020304" pitchFamily="18" charset="0"/>
            </a:endParaRPr>
          </a:p>
        </p:txBody>
      </p:sp>
      <p:sp>
        <p:nvSpPr>
          <p:cNvPr id="21" name="矩形 20"/>
          <p:cNvSpPr/>
          <p:nvPr/>
        </p:nvSpPr>
        <p:spPr>
          <a:xfrm>
            <a:off x="7312005" y="5199583"/>
            <a:ext cx="800219" cy="461665"/>
          </a:xfrm>
          <a:prstGeom prst="rect">
            <a:avLst/>
          </a:prstGeom>
        </p:spPr>
        <p:txBody>
          <a:bodyPr wrap="none">
            <a:spAutoFit/>
          </a:bodyPr>
          <a:lstStyle/>
          <a:p>
            <a:r>
              <a:rPr lang="zh-CN" altLang="en-US" sz="2400" dirty="0">
                <a:solidFill>
                  <a:srgbClr val="C00000"/>
                </a:solidFill>
              </a:rPr>
              <a:t>相等</a:t>
            </a:r>
          </a:p>
        </p:txBody>
      </p:sp>
      <p:sp>
        <p:nvSpPr>
          <p:cNvPr id="22" name="矩形 21"/>
          <p:cNvSpPr/>
          <p:nvPr/>
        </p:nvSpPr>
        <p:spPr>
          <a:xfrm>
            <a:off x="4799856" y="6127915"/>
            <a:ext cx="1107996" cy="461665"/>
          </a:xfrm>
          <a:prstGeom prst="rect">
            <a:avLst/>
          </a:prstGeom>
        </p:spPr>
        <p:txBody>
          <a:bodyPr wrap="none">
            <a:spAutoFit/>
          </a:bodyPr>
          <a:lstStyle/>
          <a:p>
            <a:r>
              <a:rPr lang="zh-CN" altLang="en-US" sz="2400" dirty="0">
                <a:solidFill>
                  <a:srgbClr val="C00000"/>
                </a:solidFill>
              </a:rPr>
              <a:t>空轨道</a:t>
            </a:r>
          </a:p>
        </p:txBody>
      </p:sp>
    </p:spTree>
    <p:extLst>
      <p:ext uri="{BB962C8B-B14F-4D97-AF65-F5344CB8AC3E}">
        <p14:creationId xmlns:p14="http://schemas.microsoft.com/office/powerpoint/2010/main" val="3279817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linds(horizontal)">
                                      <p:cBhvr>
                                        <p:cTn id="19" dur="500"/>
                                        <p:tgtEl>
                                          <p:spTgt spid="2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7"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 xmlns:a16="http://schemas.microsoft.com/office/drawing/2014/main" id="{F3C0D54F-E471-254D-996C-2FBC9553FFE9}"/>
              </a:ext>
            </a:extLst>
          </p:cNvPr>
          <p:cNvSpPr/>
          <p:nvPr/>
        </p:nvSpPr>
        <p:spPr>
          <a:xfrm>
            <a:off x="409050" y="923578"/>
            <a:ext cx="11412000" cy="282382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下列各组中每种物质都既有离子键又有共价键的是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B.MgO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D.HCl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MgCl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3" name="圆角矩形 32">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1" name="TextBox 9"/>
          <p:cNvSpPr txBox="1"/>
          <p:nvPr/>
        </p:nvSpPr>
        <p:spPr>
          <a:xfrm>
            <a:off x="263352" y="252898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5" name="圆角矩形 24">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6" name="圆角矩形 25">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18" name="组合 17"/>
          <p:cNvGrpSpPr/>
          <p:nvPr/>
        </p:nvGrpSpPr>
        <p:grpSpPr>
          <a:xfrm>
            <a:off x="516000" y="4077072"/>
            <a:ext cx="11160000" cy="1584176"/>
            <a:chOff x="516000" y="3789040"/>
            <a:chExt cx="11160000" cy="1584176"/>
          </a:xfrm>
        </p:grpSpPr>
        <p:sp>
          <p:nvSpPr>
            <p:cNvPr id="19" name="圆角矩形 18">
              <a:extLst>
                <a:ext uri="{FF2B5EF4-FFF2-40B4-BE49-F238E27FC236}">
                  <a16:creationId xmlns="" xmlns:a16="http://schemas.microsoft.com/office/drawing/2014/main" id="{E0791A29-2CB4-2744-96C1-EA2037B165CE}"/>
                </a:ext>
              </a:extLst>
            </p:cNvPr>
            <p:cNvSpPr/>
            <p:nvPr/>
          </p:nvSpPr>
          <p:spPr>
            <a:xfrm>
              <a:off x="516000" y="3901929"/>
              <a:ext cx="11160000" cy="1471287"/>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2" name="文本框 21">
            <a:extLst>
              <a:ext uri="{FF2B5EF4-FFF2-40B4-BE49-F238E27FC236}">
                <a16:creationId xmlns="" xmlns:a16="http://schemas.microsoft.com/office/drawing/2014/main" id="{E38EBCDC-ABCA-E945-AC9F-C9807C462968}"/>
              </a:ext>
            </a:extLst>
          </p:cNvPr>
          <p:cNvSpPr txBox="1"/>
          <p:nvPr/>
        </p:nvSpPr>
        <p:spPr>
          <a:xfrm>
            <a:off x="694238" y="4365104"/>
            <a:ext cx="10802361" cy="1130246"/>
          </a:xfrm>
          <a:prstGeom prst="rect">
            <a:avLst/>
          </a:prstGeom>
          <a:noFill/>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中只含共价键，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MgO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中只含离子键，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中只含共价键，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圆角矩形 22">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75463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par>
                                <p:cTn id="13" presetID="3"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5B31A23C-2D81-E54D-AA89-8AE9E5BDD097}"/>
              </a:ext>
            </a:extLst>
          </p:cNvPr>
          <p:cNvSpPr/>
          <p:nvPr/>
        </p:nvSpPr>
        <p:spPr>
          <a:xfrm>
            <a:off x="390000" y="1181238"/>
            <a:ext cx="11412000" cy="282382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离子键就是使阴、阳离子结合成化合物的静电引力</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晶体中含共价键，是共价化合物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分子中只含有极性共价键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某化合物熔融状态能导电，可以证明该化合物内一定存在离子键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9" name="圆角矩形 48">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50" name="圆角矩形 49">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1" name="圆角矩形 20">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2" name="圆角矩形 21">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3" name="圆角矩形 22">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4" name="圆角矩形 23">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7" name="TextBox 9"/>
          <p:cNvSpPr txBox="1"/>
          <p:nvPr/>
        </p:nvSpPr>
        <p:spPr>
          <a:xfrm>
            <a:off x="263352" y="332107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9" name="圆角矩形 18">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55169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a:extLst>
              <a:ext uri="{FF2B5EF4-FFF2-40B4-BE49-F238E27FC236}">
                <a16:creationId xmlns="" xmlns:a16="http://schemas.microsoft.com/office/drawing/2014/main" id="{574E7DD6-E482-894D-9E46-D2B62C9ED9EC}"/>
              </a:ext>
            </a:extLst>
          </p:cNvPr>
          <p:cNvGrpSpPr/>
          <p:nvPr/>
        </p:nvGrpSpPr>
        <p:grpSpPr>
          <a:xfrm>
            <a:off x="516000" y="1268760"/>
            <a:ext cx="11160000" cy="3312368"/>
            <a:chOff x="792914" y="3925222"/>
            <a:chExt cx="11160000" cy="3312368"/>
          </a:xfrm>
        </p:grpSpPr>
        <p:sp>
          <p:nvSpPr>
            <p:cNvPr id="41" name="圆角矩形 40">
              <a:extLst>
                <a:ext uri="{FF2B5EF4-FFF2-40B4-BE49-F238E27FC236}">
                  <a16:creationId xmlns="" xmlns:a16="http://schemas.microsoft.com/office/drawing/2014/main" id="{E0791A29-2CB4-2744-96C1-EA2037B165CE}"/>
                </a:ext>
              </a:extLst>
            </p:cNvPr>
            <p:cNvSpPr/>
            <p:nvPr/>
          </p:nvSpPr>
          <p:spPr>
            <a:xfrm>
              <a:off x="792914" y="4038111"/>
              <a:ext cx="11160000" cy="3199479"/>
            </a:xfrm>
            <a:prstGeom prst="roundRect">
              <a:avLst>
                <a:gd name="adj" fmla="val 256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2" name="矩形 4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圆角矩形 23">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31" name="圆角矩形 30">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2" name="圆角矩形 31">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3" name="圆角矩形 32">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4" name="圆角矩形 33">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 name="矩形 3"/>
          <p:cNvSpPr/>
          <p:nvPr/>
        </p:nvSpPr>
        <p:spPr>
          <a:xfrm>
            <a:off x="786000" y="1484784"/>
            <a:ext cx="10620000" cy="2862322"/>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离子键是阴、阳离子间的静电作用，包括静电引力和静电斥力，故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硝酸铵</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是离子化合物，含有离子键和共价键，故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的结构式为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H—O—O—H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，含有极性共价键和非极性共价键，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中也是含有极性共价键和非极性共价键，故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离子</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化合物在熔融状态下导电，共价化合物在熔融状态下不导电，故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2" name="圆角矩形 21">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3" name="圆角矩形 22">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0" name="圆角矩形 29">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5" name="圆角矩形 34">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751673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FFF65964-AB35-1C41-A7F1-54DD8E8F48A6}"/>
              </a:ext>
            </a:extLst>
          </p:cNvPr>
          <p:cNvSpPr/>
          <p:nvPr/>
        </p:nvSpPr>
        <p:spPr>
          <a:xfrm>
            <a:off x="390000" y="965214"/>
            <a:ext cx="11412000" cy="282382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含有共价键的化合物一定是共价化合物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在共价化合物中一定含有共价键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含有离子键的化合物一定是离子化合物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双原子单质分子中含有的共价键一定是非极性共价键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63352" y="146927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6" name="圆角矩形 15">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17" name="圆角矩形 16">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8" name="圆角矩形 17">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19" name="组合 18"/>
          <p:cNvGrpSpPr/>
          <p:nvPr/>
        </p:nvGrpSpPr>
        <p:grpSpPr>
          <a:xfrm>
            <a:off x="516000" y="4077072"/>
            <a:ext cx="11160000" cy="2592288"/>
            <a:chOff x="516000" y="3789040"/>
            <a:chExt cx="11160000" cy="2592288"/>
          </a:xfrm>
        </p:grpSpPr>
        <p:sp>
          <p:nvSpPr>
            <p:cNvPr id="20" name="圆角矩形 19">
              <a:extLst>
                <a:ext uri="{FF2B5EF4-FFF2-40B4-BE49-F238E27FC236}">
                  <a16:creationId xmlns="" xmlns:a16="http://schemas.microsoft.com/office/drawing/2014/main" id="{E0791A29-2CB4-2744-96C1-EA2037B165CE}"/>
                </a:ext>
              </a:extLst>
            </p:cNvPr>
            <p:cNvSpPr/>
            <p:nvPr/>
          </p:nvSpPr>
          <p:spPr>
            <a:xfrm>
              <a:off x="516000" y="3901929"/>
              <a:ext cx="11160000" cy="2479399"/>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3" name="文本框 22">
            <a:extLst>
              <a:ext uri="{FF2B5EF4-FFF2-40B4-BE49-F238E27FC236}">
                <a16:creationId xmlns="" xmlns:a16="http://schemas.microsoft.com/office/drawing/2014/main" id="{E38EBCDC-ABCA-E945-AC9F-C9807C462968}"/>
              </a:ext>
            </a:extLst>
          </p:cNvPr>
          <p:cNvSpPr txBox="1"/>
          <p:nvPr/>
        </p:nvSpPr>
        <p:spPr>
          <a:xfrm>
            <a:off x="694238" y="4293096"/>
            <a:ext cx="10802361" cy="2238241"/>
          </a:xfrm>
          <a:prstGeom prst="rect">
            <a:avLst/>
          </a:prstGeom>
          <a:noFill/>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只含有共价键的化合物是共价化合物，离子化合物中也可能含有共价键，如氯化铵，故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含有</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离子键的化合物就是离子化合物，故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同一种元素的原子形成的共价键是非极性共价键，故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圆角矩形 23">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60059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 name="矩形 3"/>
          <p:cNvSpPr/>
          <p:nvPr/>
        </p:nvSpPr>
        <p:spPr>
          <a:xfrm>
            <a:off x="390000" y="1196752"/>
            <a:ext cx="11412000" cy="2308324"/>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en-US" sz="2400" kern="100" dirty="0" smtClean="0">
                <a:latin typeface="Times New Roman" panose="02020603050405020304" pitchFamily="18" charset="0"/>
                <a:ea typeface="微软雅黑" panose="020B0503020204020204" pitchFamily="34" charset="-122"/>
                <a:cs typeface="Times New Roman" panose="02020603050405020304" pitchFamily="18" charset="0"/>
              </a:rPr>
              <a:t>如</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图</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中每条折线表示元素周期表中</a:t>
            </a:r>
            <a:r>
              <a:rPr lang="en-US" altLang="zh-CN" sz="2400" kern="100" dirty="0" err="1">
                <a:latin typeface="宋体" panose="02010600030101010101" pitchFamily="2" charset="-122"/>
                <a:ea typeface="微软雅黑" panose="020B0503020204020204" pitchFamily="34" charset="-122"/>
                <a:cs typeface="Times New Roman" panose="02020603050405020304" pitchFamily="18" charset="0"/>
              </a:rPr>
              <a:t>Ⅳ</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宋体" panose="02010600030101010101" pitchFamily="2" charset="-122"/>
                <a:ea typeface="微软雅黑" panose="020B0503020204020204" pitchFamily="34" charset="-122"/>
                <a:cs typeface="Times New Roman" panose="02020603050405020304" pitchFamily="18" charset="0"/>
              </a:rPr>
              <a:t>Ⅶ</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族中的某一族元素氢化物的沸点变化。每个小黑点代表一种氢化物，其中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点代表的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B.HCl</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C.PH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D.SiH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9" name="圆角矩形 18">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0" name="圆角矩形 19">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1" name="圆角矩形 20">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1" name="TextBox 9"/>
          <p:cNvSpPr txBox="1"/>
          <p:nvPr/>
        </p:nvSpPr>
        <p:spPr>
          <a:xfrm>
            <a:off x="2963736" y="281701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273410" name="Picture 2" descr="5-40"/>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6045" y="2068661"/>
            <a:ext cx="2422899" cy="236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组合 23"/>
          <p:cNvGrpSpPr/>
          <p:nvPr/>
        </p:nvGrpSpPr>
        <p:grpSpPr>
          <a:xfrm>
            <a:off x="516000" y="4653136"/>
            <a:ext cx="11160000" cy="1584176"/>
            <a:chOff x="516000" y="3789040"/>
            <a:chExt cx="11160000" cy="1584176"/>
          </a:xfrm>
        </p:grpSpPr>
        <p:sp>
          <p:nvSpPr>
            <p:cNvPr id="25" name="圆角矩形 24">
              <a:extLst>
                <a:ext uri="{FF2B5EF4-FFF2-40B4-BE49-F238E27FC236}">
                  <a16:creationId xmlns="" xmlns:a16="http://schemas.microsoft.com/office/drawing/2014/main" id="{E0791A29-2CB4-2744-96C1-EA2037B165CE}"/>
                </a:ext>
              </a:extLst>
            </p:cNvPr>
            <p:cNvSpPr/>
            <p:nvPr/>
          </p:nvSpPr>
          <p:spPr>
            <a:xfrm>
              <a:off x="516000" y="3901929"/>
              <a:ext cx="11160000" cy="1471287"/>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6" name="矩形 25">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文本框 26">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8" name="文本框 27">
            <a:extLst>
              <a:ext uri="{FF2B5EF4-FFF2-40B4-BE49-F238E27FC236}">
                <a16:creationId xmlns="" xmlns:a16="http://schemas.microsoft.com/office/drawing/2014/main" id="{E38EBCDC-ABCA-E945-AC9F-C9807C462968}"/>
              </a:ext>
            </a:extLst>
          </p:cNvPr>
          <p:cNvSpPr txBox="1"/>
          <p:nvPr/>
        </p:nvSpPr>
        <p:spPr>
          <a:xfrm>
            <a:off x="694238" y="4869160"/>
            <a:ext cx="10802361" cy="1130246"/>
          </a:xfrm>
          <a:prstGeom prst="rect">
            <a:avLst/>
          </a:prstGeom>
          <a:noFill/>
        </p:spPr>
        <p:txBody>
          <a:bodyPr wrap="square">
            <a:spAutoFit/>
          </a:bodyPr>
          <a:lstStyle/>
          <a:p>
            <a:pPr algn="just">
              <a:lnSpc>
                <a:spcPct val="150000"/>
              </a:lnSpc>
              <a:spcAft>
                <a:spcPts val="0"/>
              </a:spcAft>
              <a:tabLst>
                <a:tab pos="2070735" algn="l"/>
              </a:tabLst>
            </a:pP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Ⅳ</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Ⅶ</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族元素的氢化物中，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分子间因存在氢键，故沸点反常地高，则含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点的线为</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Ⅳ</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族元素的氢化物，则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点代表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圆角矩形 28">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93785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par>
                                <p:cTn id="13" presetID="3" presetClass="entr" presetSubtype="1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9EF13083-441D-CC41-A3B9-50FF39250BAC}"/>
              </a:ext>
            </a:extLst>
          </p:cNvPr>
          <p:cNvSpPr/>
          <p:nvPr/>
        </p:nvSpPr>
        <p:spPr>
          <a:xfrm>
            <a:off x="390000" y="774015"/>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冰融化时，分子中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键发生断裂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随着电子层数的增加，卤化物</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CX</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分子间作用力逐渐增大，所以它们相应的熔、</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沸</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点</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也逐渐升高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由于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键牢固，所以水的熔、沸点比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在由分子所构成的物质中，分子间作用力越大，该物质越稳定</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1" name="TextBox 9"/>
          <p:cNvSpPr txBox="1"/>
          <p:nvPr/>
        </p:nvSpPr>
        <p:spPr>
          <a:xfrm>
            <a:off x="263352" y="185413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7" name="圆角矩形 26">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0" name="圆角矩形 29">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19" name="组合 18"/>
          <p:cNvGrpSpPr/>
          <p:nvPr/>
        </p:nvGrpSpPr>
        <p:grpSpPr>
          <a:xfrm>
            <a:off x="516000" y="4293096"/>
            <a:ext cx="11160000" cy="2448272"/>
            <a:chOff x="516000" y="3789040"/>
            <a:chExt cx="11160000" cy="2448272"/>
          </a:xfrm>
        </p:grpSpPr>
        <p:sp>
          <p:nvSpPr>
            <p:cNvPr id="20" name="圆角矩形 19">
              <a:extLst>
                <a:ext uri="{FF2B5EF4-FFF2-40B4-BE49-F238E27FC236}">
                  <a16:creationId xmlns="" xmlns:a16="http://schemas.microsoft.com/office/drawing/2014/main" id="{E0791A29-2CB4-2744-96C1-EA2037B165CE}"/>
                </a:ext>
              </a:extLst>
            </p:cNvPr>
            <p:cNvSpPr/>
            <p:nvPr/>
          </p:nvSpPr>
          <p:spPr>
            <a:xfrm>
              <a:off x="516000" y="3901929"/>
              <a:ext cx="11160000" cy="2335383"/>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文本框 24">
            <a:extLst>
              <a:ext uri="{FF2B5EF4-FFF2-40B4-BE49-F238E27FC236}">
                <a16:creationId xmlns="" xmlns:a16="http://schemas.microsoft.com/office/drawing/2014/main" id="{E38EBCDC-ABCA-E945-AC9F-C9807C462968}"/>
              </a:ext>
            </a:extLst>
          </p:cNvPr>
          <p:cNvSpPr txBox="1"/>
          <p:nvPr/>
        </p:nvSpPr>
        <p:spPr>
          <a:xfrm>
            <a:off x="694238" y="4437112"/>
            <a:ext cx="10802361" cy="2238241"/>
          </a:xfrm>
          <a:prstGeom prst="rect">
            <a:avLst/>
          </a:prstGeom>
          <a:noFill/>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冰融化为物理变化，只破坏氢键而不破坏化学键，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物质</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的熔、沸点与化学键无关，水的熔、沸点比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高，是因为水分子间存在氢键，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物质</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的稳定性与化学键有关，与分子间作用力无关，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83080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 xmlns:a16="http://schemas.microsoft.com/office/drawing/2014/main" id="{9EF13083-441D-CC41-A3B9-50FF39250BAC}"/>
              </a:ext>
            </a:extLst>
          </p:cNvPr>
          <p:cNvSpPr/>
          <p:nvPr/>
        </p:nvSpPr>
        <p:spPr>
          <a:xfrm>
            <a:off x="390000" y="1056237"/>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下列现象与氢键有关的是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的熔、沸点比</a:t>
            </a:r>
            <a:r>
              <a:rPr lang="en-US" altLang="zh-CN" kern="100" dirty="0" err="1">
                <a:latin typeface="宋体" panose="02010600030101010101" pitchFamily="2" charset="-122"/>
                <a:ea typeface="微软雅黑" panose="020B0503020204020204" pitchFamily="34" charset="-122"/>
                <a:cs typeface="Times New Roman" panose="02020603050405020304" pitchFamily="18" charset="0"/>
              </a:rPr>
              <a:t>Ⅴ</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族其他元素氢化物的高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小分子的醇、羧酸可以和水以任意比互溶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冰的密度比液态水的密度小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④</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水分子高温下很稳定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①②④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①②③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22" name="TextBox 9"/>
          <p:cNvSpPr txBox="1"/>
          <p:nvPr/>
        </p:nvSpPr>
        <p:spPr>
          <a:xfrm>
            <a:off x="2680347" y="375716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9" name="圆角矩形 28">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30" name="圆角矩形 29">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31" name="圆角矩形 30">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3" name="圆角矩形 42">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18" name="组合 17"/>
          <p:cNvGrpSpPr/>
          <p:nvPr/>
        </p:nvGrpSpPr>
        <p:grpSpPr>
          <a:xfrm>
            <a:off x="516000" y="4941168"/>
            <a:ext cx="11160000" cy="1008112"/>
            <a:chOff x="516000" y="3789040"/>
            <a:chExt cx="11160000" cy="1008112"/>
          </a:xfrm>
        </p:grpSpPr>
        <p:sp>
          <p:nvSpPr>
            <p:cNvPr id="19" name="圆角矩形 18">
              <a:extLst>
                <a:ext uri="{FF2B5EF4-FFF2-40B4-BE49-F238E27FC236}">
                  <a16:creationId xmlns="" xmlns:a16="http://schemas.microsoft.com/office/drawing/2014/main" id="{E0791A29-2CB4-2744-96C1-EA2037B165CE}"/>
                </a:ext>
              </a:extLst>
            </p:cNvPr>
            <p:cNvSpPr/>
            <p:nvPr/>
          </p:nvSpPr>
          <p:spPr>
            <a:xfrm>
              <a:off x="516000" y="3901929"/>
              <a:ext cx="11160000" cy="895223"/>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3" name="文本框 22">
            <a:extLst>
              <a:ext uri="{FF2B5EF4-FFF2-40B4-BE49-F238E27FC236}">
                <a16:creationId xmlns="" xmlns:a16="http://schemas.microsoft.com/office/drawing/2014/main" id="{E38EBCDC-ABCA-E945-AC9F-C9807C462968}"/>
              </a:ext>
            </a:extLst>
          </p:cNvPr>
          <p:cNvSpPr txBox="1"/>
          <p:nvPr/>
        </p:nvSpPr>
        <p:spPr>
          <a:xfrm>
            <a:off x="694238" y="5157192"/>
            <a:ext cx="10802361" cy="576248"/>
          </a:xfrm>
          <a:prstGeom prst="rect">
            <a:avLst/>
          </a:prstGeom>
          <a:noFill/>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水分子高温下很稳定是因为分子中</a:t>
            </a:r>
            <a:r>
              <a:rPr lang="en-US" altLang="zh-CN" sz="2400" kern="100" dirty="0">
                <a:latin typeface="Times New Roman" panose="02020603050405020304" pitchFamily="18" charset="0"/>
                <a:ea typeface="宋体" panose="02010600030101010101" pitchFamily="2" charset="-122"/>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键的键能大。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圆角矩形 23">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1288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par>
                                <p:cTn id="13" presetID="3"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17" name="矩形 16"/>
          <p:cNvSpPr/>
          <p:nvPr/>
        </p:nvSpPr>
        <p:spPr>
          <a:xfrm>
            <a:off x="390000" y="836712"/>
            <a:ext cx="11412000" cy="5078313"/>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冰面为什么滑</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，这与冰层表面的结构有关</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。下列有关说法错误的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由于氢键的存在，水分子的稳定性好，</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高</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温</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下也很难分解</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第一层固态冰中，水分子间通过氢键</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形成</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空间</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网状结构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第二层</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准液体</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中，水分子间形成</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氢键</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机会比固态冰中少</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当高于一定温度时，</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准液体</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中的水分子与下层冰连接的氢键断裂，产生</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流</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动</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性的水分子</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，使冰面变</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滑</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6" name="TextBox 9"/>
          <p:cNvSpPr txBox="1"/>
          <p:nvPr/>
        </p:nvSpPr>
        <p:spPr>
          <a:xfrm>
            <a:off x="227432" y="134076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9" name="圆角矩形 18">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0" name="圆角矩形 19">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1" name="圆角矩形 20">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74434" name="Picture 2" descr="W5-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3735" y="1810314"/>
            <a:ext cx="4859746" cy="226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294825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grpSp>
        <p:nvGrpSpPr>
          <p:cNvPr id="17" name="组合 16">
            <a:extLst>
              <a:ext uri="{FF2B5EF4-FFF2-40B4-BE49-F238E27FC236}">
                <a16:creationId xmlns="" xmlns:a16="http://schemas.microsoft.com/office/drawing/2014/main" id="{574E7DD6-E482-894D-9E46-D2B62C9ED9EC}"/>
              </a:ext>
            </a:extLst>
          </p:cNvPr>
          <p:cNvGrpSpPr/>
          <p:nvPr/>
        </p:nvGrpSpPr>
        <p:grpSpPr>
          <a:xfrm>
            <a:off x="516000" y="980728"/>
            <a:ext cx="11160000" cy="5616623"/>
            <a:chOff x="792914" y="3925222"/>
            <a:chExt cx="11160000" cy="5616623"/>
          </a:xfrm>
        </p:grpSpPr>
        <p:sp>
          <p:nvSpPr>
            <p:cNvPr id="18" name="圆角矩形 17">
              <a:extLst>
                <a:ext uri="{FF2B5EF4-FFF2-40B4-BE49-F238E27FC236}">
                  <a16:creationId xmlns="" xmlns:a16="http://schemas.microsoft.com/office/drawing/2014/main" id="{E0791A29-2CB4-2744-96C1-EA2037B165CE}"/>
                </a:ext>
              </a:extLst>
            </p:cNvPr>
            <p:cNvSpPr/>
            <p:nvPr/>
          </p:nvSpPr>
          <p:spPr>
            <a:xfrm>
              <a:off x="792914" y="4038112"/>
              <a:ext cx="11160000" cy="5503733"/>
            </a:xfrm>
            <a:prstGeom prst="roundRect">
              <a:avLst>
                <a:gd name="adj" fmla="val 200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9" name="矩形 18">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7" name="矩形 6"/>
          <p:cNvSpPr/>
          <p:nvPr/>
        </p:nvSpPr>
        <p:spPr>
          <a:xfrm>
            <a:off x="786000" y="1258698"/>
            <a:ext cx="6247875" cy="2099742"/>
          </a:xfrm>
          <a:prstGeom prst="rect">
            <a:avLst/>
          </a:prstGeom>
        </p:spPr>
        <p:txBody>
          <a:bodyPr wrap="square">
            <a:spAutoFit/>
          </a:bodyPr>
          <a:lstStyle/>
          <a:p>
            <a:pPr algn="just">
              <a:lnSpc>
                <a:spcPct val="14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水分子的稳定性好，是由水分子内氢氧共价键的键能决定的，与分子间形成的氢键无关，故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dist">
              <a:lnSpc>
                <a:spcPct val="14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固态</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冰中，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个水分子与周围的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个水分子</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通</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1" name="Picture 2" descr="W5-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74809" y="1339622"/>
            <a:ext cx="4016319" cy="187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786000" y="3319465"/>
            <a:ext cx="10620000" cy="3133871"/>
          </a:xfrm>
          <a:prstGeom prst="rect">
            <a:avLst/>
          </a:prstGeom>
        </p:spPr>
        <p:txBody>
          <a:bodyPr>
            <a:spAutoFit/>
          </a:bodyPr>
          <a:lstStyle/>
          <a:p>
            <a:pPr lvl="0" algn="just">
              <a:lnSpc>
                <a:spcPct val="140000"/>
              </a:lnSpc>
              <a:tabLst>
                <a:tab pos="2070735" algn="l"/>
              </a:tabLst>
            </a:pP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过氢键相连接，从而形成空间网状结构，故</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项正确；</a:t>
            </a:r>
            <a:endParaRPr lang="en-US"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40000"/>
              </a:lnSpc>
              <a:tabLst>
                <a:tab pos="2070735" algn="l"/>
              </a:tabLst>
            </a:pPr>
            <a:r>
              <a:rPr lang="en-US" altLang="zh-CN" sz="2400" kern="100" dirty="0">
                <a:solidFill>
                  <a:prstClr val="black"/>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准液体</a:t>
            </a:r>
            <a:r>
              <a:rPr lang="en-US" altLang="zh-CN" sz="2400" kern="100" dirty="0">
                <a:solidFill>
                  <a:prstClr val="black"/>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中，水分子间的距离不完全相等，所以</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个水分子与少于</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个的水分子间形成氢键，形成氢键的机会比固态冰中少，故</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40000"/>
              </a:lnSpc>
              <a:tabLst>
                <a:tab pos="2070735" algn="l"/>
              </a:tabLst>
            </a:pP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当</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温度达到一定数值时，</a:t>
            </a:r>
            <a:r>
              <a:rPr lang="en-US" altLang="zh-CN" sz="2400" kern="100" dirty="0">
                <a:solidFill>
                  <a:prstClr val="black"/>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准液体</a:t>
            </a:r>
            <a:r>
              <a:rPr lang="en-US" altLang="zh-CN" sz="2400" kern="100" dirty="0">
                <a:solidFill>
                  <a:prstClr val="black"/>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中的水分子与下层冰连接的氢键被破坏，使一部分水分子能够自由流动，从而产生</a:t>
            </a:r>
            <a:r>
              <a:rPr lang="en-US" altLang="zh-CN" sz="2400" kern="100" dirty="0">
                <a:solidFill>
                  <a:prstClr val="black"/>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流动性的水分子</a:t>
            </a:r>
            <a:r>
              <a:rPr lang="en-US" altLang="zh-CN" sz="2400" kern="100" dirty="0">
                <a:solidFill>
                  <a:prstClr val="black"/>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，造成冰面变滑，故</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23" name="圆角矩形 22">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862594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14" name="圆角矩形 13">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390000" y="876776"/>
            <a:ext cx="11412000" cy="2793072"/>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卤化氢中，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HF</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的沸点最高，是由于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HF</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分子间存在氢键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氢键</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X—H</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的三个原子总在一条直线上</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的沸点比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HF</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的沸点高，是由于水中形成的氢键数目多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氨气极易溶于水与氨气分子和水分子间形成氢键有关</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9"/>
          <p:cNvSpPr txBox="1"/>
          <p:nvPr/>
        </p:nvSpPr>
        <p:spPr>
          <a:xfrm>
            <a:off x="227432" y="191683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pSp>
        <p:nvGrpSpPr>
          <p:cNvPr id="20" name="组合 19"/>
          <p:cNvGrpSpPr/>
          <p:nvPr/>
        </p:nvGrpSpPr>
        <p:grpSpPr>
          <a:xfrm>
            <a:off x="516000" y="4149080"/>
            <a:ext cx="11160000" cy="1584176"/>
            <a:chOff x="516000" y="3789040"/>
            <a:chExt cx="11160000" cy="1584176"/>
          </a:xfrm>
        </p:grpSpPr>
        <p:sp>
          <p:nvSpPr>
            <p:cNvPr id="21" name="圆角矩形 20">
              <a:extLst>
                <a:ext uri="{FF2B5EF4-FFF2-40B4-BE49-F238E27FC236}">
                  <a16:creationId xmlns="" xmlns:a16="http://schemas.microsoft.com/office/drawing/2014/main" id="{E0791A29-2CB4-2744-96C1-EA2037B165CE}"/>
                </a:ext>
              </a:extLst>
            </p:cNvPr>
            <p:cNvSpPr/>
            <p:nvPr/>
          </p:nvSpPr>
          <p:spPr>
            <a:xfrm>
              <a:off x="516000" y="3901929"/>
              <a:ext cx="11160000" cy="1471287"/>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文本框 23">
            <a:extLst>
              <a:ext uri="{FF2B5EF4-FFF2-40B4-BE49-F238E27FC236}">
                <a16:creationId xmlns="" xmlns:a16="http://schemas.microsoft.com/office/drawing/2014/main" id="{E38EBCDC-ABCA-E945-AC9F-C9807C462968}"/>
              </a:ext>
            </a:extLst>
          </p:cNvPr>
          <p:cNvSpPr txBox="1"/>
          <p:nvPr/>
        </p:nvSpPr>
        <p:spPr>
          <a:xfrm>
            <a:off x="694238" y="4365104"/>
            <a:ext cx="10802361" cy="1130246"/>
          </a:xfrm>
          <a:prstGeom prst="rect">
            <a:avLst/>
          </a:prstGeom>
          <a:noFill/>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分子最多与周围</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分子形成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个氢键，而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分子最多与周围</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分子形成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个氢键，氢键越多，熔、沸点越高，所以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的熔、沸点高，故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965705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par>
                                <p:cTn id="13" presetID="3" presetClass="entr" presetSubtype="1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90000" y="836712"/>
            <a:ext cx="11412000" cy="1754326"/>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键参数对分子性质的影响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键能</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越</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键长</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越</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分子越稳定。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②</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1703512" y="1455167"/>
            <a:ext cx="492443" cy="461665"/>
          </a:xfrm>
          <a:prstGeom prst="rect">
            <a:avLst/>
          </a:prstGeom>
        </p:spPr>
        <p:txBody>
          <a:bodyPr wrap="none">
            <a:spAutoFit/>
          </a:bodyPr>
          <a:lstStyle/>
          <a:p>
            <a:r>
              <a:rPr lang="zh-CN" altLang="zh-CN" sz="2400" dirty="0">
                <a:solidFill>
                  <a:srgbClr val="C00000"/>
                </a:solidFill>
              </a:rPr>
              <a:t>大</a:t>
            </a:r>
            <a:endParaRPr lang="zh-CN" altLang="en-US" sz="2400" dirty="0">
              <a:solidFill>
                <a:srgbClr val="C00000"/>
              </a:solidFill>
            </a:endParaRPr>
          </a:p>
        </p:txBody>
      </p:sp>
      <p:sp>
        <p:nvSpPr>
          <p:cNvPr id="4" name="矩形 3"/>
          <p:cNvSpPr/>
          <p:nvPr/>
        </p:nvSpPr>
        <p:spPr>
          <a:xfrm>
            <a:off x="3371309" y="1483042"/>
            <a:ext cx="492443" cy="461665"/>
          </a:xfrm>
          <a:prstGeom prst="rect">
            <a:avLst/>
          </a:prstGeom>
        </p:spPr>
        <p:txBody>
          <a:bodyPr wrap="none">
            <a:spAutoFit/>
          </a:bodyPr>
          <a:lstStyle/>
          <a:p>
            <a:r>
              <a:rPr lang="zh-CN" altLang="zh-CN" sz="2400" dirty="0">
                <a:solidFill>
                  <a:srgbClr val="C00000"/>
                </a:solidFill>
              </a:rPr>
              <a:t>短</a:t>
            </a:r>
            <a:endParaRPr lang="zh-CN" altLang="en-US" sz="2400" dirty="0">
              <a:solidFill>
                <a:srgbClr val="C00000"/>
              </a:solidFill>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8487" y="2348880"/>
            <a:ext cx="6455026" cy="1861798"/>
          </a:xfrm>
          <a:prstGeom prst="rect">
            <a:avLst/>
          </a:prstGeom>
        </p:spPr>
      </p:pic>
      <p:sp>
        <p:nvSpPr>
          <p:cNvPr id="14" name="矩形 13"/>
          <p:cNvSpPr/>
          <p:nvPr/>
        </p:nvSpPr>
        <p:spPr>
          <a:xfrm>
            <a:off x="5951984" y="2591038"/>
            <a:ext cx="1107996" cy="461665"/>
          </a:xfrm>
          <a:prstGeom prst="rect">
            <a:avLst/>
          </a:prstGeom>
        </p:spPr>
        <p:txBody>
          <a:bodyPr wrap="none">
            <a:spAutoFit/>
          </a:bodyPr>
          <a:lstStyle/>
          <a:p>
            <a:r>
              <a:rPr lang="zh-CN" altLang="en-US" sz="2400" dirty="0">
                <a:solidFill>
                  <a:srgbClr val="C00000"/>
                </a:solidFill>
              </a:rPr>
              <a:t>稳定性</a:t>
            </a:r>
          </a:p>
        </p:txBody>
      </p:sp>
      <p:sp>
        <p:nvSpPr>
          <p:cNvPr id="15" name="矩形 14"/>
          <p:cNvSpPr/>
          <p:nvPr/>
        </p:nvSpPr>
        <p:spPr>
          <a:xfrm>
            <a:off x="5807968" y="3456876"/>
            <a:ext cx="1415772" cy="461665"/>
          </a:xfrm>
          <a:prstGeom prst="rect">
            <a:avLst/>
          </a:prstGeom>
        </p:spPr>
        <p:txBody>
          <a:bodyPr wrap="none">
            <a:spAutoFit/>
          </a:bodyPr>
          <a:lstStyle/>
          <a:p>
            <a:r>
              <a:rPr lang="zh-CN" altLang="en-US" sz="2400" dirty="0">
                <a:solidFill>
                  <a:srgbClr val="C00000"/>
                </a:solidFill>
              </a:rPr>
              <a:t>空间结构</a:t>
            </a:r>
          </a:p>
        </p:txBody>
      </p:sp>
    </p:spTree>
    <p:extLst>
      <p:ext uri="{BB962C8B-B14F-4D97-AF65-F5344CB8AC3E}">
        <p14:creationId xmlns:p14="http://schemas.microsoft.com/office/powerpoint/2010/main" val="199871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4" grpId="0"/>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 name="矩形 2"/>
          <p:cNvSpPr/>
          <p:nvPr/>
        </p:nvSpPr>
        <p:spPr>
          <a:xfrm>
            <a:off x="390000" y="1124744"/>
            <a:ext cx="11412000" cy="4766690"/>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写出下列物质的电子式。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NaCN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(3)NaBH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9" name="圆角矩形 18">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0" name="圆角矩形 19">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1" name="圆角矩形 20">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723793174"/>
              </p:ext>
            </p:extLst>
          </p:nvPr>
        </p:nvGraphicFramePr>
        <p:xfrm>
          <a:off x="1847528" y="1755350"/>
          <a:ext cx="1579563" cy="423863"/>
        </p:xfrm>
        <a:graphic>
          <a:graphicData uri="http://schemas.openxmlformats.org/presentationml/2006/ole">
            <mc:AlternateContent xmlns:mc="http://schemas.openxmlformats.org/markup-compatibility/2006">
              <mc:Choice xmlns:v="urn:schemas-microsoft-com:vml" Requires="v">
                <p:oleObj spid="_x0000_s275501" name="文档" r:id="rId17" imgW="1580006" imgH="423675" progId="Word.Document.12">
                  <p:embed/>
                </p:oleObj>
              </mc:Choice>
              <mc:Fallback>
                <p:oleObj name="文档" r:id="rId17" imgW="1580006" imgH="423675" progId="Word.Document.12">
                  <p:embed/>
                  <p:pic>
                    <p:nvPicPr>
                      <p:cNvPr id="0" name=""/>
                      <p:cNvPicPr/>
                      <p:nvPr/>
                    </p:nvPicPr>
                    <p:blipFill>
                      <a:blip r:embed="rId18"/>
                      <a:stretch>
                        <a:fillRect/>
                      </a:stretch>
                    </p:blipFill>
                    <p:spPr>
                      <a:xfrm>
                        <a:off x="1847528" y="1755350"/>
                        <a:ext cx="1579563" cy="423863"/>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278184175"/>
              </p:ext>
            </p:extLst>
          </p:nvPr>
        </p:nvGraphicFramePr>
        <p:xfrm>
          <a:off x="1939836" y="2315223"/>
          <a:ext cx="2249487" cy="450850"/>
        </p:xfrm>
        <a:graphic>
          <a:graphicData uri="http://schemas.openxmlformats.org/presentationml/2006/ole">
            <mc:AlternateContent xmlns:mc="http://schemas.openxmlformats.org/markup-compatibility/2006">
              <mc:Choice xmlns:v="urn:schemas-microsoft-com:vml" Requires="v">
                <p:oleObj spid="_x0000_s275502" name="文档" r:id="rId19" imgW="2248720" imgH="450357" progId="Word.Document.12">
                  <p:embed/>
                </p:oleObj>
              </mc:Choice>
              <mc:Fallback>
                <p:oleObj name="文档" r:id="rId19" imgW="2248720" imgH="450357" progId="Word.Document.12">
                  <p:embed/>
                  <p:pic>
                    <p:nvPicPr>
                      <p:cNvPr id="0" name=""/>
                      <p:cNvPicPr/>
                      <p:nvPr/>
                    </p:nvPicPr>
                    <p:blipFill>
                      <a:blip r:embed="rId20"/>
                      <a:stretch>
                        <a:fillRect/>
                      </a:stretch>
                    </p:blipFill>
                    <p:spPr>
                      <a:xfrm>
                        <a:off x="1939836" y="2315223"/>
                        <a:ext cx="2249487" cy="450850"/>
                      </a:xfrm>
                      <a:prstGeom prst="rect">
                        <a:avLst/>
                      </a:prstGeom>
                    </p:spPr>
                  </p:pic>
                </p:oleObj>
              </mc:Fallback>
            </mc:AlternateContent>
          </a:graphicData>
        </a:graphic>
      </p:graphicFrame>
      <p:pic>
        <p:nvPicPr>
          <p:cNvPr id="275459" name="Picture 3"/>
          <p:cNvPicPr>
            <a:picLocks noChangeAspect="1" noChangeArrowheads="1"/>
          </p:cNvPicPr>
          <p:nvPr/>
        </p:nvPicPr>
        <p:blipFill>
          <a:blip r:embed="rId21"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38607" y="2902083"/>
            <a:ext cx="2373217" cy="172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462" name="Picture 6"/>
          <p:cNvPicPr>
            <a:picLocks noChangeAspect="1" noChangeArrowheads="1"/>
          </p:cNvPicPr>
          <p:nvPr/>
        </p:nvPicPr>
        <p:blipFill>
          <a:blip r:embed="rId2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91544" y="4869160"/>
            <a:ext cx="2029961" cy="83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圆角矩形 29">
            <a:hlinkClick r:id="rId23"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273433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5459"/>
                                        </p:tgtEl>
                                        <p:attrNameLst>
                                          <p:attrName>style.visibility</p:attrName>
                                        </p:attrNameLst>
                                      </p:cBhvr>
                                      <p:to>
                                        <p:strVal val="visible"/>
                                      </p:to>
                                    </p:set>
                                    <p:animEffect transition="in" filter="blinds(horizontal)">
                                      <p:cBhvr>
                                        <p:cTn id="17" dur="500"/>
                                        <p:tgtEl>
                                          <p:spTgt spid="27545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5462"/>
                                        </p:tgtEl>
                                        <p:attrNameLst>
                                          <p:attrName>style.visibility</p:attrName>
                                        </p:attrNameLst>
                                      </p:cBhvr>
                                      <p:to>
                                        <p:strVal val="visible"/>
                                      </p:to>
                                    </p:set>
                                    <p:animEffect transition="in" filter="blinds(horizontal)">
                                      <p:cBhvr>
                                        <p:cTn id="22" dur="500"/>
                                        <p:tgtEl>
                                          <p:spTgt spid="275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 name="矩形 2"/>
          <p:cNvSpPr/>
          <p:nvPr/>
        </p:nvSpPr>
        <p:spPr>
          <a:xfrm>
            <a:off x="390000" y="1724615"/>
            <a:ext cx="11412000" cy="2654573"/>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(5)MgCl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15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9" name="圆角矩形 18">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0" name="圆角矩形 19">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1" name="圆角矩形 20">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76482" name="Picture 2"/>
          <p:cNvPicPr>
            <a:picLocks noChangeAspect="1" noChangeArrowheads="1"/>
          </p:cNvPicPr>
          <p:nvPr/>
        </p:nvPicPr>
        <p:blipFill rotWithShape="1">
          <a:blip r:embed="rId1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t="33947"/>
          <a:stretch/>
        </p:blipFill>
        <p:spPr bwMode="auto">
          <a:xfrm>
            <a:off x="2135560" y="1412776"/>
            <a:ext cx="3301541" cy="84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483" name="Picture 3"/>
          <p:cNvPicPr>
            <a:picLocks noChangeAspect="1" noChangeArrowheads="1"/>
          </p:cNvPicPr>
          <p:nvPr/>
        </p:nvPicPr>
        <p:blipFill>
          <a:blip r:embed="rId1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21084" y="2652331"/>
            <a:ext cx="3137518" cy="156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圆角矩形 22">
            <a:hlinkClick r:id="rId18"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677728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482"/>
                                        </p:tgtEl>
                                        <p:attrNameLst>
                                          <p:attrName>style.visibility</p:attrName>
                                        </p:attrNameLst>
                                      </p:cBhvr>
                                      <p:to>
                                        <p:strVal val="visible"/>
                                      </p:to>
                                    </p:set>
                                    <p:animEffect transition="in" filter="blinds(horizontal)">
                                      <p:cBhvr>
                                        <p:cTn id="7" dur="500"/>
                                        <p:tgtEl>
                                          <p:spTgt spid="2764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483"/>
                                        </p:tgtEl>
                                        <p:attrNameLst>
                                          <p:attrName>style.visibility</p:attrName>
                                        </p:attrNameLst>
                                      </p:cBhvr>
                                      <p:to>
                                        <p:strVal val="visible"/>
                                      </p:to>
                                    </p:set>
                                    <p:animEffect transition="in" filter="blinds(horizontal)">
                                      <p:cBhvr>
                                        <p:cTn id="12" dur="500"/>
                                        <p:tgtEl>
                                          <p:spTgt spid="276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 name="矩形 2"/>
          <p:cNvSpPr/>
          <p:nvPr/>
        </p:nvSpPr>
        <p:spPr>
          <a:xfrm>
            <a:off x="479376" y="1052736"/>
            <a:ext cx="11233248" cy="4316566"/>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14.(1)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请用以下物质的序号填空：</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AlCl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⑤</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⑦</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其中只含有共价键的化合物有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，含有非极性共价键的离子化合物有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，含有极性共价键的离子化合物有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，不含共价键的化合物有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两种主族元素能形成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XY</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型化合物，已知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XY</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中共有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个电子，若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XY</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常</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15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见</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元素形成的离子化合物，其电子式为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XY</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为共价化合物，其结构式为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8" name="圆角矩形 27">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9" name="圆角矩形 28">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30" name="圆角矩形 29">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31" name="圆角矩形 30">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5" name="矩形 4"/>
          <p:cNvSpPr/>
          <p:nvPr/>
        </p:nvSpPr>
        <p:spPr>
          <a:xfrm>
            <a:off x="4699972" y="2204864"/>
            <a:ext cx="1107996"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④⑤⑧</a:t>
            </a:r>
            <a:endParaRPr lang="zh-CN" altLang="en-US" dirty="0"/>
          </a:p>
        </p:txBody>
      </p:sp>
      <p:sp>
        <p:nvSpPr>
          <p:cNvPr id="8" name="矩形 7"/>
          <p:cNvSpPr/>
          <p:nvPr/>
        </p:nvSpPr>
        <p:spPr>
          <a:xfrm>
            <a:off x="10932149" y="2204864"/>
            <a:ext cx="492443"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②</a:t>
            </a:r>
            <a:endParaRPr lang="zh-CN" altLang="en-US" dirty="0"/>
          </a:p>
        </p:txBody>
      </p:sp>
      <p:sp>
        <p:nvSpPr>
          <p:cNvPr id="11" name="矩形 10"/>
          <p:cNvSpPr/>
          <p:nvPr/>
        </p:nvSpPr>
        <p:spPr>
          <a:xfrm>
            <a:off x="4870991" y="2780928"/>
            <a:ext cx="800219"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③⑦</a:t>
            </a:r>
            <a:endParaRPr lang="zh-CN" altLang="en-US" dirty="0"/>
          </a:p>
        </p:txBody>
      </p:sp>
      <p:sp>
        <p:nvSpPr>
          <p:cNvPr id="14" name="矩形 13"/>
          <p:cNvSpPr/>
          <p:nvPr/>
        </p:nvSpPr>
        <p:spPr>
          <a:xfrm>
            <a:off x="8976320" y="2780927"/>
            <a:ext cx="492443"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①</a:t>
            </a:r>
            <a:endParaRPr lang="zh-CN" altLang="en-US" dirty="0"/>
          </a:p>
        </p:txBody>
      </p:sp>
      <p:pic>
        <p:nvPicPr>
          <p:cNvPr id="277506" name="Picture 2"/>
          <p:cNvPicPr>
            <a:picLocks noChangeAspect="1" noChangeArrowheads="1"/>
          </p:cNvPicPr>
          <p:nvPr/>
        </p:nvPicPr>
        <p:blipFill>
          <a:blip r:embed="rId1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26209" y="4064426"/>
            <a:ext cx="3331488" cy="58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3126492" y="4780386"/>
            <a:ext cx="3456716"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S</a:t>
            </a:r>
            <a:r>
              <a:rPr lang="en-US" altLang="zh-CN" sz="2400" kern="100" spc="-80" dirty="0">
                <a:solidFill>
                  <a:srgbClr val="C00000"/>
                </a:solidFill>
                <a:latin typeface="Times New Roman" panose="02020603050405020304" pitchFamily="18" charset="0"/>
                <a:ea typeface="微软雅黑" panose="020B0503020204020204" pitchFamily="34" charset="-122"/>
              </a:rPr>
              <a:t>=</a:t>
            </a:r>
            <a:r>
              <a:rPr lang="en-US" altLang="zh-CN" sz="2400" kern="100" dirty="0">
                <a:solidFill>
                  <a:srgbClr val="C00000"/>
                </a:solidFill>
                <a:latin typeface="Times New Roman" panose="02020603050405020304" pitchFamily="18" charset="0"/>
                <a:ea typeface="微软雅黑" panose="020B0503020204020204" pitchFamily="34" charset="-122"/>
              </a:rPr>
              <a:t>=C</a:t>
            </a:r>
            <a:r>
              <a:rPr lang="en-US" altLang="zh-CN" sz="2400" kern="100" spc="-80" dirty="0">
                <a:solidFill>
                  <a:srgbClr val="C00000"/>
                </a:solidFill>
                <a:latin typeface="Times New Roman" panose="02020603050405020304" pitchFamily="18" charset="0"/>
                <a:ea typeface="微软雅黑" panose="020B0503020204020204" pitchFamily="34" charset="-122"/>
              </a:rPr>
              <a:t>=</a:t>
            </a:r>
            <a:r>
              <a:rPr lang="en-US" altLang="zh-CN" sz="2400" kern="100" dirty="0">
                <a:solidFill>
                  <a:srgbClr val="C00000"/>
                </a:solidFill>
                <a:latin typeface="Times New Roman" panose="02020603050405020304" pitchFamily="18" charset="0"/>
                <a:ea typeface="微软雅黑" panose="020B0503020204020204" pitchFamily="34" charset="-122"/>
              </a:rPr>
              <a:t>=S(</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答案合理即可</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dirty="0"/>
          </a:p>
        </p:txBody>
      </p:sp>
      <p:sp>
        <p:nvSpPr>
          <p:cNvPr id="42" name="圆角矩形 41">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143307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77506"/>
                                        </p:tgtEl>
                                        <p:attrNameLst>
                                          <p:attrName>style.visibility</p:attrName>
                                        </p:attrNameLst>
                                      </p:cBhvr>
                                      <p:to>
                                        <p:strVal val="visible"/>
                                      </p:to>
                                    </p:set>
                                    <p:animEffect transition="in" filter="blinds(horizontal)">
                                      <p:cBhvr>
                                        <p:cTn id="21" dur="500"/>
                                        <p:tgtEl>
                                          <p:spTgt spid="27750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4" grpId="0"/>
      <p:bldP spid="1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6" name="圆角矩形 25">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3" name="矩形 2"/>
          <p:cNvSpPr/>
          <p:nvPr/>
        </p:nvSpPr>
        <p:spPr>
          <a:xfrm>
            <a:off x="390000" y="1076543"/>
            <a:ext cx="11412000" cy="1200329"/>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现有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 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种短周期元素，它们在元素周期表中的位置如图所示，请据此回答下列问题</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78530" name="Picture 2" descr="5-39"/>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4295" y="1759928"/>
            <a:ext cx="5455777" cy="165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p:nvSpPr>
        <p:spPr>
          <a:xfrm>
            <a:off x="390000" y="3502528"/>
            <a:ext cx="11412000" cy="2862322"/>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元素的原子间反应最容易形成离子键的是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填字母，下同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，容易形成共价键的是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B.b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		</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C.d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		         </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D.b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e</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写出由</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 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种元素形成的，所有原子都满足最外层为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电子结构的任意一种分子的分子式：</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6474659" y="3631235"/>
            <a:ext cx="38985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B</a:t>
            </a:r>
            <a:endParaRPr lang="zh-CN" altLang="en-US" dirty="0"/>
          </a:p>
        </p:txBody>
      </p:sp>
      <p:sp>
        <p:nvSpPr>
          <p:cNvPr id="29" name="矩形 28"/>
          <p:cNvSpPr/>
          <p:nvPr/>
        </p:nvSpPr>
        <p:spPr>
          <a:xfrm>
            <a:off x="983432" y="4148858"/>
            <a:ext cx="389850"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C</a:t>
            </a:r>
            <a:endParaRPr lang="zh-CN" altLang="en-US" dirty="0"/>
          </a:p>
        </p:txBody>
      </p:sp>
      <p:sp>
        <p:nvSpPr>
          <p:cNvPr id="10" name="矩形 9"/>
          <p:cNvSpPr/>
          <p:nvPr/>
        </p:nvSpPr>
        <p:spPr>
          <a:xfrm>
            <a:off x="1984917" y="5733256"/>
            <a:ext cx="283443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CCl</a:t>
            </a:r>
            <a:r>
              <a:rPr lang="en-US" altLang="zh-CN" sz="2400" kern="100" baseline="-25000" dirty="0">
                <a:solidFill>
                  <a:srgbClr val="C00000"/>
                </a:solidFill>
                <a:latin typeface="Times New Roman" panose="02020603050405020304" pitchFamily="18" charset="0"/>
                <a:ea typeface="微软雅黑" panose="020B0503020204020204" pitchFamily="34" charset="-122"/>
              </a:rPr>
              <a:t>4</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答案合理即可</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dirty="0"/>
          </a:p>
        </p:txBody>
      </p:sp>
      <p:sp>
        <p:nvSpPr>
          <p:cNvPr id="30" name="圆角矩形 29">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858258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90000" y="2896051"/>
            <a:ext cx="11412000" cy="2677656"/>
          </a:xfrm>
          <a:prstGeom prst="rect">
            <a:avLst/>
          </a:prstGeom>
        </p:spPr>
        <p:txBody>
          <a:bodyPr>
            <a:spAutoFit/>
          </a:bodyPr>
          <a:lstStyle/>
          <a:p>
            <a:pPr algn="di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能形成化合物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ea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，它的所有原子的最外层都符合相应稀有气体原子的最</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外电</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40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子层</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结构，其电子式为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，其中所含化学键类型为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a:t>
            </a: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，该物质能与水剧烈反应生成两种气体，这两种气体的化学式是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0" name="Picture 2" descr="5-3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7688" y="1121548"/>
            <a:ext cx="5455777" cy="165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54" name="Picture 2"/>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75720" y="3691741"/>
            <a:ext cx="2742777" cy="117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479376" y="4983559"/>
            <a:ext cx="1107996"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离子键</a:t>
            </a:r>
            <a:endParaRPr lang="zh-CN" altLang="en-US" dirty="0"/>
          </a:p>
        </p:txBody>
      </p:sp>
      <p:sp>
        <p:nvSpPr>
          <p:cNvPr id="14" name="矩形 13"/>
          <p:cNvSpPr/>
          <p:nvPr/>
        </p:nvSpPr>
        <p:spPr>
          <a:xfrm>
            <a:off x="9735553" y="4424544"/>
            <a:ext cx="2031325"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极性共价键、</a:t>
            </a:r>
            <a:endParaRPr lang="zh-CN" altLang="en-US" dirty="0"/>
          </a:p>
        </p:txBody>
      </p:sp>
      <p:sp>
        <p:nvSpPr>
          <p:cNvPr id="16" name="矩形 15"/>
          <p:cNvSpPr/>
          <p:nvPr/>
        </p:nvSpPr>
        <p:spPr>
          <a:xfrm>
            <a:off x="10346544" y="4999125"/>
            <a:ext cx="136608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NH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endParaRPr lang="zh-CN" altLang="en-US" dirty="0"/>
          </a:p>
        </p:txBody>
      </p:sp>
      <p:sp>
        <p:nvSpPr>
          <p:cNvPr id="18" name="圆角矩形 17">
            <a:hlinkClick r:id="rId4"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9" name="圆角矩形 18">
            <a:hlinkClick r:id="rId5"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0" name="圆角矩形 19">
            <a:hlinkClick r:id="rId6"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1" name="圆角矩形 20">
            <a:hlinkClick r:id="rId7"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2" name="圆角矩形 21">
            <a:hlinkClick r:id="rId8"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3" name="圆角矩形 22">
            <a:hlinkClick r:id="rId9"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4" name="圆角矩形 23">
            <a:hlinkClick r:id="rId10"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5" name="圆角矩形 24">
            <a:hlinkClick r:id="rId11"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6" name="圆角矩形 25">
            <a:hlinkClick r:id="rId12"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7" name="圆角矩形 26">
            <a:hlinkClick r:id="rId13"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4"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9" name="圆角矩形 28">
            <a:hlinkClick r:id="rId15"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30" name="圆角矩形 29">
            <a:hlinkClick r:id="rId16"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31" name="圆角矩形 30">
            <a:hlinkClick r:id="rId17"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32" name="圆角矩形 31">
            <a:hlinkClick r:id="rId18"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10206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9554"/>
                                        </p:tgtEl>
                                        <p:attrNameLst>
                                          <p:attrName>style.visibility</p:attrName>
                                        </p:attrNameLst>
                                      </p:cBhvr>
                                      <p:to>
                                        <p:strVal val="visible"/>
                                      </p:to>
                                    </p:set>
                                    <p:animEffect transition="in" filter="blinds(horizontal)">
                                      <p:cBhvr>
                                        <p:cTn id="7" dur="500"/>
                                        <p:tgtEl>
                                          <p:spTgt spid="27955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90000" y="1556792"/>
            <a:ext cx="11412000" cy="1754326"/>
          </a:xfrm>
          <a:prstGeom prst="rect">
            <a:avLst/>
          </a:prstGeom>
        </p:spPr>
        <p:txBody>
          <a:bodyPr>
            <a:spAutoFit/>
          </a:bodyPr>
          <a:lstStyle/>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氯化铝的物理性质非常特殊，如：氯化铝的熔点为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190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(2.02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，但</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180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就开始升华。据此判断，氯化铝是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共价化合物</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离子化合物</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，可以证明你的判断正确的实验依据</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5940604" y="2207191"/>
            <a:ext cx="172354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共价化合物</a:t>
            </a:r>
            <a:endParaRPr lang="zh-CN" altLang="en-US" dirty="0"/>
          </a:p>
        </p:txBody>
      </p:sp>
      <p:sp>
        <p:nvSpPr>
          <p:cNvPr id="5" name="矩形 4"/>
          <p:cNvSpPr/>
          <p:nvPr/>
        </p:nvSpPr>
        <p:spPr>
          <a:xfrm>
            <a:off x="6782512" y="2736332"/>
            <a:ext cx="3877985"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氯化铝在熔融状态下不导电</a:t>
            </a:r>
            <a:endParaRPr lang="zh-CN" altLang="en-US" dirty="0"/>
          </a:p>
        </p:txBody>
      </p:sp>
      <p:sp>
        <p:nvSpPr>
          <p:cNvPr id="8" name="圆角矩形 7">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1" name="圆角矩形 10">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2" name="圆角矩形 11">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3" name="圆角矩形 12">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4" name="圆角矩形 13">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5" name="圆角矩形 14">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6" name="圆角矩形 15">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7" name="圆角矩形 16">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8" name="圆角矩形 17">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9" name="圆角矩形 18">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0" name="圆角矩形 19">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1" name="圆角矩形 20">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2" name="圆角矩形 21">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3" name="圆角矩形 22">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24" name="圆角矩形 23">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411922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17" name="矩形 16"/>
          <p:cNvSpPr/>
          <p:nvPr/>
        </p:nvSpPr>
        <p:spPr>
          <a:xfrm>
            <a:off x="390000" y="836712"/>
            <a:ext cx="11412000" cy="1754326"/>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冠醚是由多个二元醇分子之间失水形成的环状化合物。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是常见的三种冠醚，其结构如图所示。它们能与碱金属离子作用，并随着环的大小不同而与不同金属离子作用</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80578" name="Picture 2" descr="W5-6"/>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2065" y="2158990"/>
            <a:ext cx="4887870" cy="118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390000" y="3455134"/>
            <a:ext cx="11412000" cy="1754326"/>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(1)Li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的体积与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的空腔大小相近，恰好能进入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的环内，且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与氧原子的一对孤电子对作用形成稳定结构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基态锂离子核外能量最高的电子所处电子层符号为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矩形 19"/>
          <p:cNvSpPr/>
          <p:nvPr/>
        </p:nvSpPr>
        <p:spPr>
          <a:xfrm>
            <a:off x="7632732" y="4670892"/>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K</a:t>
            </a:r>
            <a:endParaRPr lang="zh-CN" altLang="en-US" dirty="0"/>
          </a:p>
        </p:txBody>
      </p:sp>
      <p:grpSp>
        <p:nvGrpSpPr>
          <p:cNvPr id="22" name="组合 21"/>
          <p:cNvGrpSpPr/>
          <p:nvPr/>
        </p:nvGrpSpPr>
        <p:grpSpPr>
          <a:xfrm>
            <a:off x="516000" y="5373216"/>
            <a:ext cx="11160000" cy="1080120"/>
            <a:chOff x="516000" y="3789040"/>
            <a:chExt cx="11160000" cy="1080120"/>
          </a:xfrm>
        </p:grpSpPr>
        <p:sp>
          <p:nvSpPr>
            <p:cNvPr id="23" name="圆角矩形 22">
              <a:extLst>
                <a:ext uri="{FF2B5EF4-FFF2-40B4-BE49-F238E27FC236}">
                  <a16:creationId xmlns="" xmlns:a16="http://schemas.microsoft.com/office/drawing/2014/main" id="{E0791A29-2CB4-2744-96C1-EA2037B165CE}"/>
                </a:ext>
              </a:extLst>
            </p:cNvPr>
            <p:cNvSpPr/>
            <p:nvPr/>
          </p:nvSpPr>
          <p:spPr>
            <a:xfrm>
              <a:off x="516000" y="3901929"/>
              <a:ext cx="11160000" cy="967231"/>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文本框 25">
            <a:extLst>
              <a:ext uri="{FF2B5EF4-FFF2-40B4-BE49-F238E27FC236}">
                <a16:creationId xmlns="" xmlns:a16="http://schemas.microsoft.com/office/drawing/2014/main" id="{E38EBCDC-ABCA-E945-AC9F-C9807C462968}"/>
              </a:ext>
            </a:extLst>
          </p:cNvPr>
          <p:cNvSpPr txBox="1"/>
          <p:nvPr/>
        </p:nvSpPr>
        <p:spPr>
          <a:xfrm>
            <a:off x="694238" y="5661248"/>
            <a:ext cx="10802361" cy="576248"/>
          </a:xfrm>
          <a:prstGeom prst="rect">
            <a:avLst/>
          </a:prstGeom>
          <a:noFill/>
        </p:spPr>
        <p:txBody>
          <a:bodyPr wrap="square">
            <a:spAutoFit/>
          </a:bodyPr>
          <a:lstStyle/>
          <a:p>
            <a:pPr>
              <a:lnSpc>
                <a:spcPct val="150000"/>
              </a:lnSpc>
              <a:tabLst>
                <a:tab pos="2070735" algn="l"/>
              </a:tabLst>
            </a:pPr>
            <a:r>
              <a:rPr lang="en-US" altLang="zh-CN" sz="2400" kern="100" spc="-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基态锂离子核外只有</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1s</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能级上有电子，为</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层上的电子，所以其电子层符号为</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圆角矩形 26">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Tree>
    <p:extLst>
      <p:ext uri="{BB962C8B-B14F-4D97-AF65-F5344CB8AC3E}">
        <p14:creationId xmlns:p14="http://schemas.microsoft.com/office/powerpoint/2010/main" val="426466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par>
                                <p:cTn id="13" presetID="3" presetClass="entr" presetSubtype="1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17" name="矩形 16"/>
          <p:cNvSpPr/>
          <p:nvPr/>
        </p:nvSpPr>
        <p:spPr>
          <a:xfrm>
            <a:off x="390000" y="1196752"/>
            <a:ext cx="11412000" cy="2308324"/>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与孤电子对之间的作用属于</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离子键</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共价键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配位键</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氢键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以上都</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不是</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矩形 18"/>
          <p:cNvSpPr/>
          <p:nvPr/>
        </p:nvSpPr>
        <p:spPr>
          <a:xfrm>
            <a:off x="5594503" y="1272828"/>
            <a:ext cx="38985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a:t>
            </a:r>
            <a:endParaRPr lang="zh-CN" altLang="en-US" dirty="0"/>
          </a:p>
        </p:txBody>
      </p:sp>
      <p:grpSp>
        <p:nvGrpSpPr>
          <p:cNvPr id="20" name="组合 19"/>
          <p:cNvGrpSpPr/>
          <p:nvPr/>
        </p:nvGrpSpPr>
        <p:grpSpPr>
          <a:xfrm>
            <a:off x="516000" y="4149080"/>
            <a:ext cx="11160000" cy="1080120"/>
            <a:chOff x="516000" y="3789040"/>
            <a:chExt cx="11160000" cy="1080120"/>
          </a:xfrm>
        </p:grpSpPr>
        <p:sp>
          <p:nvSpPr>
            <p:cNvPr id="21" name="圆角矩形 20">
              <a:extLst>
                <a:ext uri="{FF2B5EF4-FFF2-40B4-BE49-F238E27FC236}">
                  <a16:creationId xmlns="" xmlns:a16="http://schemas.microsoft.com/office/drawing/2014/main" id="{E0791A29-2CB4-2744-96C1-EA2037B165CE}"/>
                </a:ext>
              </a:extLst>
            </p:cNvPr>
            <p:cNvSpPr/>
            <p:nvPr/>
          </p:nvSpPr>
          <p:spPr>
            <a:xfrm>
              <a:off x="516000" y="3901929"/>
              <a:ext cx="11160000" cy="967231"/>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文本框 23">
            <a:extLst>
              <a:ext uri="{FF2B5EF4-FFF2-40B4-BE49-F238E27FC236}">
                <a16:creationId xmlns="" xmlns:a16="http://schemas.microsoft.com/office/drawing/2014/main" id="{E38EBCDC-ABCA-E945-AC9F-C9807C462968}"/>
              </a:ext>
            </a:extLst>
          </p:cNvPr>
          <p:cNvSpPr txBox="1"/>
          <p:nvPr/>
        </p:nvSpPr>
        <p:spPr>
          <a:xfrm>
            <a:off x="694238" y="4437112"/>
            <a:ext cx="10802361" cy="576248"/>
          </a:xfrm>
          <a:prstGeom prst="rect">
            <a:avLst/>
          </a:prstGeom>
          <a:noFill/>
        </p:spPr>
        <p:txBody>
          <a:bodyPr wrap="square">
            <a:spAutoFit/>
          </a:bodyPr>
          <a:lstStyle/>
          <a:p>
            <a:pPr>
              <a:lnSpc>
                <a:spcPct val="150000"/>
              </a:lnSpc>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提供空轨道、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原子提供孤电子对，二者形成配位键。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5" name="Picture 2" descr="W5-6"/>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8008" y="1844824"/>
            <a:ext cx="5376657" cy="130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圆角矩形 25">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Tree>
    <p:extLst>
      <p:ext uri="{BB962C8B-B14F-4D97-AF65-F5344CB8AC3E}">
        <p14:creationId xmlns:p14="http://schemas.microsoft.com/office/powerpoint/2010/main" val="139648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par>
                                <p:cTn id="13" presetID="3" presetClass="entr" presetSubtype="1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17" name="矩形 16"/>
          <p:cNvSpPr/>
          <p:nvPr/>
        </p:nvSpPr>
        <p:spPr>
          <a:xfrm>
            <a:off x="426541" y="2708920"/>
            <a:ext cx="11412000" cy="2862322"/>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冠醚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形成稳定结构，但不能与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形成稳定</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结构。理由是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烯烃难溶于水，被</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KMnO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水溶液氧化的效果较差。若烯烃中溶入冠醚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，氧化效果明显提升。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水分子中键角</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)109°28</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p:cNvSpPr/>
          <p:nvPr/>
        </p:nvSpPr>
        <p:spPr>
          <a:xfrm>
            <a:off x="580008" y="3212976"/>
            <a:ext cx="10628559" cy="646331"/>
          </a:xfrm>
          <a:prstGeom prst="rect">
            <a:avLst/>
          </a:prstGeom>
        </p:spPr>
        <p:txBody>
          <a:bodyPr wrap="square">
            <a:spAutoFit/>
          </a:bodyPr>
          <a:lstStyle/>
          <a:p>
            <a:pPr>
              <a:lnSpc>
                <a:spcPct val="150000"/>
              </a:lnSpc>
            </a:pPr>
            <a:r>
              <a:rPr lang="en-US" altLang="zh-CN" sz="2400" kern="100" dirty="0">
                <a:solidFill>
                  <a:srgbClr val="C00000"/>
                </a:solidFill>
                <a:latin typeface="Times New Roman" panose="02020603050405020304" pitchFamily="18" charset="0"/>
                <a:ea typeface="微软雅黑" panose="020B0503020204020204" pitchFamily="34" charset="-122"/>
              </a:rPr>
              <a:t>Li</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半径比</a:t>
            </a:r>
            <a:r>
              <a:rPr lang="en-US" altLang="zh-CN" sz="2400" kern="100" dirty="0">
                <a:solidFill>
                  <a:srgbClr val="C00000"/>
                </a:solidFill>
                <a:latin typeface="Times New Roman" panose="02020603050405020304" pitchFamily="18" charset="0"/>
                <a:ea typeface="微软雅黑" panose="020B0503020204020204" pitchFamily="34" charset="-122"/>
              </a:rPr>
              <a:t>Y</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的空腔小很多，不易与空腔内</a:t>
            </a:r>
            <a:r>
              <a:rPr lang="en-US" altLang="zh-CN" sz="2400" kern="100" dirty="0">
                <a:solidFill>
                  <a:srgbClr val="C00000"/>
                </a:solidFill>
                <a:latin typeface="Times New Roman" panose="02020603050405020304" pitchFamily="18" charset="0"/>
                <a:ea typeface="微软雅黑" panose="020B0503020204020204" pitchFamily="34" charset="-122"/>
              </a:rPr>
              <a:t>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原子的孤电子对作用形成稳定结构</a:t>
            </a:r>
            <a:endParaRPr lang="zh-CN" altLang="en-US" dirty="0"/>
          </a:p>
        </p:txBody>
      </p:sp>
      <p:pic>
        <p:nvPicPr>
          <p:cNvPr id="20" name="Picture 2" descr="W5-6"/>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7672" y="1256318"/>
            <a:ext cx="5376657" cy="130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2763651" y="5013176"/>
            <a:ext cx="35779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&lt;</a:t>
            </a:r>
            <a:endParaRPr lang="zh-CN" altLang="en-US" dirty="0"/>
          </a:p>
        </p:txBody>
      </p:sp>
      <p:sp>
        <p:nvSpPr>
          <p:cNvPr id="23" name="圆角矩形 22">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Tree>
    <p:extLst>
      <p:ext uri="{BB962C8B-B14F-4D97-AF65-F5344CB8AC3E}">
        <p14:creationId xmlns:p14="http://schemas.microsoft.com/office/powerpoint/2010/main" val="335015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grpSp>
        <p:nvGrpSpPr>
          <p:cNvPr id="20" name="组合 19">
            <a:extLst>
              <a:ext uri="{FF2B5EF4-FFF2-40B4-BE49-F238E27FC236}">
                <a16:creationId xmlns="" xmlns:a16="http://schemas.microsoft.com/office/drawing/2014/main" id="{574E7DD6-E482-894D-9E46-D2B62C9ED9EC}"/>
              </a:ext>
            </a:extLst>
          </p:cNvPr>
          <p:cNvGrpSpPr/>
          <p:nvPr/>
        </p:nvGrpSpPr>
        <p:grpSpPr>
          <a:xfrm>
            <a:off x="516000" y="1340768"/>
            <a:ext cx="11160000" cy="3600400"/>
            <a:chOff x="792914" y="3925222"/>
            <a:chExt cx="11160000" cy="3600400"/>
          </a:xfrm>
        </p:grpSpPr>
        <p:sp>
          <p:nvSpPr>
            <p:cNvPr id="21" name="圆角矩形 20">
              <a:extLst>
                <a:ext uri="{FF2B5EF4-FFF2-40B4-BE49-F238E27FC236}">
                  <a16:creationId xmlns="" xmlns:a16="http://schemas.microsoft.com/office/drawing/2014/main" id="{E0791A29-2CB4-2744-96C1-EA2037B165CE}"/>
                </a:ext>
              </a:extLst>
            </p:cNvPr>
            <p:cNvSpPr/>
            <p:nvPr/>
          </p:nvSpPr>
          <p:spPr>
            <a:xfrm>
              <a:off x="792914" y="4038112"/>
              <a:ext cx="11160000" cy="3487510"/>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矩形 24"/>
          <p:cNvSpPr/>
          <p:nvPr/>
        </p:nvSpPr>
        <p:spPr>
          <a:xfrm>
            <a:off x="786000" y="3040900"/>
            <a:ext cx="10620000" cy="1684244"/>
          </a:xfrm>
          <a:prstGeom prst="rect">
            <a:avLst/>
          </a:prstGeom>
        </p:spPr>
        <p:txBody>
          <a:bodyPr wrap="square">
            <a:spAutoFit/>
          </a:bodyPr>
          <a:lstStyle/>
          <a:p>
            <a:pPr>
              <a:lnSpc>
                <a:spcPct val="150000"/>
              </a:lnSpc>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水分子中氧原子的价电子对数是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，根据价层电子对互斥模型判断水分子价层电子对空间结构为四面体。由于水分</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子中</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原子含有</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对孤电子对，孤电子对之间的排斥力较强，导致水分子中键角小于</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109°28</a:t>
            </a:r>
            <a:r>
              <a:rPr lang="en-US" altLang="zh-CN" sz="2400" kern="100" spc="-2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圆角矩形 2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6" name="圆角矩形 25">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7" name="圆角矩形 26">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pic>
        <p:nvPicPr>
          <p:cNvPr id="28" name="Picture 2" descr="W5-6"/>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7672" y="1688366"/>
            <a:ext cx="5376657" cy="130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圆角矩形 28">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Tree>
    <p:extLst>
      <p:ext uri="{BB962C8B-B14F-4D97-AF65-F5344CB8AC3E}">
        <p14:creationId xmlns:p14="http://schemas.microsoft.com/office/powerpoint/2010/main" val="1020687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548680"/>
            <a:ext cx="11412000" cy="577081"/>
          </a:xfrm>
          <a:prstGeom prst="rect">
            <a:avLst/>
          </a:prstGeom>
        </p:spPr>
        <p:txBody>
          <a:bodyPr>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cs typeface="Times New Roman" panose="02020603050405020304" pitchFamily="18" charset="0"/>
              </a:rPr>
              <a:t>3.</a:t>
            </a:r>
            <a:r>
              <a:rPr lang="zh-CN" altLang="zh-CN" sz="2400" b="1" kern="100" dirty="0">
                <a:ea typeface="微软雅黑" panose="020B0503020204020204" pitchFamily="34" charset="-122"/>
                <a:cs typeface="Times New Roman" panose="02020603050405020304" pitchFamily="18" charset="0"/>
              </a:rPr>
              <a:t>三种化学键的比较</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892892960"/>
              </p:ext>
            </p:extLst>
          </p:nvPr>
        </p:nvGraphicFramePr>
        <p:xfrm>
          <a:off x="516000" y="1309910"/>
          <a:ext cx="11160000" cy="4203894"/>
        </p:xfrm>
        <a:graphic>
          <a:graphicData uri="http://schemas.openxmlformats.org/drawingml/2006/table">
            <a:tbl>
              <a:tblPr/>
              <a:tblGrid>
                <a:gridCol w="1542977"/>
                <a:gridCol w="3525231"/>
                <a:gridCol w="3128779"/>
                <a:gridCol w="2963013"/>
              </a:tblGrid>
              <a:tr h="450138">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化学键</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离子键</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共价键</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金属键</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900277">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形成</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______________________</a:t>
                      </a:r>
                    </a:p>
                    <a:p>
                      <a:pPr marL="72000" algn="l">
                        <a:lnSpc>
                          <a:spcPct val="150000"/>
                        </a:lnSpc>
                        <a:spcAft>
                          <a:spcPts val="0"/>
                        </a:spcAft>
                        <a:tabLst>
                          <a:tab pos="2070735" algn="l"/>
                        </a:tabLst>
                      </a:pP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形成</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相邻原子间</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通过</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p>
                    <a:p>
                      <a:pPr marL="72000" algn="l">
                        <a:lnSpc>
                          <a:spcPct val="150000"/>
                        </a:lnSpc>
                        <a:spcAft>
                          <a:spcPts val="0"/>
                        </a:spcAft>
                        <a:tabLst>
                          <a:tab pos="2070735" algn="l"/>
                        </a:tabLst>
                      </a:pP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___________________</a:t>
                      </a:r>
                    </a:p>
                    <a:p>
                      <a:pPr marL="72000" algn="l">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形成</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金属离子与自由电子间强烈的相互作用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92">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特征</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方向性</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和饱和性</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方向性</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和饱和性</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方向性</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和饱和性</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0694">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表示</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方式</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tabLst>
                          <a:tab pos="2070735" algn="l"/>
                        </a:tabLs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电子式</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2063552" y="2175247"/>
            <a:ext cx="3570208" cy="461665"/>
          </a:xfrm>
          <a:prstGeom prst="rect">
            <a:avLst/>
          </a:prstGeom>
        </p:spPr>
        <p:txBody>
          <a:bodyPr wrap="none">
            <a:spAutoFit/>
          </a:bodyPr>
          <a:lstStyle/>
          <a:p>
            <a:r>
              <a:rPr lang="zh-CN" altLang="zh-CN" sz="2400" dirty="0">
                <a:solidFill>
                  <a:srgbClr val="C00000"/>
                </a:solidFill>
              </a:rPr>
              <a:t>阴、阳离子间通过静电作</a:t>
            </a:r>
            <a:endParaRPr lang="zh-CN" altLang="en-US" sz="2400" dirty="0">
              <a:solidFill>
                <a:srgbClr val="C00000"/>
              </a:solidFill>
            </a:endParaRPr>
          </a:p>
        </p:txBody>
      </p:sp>
      <p:sp>
        <p:nvSpPr>
          <p:cNvPr id="8" name="矩形 7"/>
          <p:cNvSpPr/>
          <p:nvPr/>
        </p:nvSpPr>
        <p:spPr>
          <a:xfrm>
            <a:off x="2135560" y="2751311"/>
            <a:ext cx="492443" cy="461665"/>
          </a:xfrm>
          <a:prstGeom prst="rect">
            <a:avLst/>
          </a:prstGeom>
        </p:spPr>
        <p:txBody>
          <a:bodyPr wrap="none">
            <a:spAutoFit/>
          </a:bodyPr>
          <a:lstStyle/>
          <a:p>
            <a:r>
              <a:rPr lang="zh-CN" altLang="zh-CN" sz="2400" dirty="0">
                <a:solidFill>
                  <a:srgbClr val="C00000"/>
                </a:solidFill>
              </a:rPr>
              <a:t>用</a:t>
            </a:r>
            <a:endParaRPr lang="zh-CN" altLang="en-US" sz="2400" dirty="0">
              <a:solidFill>
                <a:srgbClr val="C00000"/>
              </a:solidFill>
            </a:endParaRPr>
          </a:p>
        </p:txBody>
      </p:sp>
      <p:sp>
        <p:nvSpPr>
          <p:cNvPr id="9" name="矩形 8"/>
          <p:cNvSpPr/>
          <p:nvPr/>
        </p:nvSpPr>
        <p:spPr>
          <a:xfrm>
            <a:off x="7788869" y="1916832"/>
            <a:ext cx="800219" cy="461665"/>
          </a:xfrm>
          <a:prstGeom prst="rect">
            <a:avLst/>
          </a:prstGeom>
        </p:spPr>
        <p:txBody>
          <a:bodyPr wrap="none">
            <a:spAutoFit/>
          </a:bodyPr>
          <a:lstStyle/>
          <a:p>
            <a:r>
              <a:rPr lang="zh-CN" altLang="zh-CN" sz="2400" dirty="0">
                <a:solidFill>
                  <a:srgbClr val="C00000"/>
                </a:solidFill>
              </a:rPr>
              <a:t>共用</a:t>
            </a:r>
            <a:endParaRPr lang="zh-CN" altLang="en-US" sz="2400" dirty="0">
              <a:solidFill>
                <a:srgbClr val="C00000"/>
              </a:solidFill>
            </a:endParaRPr>
          </a:p>
        </p:txBody>
      </p:sp>
      <p:sp>
        <p:nvSpPr>
          <p:cNvPr id="10" name="矩形 9"/>
          <p:cNvSpPr/>
          <p:nvPr/>
        </p:nvSpPr>
        <p:spPr>
          <a:xfrm>
            <a:off x="5633760" y="2406977"/>
            <a:ext cx="3159839" cy="461665"/>
          </a:xfrm>
          <a:prstGeom prst="rect">
            <a:avLst/>
          </a:prstGeom>
        </p:spPr>
        <p:txBody>
          <a:bodyPr wrap="none">
            <a:spAutoFit/>
          </a:bodyPr>
          <a:lstStyle/>
          <a:p>
            <a:r>
              <a:rPr lang="zh-CN" altLang="zh-CN" sz="2400" dirty="0">
                <a:solidFill>
                  <a:srgbClr val="C00000"/>
                </a:solidFill>
              </a:rPr>
              <a:t>电子对</a:t>
            </a:r>
            <a:r>
              <a:rPr lang="en-US" altLang="zh-CN" sz="2400" dirty="0">
                <a:solidFill>
                  <a:srgbClr val="C00000"/>
                </a:solidFill>
              </a:rPr>
              <a:t>(</a:t>
            </a:r>
            <a:r>
              <a:rPr lang="zh-CN" altLang="zh-CN" sz="2400" dirty="0">
                <a:solidFill>
                  <a:srgbClr val="C00000"/>
                </a:solidFill>
              </a:rPr>
              <a:t>原子轨道重叠</a:t>
            </a:r>
            <a:r>
              <a:rPr lang="en-US" altLang="zh-CN" sz="2400" dirty="0">
                <a:solidFill>
                  <a:srgbClr val="C00000"/>
                </a:solidFill>
              </a:rPr>
              <a:t>)</a:t>
            </a:r>
            <a:endParaRPr lang="zh-CN" altLang="en-US" sz="2400" dirty="0">
              <a:solidFill>
                <a:srgbClr val="C00000"/>
              </a:solidFill>
            </a:endParaRPr>
          </a:p>
        </p:txBody>
      </p:sp>
      <p:sp>
        <p:nvSpPr>
          <p:cNvPr id="11" name="矩形 10"/>
          <p:cNvSpPr/>
          <p:nvPr/>
        </p:nvSpPr>
        <p:spPr>
          <a:xfrm>
            <a:off x="5819581" y="3543399"/>
            <a:ext cx="492443" cy="461665"/>
          </a:xfrm>
          <a:prstGeom prst="rect">
            <a:avLst/>
          </a:prstGeom>
        </p:spPr>
        <p:txBody>
          <a:bodyPr wrap="none">
            <a:spAutoFit/>
          </a:bodyPr>
          <a:lstStyle/>
          <a:p>
            <a:r>
              <a:rPr lang="zh-CN" altLang="zh-CN" sz="2400" dirty="0">
                <a:solidFill>
                  <a:srgbClr val="C00000"/>
                </a:solidFill>
              </a:rPr>
              <a:t>有</a:t>
            </a:r>
            <a:endParaRPr lang="zh-CN" altLang="en-US" sz="2400" dirty="0">
              <a:solidFill>
                <a:srgbClr val="C00000"/>
              </a:solidFill>
            </a:endParaRPr>
          </a:p>
        </p:txBody>
      </p:sp>
      <p:sp>
        <p:nvSpPr>
          <p:cNvPr id="13" name="矩形 12"/>
          <p:cNvSpPr/>
          <p:nvPr/>
        </p:nvSpPr>
        <p:spPr>
          <a:xfrm>
            <a:off x="2495600" y="3543399"/>
            <a:ext cx="492443" cy="461665"/>
          </a:xfrm>
          <a:prstGeom prst="rect">
            <a:avLst/>
          </a:prstGeom>
        </p:spPr>
        <p:txBody>
          <a:bodyPr wrap="none">
            <a:spAutoFit/>
          </a:bodyPr>
          <a:lstStyle/>
          <a:p>
            <a:r>
              <a:rPr lang="zh-CN" altLang="zh-CN" sz="2400" dirty="0">
                <a:solidFill>
                  <a:srgbClr val="C00000"/>
                </a:solidFill>
              </a:rPr>
              <a:t>无</a:t>
            </a:r>
            <a:endParaRPr lang="zh-CN" altLang="en-US" sz="2400" dirty="0">
              <a:solidFill>
                <a:srgbClr val="C00000"/>
              </a:solidFill>
            </a:endParaRPr>
          </a:p>
        </p:txBody>
      </p:sp>
      <p:sp>
        <p:nvSpPr>
          <p:cNvPr id="14" name="矩形 13"/>
          <p:cNvSpPr/>
          <p:nvPr/>
        </p:nvSpPr>
        <p:spPr>
          <a:xfrm>
            <a:off x="8897340" y="3543399"/>
            <a:ext cx="492443" cy="461665"/>
          </a:xfrm>
          <a:prstGeom prst="rect">
            <a:avLst/>
          </a:prstGeom>
        </p:spPr>
        <p:txBody>
          <a:bodyPr wrap="none">
            <a:spAutoFit/>
          </a:bodyPr>
          <a:lstStyle/>
          <a:p>
            <a:r>
              <a:rPr lang="zh-CN" altLang="zh-CN" sz="2400" dirty="0">
                <a:solidFill>
                  <a:srgbClr val="C00000"/>
                </a:solidFill>
              </a:rPr>
              <a:t>无</a:t>
            </a:r>
            <a:endParaRPr lang="zh-CN" altLang="en-US" sz="2400" dirty="0">
              <a:solidFill>
                <a:srgbClr val="C00000"/>
              </a:solidFill>
            </a:endParaRPr>
          </a:p>
        </p:txBody>
      </p:sp>
      <p:pic>
        <p:nvPicPr>
          <p:cNvPr id="234498" name="图片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3632" y="4365104"/>
            <a:ext cx="2055041" cy="84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499"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94635" y="4365104"/>
            <a:ext cx="1085541" cy="86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8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3" grpId="0"/>
      <p:bldP spid="1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3" name="矩形 2"/>
          <p:cNvSpPr/>
          <p:nvPr/>
        </p:nvSpPr>
        <p:spPr>
          <a:xfrm>
            <a:off x="597600" y="1268760"/>
            <a:ext cx="11412000" cy="1754326"/>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已知：冠醚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KMnO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可以发生如图所示的变化。加入冠醚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后，烯烃的氧化</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效果</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明显</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提升的原因</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a:t>
            </a: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圆角矩形 2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6" name="圆角矩形 25">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7" name="圆角矩形 26">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30" name="矩形 29">
            <a:hlinkClick r:id="rId17"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grpSp>
        <p:nvGrpSpPr>
          <p:cNvPr id="7" name="组合 6"/>
          <p:cNvGrpSpPr/>
          <p:nvPr/>
        </p:nvGrpSpPr>
        <p:grpSpPr>
          <a:xfrm>
            <a:off x="695400" y="1772816"/>
            <a:ext cx="11089231" cy="1200329"/>
            <a:chOff x="695400" y="1772816"/>
            <a:chExt cx="11089231" cy="1200329"/>
          </a:xfrm>
        </p:grpSpPr>
        <p:graphicFrame>
          <p:nvGraphicFramePr>
            <p:cNvPr id="2" name="对象 1"/>
            <p:cNvGraphicFramePr>
              <a:graphicFrameLocks noChangeAspect="1"/>
            </p:cNvGraphicFramePr>
            <p:nvPr>
              <p:extLst>
                <p:ext uri="{D42A27DB-BD31-4B8C-83A1-F6EECF244321}">
                  <p14:modId xmlns:p14="http://schemas.microsoft.com/office/powerpoint/2010/main" val="2821373379"/>
                </p:ext>
              </p:extLst>
            </p:nvPr>
          </p:nvGraphicFramePr>
          <p:xfrm>
            <a:off x="10427196" y="1916832"/>
            <a:ext cx="1141412" cy="396875"/>
          </p:xfrm>
          <a:graphic>
            <a:graphicData uri="http://schemas.openxmlformats.org/presentationml/2006/ole">
              <mc:AlternateContent xmlns:mc="http://schemas.openxmlformats.org/markup-compatibility/2006">
                <mc:Choice xmlns:v="urn:schemas-microsoft-com:vml" Requires="v">
                  <p:oleObj spid="_x0000_s281622" name="文档" r:id="rId18" imgW="1140916" imgH="396992" progId="Word.Document.12">
                    <p:embed/>
                  </p:oleObj>
                </mc:Choice>
                <mc:Fallback>
                  <p:oleObj name="文档" r:id="rId18" imgW="1140916" imgH="396992" progId="Word.Document.12">
                    <p:embed/>
                    <p:pic>
                      <p:nvPicPr>
                        <p:cNvPr id="0" name=""/>
                        <p:cNvPicPr/>
                        <p:nvPr/>
                      </p:nvPicPr>
                      <p:blipFill>
                        <a:blip r:embed="rId19"/>
                        <a:stretch>
                          <a:fillRect/>
                        </a:stretch>
                      </p:blipFill>
                      <p:spPr>
                        <a:xfrm>
                          <a:off x="10427196" y="1916832"/>
                          <a:ext cx="1141412" cy="396875"/>
                        </a:xfrm>
                        <a:prstGeom prst="rect">
                          <a:avLst/>
                        </a:prstGeom>
                      </p:spPr>
                    </p:pic>
                  </p:oleObj>
                </mc:Fallback>
              </mc:AlternateContent>
            </a:graphicData>
          </a:graphic>
        </p:graphicFrame>
        <p:sp>
          <p:nvSpPr>
            <p:cNvPr id="5" name="矩形 4"/>
            <p:cNvSpPr/>
            <p:nvPr/>
          </p:nvSpPr>
          <p:spPr>
            <a:xfrm>
              <a:off x="695400" y="1772816"/>
              <a:ext cx="11089231" cy="1200329"/>
            </a:xfrm>
            <a:prstGeom prst="rect">
              <a:avLst/>
            </a:prstGeom>
          </p:spPr>
          <p:txBody>
            <a:bodyPr wrap="square">
              <a:spAutoFit/>
            </a:bodyPr>
            <a:lstStyle/>
            <a:p>
              <a:pPr algn="just">
                <a:lnSpc>
                  <a:spcPct val="150000"/>
                </a:lnSpc>
                <a:spcAft>
                  <a:spcPts val="0"/>
                </a:spcAft>
                <a:tabLst>
                  <a:tab pos="2070735" algn="l"/>
                </a:tabLst>
              </a:pPr>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冠醚</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可溶于烯烃，加入冠醚</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中的</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因静电作用</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带入</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烯烃中，增大反应物的接触面积，提高了氧化效果</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pic>
        <p:nvPicPr>
          <p:cNvPr id="281602" name="Picture 2" descr="W5-7"/>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7168" y="3259693"/>
            <a:ext cx="6077664" cy="117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圆角矩形 42">
            <a:hlinkClick r:id="rId21"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Tree>
    <p:extLst>
      <p:ext uri="{BB962C8B-B14F-4D97-AF65-F5344CB8AC3E}">
        <p14:creationId xmlns:p14="http://schemas.microsoft.com/office/powerpoint/2010/main" val="4085661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pic>
        <p:nvPicPr>
          <p:cNvPr id="227" name="图片 226">
            <a:extLst>
              <a:ext uri="{FF2B5EF4-FFF2-40B4-BE49-F238E27FC236}">
                <a16:creationId xmlns="" xmlns:a16="http://schemas.microsoft.com/office/drawing/2014/main" id="{E04565B2-7038-F542-9702-A23EB40472EA}"/>
              </a:ext>
            </a:extLst>
          </p:cNvPr>
          <p:cNvPicPr>
            <a:picLocks noChangeAspect="1"/>
          </p:cNvPicPr>
          <p:nvPr/>
        </p:nvPicPr>
        <p:blipFill>
          <a:blip r:embed="rId2">
            <a:alphaModFix amt="70000"/>
          </a:blip>
          <a:stretch>
            <a:fillRect/>
          </a:stretch>
        </p:blipFill>
        <p:spPr>
          <a:xfrm>
            <a:off x="-21321" y="-5748"/>
            <a:ext cx="12212516" cy="6858000"/>
          </a:xfrm>
          <a:prstGeom prst="rect">
            <a:avLst/>
          </a:prstGeom>
        </p:spPr>
      </p:pic>
      <p:grpSp>
        <p:nvGrpSpPr>
          <p:cNvPr id="200" name="组合 199">
            <a:extLst>
              <a:ext uri="{FF2B5EF4-FFF2-40B4-BE49-F238E27FC236}">
                <a16:creationId xmlns="" xmlns:a16="http://schemas.microsoft.com/office/drawing/2014/main" id="{298D371D-74FE-9A42-897F-573B07ECFD7B}"/>
              </a:ext>
            </a:extLst>
          </p:cNvPr>
          <p:cNvGrpSpPr/>
          <p:nvPr/>
        </p:nvGrpSpPr>
        <p:grpSpPr>
          <a:xfrm>
            <a:off x="3426178" y="2806196"/>
            <a:ext cx="5339644" cy="1245608"/>
            <a:chOff x="3426178" y="2798382"/>
            <a:chExt cx="5339644" cy="1245608"/>
          </a:xfrm>
        </p:grpSpPr>
        <p:grpSp>
          <p:nvGrpSpPr>
            <p:cNvPr id="8" name="组合 7">
              <a:extLst>
                <a:ext uri="{FF2B5EF4-FFF2-40B4-BE49-F238E27FC236}">
                  <a16:creationId xmlns="" xmlns:a16="http://schemas.microsoft.com/office/drawing/2014/main" id="{0EFE0311-E343-0041-B646-807118C4E69A}"/>
                </a:ext>
              </a:extLst>
            </p:cNvPr>
            <p:cNvGrpSpPr/>
            <p:nvPr/>
          </p:nvGrpSpPr>
          <p:grpSpPr>
            <a:xfrm>
              <a:off x="3426178" y="3016617"/>
              <a:ext cx="5339644" cy="1027373"/>
              <a:chOff x="3426178" y="2720622"/>
              <a:chExt cx="5339644" cy="1027373"/>
            </a:xfrm>
          </p:grpSpPr>
          <p:sp>
            <p:nvSpPr>
              <p:cNvPr id="5" name="圆角矩形 4">
                <a:extLst>
                  <a:ext uri="{FF2B5EF4-FFF2-40B4-BE49-F238E27FC236}">
                    <a16:creationId xmlns="" xmlns:a16="http://schemas.microsoft.com/office/drawing/2014/main" id="{B9D75BCE-C6DE-784D-BC6F-5F68CA5828CE}"/>
                  </a:ext>
                </a:extLst>
              </p:cNvPr>
              <p:cNvSpPr/>
              <p:nvPr/>
            </p:nvSpPr>
            <p:spPr>
              <a:xfrm>
                <a:off x="3426178" y="2867146"/>
                <a:ext cx="5339644" cy="718692"/>
              </a:xfrm>
              <a:prstGeom prst="roundRect">
                <a:avLst>
                  <a:gd name="adj" fmla="val 50000"/>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 xmlns:a16="http://schemas.microsoft.com/office/drawing/2014/main" id="{EC8F9895-2B35-C946-ABFF-E943F8F755AE}"/>
                  </a:ext>
                </a:extLst>
              </p:cNvPr>
              <p:cNvSpPr/>
              <p:nvPr/>
            </p:nvSpPr>
            <p:spPr>
              <a:xfrm>
                <a:off x="4128897" y="2720622"/>
                <a:ext cx="39342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 xmlns:a16="http://schemas.microsoft.com/office/drawing/2014/main" id="{2657314C-9480-3143-AFD0-3A7FEF504C0F}"/>
                  </a:ext>
                </a:extLst>
              </p:cNvPr>
              <p:cNvSpPr/>
              <p:nvPr/>
            </p:nvSpPr>
            <p:spPr>
              <a:xfrm>
                <a:off x="3874847" y="3465773"/>
                <a:ext cx="44423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 name="文本框 3">
              <a:extLst>
                <a:ext uri="{FF2B5EF4-FFF2-40B4-BE49-F238E27FC236}">
                  <a16:creationId xmlns="" xmlns:a16="http://schemas.microsoft.com/office/drawing/2014/main" id="{EA17DC6A-E188-E641-8772-276D9A5EFC0B}"/>
                </a:ext>
              </a:extLst>
            </p:cNvPr>
            <p:cNvSpPr txBox="1"/>
            <p:nvPr/>
          </p:nvSpPr>
          <p:spPr>
            <a:xfrm>
              <a:off x="4128897" y="2798382"/>
              <a:ext cx="3934206" cy="718692"/>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6000" dirty="0">
                <a:latin typeface="DOUYU Font" pitchFamily="2" charset="-122"/>
                <a:ea typeface="DOUYU Font" pitchFamily="2" charset="-122"/>
              </a:endParaRPr>
            </a:p>
          </p:txBody>
        </p:sp>
        <p:sp>
          <p:nvSpPr>
            <p:cNvPr id="12" name="文本框 11">
              <a:extLst>
                <a:ext uri="{FF2B5EF4-FFF2-40B4-BE49-F238E27FC236}">
                  <a16:creationId xmlns="" xmlns:a16="http://schemas.microsoft.com/office/drawing/2014/main" id="{C03048A7-E3A6-3A41-AE40-D749B06A0787}"/>
                </a:ext>
              </a:extLst>
            </p:cNvPr>
            <p:cNvSpPr txBox="1"/>
            <p:nvPr/>
          </p:nvSpPr>
          <p:spPr>
            <a:xfrm>
              <a:off x="3998739" y="3763875"/>
              <a:ext cx="4172396" cy="239316"/>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en" altLang="zh-CN" dirty="0">
                <a:solidFill>
                  <a:schemeClr val="bg1"/>
                </a:solidFill>
              </a:endParaRPr>
            </a:p>
          </p:txBody>
        </p:sp>
      </p:grpSp>
      <p:grpSp>
        <p:nvGrpSpPr>
          <p:cNvPr id="11" name="组合 10">
            <a:extLst>
              <a:ext uri="{FF2B5EF4-FFF2-40B4-BE49-F238E27FC236}">
                <a16:creationId xmlns="" xmlns:a16="http://schemas.microsoft.com/office/drawing/2014/main" id="{DB0764DB-8505-8B48-92ED-D75515448C6C}"/>
              </a:ext>
            </a:extLst>
          </p:cNvPr>
          <p:cNvGrpSpPr/>
          <p:nvPr/>
        </p:nvGrpSpPr>
        <p:grpSpPr>
          <a:xfrm>
            <a:off x="11286600" y="-5748"/>
            <a:ext cx="579247" cy="730144"/>
            <a:chOff x="10991812" y="-5749"/>
            <a:chExt cx="760532" cy="958655"/>
          </a:xfrm>
        </p:grpSpPr>
        <p:sp>
          <p:nvSpPr>
            <p:cNvPr id="13" name="同侧圆角矩形 12">
              <a:extLst>
                <a:ext uri="{FF2B5EF4-FFF2-40B4-BE49-F238E27FC236}">
                  <a16:creationId xmlns="" xmlns:a16="http://schemas.microsoft.com/office/drawing/2014/main" id="{0519C388-C1A0-E54C-ADD0-3D30DF740B4C}"/>
                </a:ext>
              </a:extLst>
            </p:cNvPr>
            <p:cNvSpPr/>
            <p:nvPr/>
          </p:nvSpPr>
          <p:spPr>
            <a:xfrm flipV="1">
              <a:off x="10991812" y="-5749"/>
              <a:ext cx="760532" cy="958655"/>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任意多边形 3">
              <a:extLst>
                <a:ext uri="{FF2B5EF4-FFF2-40B4-BE49-F238E27FC236}">
                  <a16:creationId xmlns="" xmlns:a16="http://schemas.microsoft.com/office/drawing/2014/main" id="{83E5017B-4DD7-384F-B8E6-0ED61F2AC85E}"/>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accent3"/>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spTree>
    <p:extLst>
      <p:ext uri="{BB962C8B-B14F-4D97-AF65-F5344CB8AC3E}">
        <p14:creationId xmlns:p14="http://schemas.microsoft.com/office/powerpoint/2010/main" val="1681274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858504449"/>
              </p:ext>
            </p:extLst>
          </p:nvPr>
        </p:nvGraphicFramePr>
        <p:xfrm>
          <a:off x="516000" y="1525934"/>
          <a:ext cx="11160000" cy="3291840"/>
        </p:xfrm>
        <a:graphic>
          <a:graphicData uri="http://schemas.openxmlformats.org/drawingml/2006/table">
            <a:tbl>
              <a:tblPr/>
              <a:tblGrid>
                <a:gridCol w="1542977"/>
                <a:gridCol w="3525231"/>
                <a:gridCol w="3128779"/>
                <a:gridCol w="2963013"/>
              </a:tblGrid>
              <a:tr h="450138">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化学键</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离子键</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共价键</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金属键</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750231">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强弱比较</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阴、</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阳离子</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离子所</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带</a:t>
                      </a: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____________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金属</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离子</a:t>
                      </a: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__________</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及</a:t>
                      </a: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277">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存在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离子化合物</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离子晶体</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单质</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稀有气体除外</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、共价化合物、部分离子化合物</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金属单质、合金</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756" marR="18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矩形 1"/>
          <p:cNvSpPr/>
          <p:nvPr/>
        </p:nvSpPr>
        <p:spPr>
          <a:xfrm>
            <a:off x="3652371" y="2103239"/>
            <a:ext cx="1723549" cy="461665"/>
          </a:xfrm>
          <a:prstGeom prst="rect">
            <a:avLst/>
          </a:prstGeom>
        </p:spPr>
        <p:txBody>
          <a:bodyPr wrap="none">
            <a:spAutoFit/>
          </a:bodyPr>
          <a:lstStyle/>
          <a:p>
            <a:r>
              <a:rPr lang="zh-CN" altLang="zh-CN" sz="2400" dirty="0">
                <a:solidFill>
                  <a:srgbClr val="C00000"/>
                </a:solidFill>
              </a:rPr>
              <a:t>半径的大小</a:t>
            </a:r>
            <a:endParaRPr lang="zh-CN" altLang="en-US" sz="2400" dirty="0">
              <a:solidFill>
                <a:srgbClr val="C00000"/>
              </a:solidFill>
            </a:endParaRPr>
          </a:p>
        </p:txBody>
      </p:sp>
      <p:sp>
        <p:nvSpPr>
          <p:cNvPr id="5" name="矩形 4"/>
          <p:cNvSpPr/>
          <p:nvPr/>
        </p:nvSpPr>
        <p:spPr>
          <a:xfrm>
            <a:off x="3431704" y="2520337"/>
            <a:ext cx="1723549" cy="580415"/>
          </a:xfrm>
          <a:prstGeom prst="rect">
            <a:avLst/>
          </a:prstGeom>
        </p:spPr>
        <p:txBody>
          <a:bodyPr wrap="none">
            <a:spAutoFit/>
          </a:bodyPr>
          <a:lstStyle/>
          <a:p>
            <a:pPr>
              <a:lnSpc>
                <a:spcPct val="150000"/>
              </a:lnSpc>
              <a:tabLst>
                <a:tab pos="2070735" algn="l"/>
              </a:tabLst>
            </a:pPr>
            <a:r>
              <a:rPr lang="zh-CN" altLang="zh-CN" sz="2400" dirty="0">
                <a:solidFill>
                  <a:srgbClr val="C00000"/>
                </a:solidFill>
              </a:rPr>
              <a:t>电荷的多少</a:t>
            </a:r>
          </a:p>
        </p:txBody>
      </p:sp>
      <p:sp>
        <p:nvSpPr>
          <p:cNvPr id="6" name="矩形 5"/>
          <p:cNvSpPr/>
          <p:nvPr/>
        </p:nvSpPr>
        <p:spPr>
          <a:xfrm>
            <a:off x="6231885" y="2391271"/>
            <a:ext cx="800219" cy="461665"/>
          </a:xfrm>
          <a:prstGeom prst="rect">
            <a:avLst/>
          </a:prstGeom>
        </p:spPr>
        <p:txBody>
          <a:bodyPr wrap="none">
            <a:spAutoFit/>
          </a:bodyPr>
          <a:lstStyle/>
          <a:p>
            <a:r>
              <a:rPr lang="zh-CN" altLang="zh-CN" sz="2400" dirty="0">
                <a:solidFill>
                  <a:srgbClr val="C00000"/>
                </a:solidFill>
              </a:rPr>
              <a:t>键能</a:t>
            </a:r>
            <a:endParaRPr lang="zh-CN" altLang="en-US" sz="2400" dirty="0">
              <a:solidFill>
                <a:srgbClr val="C00000"/>
              </a:solidFill>
            </a:endParaRPr>
          </a:p>
        </p:txBody>
      </p:sp>
      <p:sp>
        <p:nvSpPr>
          <p:cNvPr id="7" name="矩形 6"/>
          <p:cNvSpPr/>
          <p:nvPr/>
        </p:nvSpPr>
        <p:spPr>
          <a:xfrm>
            <a:off x="7312005" y="2276872"/>
            <a:ext cx="800219" cy="580415"/>
          </a:xfrm>
          <a:prstGeom prst="rect">
            <a:avLst/>
          </a:prstGeom>
        </p:spPr>
        <p:txBody>
          <a:bodyPr wrap="none">
            <a:spAutoFit/>
          </a:bodyPr>
          <a:lstStyle/>
          <a:p>
            <a:pPr>
              <a:lnSpc>
                <a:spcPct val="150000"/>
              </a:lnSpc>
              <a:spcAft>
                <a:spcPts val="0"/>
              </a:spcAft>
              <a:tabLst>
                <a:tab pos="2070735" algn="l"/>
              </a:tabLst>
            </a:pPr>
            <a:r>
              <a:rPr lang="zh-CN" altLang="zh-CN" sz="2400" dirty="0">
                <a:solidFill>
                  <a:srgbClr val="C00000"/>
                </a:solidFill>
              </a:rPr>
              <a:t>键长</a:t>
            </a:r>
          </a:p>
        </p:txBody>
      </p:sp>
      <p:sp>
        <p:nvSpPr>
          <p:cNvPr id="8" name="矩形 7"/>
          <p:cNvSpPr/>
          <p:nvPr/>
        </p:nvSpPr>
        <p:spPr>
          <a:xfrm>
            <a:off x="9989075" y="2103239"/>
            <a:ext cx="1723549" cy="461665"/>
          </a:xfrm>
          <a:prstGeom prst="rect">
            <a:avLst/>
          </a:prstGeom>
        </p:spPr>
        <p:txBody>
          <a:bodyPr wrap="none">
            <a:spAutoFit/>
          </a:bodyPr>
          <a:lstStyle/>
          <a:p>
            <a:r>
              <a:rPr lang="zh-CN" altLang="zh-CN" sz="2400" dirty="0">
                <a:solidFill>
                  <a:srgbClr val="C00000"/>
                </a:solidFill>
              </a:rPr>
              <a:t>半径的大小</a:t>
            </a:r>
            <a:endParaRPr lang="zh-CN" altLang="en-US" sz="2400" dirty="0">
              <a:solidFill>
                <a:srgbClr val="C00000"/>
              </a:solidFill>
            </a:endParaRPr>
          </a:p>
        </p:txBody>
      </p:sp>
      <p:sp>
        <p:nvSpPr>
          <p:cNvPr id="9" name="矩形 8"/>
          <p:cNvSpPr/>
          <p:nvPr/>
        </p:nvSpPr>
        <p:spPr>
          <a:xfrm>
            <a:off x="9083275" y="2639087"/>
            <a:ext cx="2339102" cy="461665"/>
          </a:xfrm>
          <a:prstGeom prst="rect">
            <a:avLst/>
          </a:prstGeom>
        </p:spPr>
        <p:txBody>
          <a:bodyPr wrap="none">
            <a:spAutoFit/>
          </a:bodyPr>
          <a:lstStyle/>
          <a:p>
            <a:r>
              <a:rPr lang="zh-CN" altLang="zh-CN" sz="2400" dirty="0">
                <a:solidFill>
                  <a:srgbClr val="C00000"/>
                </a:solidFill>
              </a:rPr>
              <a:t>所带电荷的多少</a:t>
            </a:r>
            <a:endParaRPr lang="zh-CN" altLang="en-US" sz="2400" dirty="0">
              <a:solidFill>
                <a:srgbClr val="C00000"/>
              </a:solidFill>
            </a:endParaRPr>
          </a:p>
        </p:txBody>
      </p:sp>
    </p:spTree>
    <p:extLst>
      <p:ext uri="{BB962C8B-B14F-4D97-AF65-F5344CB8AC3E}">
        <p14:creationId xmlns:p14="http://schemas.microsoft.com/office/powerpoint/2010/main" val="25804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443711"/>
            <a:ext cx="11412000" cy="1754326"/>
          </a:xfrm>
          <a:prstGeom prst="rect">
            <a:avLst/>
          </a:prstGeom>
        </p:spPr>
        <p:txBody>
          <a:bodyPr>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4.</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化学键的表示方法</a:t>
            </a:r>
            <a:r>
              <a:rPr lang="en-US" altLang="zh-CN" sz="2400" b="1" kern="100" dirty="0">
                <a:latin typeface="+mj-ea"/>
                <a:ea typeface="+mj-ea"/>
                <a:cs typeface="Times New Roman" panose="02020603050405020304" pitchFamily="18" charset="0"/>
              </a:rPr>
              <a:t>——</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电子式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概念：在元素符号周围用</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来表示原子</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式子。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400" kern="100" dirty="0">
                <a:latin typeface="Times New Roman" panose="02020603050405020304" pitchFamily="18" charset="0"/>
                <a:ea typeface="微软雅黑" panose="020B0503020204020204" pitchFamily="34" charset="-122"/>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电子式书写常见的</a:t>
            </a:r>
            <a:r>
              <a:rPr lang="en-US" altLang="zh-CN" sz="2400" kern="100" dirty="0">
                <a:latin typeface="Times New Roman" panose="02020603050405020304" pitchFamily="18" charset="0"/>
                <a:ea typeface="微软雅黑" panose="020B0503020204020204" pitchFamily="34" charset="-122"/>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大误区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7896200" y="1052736"/>
            <a:ext cx="1723549" cy="461665"/>
          </a:xfrm>
          <a:prstGeom prst="rect">
            <a:avLst/>
          </a:prstGeom>
        </p:spPr>
        <p:txBody>
          <a:bodyPr wrap="none">
            <a:spAutoFit/>
          </a:bodyPr>
          <a:lstStyle/>
          <a:p>
            <a:r>
              <a:rPr lang="zh-CN" altLang="zh-CN" sz="2400" dirty="0">
                <a:solidFill>
                  <a:srgbClr val="C00000"/>
                </a:solidFill>
              </a:rPr>
              <a:t>最外层电子</a:t>
            </a:r>
            <a:endParaRPr lang="zh-CN" altLang="en-US" sz="2400" dirty="0">
              <a:solidFill>
                <a:srgbClr val="C00000"/>
              </a:solidFill>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733509604"/>
              </p:ext>
            </p:extLst>
          </p:nvPr>
        </p:nvGraphicFramePr>
        <p:xfrm>
          <a:off x="10243046" y="2950592"/>
          <a:ext cx="1325562" cy="406400"/>
        </p:xfrm>
        <a:graphic>
          <a:graphicData uri="http://schemas.openxmlformats.org/presentationml/2006/ole">
            <mc:AlternateContent xmlns:mc="http://schemas.openxmlformats.org/markup-compatibility/2006">
              <mc:Choice xmlns:v="urn:schemas-microsoft-com:vml" Requires="v">
                <p:oleObj spid="_x0000_s235573" name="文档" r:id="rId3" imgW="1325550" imgH="406007" progId="Word.Document.12">
                  <p:embed/>
                </p:oleObj>
              </mc:Choice>
              <mc:Fallback>
                <p:oleObj name="文档" r:id="rId3" imgW="1325550" imgH="406007" progId="Word.Document.12">
                  <p:embed/>
                  <p:pic>
                    <p:nvPicPr>
                      <p:cNvPr id="0" name=""/>
                      <p:cNvPicPr/>
                      <p:nvPr/>
                    </p:nvPicPr>
                    <p:blipFill>
                      <a:blip r:embed="rId4"/>
                      <a:stretch>
                        <a:fillRect/>
                      </a:stretch>
                    </p:blipFill>
                    <p:spPr>
                      <a:xfrm>
                        <a:off x="10243046" y="2950592"/>
                        <a:ext cx="1325562" cy="406400"/>
                      </a:xfrm>
                      <a:prstGeom prst="rect">
                        <a:avLst/>
                      </a:prstGeom>
                    </p:spPr>
                  </p:pic>
                </p:oleObj>
              </mc:Fallback>
            </mc:AlternateContent>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844385"/>
              </p:ext>
            </p:extLst>
          </p:nvPr>
        </p:nvGraphicFramePr>
        <p:xfrm>
          <a:off x="516000" y="2276872"/>
          <a:ext cx="11286000" cy="3359424"/>
        </p:xfrm>
        <a:graphic>
          <a:graphicData uri="http://schemas.openxmlformats.org/drawingml/2006/table">
            <a:tbl>
              <a:tblPr/>
              <a:tblGrid>
                <a:gridCol w="1164626"/>
                <a:gridCol w="3911318"/>
                <a:gridCol w="6210056"/>
              </a:tblGrid>
              <a:tr h="197788">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bg1">
                        <a:lumMod val="85000"/>
                      </a:schemeClr>
                    </a:solidFill>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内容</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实例</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593364">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误区</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漏写未参与成键的电子</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070735" algn="l"/>
                        </a:tabLs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  N</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的电子式误写为</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zh-CN" sz="2400" kern="100" dirty="0">
                          <a:effectLst/>
                          <a:latin typeface="宋体" panose="02010600030101010101" pitchFamily="2" charset="-122"/>
                          <a:ea typeface="MS Gothic" panose="020B0609070205080204" pitchFamily="49" charset="-128"/>
                          <a:cs typeface="MS Gothic" panose="020B0609070205080204" pitchFamily="49" charset="-128"/>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，应写</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152">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误区</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化合物类型不清楚，漏写或多写</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及错写电荷数</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endParaRPr lang="en-US" sz="10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marL="72000" algn="l">
                        <a:lnSpc>
                          <a:spcPct val="150000"/>
                        </a:lnSpc>
                        <a:spcAft>
                          <a:spcPts val="0"/>
                        </a:spcAft>
                        <a:tabLst>
                          <a:tab pos="2070735" algn="l"/>
                        </a:tabLst>
                      </a:pPr>
                      <a:r>
                        <a:rPr lang="en-US" sz="2400" kern="100" dirty="0" err="1" smtClean="0">
                          <a:effectLst/>
                          <a:latin typeface="Times New Roman" panose="02020603050405020304" pitchFamily="18" charset="0"/>
                          <a:ea typeface="微软雅黑" panose="020B0503020204020204" pitchFamily="34" charset="-122"/>
                          <a:cs typeface="Courier New" panose="02070309020205020404" pitchFamily="49" charset="0"/>
                        </a:rPr>
                        <a:t>NaCl</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误写</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应写</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marL="72000" algn="l">
                        <a:lnSpc>
                          <a:spcPct val="150000"/>
                        </a:lnSpc>
                        <a:spcAft>
                          <a:spcPts val="0"/>
                        </a:spcAft>
                        <a:tabLst>
                          <a:tab pos="2070735" algn="l"/>
                        </a:tabLst>
                      </a:pPr>
                      <a:endParaRPr lang="en-US" sz="15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marL="72000" algn="l">
                        <a:lnSpc>
                          <a:spcPct val="150000"/>
                        </a:lnSpc>
                        <a:spcAft>
                          <a:spcPts val="0"/>
                        </a:spcAft>
                        <a:tabLst>
                          <a:tab pos="2070735" algn="l"/>
                        </a:tabLs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HF</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误写</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应写</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为</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marL="72000" algn="l">
                        <a:lnSpc>
                          <a:spcPct val="150000"/>
                        </a:lnSpc>
                        <a:spcAft>
                          <a:spcPts val="0"/>
                        </a:spcAft>
                        <a:tabLst>
                          <a:tab pos="2070735" algn="l"/>
                        </a:tabLst>
                      </a:pP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724" marR="24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9"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0136" y="3581570"/>
            <a:ext cx="1246716" cy="71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40416" y="3593945"/>
            <a:ext cx="1720037" cy="69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0096" y="4509120"/>
            <a:ext cx="1617948" cy="69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98090" y="4509120"/>
            <a:ext cx="906422" cy="69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89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11049</TotalTime>
  <Words>5067</Words>
  <Application>Microsoft Office PowerPoint</Application>
  <PresentationFormat>宽屏</PresentationFormat>
  <Paragraphs>1019</Paragraphs>
  <Slides>71</Slides>
  <Notes>1</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1</vt:i4>
      </vt:variant>
      <vt:variant>
        <vt:lpstr>幻灯片标题</vt:lpstr>
      </vt:variant>
      <vt:variant>
        <vt:i4>71</vt:i4>
      </vt:variant>
    </vt:vector>
  </HeadingPairs>
  <TitlesOfParts>
    <vt:vector size="92" baseType="lpstr">
      <vt:lpstr>Adobe 楷体 Std R</vt:lpstr>
      <vt:lpstr>DOUYU Font</vt:lpstr>
      <vt:lpstr>GBK_S</vt:lpstr>
      <vt:lpstr>KaiTi</vt:lpstr>
      <vt:lpstr>MS Gothic</vt:lpstr>
      <vt:lpstr>方正粗圆简体</vt:lpstr>
      <vt:lpstr>方正中倩简体</vt:lpstr>
      <vt:lpstr>华文细黑</vt:lpstr>
      <vt:lpstr>楷体</vt:lpstr>
      <vt:lpstr>楷体_GB2312</vt:lpstr>
      <vt:lpstr>宋体</vt:lpstr>
      <vt:lpstr>宋体-方正超大字符集</vt:lpstr>
      <vt:lpstr>微软雅黑</vt:lpstr>
      <vt:lpstr>Arial</vt:lpstr>
      <vt:lpstr>Calibri</vt:lpstr>
      <vt:lpstr>Courier New</vt:lpstr>
      <vt:lpstr>Times New Roman</vt:lpstr>
      <vt:lpstr>Verdana</vt:lpstr>
      <vt:lpstr>ZBFH</vt: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1317</cp:revision>
  <dcterms:created xsi:type="dcterms:W3CDTF">2021-11-07T03:17:42Z</dcterms:created>
  <dcterms:modified xsi:type="dcterms:W3CDTF">2022-02-26T01:25:21Z</dcterms:modified>
</cp:coreProperties>
</file>