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683" r:id="rId3"/>
    <p:sldId id="744" r:id="rId4"/>
    <p:sldId id="777" r:id="rId5"/>
    <p:sldId id="778" r:id="rId6"/>
    <p:sldId id="849" r:id="rId7"/>
    <p:sldId id="882" r:id="rId8"/>
    <p:sldId id="788" r:id="rId9"/>
    <p:sldId id="896" r:id="rId10"/>
    <p:sldId id="883" r:id="rId11"/>
    <p:sldId id="866" r:id="rId12"/>
    <p:sldId id="884" r:id="rId13"/>
    <p:sldId id="868" r:id="rId14"/>
    <p:sldId id="867" r:id="rId15"/>
    <p:sldId id="870" r:id="rId16"/>
    <p:sldId id="869" r:id="rId17"/>
    <p:sldId id="793" r:id="rId18"/>
    <p:sldId id="886" r:id="rId19"/>
    <p:sldId id="885" r:id="rId20"/>
    <p:sldId id="887" r:id="rId21"/>
    <p:sldId id="888" r:id="rId22"/>
    <p:sldId id="604" r:id="rId23"/>
    <p:sldId id="623" r:id="rId24"/>
    <p:sldId id="874" r:id="rId25"/>
    <p:sldId id="624" r:id="rId26"/>
    <p:sldId id="875" r:id="rId27"/>
    <p:sldId id="625" r:id="rId28"/>
    <p:sldId id="664" r:id="rId29"/>
    <p:sldId id="889" r:id="rId30"/>
    <p:sldId id="890" r:id="rId31"/>
    <p:sldId id="891" r:id="rId32"/>
    <p:sldId id="892" r:id="rId33"/>
    <p:sldId id="893" r:id="rId34"/>
    <p:sldId id="894" r:id="rId35"/>
    <p:sldId id="895" r:id="rId36"/>
    <p:sldId id="605" r:id="rId37"/>
    <p:sldId id="627" r:id="rId38"/>
    <p:sldId id="876" r:id="rId39"/>
    <p:sldId id="628" r:id="rId40"/>
    <p:sldId id="816" r:id="rId41"/>
    <p:sldId id="629" r:id="rId42"/>
    <p:sldId id="817" r:id="rId43"/>
    <p:sldId id="630" r:id="rId44"/>
    <p:sldId id="819" r:id="rId45"/>
    <p:sldId id="631" r:id="rId46"/>
    <p:sldId id="820" r:id="rId47"/>
    <p:sldId id="632" r:id="rId48"/>
    <p:sldId id="823" r:id="rId49"/>
    <p:sldId id="633" r:id="rId50"/>
    <p:sldId id="773" r:id="rId51"/>
    <p:sldId id="634" r:id="rId52"/>
    <p:sldId id="668" r:id="rId53"/>
    <p:sldId id="635" r:id="rId54"/>
    <p:sldId id="824" r:id="rId55"/>
    <p:sldId id="636" r:id="rId56"/>
    <p:sldId id="637" r:id="rId57"/>
    <p:sldId id="776" r:id="rId58"/>
    <p:sldId id="825" r:id="rId59"/>
    <p:sldId id="826" r:id="rId60"/>
    <p:sldId id="827" r:id="rId61"/>
    <p:sldId id="829" r:id="rId62"/>
    <p:sldId id="837" r:id="rId63"/>
    <p:sldId id="838" r:id="rId64"/>
    <p:sldId id="839" r:id="rId65"/>
    <p:sldId id="840" r:id="rId66"/>
    <p:sldId id="590" r:id="rId6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5D22"/>
    <a:srgbClr val="0000FF"/>
    <a:srgbClr val="7AD9E7"/>
    <a:srgbClr val="1A808E"/>
    <a:srgbClr val="D6A38C"/>
    <a:srgbClr val="2FC4DA"/>
    <a:srgbClr val="1B8696"/>
    <a:srgbClr val="1E96A6"/>
    <a:srgbClr val="E08F82"/>
    <a:srgbClr val="ACE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6318" autoAdjust="0"/>
  </p:normalViewPr>
  <p:slideViewPr>
    <p:cSldViewPr showGuides="1">
      <p:cViewPr varScale="1">
        <p:scale>
          <a:sx n="109" d="100"/>
          <a:sy n="109" d="100"/>
        </p:scale>
        <p:origin x="654" y="84"/>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2022/2/10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t>2</a:t>
            </a:fld>
            <a:endParaRPr lang="en-US" altLang="zh-CN" dirty="0"/>
          </a:p>
        </p:txBody>
      </p:sp>
    </p:spTree>
    <p:extLst>
      <p:ext uri="{BB962C8B-B14F-4D97-AF65-F5344CB8AC3E}">
        <p14:creationId xmlns:p14="http://schemas.microsoft.com/office/powerpoint/2010/main" val="152083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2" name="圆角矩形 21">
            <a:extLst>
              <a:ext uri="{FF2B5EF4-FFF2-40B4-BE49-F238E27FC236}">
                <a16:creationId xmlns:a16="http://schemas.microsoft.com/office/drawing/2014/main" xmlns="" id="{42F66117-1422-E04E-93A0-A3423E0F05D2}"/>
              </a:ext>
            </a:extLst>
          </p:cNvPr>
          <p:cNvSpPr/>
          <p:nvPr userDrawn="1"/>
        </p:nvSpPr>
        <p:spPr>
          <a:xfrm>
            <a:off x="2400" y="0"/>
            <a:ext cx="12189600" cy="6858000"/>
          </a:xfrm>
          <a:prstGeom prst="roundRect">
            <a:avLst>
              <a:gd name="adj" fmla="val 130"/>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8897060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同侧圆角矩形 2">
            <a:extLst>
              <a:ext uri="{FF2B5EF4-FFF2-40B4-BE49-F238E27FC236}">
                <a16:creationId xmlns:a16="http://schemas.microsoft.com/office/drawing/2014/main" xmlns=""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userDrawn="1"/>
        </p:nvSpPr>
        <p:spPr>
          <a:xfrm>
            <a:off x="299723" y="289757"/>
            <a:ext cx="1143262" cy="461665"/>
          </a:xfrm>
          <a:prstGeom prst="rect">
            <a:avLst/>
          </a:prstGeom>
        </p:spPr>
        <p:txBody>
          <a:bodyPr wrap="none">
            <a:spAutoFit/>
          </a:bodyPr>
          <a:lstStyle/>
          <a:p>
            <a:r>
              <a:rPr kumimoji="0" lang="zh-CN" altLang="en-US" sz="2400" b="1" i="0" u="none" strike="noStrike" kern="1200" cap="none" spc="0" normalizeH="0" baseline="0" noProof="0" dirty="0" smtClean="0">
                <a:ln>
                  <a:noFill/>
                </a:ln>
                <a:solidFill>
                  <a:schemeClr val="bg1"/>
                </a:solidFill>
                <a:effectLst/>
                <a:uLnTx/>
                <a:uFillTx/>
                <a:latin typeface="+mn-lt"/>
                <a:ea typeface="+mn-ea"/>
              </a:rPr>
              <a:t>第</a:t>
            </a:r>
            <a:r>
              <a:rPr kumimoji="0" lang="en-US" altLang="zh-CN" sz="2400" b="1" i="0" u="none" strike="noStrike" kern="1200" cap="none" spc="0" normalizeH="0" baseline="0" noProof="0" dirty="0" smtClean="0">
                <a:ln>
                  <a:noFill/>
                </a:ln>
                <a:solidFill>
                  <a:schemeClr val="bg1"/>
                </a:solidFill>
                <a:effectLst/>
                <a:uLnTx/>
                <a:uFillTx/>
                <a:latin typeface="+mn-lt"/>
                <a:ea typeface="+mn-ea"/>
              </a:rPr>
              <a:t>17</a:t>
            </a:r>
            <a:r>
              <a:rPr kumimoji="0" lang="zh-CN" altLang="en-US" sz="2400" b="1" i="0" u="none" strike="noStrike" kern="1200" cap="none" spc="0" normalizeH="0" baseline="0" noProof="0" dirty="0" smtClean="0">
                <a:ln>
                  <a:noFill/>
                </a:ln>
                <a:solidFill>
                  <a:schemeClr val="bg1"/>
                </a:solidFill>
                <a:effectLst/>
                <a:uLnTx/>
                <a:uFillTx/>
                <a:latin typeface="+mn-lt"/>
                <a:ea typeface="+mn-ea"/>
              </a:rPr>
              <a:t>练</a:t>
            </a:r>
            <a:endParaRPr lang="zh-CN" altLang="en-US" sz="2400" b="1" dirty="0">
              <a:solidFill>
                <a:schemeClr val="bg1"/>
              </a:solidFill>
            </a:endParaRPr>
          </a:p>
        </p:txBody>
      </p:sp>
    </p:spTree>
    <p:extLst>
      <p:ext uri="{BB962C8B-B14F-4D97-AF65-F5344CB8AC3E}">
        <p14:creationId xmlns:p14="http://schemas.microsoft.com/office/powerpoint/2010/main" val="26271483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FE7A53B-05DE-4759-9CA8-7D302AF8BA84}" type="datetimeFigureOut">
              <a:rPr lang="zh-CN" altLang="en-US" smtClean="0"/>
              <a:t>2022/2/10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7D0A99-BDC0-40B7-B0BC-D5614213BA60}" type="slidenum">
              <a:rPr lang="zh-CN" altLang="en-US" smtClean="0"/>
              <a:t>‹#›</a:t>
            </a:fld>
            <a:endParaRPr lang="zh-CN" altLang="en-US"/>
          </a:p>
        </p:txBody>
      </p:sp>
      <p:pic>
        <p:nvPicPr>
          <p:cNvPr id="6" name="图片 5">
            <a:extLst>
              <a:ext uri="{FF2B5EF4-FFF2-40B4-BE49-F238E27FC236}">
                <a16:creationId xmlns:a16="http://schemas.microsoft.com/office/drawing/2014/main" xmlns="" id="{921BF0DE-FBB4-944B-B9DB-66F2BA19B84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25422" t="69" r="25422" b="69"/>
          <a:stretch/>
        </p:blipFill>
        <p:spPr>
          <a:xfrm>
            <a:off x="0" y="0"/>
            <a:ext cx="5063724" cy="6858000"/>
          </a:xfrm>
          <a:prstGeom prst="rect">
            <a:avLst/>
          </a:prstGeom>
        </p:spPr>
      </p:pic>
      <p:sp>
        <p:nvSpPr>
          <p:cNvPr id="7" name="任意形状 56">
            <a:extLst>
              <a:ext uri="{FF2B5EF4-FFF2-40B4-BE49-F238E27FC236}">
                <a16:creationId xmlns:a16="http://schemas.microsoft.com/office/drawing/2014/main" xmlns="" id="{BC248BB9-25AE-CF48-A809-D0CF2A574466}"/>
              </a:ext>
            </a:extLst>
          </p:cNvPr>
          <p:cNvSpPr/>
          <p:nvPr userDrawn="1"/>
        </p:nvSpPr>
        <p:spPr>
          <a:xfrm>
            <a:off x="4304899" y="0"/>
            <a:ext cx="7887101" cy="6858000"/>
          </a:xfrm>
          <a:custGeom>
            <a:avLst/>
            <a:gdLst>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0 w 12192000"/>
              <a:gd name="connsiteY5" fmla="*/ 0 h 6858000"/>
              <a:gd name="connsiteX6" fmla="*/ 1 w 12192000"/>
              <a:gd name="connsiteY6" fmla="*/ 0 h 6858000"/>
              <a:gd name="connsiteX7" fmla="*/ 1 w 12192000"/>
              <a:gd name="connsiteY7" fmla="*/ 6858000 h 6858000"/>
              <a:gd name="connsiteX8" fmla="*/ 0 w 12192000"/>
              <a:gd name="connsiteY8" fmla="*/ 6858000 h 6858000"/>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4304899 w 12192000"/>
              <a:gd name="connsiteY5" fmla="*/ 0 h 6858000"/>
              <a:gd name="connsiteX6" fmla="*/ 0 w 12192000"/>
              <a:gd name="connsiteY6" fmla="*/ 6858000 h 6858000"/>
              <a:gd name="connsiteX7" fmla="*/ 1 w 12192000"/>
              <a:gd name="connsiteY7" fmla="*/ 0 h 6858000"/>
              <a:gd name="connsiteX8" fmla="*/ 1 w 12192000"/>
              <a:gd name="connsiteY8" fmla="*/ 6858000 h 6858000"/>
              <a:gd name="connsiteX9" fmla="*/ 0 w 12192000"/>
              <a:gd name="connsiteY9" fmla="*/ 6858000 h 6858000"/>
              <a:gd name="connsiteX0" fmla="*/ 4304898 w 12191999"/>
              <a:gd name="connsiteY0" fmla="*/ 0 h 6858000"/>
              <a:gd name="connsiteX1" fmla="*/ 12191999 w 12191999"/>
              <a:gd name="connsiteY1" fmla="*/ 0 h 6858000"/>
              <a:gd name="connsiteX2" fmla="*/ 12191999 w 12191999"/>
              <a:gd name="connsiteY2" fmla="*/ 6858000 h 6858000"/>
              <a:gd name="connsiteX3" fmla="*/ 4304898 w 12191999"/>
              <a:gd name="connsiteY3" fmla="*/ 6858000 h 6858000"/>
              <a:gd name="connsiteX4" fmla="*/ 5005754 w 12191999"/>
              <a:gd name="connsiteY4" fmla="*/ 3429000 h 6858000"/>
              <a:gd name="connsiteX5" fmla="*/ 4304898 w 12191999"/>
              <a:gd name="connsiteY5" fmla="*/ 0 h 6858000"/>
              <a:gd name="connsiteX6" fmla="*/ 0 w 12191999"/>
              <a:gd name="connsiteY6" fmla="*/ 6858000 h 6858000"/>
              <a:gd name="connsiteX7" fmla="*/ 0 w 12191999"/>
              <a:gd name="connsiteY7" fmla="*/ 0 h 6858000"/>
              <a:gd name="connsiteX8" fmla="*/ 0 w 12191999"/>
              <a:gd name="connsiteY8" fmla="*/ 6858000 h 6858000"/>
              <a:gd name="connsiteX0" fmla="*/ 0 w 7887101"/>
              <a:gd name="connsiteY0" fmla="*/ 0 h 6858000"/>
              <a:gd name="connsiteX1" fmla="*/ 7887101 w 7887101"/>
              <a:gd name="connsiteY1" fmla="*/ 0 h 6858000"/>
              <a:gd name="connsiteX2" fmla="*/ 7887101 w 7887101"/>
              <a:gd name="connsiteY2" fmla="*/ 6858000 h 6858000"/>
              <a:gd name="connsiteX3" fmla="*/ 0 w 7887101"/>
              <a:gd name="connsiteY3" fmla="*/ 6858000 h 6858000"/>
              <a:gd name="connsiteX4" fmla="*/ 700856 w 7887101"/>
              <a:gd name="connsiteY4" fmla="*/ 3429000 h 6858000"/>
              <a:gd name="connsiteX5" fmla="*/ 0 w 788710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7101" h="6858000">
                <a:moveTo>
                  <a:pt x="0" y="0"/>
                </a:moveTo>
                <a:lnTo>
                  <a:pt x="7887101" y="0"/>
                </a:lnTo>
                <a:lnTo>
                  <a:pt x="7887101" y="6858000"/>
                </a:lnTo>
                <a:lnTo>
                  <a:pt x="0" y="6858000"/>
                </a:lnTo>
                <a:lnTo>
                  <a:pt x="700856" y="3429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Tree>
    <p:extLst>
      <p:ext uri="{BB962C8B-B14F-4D97-AF65-F5344CB8AC3E}">
        <p14:creationId xmlns:p14="http://schemas.microsoft.com/office/powerpoint/2010/main" val="5198770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6172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292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531115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金榜苑：专项突破">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任意形状 7">
            <a:extLst>
              <a:ext uri="{FF2B5EF4-FFF2-40B4-BE49-F238E27FC236}">
                <a16:creationId xmlns:a16="http://schemas.microsoft.com/office/drawing/2014/main" xmlns="" id="{405F08B0-CCAB-A745-BBD9-7EAA0D3441D6}"/>
              </a:ext>
            </a:extLst>
          </p:cNvPr>
          <p:cNvSpPr/>
          <p:nvPr userDrawn="1"/>
        </p:nvSpPr>
        <p:spPr>
          <a:xfrm>
            <a:off x="0" y="0"/>
            <a:ext cx="3044109"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6" name="矩形 5"/>
          <p:cNvSpPr/>
          <p:nvPr userDrawn="1"/>
        </p:nvSpPr>
        <p:spPr>
          <a:xfrm>
            <a:off x="645490" y="70451"/>
            <a:ext cx="1887055" cy="430887"/>
          </a:xfrm>
          <a:prstGeom prst="rect">
            <a:avLst/>
          </a:prstGeom>
        </p:spPr>
        <p:txBody>
          <a:bodyPr wrap="none">
            <a:spAutoFit/>
          </a:bodyPr>
          <a:lstStyle/>
          <a:p>
            <a:r>
              <a:rPr lang="zh-CN" altLang="en-US" sz="2200" b="1" dirty="0" smtClean="0">
                <a:solidFill>
                  <a:schemeClr val="bg1"/>
                </a:solidFill>
                <a:latin typeface="方正粗圆简体" panose="03000509000000000000" pitchFamily="65" charset="-122"/>
                <a:ea typeface="方正粗圆简体" panose="03000509000000000000" pitchFamily="65" charset="-122"/>
              </a:rPr>
              <a:t>关键能力提升</a:t>
            </a:r>
            <a:endParaRPr lang="zh-CN" altLang="en-US" sz="2200" b="1" dirty="0">
              <a:solidFill>
                <a:schemeClr val="bg1"/>
              </a:solidFill>
              <a:latin typeface="方正粗圆简体" panose="03000509000000000000" pitchFamily="65" charset="-122"/>
              <a:ea typeface="方正粗圆简体" panose="03000509000000000000" pitchFamily="65" charset="-122"/>
            </a:endParaRPr>
          </a:p>
        </p:txBody>
      </p:sp>
    </p:spTree>
    <p:extLst>
      <p:ext uri="{BB962C8B-B14F-4D97-AF65-F5344CB8AC3E}">
        <p14:creationId xmlns:p14="http://schemas.microsoft.com/office/powerpoint/2010/main" val="29213976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4729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a16="http://schemas.microsoft.com/office/drawing/2014/main" xmlns=""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易错辨析</a:t>
            </a:r>
            <a:endParaRPr lang="zh-CN" altLang="en-US" sz="2400" b="1" dirty="0">
              <a:solidFill>
                <a:schemeClr val="bg1"/>
              </a:solidFill>
            </a:endParaRPr>
          </a:p>
        </p:txBody>
      </p:sp>
    </p:spTree>
    <p:extLst>
      <p:ext uri="{BB962C8B-B14F-4D97-AF65-F5344CB8AC3E}">
        <p14:creationId xmlns:p14="http://schemas.microsoft.com/office/powerpoint/2010/main" val="19020519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a16="http://schemas.microsoft.com/office/drawing/2014/main" xmlns=""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对点训练</a:t>
            </a:r>
            <a:endParaRPr lang="zh-CN" altLang="en-US" sz="2400" b="1" dirty="0">
              <a:solidFill>
                <a:schemeClr val="bg1"/>
              </a:solidFill>
            </a:endParaRPr>
          </a:p>
        </p:txBody>
      </p:sp>
    </p:spTree>
    <p:extLst>
      <p:ext uri="{BB962C8B-B14F-4D97-AF65-F5344CB8AC3E}">
        <p14:creationId xmlns:p14="http://schemas.microsoft.com/office/powerpoint/2010/main" val="31161607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a16="http://schemas.microsoft.com/office/drawing/2014/main" xmlns=""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真题演练</a:t>
            </a:r>
            <a:endParaRPr lang="zh-CN" altLang="en-US" sz="2400" b="1" dirty="0">
              <a:solidFill>
                <a:schemeClr val="bg1"/>
              </a:solidFill>
            </a:endParaRPr>
          </a:p>
        </p:txBody>
      </p:sp>
    </p:spTree>
    <p:extLst>
      <p:ext uri="{BB962C8B-B14F-4D97-AF65-F5344CB8AC3E}">
        <p14:creationId xmlns:p14="http://schemas.microsoft.com/office/powerpoint/2010/main" val="13194219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同侧圆角矩形 2">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课时精练</a:t>
            </a:r>
            <a:endParaRPr lang="zh-CN" altLang="en-US" sz="2400" b="1" dirty="0">
              <a:solidFill>
                <a:schemeClr val="bg1"/>
              </a:solidFill>
            </a:endParaRPr>
          </a:p>
        </p:txBody>
      </p:sp>
    </p:spTree>
    <p:extLst>
      <p:ext uri="{BB962C8B-B14F-4D97-AF65-F5344CB8AC3E}">
        <p14:creationId xmlns:p14="http://schemas.microsoft.com/office/powerpoint/2010/main" val="26684279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4" r:id="rId4"/>
    <p:sldLayoutId id="2147483665" r:id="rId5"/>
    <p:sldLayoutId id="2147483669" r:id="rId6"/>
    <p:sldLayoutId id="2147483670" r:id="rId7"/>
    <p:sldLayoutId id="2147483663" r:id="rId8"/>
    <p:sldLayoutId id="2147483671" r:id="rId9"/>
    <p:sldLayoutId id="2147483668" r:id="rId10"/>
    <p:sldLayoutId id="2147483666" r:id="rId11"/>
    <p:sldLayoutId id="2147483655"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5.xml"/><Relationship Id="rId7" Type="http://schemas.openxmlformats.org/officeDocument/2006/relationships/slide" Target="slide32.xml"/><Relationship Id="rId2" Type="http://schemas.openxmlformats.org/officeDocument/2006/relationships/slide" Target="slide23.xml"/><Relationship Id="rId1" Type="http://schemas.openxmlformats.org/officeDocument/2006/relationships/slideLayout" Target="../slideLayouts/slideLayout8.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7.xml"/></Relationships>
</file>

<file path=ppt/slides/_rels/slide24.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5.xml"/><Relationship Id="rId7" Type="http://schemas.openxmlformats.org/officeDocument/2006/relationships/slide" Target="slide32.xml"/><Relationship Id="rId2" Type="http://schemas.openxmlformats.org/officeDocument/2006/relationships/slide" Target="slide23.xml"/><Relationship Id="rId1" Type="http://schemas.openxmlformats.org/officeDocument/2006/relationships/slideLayout" Target="../slideLayouts/slideLayout8.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7.xml"/></Relationships>
</file>

<file path=ppt/slides/_rels/slide25.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5.xml"/><Relationship Id="rId7" Type="http://schemas.openxmlformats.org/officeDocument/2006/relationships/slide" Target="slide32.xml"/><Relationship Id="rId2" Type="http://schemas.openxmlformats.org/officeDocument/2006/relationships/slide" Target="slide23.xml"/><Relationship Id="rId1" Type="http://schemas.openxmlformats.org/officeDocument/2006/relationships/slideLayout" Target="../slideLayouts/slideLayout8.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7.xml"/></Relationships>
</file>

<file path=ppt/slides/_rels/slide26.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5.xml"/><Relationship Id="rId7" Type="http://schemas.openxmlformats.org/officeDocument/2006/relationships/slide" Target="slide32.xml"/><Relationship Id="rId2" Type="http://schemas.openxmlformats.org/officeDocument/2006/relationships/slide" Target="slide23.xml"/><Relationship Id="rId1" Type="http://schemas.openxmlformats.org/officeDocument/2006/relationships/slideLayout" Target="../slideLayouts/slideLayout8.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5.xml"/><Relationship Id="rId7" Type="http://schemas.openxmlformats.org/officeDocument/2006/relationships/slide" Target="slide30.xml"/><Relationship Id="rId2" Type="http://schemas.openxmlformats.org/officeDocument/2006/relationships/slide" Target="slide23.xml"/><Relationship Id="rId1" Type="http://schemas.openxmlformats.org/officeDocument/2006/relationships/slideLayout" Target="../slideLayouts/slideLayout8.xml"/><Relationship Id="rId6" Type="http://schemas.openxmlformats.org/officeDocument/2006/relationships/slide" Target="slide29.xml"/><Relationship Id="rId5" Type="http://schemas.openxmlformats.org/officeDocument/2006/relationships/image" Target="../media/image8.png"/><Relationship Id="rId4" Type="http://schemas.openxmlformats.org/officeDocument/2006/relationships/slide" Target="slide27.xml"/><Relationship Id="rId9" Type="http://schemas.openxmlformats.org/officeDocument/2006/relationships/slide" Target="slide34.xml"/></Relationships>
</file>

<file path=ppt/slides/_rels/slide28.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5.xml"/><Relationship Id="rId7" Type="http://schemas.openxmlformats.org/officeDocument/2006/relationships/slide" Target="slide32.xml"/><Relationship Id="rId2" Type="http://schemas.openxmlformats.org/officeDocument/2006/relationships/slide" Target="slide23.xml"/><Relationship Id="rId1" Type="http://schemas.openxmlformats.org/officeDocument/2006/relationships/slideLayout" Target="../slideLayouts/slideLayout8.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7.xml"/><Relationship Id="rId9"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5.xml"/><Relationship Id="rId7" Type="http://schemas.openxmlformats.org/officeDocument/2006/relationships/slide" Target="slide32.xml"/><Relationship Id="rId2" Type="http://schemas.openxmlformats.org/officeDocument/2006/relationships/slide" Target="slide23.xml"/><Relationship Id="rId1" Type="http://schemas.openxmlformats.org/officeDocument/2006/relationships/slideLayout" Target="../slideLayouts/slideLayout8.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3.xml"/><Relationship Id="rId7" Type="http://schemas.openxmlformats.org/officeDocument/2006/relationships/slide" Target="slide30.xml"/><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slide" Target="slide29.xml"/><Relationship Id="rId5" Type="http://schemas.openxmlformats.org/officeDocument/2006/relationships/slide" Target="slide27.xml"/><Relationship Id="rId4" Type="http://schemas.openxmlformats.org/officeDocument/2006/relationships/slide" Target="slide25.xml"/><Relationship Id="rId9" Type="http://schemas.openxmlformats.org/officeDocument/2006/relationships/slide" Target="slide34.xml"/></Relationships>
</file>

<file path=ppt/slides/_rels/slide31.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32.xml"/><Relationship Id="rId3" Type="http://schemas.openxmlformats.org/officeDocument/2006/relationships/image" Target="../media/image9.png"/><Relationship Id="rId7" Type="http://schemas.openxmlformats.org/officeDocument/2006/relationships/image" Target="../media/image11.emf"/><Relationship Id="rId12" Type="http://schemas.openxmlformats.org/officeDocument/2006/relationships/slide" Target="slide30.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package" Target="../embeddings/Microsoft_Word___2.docx"/><Relationship Id="rId11" Type="http://schemas.openxmlformats.org/officeDocument/2006/relationships/slide" Target="slide29.xml"/><Relationship Id="rId5" Type="http://schemas.openxmlformats.org/officeDocument/2006/relationships/image" Target="../media/image10.emf"/><Relationship Id="rId10" Type="http://schemas.openxmlformats.org/officeDocument/2006/relationships/slide" Target="slide27.xml"/><Relationship Id="rId4" Type="http://schemas.openxmlformats.org/officeDocument/2006/relationships/package" Target="../embeddings/Microsoft_Word___1.docx"/><Relationship Id="rId9" Type="http://schemas.openxmlformats.org/officeDocument/2006/relationships/slide" Target="slide25.xml"/><Relationship Id="rId14" Type="http://schemas.openxmlformats.org/officeDocument/2006/relationships/slide" Target="slide34.xml"/></Relationships>
</file>

<file path=ppt/slides/_rels/slide32.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13.png"/><Relationship Id="rId7" Type="http://schemas.openxmlformats.org/officeDocument/2006/relationships/slide" Target="slide27.xml"/><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slide" Target="slide25.xml"/><Relationship Id="rId11" Type="http://schemas.openxmlformats.org/officeDocument/2006/relationships/slide" Target="slide34.xml"/><Relationship Id="rId5" Type="http://schemas.openxmlformats.org/officeDocument/2006/relationships/slide" Target="slide23.xml"/><Relationship Id="rId10" Type="http://schemas.openxmlformats.org/officeDocument/2006/relationships/slide" Target="slide32.xml"/><Relationship Id="rId4" Type="http://schemas.openxmlformats.org/officeDocument/2006/relationships/image" Target="../media/image14.png"/><Relationship Id="rId9" Type="http://schemas.openxmlformats.org/officeDocument/2006/relationships/slide" Target="slide30.xml"/></Relationships>
</file>

<file path=ppt/slides/_rels/slide33.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3.xml"/><Relationship Id="rId7" Type="http://schemas.openxmlformats.org/officeDocument/2006/relationships/slide" Target="slide30.xml"/><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slide" Target="slide29.xml"/><Relationship Id="rId5" Type="http://schemas.openxmlformats.org/officeDocument/2006/relationships/slide" Target="slide27.xml"/><Relationship Id="rId4" Type="http://schemas.openxmlformats.org/officeDocument/2006/relationships/slide" Target="slide25.xml"/><Relationship Id="rId9" Type="http://schemas.openxmlformats.org/officeDocument/2006/relationships/slide" Target="slide34.xml"/></Relationships>
</file>

<file path=ppt/slides/_rels/slide34.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3.xml"/><Relationship Id="rId7" Type="http://schemas.openxmlformats.org/officeDocument/2006/relationships/slide" Target="slide30.xml"/><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slide" Target="slide29.xml"/><Relationship Id="rId5" Type="http://schemas.openxmlformats.org/officeDocument/2006/relationships/slide" Target="slide27.xml"/><Relationship Id="rId4" Type="http://schemas.openxmlformats.org/officeDocument/2006/relationships/slide" Target="slide25.xml"/><Relationship Id="rId9" Type="http://schemas.openxmlformats.org/officeDocument/2006/relationships/slide" Target="slide34.xml"/></Relationships>
</file>

<file path=ppt/slides/_rels/slide35.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3.xml"/><Relationship Id="rId7" Type="http://schemas.openxmlformats.org/officeDocument/2006/relationships/slide" Target="slide30.xml"/><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slide" Target="slide29.xml"/><Relationship Id="rId5" Type="http://schemas.openxmlformats.org/officeDocument/2006/relationships/slide" Target="slide27.xml"/><Relationship Id="rId4" Type="http://schemas.openxmlformats.org/officeDocument/2006/relationships/slide" Target="slide25.xml"/><Relationship Id="rId9" Type="http://schemas.openxmlformats.org/officeDocument/2006/relationships/slide" Target="slide34.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38.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39.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41.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42.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43.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17" Type="http://schemas.openxmlformats.org/officeDocument/2006/relationships/image" Target="../media/image17.png"/><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44.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17" Type="http://schemas.openxmlformats.org/officeDocument/2006/relationships/image" Target="../media/image17.png"/><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45.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17" Type="http://schemas.openxmlformats.org/officeDocument/2006/relationships/image" Target="../media/image18.png"/><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46.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17" Type="http://schemas.openxmlformats.org/officeDocument/2006/relationships/image" Target="../media/image18.png"/><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47.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48.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6.xml"/><Relationship Id="rId18" Type="http://schemas.openxmlformats.org/officeDocument/2006/relationships/package" Target="../embeddings/Microsoft_Word___3.docx"/><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55.xml"/><Relationship Id="rId17" Type="http://schemas.openxmlformats.org/officeDocument/2006/relationships/slide" Target="slide64.xml"/><Relationship Id="rId2" Type="http://schemas.openxmlformats.org/officeDocument/2006/relationships/slideLayout" Target="../slideLayouts/slideLayout9.xml"/><Relationship Id="rId16" Type="http://schemas.openxmlformats.org/officeDocument/2006/relationships/slide" Target="slide62.xml"/><Relationship Id="rId1" Type="http://schemas.openxmlformats.org/officeDocument/2006/relationships/vmlDrawing" Target="../drawings/vmlDrawing2.vml"/><Relationship Id="rId6" Type="http://schemas.openxmlformats.org/officeDocument/2006/relationships/slide" Target="slide43.xml"/><Relationship Id="rId11" Type="http://schemas.openxmlformats.org/officeDocument/2006/relationships/slide" Target="slide53.xml"/><Relationship Id="rId5" Type="http://schemas.openxmlformats.org/officeDocument/2006/relationships/slide" Target="slide41.xml"/><Relationship Id="rId15" Type="http://schemas.openxmlformats.org/officeDocument/2006/relationships/slide" Target="slide60.xml"/><Relationship Id="rId10" Type="http://schemas.openxmlformats.org/officeDocument/2006/relationships/slide" Target="slide51.xml"/><Relationship Id="rId19" Type="http://schemas.openxmlformats.org/officeDocument/2006/relationships/image" Target="../media/image19.emf"/><Relationship Id="rId4" Type="http://schemas.openxmlformats.org/officeDocument/2006/relationships/slide" Target="slide39.xml"/><Relationship Id="rId9" Type="http://schemas.openxmlformats.org/officeDocument/2006/relationships/slide" Target="slide49.xml"/><Relationship Id="rId14" Type="http://schemas.openxmlformats.org/officeDocument/2006/relationships/slide" Target="slide58.xml"/></Relationships>
</file>

<file path=ppt/slides/_rels/slide49.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17" Type="http://schemas.openxmlformats.org/officeDocument/2006/relationships/image" Target="../media/image20.png"/><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17" Type="http://schemas.openxmlformats.org/officeDocument/2006/relationships/image" Target="../media/image20.png"/><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51.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17" Type="http://schemas.openxmlformats.org/officeDocument/2006/relationships/image" Target="../media/image21.png"/><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52.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17" Type="http://schemas.openxmlformats.org/officeDocument/2006/relationships/image" Target="../media/image21.png"/><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53.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17" Type="http://schemas.openxmlformats.org/officeDocument/2006/relationships/image" Target="../media/image22.png"/><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54.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18" Type="http://schemas.openxmlformats.org/officeDocument/2006/relationships/image" Target="../media/image23.png"/><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17" Type="http://schemas.openxmlformats.org/officeDocument/2006/relationships/image" Target="../media/image22.png"/><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55.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17" Type="http://schemas.openxmlformats.org/officeDocument/2006/relationships/image" Target="../media/image24.png"/><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56.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17" Type="http://schemas.openxmlformats.org/officeDocument/2006/relationships/image" Target="../media/image25.png"/><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57.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17" Type="http://schemas.openxmlformats.org/officeDocument/2006/relationships/image" Target="../media/image25.png"/><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58.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17" Type="http://schemas.openxmlformats.org/officeDocument/2006/relationships/image" Target="../media/image26.png"/><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59.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17" Type="http://schemas.openxmlformats.org/officeDocument/2006/relationships/image" Target="../media/image27.png"/><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61.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62.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17" Type="http://schemas.openxmlformats.org/officeDocument/2006/relationships/image" Target="../media/image28.png"/><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63.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6.xml"/><Relationship Id="rId18" Type="http://schemas.openxmlformats.org/officeDocument/2006/relationships/image" Target="../media/image28.png"/><Relationship Id="rId3" Type="http://schemas.openxmlformats.org/officeDocument/2006/relationships/slide" Target="slide37.xml"/><Relationship Id="rId21" Type="http://schemas.openxmlformats.org/officeDocument/2006/relationships/package" Target="../embeddings/Microsoft_Word___5.docx"/><Relationship Id="rId7" Type="http://schemas.openxmlformats.org/officeDocument/2006/relationships/slide" Target="slide45.xml"/><Relationship Id="rId12" Type="http://schemas.openxmlformats.org/officeDocument/2006/relationships/slide" Target="slide55.xml"/><Relationship Id="rId17" Type="http://schemas.openxmlformats.org/officeDocument/2006/relationships/slide" Target="slide64.xml"/><Relationship Id="rId2" Type="http://schemas.openxmlformats.org/officeDocument/2006/relationships/slideLayout" Target="../slideLayouts/slideLayout9.xml"/><Relationship Id="rId16" Type="http://schemas.openxmlformats.org/officeDocument/2006/relationships/slide" Target="slide62.xml"/><Relationship Id="rId20" Type="http://schemas.openxmlformats.org/officeDocument/2006/relationships/image" Target="../media/image29.emf"/><Relationship Id="rId1" Type="http://schemas.openxmlformats.org/officeDocument/2006/relationships/vmlDrawing" Target="../drawings/vmlDrawing3.vml"/><Relationship Id="rId6" Type="http://schemas.openxmlformats.org/officeDocument/2006/relationships/slide" Target="slide43.xml"/><Relationship Id="rId11" Type="http://schemas.openxmlformats.org/officeDocument/2006/relationships/slide" Target="slide53.xml"/><Relationship Id="rId5" Type="http://schemas.openxmlformats.org/officeDocument/2006/relationships/slide" Target="slide41.xml"/><Relationship Id="rId15" Type="http://schemas.openxmlformats.org/officeDocument/2006/relationships/slide" Target="slide60.xml"/><Relationship Id="rId10" Type="http://schemas.openxmlformats.org/officeDocument/2006/relationships/slide" Target="slide51.xml"/><Relationship Id="rId19" Type="http://schemas.openxmlformats.org/officeDocument/2006/relationships/package" Target="../embeddings/Microsoft_Word___4.docx"/><Relationship Id="rId4" Type="http://schemas.openxmlformats.org/officeDocument/2006/relationships/slide" Target="slide39.xml"/><Relationship Id="rId9" Type="http://schemas.openxmlformats.org/officeDocument/2006/relationships/slide" Target="slide49.xml"/><Relationship Id="rId14" Type="http://schemas.openxmlformats.org/officeDocument/2006/relationships/slide" Target="slide58.xml"/><Relationship Id="rId22" Type="http://schemas.openxmlformats.org/officeDocument/2006/relationships/image" Target="../media/image30.emf"/></Relationships>
</file>

<file path=ppt/slides/_rels/slide64.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17" Type="http://schemas.openxmlformats.org/officeDocument/2006/relationships/image" Target="../media/image31.png"/><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65.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8.xml"/><Relationship Id="rId3" Type="http://schemas.openxmlformats.org/officeDocument/2006/relationships/slide" Target="slide39.xml"/><Relationship Id="rId7" Type="http://schemas.openxmlformats.org/officeDocument/2006/relationships/slide" Target="slide47.xml"/><Relationship Id="rId12" Type="http://schemas.openxmlformats.org/officeDocument/2006/relationships/slide" Target="slide56.xml"/><Relationship Id="rId17" Type="http://schemas.openxmlformats.org/officeDocument/2006/relationships/image" Target="../media/image31.png"/><Relationship Id="rId2" Type="http://schemas.openxmlformats.org/officeDocument/2006/relationships/slide" Target="slide37.xml"/><Relationship Id="rId16" Type="http://schemas.openxmlformats.org/officeDocument/2006/relationships/slide" Target="slide64.xml"/><Relationship Id="rId1" Type="http://schemas.openxmlformats.org/officeDocument/2006/relationships/slideLayout" Target="../slideLayouts/slideLayout9.x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3.xml"/><Relationship Id="rId4" Type="http://schemas.openxmlformats.org/officeDocument/2006/relationships/slide" Target="slide41.xml"/><Relationship Id="rId9" Type="http://schemas.openxmlformats.org/officeDocument/2006/relationships/slide" Target="slide51.xml"/><Relationship Id="rId14" Type="http://schemas.openxmlformats.org/officeDocument/2006/relationships/slide" Target="slide60.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preferRelativeResize="0">
            <a:picLocks/>
          </p:cNvPicPr>
          <p:nvPr/>
        </p:nvPicPr>
        <p:blipFill rotWithShape="1">
          <a:blip r:embed="rId2" cstate="print">
            <a:extLst>
              <a:ext uri="{28A0092B-C50C-407E-A947-70E740481C1C}">
                <a14:useLocalDpi xmlns:a14="http://schemas.microsoft.com/office/drawing/2010/main" val="0"/>
              </a:ext>
            </a:extLst>
          </a:blip>
          <a:srcRect t="22700" b="21651"/>
          <a:stretch/>
        </p:blipFill>
        <p:spPr>
          <a:xfrm>
            <a:off x="-600" y="1541305"/>
            <a:ext cx="12192000" cy="3790800"/>
          </a:xfrm>
          <a:prstGeom prst="rect">
            <a:avLst/>
          </a:prstGeom>
        </p:spPr>
      </p:pic>
      <p:sp>
        <p:nvSpPr>
          <p:cNvPr id="6" name="矩形 5">
            <a:extLst>
              <a:ext uri="{FF2B5EF4-FFF2-40B4-BE49-F238E27FC236}">
                <a16:creationId xmlns:a16="http://schemas.microsoft.com/office/drawing/2014/main" xmlns="" id="{A439C5BC-78DD-0947-9E91-72FACC384131}"/>
              </a:ext>
            </a:extLst>
          </p:cNvPr>
          <p:cNvSpPr/>
          <p:nvPr/>
        </p:nvSpPr>
        <p:spPr>
          <a:xfrm>
            <a:off x="923221" y="2708919"/>
            <a:ext cx="10246731" cy="1200329"/>
          </a:xfrm>
          <a:prstGeom prst="rect">
            <a:avLst/>
          </a:prstGeom>
        </p:spPr>
        <p:txBody>
          <a:bodyPr wrap="square" anchor="ctr">
            <a:spAutoFit/>
          </a:bodyPr>
          <a:lstStyle/>
          <a:p>
            <a:pPr algn="ctr">
              <a:defRPr/>
            </a:pPr>
            <a:r>
              <a:rPr lang="zh-CN" altLang="zh-CN" sz="7200" b="1" dirty="0">
                <a:solidFill>
                  <a:schemeClr val="bg1"/>
                </a:solidFill>
                <a:latin typeface="+mn-ea"/>
              </a:rPr>
              <a:t>元素推断与元素周期律</a:t>
            </a:r>
          </a:p>
        </p:txBody>
      </p:sp>
      <p:sp>
        <p:nvSpPr>
          <p:cNvPr id="16" name="文本框 15">
            <a:extLst>
              <a:ext uri="{FF2B5EF4-FFF2-40B4-BE49-F238E27FC236}">
                <a16:creationId xmlns:a16="http://schemas.microsoft.com/office/drawing/2014/main" xmlns="" id="{671D0029-DEE3-D74A-9B77-7D2AD03E3087}"/>
              </a:ext>
            </a:extLst>
          </p:cNvPr>
          <p:cNvSpPr txBox="1"/>
          <p:nvPr/>
        </p:nvSpPr>
        <p:spPr>
          <a:xfrm>
            <a:off x="257730" y="255879"/>
            <a:ext cx="827358" cy="148870"/>
          </a:xfrm>
          <a:custGeom>
            <a:avLst/>
            <a:gdLst/>
            <a:ahLst/>
            <a:cxnLst/>
            <a:rect l="l" t="t" r="r" b="b"/>
            <a:pathLst>
              <a:path w="1174546" h="215570">
                <a:moveTo>
                  <a:pt x="508787" y="147219"/>
                </a:moveTo>
                <a:cubicBezTo>
                  <a:pt x="508025" y="147523"/>
                  <a:pt x="507187" y="147676"/>
                  <a:pt x="506272" y="147676"/>
                </a:cubicBezTo>
                <a:cubicBezTo>
                  <a:pt x="506882" y="147676"/>
                  <a:pt x="507492" y="147600"/>
                  <a:pt x="508101" y="147447"/>
                </a:cubicBezTo>
                <a:cubicBezTo>
                  <a:pt x="508406" y="147295"/>
                  <a:pt x="508634" y="147219"/>
                  <a:pt x="508787" y="147219"/>
                </a:cubicBezTo>
                <a:close/>
                <a:moveTo>
                  <a:pt x="69037" y="132588"/>
                </a:moveTo>
                <a:lnTo>
                  <a:pt x="107442" y="132588"/>
                </a:lnTo>
                <a:lnTo>
                  <a:pt x="102412" y="168936"/>
                </a:lnTo>
                <a:cubicBezTo>
                  <a:pt x="102108" y="170612"/>
                  <a:pt x="102412" y="172136"/>
                  <a:pt x="103327" y="173508"/>
                </a:cubicBezTo>
                <a:cubicBezTo>
                  <a:pt x="104241" y="174879"/>
                  <a:pt x="105689" y="175565"/>
                  <a:pt x="107670" y="175565"/>
                </a:cubicBezTo>
                <a:lnTo>
                  <a:pt x="166420" y="175565"/>
                </a:lnTo>
                <a:cubicBezTo>
                  <a:pt x="167944" y="175565"/>
                  <a:pt x="169316" y="174955"/>
                  <a:pt x="170535" y="173736"/>
                </a:cubicBezTo>
                <a:cubicBezTo>
                  <a:pt x="171602" y="172365"/>
                  <a:pt x="172212" y="170764"/>
                  <a:pt x="172364" y="168936"/>
                </a:cubicBezTo>
                <a:lnTo>
                  <a:pt x="175336" y="147447"/>
                </a:lnTo>
                <a:lnTo>
                  <a:pt x="109956" y="147447"/>
                </a:lnTo>
                <a:lnTo>
                  <a:pt x="111785" y="132588"/>
                </a:lnTo>
                <a:lnTo>
                  <a:pt x="214655" y="132588"/>
                </a:lnTo>
                <a:lnTo>
                  <a:pt x="209854" y="170307"/>
                </a:lnTo>
                <a:cubicBezTo>
                  <a:pt x="208940" y="177318"/>
                  <a:pt x="205816" y="183185"/>
                  <a:pt x="200482" y="187909"/>
                </a:cubicBezTo>
                <a:cubicBezTo>
                  <a:pt x="194995" y="192481"/>
                  <a:pt x="188899" y="194767"/>
                  <a:pt x="182194" y="194767"/>
                </a:cubicBezTo>
                <a:lnTo>
                  <a:pt x="84353" y="194767"/>
                </a:lnTo>
                <a:cubicBezTo>
                  <a:pt x="77800" y="194767"/>
                  <a:pt x="72618" y="192481"/>
                  <a:pt x="68808" y="187909"/>
                </a:cubicBezTo>
                <a:cubicBezTo>
                  <a:pt x="64846" y="183185"/>
                  <a:pt x="63398" y="177318"/>
                  <a:pt x="64465" y="170307"/>
                </a:cubicBezTo>
                <a:close/>
                <a:moveTo>
                  <a:pt x="66979" y="102413"/>
                </a:moveTo>
                <a:lnTo>
                  <a:pt x="274777" y="102413"/>
                </a:lnTo>
                <a:lnTo>
                  <a:pt x="263347" y="189510"/>
                </a:lnTo>
                <a:cubicBezTo>
                  <a:pt x="262585" y="196520"/>
                  <a:pt x="259537" y="202540"/>
                  <a:pt x="254203" y="207569"/>
                </a:cubicBezTo>
                <a:cubicBezTo>
                  <a:pt x="249021" y="212903"/>
                  <a:pt x="243001" y="215570"/>
                  <a:pt x="236143" y="215570"/>
                </a:cubicBezTo>
                <a:lnTo>
                  <a:pt x="182422" y="215570"/>
                </a:lnTo>
                <a:lnTo>
                  <a:pt x="183108" y="209398"/>
                </a:lnTo>
                <a:cubicBezTo>
                  <a:pt x="183565" y="205740"/>
                  <a:pt x="185013" y="202768"/>
                  <a:pt x="187452" y="200482"/>
                </a:cubicBezTo>
                <a:cubicBezTo>
                  <a:pt x="190195" y="198196"/>
                  <a:pt x="193319" y="197053"/>
                  <a:pt x="196824" y="197053"/>
                </a:cubicBezTo>
                <a:lnTo>
                  <a:pt x="209169" y="197053"/>
                </a:lnTo>
                <a:cubicBezTo>
                  <a:pt x="209321" y="197053"/>
                  <a:pt x="209854" y="196977"/>
                  <a:pt x="210769" y="196825"/>
                </a:cubicBezTo>
                <a:cubicBezTo>
                  <a:pt x="211683" y="196672"/>
                  <a:pt x="212750" y="196291"/>
                  <a:pt x="213969" y="195682"/>
                </a:cubicBezTo>
                <a:cubicBezTo>
                  <a:pt x="215036" y="195225"/>
                  <a:pt x="216103" y="194386"/>
                  <a:pt x="217170" y="193167"/>
                </a:cubicBezTo>
                <a:cubicBezTo>
                  <a:pt x="218084" y="191948"/>
                  <a:pt x="218694" y="190348"/>
                  <a:pt x="218998" y="188367"/>
                </a:cubicBezTo>
                <a:lnTo>
                  <a:pt x="227685" y="123444"/>
                </a:lnTo>
                <a:lnTo>
                  <a:pt x="64236" y="123444"/>
                </a:lnTo>
                <a:close/>
                <a:moveTo>
                  <a:pt x="20802" y="102413"/>
                </a:moveTo>
                <a:lnTo>
                  <a:pt x="61950" y="102413"/>
                </a:lnTo>
                <a:lnTo>
                  <a:pt x="47548" y="209626"/>
                </a:lnTo>
                <a:cubicBezTo>
                  <a:pt x="47396" y="211303"/>
                  <a:pt x="46710" y="212751"/>
                  <a:pt x="45491" y="213970"/>
                </a:cubicBezTo>
                <a:cubicBezTo>
                  <a:pt x="44272" y="215037"/>
                  <a:pt x="42976" y="215570"/>
                  <a:pt x="41605" y="215570"/>
                </a:cubicBezTo>
                <a:lnTo>
                  <a:pt x="0" y="215570"/>
                </a:lnTo>
                <a:lnTo>
                  <a:pt x="13944" y="108585"/>
                </a:lnTo>
                <a:cubicBezTo>
                  <a:pt x="14249" y="106909"/>
                  <a:pt x="15163" y="105461"/>
                  <a:pt x="16687" y="104242"/>
                </a:cubicBezTo>
                <a:cubicBezTo>
                  <a:pt x="17907" y="103023"/>
                  <a:pt x="19278" y="102413"/>
                  <a:pt x="20802" y="102413"/>
                </a:cubicBezTo>
                <a:close/>
                <a:moveTo>
                  <a:pt x="910513" y="61036"/>
                </a:moveTo>
                <a:lnTo>
                  <a:pt x="1148257" y="61036"/>
                </a:lnTo>
                <a:lnTo>
                  <a:pt x="1142542" y="78410"/>
                </a:lnTo>
                <a:cubicBezTo>
                  <a:pt x="1141323" y="81610"/>
                  <a:pt x="1139189" y="84049"/>
                  <a:pt x="1136142" y="85725"/>
                </a:cubicBezTo>
                <a:lnTo>
                  <a:pt x="1065733" y="122530"/>
                </a:lnTo>
                <a:lnTo>
                  <a:pt x="1159002" y="122530"/>
                </a:lnTo>
                <a:lnTo>
                  <a:pt x="1156715" y="134874"/>
                </a:lnTo>
                <a:cubicBezTo>
                  <a:pt x="1155953" y="137617"/>
                  <a:pt x="1154277" y="140132"/>
                  <a:pt x="1151686" y="142418"/>
                </a:cubicBezTo>
                <a:cubicBezTo>
                  <a:pt x="1149095" y="144704"/>
                  <a:pt x="1146048" y="145847"/>
                  <a:pt x="1142542" y="145847"/>
                </a:cubicBezTo>
                <a:lnTo>
                  <a:pt x="1061618" y="145847"/>
                </a:lnTo>
                <a:lnTo>
                  <a:pt x="1051560" y="197053"/>
                </a:lnTo>
                <a:cubicBezTo>
                  <a:pt x="1050645" y="201930"/>
                  <a:pt x="1047521" y="206121"/>
                  <a:pt x="1042187" y="209626"/>
                </a:cubicBezTo>
                <a:cubicBezTo>
                  <a:pt x="1036700" y="213589"/>
                  <a:pt x="1030604" y="215570"/>
                  <a:pt x="1023899" y="215570"/>
                </a:cubicBezTo>
                <a:lnTo>
                  <a:pt x="934516" y="215570"/>
                </a:lnTo>
                <a:lnTo>
                  <a:pt x="936345" y="205054"/>
                </a:lnTo>
                <a:cubicBezTo>
                  <a:pt x="936802" y="202311"/>
                  <a:pt x="938402" y="200178"/>
                  <a:pt x="941146" y="198654"/>
                </a:cubicBezTo>
                <a:cubicBezTo>
                  <a:pt x="943736" y="197282"/>
                  <a:pt x="946784" y="196596"/>
                  <a:pt x="950290" y="196596"/>
                </a:cubicBezTo>
                <a:lnTo>
                  <a:pt x="980694" y="196596"/>
                </a:lnTo>
                <a:cubicBezTo>
                  <a:pt x="982827" y="196596"/>
                  <a:pt x="984808" y="195758"/>
                  <a:pt x="986637" y="194082"/>
                </a:cubicBezTo>
                <a:cubicBezTo>
                  <a:pt x="988466" y="192710"/>
                  <a:pt x="989533" y="191110"/>
                  <a:pt x="989837" y="189281"/>
                </a:cubicBezTo>
                <a:lnTo>
                  <a:pt x="998524" y="145847"/>
                </a:lnTo>
                <a:lnTo>
                  <a:pt x="885825" y="145847"/>
                </a:lnTo>
                <a:lnTo>
                  <a:pt x="888111" y="131445"/>
                </a:lnTo>
                <a:cubicBezTo>
                  <a:pt x="888720" y="128854"/>
                  <a:pt x="890320" y="126721"/>
                  <a:pt x="892911" y="125044"/>
                </a:cubicBezTo>
                <a:cubicBezTo>
                  <a:pt x="895349" y="123368"/>
                  <a:pt x="898245" y="122530"/>
                  <a:pt x="901598" y="122530"/>
                </a:cubicBezTo>
                <a:lnTo>
                  <a:pt x="1002639" y="122530"/>
                </a:lnTo>
                <a:lnTo>
                  <a:pt x="1004468" y="114300"/>
                </a:lnTo>
                <a:lnTo>
                  <a:pt x="1062761" y="82525"/>
                </a:lnTo>
                <a:lnTo>
                  <a:pt x="934973" y="82525"/>
                </a:lnTo>
                <a:cubicBezTo>
                  <a:pt x="929030" y="82525"/>
                  <a:pt x="924458" y="81229"/>
                  <a:pt x="921258" y="78639"/>
                </a:cubicBezTo>
                <a:cubicBezTo>
                  <a:pt x="918209" y="76048"/>
                  <a:pt x="915771" y="72619"/>
                  <a:pt x="913942" y="68352"/>
                </a:cubicBezTo>
                <a:close/>
                <a:moveTo>
                  <a:pt x="468325" y="57607"/>
                </a:moveTo>
                <a:lnTo>
                  <a:pt x="454380" y="146761"/>
                </a:lnTo>
                <a:lnTo>
                  <a:pt x="506272" y="146761"/>
                </a:lnTo>
                <a:cubicBezTo>
                  <a:pt x="506425" y="146761"/>
                  <a:pt x="506653" y="146761"/>
                  <a:pt x="506958" y="146761"/>
                </a:cubicBezTo>
                <a:cubicBezTo>
                  <a:pt x="507568" y="146914"/>
                  <a:pt x="508177" y="146914"/>
                  <a:pt x="508787" y="146761"/>
                </a:cubicBezTo>
                <a:lnTo>
                  <a:pt x="511073" y="145756"/>
                </a:lnTo>
                <a:lnTo>
                  <a:pt x="514502" y="143561"/>
                </a:lnTo>
                <a:lnTo>
                  <a:pt x="516731" y="141161"/>
                </a:lnTo>
                <a:lnTo>
                  <a:pt x="517474" y="140132"/>
                </a:lnTo>
                <a:lnTo>
                  <a:pt x="518160" y="138303"/>
                </a:lnTo>
                <a:lnTo>
                  <a:pt x="518845" y="136246"/>
                </a:lnTo>
                <a:lnTo>
                  <a:pt x="521360" y="120701"/>
                </a:lnTo>
                <a:lnTo>
                  <a:pt x="531418" y="57607"/>
                </a:lnTo>
                <a:close/>
                <a:moveTo>
                  <a:pt x="35433" y="34747"/>
                </a:moveTo>
                <a:lnTo>
                  <a:pt x="81610" y="34747"/>
                </a:lnTo>
                <a:lnTo>
                  <a:pt x="76581" y="69495"/>
                </a:lnTo>
                <a:cubicBezTo>
                  <a:pt x="76276" y="70409"/>
                  <a:pt x="76504" y="71552"/>
                  <a:pt x="77266" y="72924"/>
                </a:cubicBezTo>
                <a:cubicBezTo>
                  <a:pt x="78028" y="74143"/>
                  <a:pt x="79248" y="74752"/>
                  <a:pt x="80924" y="74752"/>
                </a:cubicBezTo>
                <a:lnTo>
                  <a:pt x="213055" y="74752"/>
                </a:lnTo>
                <a:cubicBezTo>
                  <a:pt x="214579" y="74752"/>
                  <a:pt x="216103" y="74219"/>
                  <a:pt x="217627" y="73152"/>
                </a:cubicBezTo>
                <a:cubicBezTo>
                  <a:pt x="218846" y="72085"/>
                  <a:pt x="219608" y="70866"/>
                  <a:pt x="219913" y="69495"/>
                </a:cubicBezTo>
                <a:lnTo>
                  <a:pt x="222427" y="51207"/>
                </a:lnTo>
                <a:lnTo>
                  <a:pt x="83439" y="51207"/>
                </a:lnTo>
                <a:lnTo>
                  <a:pt x="85725" y="34747"/>
                </a:lnTo>
                <a:lnTo>
                  <a:pt x="271348" y="34747"/>
                </a:lnTo>
                <a:lnTo>
                  <a:pt x="267233" y="70409"/>
                </a:lnTo>
                <a:cubicBezTo>
                  <a:pt x="266014" y="77115"/>
                  <a:pt x="262737" y="82830"/>
                  <a:pt x="257403" y="87554"/>
                </a:cubicBezTo>
                <a:cubicBezTo>
                  <a:pt x="252374" y="92278"/>
                  <a:pt x="246430" y="94641"/>
                  <a:pt x="239572" y="94641"/>
                </a:cubicBezTo>
                <a:lnTo>
                  <a:pt x="51206" y="94641"/>
                </a:lnTo>
                <a:cubicBezTo>
                  <a:pt x="44653" y="94641"/>
                  <a:pt x="39319" y="92278"/>
                  <a:pt x="35204" y="87554"/>
                </a:cubicBezTo>
                <a:cubicBezTo>
                  <a:pt x="31089" y="82830"/>
                  <a:pt x="29413" y="77115"/>
                  <a:pt x="30175" y="70409"/>
                </a:cubicBezTo>
                <a:close/>
                <a:moveTo>
                  <a:pt x="642442" y="915"/>
                </a:moveTo>
                <a:lnTo>
                  <a:pt x="687476" y="915"/>
                </a:lnTo>
                <a:lnTo>
                  <a:pt x="656386" y="61951"/>
                </a:lnTo>
                <a:lnTo>
                  <a:pt x="670331" y="61951"/>
                </a:lnTo>
                <a:lnTo>
                  <a:pt x="646328" y="206883"/>
                </a:lnTo>
                <a:cubicBezTo>
                  <a:pt x="645871" y="209322"/>
                  <a:pt x="644690" y="211379"/>
                  <a:pt x="642785" y="213055"/>
                </a:cubicBezTo>
                <a:cubicBezTo>
                  <a:pt x="640880" y="214732"/>
                  <a:pt x="638632" y="215570"/>
                  <a:pt x="636041" y="215570"/>
                </a:cubicBezTo>
                <a:lnTo>
                  <a:pt x="595350" y="215570"/>
                </a:lnTo>
                <a:lnTo>
                  <a:pt x="617982" y="80467"/>
                </a:lnTo>
                <a:lnTo>
                  <a:pt x="594664" y="80467"/>
                </a:lnTo>
                <a:lnTo>
                  <a:pt x="633298" y="6630"/>
                </a:lnTo>
                <a:cubicBezTo>
                  <a:pt x="635431" y="2820"/>
                  <a:pt x="638479" y="915"/>
                  <a:pt x="642442" y="915"/>
                </a:cubicBezTo>
                <a:close/>
                <a:moveTo>
                  <a:pt x="434721" y="686"/>
                </a:moveTo>
                <a:lnTo>
                  <a:pt x="477697" y="686"/>
                </a:lnTo>
                <a:lnTo>
                  <a:pt x="470839" y="36576"/>
                </a:lnTo>
                <a:lnTo>
                  <a:pt x="581025" y="36576"/>
                </a:lnTo>
                <a:lnTo>
                  <a:pt x="565480" y="146304"/>
                </a:lnTo>
                <a:cubicBezTo>
                  <a:pt x="564413" y="152705"/>
                  <a:pt x="561136" y="158115"/>
                  <a:pt x="555650" y="162535"/>
                </a:cubicBezTo>
                <a:cubicBezTo>
                  <a:pt x="550164" y="168021"/>
                  <a:pt x="543991" y="170764"/>
                  <a:pt x="537133" y="170764"/>
                </a:cubicBezTo>
                <a:lnTo>
                  <a:pt x="451866" y="170764"/>
                </a:lnTo>
                <a:lnTo>
                  <a:pt x="445236" y="215570"/>
                </a:lnTo>
                <a:lnTo>
                  <a:pt x="398145" y="215570"/>
                </a:lnTo>
                <a:lnTo>
                  <a:pt x="404774" y="170764"/>
                </a:lnTo>
                <a:lnTo>
                  <a:pt x="319506" y="170764"/>
                </a:lnTo>
                <a:cubicBezTo>
                  <a:pt x="312801" y="170764"/>
                  <a:pt x="307314" y="168326"/>
                  <a:pt x="303047" y="163449"/>
                </a:cubicBezTo>
                <a:cubicBezTo>
                  <a:pt x="298932" y="158572"/>
                  <a:pt x="297408" y="152705"/>
                  <a:pt x="298475" y="145847"/>
                </a:cubicBezTo>
                <a:lnTo>
                  <a:pt x="314020" y="36576"/>
                </a:lnTo>
                <a:lnTo>
                  <a:pt x="361111" y="36576"/>
                </a:lnTo>
                <a:lnTo>
                  <a:pt x="346024" y="134417"/>
                </a:lnTo>
                <a:cubicBezTo>
                  <a:pt x="345871" y="135941"/>
                  <a:pt x="345947" y="137465"/>
                  <a:pt x="346252" y="138989"/>
                </a:cubicBezTo>
                <a:cubicBezTo>
                  <a:pt x="346405" y="139294"/>
                  <a:pt x="346481" y="139599"/>
                  <a:pt x="346481" y="139903"/>
                </a:cubicBezTo>
                <a:cubicBezTo>
                  <a:pt x="346481" y="139903"/>
                  <a:pt x="346557" y="139980"/>
                  <a:pt x="346710" y="140132"/>
                </a:cubicBezTo>
                <a:cubicBezTo>
                  <a:pt x="347014" y="141351"/>
                  <a:pt x="347548" y="142418"/>
                  <a:pt x="348310" y="143332"/>
                </a:cubicBezTo>
                <a:cubicBezTo>
                  <a:pt x="349224" y="144399"/>
                  <a:pt x="350291" y="145390"/>
                  <a:pt x="351510" y="146304"/>
                </a:cubicBezTo>
                <a:cubicBezTo>
                  <a:pt x="352729" y="147219"/>
                  <a:pt x="354101" y="147676"/>
                  <a:pt x="355625" y="147676"/>
                </a:cubicBezTo>
                <a:lnTo>
                  <a:pt x="407289" y="147676"/>
                </a:lnTo>
                <a:lnTo>
                  <a:pt x="421233" y="58522"/>
                </a:lnTo>
                <a:lnTo>
                  <a:pt x="366598" y="58522"/>
                </a:lnTo>
                <a:lnTo>
                  <a:pt x="369570" y="36576"/>
                </a:lnTo>
                <a:lnTo>
                  <a:pt x="423748" y="36576"/>
                </a:lnTo>
                <a:lnTo>
                  <a:pt x="428777" y="6172"/>
                </a:lnTo>
                <a:cubicBezTo>
                  <a:pt x="428929" y="4648"/>
                  <a:pt x="429577" y="3353"/>
                  <a:pt x="430720" y="2286"/>
                </a:cubicBezTo>
                <a:cubicBezTo>
                  <a:pt x="431863" y="1219"/>
                  <a:pt x="433197" y="686"/>
                  <a:pt x="434721" y="686"/>
                </a:cubicBezTo>
                <a:close/>
                <a:moveTo>
                  <a:pt x="925372" y="0"/>
                </a:moveTo>
                <a:lnTo>
                  <a:pt x="975664" y="0"/>
                </a:lnTo>
                <a:lnTo>
                  <a:pt x="978179" y="20117"/>
                </a:lnTo>
                <a:lnTo>
                  <a:pt x="1000353" y="20117"/>
                </a:lnTo>
                <a:lnTo>
                  <a:pt x="1001953" y="9830"/>
                </a:lnTo>
                <a:cubicBezTo>
                  <a:pt x="1002563" y="6934"/>
                  <a:pt x="1004011" y="4572"/>
                  <a:pt x="1006297" y="2743"/>
                </a:cubicBezTo>
                <a:cubicBezTo>
                  <a:pt x="1008735" y="915"/>
                  <a:pt x="1011478" y="0"/>
                  <a:pt x="1014526" y="0"/>
                </a:cubicBezTo>
                <a:lnTo>
                  <a:pt x="1073277" y="0"/>
                </a:lnTo>
                <a:lnTo>
                  <a:pt x="1070076" y="20117"/>
                </a:lnTo>
                <a:lnTo>
                  <a:pt x="1092708" y="20117"/>
                </a:lnTo>
                <a:lnTo>
                  <a:pt x="1096822" y="10973"/>
                </a:lnTo>
                <a:cubicBezTo>
                  <a:pt x="1099108" y="5791"/>
                  <a:pt x="1102309" y="2667"/>
                  <a:pt x="1106423" y="1600"/>
                </a:cubicBezTo>
                <a:cubicBezTo>
                  <a:pt x="1110691" y="686"/>
                  <a:pt x="1115948" y="229"/>
                  <a:pt x="1122197" y="229"/>
                </a:cubicBezTo>
                <a:lnTo>
                  <a:pt x="1165860" y="229"/>
                </a:lnTo>
                <a:lnTo>
                  <a:pt x="1156944" y="20117"/>
                </a:lnTo>
                <a:lnTo>
                  <a:pt x="1174546" y="20117"/>
                </a:lnTo>
                <a:lnTo>
                  <a:pt x="1171117" y="41148"/>
                </a:lnTo>
                <a:cubicBezTo>
                  <a:pt x="1170203" y="45720"/>
                  <a:pt x="1167841" y="49454"/>
                  <a:pt x="1164031" y="52350"/>
                </a:cubicBezTo>
                <a:cubicBezTo>
                  <a:pt x="1160373" y="55093"/>
                  <a:pt x="1155953" y="56464"/>
                  <a:pt x="1150772" y="56464"/>
                </a:cubicBezTo>
                <a:lnTo>
                  <a:pt x="1098880" y="56464"/>
                </a:lnTo>
                <a:lnTo>
                  <a:pt x="1105738" y="39548"/>
                </a:lnTo>
                <a:lnTo>
                  <a:pt x="950061" y="39548"/>
                </a:lnTo>
                <a:lnTo>
                  <a:pt x="948004" y="56464"/>
                </a:lnTo>
                <a:lnTo>
                  <a:pt x="891311" y="56464"/>
                </a:lnTo>
                <a:lnTo>
                  <a:pt x="894740" y="29490"/>
                </a:lnTo>
                <a:cubicBezTo>
                  <a:pt x="895197" y="26746"/>
                  <a:pt x="896493" y="24537"/>
                  <a:pt x="898626" y="22860"/>
                </a:cubicBezTo>
                <a:cubicBezTo>
                  <a:pt x="900760" y="21031"/>
                  <a:pt x="903274" y="20117"/>
                  <a:pt x="906170" y="20117"/>
                </a:cubicBezTo>
                <a:lnTo>
                  <a:pt x="914400" y="20117"/>
                </a:lnTo>
                <a:lnTo>
                  <a:pt x="913028" y="11887"/>
                </a:lnTo>
                <a:cubicBezTo>
                  <a:pt x="912723" y="8687"/>
                  <a:pt x="913790" y="5868"/>
                  <a:pt x="916228" y="3429"/>
                </a:cubicBezTo>
                <a:cubicBezTo>
                  <a:pt x="918667" y="1143"/>
                  <a:pt x="921715" y="0"/>
                  <a:pt x="925372" y="0"/>
                </a:cubicBezTo>
                <a:close/>
                <a:moveTo>
                  <a:pt x="751027" y="0"/>
                </a:moveTo>
                <a:lnTo>
                  <a:pt x="791718" y="0"/>
                </a:lnTo>
                <a:lnTo>
                  <a:pt x="783031" y="58065"/>
                </a:lnTo>
                <a:lnTo>
                  <a:pt x="875157" y="39548"/>
                </a:lnTo>
                <a:cubicBezTo>
                  <a:pt x="871804" y="56769"/>
                  <a:pt x="861212" y="67590"/>
                  <a:pt x="843381" y="72009"/>
                </a:cubicBezTo>
                <a:lnTo>
                  <a:pt x="779145" y="85039"/>
                </a:lnTo>
                <a:lnTo>
                  <a:pt x="764286" y="186309"/>
                </a:lnTo>
                <a:cubicBezTo>
                  <a:pt x="763981" y="188595"/>
                  <a:pt x="764514" y="190576"/>
                  <a:pt x="765886" y="192253"/>
                </a:cubicBezTo>
                <a:cubicBezTo>
                  <a:pt x="767410" y="193929"/>
                  <a:pt x="769391" y="194767"/>
                  <a:pt x="771829" y="194767"/>
                </a:cubicBezTo>
                <a:lnTo>
                  <a:pt x="836066" y="194767"/>
                </a:lnTo>
                <a:cubicBezTo>
                  <a:pt x="841095" y="194767"/>
                  <a:pt x="845210" y="196520"/>
                  <a:pt x="848410" y="200025"/>
                </a:cubicBezTo>
                <a:cubicBezTo>
                  <a:pt x="851611" y="203530"/>
                  <a:pt x="852906" y="207721"/>
                  <a:pt x="852297" y="212598"/>
                </a:cubicBezTo>
                <a:lnTo>
                  <a:pt x="852297" y="212827"/>
                </a:lnTo>
                <a:lnTo>
                  <a:pt x="737082" y="212827"/>
                </a:lnTo>
                <a:cubicBezTo>
                  <a:pt x="729919" y="212827"/>
                  <a:pt x="724128" y="210465"/>
                  <a:pt x="719709" y="205740"/>
                </a:cubicBezTo>
                <a:cubicBezTo>
                  <a:pt x="715136" y="201168"/>
                  <a:pt x="713384" y="195453"/>
                  <a:pt x="714451" y="188595"/>
                </a:cubicBezTo>
                <a:lnTo>
                  <a:pt x="728167" y="94869"/>
                </a:lnTo>
                <a:lnTo>
                  <a:pt x="680847" y="104470"/>
                </a:lnTo>
                <a:lnTo>
                  <a:pt x="684047" y="82982"/>
                </a:lnTo>
                <a:cubicBezTo>
                  <a:pt x="684809" y="79477"/>
                  <a:pt x="686943" y="77267"/>
                  <a:pt x="690448" y="76353"/>
                </a:cubicBezTo>
                <a:lnTo>
                  <a:pt x="732282" y="68123"/>
                </a:lnTo>
                <a:lnTo>
                  <a:pt x="740968" y="8458"/>
                </a:lnTo>
                <a:cubicBezTo>
                  <a:pt x="741425" y="6020"/>
                  <a:pt x="742607" y="4001"/>
                  <a:pt x="744512" y="2401"/>
                </a:cubicBezTo>
                <a:cubicBezTo>
                  <a:pt x="746417" y="800"/>
                  <a:pt x="748588" y="0"/>
                  <a:pt x="751027" y="0"/>
                </a:cubicBezTo>
                <a:close/>
                <a:moveTo>
                  <a:pt x="136245" y="0"/>
                </a:moveTo>
                <a:lnTo>
                  <a:pt x="177393" y="0"/>
                </a:lnTo>
                <a:cubicBezTo>
                  <a:pt x="178917" y="0"/>
                  <a:pt x="180060" y="458"/>
                  <a:pt x="180822" y="1372"/>
                </a:cubicBezTo>
                <a:cubicBezTo>
                  <a:pt x="181737" y="2439"/>
                  <a:pt x="182118" y="3734"/>
                  <a:pt x="181965" y="5258"/>
                </a:cubicBezTo>
                <a:lnTo>
                  <a:pt x="181737" y="7544"/>
                </a:lnTo>
                <a:lnTo>
                  <a:pt x="288721" y="7544"/>
                </a:lnTo>
                <a:lnTo>
                  <a:pt x="286893" y="21260"/>
                </a:lnTo>
                <a:cubicBezTo>
                  <a:pt x="286740" y="22936"/>
                  <a:pt x="286131" y="24308"/>
                  <a:pt x="285064" y="25375"/>
                </a:cubicBezTo>
                <a:cubicBezTo>
                  <a:pt x="283845" y="26442"/>
                  <a:pt x="282397" y="26975"/>
                  <a:pt x="280720" y="26975"/>
                </a:cubicBezTo>
                <a:lnTo>
                  <a:pt x="24003" y="26975"/>
                </a:lnTo>
                <a:lnTo>
                  <a:pt x="25603" y="14173"/>
                </a:lnTo>
                <a:cubicBezTo>
                  <a:pt x="25908" y="12345"/>
                  <a:pt x="26822" y="10744"/>
                  <a:pt x="28346" y="9373"/>
                </a:cubicBezTo>
                <a:cubicBezTo>
                  <a:pt x="29718" y="8154"/>
                  <a:pt x="31318" y="7544"/>
                  <a:pt x="33147" y="7544"/>
                </a:cubicBezTo>
                <a:lnTo>
                  <a:pt x="135331" y="7544"/>
                </a:ln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50000"/>
                </a:schemeClr>
              </a:solidFill>
              <a:latin typeface="DOUYU Font" pitchFamily="2" charset="-122"/>
              <a:ea typeface="DOUYU Font" pitchFamily="2" charset="-122"/>
            </a:endParaRPr>
          </a:p>
        </p:txBody>
      </p:sp>
      <p:sp>
        <p:nvSpPr>
          <p:cNvPr id="11" name="文本框 10">
            <a:extLst>
              <a:ext uri="{FF2B5EF4-FFF2-40B4-BE49-F238E27FC236}">
                <a16:creationId xmlns:a16="http://schemas.microsoft.com/office/drawing/2014/main" xmlns="" id="{4C75E879-4B8E-1F49-8645-FB7A16A5109D}"/>
              </a:ext>
            </a:extLst>
          </p:cNvPr>
          <p:cNvSpPr txBox="1"/>
          <p:nvPr/>
        </p:nvSpPr>
        <p:spPr>
          <a:xfrm>
            <a:off x="1271464" y="255479"/>
            <a:ext cx="1443573" cy="149185"/>
          </a:xfrm>
          <a:custGeom>
            <a:avLst/>
            <a:gdLst/>
            <a:ahLst/>
            <a:cxnLst/>
            <a:rect l="l" t="t" r="r" b="b"/>
            <a:pathLst>
              <a:path w="1795081" h="189224">
                <a:moveTo>
                  <a:pt x="832132" y="116615"/>
                </a:moveTo>
                <a:lnTo>
                  <a:pt x="891140" y="139217"/>
                </a:lnTo>
                <a:lnTo>
                  <a:pt x="953347" y="116615"/>
                </a:lnTo>
                <a:close/>
                <a:moveTo>
                  <a:pt x="1174318" y="95812"/>
                </a:moveTo>
                <a:lnTo>
                  <a:pt x="1171717" y="116214"/>
                </a:lnTo>
                <a:cubicBezTo>
                  <a:pt x="1170917" y="120748"/>
                  <a:pt x="1168317" y="124082"/>
                  <a:pt x="1163917" y="126216"/>
                </a:cubicBezTo>
                <a:lnTo>
                  <a:pt x="1028700" y="185823"/>
                </a:lnTo>
                <a:lnTo>
                  <a:pt x="1030700" y="169021"/>
                </a:lnTo>
                <a:cubicBezTo>
                  <a:pt x="1031900" y="162087"/>
                  <a:pt x="1035834" y="157020"/>
                  <a:pt x="1042501" y="153819"/>
                </a:cubicBezTo>
                <a:close/>
                <a:moveTo>
                  <a:pt x="283978" y="72209"/>
                </a:moveTo>
                <a:lnTo>
                  <a:pt x="509806" y="72209"/>
                </a:lnTo>
                <a:lnTo>
                  <a:pt x="508206" y="83810"/>
                </a:lnTo>
                <a:cubicBezTo>
                  <a:pt x="507272" y="90345"/>
                  <a:pt x="504405" y="95612"/>
                  <a:pt x="499605" y="99612"/>
                </a:cubicBezTo>
                <a:cubicBezTo>
                  <a:pt x="494938" y="103746"/>
                  <a:pt x="489404" y="105813"/>
                  <a:pt x="483003" y="105813"/>
                </a:cubicBezTo>
                <a:lnTo>
                  <a:pt x="257175" y="105813"/>
                </a:lnTo>
                <a:lnTo>
                  <a:pt x="258975" y="94012"/>
                </a:lnTo>
                <a:cubicBezTo>
                  <a:pt x="259908" y="87744"/>
                  <a:pt x="262709" y="82544"/>
                  <a:pt x="267376" y="78410"/>
                </a:cubicBezTo>
                <a:cubicBezTo>
                  <a:pt x="272176" y="74276"/>
                  <a:pt x="277710" y="72209"/>
                  <a:pt x="283978" y="72209"/>
                </a:cubicBezTo>
                <a:close/>
                <a:moveTo>
                  <a:pt x="834732" y="65608"/>
                </a:moveTo>
                <a:lnTo>
                  <a:pt x="833732" y="73809"/>
                </a:lnTo>
                <a:cubicBezTo>
                  <a:pt x="833466" y="75409"/>
                  <a:pt x="833799" y="76743"/>
                  <a:pt x="834732" y="77810"/>
                </a:cubicBezTo>
                <a:cubicBezTo>
                  <a:pt x="835666" y="79010"/>
                  <a:pt x="836933" y="79610"/>
                  <a:pt x="838533" y="79610"/>
                </a:cubicBezTo>
                <a:lnTo>
                  <a:pt x="958948" y="79610"/>
                </a:lnTo>
                <a:cubicBezTo>
                  <a:pt x="960548" y="79610"/>
                  <a:pt x="961948" y="79076"/>
                  <a:pt x="963149" y="78010"/>
                </a:cubicBezTo>
                <a:cubicBezTo>
                  <a:pt x="964349" y="76943"/>
                  <a:pt x="965082" y="75543"/>
                  <a:pt x="965349" y="73809"/>
                </a:cubicBezTo>
                <a:lnTo>
                  <a:pt x="966349" y="65608"/>
                </a:lnTo>
                <a:close/>
                <a:moveTo>
                  <a:pt x="644366" y="62608"/>
                </a:moveTo>
                <a:lnTo>
                  <a:pt x="678170" y="62608"/>
                </a:lnTo>
                <a:lnTo>
                  <a:pt x="673769" y="95012"/>
                </a:lnTo>
                <a:lnTo>
                  <a:pt x="758980" y="79410"/>
                </a:lnTo>
                <a:cubicBezTo>
                  <a:pt x="756713" y="91811"/>
                  <a:pt x="749579" y="99412"/>
                  <a:pt x="737577" y="102213"/>
                </a:cubicBezTo>
                <a:lnTo>
                  <a:pt x="671169" y="114414"/>
                </a:lnTo>
                <a:lnTo>
                  <a:pt x="664368" y="164220"/>
                </a:lnTo>
                <a:cubicBezTo>
                  <a:pt x="664102" y="166354"/>
                  <a:pt x="664568" y="168088"/>
                  <a:pt x="665769" y="169421"/>
                </a:cubicBezTo>
                <a:cubicBezTo>
                  <a:pt x="666835" y="170888"/>
                  <a:pt x="668436" y="171621"/>
                  <a:pt x="670569" y="171621"/>
                </a:cubicBezTo>
                <a:lnTo>
                  <a:pt x="728376" y="171621"/>
                </a:lnTo>
                <a:cubicBezTo>
                  <a:pt x="733043" y="171621"/>
                  <a:pt x="736844" y="173355"/>
                  <a:pt x="739778" y="176822"/>
                </a:cubicBezTo>
                <a:cubicBezTo>
                  <a:pt x="742711" y="180289"/>
                  <a:pt x="743912" y="184423"/>
                  <a:pt x="743378" y="189224"/>
                </a:cubicBezTo>
                <a:lnTo>
                  <a:pt x="641966" y="189224"/>
                </a:lnTo>
                <a:cubicBezTo>
                  <a:pt x="636098" y="189224"/>
                  <a:pt x="631364" y="187023"/>
                  <a:pt x="627764" y="182623"/>
                </a:cubicBezTo>
                <a:cubicBezTo>
                  <a:pt x="624163" y="178356"/>
                  <a:pt x="622763" y="173155"/>
                  <a:pt x="623563" y="167021"/>
                </a:cubicBezTo>
                <a:lnTo>
                  <a:pt x="636965" y="69409"/>
                </a:lnTo>
                <a:cubicBezTo>
                  <a:pt x="637232" y="67408"/>
                  <a:pt x="638065" y="65775"/>
                  <a:pt x="639465" y="64508"/>
                </a:cubicBezTo>
                <a:cubicBezTo>
                  <a:pt x="640865" y="63241"/>
                  <a:pt x="642499" y="62608"/>
                  <a:pt x="644366" y="62608"/>
                </a:cubicBezTo>
                <a:close/>
                <a:moveTo>
                  <a:pt x="137217" y="59207"/>
                </a:moveTo>
                <a:lnTo>
                  <a:pt x="178822" y="59207"/>
                </a:lnTo>
                <a:cubicBezTo>
                  <a:pt x="181089" y="59207"/>
                  <a:pt x="182889" y="60341"/>
                  <a:pt x="184223" y="62608"/>
                </a:cubicBezTo>
                <a:lnTo>
                  <a:pt x="246830" y="188824"/>
                </a:lnTo>
                <a:lnTo>
                  <a:pt x="217027" y="188824"/>
                </a:lnTo>
                <a:cubicBezTo>
                  <a:pt x="207426" y="188824"/>
                  <a:pt x="199825" y="184023"/>
                  <a:pt x="194224" y="174422"/>
                </a:cubicBezTo>
                <a:close/>
                <a:moveTo>
                  <a:pt x="1426692" y="46206"/>
                </a:moveTo>
                <a:lnTo>
                  <a:pt x="1413091" y="119415"/>
                </a:lnTo>
                <a:lnTo>
                  <a:pt x="1463497" y="119415"/>
                </a:lnTo>
                <a:lnTo>
                  <a:pt x="1473898" y="46206"/>
                </a:lnTo>
                <a:close/>
                <a:moveTo>
                  <a:pt x="1049502" y="38605"/>
                </a:moveTo>
                <a:lnTo>
                  <a:pt x="1174318" y="52807"/>
                </a:lnTo>
                <a:cubicBezTo>
                  <a:pt x="1176185" y="53073"/>
                  <a:pt x="1177618" y="53873"/>
                  <a:pt x="1178618" y="55207"/>
                </a:cubicBezTo>
                <a:cubicBezTo>
                  <a:pt x="1179618" y="56540"/>
                  <a:pt x="1180052" y="58207"/>
                  <a:pt x="1179918" y="60207"/>
                </a:cubicBezTo>
                <a:lnTo>
                  <a:pt x="1177718" y="75209"/>
                </a:lnTo>
                <a:lnTo>
                  <a:pt x="1067504" y="62608"/>
                </a:lnTo>
                <a:cubicBezTo>
                  <a:pt x="1061370" y="61674"/>
                  <a:pt x="1056636" y="59007"/>
                  <a:pt x="1053303" y="54607"/>
                </a:cubicBezTo>
                <a:cubicBezTo>
                  <a:pt x="1049969" y="50206"/>
                  <a:pt x="1048702" y="44939"/>
                  <a:pt x="1049502" y="38805"/>
                </a:cubicBezTo>
                <a:close/>
                <a:moveTo>
                  <a:pt x="1292475" y="36204"/>
                </a:moveTo>
                <a:lnTo>
                  <a:pt x="1351283" y="36204"/>
                </a:lnTo>
                <a:lnTo>
                  <a:pt x="1332480" y="168421"/>
                </a:lnTo>
                <a:cubicBezTo>
                  <a:pt x="1332347" y="169354"/>
                  <a:pt x="1332614" y="170088"/>
                  <a:pt x="1333281" y="170621"/>
                </a:cubicBezTo>
                <a:cubicBezTo>
                  <a:pt x="1333947" y="171288"/>
                  <a:pt x="1334747" y="171488"/>
                  <a:pt x="1335681" y="171221"/>
                </a:cubicBezTo>
                <a:lnTo>
                  <a:pt x="1339681" y="171021"/>
                </a:lnTo>
                <a:cubicBezTo>
                  <a:pt x="1341815" y="170888"/>
                  <a:pt x="1343515" y="171455"/>
                  <a:pt x="1344782" y="172722"/>
                </a:cubicBezTo>
                <a:cubicBezTo>
                  <a:pt x="1346049" y="173988"/>
                  <a:pt x="1346549" y="175689"/>
                  <a:pt x="1346282" y="177822"/>
                </a:cubicBezTo>
                <a:lnTo>
                  <a:pt x="1345082" y="186023"/>
                </a:lnTo>
                <a:lnTo>
                  <a:pt x="1304877" y="188423"/>
                </a:lnTo>
                <a:cubicBezTo>
                  <a:pt x="1300076" y="188690"/>
                  <a:pt x="1296209" y="187357"/>
                  <a:pt x="1293275" y="184423"/>
                </a:cubicBezTo>
                <a:cubicBezTo>
                  <a:pt x="1290208" y="181356"/>
                  <a:pt x="1289008" y="177489"/>
                  <a:pt x="1289675" y="172822"/>
                </a:cubicBezTo>
                <a:lnTo>
                  <a:pt x="1306677" y="54207"/>
                </a:lnTo>
                <a:lnTo>
                  <a:pt x="1296276" y="54207"/>
                </a:lnTo>
                <a:cubicBezTo>
                  <a:pt x="1294542" y="54207"/>
                  <a:pt x="1293142" y="53607"/>
                  <a:pt x="1292075" y="52406"/>
                </a:cubicBezTo>
                <a:cubicBezTo>
                  <a:pt x="1291008" y="51206"/>
                  <a:pt x="1290542" y="49673"/>
                  <a:pt x="1290675" y="47806"/>
                </a:cubicBezTo>
                <a:close/>
                <a:moveTo>
                  <a:pt x="1565052" y="7001"/>
                </a:moveTo>
                <a:lnTo>
                  <a:pt x="1594456" y="7001"/>
                </a:lnTo>
                <a:cubicBezTo>
                  <a:pt x="1605524" y="7001"/>
                  <a:pt x="1614525" y="12401"/>
                  <a:pt x="1621459" y="23203"/>
                </a:cubicBezTo>
                <a:lnTo>
                  <a:pt x="1670266" y="82810"/>
                </a:lnTo>
                <a:lnTo>
                  <a:pt x="1741875" y="10601"/>
                </a:lnTo>
                <a:cubicBezTo>
                  <a:pt x="1744408" y="8201"/>
                  <a:pt x="1747208" y="7001"/>
                  <a:pt x="1750276" y="7001"/>
                </a:cubicBezTo>
                <a:lnTo>
                  <a:pt x="1795081" y="7001"/>
                </a:lnTo>
                <a:lnTo>
                  <a:pt x="1692268" y="106613"/>
                </a:lnTo>
                <a:lnTo>
                  <a:pt x="1770678" y="188824"/>
                </a:lnTo>
                <a:lnTo>
                  <a:pt x="1751676" y="188824"/>
                </a:lnTo>
                <a:cubicBezTo>
                  <a:pt x="1733007" y="188824"/>
                  <a:pt x="1716271" y="181756"/>
                  <a:pt x="1701469" y="167621"/>
                </a:cubicBezTo>
                <a:lnTo>
                  <a:pt x="1665265" y="130616"/>
                </a:lnTo>
                <a:lnTo>
                  <a:pt x="1611258" y="175222"/>
                </a:lnTo>
                <a:cubicBezTo>
                  <a:pt x="1599790" y="184290"/>
                  <a:pt x="1587255" y="188824"/>
                  <a:pt x="1573654" y="188824"/>
                </a:cubicBezTo>
                <a:lnTo>
                  <a:pt x="1544050" y="188824"/>
                </a:lnTo>
                <a:lnTo>
                  <a:pt x="1643462" y="106613"/>
                </a:lnTo>
                <a:close/>
                <a:moveTo>
                  <a:pt x="664168" y="1200"/>
                </a:moveTo>
                <a:lnTo>
                  <a:pt x="746179" y="1200"/>
                </a:lnTo>
                <a:cubicBezTo>
                  <a:pt x="749912" y="1200"/>
                  <a:pt x="753046" y="2400"/>
                  <a:pt x="755580" y="4801"/>
                </a:cubicBezTo>
                <a:cubicBezTo>
                  <a:pt x="758113" y="7201"/>
                  <a:pt x="759714" y="10268"/>
                  <a:pt x="760380" y="14002"/>
                </a:cubicBezTo>
                <a:lnTo>
                  <a:pt x="765981" y="54007"/>
                </a:lnTo>
                <a:lnTo>
                  <a:pt x="737778" y="54007"/>
                </a:lnTo>
                <a:cubicBezTo>
                  <a:pt x="734310" y="54007"/>
                  <a:pt x="731277" y="52840"/>
                  <a:pt x="728676" y="50506"/>
                </a:cubicBezTo>
                <a:cubicBezTo>
                  <a:pt x="726076" y="48173"/>
                  <a:pt x="724442" y="45139"/>
                  <a:pt x="723776" y="41405"/>
                </a:cubicBezTo>
                <a:lnTo>
                  <a:pt x="721175" y="22603"/>
                </a:lnTo>
                <a:cubicBezTo>
                  <a:pt x="720509" y="19002"/>
                  <a:pt x="718442" y="17202"/>
                  <a:pt x="714975" y="17202"/>
                </a:cubicBezTo>
                <a:lnTo>
                  <a:pt x="691172" y="17202"/>
                </a:lnTo>
                <a:cubicBezTo>
                  <a:pt x="687705" y="17202"/>
                  <a:pt x="685171" y="19002"/>
                  <a:pt x="683571" y="22603"/>
                </a:cubicBezTo>
                <a:lnTo>
                  <a:pt x="674570" y="44005"/>
                </a:lnTo>
                <a:cubicBezTo>
                  <a:pt x="671102" y="50673"/>
                  <a:pt x="666235" y="54007"/>
                  <a:pt x="659968" y="54007"/>
                </a:cubicBezTo>
                <a:lnTo>
                  <a:pt x="629964" y="54007"/>
                </a:lnTo>
                <a:lnTo>
                  <a:pt x="646366" y="14002"/>
                </a:lnTo>
                <a:cubicBezTo>
                  <a:pt x="648100" y="10268"/>
                  <a:pt x="650567" y="7201"/>
                  <a:pt x="653767" y="4801"/>
                </a:cubicBezTo>
                <a:cubicBezTo>
                  <a:pt x="656967" y="2400"/>
                  <a:pt x="660434" y="1200"/>
                  <a:pt x="664168" y="1200"/>
                </a:cubicBezTo>
                <a:close/>
                <a:moveTo>
                  <a:pt x="1661664" y="400"/>
                </a:moveTo>
                <a:lnTo>
                  <a:pt x="1678267" y="400"/>
                </a:lnTo>
                <a:cubicBezTo>
                  <a:pt x="1683200" y="400"/>
                  <a:pt x="1687301" y="2300"/>
                  <a:pt x="1690568" y="6101"/>
                </a:cubicBezTo>
                <a:cubicBezTo>
                  <a:pt x="1693835" y="9901"/>
                  <a:pt x="1695269" y="14468"/>
                  <a:pt x="1694869" y="19802"/>
                </a:cubicBezTo>
                <a:lnTo>
                  <a:pt x="1692668" y="41405"/>
                </a:lnTo>
                <a:lnTo>
                  <a:pt x="1657464" y="41405"/>
                </a:lnTo>
                <a:close/>
                <a:moveTo>
                  <a:pt x="1312478" y="400"/>
                </a:moveTo>
                <a:lnTo>
                  <a:pt x="1343482" y="400"/>
                </a:lnTo>
                <a:cubicBezTo>
                  <a:pt x="1345482" y="400"/>
                  <a:pt x="1347182" y="1033"/>
                  <a:pt x="1348583" y="2300"/>
                </a:cubicBezTo>
                <a:cubicBezTo>
                  <a:pt x="1349983" y="3567"/>
                  <a:pt x="1350683" y="5267"/>
                  <a:pt x="1350683" y="7401"/>
                </a:cubicBezTo>
                <a:lnTo>
                  <a:pt x="1351483" y="28203"/>
                </a:lnTo>
                <a:lnTo>
                  <a:pt x="1313278" y="28203"/>
                </a:lnTo>
                <a:close/>
                <a:moveTo>
                  <a:pt x="1397489" y="200"/>
                </a:moveTo>
                <a:lnTo>
                  <a:pt x="1434693" y="200"/>
                </a:lnTo>
                <a:lnTo>
                  <a:pt x="1430693" y="25603"/>
                </a:lnTo>
                <a:lnTo>
                  <a:pt x="1476899" y="25603"/>
                </a:lnTo>
                <a:lnTo>
                  <a:pt x="1480099" y="4000"/>
                </a:lnTo>
                <a:cubicBezTo>
                  <a:pt x="1480232" y="2934"/>
                  <a:pt x="1480732" y="2034"/>
                  <a:pt x="1481599" y="1300"/>
                </a:cubicBezTo>
                <a:cubicBezTo>
                  <a:pt x="1482466" y="567"/>
                  <a:pt x="1483433" y="200"/>
                  <a:pt x="1484500" y="200"/>
                </a:cubicBezTo>
                <a:lnTo>
                  <a:pt x="1522704" y="200"/>
                </a:lnTo>
                <a:lnTo>
                  <a:pt x="1519104" y="25603"/>
                </a:lnTo>
                <a:lnTo>
                  <a:pt x="1533306" y="25603"/>
                </a:lnTo>
                <a:lnTo>
                  <a:pt x="1531705" y="37605"/>
                </a:lnTo>
                <a:cubicBezTo>
                  <a:pt x="1531305" y="40005"/>
                  <a:pt x="1530172" y="42039"/>
                  <a:pt x="1528305" y="43705"/>
                </a:cubicBezTo>
                <a:cubicBezTo>
                  <a:pt x="1526438" y="45372"/>
                  <a:pt x="1524305" y="46206"/>
                  <a:pt x="1521904" y="46206"/>
                </a:cubicBezTo>
                <a:lnTo>
                  <a:pt x="1516103" y="46206"/>
                </a:lnTo>
                <a:lnTo>
                  <a:pt x="1505702" y="119415"/>
                </a:lnTo>
                <a:lnTo>
                  <a:pt x="1520904" y="119415"/>
                </a:lnTo>
                <a:lnTo>
                  <a:pt x="1519104" y="132416"/>
                </a:lnTo>
                <a:cubicBezTo>
                  <a:pt x="1518704" y="135084"/>
                  <a:pt x="1517470" y="137284"/>
                  <a:pt x="1515403" y="139017"/>
                </a:cubicBezTo>
                <a:cubicBezTo>
                  <a:pt x="1513336" y="140751"/>
                  <a:pt x="1511036" y="141618"/>
                  <a:pt x="1508502" y="141618"/>
                </a:cubicBezTo>
                <a:lnTo>
                  <a:pt x="1502502" y="141618"/>
                </a:lnTo>
                <a:lnTo>
                  <a:pt x="1495701" y="188824"/>
                </a:lnTo>
                <a:lnTo>
                  <a:pt x="1462297" y="188824"/>
                </a:lnTo>
                <a:cubicBezTo>
                  <a:pt x="1459896" y="188824"/>
                  <a:pt x="1457996" y="187990"/>
                  <a:pt x="1456596" y="186323"/>
                </a:cubicBezTo>
                <a:cubicBezTo>
                  <a:pt x="1455196" y="184656"/>
                  <a:pt x="1454629" y="182623"/>
                  <a:pt x="1454896" y="180222"/>
                </a:cubicBezTo>
                <a:lnTo>
                  <a:pt x="1460297" y="141618"/>
                </a:lnTo>
                <a:lnTo>
                  <a:pt x="1408890" y="141618"/>
                </a:lnTo>
                <a:lnTo>
                  <a:pt x="1403489" y="164621"/>
                </a:lnTo>
                <a:cubicBezTo>
                  <a:pt x="1401756" y="171688"/>
                  <a:pt x="1398022" y="177489"/>
                  <a:pt x="1392288" y="182023"/>
                </a:cubicBezTo>
                <a:cubicBezTo>
                  <a:pt x="1386554" y="186557"/>
                  <a:pt x="1380153" y="188824"/>
                  <a:pt x="1373086" y="188824"/>
                </a:cubicBezTo>
                <a:lnTo>
                  <a:pt x="1355883" y="188824"/>
                </a:lnTo>
                <a:lnTo>
                  <a:pt x="1366685" y="141618"/>
                </a:lnTo>
                <a:lnTo>
                  <a:pt x="1351683" y="141618"/>
                </a:lnTo>
                <a:lnTo>
                  <a:pt x="1353683" y="127016"/>
                </a:lnTo>
                <a:cubicBezTo>
                  <a:pt x="1354083" y="124882"/>
                  <a:pt x="1355117" y="123082"/>
                  <a:pt x="1356783" y="121615"/>
                </a:cubicBezTo>
                <a:cubicBezTo>
                  <a:pt x="1358450" y="120148"/>
                  <a:pt x="1360351" y="119415"/>
                  <a:pt x="1362484" y="119415"/>
                </a:cubicBezTo>
                <a:lnTo>
                  <a:pt x="1370885" y="119415"/>
                </a:lnTo>
                <a:lnTo>
                  <a:pt x="1384687" y="46206"/>
                </a:lnTo>
                <a:lnTo>
                  <a:pt x="1366085" y="46206"/>
                </a:lnTo>
                <a:lnTo>
                  <a:pt x="1368085" y="31604"/>
                </a:lnTo>
                <a:cubicBezTo>
                  <a:pt x="1368352" y="29870"/>
                  <a:pt x="1369152" y="28437"/>
                  <a:pt x="1370485" y="27303"/>
                </a:cubicBezTo>
                <a:cubicBezTo>
                  <a:pt x="1371819" y="26170"/>
                  <a:pt x="1373352" y="25603"/>
                  <a:pt x="1375086" y="25603"/>
                </a:cubicBezTo>
                <a:lnTo>
                  <a:pt x="1388688" y="25603"/>
                </a:lnTo>
                <a:lnTo>
                  <a:pt x="1391888" y="5001"/>
                </a:lnTo>
                <a:cubicBezTo>
                  <a:pt x="1392155" y="3667"/>
                  <a:pt x="1392821" y="2534"/>
                  <a:pt x="1393888" y="1600"/>
                </a:cubicBezTo>
                <a:cubicBezTo>
                  <a:pt x="1394955" y="667"/>
                  <a:pt x="1396155" y="200"/>
                  <a:pt x="1397489" y="200"/>
                </a:cubicBezTo>
                <a:close/>
                <a:moveTo>
                  <a:pt x="1057103" y="200"/>
                </a:moveTo>
                <a:lnTo>
                  <a:pt x="1271130" y="200"/>
                </a:lnTo>
                <a:cubicBezTo>
                  <a:pt x="1274064" y="200"/>
                  <a:pt x="1276364" y="1167"/>
                  <a:pt x="1278031" y="3100"/>
                </a:cubicBezTo>
                <a:cubicBezTo>
                  <a:pt x="1279698" y="5034"/>
                  <a:pt x="1280331" y="7401"/>
                  <a:pt x="1279931" y="10201"/>
                </a:cubicBezTo>
                <a:lnTo>
                  <a:pt x="1258128" y="166221"/>
                </a:lnTo>
                <a:cubicBezTo>
                  <a:pt x="1257195" y="172355"/>
                  <a:pt x="1254261" y="177689"/>
                  <a:pt x="1249327" y="182223"/>
                </a:cubicBezTo>
                <a:cubicBezTo>
                  <a:pt x="1244393" y="186623"/>
                  <a:pt x="1238726" y="188824"/>
                  <a:pt x="1232325" y="188824"/>
                </a:cubicBezTo>
                <a:lnTo>
                  <a:pt x="1141314" y="188824"/>
                </a:lnTo>
                <a:lnTo>
                  <a:pt x="1142314" y="181423"/>
                </a:lnTo>
                <a:cubicBezTo>
                  <a:pt x="1142980" y="177555"/>
                  <a:pt x="1144814" y="174288"/>
                  <a:pt x="1147814" y="171621"/>
                </a:cubicBezTo>
                <a:cubicBezTo>
                  <a:pt x="1150815" y="168954"/>
                  <a:pt x="1154249" y="167621"/>
                  <a:pt x="1158116" y="167621"/>
                </a:cubicBezTo>
                <a:lnTo>
                  <a:pt x="1199321" y="167621"/>
                </a:lnTo>
                <a:cubicBezTo>
                  <a:pt x="1201321" y="167621"/>
                  <a:pt x="1203188" y="166887"/>
                  <a:pt x="1204922" y="165421"/>
                </a:cubicBezTo>
                <a:cubicBezTo>
                  <a:pt x="1206655" y="163954"/>
                  <a:pt x="1207655" y="162220"/>
                  <a:pt x="1207922" y="160220"/>
                </a:cubicBezTo>
                <a:lnTo>
                  <a:pt x="1227324" y="21203"/>
                </a:lnTo>
                <a:lnTo>
                  <a:pt x="1048302" y="21203"/>
                </a:lnTo>
                <a:lnTo>
                  <a:pt x="1050302" y="6201"/>
                </a:lnTo>
                <a:cubicBezTo>
                  <a:pt x="1050569" y="4467"/>
                  <a:pt x="1051369" y="3034"/>
                  <a:pt x="1052703" y="1900"/>
                </a:cubicBezTo>
                <a:cubicBezTo>
                  <a:pt x="1054036" y="767"/>
                  <a:pt x="1055503" y="200"/>
                  <a:pt x="1057103" y="200"/>
                </a:cubicBezTo>
                <a:close/>
                <a:moveTo>
                  <a:pt x="814130" y="200"/>
                </a:moveTo>
                <a:lnTo>
                  <a:pt x="848534" y="200"/>
                </a:lnTo>
                <a:lnTo>
                  <a:pt x="846134" y="3800"/>
                </a:lnTo>
                <a:lnTo>
                  <a:pt x="1021156" y="3800"/>
                </a:lnTo>
                <a:lnTo>
                  <a:pt x="1020356" y="9801"/>
                </a:lnTo>
                <a:cubicBezTo>
                  <a:pt x="1019956" y="12735"/>
                  <a:pt x="1018755" y="15135"/>
                  <a:pt x="1016755" y="17002"/>
                </a:cubicBezTo>
                <a:cubicBezTo>
                  <a:pt x="1014755" y="18869"/>
                  <a:pt x="1012355" y="19802"/>
                  <a:pt x="1009554" y="19802"/>
                </a:cubicBezTo>
                <a:lnTo>
                  <a:pt x="836733" y="19802"/>
                </a:lnTo>
                <a:lnTo>
                  <a:pt x="833332" y="25403"/>
                </a:lnTo>
                <a:lnTo>
                  <a:pt x="839933" y="25403"/>
                </a:lnTo>
                <a:lnTo>
                  <a:pt x="838133" y="40005"/>
                </a:lnTo>
                <a:lnTo>
                  <a:pt x="837333" y="46206"/>
                </a:lnTo>
                <a:lnTo>
                  <a:pt x="836533" y="51606"/>
                </a:lnTo>
                <a:lnTo>
                  <a:pt x="968149" y="51606"/>
                </a:lnTo>
                <a:lnTo>
                  <a:pt x="969549" y="40005"/>
                </a:lnTo>
                <a:lnTo>
                  <a:pt x="843934" y="40005"/>
                </a:lnTo>
                <a:lnTo>
                  <a:pt x="845934" y="25403"/>
                </a:lnTo>
                <a:lnTo>
                  <a:pt x="1009954" y="25403"/>
                </a:lnTo>
                <a:lnTo>
                  <a:pt x="1003354" y="76009"/>
                </a:lnTo>
                <a:cubicBezTo>
                  <a:pt x="1002687" y="81077"/>
                  <a:pt x="1000353" y="85344"/>
                  <a:pt x="996353" y="88811"/>
                </a:cubicBezTo>
                <a:cubicBezTo>
                  <a:pt x="992352" y="92411"/>
                  <a:pt x="987885" y="94212"/>
                  <a:pt x="982951" y="94212"/>
                </a:cubicBezTo>
                <a:lnTo>
                  <a:pt x="844134" y="94212"/>
                </a:lnTo>
                <a:lnTo>
                  <a:pt x="839933" y="102213"/>
                </a:lnTo>
                <a:lnTo>
                  <a:pt x="1004554" y="102213"/>
                </a:lnTo>
                <a:lnTo>
                  <a:pt x="1001553" y="124816"/>
                </a:lnTo>
                <a:lnTo>
                  <a:pt x="930944" y="150819"/>
                </a:lnTo>
                <a:lnTo>
                  <a:pt x="981151" y="170021"/>
                </a:lnTo>
                <a:cubicBezTo>
                  <a:pt x="983818" y="170821"/>
                  <a:pt x="985885" y="171488"/>
                  <a:pt x="987352" y="172021"/>
                </a:cubicBezTo>
                <a:cubicBezTo>
                  <a:pt x="988818" y="172688"/>
                  <a:pt x="991019" y="173022"/>
                  <a:pt x="993952" y="173022"/>
                </a:cubicBezTo>
                <a:cubicBezTo>
                  <a:pt x="995286" y="173022"/>
                  <a:pt x="996353" y="173522"/>
                  <a:pt x="997153" y="174522"/>
                </a:cubicBezTo>
                <a:cubicBezTo>
                  <a:pt x="997953" y="175522"/>
                  <a:pt x="998286" y="176689"/>
                  <a:pt x="998153" y="178022"/>
                </a:cubicBezTo>
                <a:lnTo>
                  <a:pt x="996753" y="188824"/>
                </a:lnTo>
                <a:lnTo>
                  <a:pt x="970549" y="188824"/>
                </a:lnTo>
                <a:cubicBezTo>
                  <a:pt x="964549" y="188824"/>
                  <a:pt x="958281" y="188290"/>
                  <a:pt x="951747" y="187223"/>
                </a:cubicBezTo>
                <a:cubicBezTo>
                  <a:pt x="945213" y="186157"/>
                  <a:pt x="939212" y="184690"/>
                  <a:pt x="933745" y="182823"/>
                </a:cubicBezTo>
                <a:lnTo>
                  <a:pt x="889339" y="166221"/>
                </a:lnTo>
                <a:lnTo>
                  <a:pt x="845934" y="182223"/>
                </a:lnTo>
                <a:cubicBezTo>
                  <a:pt x="842867" y="183423"/>
                  <a:pt x="839533" y="184423"/>
                  <a:pt x="835933" y="185223"/>
                </a:cubicBezTo>
                <a:cubicBezTo>
                  <a:pt x="832332" y="186023"/>
                  <a:pt x="828598" y="186690"/>
                  <a:pt x="824731" y="187223"/>
                </a:cubicBezTo>
                <a:cubicBezTo>
                  <a:pt x="820997" y="187890"/>
                  <a:pt x="817330" y="188357"/>
                  <a:pt x="813730" y="188624"/>
                </a:cubicBezTo>
                <a:cubicBezTo>
                  <a:pt x="810263" y="188757"/>
                  <a:pt x="806996" y="188824"/>
                  <a:pt x="803929" y="188824"/>
                </a:cubicBezTo>
                <a:lnTo>
                  <a:pt x="773525" y="188824"/>
                </a:lnTo>
                <a:lnTo>
                  <a:pt x="774925" y="178022"/>
                </a:lnTo>
                <a:cubicBezTo>
                  <a:pt x="775058" y="176555"/>
                  <a:pt x="775625" y="175355"/>
                  <a:pt x="776625" y="174422"/>
                </a:cubicBezTo>
                <a:cubicBezTo>
                  <a:pt x="777625" y="173488"/>
                  <a:pt x="778859" y="173022"/>
                  <a:pt x="780326" y="173022"/>
                </a:cubicBezTo>
                <a:cubicBezTo>
                  <a:pt x="783259" y="173022"/>
                  <a:pt x="785993" y="172755"/>
                  <a:pt x="788527" y="172221"/>
                </a:cubicBezTo>
                <a:cubicBezTo>
                  <a:pt x="791060" y="171821"/>
                  <a:pt x="793794" y="171088"/>
                  <a:pt x="796728" y="170021"/>
                </a:cubicBezTo>
                <a:lnTo>
                  <a:pt x="849134" y="151019"/>
                </a:lnTo>
                <a:lnTo>
                  <a:pt x="818730" y="139817"/>
                </a:lnTo>
                <a:cubicBezTo>
                  <a:pt x="815663" y="145018"/>
                  <a:pt x="811596" y="147618"/>
                  <a:pt x="806529" y="147618"/>
                </a:cubicBezTo>
                <a:lnTo>
                  <a:pt x="778726" y="147618"/>
                </a:lnTo>
                <a:lnTo>
                  <a:pt x="807529" y="94012"/>
                </a:lnTo>
                <a:cubicBezTo>
                  <a:pt x="803529" y="93212"/>
                  <a:pt x="800261" y="91145"/>
                  <a:pt x="797728" y="87811"/>
                </a:cubicBezTo>
                <a:cubicBezTo>
                  <a:pt x="795327" y="84611"/>
                  <a:pt x="794394" y="80677"/>
                  <a:pt x="794928" y="76009"/>
                </a:cubicBezTo>
                <a:lnTo>
                  <a:pt x="801128" y="28203"/>
                </a:lnTo>
                <a:lnTo>
                  <a:pt x="793527" y="28203"/>
                </a:lnTo>
                <a:lnTo>
                  <a:pt x="807729" y="4000"/>
                </a:lnTo>
                <a:cubicBezTo>
                  <a:pt x="809463" y="1467"/>
                  <a:pt x="811596" y="200"/>
                  <a:pt x="814130" y="200"/>
                </a:cubicBezTo>
                <a:close/>
                <a:moveTo>
                  <a:pt x="122015" y="200"/>
                </a:moveTo>
                <a:lnTo>
                  <a:pt x="171021" y="200"/>
                </a:lnTo>
                <a:lnTo>
                  <a:pt x="155219" y="25403"/>
                </a:lnTo>
                <a:lnTo>
                  <a:pt x="252631" y="25403"/>
                </a:lnTo>
                <a:lnTo>
                  <a:pt x="246630" y="43405"/>
                </a:lnTo>
                <a:cubicBezTo>
                  <a:pt x="243963" y="49406"/>
                  <a:pt x="239896" y="52406"/>
                  <a:pt x="234429" y="52406"/>
                </a:cubicBezTo>
                <a:lnTo>
                  <a:pt x="138417" y="52406"/>
                </a:lnTo>
                <a:lnTo>
                  <a:pt x="67208" y="167621"/>
                </a:lnTo>
                <a:cubicBezTo>
                  <a:pt x="57474" y="181489"/>
                  <a:pt x="45072" y="188423"/>
                  <a:pt x="30003" y="188423"/>
                </a:cubicBezTo>
                <a:lnTo>
                  <a:pt x="0" y="188423"/>
                </a:lnTo>
                <a:lnTo>
                  <a:pt x="84410" y="52406"/>
                </a:lnTo>
                <a:lnTo>
                  <a:pt x="14801" y="52406"/>
                </a:lnTo>
                <a:lnTo>
                  <a:pt x="19802" y="37405"/>
                </a:lnTo>
                <a:cubicBezTo>
                  <a:pt x="23269" y="29404"/>
                  <a:pt x="28603" y="25403"/>
                  <a:pt x="35804" y="25403"/>
                </a:cubicBezTo>
                <a:lnTo>
                  <a:pt x="101212" y="25403"/>
                </a:lnTo>
                <a:lnTo>
                  <a:pt x="114214" y="4601"/>
                </a:lnTo>
                <a:cubicBezTo>
                  <a:pt x="116214" y="1667"/>
                  <a:pt x="118814" y="200"/>
                  <a:pt x="122015" y="200"/>
                </a:cubicBezTo>
                <a:close/>
                <a:moveTo>
                  <a:pt x="556555" y="0"/>
                </a:moveTo>
                <a:lnTo>
                  <a:pt x="583758" y="0"/>
                </a:lnTo>
                <a:lnTo>
                  <a:pt x="580758" y="9601"/>
                </a:lnTo>
                <a:lnTo>
                  <a:pt x="637165" y="9601"/>
                </a:lnTo>
                <a:lnTo>
                  <a:pt x="635765" y="19202"/>
                </a:lnTo>
                <a:cubicBezTo>
                  <a:pt x="635498" y="21069"/>
                  <a:pt x="634731" y="22603"/>
                  <a:pt x="633464" y="23803"/>
                </a:cubicBezTo>
                <a:cubicBezTo>
                  <a:pt x="632198" y="25003"/>
                  <a:pt x="630697" y="25603"/>
                  <a:pt x="628964" y="25603"/>
                </a:cubicBezTo>
                <a:lnTo>
                  <a:pt x="575957" y="25603"/>
                </a:lnTo>
                <a:lnTo>
                  <a:pt x="560155" y="83610"/>
                </a:lnTo>
                <a:cubicBezTo>
                  <a:pt x="558955" y="87211"/>
                  <a:pt x="559755" y="89011"/>
                  <a:pt x="562556" y="89011"/>
                </a:cubicBezTo>
                <a:lnTo>
                  <a:pt x="570157" y="89011"/>
                </a:lnTo>
                <a:lnTo>
                  <a:pt x="575757" y="48606"/>
                </a:lnTo>
                <a:cubicBezTo>
                  <a:pt x="576157" y="45406"/>
                  <a:pt x="577524" y="42772"/>
                  <a:pt x="579858" y="40705"/>
                </a:cubicBezTo>
                <a:cubicBezTo>
                  <a:pt x="582191" y="38638"/>
                  <a:pt x="584958" y="37605"/>
                  <a:pt x="588159" y="37605"/>
                </a:cubicBezTo>
                <a:lnTo>
                  <a:pt x="614362" y="37605"/>
                </a:lnTo>
                <a:lnTo>
                  <a:pt x="607361" y="89011"/>
                </a:lnTo>
                <a:lnTo>
                  <a:pt x="624163" y="89011"/>
                </a:lnTo>
                <a:lnTo>
                  <a:pt x="621963" y="105013"/>
                </a:lnTo>
                <a:lnTo>
                  <a:pt x="605161" y="105013"/>
                </a:lnTo>
                <a:lnTo>
                  <a:pt x="600160" y="141418"/>
                </a:lnTo>
                <a:lnTo>
                  <a:pt x="618563" y="141418"/>
                </a:lnTo>
                <a:lnTo>
                  <a:pt x="617362" y="149219"/>
                </a:lnTo>
                <a:cubicBezTo>
                  <a:pt x="617096" y="151619"/>
                  <a:pt x="616129" y="153552"/>
                  <a:pt x="614462" y="155019"/>
                </a:cubicBezTo>
                <a:cubicBezTo>
                  <a:pt x="612795" y="156486"/>
                  <a:pt x="610828" y="157220"/>
                  <a:pt x="608561" y="157220"/>
                </a:cubicBezTo>
                <a:lnTo>
                  <a:pt x="597960" y="157220"/>
                </a:lnTo>
                <a:lnTo>
                  <a:pt x="594360" y="184623"/>
                </a:lnTo>
                <a:cubicBezTo>
                  <a:pt x="594093" y="185957"/>
                  <a:pt x="593493" y="187057"/>
                  <a:pt x="592559" y="187923"/>
                </a:cubicBezTo>
                <a:cubicBezTo>
                  <a:pt x="591626" y="188790"/>
                  <a:pt x="590492" y="189224"/>
                  <a:pt x="589159" y="189224"/>
                </a:cubicBezTo>
                <a:lnTo>
                  <a:pt x="555355" y="189224"/>
                </a:lnTo>
                <a:lnTo>
                  <a:pt x="559755" y="157220"/>
                </a:lnTo>
                <a:lnTo>
                  <a:pt x="516150" y="157220"/>
                </a:lnTo>
                <a:lnTo>
                  <a:pt x="517150" y="149219"/>
                </a:lnTo>
                <a:cubicBezTo>
                  <a:pt x="517550" y="146952"/>
                  <a:pt x="518583" y="145085"/>
                  <a:pt x="520250" y="143618"/>
                </a:cubicBezTo>
                <a:cubicBezTo>
                  <a:pt x="521917" y="142151"/>
                  <a:pt x="523884" y="141418"/>
                  <a:pt x="526151" y="141418"/>
                </a:cubicBezTo>
                <a:lnTo>
                  <a:pt x="561956" y="141418"/>
                </a:lnTo>
                <a:lnTo>
                  <a:pt x="566756" y="105013"/>
                </a:lnTo>
                <a:lnTo>
                  <a:pt x="537352" y="105013"/>
                </a:lnTo>
                <a:cubicBezTo>
                  <a:pt x="531752" y="105013"/>
                  <a:pt x="528151" y="102879"/>
                  <a:pt x="526551" y="98612"/>
                </a:cubicBezTo>
                <a:cubicBezTo>
                  <a:pt x="524951" y="94345"/>
                  <a:pt x="525018" y="89544"/>
                  <a:pt x="526751" y="84210"/>
                </a:cubicBezTo>
                <a:lnTo>
                  <a:pt x="543153" y="25603"/>
                </a:lnTo>
                <a:lnTo>
                  <a:pt x="534752" y="25603"/>
                </a:lnTo>
                <a:lnTo>
                  <a:pt x="536152" y="15802"/>
                </a:lnTo>
                <a:cubicBezTo>
                  <a:pt x="536419" y="13935"/>
                  <a:pt x="537219" y="12435"/>
                  <a:pt x="538553" y="11301"/>
                </a:cubicBezTo>
                <a:cubicBezTo>
                  <a:pt x="539886" y="10168"/>
                  <a:pt x="541420" y="9601"/>
                  <a:pt x="543153" y="9601"/>
                </a:cubicBezTo>
                <a:lnTo>
                  <a:pt x="548154" y="9601"/>
                </a:lnTo>
                <a:lnTo>
                  <a:pt x="549554" y="5201"/>
                </a:lnTo>
                <a:cubicBezTo>
                  <a:pt x="551021" y="1733"/>
                  <a:pt x="553355" y="0"/>
                  <a:pt x="556555"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1600" dirty="0">
              <a:solidFill>
                <a:schemeClr val="bg1">
                  <a:lumMod val="50000"/>
                </a:schemeClr>
              </a:solidFill>
              <a:latin typeface="DOUYU Font" pitchFamily="2" charset="-122"/>
              <a:ea typeface="DOUYU Font" pitchFamily="2" charset="-122"/>
            </a:endParaRPr>
          </a:p>
        </p:txBody>
      </p:sp>
      <p:sp>
        <p:nvSpPr>
          <p:cNvPr id="7" name="副标题 2">
            <a:extLst>
              <a:ext uri="{FF2B5EF4-FFF2-40B4-BE49-F238E27FC236}">
                <a16:creationId xmlns:a16="http://schemas.microsoft.com/office/drawing/2014/main" xmlns="" id="{52C4449A-F464-4D7F-BEC9-4DBC80644CF4}"/>
              </a:ext>
            </a:extLst>
          </p:cNvPr>
          <p:cNvSpPr txBox="1">
            <a:spLocks/>
          </p:cNvSpPr>
          <p:nvPr/>
        </p:nvSpPr>
        <p:spPr>
          <a:xfrm>
            <a:off x="5159896" y="1231072"/>
            <a:ext cx="1773382" cy="620466"/>
          </a:xfrm>
          <a:prstGeom prst="roundRect">
            <a:avLst>
              <a:gd name="adj" fmla="val 50000"/>
            </a:avLst>
          </a:prstGeom>
          <a:solidFill>
            <a:srgbClr val="2FC4DA"/>
          </a:solidFill>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zh-CN" sz="2600" dirty="0" smtClean="0">
                <a:solidFill>
                  <a:schemeClr val="bg1"/>
                </a:solidFill>
                <a:latin typeface="KaiTi" panose="02010609060101010101" pitchFamily="49" charset="-122"/>
                <a:ea typeface="KaiTi" panose="02010609060101010101" pitchFamily="49" charset="-122"/>
              </a:rPr>
              <a:t>第</a:t>
            </a:r>
            <a:r>
              <a:rPr lang="en-US" altLang="zh-CN" sz="2600" dirty="0">
                <a:solidFill>
                  <a:schemeClr val="bg1"/>
                </a:solidFill>
                <a:latin typeface="KaiTi" panose="02010609060101010101" pitchFamily="49" charset="-122"/>
                <a:ea typeface="KaiTi" panose="02010609060101010101" pitchFamily="49" charset="-122"/>
              </a:rPr>
              <a:t>3</a:t>
            </a:r>
            <a:r>
              <a:rPr lang="zh-CN" altLang="zh-CN" sz="2600" dirty="0" smtClean="0">
                <a:solidFill>
                  <a:schemeClr val="bg1"/>
                </a:solidFill>
                <a:latin typeface="KaiTi" panose="02010609060101010101" pitchFamily="49" charset="-122"/>
                <a:ea typeface="KaiTi" panose="02010609060101010101" pitchFamily="49" charset="-122"/>
              </a:rPr>
              <a:t>讲</a:t>
            </a:r>
            <a:endParaRPr lang="zh-CN" altLang="en-US" sz="2600" dirty="0">
              <a:solidFill>
                <a:schemeClr val="bg1"/>
              </a:solidFill>
              <a:latin typeface="KaiTi" panose="02010609060101010101" pitchFamily="49" charset="-122"/>
              <a:ea typeface="KaiTi" panose="02010609060101010101" pitchFamily="49" charset="-122"/>
            </a:endParaRPr>
          </a:p>
        </p:txBody>
      </p:sp>
      <p:sp>
        <p:nvSpPr>
          <p:cNvPr id="8" name="同侧圆角矩形 7">
            <a:extLst>
              <a:ext uri="{FF2B5EF4-FFF2-40B4-BE49-F238E27FC236}">
                <a16:creationId xmlns:a16="http://schemas.microsoft.com/office/drawing/2014/main" xmlns="" id="{8DC2250F-767C-FF4C-95CF-EAB281A98863}"/>
              </a:ext>
            </a:extLst>
          </p:cNvPr>
          <p:cNvSpPr/>
          <p:nvPr/>
        </p:nvSpPr>
        <p:spPr>
          <a:xfrm flipV="1">
            <a:off x="11286600" y="-5748"/>
            <a:ext cx="579247" cy="73014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多边形 3">
            <a:extLst>
              <a:ext uri="{FF2B5EF4-FFF2-40B4-BE49-F238E27FC236}">
                <a16:creationId xmlns:a16="http://schemas.microsoft.com/office/drawing/2014/main" xmlns="" id="{435EE09B-B0C9-3644-9641-51B1914CC742}"/>
              </a:ext>
            </a:extLst>
          </p:cNvPr>
          <p:cNvSpPr/>
          <p:nvPr/>
        </p:nvSpPr>
        <p:spPr>
          <a:xfrm>
            <a:off x="11345196" y="66679"/>
            <a:ext cx="462056" cy="511552"/>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spTree>
    <p:extLst>
      <p:ext uri="{BB962C8B-B14F-4D97-AF65-F5344CB8AC3E}">
        <p14:creationId xmlns:p14="http://schemas.microsoft.com/office/powerpoint/2010/main" val="4103281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908720"/>
            <a:ext cx="11412000" cy="3416320"/>
          </a:xfrm>
          <a:prstGeom prst="rect">
            <a:avLst/>
          </a:prstGeom>
        </p:spPr>
        <p:txBody>
          <a:bodyPr>
            <a:spAutoFit/>
          </a:bodyPr>
          <a:lstStyle/>
          <a:p>
            <a:pPr algn="just">
              <a:lnSpc>
                <a:spcPct val="150000"/>
              </a:lnSpc>
              <a:spcAft>
                <a:spcPts val="0"/>
              </a:spcAft>
              <a:tabLst>
                <a:tab pos="2070735" algn="l"/>
              </a:tabLst>
            </a:pPr>
            <a:r>
              <a:rPr lang="zh-CN" altLang="zh-CN" sz="24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变式</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短周期元素</a:t>
            </a:r>
            <a:r>
              <a:rPr lang="en-US" altLang="zh-CN" sz="2400" kern="100" dirty="0">
                <a:latin typeface="Times New Roman" panose="02020603050405020304" pitchFamily="18" charset="0"/>
                <a:ea typeface="微软雅黑" panose="020B0503020204020204" pitchFamily="34" charset="-122"/>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q</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在元素周期表中的相对位置如图所示，其中</a:t>
            </a:r>
            <a:r>
              <a:rPr lang="en-US" altLang="zh-CN" sz="2400" kern="100" dirty="0">
                <a:latin typeface="Times New Roman" panose="02020603050405020304" pitchFamily="18" charset="0"/>
                <a:ea typeface="微软雅黑" panose="020B0503020204020204" pitchFamily="34" charset="-122"/>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的气态氢化物与其最高价氧化物对应的水化物能反应。下列说法正确的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非金属性：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m&gt;n</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氢化物的稳定性：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n&lt;p</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简单阴离子半径：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p&gt;q</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最高价氧化物对应水化物的酸性：</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p&gt;q</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6" name="TextBox 9"/>
          <p:cNvSpPr txBox="1"/>
          <p:nvPr/>
        </p:nvSpPr>
        <p:spPr>
          <a:xfrm>
            <a:off x="227432" y="304791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4" name="表格 3"/>
          <p:cNvGraphicFramePr>
            <a:graphicFrameLocks noGrp="1"/>
          </p:cNvGraphicFramePr>
          <p:nvPr>
            <p:extLst>
              <p:ext uri="{D42A27DB-BD31-4B8C-83A1-F6EECF244321}">
                <p14:modId xmlns:p14="http://schemas.microsoft.com/office/powerpoint/2010/main" val="2621260318"/>
              </p:ext>
            </p:extLst>
          </p:nvPr>
        </p:nvGraphicFramePr>
        <p:xfrm>
          <a:off x="8976320" y="2526695"/>
          <a:ext cx="1768475" cy="1097280"/>
        </p:xfrm>
        <a:graphic>
          <a:graphicData uri="http://schemas.openxmlformats.org/drawingml/2006/table">
            <a:tbl>
              <a:tblPr/>
              <a:tblGrid>
                <a:gridCol w="634365"/>
                <a:gridCol w="567055"/>
                <a:gridCol w="567055"/>
              </a:tblGrid>
              <a:tr h="230505">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950">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p</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q</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0359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574E7DD6-E482-894D-9E46-D2B62C9ED9EC}"/>
              </a:ext>
            </a:extLst>
          </p:cNvPr>
          <p:cNvGrpSpPr/>
          <p:nvPr/>
        </p:nvGrpSpPr>
        <p:grpSpPr>
          <a:xfrm>
            <a:off x="516000" y="404664"/>
            <a:ext cx="11160000" cy="5904656"/>
            <a:chOff x="792914" y="3925222"/>
            <a:chExt cx="11160000" cy="5904656"/>
          </a:xfrm>
        </p:grpSpPr>
        <p:sp>
          <p:nvSpPr>
            <p:cNvPr id="3" name="圆角矩形 2">
              <a:extLst>
                <a:ext uri="{FF2B5EF4-FFF2-40B4-BE49-F238E27FC236}">
                  <a16:creationId xmlns:a16="http://schemas.microsoft.com/office/drawing/2014/main" xmlns="" id="{E0791A29-2CB4-2744-96C1-EA2037B165CE}"/>
                </a:ext>
              </a:extLst>
            </p:cNvPr>
            <p:cNvSpPr/>
            <p:nvPr/>
          </p:nvSpPr>
          <p:spPr>
            <a:xfrm>
              <a:off x="792914" y="4038112"/>
              <a:ext cx="11160000" cy="5791766"/>
            </a:xfrm>
            <a:prstGeom prst="roundRect">
              <a:avLst>
                <a:gd name="adj" fmla="val 147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useBgFill="1">
          <p:nvSpPr>
            <p:cNvPr id="4" name="矩形 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5" name="文本框 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7" name="矩形 6"/>
          <p:cNvSpPr/>
          <p:nvPr/>
        </p:nvSpPr>
        <p:spPr>
          <a:xfrm>
            <a:off x="786000" y="2891075"/>
            <a:ext cx="10620000" cy="3346237"/>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同主族元素从上到下，非金属性逐渐减弱，非金属性越强，其气态氢化物越稳定，则水的稳定性强于硫化氢，故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硫</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离子和氯离子电子层结构相同，核电荷数越大，半径越小，所以硫离子半径大，故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元素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的非金属性越强，其最高价氧化物对应水化物的酸性越强，非金属性：</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，则高氯酸的酸性强于硫酸，故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786000" y="713900"/>
            <a:ext cx="8694376" cy="2238241"/>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的气态氢化物与其最高价氧化物对应的水化物能反应，说明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为氮元素，则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为氧元素，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为硫元素，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为氯元素。同周期元素从左到右，非金属性逐渐增强，则氮和氧比较，氧的非金属性强，故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1804173832"/>
              </p:ext>
            </p:extLst>
          </p:nvPr>
        </p:nvGraphicFramePr>
        <p:xfrm>
          <a:off x="9696400" y="836712"/>
          <a:ext cx="1768475" cy="1097280"/>
        </p:xfrm>
        <a:graphic>
          <a:graphicData uri="http://schemas.openxmlformats.org/drawingml/2006/table">
            <a:tbl>
              <a:tblPr/>
              <a:tblGrid>
                <a:gridCol w="634365"/>
                <a:gridCol w="567055"/>
                <a:gridCol w="567055"/>
              </a:tblGrid>
              <a:tr h="230505">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950">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p</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q</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188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圆角矩形 6">
            <a:extLst>
              <a:ext uri="{FF2B5EF4-FFF2-40B4-BE49-F238E27FC236}">
                <a16:creationId xmlns="" xmlns:a16="http://schemas.microsoft.com/office/drawing/2014/main" id="{42F66117-1422-E04E-93A0-A3423E0F05D2}"/>
              </a:ext>
            </a:extLst>
          </p:cNvPr>
          <p:cNvSpPr/>
          <p:nvPr/>
        </p:nvSpPr>
        <p:spPr>
          <a:xfrm>
            <a:off x="559851" y="1556793"/>
            <a:ext cx="11110368" cy="3960439"/>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0" name="矩形 9"/>
          <p:cNvSpPr/>
          <p:nvPr/>
        </p:nvSpPr>
        <p:spPr>
          <a:xfrm>
            <a:off x="5542002" y="29732"/>
            <a:ext cx="1107996"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归纳总结</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3" name="矩形 2"/>
          <p:cNvSpPr/>
          <p:nvPr/>
        </p:nvSpPr>
        <p:spPr>
          <a:xfrm>
            <a:off x="696000" y="1828852"/>
            <a:ext cx="10800000" cy="3416320"/>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元素周期表片断结构型推断题一般给出两种信息：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一是给出局部的元素周期表，展示出几种不同元素的相对位置。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二是给出某种元素的位置特征、原子结构特征或由该元素形成的单质或化合物的特殊性质。解答此类题目时，要先根据给出的某种元素的特殊结构或性质，确定该元素在周期表中的位</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置，然后以此为</a:t>
            </a:r>
            <a:r>
              <a:rPr lang="en-US" altLang="zh-CN" sz="2400" kern="100" spc="-2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坐标原点</a:t>
            </a:r>
            <a:r>
              <a:rPr lang="en-US" altLang="zh-CN" sz="2400" kern="100" spc="-2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，根据其他元素与该元素的位置关系，进而确定其他未知的元</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素</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66376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757808"/>
            <a:ext cx="11412000" cy="4455066"/>
          </a:xfrm>
          <a:prstGeom prst="rect">
            <a:avLst/>
          </a:prstGeom>
        </p:spPr>
        <p:txBody>
          <a:bodyPr>
            <a:spAutoFit/>
          </a:bodyPr>
          <a:lstStyle/>
          <a:p>
            <a:pPr algn="just">
              <a:lnSpc>
                <a:spcPct val="150000"/>
              </a:lnSpc>
              <a:spcAft>
                <a:spcPts val="0"/>
              </a:spcAft>
              <a:tabLst>
                <a:tab pos="2070735" algn="l"/>
              </a:tabLst>
            </a:pP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题型二　文字叙述型推断</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4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(2022</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广东珠海模拟</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是五种原子序数依次增大的短周期主族元素，其中，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同主族，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同主族，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离子和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离子电子层结构相同。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形成的最简单气态化合物在水中呈碱性，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形成化合物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原子半径：</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r</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r</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r</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r</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三种元素简单气态氢化物稳定性最差的是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元素最高价氧化物对应水化物的化学式为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RO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的单质在空气中燃烧生成的物质化学式为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TextBox 9"/>
          <p:cNvSpPr txBox="1"/>
          <p:nvPr/>
        </p:nvSpPr>
        <p:spPr>
          <a:xfrm>
            <a:off x="227432" y="342900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27543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xmlns="" id="{574E7DD6-E482-894D-9E46-D2B62C9ED9EC}"/>
              </a:ext>
            </a:extLst>
          </p:cNvPr>
          <p:cNvGrpSpPr/>
          <p:nvPr/>
        </p:nvGrpSpPr>
        <p:grpSpPr>
          <a:xfrm>
            <a:off x="516000" y="692696"/>
            <a:ext cx="11160000" cy="4392488"/>
            <a:chOff x="792914" y="3925222"/>
            <a:chExt cx="11160000" cy="4392488"/>
          </a:xfrm>
        </p:grpSpPr>
        <p:sp>
          <p:nvSpPr>
            <p:cNvPr id="11" name="圆角矩形 10">
              <a:extLst>
                <a:ext uri="{FF2B5EF4-FFF2-40B4-BE49-F238E27FC236}">
                  <a16:creationId xmlns:a16="http://schemas.microsoft.com/office/drawing/2014/main" xmlns="" id="{E0791A29-2CB4-2744-96C1-EA2037B165CE}"/>
                </a:ext>
              </a:extLst>
            </p:cNvPr>
            <p:cNvSpPr/>
            <p:nvPr/>
          </p:nvSpPr>
          <p:spPr>
            <a:xfrm>
              <a:off x="792914" y="4038112"/>
              <a:ext cx="11160000" cy="4279598"/>
            </a:xfrm>
            <a:prstGeom prst="roundRect">
              <a:avLst>
                <a:gd name="adj" fmla="val 147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useBgFill="1">
          <p:nvSpPr>
            <p:cNvPr id="12" name="矩形 1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3" name="文本框 1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5" name="矩形 4"/>
          <p:cNvSpPr/>
          <p:nvPr/>
        </p:nvSpPr>
        <p:spPr>
          <a:xfrm>
            <a:off x="786000" y="980728"/>
            <a:ext cx="10620000" cy="3900235"/>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形成的最简单气态化合物在水中呈碱性，可知该化合物为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分别为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元素；根据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同主族、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同主族，可知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元素；根据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形成化合物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元素。原子半径的大小顺序：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中非金属性最弱的是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的稳定性最差，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元素最高价为＋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价，其最高价氧化物对应的水化物为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HClO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单质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在空气中燃烧生成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48784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764704"/>
            <a:ext cx="11412000" cy="3970318"/>
          </a:xfrm>
          <a:prstGeom prst="rect">
            <a:avLst/>
          </a:prstGeom>
        </p:spPr>
        <p:txBody>
          <a:bodyPr>
            <a:spAutoFit/>
          </a:bodyPr>
          <a:lstStyle/>
          <a:p>
            <a:pPr algn="just">
              <a:lnSpc>
                <a:spcPct val="150000"/>
              </a:lnSpc>
              <a:spcAft>
                <a:spcPts val="0"/>
              </a:spcAft>
              <a:tabLst>
                <a:tab pos="2070735" algn="l"/>
              </a:tabLst>
            </a:pPr>
            <a:r>
              <a:rPr lang="zh-CN" altLang="zh-CN" sz="24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变式</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(2019·</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sz="2400" kern="100" dirty="0">
                <a:latin typeface="宋体" panose="02010600030101010101" pitchFamily="2" charset="-122"/>
                <a:ea typeface="楷体_GB2312" panose="02010609030101010101" pitchFamily="49" charset="-122"/>
                <a:cs typeface="Times New Roman" panose="02020603050405020304" pitchFamily="18" charset="0"/>
              </a:rPr>
              <a:t>Ⅲ</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9)</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均为短周期主族元素，它们原子的最外层电子数之和为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最外层电子数等于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次外层电子数，且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原子半径大于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。下列叙述正确的是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熔点：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的氧化物比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的氧化物高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热稳定性：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的氢化物大于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的氢化物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可形成离子化合物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ZX</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的单质与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的单质均能溶于浓硝酸</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TextBox 9"/>
          <p:cNvSpPr txBox="1"/>
          <p:nvPr/>
        </p:nvSpPr>
        <p:spPr>
          <a:xfrm>
            <a:off x="227432" y="292494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58511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xmlns="" id="{574E7DD6-E482-894D-9E46-D2B62C9ED9EC}"/>
              </a:ext>
            </a:extLst>
          </p:cNvPr>
          <p:cNvGrpSpPr/>
          <p:nvPr/>
        </p:nvGrpSpPr>
        <p:grpSpPr>
          <a:xfrm>
            <a:off x="516000" y="1052736"/>
            <a:ext cx="11160000" cy="3312368"/>
            <a:chOff x="792914" y="3925222"/>
            <a:chExt cx="11160000" cy="3312368"/>
          </a:xfrm>
        </p:grpSpPr>
        <p:sp>
          <p:nvSpPr>
            <p:cNvPr id="11" name="圆角矩形 10">
              <a:extLst>
                <a:ext uri="{FF2B5EF4-FFF2-40B4-BE49-F238E27FC236}">
                  <a16:creationId xmlns:a16="http://schemas.microsoft.com/office/drawing/2014/main" xmlns="" id="{E0791A29-2CB4-2744-96C1-EA2037B165CE}"/>
                </a:ext>
              </a:extLst>
            </p:cNvPr>
            <p:cNvSpPr/>
            <p:nvPr/>
          </p:nvSpPr>
          <p:spPr>
            <a:xfrm>
              <a:off x="792914" y="4038112"/>
              <a:ext cx="11160000" cy="3199478"/>
            </a:xfrm>
            <a:prstGeom prst="roundRect">
              <a:avLst>
                <a:gd name="adj" fmla="val 147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useBgFill="1">
          <p:nvSpPr>
            <p:cNvPr id="12" name="矩形 1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3" name="文本框 1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5" name="矩形 4"/>
          <p:cNvSpPr/>
          <p:nvPr/>
        </p:nvSpPr>
        <p:spPr>
          <a:xfrm>
            <a:off x="786000" y="1340768"/>
            <a:ext cx="10620000" cy="2792239"/>
          </a:xfrm>
          <a:prstGeom prst="rect">
            <a:avLst/>
          </a:prstGeom>
        </p:spPr>
        <p:txBody>
          <a:bodyPr>
            <a:spAutoFit/>
          </a:bodyPr>
          <a:lstStyle/>
          <a:p>
            <a:pPr algn="just">
              <a:lnSpc>
                <a:spcPct val="150000"/>
              </a:lnSpc>
              <a:spcAft>
                <a:spcPts val="0"/>
              </a:spcAft>
              <a:tabLst>
                <a:tab pos="2070735" algn="l"/>
              </a:tabLst>
            </a:pP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MgO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为离子晶体，碳的氧化物为分子晶体，故镁的氧化物的熔点高于碳的氧化物，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非金属性</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C&gt;Si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，故氢化物的热稳定性：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&gt;SiH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形成的化合物</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SiC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为共价化合物，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Mg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能溶解在浓硝酸中，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不与浓硝酸反应，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943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0000" y="404664"/>
            <a:ext cx="11412000" cy="4524315"/>
          </a:xfrm>
          <a:prstGeom prst="rect">
            <a:avLst/>
          </a:prstGeom>
        </p:spPr>
        <p:txBody>
          <a:bodyPr>
            <a:spAutoFit/>
          </a:bodyPr>
          <a:lstStyle/>
          <a:p>
            <a:pPr algn="just">
              <a:lnSpc>
                <a:spcPct val="150000"/>
              </a:lnSpc>
              <a:spcAft>
                <a:spcPts val="0"/>
              </a:spcAft>
              <a:tabLst>
                <a:tab pos="2070735" algn="l"/>
              </a:tabLst>
            </a:pP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题型三　结构型推断</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400" b="1" kern="100" dirty="0">
                <a:solidFill>
                  <a:srgbClr val="0000FF"/>
                </a:solidFill>
                <a:latin typeface="+mj-ea"/>
                <a:ea typeface="+mj-ea"/>
                <a:cs typeface="Times New Roman" panose="02020603050405020304" pitchFamily="18"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是同周期原子序数依次增大的主族元素，且原子序数总和为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，四种元素与锂组成的盐是一种新型锂离子电池的电解质，结构如图，下列说法错误的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240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该化合物中，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之间均为共价键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在该物质中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原子满足</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电子稳定结构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的氢化物易溶于水，且水溶液是强酸</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形成的化合物不一定与碱</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2" name="TextBox 9"/>
          <p:cNvSpPr txBox="1"/>
          <p:nvPr/>
        </p:nvSpPr>
        <p:spPr>
          <a:xfrm>
            <a:off x="227432" y="364502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247810" name="Picture 2" descr="5-4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7658" y="2495455"/>
            <a:ext cx="3664637" cy="172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16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xmlns="" id="{574E7DD6-E482-894D-9E46-D2B62C9ED9EC}"/>
              </a:ext>
            </a:extLst>
          </p:cNvPr>
          <p:cNvGrpSpPr/>
          <p:nvPr/>
        </p:nvGrpSpPr>
        <p:grpSpPr>
          <a:xfrm>
            <a:off x="516000" y="404664"/>
            <a:ext cx="11160000" cy="5400600"/>
            <a:chOff x="792914" y="3925222"/>
            <a:chExt cx="11160000" cy="5400600"/>
          </a:xfrm>
        </p:grpSpPr>
        <p:sp>
          <p:nvSpPr>
            <p:cNvPr id="11" name="圆角矩形 10">
              <a:extLst>
                <a:ext uri="{FF2B5EF4-FFF2-40B4-BE49-F238E27FC236}">
                  <a16:creationId xmlns:a16="http://schemas.microsoft.com/office/drawing/2014/main" xmlns="" id="{E0791A29-2CB4-2744-96C1-EA2037B165CE}"/>
                </a:ext>
              </a:extLst>
            </p:cNvPr>
            <p:cNvSpPr/>
            <p:nvPr/>
          </p:nvSpPr>
          <p:spPr>
            <a:xfrm>
              <a:off x="792914" y="4038112"/>
              <a:ext cx="11160000" cy="5287710"/>
            </a:xfrm>
            <a:prstGeom prst="roundRect">
              <a:avLst>
                <a:gd name="adj" fmla="val 147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useBgFill="1">
          <p:nvSpPr>
            <p:cNvPr id="12" name="矩形 1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3" name="文本框 1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5" name="矩形 4"/>
          <p:cNvSpPr/>
          <p:nvPr/>
        </p:nvSpPr>
        <p:spPr>
          <a:xfrm>
            <a:off x="786000" y="692696"/>
            <a:ext cx="7511153" cy="2238241"/>
          </a:xfrm>
          <a:prstGeom prst="rect">
            <a:avLst/>
          </a:prstGeom>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由结构确定</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是碳，再根据同周期原子序数依次增大和原子序数之和为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只能是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只能是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。由图可知，该化合物中，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之间均为共价键，故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p:cNvSpPr/>
          <p:nvPr/>
        </p:nvSpPr>
        <p:spPr>
          <a:xfrm>
            <a:off x="786000" y="2852936"/>
            <a:ext cx="10620000" cy="2792239"/>
          </a:xfrm>
          <a:prstGeom prst="rect">
            <a:avLst/>
          </a:prstGeom>
        </p:spPr>
        <p:txBody>
          <a:bodyPr>
            <a:spAutoFit/>
          </a:bodyPr>
          <a:lstStyle/>
          <a:p>
            <a:pPr lvl="0" algn="just">
              <a:lnSpc>
                <a:spcPct val="150000"/>
              </a:lnSpc>
              <a:tabLst>
                <a:tab pos="2070735" algn="l"/>
              </a:tabLst>
            </a:pP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形成</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个共价键和</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个配位键，还得到</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个电子，</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原子满足</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电子稳定结构，故</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的氢化物是</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HF</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，易溶于水，但水溶液是弱酸，故</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形成的化合物可以是</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或者是</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与碱不反应，</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与碱反应，故</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pic>
        <p:nvPicPr>
          <p:cNvPr id="8" name="Picture 2" descr="5-4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2264" y="908720"/>
            <a:ext cx="3028625" cy="142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8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548680"/>
            <a:ext cx="11412000" cy="4524315"/>
          </a:xfrm>
          <a:prstGeom prst="rect">
            <a:avLst/>
          </a:prstGeom>
        </p:spPr>
        <p:txBody>
          <a:bodyPr>
            <a:spAutoFit/>
          </a:bodyPr>
          <a:lstStyle/>
          <a:p>
            <a:pPr algn="just">
              <a:lnSpc>
                <a:spcPct val="150000"/>
              </a:lnSpc>
              <a:spcAft>
                <a:spcPts val="0"/>
              </a:spcAft>
              <a:tabLst>
                <a:tab pos="2070735" algn="l"/>
              </a:tabLst>
            </a:pPr>
            <a:r>
              <a:rPr lang="zh-CN" altLang="zh-CN" sz="24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变式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科学家利用四种原子序数依次递增的短周期元素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组合</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成一种超分子，该超分子具有高效的催化性能，其分子结构如图所示。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分别位于不同周期，</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的原子半径在同周期元素中最大。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注：实线代表共价键，其他重复单元的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未标注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下列说法不正确的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单质的氧化性在同主族中最强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离子半径：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Z&gt;Y</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可组成两种离子化合物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简单氢化物的热稳定性：</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Y&gt;X</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248834" name="Picture 2" descr="5-4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5163" y="2603246"/>
            <a:ext cx="2156108"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p:nvPr/>
        </p:nvSpPr>
        <p:spPr>
          <a:xfrm>
            <a:off x="227432" y="324906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81088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3262" y="-12546"/>
            <a:ext cx="1961180" cy="4149081"/>
          </a:xfrm>
          <a:prstGeom prst="rect">
            <a:avLst/>
          </a:prstGeom>
          <a:solidFill>
            <a:srgbClr val="1E9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p:cNvSpPr txBox="1"/>
          <p:nvPr/>
        </p:nvSpPr>
        <p:spPr>
          <a:xfrm>
            <a:off x="814512" y="824289"/>
            <a:ext cx="1393956" cy="400017"/>
          </a:xfrm>
          <a:prstGeom prst="rect">
            <a:avLst/>
          </a:prstGeom>
          <a:noFill/>
        </p:spPr>
        <p:txBody>
          <a:bodyPr wrap="square" lIns="0" tIns="0" rIns="0" bIns="0" rtlCol="0" anchor="ctr">
            <a:spAutoFit/>
          </a:bodyPr>
          <a:lstStyle/>
          <a:p>
            <a:pPr algn="dist"/>
            <a:r>
              <a:rPr lang="zh-CN" altLang="en-US" sz="2599"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复习目标</a:t>
            </a:r>
            <a:endParaRPr lang="zh-CN" altLang="en-US" sz="2599"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588663" y="1413243"/>
            <a:ext cx="11122661" cy="2879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88778" y="1269260"/>
            <a:ext cx="11122546" cy="316785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a:extLst>
              <a:ext uri="{FF2B5EF4-FFF2-40B4-BE49-F238E27FC236}">
                <a16:creationId xmlns="" xmlns:a16="http://schemas.microsoft.com/office/drawing/2014/main" id="{BCC371D3-A076-C14C-81A0-460D628CCC61}"/>
              </a:ext>
            </a:extLst>
          </p:cNvPr>
          <p:cNvSpPr txBox="1"/>
          <p:nvPr/>
        </p:nvSpPr>
        <p:spPr>
          <a:xfrm>
            <a:off x="767408" y="1952313"/>
            <a:ext cx="10801200" cy="1754326"/>
          </a:xfrm>
          <a:prstGeom prst="rect">
            <a:avLst/>
          </a:prstGeom>
          <a:noFill/>
        </p:spPr>
        <p:txBody>
          <a:bodyPr wrap="square" rtlCol="0">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了解元素推断常见题型，掌握各种题型的解题策略</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2</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能依据原子结构及其在元素周期表中的位置、元素周期律、物质结构或特性</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等</a:t>
            </a:r>
            <a:endPar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   </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分析</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解决问题。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650638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xmlns="" id="{574E7DD6-E482-894D-9E46-D2B62C9ED9EC}"/>
              </a:ext>
            </a:extLst>
          </p:cNvPr>
          <p:cNvGrpSpPr/>
          <p:nvPr/>
        </p:nvGrpSpPr>
        <p:grpSpPr>
          <a:xfrm>
            <a:off x="516000" y="188640"/>
            <a:ext cx="11160000" cy="6408712"/>
            <a:chOff x="792914" y="3925222"/>
            <a:chExt cx="11160000" cy="6408712"/>
          </a:xfrm>
        </p:grpSpPr>
        <p:sp>
          <p:nvSpPr>
            <p:cNvPr id="11" name="圆角矩形 10">
              <a:extLst>
                <a:ext uri="{FF2B5EF4-FFF2-40B4-BE49-F238E27FC236}">
                  <a16:creationId xmlns:a16="http://schemas.microsoft.com/office/drawing/2014/main" xmlns="" id="{E0791A29-2CB4-2744-96C1-EA2037B165CE}"/>
                </a:ext>
              </a:extLst>
            </p:cNvPr>
            <p:cNvSpPr/>
            <p:nvPr/>
          </p:nvSpPr>
          <p:spPr>
            <a:xfrm>
              <a:off x="792914" y="4038112"/>
              <a:ext cx="11160000" cy="6295822"/>
            </a:xfrm>
            <a:prstGeom prst="roundRect">
              <a:avLst>
                <a:gd name="adj" fmla="val 147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useBgFill="1">
          <p:nvSpPr>
            <p:cNvPr id="12" name="矩形 1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3" name="文本框 1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5" name="矩形 4"/>
          <p:cNvSpPr/>
          <p:nvPr/>
        </p:nvSpPr>
        <p:spPr>
          <a:xfrm>
            <a:off x="786000" y="394786"/>
            <a:ext cx="8694376" cy="2238241"/>
          </a:xfrm>
          <a:prstGeom prst="rect">
            <a:avLst/>
          </a:prstGeom>
        </p:spPr>
        <p:txBody>
          <a:bodyPr wrap="square">
            <a:spAutoFit/>
          </a:bodyPr>
          <a:lstStyle/>
          <a:p>
            <a:pPr algn="di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根据图示可知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形成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个共价键，又是四种元素中原子序数最小的元素，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形成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个共价键且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分别位于不同周期，则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形成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个共价键，原子序数比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大，比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小，则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元素。同一主族的元素，</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原子序数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786000" y="2555026"/>
            <a:ext cx="10620000" cy="3970318"/>
          </a:xfrm>
          <a:prstGeom prst="rect">
            <a:avLst/>
          </a:prstGeom>
        </p:spPr>
        <p:txBody>
          <a:bodyPr>
            <a:spAutoFit/>
          </a:bodyPr>
          <a:lstStyle/>
          <a:p>
            <a:pPr lvl="0" algn="just">
              <a:lnSpc>
                <a:spcPct val="150000"/>
              </a:lnSpc>
              <a:tabLst>
                <a:tab pos="2070735" algn="l"/>
              </a:tabLst>
            </a:pP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越大，单质的氧化性就越弱，由于</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是其所在主族中原子序数最小的元素，故</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的氧化性在其所在主族中最强，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300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baseline="30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的核外电子排布相同，核电荷数越大，离子半径就越小，所以离子半径：</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Z&lt;Y</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两种元素可形成两种离子化合物：</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元素</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的非金属性越强，其简单氢化物的稳定性就越强，由于元素的非金属性：</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C&lt;O</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，所以简单氢化物的热稳定性：</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&lt;H</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pic>
        <p:nvPicPr>
          <p:cNvPr id="9" name="Picture 2" descr="5-4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4693" y="548680"/>
            <a:ext cx="1781907" cy="196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34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圆角矩形 6">
            <a:extLst>
              <a:ext uri="{FF2B5EF4-FFF2-40B4-BE49-F238E27FC236}">
                <a16:creationId xmlns="" xmlns:a16="http://schemas.microsoft.com/office/drawing/2014/main" id="{42F66117-1422-E04E-93A0-A3423E0F05D2}"/>
              </a:ext>
            </a:extLst>
          </p:cNvPr>
          <p:cNvSpPr/>
          <p:nvPr/>
        </p:nvSpPr>
        <p:spPr>
          <a:xfrm>
            <a:off x="559851" y="1556793"/>
            <a:ext cx="11110368" cy="4320480"/>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0" name="矩形 9"/>
          <p:cNvSpPr/>
          <p:nvPr/>
        </p:nvSpPr>
        <p:spPr>
          <a:xfrm>
            <a:off x="5542002" y="29732"/>
            <a:ext cx="1107996"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归纳总结</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3" name="矩形 2"/>
          <p:cNvSpPr/>
          <p:nvPr/>
        </p:nvSpPr>
        <p:spPr>
          <a:xfrm>
            <a:off x="786000" y="1700808"/>
            <a:ext cx="10620000" cy="3970318"/>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注意陌生物质中各原子的成键情况和化合价等信息。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化学键信息：如能形成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个共价键的元素为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，能形成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个共价键的元素为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，能形成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个共价键的元素为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根据形成的简单阴、阳离子可确定原子的最外层电子数，如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，即</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原子最外层电子数分别为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化合价信息：化合物中各元素化合价代数和为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，结合某些常见元素的化合价或化学键等，可确定未知元素的化合价，间接确定最外层电子数目</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526706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12193200" cy="6858000"/>
          </a:xfrm>
          <a:prstGeom prst="rect">
            <a:avLst/>
          </a:prstGeom>
        </p:spPr>
      </p:pic>
      <p:sp>
        <p:nvSpPr>
          <p:cNvPr id="10" name="矩形 9"/>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a:extLst>
              <a:ext uri="{FF2B5EF4-FFF2-40B4-BE49-F238E27FC236}">
                <a16:creationId xmlns:a16="http://schemas.microsoft.com/office/drawing/2014/main" xmlns=""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真题演练  明确考向</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70202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xmlns="" id="{B9872406-72F5-594F-A16E-02C2617B58AB}"/>
              </a:ext>
            </a:extLst>
          </p:cNvPr>
          <p:cNvSpPr/>
          <p:nvPr/>
        </p:nvSpPr>
        <p:spPr>
          <a:xfrm>
            <a:off x="390000" y="1073310"/>
            <a:ext cx="11412000" cy="393182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(2021</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全国甲卷</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11)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为原子序数依次增大的短周期主族元素，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的最外层电子数是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的最外层电子数之和，也是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的最外层电子数的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的单质常温下均为气体。下列叙述正确的是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原子半径：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只能形成一种化合物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的氧化物为碱性氧化物，不与强碱反应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可形成既含有离子键又含有共价键的化合物</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TextBox 9"/>
          <p:cNvSpPr txBox="1"/>
          <p:nvPr/>
        </p:nvSpPr>
        <p:spPr>
          <a:xfrm>
            <a:off x="263352" y="432918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2" name="圆角矩形 11">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3" name="圆角矩形 12">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4" name="圆角矩形 13">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5" name="圆角矩形 14">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06001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grpSp>
        <p:nvGrpSpPr>
          <p:cNvPr id="13" name="组合 12">
            <a:extLst>
              <a:ext uri="{FF2B5EF4-FFF2-40B4-BE49-F238E27FC236}">
                <a16:creationId xmlns:a16="http://schemas.microsoft.com/office/drawing/2014/main" xmlns="" id="{574E7DD6-E482-894D-9E46-D2B62C9ED9EC}"/>
              </a:ext>
            </a:extLst>
          </p:cNvPr>
          <p:cNvGrpSpPr/>
          <p:nvPr/>
        </p:nvGrpSpPr>
        <p:grpSpPr>
          <a:xfrm>
            <a:off x="516000" y="1340768"/>
            <a:ext cx="11160000" cy="3960440"/>
            <a:chOff x="792914" y="3925222"/>
            <a:chExt cx="11160000" cy="3960440"/>
          </a:xfrm>
        </p:grpSpPr>
        <p:sp>
          <p:nvSpPr>
            <p:cNvPr id="14" name="圆角矩形 13">
              <a:extLst>
                <a:ext uri="{FF2B5EF4-FFF2-40B4-BE49-F238E27FC236}">
                  <a16:creationId xmlns:a16="http://schemas.microsoft.com/office/drawing/2014/main" xmlns="" id="{E0791A29-2CB4-2744-96C1-EA2037B165CE}"/>
                </a:ext>
              </a:extLst>
            </p:cNvPr>
            <p:cNvSpPr/>
            <p:nvPr/>
          </p:nvSpPr>
          <p:spPr>
            <a:xfrm>
              <a:off x="792914" y="4038112"/>
              <a:ext cx="11160000" cy="3847550"/>
            </a:xfrm>
            <a:prstGeom prst="roundRect">
              <a:avLst>
                <a:gd name="adj" fmla="val 419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5" name="矩形 4"/>
          <p:cNvSpPr/>
          <p:nvPr/>
        </p:nvSpPr>
        <p:spPr>
          <a:xfrm>
            <a:off x="786000" y="1647980"/>
            <a:ext cx="10620000" cy="3346237"/>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元素。电子层数越多，元素的原子半径越大，同周期元素从左到右原子半径依次减小，则原子半径：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两者</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可形成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元素，其氧化物为两性氧化物，可与强酸、强碱反应，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可形成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，两者既含有离子键又含有共价键，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圆角矩形 11">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7" name="圆角矩形 16">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8" name="圆角矩形 1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9" name="圆角矩形 1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457995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3A329BE5-FA48-1445-847B-16C3FB060719}"/>
              </a:ext>
            </a:extLst>
          </p:cNvPr>
          <p:cNvSpPr/>
          <p:nvPr/>
        </p:nvSpPr>
        <p:spPr>
          <a:xfrm>
            <a:off x="390000" y="994146"/>
            <a:ext cx="11412000" cy="448581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(2021</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全国乙卷</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11)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我国嫦娥五号探测器带回</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1.731 kg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的月球土壤，经分析发现其构成与地球土壤类似，土壤中含有的短周期元素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，原子序数依次增大，最外层电子数之和为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为同周期相邻元素，且均不与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同族。下列结论正确的是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原子半径大小顺序为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W&gt;X&gt;Y&gt;Z</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化合物</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中的化学键为离子键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单质的导电性能弱于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单质的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的氧化物的水化物的酸性强于碳酸</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圆角矩形 13">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3" name="TextBox 9"/>
          <p:cNvSpPr txBox="1"/>
          <p:nvPr/>
        </p:nvSpPr>
        <p:spPr>
          <a:xfrm>
            <a:off x="227432" y="371703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1" name="圆角矩形 10">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2" name="圆角矩形 11">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7" name="圆角矩形 1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8" name="圆角矩形 1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73230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grpSp>
        <p:nvGrpSpPr>
          <p:cNvPr id="12" name="组合 11">
            <a:extLst>
              <a:ext uri="{FF2B5EF4-FFF2-40B4-BE49-F238E27FC236}">
                <a16:creationId xmlns:a16="http://schemas.microsoft.com/office/drawing/2014/main" xmlns="" id="{574E7DD6-E482-894D-9E46-D2B62C9ED9EC}"/>
              </a:ext>
            </a:extLst>
          </p:cNvPr>
          <p:cNvGrpSpPr/>
          <p:nvPr/>
        </p:nvGrpSpPr>
        <p:grpSpPr>
          <a:xfrm>
            <a:off x="516000" y="1124744"/>
            <a:ext cx="11160000" cy="3816424"/>
            <a:chOff x="792914" y="3925222"/>
            <a:chExt cx="11160000" cy="3816424"/>
          </a:xfrm>
        </p:grpSpPr>
        <p:sp>
          <p:nvSpPr>
            <p:cNvPr id="18" name="圆角矩形 17">
              <a:extLst>
                <a:ext uri="{FF2B5EF4-FFF2-40B4-BE49-F238E27FC236}">
                  <a16:creationId xmlns:a16="http://schemas.microsoft.com/office/drawing/2014/main" xmlns="" id="{E0791A29-2CB4-2744-96C1-EA2037B165CE}"/>
                </a:ext>
              </a:extLst>
            </p:cNvPr>
            <p:cNvSpPr/>
            <p:nvPr/>
          </p:nvSpPr>
          <p:spPr>
            <a:xfrm>
              <a:off x="792914" y="4038112"/>
              <a:ext cx="11160000" cy="3703534"/>
            </a:xfrm>
            <a:prstGeom prst="roundRect">
              <a:avLst>
                <a:gd name="adj" fmla="val 419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9" name="矩形 18">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矩形 24"/>
          <p:cNvSpPr/>
          <p:nvPr/>
        </p:nvSpPr>
        <p:spPr>
          <a:xfrm>
            <a:off x="786000" y="1412776"/>
            <a:ext cx="10620000" cy="3346237"/>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原子有两层，</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均有三层且原子序数依次增大，故原子半径大小顺序为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X&gt;Y&gt;Z&gt;W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化合物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MgO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为离子化合物，其中的化学键为离子键，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单质为铝单质，铝属于导体，导电性很强，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单质为硅，为半导体，半导体导电性介于导体和绝缘体之间，故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单质的导电性能强于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单质的，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的氧化物的水化物为硅酸，硅酸酸性弱于碳酸，</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圆角矩形 9">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1" name="圆角矩形 10">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3" name="圆角矩形 12">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7" name="圆角矩形 16">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256852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8FEF50E-5279-AC48-99A0-C8947064D50F}"/>
              </a:ext>
            </a:extLst>
          </p:cNvPr>
          <p:cNvSpPr/>
          <p:nvPr/>
        </p:nvSpPr>
        <p:spPr>
          <a:xfrm>
            <a:off x="390000" y="840213"/>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(2021</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广东</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13)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一种麻醉剂的分子结构式如图所示。其中，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的原子核只有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个质子；元素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原子序数依次增大，且均位于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的下一周期；元素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的原子比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原子多</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个电子。下列说法不正确的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A.XEZ</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是一种强酸</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非金属性：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原子半径：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E</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D.ZW</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的化合价为</a:t>
            </a:r>
            <a:r>
              <a:rPr lang="zh-CN" altLang="zh-CN" kern="100" dirty="0">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价</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1" name="TextBox 9"/>
          <p:cNvSpPr txBox="1"/>
          <p:nvPr/>
        </p:nvSpPr>
        <p:spPr>
          <a:xfrm>
            <a:off x="263352" y="357301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249858" name="Picture 2" descr="5-50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4112" y="2492896"/>
            <a:ext cx="3318761" cy="165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圆角矩形 11">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6" name="圆角矩形 1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7" name="圆角矩形 1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8" name="圆角矩形 1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4241375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xmlns="" id="{574E7DD6-E482-894D-9E46-D2B62C9ED9EC}"/>
              </a:ext>
            </a:extLst>
          </p:cNvPr>
          <p:cNvGrpSpPr/>
          <p:nvPr/>
        </p:nvGrpSpPr>
        <p:grpSpPr>
          <a:xfrm>
            <a:off x="516000" y="1196752"/>
            <a:ext cx="11160000" cy="4176464"/>
            <a:chOff x="792914" y="3925222"/>
            <a:chExt cx="11160000" cy="4176464"/>
          </a:xfrm>
        </p:grpSpPr>
        <p:sp>
          <p:nvSpPr>
            <p:cNvPr id="10" name="圆角矩形 9">
              <a:extLst>
                <a:ext uri="{FF2B5EF4-FFF2-40B4-BE49-F238E27FC236}">
                  <a16:creationId xmlns:a16="http://schemas.microsoft.com/office/drawing/2014/main" xmlns="" id="{E0791A29-2CB4-2744-96C1-EA2037B165CE}"/>
                </a:ext>
              </a:extLst>
            </p:cNvPr>
            <p:cNvSpPr/>
            <p:nvPr/>
          </p:nvSpPr>
          <p:spPr>
            <a:xfrm>
              <a:off x="792914" y="4038112"/>
              <a:ext cx="11160000" cy="4063574"/>
            </a:xfrm>
            <a:prstGeom prst="roundRect">
              <a:avLst>
                <a:gd name="adj" fmla="val 154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4" name="圆角矩形 13">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6" name="圆角矩形 15">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5" name="矩形 4"/>
          <p:cNvSpPr/>
          <p:nvPr/>
        </p:nvSpPr>
        <p:spPr>
          <a:xfrm>
            <a:off x="695400" y="1412776"/>
            <a:ext cx="7848872" cy="2308324"/>
          </a:xfrm>
          <a:prstGeom prst="rect">
            <a:avLst/>
          </a:prstGeom>
        </p:spPr>
        <p:txBody>
          <a:bodyPr wrap="square">
            <a:spAutoFit/>
          </a:bodyPr>
          <a:lstStyle/>
          <a:p>
            <a:pPr algn="just">
              <a:lnSpc>
                <a:spcPct val="150000"/>
              </a:lnSpc>
              <a:spcAft>
                <a:spcPts val="0"/>
              </a:spcAft>
              <a:tabLst>
                <a:tab pos="2070735" algn="l"/>
              </a:tabLst>
            </a:pP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氯元素非金属性较强，其最高价氧化物对应的水化物</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HClO</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是一种强酸，故</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同</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一周期元素从左到右非金属性逐渐增强，所以非金属性：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F&gt;O&gt;C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圆角矩形 12">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7" name="圆角矩形 16">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9" name="圆角矩形 18">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0" name="圆角矩形 19">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pic>
        <p:nvPicPr>
          <p:cNvPr id="18" name="Picture 2" descr="5-50T"/>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1815" y="1567982"/>
            <a:ext cx="2742777" cy="137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95400" y="3546882"/>
            <a:ext cx="10800000" cy="1754326"/>
          </a:xfrm>
          <a:prstGeom prst="rect">
            <a:avLst/>
          </a:prstGeom>
        </p:spPr>
        <p:txBody>
          <a:bodyPr>
            <a:spAutoFit/>
          </a:bodyPr>
          <a:lstStyle/>
          <a:p>
            <a:pPr lvl="0" algn="just">
              <a:lnSpc>
                <a:spcPct val="150000"/>
              </a:lnSpc>
              <a:tabLst>
                <a:tab pos="2070735" algn="l"/>
              </a:tabLst>
            </a:pP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同一周期元素从左到右原子半径逐渐减小，同一主族元素从上到下原子半径逐渐增大，电子层数越多半径越大，所以原子半径：</a:t>
            </a:r>
            <a:r>
              <a:rPr lang="en-US" altLang="zh-CN" sz="2400" kern="100" dirty="0" err="1">
                <a:solidFill>
                  <a:prstClr val="black"/>
                </a:solidFill>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&gt;C&gt;F</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OF</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F</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价，则</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的化合价为＋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价，故</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08851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908720"/>
            <a:ext cx="11412000" cy="3970318"/>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(2021·</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湖南</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为原子序数依次增大的短周期主族元素，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的原子序数等于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的原子序数之和，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的最外层电子数为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层的一半，</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可形成原子个数比为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18e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简单离子半径：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Z&gt;X&gt;Y</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能形成含有非极性键的化合物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的最简单氢化物的沸点：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X&gt;Y</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由</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三种元素所组成化合物的水溶液均显</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酸性</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TextBox 9"/>
          <p:cNvSpPr txBox="1"/>
          <p:nvPr/>
        </p:nvSpPr>
        <p:spPr>
          <a:xfrm>
            <a:off x="208762" y="306896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5" name="圆角矩形 4">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6" name="圆角矩形 5">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7" name="圆角矩形 6">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8" name="圆角矩形 7">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9" name="圆角矩形 8">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0" name="圆角矩形 9">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1" name="圆角矩形 10">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64919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22756" y="1104806"/>
            <a:ext cx="11412000" cy="577081"/>
          </a:xfrm>
          <a:prstGeom prst="rect">
            <a:avLst/>
          </a:prstGeom>
        </p:spPr>
        <p:txBody>
          <a:bodyPr wrap="square">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1.</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同一元素的</a:t>
            </a:r>
            <a:r>
              <a:rPr lang="en-US" altLang="zh-CN" sz="2400" b="1"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位</a:t>
            </a:r>
            <a:r>
              <a:rPr lang="en-US" altLang="zh-CN" sz="2400" b="1"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构</a:t>
            </a:r>
            <a:r>
              <a:rPr lang="en-US" altLang="zh-CN" sz="2400" b="1"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性</a:t>
            </a:r>
            <a:r>
              <a:rPr lang="en-US" altLang="zh-CN" sz="2400" b="1"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关系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矩形 13"/>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19" name="矩形 18"/>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pic>
        <p:nvPicPr>
          <p:cNvPr id="241666" name="Picture 2" descr="5-4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3133" y="1854506"/>
            <a:ext cx="7485735" cy="387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817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997994"/>
            <a:ext cx="11412000" cy="3416320"/>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(2021·</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6</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月选考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已知短周期元素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在周期表中的相对位置如下所示，其中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的最高化合价为</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。下列说法不正确的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还原性：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ZQ</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&lt;ZR</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中置换出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反应得到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最高价氧化物的水化物能与其最低价氢化物</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250882" name="Picture 2" descr="5-50X"/>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07344" y="2276872"/>
            <a:ext cx="2845240" cy="118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p:nvPr/>
        </p:nvSpPr>
        <p:spPr>
          <a:xfrm>
            <a:off x="227432" y="206084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6" name="圆角矩形 5">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7" name="圆角矩形 6">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8" name="圆角矩形 7">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9" name="圆角矩形 8">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0" name="圆角矩形 9">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11" name="圆角矩形 10">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2" name="圆角矩形 11">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96292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574E7DD6-E482-894D-9E46-D2B62C9ED9EC}"/>
              </a:ext>
            </a:extLst>
          </p:cNvPr>
          <p:cNvGrpSpPr/>
          <p:nvPr/>
        </p:nvGrpSpPr>
        <p:grpSpPr>
          <a:xfrm>
            <a:off x="516000" y="980728"/>
            <a:ext cx="11160000" cy="4176464"/>
            <a:chOff x="792914" y="3925222"/>
            <a:chExt cx="11160000" cy="4176464"/>
          </a:xfrm>
        </p:grpSpPr>
        <p:sp>
          <p:nvSpPr>
            <p:cNvPr id="3" name="圆角矩形 2">
              <a:extLst>
                <a:ext uri="{FF2B5EF4-FFF2-40B4-BE49-F238E27FC236}">
                  <a16:creationId xmlns:a16="http://schemas.microsoft.com/office/drawing/2014/main" xmlns="" id="{E0791A29-2CB4-2744-96C1-EA2037B165CE}"/>
                </a:ext>
              </a:extLst>
            </p:cNvPr>
            <p:cNvSpPr/>
            <p:nvPr/>
          </p:nvSpPr>
          <p:spPr>
            <a:xfrm>
              <a:off x="792914" y="4038112"/>
              <a:ext cx="11160000" cy="4063574"/>
            </a:xfrm>
            <a:prstGeom prst="roundRect">
              <a:avLst>
                <a:gd name="adj" fmla="val 154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 name="矩形 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pic>
        <p:nvPicPr>
          <p:cNvPr id="6" name="Picture 2" descr="5-50X"/>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79352" y="1340768"/>
            <a:ext cx="2845240" cy="118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对象 6"/>
          <p:cNvGraphicFramePr>
            <a:graphicFrameLocks noChangeAspect="1"/>
          </p:cNvGraphicFramePr>
          <p:nvPr>
            <p:extLst>
              <p:ext uri="{D42A27DB-BD31-4B8C-83A1-F6EECF244321}">
                <p14:modId xmlns:p14="http://schemas.microsoft.com/office/powerpoint/2010/main" val="1866684281"/>
              </p:ext>
            </p:extLst>
          </p:nvPr>
        </p:nvGraphicFramePr>
        <p:xfrm>
          <a:off x="5118224" y="2420888"/>
          <a:ext cx="1193800" cy="595313"/>
        </p:xfrm>
        <a:graphic>
          <a:graphicData uri="http://schemas.openxmlformats.org/presentationml/2006/ole">
            <mc:AlternateContent xmlns:mc="http://schemas.openxmlformats.org/markup-compatibility/2006">
              <mc:Choice xmlns:v="urn:schemas-microsoft-com:vml" Requires="v">
                <p:oleObj spid="_x0000_s251932" name="文档" r:id="rId4" imgW="1193463" imgH="595308" progId="Word.Document.12">
                  <p:embed/>
                </p:oleObj>
              </mc:Choice>
              <mc:Fallback>
                <p:oleObj name="文档" r:id="rId4" imgW="1193463" imgH="595308" progId="Word.Document.12">
                  <p:embed/>
                  <p:pic>
                    <p:nvPicPr>
                      <p:cNvPr id="0" name=""/>
                      <p:cNvPicPr/>
                      <p:nvPr/>
                    </p:nvPicPr>
                    <p:blipFill>
                      <a:blip r:embed="rId5"/>
                      <a:stretch>
                        <a:fillRect/>
                      </a:stretch>
                    </p:blipFill>
                    <p:spPr>
                      <a:xfrm>
                        <a:off x="5118224" y="2420888"/>
                        <a:ext cx="1193800" cy="595313"/>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963610997"/>
              </p:ext>
            </p:extLst>
          </p:nvPr>
        </p:nvGraphicFramePr>
        <p:xfrm>
          <a:off x="5879976" y="3214169"/>
          <a:ext cx="1062037" cy="595312"/>
        </p:xfrm>
        <a:graphic>
          <a:graphicData uri="http://schemas.openxmlformats.org/presentationml/2006/ole">
            <mc:AlternateContent xmlns:mc="http://schemas.openxmlformats.org/markup-compatibility/2006">
              <mc:Choice xmlns:v="urn:schemas-microsoft-com:vml" Requires="v">
                <p:oleObj spid="_x0000_s251933" name="文档" r:id="rId6" imgW="1062095" imgH="595308" progId="Word.Document.12">
                  <p:embed/>
                </p:oleObj>
              </mc:Choice>
              <mc:Fallback>
                <p:oleObj name="文档" r:id="rId6" imgW="1062095" imgH="595308" progId="Word.Document.12">
                  <p:embed/>
                  <p:pic>
                    <p:nvPicPr>
                      <p:cNvPr id="0" name=""/>
                      <p:cNvPicPr/>
                      <p:nvPr/>
                    </p:nvPicPr>
                    <p:blipFill>
                      <a:blip r:embed="rId7"/>
                      <a:stretch>
                        <a:fillRect/>
                      </a:stretch>
                    </p:blipFill>
                    <p:spPr>
                      <a:xfrm>
                        <a:off x="5879976" y="3214169"/>
                        <a:ext cx="1062037" cy="595312"/>
                      </a:xfrm>
                      <a:prstGeom prst="rect">
                        <a:avLst/>
                      </a:prstGeom>
                    </p:spPr>
                  </p:pic>
                </p:oleObj>
              </mc:Fallback>
            </mc:AlternateContent>
          </a:graphicData>
        </a:graphic>
      </p:graphicFrame>
      <p:sp>
        <p:nvSpPr>
          <p:cNvPr id="10" name="矩形 9"/>
          <p:cNvSpPr/>
          <p:nvPr/>
        </p:nvSpPr>
        <p:spPr>
          <a:xfrm>
            <a:off x="820390" y="1309645"/>
            <a:ext cx="7579865" cy="1431161"/>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ZQ</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中硫的还原性强于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中的氯元素，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endParaRPr lang="en-US" altLang="zh-CN" sz="10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矩形 11"/>
          <p:cNvSpPr/>
          <p:nvPr/>
        </p:nvSpPr>
        <p:spPr>
          <a:xfrm>
            <a:off x="820390" y="2492896"/>
            <a:ext cx="10534166" cy="2539157"/>
          </a:xfrm>
          <a:prstGeom prst="rect">
            <a:avLst/>
          </a:prstGeom>
        </p:spPr>
        <p:txBody>
          <a:bodyPr wrap="square">
            <a:spAutoFit/>
          </a:bodyPr>
          <a:lstStyle/>
          <a:p>
            <a:pPr lvl="0" algn="just">
              <a:lnSpc>
                <a:spcPct val="150000"/>
              </a:lnSpc>
              <a:tabLst>
                <a:tab pos="2070735" algn="l"/>
              </a:tabLst>
            </a:pP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Mg</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发生反应：</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2Mg</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baseline="-250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2MgO</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endParaRPr lang="en-US" altLang="zh-CN" sz="10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发生铝热反应：</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2Al</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baseline="-250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3                </a:t>
            </a:r>
            <a:r>
              <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Al</a:t>
            </a:r>
            <a:r>
              <a:rPr lang="en-US" altLang="zh-CN" sz="2400" kern="100" baseline="-250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2Fe</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的最高价氧化物对应的水化物为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HNO</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，最低价氢化物为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，二者发生反应：</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HNO</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8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NO</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8"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9"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10"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6" name="圆角矩形 15">
            <a:hlinkClick r:id="rId11"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7" name="圆角矩形 16">
            <a:hlinkClick r:id="rId12"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18" name="圆角矩形 17">
            <a:hlinkClick r:id="rId13"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9" name="圆角矩形 18">
            <a:hlinkClick r:id="rId14"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51803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836712"/>
            <a:ext cx="11412000" cy="4997522"/>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(2021</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河北，</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11</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改编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如图所示的两种化合物可应用于阻燃材料和生物材料的合成。其中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为原子序数依次增大的短周期元素，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同主族，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原子序数为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原子价电子数的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倍。下列说法正确的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的最高化合价均为</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价</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B.HX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在水中均为强酸，电子式可表示</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10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与</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四种元素中，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原子半径最大，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原子半径最小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和氢三种元素可形成同时含有离子键和共价键的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化合物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252930" name="Picture 2" descr="5-50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6160" y="2415888"/>
            <a:ext cx="4069926" cy="158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31" name="图片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2012" y="3809033"/>
            <a:ext cx="1033508" cy="84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32"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4121" y="3824991"/>
            <a:ext cx="991961" cy="7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p:nvPr/>
        </p:nvSpPr>
        <p:spPr>
          <a:xfrm>
            <a:off x="227432" y="507823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8" name="圆角矩形 7">
            <a:hlinkClick r:id="rId5"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9" name="圆角矩形 8">
            <a:hlinkClick r:id="rId6"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0" name="圆角矩形 9">
            <a:hlinkClick r:id="rId7"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1" name="圆角矩形 10">
            <a:hlinkClick r:id="rId8"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2" name="圆角矩形 11">
            <a:hlinkClick r:id="rId9"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3" name="圆角矩形 12">
            <a:hlinkClick r:id="rId10"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14" name="圆角矩形 13">
            <a:hlinkClick r:id="rId11"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00649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574E7DD6-E482-894D-9E46-D2B62C9ED9EC}"/>
              </a:ext>
            </a:extLst>
          </p:cNvPr>
          <p:cNvGrpSpPr/>
          <p:nvPr/>
        </p:nvGrpSpPr>
        <p:grpSpPr>
          <a:xfrm>
            <a:off x="516000" y="980728"/>
            <a:ext cx="11160000" cy="4392488"/>
            <a:chOff x="792914" y="3925222"/>
            <a:chExt cx="11160000" cy="4392488"/>
          </a:xfrm>
        </p:grpSpPr>
        <p:sp>
          <p:nvSpPr>
            <p:cNvPr id="3" name="圆角矩形 2">
              <a:extLst>
                <a:ext uri="{FF2B5EF4-FFF2-40B4-BE49-F238E27FC236}">
                  <a16:creationId xmlns:a16="http://schemas.microsoft.com/office/drawing/2014/main" xmlns="" id="{E0791A29-2CB4-2744-96C1-EA2037B165CE}"/>
                </a:ext>
              </a:extLst>
            </p:cNvPr>
            <p:cNvSpPr/>
            <p:nvPr/>
          </p:nvSpPr>
          <p:spPr>
            <a:xfrm>
              <a:off x="792914" y="4038112"/>
              <a:ext cx="11160000" cy="4279598"/>
            </a:xfrm>
            <a:prstGeom prst="roundRect">
              <a:avLst>
                <a:gd name="adj" fmla="val 154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 name="矩形 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pic>
        <p:nvPicPr>
          <p:cNvPr id="6" name="Picture 2" descr="5-50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6667" y="1340768"/>
            <a:ext cx="3699933" cy="144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728106" y="1268760"/>
            <a:ext cx="6736046" cy="1754326"/>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分别是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无正价，</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HX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分别是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在水中不是强酸，</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矩形 10"/>
          <p:cNvSpPr/>
          <p:nvPr/>
        </p:nvSpPr>
        <p:spPr>
          <a:xfrm>
            <a:off x="730078" y="2918951"/>
            <a:ext cx="10766521" cy="2238241"/>
          </a:xfrm>
          <a:prstGeom prst="rect">
            <a:avLst/>
          </a:prstGeom>
        </p:spPr>
        <p:txBody>
          <a:bodyPr wrap="square">
            <a:spAutoFit/>
          </a:bodyPr>
          <a:lstStyle/>
          <a:p>
            <a:pPr lvl="0" algn="just">
              <a:lnSpc>
                <a:spcPct val="150000"/>
              </a:lnSpc>
              <a:tabLst>
                <a:tab pos="2070735" algn="l"/>
              </a:tabLst>
            </a:pP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四种元素</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W(N)</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X(F)</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Y(P)</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Z(</a:t>
            </a:r>
            <a:r>
              <a:rPr lang="en-US" altLang="zh-CN" sz="2400" kern="100" dirty="0" err="1">
                <a:solidFill>
                  <a:prstClr val="black"/>
                </a:solidFill>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原子半径在这四种元素中最大，</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原子半径在这四种元素中最小，</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Z(</a:t>
            </a:r>
            <a:r>
              <a:rPr lang="en-US" altLang="zh-CN" sz="2400" kern="100" dirty="0" err="1"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W(N)</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和氢三种元素可形成氯化铵，属于同时含有离子键和共价键的化合物，</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12" name="圆角矩形 1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3" name="圆角矩形 1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4" name="圆角矩形 1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5" name="圆角矩形 1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6" name="圆角矩形 1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7" name="圆角矩形 1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18" name="圆角矩形 1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1125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848901"/>
            <a:ext cx="11412000" cy="4524315"/>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(2016·</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短周期元素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的原子序数依次增加。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是由这些元素组成的二元化合物，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的单质，通常为黄绿色气体，</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的水溶液具有漂白性，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0.01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通常是难溶于水的混合物。上述物质的转化关系如图所示。下列说法正确的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原子半径的大小：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W&lt;X&lt;Y</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元素的非金属性：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Z&gt;X&gt;Y</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的氢化物常温常压下为液态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的最高价氧化物的水化物为</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强酸</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253954" name="Picture 2" descr="5-5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0216" y="2996952"/>
            <a:ext cx="2137671" cy="196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p:nvPr/>
        </p:nvSpPr>
        <p:spPr>
          <a:xfrm>
            <a:off x="227432" y="407707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6" name="圆角矩形 5">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7" name="圆角矩形 6">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8" name="圆角矩形 7">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9" name="圆角矩形 8">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0" name="圆角矩形 9">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1" name="圆角矩形 10">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2" name="圆角矩形 11">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Tree>
    <p:extLst>
      <p:ext uri="{BB962C8B-B14F-4D97-AF65-F5344CB8AC3E}">
        <p14:creationId xmlns:p14="http://schemas.microsoft.com/office/powerpoint/2010/main" val="116687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574E7DD6-E482-894D-9E46-D2B62C9ED9EC}"/>
              </a:ext>
            </a:extLst>
          </p:cNvPr>
          <p:cNvGrpSpPr/>
          <p:nvPr/>
        </p:nvGrpSpPr>
        <p:grpSpPr>
          <a:xfrm>
            <a:off x="516000" y="836712"/>
            <a:ext cx="11160000" cy="5944032"/>
            <a:chOff x="792914" y="3925222"/>
            <a:chExt cx="11160000" cy="5944032"/>
          </a:xfrm>
        </p:grpSpPr>
        <p:sp>
          <p:nvSpPr>
            <p:cNvPr id="3" name="圆角矩形 2">
              <a:extLst>
                <a:ext uri="{FF2B5EF4-FFF2-40B4-BE49-F238E27FC236}">
                  <a16:creationId xmlns:a16="http://schemas.microsoft.com/office/drawing/2014/main" xmlns="" id="{E0791A29-2CB4-2744-96C1-EA2037B165CE}"/>
                </a:ext>
              </a:extLst>
            </p:cNvPr>
            <p:cNvSpPr/>
            <p:nvPr/>
          </p:nvSpPr>
          <p:spPr>
            <a:xfrm>
              <a:off x="792914" y="4038111"/>
              <a:ext cx="11160000" cy="5831143"/>
            </a:xfrm>
            <a:prstGeom prst="roundRect">
              <a:avLst>
                <a:gd name="adj" fmla="val 154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 name="矩形 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8" name="矩形 7"/>
          <p:cNvSpPr/>
          <p:nvPr/>
        </p:nvSpPr>
        <p:spPr>
          <a:xfrm>
            <a:off x="728105" y="1002794"/>
            <a:ext cx="8248215" cy="2160591"/>
          </a:xfrm>
          <a:prstGeom prst="rect">
            <a:avLst/>
          </a:prstGeom>
        </p:spPr>
        <p:txBody>
          <a:bodyPr wrap="square">
            <a:spAutoFit/>
          </a:bodyPr>
          <a:lstStyle/>
          <a:p>
            <a:pPr algn="dist">
              <a:lnSpc>
                <a:spcPct val="14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是元素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的单质，通常为黄绿色气体，可知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元素为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，再根据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的水溶液具有漂白性，可知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HClO</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smtClean="0">
                <a:latin typeface="Times New Roman" panose="02020603050405020304" pitchFamily="18" charset="0"/>
                <a:ea typeface="宋体" panose="02010600030101010101" pitchFamily="2" charset="-122"/>
                <a:cs typeface="Courier New" panose="02070309020205020404" pitchFamily="49" charset="0"/>
              </a:rPr>
              <a:t>由</a:t>
            </a:r>
            <a:endPar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0.01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r</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溶液的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，可判断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r</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为一元强酸，则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r</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a:t>
            </a:r>
            <a:r>
              <a:rPr lang="zh-CN"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dist">
              <a:lnSpc>
                <a:spcPct val="140000"/>
              </a:lnSpc>
              <a:spcAft>
                <a:spcPts val="0"/>
              </a:spcAft>
              <a:tabLst>
                <a:tab pos="2070735" algn="l"/>
              </a:tabLst>
            </a:pP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然后根据</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和</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的反应条件，以及</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通常是难溶于水的混合物，</a:t>
            </a:r>
            <a:endPar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endParaRPr>
          </a:p>
        </p:txBody>
      </p:sp>
      <p:sp>
        <p:nvSpPr>
          <p:cNvPr id="11" name="矩形 10"/>
          <p:cNvSpPr/>
          <p:nvPr/>
        </p:nvSpPr>
        <p:spPr>
          <a:xfrm>
            <a:off x="728105" y="3068960"/>
            <a:ext cx="10766521" cy="3711785"/>
          </a:xfrm>
          <a:prstGeom prst="rect">
            <a:avLst/>
          </a:prstGeom>
        </p:spPr>
        <p:txBody>
          <a:bodyPr wrap="square">
            <a:spAutoFit/>
          </a:bodyPr>
          <a:lstStyle/>
          <a:p>
            <a:pPr lvl="0" algn="just">
              <a:lnSpc>
                <a:spcPct val="140000"/>
              </a:lnSpc>
              <a:tabLst>
                <a:tab pos="2070735" algn="l"/>
              </a:tabLst>
            </a:pPr>
            <a:r>
              <a:rPr lang="zh-CN"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可知</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为烷烃，</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为烷烃的氯代物；根据题意，</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是短周期原子序数依次增加的四种元素，可进一步推知</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分别为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endPar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endParaRPr>
          </a:p>
          <a:p>
            <a:pPr lvl="0" algn="just">
              <a:lnSpc>
                <a:spcPct val="140000"/>
              </a:lnSpc>
              <a:tabLst>
                <a:tab pos="2070735" algn="l"/>
              </a:tabLst>
            </a:pPr>
            <a:r>
              <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项，根据原子半径的变化规律，可知原子半径：</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H&lt;O&lt;C</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，错误</a:t>
            </a:r>
            <a:r>
              <a:rPr lang="zh-CN"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endPar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endParaRPr>
          </a:p>
          <a:p>
            <a:pPr lvl="0" algn="just">
              <a:lnSpc>
                <a:spcPct val="140000"/>
              </a:lnSpc>
              <a:tabLst>
                <a:tab pos="2070735" algn="l"/>
              </a:tabLst>
            </a:pPr>
            <a:r>
              <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项，根据同周期元素非金属性的变化规律，可知非金属性：</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，再由</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CCl</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ClO</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中化合价的正、负，可知非金属性：</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solidFill>
                  <a:prstClr val="black"/>
                </a:solidFill>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，错误</a:t>
            </a:r>
            <a:r>
              <a:rPr lang="zh-CN"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endPar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endParaRPr>
          </a:p>
          <a:p>
            <a:pPr lvl="0" algn="just">
              <a:lnSpc>
                <a:spcPct val="140000"/>
              </a:lnSpc>
              <a:tabLst>
                <a:tab pos="2070735" algn="l"/>
              </a:tabLst>
            </a:pPr>
            <a:r>
              <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项，氧的氢化物可能为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或</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，常温常压下二者均为液态，正确</a:t>
            </a:r>
            <a:r>
              <a:rPr lang="zh-CN"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endPar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endParaRPr>
          </a:p>
          <a:p>
            <a:pPr lvl="0" algn="just">
              <a:lnSpc>
                <a:spcPct val="140000"/>
              </a:lnSpc>
              <a:tabLst>
                <a:tab pos="2070735" algn="l"/>
              </a:tabLst>
            </a:pPr>
            <a:r>
              <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项，碳的最高价氧化物的水化物</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为弱酸，错误。</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pic>
        <p:nvPicPr>
          <p:cNvPr id="9" name="Picture 2" descr="5-5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11201" y="1052736"/>
            <a:ext cx="2137671" cy="196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9">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2" name="圆角矩形 11">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3" name="圆角矩形 12">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4" name="圆角矩形 13">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5" name="圆角矩形 14">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6" name="圆角矩形 15">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7" name="圆角矩形 16">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04903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12193200" cy="6858000"/>
          </a:xfrm>
          <a:prstGeom prst="rect">
            <a:avLst/>
          </a:prstGeom>
        </p:spPr>
      </p:pic>
      <p:sp>
        <p:nvSpPr>
          <p:cNvPr id="7" name="矩形 6"/>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a:extLst>
              <a:ext uri="{FF2B5EF4-FFF2-40B4-BE49-F238E27FC236}">
                <a16:creationId xmlns:a16="http://schemas.microsoft.com/office/drawing/2014/main" xmlns=""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课时精练</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73919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9" name="矩形 38">
            <a:extLst>
              <a:ext uri="{FF2B5EF4-FFF2-40B4-BE49-F238E27FC236}">
                <a16:creationId xmlns:a16="http://schemas.microsoft.com/office/drawing/2014/main" xmlns="" id="{F3C0D54F-E471-254D-996C-2FBC9553FFE9}"/>
              </a:ext>
            </a:extLst>
          </p:cNvPr>
          <p:cNvSpPr/>
          <p:nvPr/>
        </p:nvSpPr>
        <p:spPr>
          <a:xfrm>
            <a:off x="390000" y="1196752"/>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(2022</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辽宁模拟</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短周期主族元素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的原子序数依次增大，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的气态氢化物极易溶于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的氢化物中。常温下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单质能溶于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的最高价氧化物对应水化物的稀溶液，却不溶于其浓溶液。下列说法正确的是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元素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的最高化合价为</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价</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最简单氢化物的沸点：</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原子半径的大小顺序：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分别与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均能形成多种二元化合</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物</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6" name="TextBox 9"/>
          <p:cNvSpPr txBox="1"/>
          <p:nvPr/>
        </p:nvSpPr>
        <p:spPr>
          <a:xfrm>
            <a:off x="253827" y="335699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7" name="圆角矩形 36">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0" name="圆角矩形 19">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1" name="圆角矩形 20">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2" name="圆角矩形 21">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3" name="圆角矩形 22">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7" name="圆角矩形 26">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394282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grpSp>
        <p:nvGrpSpPr>
          <p:cNvPr id="2" name="组合 1"/>
          <p:cNvGrpSpPr/>
          <p:nvPr/>
        </p:nvGrpSpPr>
        <p:grpSpPr>
          <a:xfrm>
            <a:off x="516000" y="836712"/>
            <a:ext cx="11160000" cy="5832648"/>
            <a:chOff x="516000" y="3789040"/>
            <a:chExt cx="11160000" cy="5832648"/>
          </a:xfrm>
        </p:grpSpPr>
        <p:sp>
          <p:nvSpPr>
            <p:cNvPr id="15" name="圆角矩形 14">
              <a:extLst>
                <a:ext uri="{FF2B5EF4-FFF2-40B4-BE49-F238E27FC236}">
                  <a16:creationId xmlns:a16="http://schemas.microsoft.com/office/drawing/2014/main" xmlns="" id="{E0791A29-2CB4-2744-96C1-EA2037B165CE}"/>
                </a:ext>
              </a:extLst>
            </p:cNvPr>
            <p:cNvSpPr/>
            <p:nvPr/>
          </p:nvSpPr>
          <p:spPr>
            <a:xfrm>
              <a:off x="516000" y="3901929"/>
              <a:ext cx="11160000" cy="5719759"/>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6" name="矩形 15">
              <a:extLst>
                <a:ext uri="{FF2B5EF4-FFF2-40B4-BE49-F238E27FC236}">
                  <a16:creationId xmlns:a16="http://schemas.microsoft.com/office/drawing/2014/main" xmlns=""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xmlns=""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8" name="文本框 17">
            <a:extLst>
              <a:ext uri="{FF2B5EF4-FFF2-40B4-BE49-F238E27FC236}">
                <a16:creationId xmlns:a16="http://schemas.microsoft.com/office/drawing/2014/main" xmlns="" id="{E38EBCDC-ABCA-E945-AC9F-C9807C462968}"/>
              </a:ext>
            </a:extLst>
          </p:cNvPr>
          <p:cNvSpPr txBox="1"/>
          <p:nvPr/>
        </p:nvSpPr>
        <p:spPr>
          <a:xfrm>
            <a:off x="786000" y="976051"/>
            <a:ext cx="10620000" cy="5632311"/>
          </a:xfrm>
          <a:prstGeom prst="rect">
            <a:avLst/>
          </a:prstGeom>
          <a:noFill/>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的气态氢化物极易溶于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的氢化物中，常用作溶剂的氢化物为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元素，极易溶于水的氢化物有</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的原子序数小于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元素；常温下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单质能溶于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的最高价氧化物对应水化物的稀溶液，却不溶于其浓溶液，因为常温下铝在浓硫酸和浓硝酸中钝化，而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的原子序数大于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元素，没有最高正价，</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的简单氢化物分别为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，水分子间存在氢键，故沸点：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同</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周期元素自左而右原子半径逐渐减小，电子层越多原子半径越大，故原子半径：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只能形成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圆角矩形 19">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1" name="圆角矩形 20">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2" name="圆角矩形 21">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3" name="圆角矩形 22">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6" name="圆角矩形 25">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775587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390000" y="980728"/>
            <a:ext cx="11412000" cy="337782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短周期元素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位于不相邻主族，它们的原子序数及最外层电子数均依次增大且其中只有一种金属元素，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处在第一周期。下列说法错误的是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为金属元素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原子半径：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可形成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种化合物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的最高价氧化物对应的水化物是强酸</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4" name="圆角矩形 23">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7" name="圆角矩形 26">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8" name="圆角矩形 27">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9" name="圆角矩形 28">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1" name="TextBox 9"/>
          <p:cNvSpPr txBox="1"/>
          <p:nvPr/>
        </p:nvSpPr>
        <p:spPr>
          <a:xfrm>
            <a:off x="263352" y="368111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1" name="圆角矩形 20">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23560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548680"/>
            <a:ext cx="11412000" cy="577081"/>
          </a:xfrm>
          <a:prstGeom prst="rect">
            <a:avLst/>
          </a:prstGeom>
        </p:spPr>
        <p:txBody>
          <a:bodyPr>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2.</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元素推断的一般思路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30086" name="Picture 38" descr="5-4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1663" y="1423611"/>
            <a:ext cx="7588675" cy="450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30959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grpSp>
        <p:nvGrpSpPr>
          <p:cNvPr id="4" name="组合 3"/>
          <p:cNvGrpSpPr/>
          <p:nvPr/>
        </p:nvGrpSpPr>
        <p:grpSpPr>
          <a:xfrm>
            <a:off x="516000" y="1268760"/>
            <a:ext cx="11160000" cy="4320480"/>
            <a:chOff x="516000" y="1268760"/>
            <a:chExt cx="11160000" cy="4320480"/>
          </a:xfrm>
        </p:grpSpPr>
        <p:sp>
          <p:nvSpPr>
            <p:cNvPr id="20" name="圆角矩形 19">
              <a:extLst>
                <a:ext uri="{FF2B5EF4-FFF2-40B4-BE49-F238E27FC236}">
                  <a16:creationId xmlns:a16="http://schemas.microsoft.com/office/drawing/2014/main" xmlns="" id="{E0791A29-2CB4-2744-96C1-EA2037B165CE}"/>
                </a:ext>
              </a:extLst>
            </p:cNvPr>
            <p:cNvSpPr/>
            <p:nvPr/>
          </p:nvSpPr>
          <p:spPr>
            <a:xfrm>
              <a:off x="516000" y="1381649"/>
              <a:ext cx="11160000" cy="4207591"/>
            </a:xfrm>
            <a:prstGeom prst="roundRect">
              <a:avLst>
                <a:gd name="adj" fmla="val 235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a16="http://schemas.microsoft.com/office/drawing/2014/main" xmlns="" id="{176C4B96-6C2A-2A44-87F5-E9EF4D7B631E}"/>
                </a:ext>
              </a:extLst>
            </p:cNvPr>
            <p:cNvSpPr/>
            <p:nvPr/>
          </p:nvSpPr>
          <p:spPr>
            <a:xfrm>
              <a:off x="728106" y="126876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a16="http://schemas.microsoft.com/office/drawing/2014/main" xmlns="" id="{6B65E727-1C32-B74C-A4B9-46B6768F37B2}"/>
                </a:ext>
              </a:extLst>
            </p:cNvPr>
            <p:cNvSpPr txBox="1"/>
            <p:nvPr/>
          </p:nvSpPr>
          <p:spPr>
            <a:xfrm>
              <a:off x="818418" y="126876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圆角矩形 23">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7" name="圆角矩形 26">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8" name="圆角矩形 27">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9" name="圆角矩形 28">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732584" y="1489461"/>
            <a:ext cx="10620000" cy="3970318"/>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在第一周期，为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种元素位于不相邻的主族，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Ⅲ</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族，且只能是金属元素，则为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原子序数依次增大，则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Ⅴ</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Ⅶ</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族的</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电子层</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数越多半径越大，则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半径最小，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在同一周期，同一周期元素中，核电荷数越大，半径越小，则原子半径：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可以形成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种化合物：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，最高价氧化物对应的水化物是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，不是强酸，</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695039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390000" y="1153363"/>
            <a:ext cx="11412000" cy="393182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五种短周期主族元素，原子序数依次增大。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是元素周期表中原子半径最小的元素；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元素最高价氧化物对应的水化物是一种强碱；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的最外层电子数之和为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19</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的一种单质可用于饮用水消毒。下列说法错误的是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的简单离子半径：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四种元素均可形成两种或两种以上化合物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三种元素形成的化合物溶于水均能促进水的电离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中原子均满足</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电子稳定结构，则分子中存在非极性键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3" name="圆角矩形 22">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5" name="圆角矩形 24">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6" name="圆角矩形 25">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7" name="圆角矩形 26">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6" name="TextBox 9"/>
          <p:cNvSpPr txBox="1"/>
          <p:nvPr/>
        </p:nvSpPr>
        <p:spPr>
          <a:xfrm>
            <a:off x="263352" y="386104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2" name="圆角矩形 21">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2412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grpSp>
        <p:nvGrpSpPr>
          <p:cNvPr id="19" name="组合 18">
            <a:extLst>
              <a:ext uri="{FF2B5EF4-FFF2-40B4-BE49-F238E27FC236}">
                <a16:creationId xmlns:a16="http://schemas.microsoft.com/office/drawing/2014/main" xmlns="" id="{574E7DD6-E482-894D-9E46-D2B62C9ED9EC}"/>
              </a:ext>
            </a:extLst>
          </p:cNvPr>
          <p:cNvGrpSpPr/>
          <p:nvPr/>
        </p:nvGrpSpPr>
        <p:grpSpPr>
          <a:xfrm>
            <a:off x="516000" y="836712"/>
            <a:ext cx="11160000" cy="5863210"/>
            <a:chOff x="792914" y="3925222"/>
            <a:chExt cx="11160000" cy="5863210"/>
          </a:xfrm>
        </p:grpSpPr>
        <p:sp>
          <p:nvSpPr>
            <p:cNvPr id="20" name="圆角矩形 19">
              <a:extLst>
                <a:ext uri="{FF2B5EF4-FFF2-40B4-BE49-F238E27FC236}">
                  <a16:creationId xmlns:a16="http://schemas.microsoft.com/office/drawing/2014/main" xmlns="" id="{E0791A29-2CB4-2744-96C1-EA2037B165CE}"/>
                </a:ext>
              </a:extLst>
            </p:cNvPr>
            <p:cNvSpPr/>
            <p:nvPr/>
          </p:nvSpPr>
          <p:spPr>
            <a:xfrm>
              <a:off x="792914" y="4038112"/>
              <a:ext cx="11160000" cy="5750320"/>
            </a:xfrm>
            <a:prstGeom prst="roundRect">
              <a:avLst>
                <a:gd name="adj" fmla="val 235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4" name="文本框 23">
              <a:extLst>
                <a:ext uri="{FF2B5EF4-FFF2-40B4-BE49-F238E27FC236}">
                  <a16:creationId xmlns:a16="http://schemas.microsoft.com/office/drawing/2014/main" xmlns="" id="{E38EBCDC-ABCA-E945-AC9F-C9807C462968}"/>
                </a:ext>
              </a:extLst>
            </p:cNvPr>
            <p:cNvSpPr txBox="1"/>
            <p:nvPr/>
          </p:nvSpPr>
          <p:spPr>
            <a:xfrm>
              <a:off x="972914" y="4069238"/>
              <a:ext cx="10800000" cy="5719194"/>
            </a:xfrm>
            <a:prstGeom prst="rect">
              <a:avLst/>
            </a:prstGeom>
            <a:noFill/>
          </p:spPr>
          <p:txBody>
            <a:bodyPr wrap="square">
              <a:spAutoFit/>
            </a:bodyPr>
            <a:lstStyle/>
            <a:p>
              <a:pPr algn="just">
                <a:lnSpc>
                  <a:spcPct val="14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五种短周期主族元素，原子序数依次增大，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是元素周期表中原子半径最小的元素，则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元素最高价氧化物对应的水化物是一种强碱，为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的最外层电子数之和为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19</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的一种单质可用于饮用水消毒，则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元素。简单离子半径：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元素能形成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元素能形成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元素能形成</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元素与</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元素能形成</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ClO</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等，</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元素形成的化合物可以是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NaClO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NaClO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为强酸强碱盐，溶于水不能促进水的电离，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分子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的结构式为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—S—S—</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，其中原子均满足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电子稳定结构，分子中存在极性共价键和非极性键，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p:txBody>
        </p:sp>
      </p:grpSp>
      <p:sp>
        <p:nvSpPr>
          <p:cNvPr id="25" name="圆角矩形 24">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6" name="圆角矩形 25">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1" name="圆角矩形 30">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975974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 name="矩形 4"/>
          <p:cNvSpPr/>
          <p:nvPr/>
        </p:nvSpPr>
        <p:spPr>
          <a:xfrm>
            <a:off x="390000" y="836712"/>
            <a:ext cx="11412000" cy="3416320"/>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(2022·</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江苏模拟</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元素周期表的一部分如图所示，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均为短周期主族元素，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的最高正价之和与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的相等。下列说法错误的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原子半径：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B.X</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中含有离子键和共价键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的最高价氧化物对应的水化物难溶于水</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将由</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的单质组成的混合物放入冷水中，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的单质不发生</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7" name="圆角矩形 26">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0" name="圆角矩形 29">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6" name="TextBox 9"/>
          <p:cNvSpPr txBox="1"/>
          <p:nvPr/>
        </p:nvSpPr>
        <p:spPr>
          <a:xfrm>
            <a:off x="191344" y="357301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6" name="圆角矩形 25">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254978" name="Picture 2" descr="5-51"/>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0296" y="2001977"/>
            <a:ext cx="2373217" cy="129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11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grpSp>
        <p:nvGrpSpPr>
          <p:cNvPr id="17" name="组合 16">
            <a:extLst>
              <a:ext uri="{FF2B5EF4-FFF2-40B4-BE49-F238E27FC236}">
                <a16:creationId xmlns:a16="http://schemas.microsoft.com/office/drawing/2014/main" xmlns="" id="{574E7DD6-E482-894D-9E46-D2B62C9ED9EC}"/>
              </a:ext>
            </a:extLst>
          </p:cNvPr>
          <p:cNvGrpSpPr/>
          <p:nvPr/>
        </p:nvGrpSpPr>
        <p:grpSpPr>
          <a:xfrm>
            <a:off x="516000" y="908720"/>
            <a:ext cx="11160000" cy="5400600"/>
            <a:chOff x="792914" y="3925222"/>
            <a:chExt cx="11160000" cy="5400600"/>
          </a:xfrm>
        </p:grpSpPr>
        <p:sp>
          <p:nvSpPr>
            <p:cNvPr id="18" name="圆角矩形 17">
              <a:extLst>
                <a:ext uri="{FF2B5EF4-FFF2-40B4-BE49-F238E27FC236}">
                  <a16:creationId xmlns:a16="http://schemas.microsoft.com/office/drawing/2014/main" xmlns="" id="{E0791A29-2CB4-2744-96C1-EA2037B165CE}"/>
                </a:ext>
              </a:extLst>
            </p:cNvPr>
            <p:cNvSpPr/>
            <p:nvPr/>
          </p:nvSpPr>
          <p:spPr>
            <a:xfrm>
              <a:off x="792914" y="4038111"/>
              <a:ext cx="11160000" cy="5287711"/>
            </a:xfrm>
            <a:prstGeom prst="roundRect">
              <a:avLst>
                <a:gd name="adj" fmla="val 239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9" name="矩形 18">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1" name="圆角矩形 20">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2" name="圆角矩形 21">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3" name="圆角矩形 22">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5" name="圆角矩形 24">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4" name="矩形 3"/>
          <p:cNvSpPr/>
          <p:nvPr/>
        </p:nvSpPr>
        <p:spPr>
          <a:xfrm>
            <a:off x="695399" y="1124744"/>
            <a:ext cx="8349571" cy="1684244"/>
          </a:xfrm>
          <a:prstGeom prst="rect">
            <a:avLst/>
          </a:prstGeom>
        </p:spPr>
        <p:txBody>
          <a:bodyPr wrap="square">
            <a:spAutoFit/>
          </a:bodyPr>
          <a:lstStyle/>
          <a:p>
            <a:pPr algn="di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的最外层电子数为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的最外层电子数为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的最高正价之和与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的相等可得</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，解得</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，由此可知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Al</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695400" y="2747059"/>
            <a:ext cx="10800000" cy="3346237"/>
          </a:xfrm>
          <a:prstGeom prst="rect">
            <a:avLst/>
          </a:prstGeom>
        </p:spPr>
        <p:txBody>
          <a:bodyPr>
            <a:spAutoFit/>
          </a:bodyPr>
          <a:lstStyle/>
          <a:p>
            <a:pPr lvl="0" algn="just">
              <a:lnSpc>
                <a:spcPct val="150000"/>
              </a:lnSpc>
              <a:tabLst>
                <a:tab pos="2070735" algn="l"/>
              </a:tabLst>
            </a:pP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元素。同周期元素，从左到右原子半径依次减小，同主族元素，从上到下原子半径依次增大，则原子半径：</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baseline="-250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W</a:t>
            </a:r>
            <a:r>
              <a:rPr lang="en-US" altLang="zh-CN" sz="2400" kern="100" baseline="-250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中含有离子键和共价键，</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Mg</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元素，氢氧化镁为难溶于水的氢氧化物，</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将</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由</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的单质组成的混合物放入冷水中，钠首先和水反应生成氢氧化钠和氢气，反应生成的氢氧化钠和铝单质反应生成偏铝酸钠和氢气，</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27" name="圆角矩形 26">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26" name="Picture 2" descr="5-51"/>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25571" y="1327631"/>
            <a:ext cx="2157470" cy="117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273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xmlns="" id="{F3C0D54F-E471-254D-996C-2FBC9553FFE9}"/>
              </a:ext>
            </a:extLst>
          </p:cNvPr>
          <p:cNvSpPr/>
          <p:nvPr/>
        </p:nvSpPr>
        <p:spPr>
          <a:xfrm>
            <a:off x="409050" y="923578"/>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短周期主族元素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的原子序数依次增大，它们的原子最外层电子数总和等于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的原子序数，由这四种元素组成的一种化合物</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具有如下性质，下列推断正确的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原子半径：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最高价氧化物对应水化物的酸性：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简单阴离子的还原性：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组成的化合物只含</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共价键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3" name="圆角矩形 32">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1" name="TextBox 9"/>
          <p:cNvSpPr txBox="1"/>
          <p:nvPr/>
        </p:nvSpPr>
        <p:spPr>
          <a:xfrm>
            <a:off x="263352" y="306896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5" name="圆角矩形 24">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6" name="圆角矩形 25">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2" name="圆角矩形 21">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233481" name="Picture 9" descr="5-5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9457" y="2798095"/>
            <a:ext cx="5183167" cy="178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63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grpSp>
        <p:nvGrpSpPr>
          <p:cNvPr id="5" name="组合 4"/>
          <p:cNvGrpSpPr/>
          <p:nvPr/>
        </p:nvGrpSpPr>
        <p:grpSpPr>
          <a:xfrm>
            <a:off x="516000" y="980728"/>
            <a:ext cx="11160000" cy="4176464"/>
            <a:chOff x="516000" y="1196752"/>
            <a:chExt cx="11160000" cy="4176464"/>
          </a:xfrm>
        </p:grpSpPr>
        <p:sp>
          <p:nvSpPr>
            <p:cNvPr id="20" name="圆角矩形 19">
              <a:extLst>
                <a:ext uri="{FF2B5EF4-FFF2-40B4-BE49-F238E27FC236}">
                  <a16:creationId xmlns:a16="http://schemas.microsoft.com/office/drawing/2014/main" xmlns="" id="{E0791A29-2CB4-2744-96C1-EA2037B165CE}"/>
                </a:ext>
              </a:extLst>
            </p:cNvPr>
            <p:cNvSpPr/>
            <p:nvPr/>
          </p:nvSpPr>
          <p:spPr>
            <a:xfrm>
              <a:off x="516000" y="1309642"/>
              <a:ext cx="11160000" cy="4063574"/>
            </a:xfrm>
            <a:prstGeom prst="roundRect">
              <a:avLst>
                <a:gd name="adj" fmla="val 169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a16="http://schemas.microsoft.com/office/drawing/2014/main" xmlns="" id="{176C4B96-6C2A-2A44-87F5-E9EF4D7B631E}"/>
                </a:ext>
              </a:extLst>
            </p:cNvPr>
            <p:cNvSpPr/>
            <p:nvPr/>
          </p:nvSpPr>
          <p:spPr>
            <a:xfrm>
              <a:off x="728106" y="119675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a16="http://schemas.microsoft.com/office/drawing/2014/main" xmlns="" id="{6B65E727-1C32-B74C-A4B9-46B6768F37B2}"/>
                </a:ext>
              </a:extLst>
            </p:cNvPr>
            <p:cNvSpPr txBox="1"/>
            <p:nvPr/>
          </p:nvSpPr>
          <p:spPr>
            <a:xfrm>
              <a:off x="818418" y="119675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3" name="文本框 22">
            <a:extLst>
              <a:ext uri="{FF2B5EF4-FFF2-40B4-BE49-F238E27FC236}">
                <a16:creationId xmlns:a16="http://schemas.microsoft.com/office/drawing/2014/main" xmlns="" id="{E38EBCDC-ABCA-E945-AC9F-C9807C462968}"/>
              </a:ext>
            </a:extLst>
          </p:cNvPr>
          <p:cNvSpPr txBox="1"/>
          <p:nvPr/>
        </p:nvSpPr>
        <p:spPr>
          <a:xfrm>
            <a:off x="694240" y="1124744"/>
            <a:ext cx="5942440" cy="2308324"/>
          </a:xfrm>
          <a:prstGeom prst="rect">
            <a:avLst/>
          </a:prstGeom>
          <a:noFill/>
        </p:spPr>
        <p:txBody>
          <a:bodyPr wrap="square">
            <a:spAutoFit/>
          </a:bodyPr>
          <a:lstStyle/>
          <a:p>
            <a:pPr algn="di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溶液中滴入氯化铁溶液变血红，说明溶液中含有硫氰根离子，加入</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溶液后加热，生成的气体能够使湿润的红色石蕊试纸变蓝，说明原溶液中含有铵根离子，则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694238" y="3345412"/>
            <a:ext cx="10730353" cy="1667764"/>
          </a:xfrm>
          <a:prstGeom prst="rect">
            <a:avLst/>
          </a:prstGeom>
        </p:spPr>
        <p:txBody>
          <a:bodyPr wrap="square">
            <a:spAutoFit/>
          </a:bodyPr>
          <a:lstStyle/>
          <a:p>
            <a:pPr lvl="0" algn="just">
              <a:lnSpc>
                <a:spcPct val="150000"/>
              </a:lnSpc>
              <a:tabLst>
                <a:tab pos="2070735" algn="l"/>
              </a:tabLst>
            </a:pP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SCN</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的原子序数依次增大，则</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元素，四种原子最外层电子数总和等于</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的原子序数</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16</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，符合题意，据此分析解答。</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27" name="圆角矩形 26">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0" name="圆角矩形 29">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43" name="圆角矩形 42">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25" name="Picture 9" descr="5-5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8088" y="1376013"/>
            <a:ext cx="4711970" cy="162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311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5B31A23C-2D81-E54D-AA89-8AE9E5BDD097}"/>
              </a:ext>
            </a:extLst>
          </p:cNvPr>
          <p:cNvSpPr/>
          <p:nvPr/>
        </p:nvSpPr>
        <p:spPr>
          <a:xfrm>
            <a:off x="390000" y="980728"/>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是原子序数依次递增的五种短周期主族元素，它们所在周期数之和为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元素最高与最低化合价的代数和为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的单质生成的化合物是一种传递神经信息的</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信使分子</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的原子半径是五种元素中最大的，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是同族元素。下列说法错误的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简单离子的还原性：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Y&gt;Z</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的单质可能是金属或非金属</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构成的酸一定是三元酸</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标准状况下，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YZ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Z</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混合后所得气体的体积一定小于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22.4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L</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9" name="圆角矩形 48">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50" name="圆角矩形 49">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7" name="TextBox 9"/>
          <p:cNvSpPr txBox="1"/>
          <p:nvPr/>
        </p:nvSpPr>
        <p:spPr>
          <a:xfrm>
            <a:off x="263352" y="423079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1" name="圆角矩形 20">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2" name="圆角矩形 21">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3" name="圆角矩形 22">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4" name="圆角矩形 23">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6" name="圆角矩形 25">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55169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xmlns="" id="{574E7DD6-E482-894D-9E46-D2B62C9ED9EC}"/>
              </a:ext>
            </a:extLst>
          </p:cNvPr>
          <p:cNvGrpSpPr/>
          <p:nvPr/>
        </p:nvGrpSpPr>
        <p:grpSpPr>
          <a:xfrm>
            <a:off x="516000" y="1052736"/>
            <a:ext cx="11160000" cy="4320480"/>
            <a:chOff x="792914" y="3925222"/>
            <a:chExt cx="11160000" cy="4320480"/>
          </a:xfrm>
        </p:grpSpPr>
        <p:sp>
          <p:nvSpPr>
            <p:cNvPr id="41" name="圆角矩形 40">
              <a:extLst>
                <a:ext uri="{FF2B5EF4-FFF2-40B4-BE49-F238E27FC236}">
                  <a16:creationId xmlns:a16="http://schemas.microsoft.com/office/drawing/2014/main" xmlns="" id="{E0791A29-2CB4-2744-96C1-EA2037B165CE}"/>
                </a:ext>
              </a:extLst>
            </p:cNvPr>
            <p:cNvSpPr/>
            <p:nvPr/>
          </p:nvSpPr>
          <p:spPr>
            <a:xfrm>
              <a:off x="792914" y="4038111"/>
              <a:ext cx="11160000" cy="4207591"/>
            </a:xfrm>
            <a:prstGeom prst="roundRect">
              <a:avLst>
                <a:gd name="adj" fmla="val 256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2" name="矩形 4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圆角矩形 23">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31" name="圆角矩形 30">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2" name="圆角矩形 31">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3" name="圆角矩形 32">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4" name="圆角矩形 33">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 name="矩形 3"/>
          <p:cNvSpPr/>
          <p:nvPr/>
        </p:nvSpPr>
        <p:spPr>
          <a:xfrm>
            <a:off x="786000" y="1268760"/>
            <a:ext cx="10620000" cy="3970318"/>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信使分子</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的原子半径是五种元素中最大的，所以应为第三周期的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项，还原性：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&gt;O</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可能为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，是金属或非金属，正确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也可能构成一元酸</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HPO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等，错误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项，由于</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2NO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NO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0.5 </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 O</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混合后所得气体的物质的量小于</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，其体积在标准状况下一定小于</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22.4 L</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2" name="圆角矩形 21">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3" name="圆角矩形 22">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0" name="圆角矩形 29">
            <a:hlinkClick r:id="rId16"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7" name="圆角矩形 36">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graphicFrame>
        <p:nvGraphicFramePr>
          <p:cNvPr id="38" name="对象 37"/>
          <p:cNvGraphicFramePr>
            <a:graphicFrameLocks noChangeAspect="1"/>
          </p:cNvGraphicFramePr>
          <p:nvPr>
            <p:extLst>
              <p:ext uri="{D42A27DB-BD31-4B8C-83A1-F6EECF244321}">
                <p14:modId xmlns:p14="http://schemas.microsoft.com/office/powerpoint/2010/main" val="2105216721"/>
              </p:ext>
            </p:extLst>
          </p:nvPr>
        </p:nvGraphicFramePr>
        <p:xfrm>
          <a:off x="3042566" y="4181063"/>
          <a:ext cx="854075" cy="396875"/>
        </p:xfrm>
        <a:graphic>
          <a:graphicData uri="http://schemas.openxmlformats.org/presentationml/2006/ole">
            <mc:AlternateContent xmlns:mc="http://schemas.openxmlformats.org/markup-compatibility/2006">
              <mc:Choice xmlns:v="urn:schemas-microsoft-com:vml" Requires="v">
                <p:oleObj spid="_x0000_s176158" name="文档" r:id="rId18" imgW="853773" imgH="396271" progId="Word.Document.12">
                  <p:embed/>
                </p:oleObj>
              </mc:Choice>
              <mc:Fallback>
                <p:oleObj name="文档" r:id="rId18" imgW="853773" imgH="396271" progId="Word.Document.12">
                  <p:embed/>
                  <p:pic>
                    <p:nvPicPr>
                      <p:cNvPr id="0" name=""/>
                      <p:cNvPicPr/>
                      <p:nvPr/>
                    </p:nvPicPr>
                    <p:blipFill>
                      <a:blip r:embed="rId19"/>
                      <a:stretch>
                        <a:fillRect/>
                      </a:stretch>
                    </p:blipFill>
                    <p:spPr>
                      <a:xfrm>
                        <a:off x="3042566" y="4181063"/>
                        <a:ext cx="854075" cy="396875"/>
                      </a:xfrm>
                      <a:prstGeom prst="rect">
                        <a:avLst/>
                      </a:prstGeom>
                    </p:spPr>
                  </p:pic>
                </p:oleObj>
              </mc:Fallback>
            </mc:AlternateContent>
          </a:graphicData>
        </a:graphic>
      </p:graphicFrame>
    </p:spTree>
    <p:extLst>
      <p:ext uri="{BB962C8B-B14F-4D97-AF65-F5344CB8AC3E}">
        <p14:creationId xmlns:p14="http://schemas.microsoft.com/office/powerpoint/2010/main" val="3751673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linds(horizont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FFF65964-AB35-1C41-A7F1-54DD8E8F48A6}"/>
              </a:ext>
            </a:extLst>
          </p:cNvPr>
          <p:cNvSpPr/>
          <p:nvPr/>
        </p:nvSpPr>
        <p:spPr>
          <a:xfrm>
            <a:off x="390000" y="980728"/>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为原子序数依次增大的四种短周期主族元素，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为上述四种元素中的两种或三种所组成的化合物。已知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的相对分子质量为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28</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分子中含有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18</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电子，五种化合物间的转化关系如图所示。下列说法错误的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组成化合物的沸点一定比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组成化合物的沸点低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的最高价氧化物的水化物为弱酸</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组成的分子可能为非极性分子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是所在周期中原子半径最小的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元素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63352" y="260099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5" name="圆角矩形 14">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0" name="圆角矩形 19">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256002" name="Picture 2" descr="5-5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0865" y="2996952"/>
            <a:ext cx="2371719" cy="165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59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620688"/>
            <a:ext cx="11412000" cy="4524315"/>
          </a:xfrm>
          <a:prstGeom prst="rect">
            <a:avLst/>
          </a:prstGeom>
        </p:spPr>
        <p:txBody>
          <a:bodyPr>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3.</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推断题要点总结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结构与位置互推是解题的核心</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掌握四个关系式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电子层数＝周期数；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质子数＝原子序数；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最外层电子数＝主族序数；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主族元素的最高正价＝主族序数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除外</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，负价＝主族序数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熟练掌握周期表的结构及周期表中的一些特殊规律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凹</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型结构的</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三短四长，七主七副八零完</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各周期元素种类；</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稀有气体元素的原子序数及在周期表中的位置；</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同主族上下相邻元素原子序数的关系。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9640152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grpSp>
        <p:nvGrpSpPr>
          <p:cNvPr id="19" name="组合 18">
            <a:extLst>
              <a:ext uri="{FF2B5EF4-FFF2-40B4-BE49-F238E27FC236}">
                <a16:creationId xmlns:a16="http://schemas.microsoft.com/office/drawing/2014/main" xmlns="" id="{574E7DD6-E482-894D-9E46-D2B62C9ED9EC}"/>
              </a:ext>
            </a:extLst>
          </p:cNvPr>
          <p:cNvGrpSpPr/>
          <p:nvPr/>
        </p:nvGrpSpPr>
        <p:grpSpPr>
          <a:xfrm>
            <a:off x="516000" y="980728"/>
            <a:ext cx="11160000" cy="3240360"/>
            <a:chOff x="792914" y="3925222"/>
            <a:chExt cx="11160000" cy="3240360"/>
          </a:xfrm>
        </p:grpSpPr>
        <p:sp>
          <p:nvSpPr>
            <p:cNvPr id="20" name="圆角矩形 19">
              <a:extLst>
                <a:ext uri="{FF2B5EF4-FFF2-40B4-BE49-F238E27FC236}">
                  <a16:creationId xmlns:a16="http://schemas.microsoft.com/office/drawing/2014/main" xmlns="" id="{E0791A29-2CB4-2744-96C1-EA2037B165CE}"/>
                </a:ext>
              </a:extLst>
            </p:cNvPr>
            <p:cNvSpPr/>
            <p:nvPr/>
          </p:nvSpPr>
          <p:spPr>
            <a:xfrm>
              <a:off x="792914" y="4038112"/>
              <a:ext cx="11160000" cy="3127470"/>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 name="矩形 3"/>
          <p:cNvSpPr/>
          <p:nvPr/>
        </p:nvSpPr>
        <p:spPr>
          <a:xfrm>
            <a:off x="786000" y="1268760"/>
            <a:ext cx="8406344" cy="1667764"/>
          </a:xfrm>
          <a:prstGeom prst="rect">
            <a:avLst/>
          </a:prstGeom>
        </p:spPr>
        <p:txBody>
          <a:bodyPr wrap="square">
            <a:spAutoFit/>
          </a:bodyPr>
          <a:lstStyle/>
          <a:p>
            <a:pPr algn="di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根据分析，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为相对分子质量为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的两种或三种元素组成的化合物，容易想到一氧化碳和乙烯，而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分子为有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个电子的化合物，容易想到氯化氢、硫化氢、磷化氢、硅烷、乙烷、</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甲</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786000" y="2924944"/>
            <a:ext cx="10620000" cy="1130246"/>
          </a:xfrm>
          <a:prstGeom prst="rect">
            <a:avLst/>
          </a:prstGeom>
        </p:spPr>
        <p:txBody>
          <a:bodyPr>
            <a:spAutoFit/>
          </a:bodyPr>
          <a:lstStyle/>
          <a:p>
            <a:pPr lvl="0" algn="just">
              <a:lnSpc>
                <a:spcPct val="150000"/>
              </a:lnSpc>
              <a:tabLst>
                <a:tab pos="2070735" algn="l"/>
              </a:tabLst>
            </a:pP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醇等，但根据图中信息要发生的反应容易想到</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为乙烯，</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为氯化氢，</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为氯乙烷，</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为水，</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E</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为乙醇，从而</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分别为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solidFill>
                  <a:prstClr val="black"/>
                </a:solidFill>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6" name="圆角矩形 25">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0" name="圆角矩形 29">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24" name="Picture 2" descr="5-5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00149" y="1416417"/>
            <a:ext cx="2156108" cy="150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357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 name="矩形 3"/>
          <p:cNvSpPr/>
          <p:nvPr/>
        </p:nvSpPr>
        <p:spPr>
          <a:xfrm>
            <a:off x="390000" y="908720"/>
            <a:ext cx="11412000" cy="3416320"/>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(2019·</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科学家合成出了一种新化合物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如图所示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为同一短周期元素，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核外最外层电子数是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核外电子数的一半。下列叙述正确的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A.WZ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的水溶液呈碱性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元素非金属性的顺序为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X&gt;Y&gt;Z</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的最高价氧化物的水化物是中强酸</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该新化合物中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不满足</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电子稳定</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结构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27432" y="303304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8" name="圆角矩形 17">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9" name="圆角矩形 18">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0" name="圆角矩形 19">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1" name="圆角矩形 20">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4" name="圆角矩形 23">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124992" name="Picture 64" descr="5-5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98725" y="2348880"/>
            <a:ext cx="3451270" cy="172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85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16000" y="1124744"/>
            <a:ext cx="11160000" cy="3816424"/>
            <a:chOff x="516000" y="1052736"/>
            <a:chExt cx="11160000" cy="3816424"/>
          </a:xfrm>
        </p:grpSpPr>
        <p:sp>
          <p:nvSpPr>
            <p:cNvPr id="33" name="圆角矩形 32">
              <a:extLst>
                <a:ext uri="{FF2B5EF4-FFF2-40B4-BE49-F238E27FC236}">
                  <a16:creationId xmlns:a16="http://schemas.microsoft.com/office/drawing/2014/main" xmlns="" id="{E0791A29-2CB4-2744-96C1-EA2037B165CE}"/>
                </a:ext>
              </a:extLst>
            </p:cNvPr>
            <p:cNvSpPr/>
            <p:nvPr/>
          </p:nvSpPr>
          <p:spPr>
            <a:xfrm>
              <a:off x="516000" y="1165626"/>
              <a:ext cx="11160000" cy="3703534"/>
            </a:xfrm>
            <a:prstGeom prst="roundRect">
              <a:avLst>
                <a:gd name="adj" fmla="val 200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xmlns="" id="{176C4B96-6C2A-2A44-87F5-E9EF4D7B631E}"/>
                </a:ext>
              </a:extLst>
            </p:cNvPr>
            <p:cNvSpPr/>
            <p:nvPr/>
          </p:nvSpPr>
          <p:spPr>
            <a:xfrm>
              <a:off x="728106" y="1052736"/>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xmlns="" id="{6B65E727-1C32-B74C-A4B9-46B6768F37B2}"/>
                </a:ext>
              </a:extLst>
            </p:cNvPr>
            <p:cNvSpPr txBox="1"/>
            <p:nvPr/>
          </p:nvSpPr>
          <p:spPr>
            <a:xfrm>
              <a:off x="818418" y="1052736"/>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6" name="文本框 35">
            <a:extLst>
              <a:ext uri="{FF2B5EF4-FFF2-40B4-BE49-F238E27FC236}">
                <a16:creationId xmlns:a16="http://schemas.microsoft.com/office/drawing/2014/main" xmlns="" id="{E38EBCDC-ABCA-E945-AC9F-C9807C462968}"/>
              </a:ext>
            </a:extLst>
          </p:cNvPr>
          <p:cNvSpPr txBox="1"/>
          <p:nvPr/>
        </p:nvSpPr>
        <p:spPr>
          <a:xfrm>
            <a:off x="694239" y="1340768"/>
            <a:ext cx="7778025" cy="2308324"/>
          </a:xfrm>
          <a:prstGeom prst="rect">
            <a:avLst/>
          </a:prstGeom>
          <a:noFill/>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氯化钠是强酸强碱盐，其水溶液呈中性，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元素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非金属性顺序为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)&gt;Y(P)&gt;X(Si)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磷</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的最高价氧化物是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，其对应的水化物为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，是中强酸，</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7" name="圆角矩形 36">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5" name="圆角矩形 44">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 name="矩形 4"/>
          <p:cNvSpPr/>
          <p:nvPr/>
        </p:nvSpPr>
        <p:spPr>
          <a:xfrm>
            <a:off x="694238" y="3522890"/>
            <a:ext cx="10759521" cy="1130246"/>
          </a:xfrm>
          <a:prstGeom prst="rect">
            <a:avLst/>
          </a:prstGeom>
        </p:spPr>
        <p:txBody>
          <a:bodyPr wrap="square">
            <a:spAutoFit/>
          </a:bodyPr>
          <a:lstStyle/>
          <a:p>
            <a:pPr lvl="0" algn="just">
              <a:lnSpc>
                <a:spcPct val="150000"/>
              </a:lnSpc>
              <a:tabLst>
                <a:tab pos="2070735" algn="l"/>
              </a:tabLst>
            </a:pP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个硅原子和</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原子形成</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个共价键，阴离子得到</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个电子，所以该化合物中磷原子最外层达到</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电子稳定结构，</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7" name="圆角矩形 26">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8" name="圆角矩形 27">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9" name="圆角矩形 28">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0" name="圆角矩形 29">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31" name="Picture 64" descr="5-5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4272" y="1556792"/>
            <a:ext cx="2852289" cy="142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653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linds(horizontal)">
                                      <p:cBhvr>
                                        <p:cTn id="10" dur="500"/>
                                        <p:tgtEl>
                                          <p:spTgt spid="3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9EF13083-441D-CC41-A3B9-50FF39250BAC}"/>
              </a:ext>
            </a:extLst>
          </p:cNvPr>
          <p:cNvSpPr/>
          <p:nvPr/>
        </p:nvSpPr>
        <p:spPr>
          <a:xfrm>
            <a:off x="390000" y="908720"/>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短周期元素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在元素周期表中的相对位置如图所示，其中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的单质在一定条件下能与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的最高价氧化物对应水化物的浓溶液反应并生成两种酸性气体，则下列相关说法正确的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离子半径：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X&lt;Y&lt;W</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最简单气态氢化物的热稳定性：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W&lt;Z</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C.TW</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分子中每个原子均满足</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电子稳定结构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最高价氧化物对应水化物的碱性：</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X&lt;Y</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2" name="圆角矩形 4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1" name="TextBox 9"/>
          <p:cNvSpPr txBox="1"/>
          <p:nvPr/>
        </p:nvSpPr>
        <p:spPr>
          <a:xfrm>
            <a:off x="263352" y="360910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7" name="圆角矩形 26">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0" name="圆角矩形 29">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2" name="圆角矩形 21">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235529" name="Picture 9" descr="5-56"/>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0983" y="2534021"/>
            <a:ext cx="3234162" cy="107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80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2" name="圆角矩形 4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grpSp>
        <p:nvGrpSpPr>
          <p:cNvPr id="2" name="组合 1"/>
          <p:cNvGrpSpPr/>
          <p:nvPr/>
        </p:nvGrpSpPr>
        <p:grpSpPr>
          <a:xfrm>
            <a:off x="479376" y="1268760"/>
            <a:ext cx="11160000" cy="4536504"/>
            <a:chOff x="516000" y="4965551"/>
            <a:chExt cx="11160000" cy="4536504"/>
          </a:xfrm>
        </p:grpSpPr>
        <p:sp>
          <p:nvSpPr>
            <p:cNvPr id="23" name="圆角矩形 22">
              <a:extLst>
                <a:ext uri="{FF2B5EF4-FFF2-40B4-BE49-F238E27FC236}">
                  <a16:creationId xmlns:a16="http://schemas.microsoft.com/office/drawing/2014/main" xmlns="" id="{E0791A29-2CB4-2744-96C1-EA2037B165CE}"/>
                </a:ext>
              </a:extLst>
            </p:cNvPr>
            <p:cNvSpPr/>
            <p:nvPr/>
          </p:nvSpPr>
          <p:spPr>
            <a:xfrm>
              <a:off x="516000" y="5078441"/>
              <a:ext cx="11160000" cy="4423614"/>
            </a:xfrm>
            <a:prstGeom prst="roundRect">
              <a:avLst>
                <a:gd name="adj" fmla="val 22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xmlns="" id="{176C4B96-6C2A-2A44-87F5-E9EF4D7B631E}"/>
                </a:ext>
              </a:extLst>
            </p:cNvPr>
            <p:cNvSpPr/>
            <p:nvPr/>
          </p:nvSpPr>
          <p:spPr>
            <a:xfrm>
              <a:off x="728106" y="4965551"/>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xmlns="" id="{6B65E727-1C32-B74C-A4B9-46B6768F37B2}"/>
                </a:ext>
              </a:extLst>
            </p:cNvPr>
            <p:cNvSpPr txBox="1"/>
            <p:nvPr/>
          </p:nvSpPr>
          <p:spPr>
            <a:xfrm>
              <a:off x="818418" y="4965551"/>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 name="矩形 3"/>
          <p:cNvSpPr/>
          <p:nvPr/>
        </p:nvSpPr>
        <p:spPr>
          <a:xfrm>
            <a:off x="623392" y="1484784"/>
            <a:ext cx="7488832" cy="1684244"/>
          </a:xfrm>
          <a:prstGeom prst="rect">
            <a:avLst/>
          </a:prstGeom>
        </p:spPr>
        <p:txBody>
          <a:bodyPr wrap="square">
            <a:spAutoFit/>
          </a:bodyPr>
          <a:lstStyle/>
          <a:p>
            <a:pPr algn="di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的单质在一定条件下能与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的最高价氧化物对应水化物的浓溶液反应并生成两种酸性气体，根据元素在周期表中的位置关系可确定：</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623392" y="3140968"/>
            <a:ext cx="10801200" cy="2539157"/>
          </a:xfrm>
          <a:prstGeom prst="rect">
            <a:avLst/>
          </a:prstGeom>
        </p:spPr>
        <p:txBody>
          <a:bodyPr wrap="square">
            <a:spAutoFit/>
          </a:bodyPr>
          <a:lstStyle/>
          <a:p>
            <a:pPr lvl="0" algn="just">
              <a:lnSpc>
                <a:spcPct val="150000"/>
              </a:lnSpc>
              <a:tabLst>
                <a:tab pos="2070735" algn="l"/>
              </a:tabLst>
            </a:pP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元素。离子半径：</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Y&lt;X&lt;W</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zh-CN" altLang="zh-CN" sz="2400" kern="100" spc="-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元素</a:t>
            </a:r>
            <a:r>
              <a:rPr lang="zh-CN" altLang="zh-CN" sz="2400" kern="100" spc="-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非金属性：</a:t>
            </a:r>
            <a:r>
              <a:rPr lang="en-US" altLang="zh-CN" sz="2400" kern="100" spc="-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W&gt;Z</a:t>
            </a:r>
            <a:r>
              <a:rPr lang="zh-CN" altLang="zh-CN" sz="2400" kern="100" spc="-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，所以元素的最简单气态氢化物的热稳定性：</a:t>
            </a:r>
            <a:r>
              <a:rPr lang="en-US" altLang="zh-CN" sz="2400" kern="100" spc="-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W&gt;Z</a:t>
            </a:r>
            <a:r>
              <a:rPr lang="zh-CN" altLang="zh-CN" sz="2400" kern="100" spc="-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spc="-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endParaRPr lang="en-US" altLang="zh-CN" sz="1000" kern="100" spc="-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zh-CN" altLang="zh-CN" sz="2400" kern="100" spc="-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硫</a:t>
            </a:r>
            <a:r>
              <a:rPr lang="zh-CN" altLang="zh-CN" sz="2400" kern="100" spc="-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原子和碳原子最外层都达到</a:t>
            </a:r>
            <a:r>
              <a:rPr lang="en-US" altLang="zh-CN" sz="2400" kern="100" spc="-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spc="-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电子稳定结构，其电子式</a:t>
            </a:r>
            <a:r>
              <a:rPr lang="zh-CN" altLang="zh-CN" sz="2400" kern="100" spc="-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spc="-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spc="-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spc="-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元素的金属性：</a:t>
            </a:r>
            <a:r>
              <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X&gt;Y</a:t>
            </a: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，它们的最高价氧化物对应水化物的碱性：</a:t>
            </a:r>
            <a:r>
              <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X&gt;Y</a:t>
            </a: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28" name="圆角矩形 27">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9" name="圆角矩形 28">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30" name="圆角矩形 29">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1" name="圆角矩形 30">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7" name="圆角矩形 36">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27" name="Picture 9" descr="5-56"/>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7327" y="1628800"/>
            <a:ext cx="3234162" cy="107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26" name="Picture 2"/>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7119" y="4369172"/>
            <a:ext cx="1943337" cy="6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773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3" presetClass="entr" presetSubtype="10" fill="hold" nodeType="withEffect">
                                  <p:stCondLst>
                                    <p:cond delay="0"/>
                                  </p:stCondLst>
                                  <p:childTnLst>
                                    <p:set>
                                      <p:cBhvr>
                                        <p:cTn id="18" dur="1" fill="hold">
                                          <p:stCondLst>
                                            <p:cond delay="0"/>
                                          </p:stCondLst>
                                        </p:cTn>
                                        <p:tgtEl>
                                          <p:spTgt spid="257026"/>
                                        </p:tgtEl>
                                        <p:attrNameLst>
                                          <p:attrName>style.visibility</p:attrName>
                                        </p:attrNameLst>
                                      </p:cBhvr>
                                      <p:to>
                                        <p:strVal val="visible"/>
                                      </p:to>
                                    </p:set>
                                    <p:animEffect transition="in" filter="blinds(horizontal)">
                                      <p:cBhvr>
                                        <p:cTn id="19" dur="500"/>
                                        <p:tgtEl>
                                          <p:spTgt spid="257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xmlns="" id="{9EF13083-441D-CC41-A3B9-50FF39250BAC}"/>
              </a:ext>
            </a:extLst>
          </p:cNvPr>
          <p:cNvSpPr/>
          <p:nvPr/>
        </p:nvSpPr>
        <p:spPr>
          <a:xfrm>
            <a:off x="390000" y="971024"/>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(2022</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广东东莞模拟</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如图是部分短周期元素原子序数与主要化合价的关系图，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是其中的六种元素。下列说法不正确的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离子半径：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B.33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号砷元素与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同族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最高价氧化物对应水化物的酸性：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单质与水</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或酸</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反应的剧烈程度：</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Z</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22" name="TextBox 9"/>
          <p:cNvSpPr txBox="1"/>
          <p:nvPr/>
        </p:nvSpPr>
        <p:spPr>
          <a:xfrm>
            <a:off x="263352" y="206084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9" name="圆角矩形 28">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30" name="圆角矩形 29">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31" name="圆角矩形 30">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3" name="圆角矩形 42">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7" name="圆角矩形 26">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258050" name="Picture 2" descr="5-57"/>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4152" y="2348880"/>
            <a:ext cx="4283609" cy="214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516000" y="4797152"/>
            <a:ext cx="11160000" cy="1512168"/>
            <a:chOff x="516000" y="4797152"/>
            <a:chExt cx="11160000" cy="1512168"/>
          </a:xfrm>
        </p:grpSpPr>
        <p:grpSp>
          <p:nvGrpSpPr>
            <p:cNvPr id="21" name="组合 20">
              <a:extLst>
                <a:ext uri="{FF2B5EF4-FFF2-40B4-BE49-F238E27FC236}">
                  <a16:creationId xmlns:a16="http://schemas.microsoft.com/office/drawing/2014/main" xmlns="" id="{574E7DD6-E482-894D-9E46-D2B62C9ED9EC}"/>
                </a:ext>
              </a:extLst>
            </p:cNvPr>
            <p:cNvGrpSpPr/>
            <p:nvPr/>
          </p:nvGrpSpPr>
          <p:grpSpPr>
            <a:xfrm>
              <a:off x="516000" y="4797152"/>
              <a:ext cx="11160000" cy="1512168"/>
              <a:chOff x="792914" y="3925222"/>
              <a:chExt cx="11160000" cy="1512168"/>
            </a:xfrm>
          </p:grpSpPr>
          <p:sp>
            <p:nvSpPr>
              <p:cNvPr id="23" name="圆角矩形 22">
                <a:extLst>
                  <a:ext uri="{FF2B5EF4-FFF2-40B4-BE49-F238E27FC236}">
                    <a16:creationId xmlns:a16="http://schemas.microsoft.com/office/drawing/2014/main" xmlns="" id="{E0791A29-2CB4-2744-96C1-EA2037B165CE}"/>
                  </a:ext>
                </a:extLst>
              </p:cNvPr>
              <p:cNvSpPr/>
              <p:nvPr/>
            </p:nvSpPr>
            <p:spPr>
              <a:xfrm>
                <a:off x="792914" y="4038112"/>
                <a:ext cx="11160000" cy="1399278"/>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786000" y="5013176"/>
              <a:ext cx="10620000" cy="1130246"/>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元素只有－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价，可知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元素；根据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价，可知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元素，同理结合最高正价和最低负价可知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分别为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21288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17" name="矩形 16"/>
          <p:cNvSpPr/>
          <p:nvPr/>
        </p:nvSpPr>
        <p:spPr>
          <a:xfrm>
            <a:off x="390000" y="1052736"/>
            <a:ext cx="11412000" cy="3416320"/>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如表是元素周期表的一部分，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为短周期主族元素，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的最高化合价之和为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。下列说法错误的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原子半径：</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W&lt;X			</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常温常压下，</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单质为固态</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气态氢化物的热稳定性：</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Z&lt;W</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D.X</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的最高价氧化物的水化物是强碱</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6" name="TextBox 9"/>
          <p:cNvSpPr txBox="1"/>
          <p:nvPr/>
        </p:nvSpPr>
        <p:spPr>
          <a:xfrm>
            <a:off x="227432" y="375312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9" name="圆角矩形 18">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0" name="圆角矩形 19">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1" name="圆角矩形 20">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2" name="圆角矩形 21">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259074" name="Picture 2" descr="5-5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01989" y="2439377"/>
            <a:ext cx="2742777" cy="117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825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26" name="圆角矩形 25">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5" name="圆角矩形 24">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grpSp>
        <p:nvGrpSpPr>
          <p:cNvPr id="29" name="组合 28"/>
          <p:cNvGrpSpPr/>
          <p:nvPr/>
        </p:nvGrpSpPr>
        <p:grpSpPr>
          <a:xfrm>
            <a:off x="516000" y="1556792"/>
            <a:ext cx="11160000" cy="3240360"/>
            <a:chOff x="516000" y="4797152"/>
            <a:chExt cx="11160000" cy="3240360"/>
          </a:xfrm>
        </p:grpSpPr>
        <p:grpSp>
          <p:nvGrpSpPr>
            <p:cNvPr id="30" name="组合 29">
              <a:extLst>
                <a:ext uri="{FF2B5EF4-FFF2-40B4-BE49-F238E27FC236}">
                  <a16:creationId xmlns:a16="http://schemas.microsoft.com/office/drawing/2014/main" xmlns="" id="{574E7DD6-E482-894D-9E46-D2B62C9ED9EC}"/>
                </a:ext>
              </a:extLst>
            </p:cNvPr>
            <p:cNvGrpSpPr/>
            <p:nvPr/>
          </p:nvGrpSpPr>
          <p:grpSpPr>
            <a:xfrm>
              <a:off x="516000" y="4797152"/>
              <a:ext cx="11160000" cy="3240360"/>
              <a:chOff x="792914" y="3925222"/>
              <a:chExt cx="11160000" cy="3240360"/>
            </a:xfrm>
          </p:grpSpPr>
          <p:sp>
            <p:nvSpPr>
              <p:cNvPr id="43" name="圆角矩形 42">
                <a:extLst>
                  <a:ext uri="{FF2B5EF4-FFF2-40B4-BE49-F238E27FC236}">
                    <a16:creationId xmlns:a16="http://schemas.microsoft.com/office/drawing/2014/main" xmlns="" id="{E0791A29-2CB4-2744-96C1-EA2037B165CE}"/>
                  </a:ext>
                </a:extLst>
              </p:cNvPr>
              <p:cNvSpPr/>
              <p:nvPr/>
            </p:nvSpPr>
            <p:spPr>
              <a:xfrm>
                <a:off x="792914" y="4038112"/>
                <a:ext cx="11160000" cy="3127470"/>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4" name="矩形 4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文本框 4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1" name="矩形 30"/>
            <p:cNvSpPr/>
            <p:nvPr/>
          </p:nvSpPr>
          <p:spPr>
            <a:xfrm>
              <a:off x="696000" y="5031174"/>
              <a:ext cx="10800000" cy="2862322"/>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原子半径：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N&lt;Al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常温</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常压下，单质硅呈固态，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非金属性：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P&lt;N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可知，气态氢化物的热稳定性：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的最高价氧化物对应的水化物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是典型的两性氢氧化物，并非强碱，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pic>
        <p:nvPicPr>
          <p:cNvPr id="46" name="Picture 2" descr="5-5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31158" y="1854563"/>
            <a:ext cx="2493434" cy="107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594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linds(horizontal)">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14" name="圆角矩形 13">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390000" y="908720"/>
            <a:ext cx="11412000" cy="3970318"/>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(2020</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一种由短周期主族元素组成的化合物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如图所示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，具有良好的储氢性能，其中元素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的原子序数依次增大、且总和为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。下列有关叙述错误的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该化合物中，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之间均为共价键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的单质既能与水反应，也可与甲醇反应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的最高化合价氧化物的水化物为强酸</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的氟化物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XF</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中原子均为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电子稳定</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结构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9"/>
          <p:cNvSpPr txBox="1"/>
          <p:nvPr/>
        </p:nvSpPr>
        <p:spPr>
          <a:xfrm>
            <a:off x="227432" y="414908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0" name="圆角矩形 19">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260098" name="Picture 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8459" y="2724339"/>
            <a:ext cx="3137518" cy="156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705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grpSp>
        <p:nvGrpSpPr>
          <p:cNvPr id="15" name="组合 14">
            <a:extLst>
              <a:ext uri="{FF2B5EF4-FFF2-40B4-BE49-F238E27FC236}">
                <a16:creationId xmlns:a16="http://schemas.microsoft.com/office/drawing/2014/main" xmlns="" id="{574E7DD6-E482-894D-9E46-D2B62C9ED9EC}"/>
              </a:ext>
            </a:extLst>
          </p:cNvPr>
          <p:cNvGrpSpPr/>
          <p:nvPr/>
        </p:nvGrpSpPr>
        <p:grpSpPr>
          <a:xfrm>
            <a:off x="516000" y="1340767"/>
            <a:ext cx="11160000" cy="4896545"/>
            <a:chOff x="792914" y="3925222"/>
            <a:chExt cx="11160000" cy="4896545"/>
          </a:xfrm>
        </p:grpSpPr>
        <p:sp>
          <p:nvSpPr>
            <p:cNvPr id="16" name="圆角矩形 15">
              <a:extLst>
                <a:ext uri="{FF2B5EF4-FFF2-40B4-BE49-F238E27FC236}">
                  <a16:creationId xmlns:a16="http://schemas.microsoft.com/office/drawing/2014/main" xmlns="" id="{E0791A29-2CB4-2744-96C1-EA2037B165CE}"/>
                </a:ext>
              </a:extLst>
            </p:cNvPr>
            <p:cNvSpPr/>
            <p:nvPr/>
          </p:nvSpPr>
          <p:spPr>
            <a:xfrm>
              <a:off x="792914" y="4038113"/>
              <a:ext cx="11160000" cy="4783654"/>
            </a:xfrm>
            <a:prstGeom prst="roundRect">
              <a:avLst>
                <a:gd name="adj" fmla="val 200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7" name="矩形 1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文本框 1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9" name="矩形 18"/>
          <p:cNvSpPr/>
          <p:nvPr/>
        </p:nvSpPr>
        <p:spPr>
          <a:xfrm>
            <a:off x="696000" y="1628799"/>
            <a:ext cx="7597566" cy="1684244"/>
          </a:xfrm>
          <a:prstGeom prst="rect">
            <a:avLst/>
          </a:prstGeom>
        </p:spPr>
        <p:txBody>
          <a:bodyPr wrap="square">
            <a:spAutoFit/>
          </a:bodyPr>
          <a:lstStyle/>
          <a:p>
            <a:pPr algn="di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根据图中信息可得，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，结合题给信息</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的原子序数依次增大、且总和为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24</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可推知，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三种非金属元素之间</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圆角矩形 19">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1" name="圆角矩形 20">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22" name="圆角矩形 21">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3" name="圆角矩形 22">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4" name="矩形 3"/>
          <p:cNvSpPr/>
          <p:nvPr/>
        </p:nvSpPr>
        <p:spPr>
          <a:xfrm>
            <a:off x="696000" y="3230974"/>
            <a:ext cx="10800000" cy="2862322"/>
          </a:xfrm>
          <a:prstGeom prst="rect">
            <a:avLst/>
          </a:prstGeom>
        </p:spPr>
        <p:txBody>
          <a:bodyPr>
            <a:spAutoFit/>
          </a:bodyPr>
          <a:lstStyle/>
          <a:p>
            <a:pPr lvl="0" algn="just">
              <a:lnSpc>
                <a:spcPct val="150000"/>
              </a:lnSpc>
              <a:tabLst>
                <a:tab pos="2070735" algn="l"/>
              </a:tabLst>
            </a:pP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成的化学键均为共价键，</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正确；</a:t>
            </a:r>
            <a:endParaRPr lang="en-US"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既可以与水反应，也可以和甲醇反应，</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en-US" altLang="zh-CN" sz="2400" kern="100" dirty="0" smtClean="0">
                <a:solidFill>
                  <a:prstClr val="black"/>
                </a:solidFill>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的最高价氧化物对应的水化物为硝酸，</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三</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氟化硼中硼原子最外层有</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个电子，与氟原子之间形成</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个共价键，即最外层共</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个电子，不满足</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电子稳定结构，</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25" name="Picture 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8288" y="1772465"/>
            <a:ext cx="2592990" cy="129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566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264269"/>
            <a:ext cx="11412000" cy="6117059"/>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熟记常见元素及其化合物的特性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形成化合物种类最多的元素、单质是自然界中存在的硬度最大的物质的元素、气态氢化物中氢的质量分数最大的元素：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空气中含量最多的元素、气态氢化物水溶液呈碱性的元素：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地壳中含量最多的元素：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常见的具有漂白性的物质：氯水、</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、双氧水等。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⑤</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单质是最活泼的非金属元素、无正价的元素或无含氧酸的非金属元素、气态氢化物的水溶液可腐蚀玻璃的元素、气态氢化物最稳定的元素、阴离子还原性最弱的元素：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⑥</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单质密度最小的元素：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；密度最小的金属元素：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⑦</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常温下单质呈液态的非金属元素：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；金属元素：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Hg</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9680461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 name="矩形 2"/>
          <p:cNvSpPr/>
          <p:nvPr/>
        </p:nvSpPr>
        <p:spPr>
          <a:xfrm>
            <a:off x="390000" y="980728"/>
            <a:ext cx="11412000" cy="4455066"/>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(2020·</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7</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月选考，</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16)</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五种短周期元素，原子序数依次增大。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元素的最高正价为</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价，</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元素相邻，且与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元素同主族；化合物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的电子总数为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元素的原子最外层电子数比次外层少一个电子。下列说法不正确的是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原子半径：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最高价氧化物对应水化物的酸性：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C.X</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Z—ZX</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易溶于水，其水溶液呈碱性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三种元素形成的化合物一定是共价化合物</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9" name="圆角矩形 18">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0" name="圆角矩形 19">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1" name="圆角矩形 20">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2" name="TextBox 9"/>
          <p:cNvSpPr txBox="1"/>
          <p:nvPr/>
        </p:nvSpPr>
        <p:spPr>
          <a:xfrm>
            <a:off x="227432" y="476123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3" name="圆角矩形 22">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273433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8" name="圆角矩形 17">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9" name="圆角矩形 18">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0" name="圆角矩形 19">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1" name="圆角矩形 20">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22" name="组合 21">
            <a:extLst>
              <a:ext uri="{FF2B5EF4-FFF2-40B4-BE49-F238E27FC236}">
                <a16:creationId xmlns:a16="http://schemas.microsoft.com/office/drawing/2014/main" xmlns="" id="{574E7DD6-E482-894D-9E46-D2B62C9ED9EC}"/>
              </a:ext>
            </a:extLst>
          </p:cNvPr>
          <p:cNvGrpSpPr/>
          <p:nvPr/>
        </p:nvGrpSpPr>
        <p:grpSpPr>
          <a:xfrm>
            <a:off x="516000" y="836712"/>
            <a:ext cx="11160000" cy="5863209"/>
            <a:chOff x="792914" y="3925222"/>
            <a:chExt cx="11160000" cy="5863209"/>
          </a:xfrm>
        </p:grpSpPr>
        <p:sp>
          <p:nvSpPr>
            <p:cNvPr id="23" name="圆角矩形 22">
              <a:extLst>
                <a:ext uri="{FF2B5EF4-FFF2-40B4-BE49-F238E27FC236}">
                  <a16:creationId xmlns:a16="http://schemas.microsoft.com/office/drawing/2014/main" xmlns="" id="{E0791A29-2CB4-2744-96C1-EA2037B165CE}"/>
                </a:ext>
              </a:extLst>
            </p:cNvPr>
            <p:cNvSpPr/>
            <p:nvPr/>
          </p:nvSpPr>
          <p:spPr>
            <a:xfrm>
              <a:off x="792914" y="4038112"/>
              <a:ext cx="11160000" cy="5750319"/>
            </a:xfrm>
            <a:prstGeom prst="roundRect">
              <a:avLst>
                <a:gd name="adj" fmla="val 200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8" name="矩形 27"/>
          <p:cNvSpPr/>
          <p:nvPr/>
        </p:nvSpPr>
        <p:spPr>
          <a:xfrm>
            <a:off x="731704" y="980728"/>
            <a:ext cx="10728592" cy="5780044"/>
          </a:xfrm>
          <a:prstGeom prst="rect">
            <a:avLst/>
          </a:prstGeom>
        </p:spPr>
        <p:txBody>
          <a:bodyPr wrap="square">
            <a:spAutoFit/>
          </a:bodyPr>
          <a:lstStyle/>
          <a:p>
            <a:pPr algn="just">
              <a:lnSpc>
                <a:spcPct val="14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短周期元素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的原子序数依次增大，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元素的最高正价为＋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价，则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处于</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Ⅳ</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元素同主族，且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的原子序数大于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元素相邻，且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的原子序数大于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；化合物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，其电子总数为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个电子，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元素的原子最外层电子数比次外层少一个电子，且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的原子序数大于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一般来说</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，电子层数越多，原子半径越大，电子层数相同时，核电荷数越小，原子半径越大，故原子半径：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元素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的非金属性：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，则最高价氧化物对应水化物的酸性：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2070735" algn="l"/>
              </a:tabLst>
            </a:pP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spc="-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Z—ZX</a:t>
            </a:r>
            <a:r>
              <a:rPr lang="en-US" altLang="zh-CN" sz="2400" kern="100" spc="-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N—NH</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，其性质类似于</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，易溶于水，其水溶液呈碱性，</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三种元素可形成离子化合物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圆角矩形 29">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677728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 name="矩形 2"/>
          <p:cNvSpPr/>
          <p:nvPr/>
        </p:nvSpPr>
        <p:spPr>
          <a:xfrm>
            <a:off x="479376" y="882586"/>
            <a:ext cx="11233248" cy="4524315"/>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南京理工大学合成出的一种离子化合物的局部结构如图所示，该物质由两种阳离子和两种阴离子构成，其中有两种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电子离子和一种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电子离子。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均为短周期元素，且均不在同一族。下列说法不正确的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形成的化合物的沸点高于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的同族元素与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形成</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化合物</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的沸点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的最高价氧化物对应水化物的酸性比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的气态氢化物的稳定性比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在该盐中，存在极性共价键和非极性</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共价键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8" name="圆角矩形 27">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9" name="圆角矩形 28">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30" name="圆角矩形 29">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31" name="圆角矩形 30">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24" name="TextBox 9"/>
          <p:cNvSpPr txBox="1"/>
          <p:nvPr/>
        </p:nvSpPr>
        <p:spPr>
          <a:xfrm>
            <a:off x="299440" y="360910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5" name="圆角矩形 24">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184352" name="Picture 32" descr="5-6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4272" y="2204864"/>
            <a:ext cx="3028625" cy="178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3307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grpSp>
        <p:nvGrpSpPr>
          <p:cNvPr id="20" name="组合 19">
            <a:extLst>
              <a:ext uri="{FF2B5EF4-FFF2-40B4-BE49-F238E27FC236}">
                <a16:creationId xmlns:a16="http://schemas.microsoft.com/office/drawing/2014/main" xmlns="" id="{574E7DD6-E482-894D-9E46-D2B62C9ED9EC}"/>
              </a:ext>
            </a:extLst>
          </p:cNvPr>
          <p:cNvGrpSpPr/>
          <p:nvPr/>
        </p:nvGrpSpPr>
        <p:grpSpPr>
          <a:xfrm>
            <a:off x="516000" y="1268760"/>
            <a:ext cx="11160000" cy="3744416"/>
            <a:chOff x="792914" y="3925222"/>
            <a:chExt cx="11160000" cy="3744416"/>
          </a:xfrm>
        </p:grpSpPr>
        <p:sp>
          <p:nvSpPr>
            <p:cNvPr id="21" name="圆角矩形 20">
              <a:extLst>
                <a:ext uri="{FF2B5EF4-FFF2-40B4-BE49-F238E27FC236}">
                  <a16:creationId xmlns:a16="http://schemas.microsoft.com/office/drawing/2014/main" xmlns="" id="{E0791A29-2CB4-2744-96C1-EA2037B165CE}"/>
                </a:ext>
              </a:extLst>
            </p:cNvPr>
            <p:cNvSpPr/>
            <p:nvPr/>
          </p:nvSpPr>
          <p:spPr>
            <a:xfrm>
              <a:off x="792914" y="4038112"/>
              <a:ext cx="11160000" cy="3631526"/>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矩形 24"/>
          <p:cNvSpPr/>
          <p:nvPr/>
        </p:nvSpPr>
        <p:spPr>
          <a:xfrm>
            <a:off x="785999" y="1412776"/>
            <a:ext cx="8028205" cy="2308324"/>
          </a:xfrm>
          <a:prstGeom prst="rect">
            <a:avLst/>
          </a:prstGeom>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根据提供的信息，可以推断出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，化合物中</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含有</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形成的化合物为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，由于存在分子间氢键，故其沸点比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的同族元素与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形成的化合物的沸点高，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圆角矩形 25">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6"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29" name="矩形 28"/>
          <p:cNvSpPr/>
          <p:nvPr/>
        </p:nvSpPr>
        <p:spPr>
          <a:xfrm>
            <a:off x="786000" y="3634538"/>
            <a:ext cx="10620000" cy="1130246"/>
          </a:xfrm>
          <a:prstGeom prst="rect">
            <a:avLst/>
          </a:prstGeom>
        </p:spPr>
        <p:txBody>
          <a:bodyPr wrap="square">
            <a:spAutoFit/>
          </a:bodyPr>
          <a:lstStyle/>
          <a:p>
            <a:pPr lvl="0" algn="just">
              <a:lnSpc>
                <a:spcPct val="150000"/>
              </a:lnSpc>
              <a:tabLst>
                <a:tab pos="2070735" algn="l"/>
              </a:tabLst>
            </a:pP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HNO</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的酸性比</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HClO</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的酸性弱，</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在</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该盐中，</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N—N</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键为非极性共价键，</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N—H</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键、</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键为极性共价键，</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31" name="圆角矩形 30">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43" name="Picture 32" descr="5-60"/>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3605" y="1556792"/>
            <a:ext cx="2502995" cy="147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2638997598"/>
              </p:ext>
            </p:extLst>
          </p:nvPr>
        </p:nvGraphicFramePr>
        <p:xfrm>
          <a:off x="3356571" y="2122541"/>
          <a:ext cx="1011237" cy="468313"/>
        </p:xfrm>
        <a:graphic>
          <a:graphicData uri="http://schemas.openxmlformats.org/presentationml/2006/ole">
            <mc:AlternateContent xmlns:mc="http://schemas.openxmlformats.org/markup-compatibility/2006">
              <mc:Choice xmlns:v="urn:schemas-microsoft-com:vml" Requires="v">
                <p:oleObj spid="_x0000_s240681" name="文档" r:id="rId19" imgW="1011348" imgH="468025" progId="Word.Document.12">
                  <p:embed/>
                </p:oleObj>
              </mc:Choice>
              <mc:Fallback>
                <p:oleObj name="文档" r:id="rId19" imgW="1011348" imgH="468025" progId="Word.Document.12">
                  <p:embed/>
                  <p:pic>
                    <p:nvPicPr>
                      <p:cNvPr id="0" name=""/>
                      <p:cNvPicPr/>
                      <p:nvPr/>
                    </p:nvPicPr>
                    <p:blipFill>
                      <a:blip r:embed="rId20"/>
                      <a:stretch>
                        <a:fillRect/>
                      </a:stretch>
                    </p:blipFill>
                    <p:spPr>
                      <a:xfrm>
                        <a:off x="3356571" y="2122541"/>
                        <a:ext cx="1011237" cy="468313"/>
                      </a:xfrm>
                      <a:prstGeom prst="rect">
                        <a:avLst/>
                      </a:prstGeom>
                    </p:spPr>
                  </p:pic>
                </p:oleObj>
              </mc:Fallback>
            </mc:AlternateContent>
          </a:graphicData>
        </a:graphic>
      </p:graphicFrame>
      <p:graphicFrame>
        <p:nvGraphicFramePr>
          <p:cNvPr id="44" name="对象 43"/>
          <p:cNvGraphicFramePr>
            <a:graphicFrameLocks noChangeAspect="1"/>
          </p:cNvGraphicFramePr>
          <p:nvPr>
            <p:extLst>
              <p:ext uri="{D42A27DB-BD31-4B8C-83A1-F6EECF244321}">
                <p14:modId xmlns:p14="http://schemas.microsoft.com/office/powerpoint/2010/main" val="422218740"/>
              </p:ext>
            </p:extLst>
          </p:nvPr>
        </p:nvGraphicFramePr>
        <p:xfrm>
          <a:off x="5271101" y="2132856"/>
          <a:ext cx="1003300" cy="465138"/>
        </p:xfrm>
        <a:graphic>
          <a:graphicData uri="http://schemas.openxmlformats.org/presentationml/2006/ole">
            <mc:AlternateContent xmlns:mc="http://schemas.openxmlformats.org/markup-compatibility/2006">
              <mc:Choice xmlns:v="urn:schemas-microsoft-com:vml" Requires="v">
                <p:oleObj spid="_x0000_s240682" name="文档" r:id="rId21" imgW="1011348" imgH="469107" progId="Word.Document.12">
                  <p:embed/>
                </p:oleObj>
              </mc:Choice>
              <mc:Fallback>
                <p:oleObj name="文档" r:id="rId21" imgW="1011348" imgH="469107" progId="Word.Document.12">
                  <p:embed/>
                  <p:pic>
                    <p:nvPicPr>
                      <p:cNvPr id="0" name=""/>
                      <p:cNvPicPr/>
                      <p:nvPr/>
                    </p:nvPicPr>
                    <p:blipFill>
                      <a:blip r:embed="rId22"/>
                      <a:stretch>
                        <a:fillRect/>
                      </a:stretch>
                    </p:blipFill>
                    <p:spPr>
                      <a:xfrm>
                        <a:off x="5271101" y="2132856"/>
                        <a:ext cx="1003300" cy="465138"/>
                      </a:xfrm>
                      <a:prstGeom prst="rect">
                        <a:avLst/>
                      </a:prstGeom>
                    </p:spPr>
                  </p:pic>
                </p:oleObj>
              </mc:Fallback>
            </mc:AlternateContent>
          </a:graphicData>
        </a:graphic>
      </p:graphicFrame>
    </p:spTree>
    <p:extLst>
      <p:ext uri="{BB962C8B-B14F-4D97-AF65-F5344CB8AC3E}">
        <p14:creationId xmlns:p14="http://schemas.microsoft.com/office/powerpoint/2010/main" val="858258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par>
                                <p:cTn id="14" presetID="3" presetClass="entr" presetSubtype="1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blinds(horizontal)">
                                      <p:cBhvr>
                                        <p:cTn id="16" dur="500"/>
                                        <p:tgtEl>
                                          <p:spTgt spid="43"/>
                                        </p:tgtEl>
                                      </p:cBhvr>
                                    </p:animEffect>
                                  </p:childTnLst>
                                </p:cTn>
                              </p:par>
                              <p:par>
                                <p:cTn id="17" presetID="3" presetClass="entr" presetSubtype="1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linds(horizontal)">
                                      <p:cBhvr>
                                        <p:cTn id="19" dur="500"/>
                                        <p:tgtEl>
                                          <p:spTgt spid="44"/>
                                        </p:tgtEl>
                                      </p:cBhvr>
                                    </p:animEffect>
                                  </p:childTnLst>
                                </p:cTn>
                              </p:par>
                              <p:par>
                                <p:cTn id="20" presetID="3"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3" name="圆角矩形 22">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6" name="圆角矩形 25">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7" name="圆角矩形 26">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4" name="矩形 3"/>
          <p:cNvSpPr/>
          <p:nvPr/>
        </p:nvSpPr>
        <p:spPr>
          <a:xfrm>
            <a:off x="390000" y="1124744"/>
            <a:ext cx="11412000" cy="3970318"/>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短周期元素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的原子序数依次增大，其中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元素的原子半径最大。已知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分别是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三种元素的单质，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常温下为气体。在适宜的条件下，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可以发生如图所示的反应。下列说法正确的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化合物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中含离子键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的含氧酸均为强酸</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非金属性：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X&gt;Z</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离子半径：</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Y&gt;Z</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8" name="TextBox 9"/>
          <p:cNvSpPr txBox="1"/>
          <p:nvPr/>
        </p:nvSpPr>
        <p:spPr>
          <a:xfrm>
            <a:off x="227432" y="278092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9" name="圆角矩形 28">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pic>
        <p:nvPicPr>
          <p:cNvPr id="261122" name="Picture 2" descr="5-61"/>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9298" y="2863129"/>
            <a:ext cx="3137518" cy="196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687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grpSp>
        <p:nvGrpSpPr>
          <p:cNvPr id="20" name="组合 19">
            <a:extLst>
              <a:ext uri="{FF2B5EF4-FFF2-40B4-BE49-F238E27FC236}">
                <a16:creationId xmlns:a16="http://schemas.microsoft.com/office/drawing/2014/main" xmlns="" id="{574E7DD6-E482-894D-9E46-D2B62C9ED9EC}"/>
              </a:ext>
            </a:extLst>
          </p:cNvPr>
          <p:cNvGrpSpPr/>
          <p:nvPr/>
        </p:nvGrpSpPr>
        <p:grpSpPr>
          <a:xfrm>
            <a:off x="516000" y="1196752"/>
            <a:ext cx="11160000" cy="3168352"/>
            <a:chOff x="792914" y="3925222"/>
            <a:chExt cx="11160000" cy="3168352"/>
          </a:xfrm>
        </p:grpSpPr>
        <p:sp>
          <p:nvSpPr>
            <p:cNvPr id="21" name="圆角矩形 20">
              <a:extLst>
                <a:ext uri="{FF2B5EF4-FFF2-40B4-BE49-F238E27FC236}">
                  <a16:creationId xmlns:a16="http://schemas.microsoft.com/office/drawing/2014/main" xmlns="" id="{E0791A29-2CB4-2744-96C1-EA2037B165CE}"/>
                </a:ext>
              </a:extLst>
            </p:cNvPr>
            <p:cNvSpPr/>
            <p:nvPr/>
          </p:nvSpPr>
          <p:spPr>
            <a:xfrm>
              <a:off x="792914" y="4038112"/>
              <a:ext cx="11160000" cy="3055462"/>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矩形 24"/>
          <p:cNvSpPr/>
          <p:nvPr/>
        </p:nvSpPr>
        <p:spPr>
          <a:xfrm>
            <a:off x="786000" y="1412776"/>
            <a:ext cx="10620000" cy="2862322"/>
          </a:xfrm>
          <a:prstGeom prst="rect">
            <a:avLst/>
          </a:prstGeom>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根据图示，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等活泼金属，</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分别是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等活泼金属、</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；化合物</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中含离子键，故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HClO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是弱酸，故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非金属性</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离子半径</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&gt;Na</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圆角矩形 22">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6" name="圆角矩形 25">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7" name="圆角矩形 26">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30" name="圆角矩形 29">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pic>
        <p:nvPicPr>
          <p:cNvPr id="31" name="Picture 2" descr="5-61"/>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4272" y="2276872"/>
            <a:ext cx="2852289" cy="178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661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pic>
        <p:nvPicPr>
          <p:cNvPr id="227" name="图片 226">
            <a:extLst>
              <a:ext uri="{FF2B5EF4-FFF2-40B4-BE49-F238E27FC236}">
                <a16:creationId xmlns:a16="http://schemas.microsoft.com/office/drawing/2014/main" xmlns="" id="{E04565B2-7038-F542-9702-A23EB40472EA}"/>
              </a:ext>
            </a:extLst>
          </p:cNvPr>
          <p:cNvPicPr>
            <a:picLocks noChangeAspect="1"/>
          </p:cNvPicPr>
          <p:nvPr/>
        </p:nvPicPr>
        <p:blipFill>
          <a:blip r:embed="rId2">
            <a:alphaModFix amt="70000"/>
          </a:blip>
          <a:stretch>
            <a:fillRect/>
          </a:stretch>
        </p:blipFill>
        <p:spPr>
          <a:xfrm>
            <a:off x="-21321" y="-5748"/>
            <a:ext cx="12212516" cy="6858000"/>
          </a:xfrm>
          <a:prstGeom prst="rect">
            <a:avLst/>
          </a:prstGeom>
        </p:spPr>
      </p:pic>
      <p:grpSp>
        <p:nvGrpSpPr>
          <p:cNvPr id="200" name="组合 199">
            <a:extLst>
              <a:ext uri="{FF2B5EF4-FFF2-40B4-BE49-F238E27FC236}">
                <a16:creationId xmlns:a16="http://schemas.microsoft.com/office/drawing/2014/main" xmlns="" id="{298D371D-74FE-9A42-897F-573B07ECFD7B}"/>
              </a:ext>
            </a:extLst>
          </p:cNvPr>
          <p:cNvGrpSpPr/>
          <p:nvPr/>
        </p:nvGrpSpPr>
        <p:grpSpPr>
          <a:xfrm>
            <a:off x="3426178" y="2806196"/>
            <a:ext cx="5339644" cy="1245608"/>
            <a:chOff x="3426178" y="2798382"/>
            <a:chExt cx="5339644" cy="1245608"/>
          </a:xfrm>
        </p:grpSpPr>
        <p:grpSp>
          <p:nvGrpSpPr>
            <p:cNvPr id="8" name="组合 7">
              <a:extLst>
                <a:ext uri="{FF2B5EF4-FFF2-40B4-BE49-F238E27FC236}">
                  <a16:creationId xmlns:a16="http://schemas.microsoft.com/office/drawing/2014/main" xmlns="" id="{0EFE0311-E343-0041-B646-807118C4E69A}"/>
                </a:ext>
              </a:extLst>
            </p:cNvPr>
            <p:cNvGrpSpPr/>
            <p:nvPr/>
          </p:nvGrpSpPr>
          <p:grpSpPr>
            <a:xfrm>
              <a:off x="3426178" y="3016617"/>
              <a:ext cx="5339644" cy="1027373"/>
              <a:chOff x="3426178" y="2720622"/>
              <a:chExt cx="5339644" cy="1027373"/>
            </a:xfrm>
          </p:grpSpPr>
          <p:sp>
            <p:nvSpPr>
              <p:cNvPr id="5" name="圆角矩形 4">
                <a:extLst>
                  <a:ext uri="{FF2B5EF4-FFF2-40B4-BE49-F238E27FC236}">
                    <a16:creationId xmlns:a16="http://schemas.microsoft.com/office/drawing/2014/main" xmlns="" id="{B9D75BCE-C6DE-784D-BC6F-5F68CA5828CE}"/>
                  </a:ext>
                </a:extLst>
              </p:cNvPr>
              <p:cNvSpPr/>
              <p:nvPr/>
            </p:nvSpPr>
            <p:spPr>
              <a:xfrm>
                <a:off x="3426178" y="2867146"/>
                <a:ext cx="5339644" cy="718692"/>
              </a:xfrm>
              <a:prstGeom prst="roundRect">
                <a:avLst>
                  <a:gd name="adj" fmla="val 50000"/>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a16="http://schemas.microsoft.com/office/drawing/2014/main" xmlns="" id="{EC8F9895-2B35-C946-ABFF-E943F8F755AE}"/>
                  </a:ext>
                </a:extLst>
              </p:cNvPr>
              <p:cNvSpPr/>
              <p:nvPr/>
            </p:nvSpPr>
            <p:spPr>
              <a:xfrm>
                <a:off x="4128897" y="2720622"/>
                <a:ext cx="39342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a16="http://schemas.microsoft.com/office/drawing/2014/main" xmlns="" id="{2657314C-9480-3143-AFD0-3A7FEF504C0F}"/>
                  </a:ext>
                </a:extLst>
              </p:cNvPr>
              <p:cNvSpPr/>
              <p:nvPr/>
            </p:nvSpPr>
            <p:spPr>
              <a:xfrm>
                <a:off x="3874847" y="3465773"/>
                <a:ext cx="44423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 name="文本框 3">
              <a:extLst>
                <a:ext uri="{FF2B5EF4-FFF2-40B4-BE49-F238E27FC236}">
                  <a16:creationId xmlns:a16="http://schemas.microsoft.com/office/drawing/2014/main" xmlns="" id="{EA17DC6A-E188-E641-8772-276D9A5EFC0B}"/>
                </a:ext>
              </a:extLst>
            </p:cNvPr>
            <p:cNvSpPr txBox="1"/>
            <p:nvPr/>
          </p:nvSpPr>
          <p:spPr>
            <a:xfrm>
              <a:off x="4128897" y="2798382"/>
              <a:ext cx="3934206" cy="718692"/>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6000" dirty="0">
                <a:latin typeface="DOUYU Font" pitchFamily="2" charset="-122"/>
                <a:ea typeface="DOUYU Font" pitchFamily="2" charset="-122"/>
              </a:endParaRPr>
            </a:p>
          </p:txBody>
        </p:sp>
        <p:sp>
          <p:nvSpPr>
            <p:cNvPr id="12" name="文本框 11">
              <a:extLst>
                <a:ext uri="{FF2B5EF4-FFF2-40B4-BE49-F238E27FC236}">
                  <a16:creationId xmlns:a16="http://schemas.microsoft.com/office/drawing/2014/main" xmlns="" id="{C03048A7-E3A6-3A41-AE40-D749B06A0787}"/>
                </a:ext>
              </a:extLst>
            </p:cNvPr>
            <p:cNvSpPr txBox="1"/>
            <p:nvPr/>
          </p:nvSpPr>
          <p:spPr>
            <a:xfrm>
              <a:off x="3998739" y="3763875"/>
              <a:ext cx="4172396" cy="239316"/>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en" altLang="zh-CN" dirty="0">
                <a:solidFill>
                  <a:schemeClr val="bg1"/>
                </a:solidFill>
              </a:endParaRPr>
            </a:p>
          </p:txBody>
        </p:sp>
      </p:grpSp>
      <p:grpSp>
        <p:nvGrpSpPr>
          <p:cNvPr id="11" name="组合 10">
            <a:extLst>
              <a:ext uri="{FF2B5EF4-FFF2-40B4-BE49-F238E27FC236}">
                <a16:creationId xmlns:a16="http://schemas.microsoft.com/office/drawing/2014/main" xmlns="" id="{DB0764DB-8505-8B48-92ED-D75515448C6C}"/>
              </a:ext>
            </a:extLst>
          </p:cNvPr>
          <p:cNvGrpSpPr/>
          <p:nvPr/>
        </p:nvGrpSpPr>
        <p:grpSpPr>
          <a:xfrm>
            <a:off x="11286600" y="-5748"/>
            <a:ext cx="579247" cy="730144"/>
            <a:chOff x="10991812" y="-5749"/>
            <a:chExt cx="760532" cy="958655"/>
          </a:xfrm>
        </p:grpSpPr>
        <p:sp>
          <p:nvSpPr>
            <p:cNvPr id="13" name="同侧圆角矩形 12">
              <a:extLst>
                <a:ext uri="{FF2B5EF4-FFF2-40B4-BE49-F238E27FC236}">
                  <a16:creationId xmlns:a16="http://schemas.microsoft.com/office/drawing/2014/main" xmlns="" id="{0519C388-C1A0-E54C-ADD0-3D30DF740B4C}"/>
                </a:ext>
              </a:extLst>
            </p:cNvPr>
            <p:cNvSpPr/>
            <p:nvPr/>
          </p:nvSpPr>
          <p:spPr>
            <a:xfrm flipV="1">
              <a:off x="10991812" y="-5749"/>
              <a:ext cx="760532" cy="958655"/>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任意多边形 3">
              <a:extLst>
                <a:ext uri="{FF2B5EF4-FFF2-40B4-BE49-F238E27FC236}">
                  <a16:creationId xmlns:a16="http://schemas.microsoft.com/office/drawing/2014/main" xmlns="" id="{83E5017B-4DD7-384F-B8E6-0ED61F2AC85E}"/>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accent3"/>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spTree>
    <p:extLst>
      <p:ext uri="{BB962C8B-B14F-4D97-AF65-F5344CB8AC3E}">
        <p14:creationId xmlns:p14="http://schemas.microsoft.com/office/powerpoint/2010/main" val="1681274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048668"/>
            <a:ext cx="11412000" cy="2308324"/>
          </a:xfrm>
          <a:prstGeom prst="rect">
            <a:avLst/>
          </a:prstGeom>
        </p:spPr>
        <p:txBody>
          <a:bodyPr>
            <a:spAutoFit/>
          </a:bodyPr>
          <a:lstStyle/>
          <a:p>
            <a:pPr lvl="0" algn="just">
              <a:lnSpc>
                <a:spcPct val="150000"/>
              </a:lnSpc>
              <a:tabLst>
                <a:tab pos="2070735" algn="l"/>
              </a:tabLst>
            </a:pPr>
            <a:r>
              <a:rPr lang="en-US" altLang="zh-CN" sz="2400" kern="100" dirty="0">
                <a:solidFill>
                  <a:prstClr val="black"/>
                </a:solidFill>
                <a:latin typeface="宋体" panose="02010600030101010101" pitchFamily="2" charset="-122"/>
                <a:ea typeface="微软雅黑" panose="020B0503020204020204" pitchFamily="34" charset="-122"/>
                <a:cs typeface="Times New Roman" panose="02020603050405020304" pitchFamily="18" charset="0"/>
              </a:rPr>
              <a:t>⑧</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最高价氧化物及其水化物既能与强酸又能与强碱反应的元素：</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Al</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tabLst>
                <a:tab pos="2070735" algn="l"/>
              </a:tabLst>
            </a:pPr>
            <a:r>
              <a:rPr lang="en-US" altLang="zh-CN" sz="2400" kern="100" dirty="0">
                <a:solidFill>
                  <a:prstClr val="black"/>
                </a:solidFill>
                <a:latin typeface="宋体" panose="02010600030101010101" pitchFamily="2" charset="-122"/>
                <a:ea typeface="微软雅黑" panose="020B0503020204020204" pitchFamily="34" charset="-122"/>
                <a:cs typeface="Times New Roman" panose="02020603050405020304" pitchFamily="18" charset="0"/>
              </a:rPr>
              <a:t>⑨</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元素的气态氢化物和它的最高价氧化物对应的水化物能化合的元素：</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；能发生氧化还原反应的元素：</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solidFill>
                  <a:prstClr val="black"/>
                </a:solidFill>
                <a:latin typeface="宋体" panose="02010600030101010101" pitchFamily="2" charset="-122"/>
                <a:ea typeface="微软雅黑" panose="020B0503020204020204" pitchFamily="34" charset="-122"/>
                <a:cs typeface="Times New Roman" panose="02020603050405020304" pitchFamily="18" charset="0"/>
              </a:rPr>
              <a:t>⑩</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元素的单质在常温下能与水反应放出气体的短周期元素：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303835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构建解题模型</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5" name="矩形 4"/>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rPr>
              <a:t>题型</a:t>
            </a: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7" name="矩形 6"/>
          <p:cNvSpPr/>
          <p:nvPr/>
        </p:nvSpPr>
        <p:spPr>
          <a:xfrm>
            <a:off x="392002" y="908720"/>
            <a:ext cx="11412000" cy="4524315"/>
          </a:xfrm>
          <a:prstGeom prst="rect">
            <a:avLst/>
          </a:prstGeom>
        </p:spPr>
        <p:txBody>
          <a:bodyPr>
            <a:spAutoFit/>
          </a:bodyPr>
          <a:lstStyle/>
          <a:p>
            <a:pPr algn="just">
              <a:lnSpc>
                <a:spcPct val="150000"/>
              </a:lnSpc>
              <a:spcAft>
                <a:spcPts val="0"/>
              </a:spcAft>
              <a:tabLst>
                <a:tab pos="2070735" algn="l"/>
              </a:tabLst>
            </a:pP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题型一　元素周期表片断结构型推断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zh-CN" altLang="zh-CN" sz="24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400" b="1" kern="100" dirty="0">
                <a:solidFill>
                  <a:srgbClr val="0000FF"/>
                </a:solidFill>
                <a:latin typeface="微软雅黑" panose="020B0503020204020204" pitchFamily="34" charset="-122"/>
                <a:cs typeface="Times New Roman" panose="02020603050405020304" pitchFamily="18"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是原子序数依次增大的短周期元素，</a:t>
            </a:r>
            <a:r>
              <a:rPr lang="en-US" altLang="zh-CN" sz="2400" kern="100" dirty="0">
                <a:latin typeface="Times New Roman" panose="02020603050405020304" pitchFamily="18" charset="0"/>
                <a:ea typeface="微软雅黑" panose="020B0503020204020204" pitchFamily="34" charset="-122"/>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原子的最外层电子数之和为</a:t>
            </a:r>
            <a:r>
              <a:rPr lang="en-US" altLang="zh-CN" sz="2400" kern="100" dirty="0">
                <a:latin typeface="Times New Roman" panose="02020603050405020304" pitchFamily="18" charset="0"/>
                <a:ea typeface="微软雅黑" panose="020B0503020204020204" pitchFamily="34" charset="-122"/>
              </a:rPr>
              <a:t>15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三种元素在周期表中的相对位置如图所示。</a:t>
            </a:r>
            <a:r>
              <a:rPr lang="en-US" altLang="zh-CN" sz="2400" kern="100" dirty="0">
                <a:latin typeface="Times New Roman" panose="02020603050405020304" pitchFamily="18" charset="0"/>
                <a:ea typeface="微软雅黑" panose="020B0503020204020204" pitchFamily="34" charset="-122"/>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以原子个数比为</a:t>
            </a:r>
            <a:r>
              <a:rPr lang="en-US" altLang="zh-CN" sz="2400" kern="100" dirty="0">
                <a:latin typeface="Times New Roman" panose="02020603050405020304" pitchFamily="18" charset="0"/>
                <a:ea typeface="微软雅黑" panose="020B0503020204020204" pitchFamily="34" charset="-122"/>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形成的化合物常用作火箭燃料。下列说法正确的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简单离子半径：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Y&gt;X&gt;W</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热稳定性：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Y&gt;XW</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的最高价氧化物是酸性氧化物，不能与任何酸反应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D.ZY</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的化学键类型与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MgCl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10535210"/>
              </p:ext>
            </p:extLst>
          </p:nvPr>
        </p:nvGraphicFramePr>
        <p:xfrm>
          <a:off x="9336360" y="3501008"/>
          <a:ext cx="1532890" cy="1097280"/>
        </p:xfrm>
        <a:graphic>
          <a:graphicData uri="http://schemas.openxmlformats.org/drawingml/2006/table">
            <a:tbl>
              <a:tblPr/>
              <a:tblGrid>
                <a:gridCol w="496570"/>
                <a:gridCol w="518160"/>
                <a:gridCol w="518160"/>
              </a:tblGrid>
              <a:tr h="241935">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X</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Y</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90">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Z</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TextBox 9"/>
          <p:cNvSpPr txBox="1"/>
          <p:nvPr/>
        </p:nvSpPr>
        <p:spPr>
          <a:xfrm>
            <a:off x="227432" y="360910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98869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574E7DD6-E482-894D-9E46-D2B62C9ED9EC}"/>
              </a:ext>
            </a:extLst>
          </p:cNvPr>
          <p:cNvGrpSpPr/>
          <p:nvPr/>
        </p:nvGrpSpPr>
        <p:grpSpPr>
          <a:xfrm>
            <a:off x="516000" y="332656"/>
            <a:ext cx="11160000" cy="5920342"/>
            <a:chOff x="792914" y="3925222"/>
            <a:chExt cx="11160000" cy="5920342"/>
          </a:xfrm>
        </p:grpSpPr>
        <p:sp>
          <p:nvSpPr>
            <p:cNvPr id="3" name="圆角矩形 2">
              <a:extLst>
                <a:ext uri="{FF2B5EF4-FFF2-40B4-BE49-F238E27FC236}">
                  <a16:creationId xmlns:a16="http://schemas.microsoft.com/office/drawing/2014/main" xmlns="" id="{E0791A29-2CB4-2744-96C1-EA2037B165CE}"/>
                </a:ext>
              </a:extLst>
            </p:cNvPr>
            <p:cNvSpPr/>
            <p:nvPr/>
          </p:nvSpPr>
          <p:spPr>
            <a:xfrm>
              <a:off x="792914" y="4038111"/>
              <a:ext cx="11160000" cy="5807453"/>
            </a:xfrm>
            <a:prstGeom prst="roundRect">
              <a:avLst>
                <a:gd name="adj" fmla="val 147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useBgFill="1">
          <p:nvSpPr>
            <p:cNvPr id="4" name="矩形 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5" name="文本框 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7" name="矩形 6"/>
          <p:cNvSpPr/>
          <p:nvPr/>
        </p:nvSpPr>
        <p:spPr>
          <a:xfrm>
            <a:off x="786000" y="620688"/>
            <a:ext cx="8982408" cy="1130246"/>
          </a:xfrm>
          <a:prstGeom prst="rect">
            <a:avLst/>
          </a:prstGeom>
        </p:spPr>
        <p:txBody>
          <a:bodyPr wrap="square">
            <a:spAutoFit/>
          </a:bodyPr>
          <a:lstStyle/>
          <a:p>
            <a:pPr algn="di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的最外层电子数为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原子的最外层电子数之和为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可得</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，解得</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1885048113"/>
              </p:ext>
            </p:extLst>
          </p:nvPr>
        </p:nvGraphicFramePr>
        <p:xfrm>
          <a:off x="9984432" y="620688"/>
          <a:ext cx="1532890" cy="1097280"/>
        </p:xfrm>
        <a:graphic>
          <a:graphicData uri="http://schemas.openxmlformats.org/drawingml/2006/table">
            <a:tbl>
              <a:tblPr/>
              <a:tblGrid>
                <a:gridCol w="496570"/>
                <a:gridCol w="518160"/>
                <a:gridCol w="518160"/>
              </a:tblGrid>
              <a:tr h="241935">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X</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Y</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90">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Z</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786000" y="1712997"/>
            <a:ext cx="10620000" cy="4524315"/>
          </a:xfrm>
          <a:prstGeom prst="rect">
            <a:avLst/>
          </a:prstGeom>
        </p:spPr>
        <p:txBody>
          <a:bodyPr wrap="square">
            <a:spAutoFit/>
          </a:bodyPr>
          <a:lstStyle/>
          <a:p>
            <a:pPr lvl="0" algn="just">
              <a:lnSpc>
                <a:spcPct val="150000"/>
              </a:lnSpc>
              <a:tabLst>
                <a:tab pos="2070735" algn="l"/>
              </a:tabLst>
            </a:pP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元素，由</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以原子个数比为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形成的化合物常用作火箭燃料可知，</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元素。电子层结构相同的离子，核电荷数越大，离子半径越小，则氮离子的离子半径大于氧离子，故</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元素的非金属性越强，氢化物的热稳定性越强，氧元素的非金属性强于氮元素，则水的稳定性强于氨气，故</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正确；</a:t>
            </a:r>
            <a:endParaRPr lang="en-US"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硅元素的最高价氧化物为二氧化硅，能与氢氟酸反应，故</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tabLst>
                <a:tab pos="2070735" algn="l"/>
              </a:tabLst>
            </a:pP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二氧化硅为共价化合物，化合物中含有共价键，氯化镁为离子化合物，化合物中含有离子键，化学键类型不相同，故</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44034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10795</TotalTime>
  <Words>7355</Words>
  <Application>Microsoft Office PowerPoint</Application>
  <PresentationFormat>宽屏</PresentationFormat>
  <Paragraphs>878</Paragraphs>
  <Slides>66</Slides>
  <Notes>1</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66</vt:i4>
      </vt:variant>
    </vt:vector>
  </HeadingPairs>
  <TitlesOfParts>
    <vt:vector size="83" baseType="lpstr">
      <vt:lpstr>Adobe 楷体 Std R</vt:lpstr>
      <vt:lpstr>DOUYU Font</vt:lpstr>
      <vt:lpstr>KaiTi</vt:lpstr>
      <vt:lpstr>方正粗圆简体</vt:lpstr>
      <vt:lpstr>方正中倩简体</vt:lpstr>
      <vt:lpstr>华文细黑</vt:lpstr>
      <vt:lpstr>楷体</vt:lpstr>
      <vt:lpstr>楷体_GB2312</vt:lpstr>
      <vt:lpstr>宋体</vt:lpstr>
      <vt:lpstr>微软雅黑</vt:lpstr>
      <vt:lpstr>Arial</vt:lpstr>
      <vt:lpstr>Calibri</vt:lpstr>
      <vt:lpstr>Courier New</vt:lpstr>
      <vt:lpstr>Times New Roman</vt:lpstr>
      <vt:lpstr>ZBFH</vt: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1118</cp:revision>
  <dcterms:created xsi:type="dcterms:W3CDTF">2021-11-07T03:17:42Z</dcterms:created>
  <dcterms:modified xsi:type="dcterms:W3CDTF">2022-02-10T03:28:48Z</dcterms:modified>
</cp:coreProperties>
</file>