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683" r:id="rId3"/>
    <p:sldId id="729" r:id="rId4"/>
    <p:sldId id="592" r:id="rId5"/>
    <p:sldId id="647" r:id="rId6"/>
    <p:sldId id="689" r:id="rId7"/>
    <p:sldId id="649" r:id="rId8"/>
    <p:sldId id="650" r:id="rId9"/>
    <p:sldId id="710" r:id="rId10"/>
    <p:sldId id="712" r:id="rId11"/>
    <p:sldId id="713" r:id="rId12"/>
    <p:sldId id="266" r:id="rId13"/>
    <p:sldId id="597" r:id="rId14"/>
    <p:sldId id="714" r:id="rId15"/>
    <p:sldId id="717" r:id="rId16"/>
    <p:sldId id="718" r:id="rId17"/>
    <p:sldId id="719" r:id="rId18"/>
    <p:sldId id="721" r:id="rId19"/>
    <p:sldId id="688" r:id="rId20"/>
    <p:sldId id="691" r:id="rId21"/>
    <p:sldId id="722" r:id="rId22"/>
    <p:sldId id="684" r:id="rId23"/>
    <p:sldId id="724" r:id="rId24"/>
    <p:sldId id="652" r:id="rId25"/>
    <p:sldId id="655" r:id="rId26"/>
    <p:sldId id="725" r:id="rId27"/>
    <p:sldId id="726" r:id="rId28"/>
    <p:sldId id="611" r:id="rId29"/>
    <p:sldId id="612" r:id="rId30"/>
    <p:sldId id="727" r:id="rId31"/>
    <p:sldId id="728" r:id="rId32"/>
    <p:sldId id="658" r:id="rId33"/>
    <p:sldId id="657" r:id="rId34"/>
    <p:sldId id="604" r:id="rId35"/>
    <p:sldId id="623" r:id="rId36"/>
    <p:sldId id="730" r:id="rId37"/>
    <p:sldId id="624" r:id="rId38"/>
    <p:sldId id="731" r:id="rId39"/>
    <p:sldId id="625" r:id="rId40"/>
    <p:sldId id="664" r:id="rId41"/>
    <p:sldId id="626" r:id="rId42"/>
    <p:sldId id="665" r:id="rId43"/>
    <p:sldId id="733" r:id="rId44"/>
    <p:sldId id="734" r:id="rId45"/>
    <p:sldId id="732" r:id="rId46"/>
    <p:sldId id="736" r:id="rId47"/>
    <p:sldId id="737" r:id="rId48"/>
    <p:sldId id="738" r:id="rId49"/>
    <p:sldId id="735" r:id="rId50"/>
    <p:sldId id="740" r:id="rId51"/>
    <p:sldId id="739" r:id="rId52"/>
    <p:sldId id="743" r:id="rId53"/>
    <p:sldId id="742" r:id="rId54"/>
    <p:sldId id="755" r:id="rId55"/>
    <p:sldId id="627" r:id="rId56"/>
    <p:sldId id="700" r:id="rId57"/>
    <p:sldId id="628" r:id="rId58"/>
    <p:sldId id="744" r:id="rId59"/>
    <p:sldId id="629" r:id="rId60"/>
    <p:sldId id="745" r:id="rId61"/>
    <p:sldId id="630" r:id="rId62"/>
    <p:sldId id="746" r:id="rId63"/>
    <p:sldId id="631" r:id="rId64"/>
    <p:sldId id="701" r:id="rId65"/>
    <p:sldId id="632" r:id="rId66"/>
    <p:sldId id="702" r:id="rId67"/>
    <p:sldId id="633" r:id="rId68"/>
    <p:sldId id="747" r:id="rId69"/>
    <p:sldId id="748" r:id="rId70"/>
    <p:sldId id="634" r:id="rId71"/>
    <p:sldId id="668" r:id="rId72"/>
    <p:sldId id="635" r:id="rId73"/>
    <p:sldId id="670" r:id="rId74"/>
    <p:sldId id="636" r:id="rId75"/>
    <p:sldId id="671" r:id="rId76"/>
    <p:sldId id="637" r:id="rId77"/>
    <p:sldId id="672" r:id="rId78"/>
    <p:sldId id="638" r:id="rId79"/>
    <p:sldId id="749" r:id="rId80"/>
    <p:sldId id="750" r:id="rId81"/>
    <p:sldId id="751" r:id="rId82"/>
    <p:sldId id="673" r:id="rId83"/>
    <p:sldId id="639" r:id="rId84"/>
    <p:sldId id="752" r:id="rId85"/>
    <p:sldId id="753" r:id="rId86"/>
    <p:sldId id="754" r:id="rId87"/>
    <p:sldId id="590" r:id="rId8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D9E7"/>
    <a:srgbClr val="1A808E"/>
    <a:srgbClr val="D6A38C"/>
    <a:srgbClr val="BC5D22"/>
    <a:srgbClr val="2FC4DA"/>
    <a:srgbClr val="1B8696"/>
    <a:srgbClr val="1E96A6"/>
    <a:srgbClr val="E08F82"/>
    <a:srgbClr val="A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00" autoAdjust="0"/>
    <p:restoredTop sz="96318" autoAdjust="0"/>
  </p:normalViewPr>
  <p:slideViewPr>
    <p:cSldViewPr showGuides="1">
      <p:cViewPr varScale="1">
        <p:scale>
          <a:sx n="109" d="100"/>
          <a:sy n="109" d="100"/>
        </p:scale>
        <p:origin x="642" y="84"/>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2022/2/12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152083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5EE56C-C3A4-4189-9343-1134C9305CB7}" type="slidenum">
              <a:rPr lang="zh-CN" altLang="en-US" smtClean="0"/>
              <a:t>54</a:t>
            </a:fld>
            <a:endParaRPr lang="zh-CN" altLang="en-US"/>
          </a:p>
        </p:txBody>
      </p:sp>
    </p:spTree>
    <p:extLst>
      <p:ext uri="{BB962C8B-B14F-4D97-AF65-F5344CB8AC3E}">
        <p14:creationId xmlns:p14="http://schemas.microsoft.com/office/powerpoint/2010/main" val="1314213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 name="圆角矩形 21">
            <a:extLst>
              <a:ext uri="{FF2B5EF4-FFF2-40B4-BE49-F238E27FC236}">
                <a16:creationId xmlns="" xmlns:a16="http://schemas.microsoft.com/office/drawing/2014/main" id="{42F66117-1422-E04E-93A0-A3423E0F05D2}"/>
              </a:ext>
            </a:extLst>
          </p:cNvPr>
          <p:cNvSpPr/>
          <p:nvPr userDrawn="1"/>
        </p:nvSpPr>
        <p:spPr>
          <a:xfrm>
            <a:off x="2400" y="0"/>
            <a:ext cx="12189600" cy="6858000"/>
          </a:xfrm>
          <a:prstGeom prst="roundRect">
            <a:avLst>
              <a:gd name="adj" fmla="val 130"/>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3111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a:extLst>
              <a:ext uri="{FF2B5EF4-FFF2-40B4-BE49-F238E27FC236}">
                <a16:creationId xmlns="" xmlns:a16="http://schemas.microsoft.com/office/drawing/2014/main" id="{405F08B0-CCAB-A745-BBD9-7EAA0D3441D6}"/>
              </a:ext>
            </a:extLst>
          </p:cNvPr>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smtClean="0">
                <a:solidFill>
                  <a:schemeClr val="bg1"/>
                </a:solidFill>
                <a:latin typeface="方正粗圆简体" panose="03000509000000000000" pitchFamily="65" charset="-122"/>
                <a:ea typeface="方正粗圆简体" panose="03000509000000000000" pitchFamily="65" charset="-122"/>
              </a:rPr>
              <a:t>关键能力提升</a:t>
            </a:r>
            <a:endParaRPr lang="zh-CN" altLang="en-US" sz="2200" b="1" dirty="0">
              <a:solidFill>
                <a:schemeClr val="bg1"/>
              </a:solidFill>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2921397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易错辨析</a:t>
            </a:r>
            <a:endParaRPr lang="zh-CN" altLang="en-US" sz="2400" b="1" dirty="0">
              <a:solidFill>
                <a:schemeClr val="bg1"/>
              </a:solidFill>
            </a:endParaRPr>
          </a:p>
        </p:txBody>
      </p:sp>
    </p:spTree>
    <p:extLst>
      <p:ext uri="{BB962C8B-B14F-4D97-AF65-F5344CB8AC3E}">
        <p14:creationId xmlns:p14="http://schemas.microsoft.com/office/powerpoint/2010/main" val="1902051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真题演练</a:t>
            </a:r>
            <a:endParaRPr lang="zh-CN" altLang="en-US" sz="2400" b="1" dirty="0">
              <a:solidFill>
                <a:schemeClr val="bg1"/>
              </a:solidFill>
            </a:endParaRPr>
          </a:p>
        </p:txBody>
      </p:sp>
    </p:spTree>
    <p:extLst>
      <p:ext uri="{BB962C8B-B14F-4D97-AF65-F5344CB8AC3E}">
        <p14:creationId xmlns:p14="http://schemas.microsoft.com/office/powerpoint/2010/main" val="1319421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同侧圆角矩形 3">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课时精练</a:t>
            </a:r>
            <a:endParaRPr lang="zh-CN" altLang="en-US" sz="2400" b="1" dirty="0">
              <a:solidFill>
                <a:schemeClr val="bg1"/>
              </a:solidFill>
            </a:endParaRPr>
          </a:p>
        </p:txBody>
      </p:sp>
    </p:spTree>
    <p:extLst>
      <p:ext uri="{BB962C8B-B14F-4D97-AF65-F5344CB8AC3E}">
        <p14:creationId xmlns:p14="http://schemas.microsoft.com/office/powerpoint/2010/main" val="26271483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2022/2/12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pic>
        <p:nvPicPr>
          <p:cNvPr id="6" name="图片 5">
            <a:extLst>
              <a:ext uri="{FF2B5EF4-FFF2-40B4-BE49-F238E27FC236}">
                <a16:creationId xmlns="" xmlns:a16="http://schemas.microsoft.com/office/drawing/2014/main" id="{921BF0DE-FBB4-944B-B9DB-66F2BA19B84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p:blipFill>
        <p:spPr>
          <a:xfrm>
            <a:off x="0" y="0"/>
            <a:ext cx="5063724" cy="6858000"/>
          </a:xfrm>
          <a:prstGeom prst="rect">
            <a:avLst/>
          </a:prstGeom>
        </p:spPr>
      </p:pic>
      <p:sp>
        <p:nvSpPr>
          <p:cNvPr id="7" name="任意形状 56">
            <a:extLst>
              <a:ext uri="{FF2B5EF4-FFF2-40B4-BE49-F238E27FC236}">
                <a16:creationId xmlns="" xmlns:a16="http://schemas.microsoft.com/office/drawing/2014/main" id="{BC248BB9-25AE-CF48-A809-D0CF2A574466}"/>
              </a:ext>
            </a:extLst>
          </p:cNvPr>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4304899 w 12192000"/>
              <a:gd name="connsiteY5" fmla="*/ 0 h 6858000"/>
              <a:gd name="connsiteX6" fmla="*/ 0 w 12192000"/>
              <a:gd name="connsiteY6" fmla="*/ 6858000 h 6858000"/>
              <a:gd name="connsiteX7" fmla="*/ 1 w 12192000"/>
              <a:gd name="connsiteY7" fmla="*/ 0 h 6858000"/>
              <a:gd name="connsiteX8" fmla="*/ 1 w 12192000"/>
              <a:gd name="connsiteY8" fmla="*/ 6858000 h 6858000"/>
              <a:gd name="connsiteX9" fmla="*/ 0 w 12192000"/>
              <a:gd name="connsiteY9" fmla="*/ 6858000 h 6858000"/>
              <a:gd name="connsiteX0" fmla="*/ 4304898 w 12191999"/>
              <a:gd name="connsiteY0" fmla="*/ 0 h 6858000"/>
              <a:gd name="connsiteX1" fmla="*/ 12191999 w 12191999"/>
              <a:gd name="connsiteY1" fmla="*/ 0 h 6858000"/>
              <a:gd name="connsiteX2" fmla="*/ 12191999 w 12191999"/>
              <a:gd name="connsiteY2" fmla="*/ 6858000 h 6858000"/>
              <a:gd name="connsiteX3" fmla="*/ 4304898 w 12191999"/>
              <a:gd name="connsiteY3" fmla="*/ 6858000 h 6858000"/>
              <a:gd name="connsiteX4" fmla="*/ 5005754 w 12191999"/>
              <a:gd name="connsiteY4" fmla="*/ 3429000 h 6858000"/>
              <a:gd name="connsiteX5" fmla="*/ 4304898 w 12191999"/>
              <a:gd name="connsiteY5" fmla="*/ 0 h 6858000"/>
              <a:gd name="connsiteX6" fmla="*/ 0 w 12191999"/>
              <a:gd name="connsiteY6" fmla="*/ 6858000 h 6858000"/>
              <a:gd name="connsiteX7" fmla="*/ 0 w 12191999"/>
              <a:gd name="connsiteY7" fmla="*/ 0 h 6858000"/>
              <a:gd name="connsiteX8" fmla="*/ 0 w 12191999"/>
              <a:gd name="connsiteY8" fmla="*/ 6858000 h 6858000"/>
              <a:gd name="connsiteX0" fmla="*/ 0 w 7887101"/>
              <a:gd name="connsiteY0" fmla="*/ 0 h 6858000"/>
              <a:gd name="connsiteX1" fmla="*/ 7887101 w 7887101"/>
              <a:gd name="connsiteY1" fmla="*/ 0 h 6858000"/>
              <a:gd name="connsiteX2" fmla="*/ 7887101 w 7887101"/>
              <a:gd name="connsiteY2" fmla="*/ 6858000 h 6858000"/>
              <a:gd name="connsiteX3" fmla="*/ 0 w 7887101"/>
              <a:gd name="connsiteY3" fmla="*/ 6858000 h 6858000"/>
              <a:gd name="connsiteX4" fmla="*/ 700856 w 7887101"/>
              <a:gd name="connsiteY4" fmla="*/ 3429000 h 6858000"/>
              <a:gd name="connsiteX5" fmla="*/ 0 w 78871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519877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4" r:id="rId4"/>
    <p:sldLayoutId id="2147483665" r:id="rId5"/>
    <p:sldLayoutId id="2147483669" r:id="rId6"/>
    <p:sldLayoutId id="2147483663" r:id="rId7"/>
    <p:sldLayoutId id="2147483668" r:id="rId8"/>
    <p:sldLayoutId id="2147483666" r:id="rId9"/>
    <p:sldLayoutId id="214748365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2.bin"/><Relationship Id="rId7" Type="http://schemas.openxmlformats.org/officeDocument/2006/relationships/package" Target="../embeddings/Microsoft_Word___3.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emf"/><Relationship Id="rId4" Type="http://schemas.openxmlformats.org/officeDocument/2006/relationships/package" Target="../embeddings/Microsoft_Word___2.docx"/></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package" Target="../embeddings/Microsoft_Word___4.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package" Target="../embeddings/Microsoft_Word___5.docx"/></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package" Target="../embeddings/Microsoft_Word___6.doc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package" Target="../embeddings/Microsoft_Word___8.docx"/><Relationship Id="rId3" Type="http://schemas.openxmlformats.org/officeDocument/2006/relationships/oleObject" Target="../embeddings/oleObject7.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package" Target="../embeddings/Microsoft_Word___7.docx"/><Relationship Id="rId9" Type="http://schemas.openxmlformats.org/officeDocument/2006/relationships/image" Target="../media/image14.emf"/></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Word___10.docx"/><Relationship Id="rId3" Type="http://schemas.openxmlformats.org/officeDocument/2006/relationships/image" Target="../media/image15.png"/><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emf"/><Relationship Id="rId5" Type="http://schemas.openxmlformats.org/officeDocument/2006/relationships/package" Target="../embeddings/Microsoft_Word___9.docx"/><Relationship Id="rId4" Type="http://schemas.openxmlformats.org/officeDocument/2006/relationships/oleObject" Target="../embeddings/oleObject9.bin"/><Relationship Id="rId9"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18.emf"/><Relationship Id="rId4" Type="http://schemas.openxmlformats.org/officeDocument/2006/relationships/package" Target="../embeddings/Microsoft_Word___11.doc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package" Target="../embeddings/Microsoft_Word___12.docx"/></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3.jpg"/><Relationship Id="rId1" Type="http://schemas.openxmlformats.org/officeDocument/2006/relationships/slideLayout" Target="../slideLayouts/slideLayout10.xml"/><Relationship Id="rId6" Type="http://schemas.openxmlformats.org/officeDocument/2006/relationships/slide" Target="slide4.xml"/><Relationship Id="rId5" Type="http://schemas.openxmlformats.org/officeDocument/2006/relationships/slide" Target="slide22.xml"/><Relationship Id="rId4" Type="http://schemas.openxmlformats.org/officeDocument/2006/relationships/slide" Target="slide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7.xml"/><Relationship Id="rId7" Type="http://schemas.openxmlformats.org/officeDocument/2006/relationships/slide" Target="slide46.xml"/><Relationship Id="rId2"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4.xml"/><Relationship Id="rId5" Type="http://schemas.openxmlformats.org/officeDocument/2006/relationships/slide" Target="slide41.xml"/><Relationship Id="rId4" Type="http://schemas.openxmlformats.org/officeDocument/2006/relationships/slide" Target="slide39.xml"/><Relationship Id="rId9" Type="http://schemas.openxmlformats.org/officeDocument/2006/relationships/slide" Target="slide52.xml"/></Relationships>
</file>

<file path=ppt/slides/_rels/slide36.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7.xml"/><Relationship Id="rId7" Type="http://schemas.openxmlformats.org/officeDocument/2006/relationships/slide" Target="slide46.xml"/><Relationship Id="rId2"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4.xml"/><Relationship Id="rId5" Type="http://schemas.openxmlformats.org/officeDocument/2006/relationships/slide" Target="slide41.xml"/><Relationship Id="rId4" Type="http://schemas.openxmlformats.org/officeDocument/2006/relationships/slide" Target="slide39.xml"/><Relationship Id="rId9" Type="http://schemas.openxmlformats.org/officeDocument/2006/relationships/slide" Target="slide52.xml"/></Relationships>
</file>

<file path=ppt/slides/_rels/slide37.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7.xml"/><Relationship Id="rId7" Type="http://schemas.openxmlformats.org/officeDocument/2006/relationships/slide" Target="slide46.xml"/><Relationship Id="rId2"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4.xml"/><Relationship Id="rId5" Type="http://schemas.openxmlformats.org/officeDocument/2006/relationships/slide" Target="slide41.xml"/><Relationship Id="rId4" Type="http://schemas.openxmlformats.org/officeDocument/2006/relationships/slide" Target="slide39.xml"/><Relationship Id="rId9" Type="http://schemas.openxmlformats.org/officeDocument/2006/relationships/slide" Target="slide52.xml"/></Relationships>
</file>

<file path=ppt/slides/_rels/slide38.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7.xml"/><Relationship Id="rId7" Type="http://schemas.openxmlformats.org/officeDocument/2006/relationships/slide" Target="slide46.xml"/><Relationship Id="rId2"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4.xml"/><Relationship Id="rId5" Type="http://schemas.openxmlformats.org/officeDocument/2006/relationships/slide" Target="slide41.xml"/><Relationship Id="rId4" Type="http://schemas.openxmlformats.org/officeDocument/2006/relationships/slide" Target="slide39.xml"/><Relationship Id="rId9" Type="http://schemas.openxmlformats.org/officeDocument/2006/relationships/slide" Target="slide52.xml"/></Relationships>
</file>

<file path=ppt/slides/_rels/slide39.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37.xml"/><Relationship Id="rId7" Type="http://schemas.openxmlformats.org/officeDocument/2006/relationships/slide" Target="slide44.xml"/><Relationship Id="rId2"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41.xml"/><Relationship Id="rId10" Type="http://schemas.openxmlformats.org/officeDocument/2006/relationships/slide" Target="slide52.xml"/><Relationship Id="rId4" Type="http://schemas.openxmlformats.org/officeDocument/2006/relationships/slide" Target="slide39.xml"/><Relationship Id="rId9" Type="http://schemas.openxmlformats.org/officeDocument/2006/relationships/slide" Target="slide4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7.xml"/><Relationship Id="rId7" Type="http://schemas.openxmlformats.org/officeDocument/2006/relationships/slide" Target="slide46.xml"/><Relationship Id="rId2"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4.xml"/><Relationship Id="rId5" Type="http://schemas.openxmlformats.org/officeDocument/2006/relationships/slide" Target="slide41.xml"/><Relationship Id="rId10" Type="http://schemas.openxmlformats.org/officeDocument/2006/relationships/image" Target="../media/image25.png"/><Relationship Id="rId4" Type="http://schemas.openxmlformats.org/officeDocument/2006/relationships/slide" Target="slide39.xml"/><Relationship Id="rId9" Type="http://schemas.openxmlformats.org/officeDocument/2006/relationships/slide" Target="slide52.xml"/></Relationships>
</file>

<file path=ppt/slides/_rels/slide41.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37.xml"/><Relationship Id="rId7" Type="http://schemas.openxmlformats.org/officeDocument/2006/relationships/slide" Target="slide44.xml"/><Relationship Id="rId2"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slide" Target="slide41.xml"/><Relationship Id="rId10" Type="http://schemas.openxmlformats.org/officeDocument/2006/relationships/slide" Target="slide52.xml"/><Relationship Id="rId4" Type="http://schemas.openxmlformats.org/officeDocument/2006/relationships/slide" Target="slide39.xml"/><Relationship Id="rId9" Type="http://schemas.openxmlformats.org/officeDocument/2006/relationships/slide" Target="slide48.xml"/></Relationships>
</file>

<file path=ppt/slides/_rels/slide42.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37.xml"/><Relationship Id="rId7" Type="http://schemas.openxmlformats.org/officeDocument/2006/relationships/slide" Target="slide44.xml"/><Relationship Id="rId2"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slide" Target="slide41.xml"/><Relationship Id="rId10" Type="http://schemas.openxmlformats.org/officeDocument/2006/relationships/slide" Target="slide52.xml"/><Relationship Id="rId4" Type="http://schemas.openxmlformats.org/officeDocument/2006/relationships/slide" Target="slide39.xml"/><Relationship Id="rId9" Type="http://schemas.openxmlformats.org/officeDocument/2006/relationships/slide" Target="slide48.xml"/></Relationships>
</file>

<file path=ppt/slides/_rels/slide43.xml.rels><?xml version="1.0" encoding="UTF-8" standalone="yes"?>
<Relationships xmlns="http://schemas.openxmlformats.org/package/2006/relationships"><Relationship Id="rId8" Type="http://schemas.openxmlformats.org/officeDocument/2006/relationships/package" Target="../embeddings/Microsoft_Word___13.docx"/><Relationship Id="rId13" Type="http://schemas.openxmlformats.org/officeDocument/2006/relationships/slide" Target="slide46.xml"/><Relationship Id="rId3" Type="http://schemas.openxmlformats.org/officeDocument/2006/relationships/slide" Target="slide35.xml"/><Relationship Id="rId7" Type="http://schemas.openxmlformats.org/officeDocument/2006/relationships/oleObject" Target="../embeddings/oleObject13.bin"/><Relationship Id="rId12" Type="http://schemas.openxmlformats.org/officeDocument/2006/relationships/slide" Target="slide44.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slide" Target="slide41.xml"/><Relationship Id="rId11" Type="http://schemas.openxmlformats.org/officeDocument/2006/relationships/package" Target="../embeddings/Microsoft_Word___14.docx"/><Relationship Id="rId5" Type="http://schemas.openxmlformats.org/officeDocument/2006/relationships/slide" Target="slide39.xml"/><Relationship Id="rId15" Type="http://schemas.openxmlformats.org/officeDocument/2006/relationships/slide" Target="slide52.xml"/><Relationship Id="rId10" Type="http://schemas.openxmlformats.org/officeDocument/2006/relationships/oleObject" Target="../embeddings/oleObject14.bin"/><Relationship Id="rId4" Type="http://schemas.openxmlformats.org/officeDocument/2006/relationships/slide" Target="slide37.xml"/><Relationship Id="rId9" Type="http://schemas.openxmlformats.org/officeDocument/2006/relationships/image" Target="../media/image28.emf"/><Relationship Id="rId14" Type="http://schemas.openxmlformats.org/officeDocument/2006/relationships/slide" Target="slide48.xml"/></Relationships>
</file>

<file path=ppt/slides/_rels/slide44.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7.xml"/><Relationship Id="rId7" Type="http://schemas.openxmlformats.org/officeDocument/2006/relationships/slide" Target="slide46.xml"/><Relationship Id="rId2"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4.xml"/><Relationship Id="rId5" Type="http://schemas.openxmlformats.org/officeDocument/2006/relationships/slide" Target="slide41.xml"/><Relationship Id="rId4" Type="http://schemas.openxmlformats.org/officeDocument/2006/relationships/slide" Target="slide39.xml"/><Relationship Id="rId9" Type="http://schemas.openxmlformats.org/officeDocument/2006/relationships/slide" Target="slide52.xml"/></Relationships>
</file>

<file path=ppt/slides/_rels/slide45.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7.xml"/><Relationship Id="rId7" Type="http://schemas.openxmlformats.org/officeDocument/2006/relationships/slide" Target="slide46.xml"/><Relationship Id="rId2"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4.xml"/><Relationship Id="rId5" Type="http://schemas.openxmlformats.org/officeDocument/2006/relationships/slide" Target="slide41.xml"/><Relationship Id="rId4" Type="http://schemas.openxmlformats.org/officeDocument/2006/relationships/slide" Target="slide39.xml"/><Relationship Id="rId9" Type="http://schemas.openxmlformats.org/officeDocument/2006/relationships/slide" Target="slide52.xml"/></Relationships>
</file>

<file path=ppt/slides/_rels/slide46.xml.rels><?xml version="1.0" encoding="UTF-8" standalone="yes"?>
<Relationships xmlns="http://schemas.openxmlformats.org/package/2006/relationships"><Relationship Id="rId8" Type="http://schemas.openxmlformats.org/officeDocument/2006/relationships/package" Target="../embeddings/Microsoft_Word___15.docx"/><Relationship Id="rId13" Type="http://schemas.openxmlformats.org/officeDocument/2006/relationships/slide" Target="slide52.xml"/><Relationship Id="rId3" Type="http://schemas.openxmlformats.org/officeDocument/2006/relationships/slide" Target="slide35.xml"/><Relationship Id="rId7" Type="http://schemas.openxmlformats.org/officeDocument/2006/relationships/oleObject" Target="../embeddings/oleObject15.bin"/><Relationship Id="rId12" Type="http://schemas.openxmlformats.org/officeDocument/2006/relationships/slide" Target="slide48.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slide" Target="slide41.xml"/><Relationship Id="rId11" Type="http://schemas.openxmlformats.org/officeDocument/2006/relationships/slide" Target="slide46.xml"/><Relationship Id="rId5" Type="http://schemas.openxmlformats.org/officeDocument/2006/relationships/slide" Target="slide39.xml"/><Relationship Id="rId10" Type="http://schemas.openxmlformats.org/officeDocument/2006/relationships/slide" Target="slide44.xml"/><Relationship Id="rId4" Type="http://schemas.openxmlformats.org/officeDocument/2006/relationships/slide" Target="slide37.xml"/><Relationship Id="rId9" Type="http://schemas.openxmlformats.org/officeDocument/2006/relationships/image" Target="../media/image29.emf"/></Relationships>
</file>

<file path=ppt/slides/_rels/slide47.xml.rels><?xml version="1.0" encoding="UTF-8" standalone="yes"?>
<Relationships xmlns="http://schemas.openxmlformats.org/package/2006/relationships"><Relationship Id="rId8" Type="http://schemas.openxmlformats.org/officeDocument/2006/relationships/package" Target="../embeddings/Microsoft_Word___16.docx"/><Relationship Id="rId13" Type="http://schemas.openxmlformats.org/officeDocument/2006/relationships/slide" Target="slide52.xml"/><Relationship Id="rId3" Type="http://schemas.openxmlformats.org/officeDocument/2006/relationships/slide" Target="slide35.xml"/><Relationship Id="rId7" Type="http://schemas.openxmlformats.org/officeDocument/2006/relationships/oleObject" Target="../embeddings/oleObject16.bin"/><Relationship Id="rId12" Type="http://schemas.openxmlformats.org/officeDocument/2006/relationships/slide" Target="slide48.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slide" Target="slide41.xml"/><Relationship Id="rId11" Type="http://schemas.openxmlformats.org/officeDocument/2006/relationships/slide" Target="slide46.xml"/><Relationship Id="rId5" Type="http://schemas.openxmlformats.org/officeDocument/2006/relationships/slide" Target="slide39.xml"/><Relationship Id="rId10" Type="http://schemas.openxmlformats.org/officeDocument/2006/relationships/slide" Target="slide44.xml"/><Relationship Id="rId4" Type="http://schemas.openxmlformats.org/officeDocument/2006/relationships/slide" Target="slide37.xml"/><Relationship Id="rId9" Type="http://schemas.openxmlformats.org/officeDocument/2006/relationships/image" Target="../media/image30.emf"/></Relationships>
</file>

<file path=ppt/slides/_rels/slide48.xml.rels><?xml version="1.0" encoding="UTF-8" standalone="yes"?>
<Relationships xmlns="http://schemas.openxmlformats.org/package/2006/relationships"><Relationship Id="rId8" Type="http://schemas.openxmlformats.org/officeDocument/2006/relationships/package" Target="../embeddings/Microsoft_Word___17.docx"/><Relationship Id="rId13" Type="http://schemas.openxmlformats.org/officeDocument/2006/relationships/image" Target="../media/image32.emf"/><Relationship Id="rId3" Type="http://schemas.openxmlformats.org/officeDocument/2006/relationships/slide" Target="slide35.xml"/><Relationship Id="rId7" Type="http://schemas.openxmlformats.org/officeDocument/2006/relationships/oleObject" Target="../embeddings/oleObject17.bin"/><Relationship Id="rId12" Type="http://schemas.openxmlformats.org/officeDocument/2006/relationships/package" Target="../embeddings/Microsoft_Word___18.docx"/><Relationship Id="rId17" Type="http://schemas.openxmlformats.org/officeDocument/2006/relationships/slide" Target="slide52.xml"/><Relationship Id="rId2" Type="http://schemas.openxmlformats.org/officeDocument/2006/relationships/slideLayout" Target="../slideLayouts/slideLayout7.xml"/><Relationship Id="rId16" Type="http://schemas.openxmlformats.org/officeDocument/2006/relationships/slide" Target="slide48.xml"/><Relationship Id="rId1" Type="http://schemas.openxmlformats.org/officeDocument/2006/relationships/vmlDrawing" Target="../drawings/vmlDrawing13.vml"/><Relationship Id="rId6" Type="http://schemas.openxmlformats.org/officeDocument/2006/relationships/slide" Target="slide41.xml"/><Relationship Id="rId11" Type="http://schemas.openxmlformats.org/officeDocument/2006/relationships/oleObject" Target="../embeddings/oleObject18.bin"/><Relationship Id="rId5" Type="http://schemas.openxmlformats.org/officeDocument/2006/relationships/slide" Target="slide39.xml"/><Relationship Id="rId15" Type="http://schemas.openxmlformats.org/officeDocument/2006/relationships/slide" Target="slide46.xml"/><Relationship Id="rId10" Type="http://schemas.openxmlformats.org/officeDocument/2006/relationships/image" Target="../media/image33.png"/><Relationship Id="rId4" Type="http://schemas.openxmlformats.org/officeDocument/2006/relationships/slide" Target="slide37.xml"/><Relationship Id="rId9" Type="http://schemas.openxmlformats.org/officeDocument/2006/relationships/image" Target="../media/image31.emf"/><Relationship Id="rId14" Type="http://schemas.openxmlformats.org/officeDocument/2006/relationships/slide" Target="slide44.xml"/></Relationships>
</file>

<file path=ppt/slides/_rels/slide49.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37.xml"/><Relationship Id="rId7" Type="http://schemas.openxmlformats.org/officeDocument/2006/relationships/slide" Target="slide44.xml"/><Relationship Id="rId2"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slide" Target="slide41.xml"/><Relationship Id="rId10" Type="http://schemas.openxmlformats.org/officeDocument/2006/relationships/slide" Target="slide52.xml"/><Relationship Id="rId4" Type="http://schemas.openxmlformats.org/officeDocument/2006/relationships/slide" Target="slide39.xml"/><Relationship Id="rId9" Type="http://schemas.openxmlformats.org/officeDocument/2006/relationships/slide" Target="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7.xml"/><Relationship Id="rId7" Type="http://schemas.openxmlformats.org/officeDocument/2006/relationships/slide" Target="slide46.xml"/><Relationship Id="rId2"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4.xml"/><Relationship Id="rId5" Type="http://schemas.openxmlformats.org/officeDocument/2006/relationships/slide" Target="slide41.xml"/><Relationship Id="rId4" Type="http://schemas.openxmlformats.org/officeDocument/2006/relationships/slide" Target="slide39.xml"/><Relationship Id="rId9" Type="http://schemas.openxmlformats.org/officeDocument/2006/relationships/slide" Target="slide52.xml"/></Relationships>
</file>

<file path=ppt/slides/_rels/slide51.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7.xml"/><Relationship Id="rId7" Type="http://schemas.openxmlformats.org/officeDocument/2006/relationships/slide" Target="slide46.xml"/><Relationship Id="rId2"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4.xml"/><Relationship Id="rId5" Type="http://schemas.openxmlformats.org/officeDocument/2006/relationships/slide" Target="slide41.xml"/><Relationship Id="rId4" Type="http://schemas.openxmlformats.org/officeDocument/2006/relationships/slide" Target="slide39.xml"/><Relationship Id="rId9" Type="http://schemas.openxmlformats.org/officeDocument/2006/relationships/slide" Target="slide52.xml"/></Relationships>
</file>

<file path=ppt/slides/_rels/slide52.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37.xml"/><Relationship Id="rId7" Type="http://schemas.openxmlformats.org/officeDocument/2006/relationships/slide" Target="slide44.xml"/><Relationship Id="rId2"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slide" Target="slide41.xml"/><Relationship Id="rId10" Type="http://schemas.openxmlformats.org/officeDocument/2006/relationships/slide" Target="slide52.xml"/><Relationship Id="rId4" Type="http://schemas.openxmlformats.org/officeDocument/2006/relationships/slide" Target="slide39.xml"/><Relationship Id="rId9" Type="http://schemas.openxmlformats.org/officeDocument/2006/relationships/slide" Target="slide48.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36.emf"/><Relationship Id="rId18" Type="http://schemas.openxmlformats.org/officeDocument/2006/relationships/package" Target="../embeddings/Microsoft_Word___22.docx"/><Relationship Id="rId26" Type="http://schemas.openxmlformats.org/officeDocument/2006/relationships/oleObject" Target="../embeddings/oleObject25.bin"/><Relationship Id="rId3" Type="http://schemas.openxmlformats.org/officeDocument/2006/relationships/slide" Target="slide35.xml"/><Relationship Id="rId21" Type="http://schemas.openxmlformats.org/officeDocument/2006/relationships/package" Target="../embeddings/Microsoft_Word___23.docx"/><Relationship Id="rId34" Type="http://schemas.openxmlformats.org/officeDocument/2006/relationships/slide" Target="slide46.xml"/><Relationship Id="rId7" Type="http://schemas.openxmlformats.org/officeDocument/2006/relationships/image" Target="../media/image34.png"/><Relationship Id="rId12" Type="http://schemas.openxmlformats.org/officeDocument/2006/relationships/package" Target="../embeddings/Microsoft_Word___20.docx"/><Relationship Id="rId17" Type="http://schemas.openxmlformats.org/officeDocument/2006/relationships/oleObject" Target="../embeddings/oleObject22.bin"/><Relationship Id="rId25" Type="http://schemas.openxmlformats.org/officeDocument/2006/relationships/image" Target="../media/image40.emf"/><Relationship Id="rId33" Type="http://schemas.openxmlformats.org/officeDocument/2006/relationships/slide" Target="slide44.xml"/><Relationship Id="rId2" Type="http://schemas.openxmlformats.org/officeDocument/2006/relationships/slideLayout" Target="../slideLayouts/slideLayout7.xml"/><Relationship Id="rId16" Type="http://schemas.openxmlformats.org/officeDocument/2006/relationships/image" Target="../media/image37.emf"/><Relationship Id="rId20" Type="http://schemas.openxmlformats.org/officeDocument/2006/relationships/oleObject" Target="../embeddings/oleObject23.bin"/><Relationship Id="rId29" Type="http://schemas.openxmlformats.org/officeDocument/2006/relationships/oleObject" Target="../embeddings/oleObject26.bin"/><Relationship Id="rId1" Type="http://schemas.openxmlformats.org/officeDocument/2006/relationships/vmlDrawing" Target="../drawings/vmlDrawing14.vml"/><Relationship Id="rId6" Type="http://schemas.openxmlformats.org/officeDocument/2006/relationships/slide" Target="slide41.xml"/><Relationship Id="rId11" Type="http://schemas.openxmlformats.org/officeDocument/2006/relationships/oleObject" Target="../embeddings/oleObject20.bin"/><Relationship Id="rId24" Type="http://schemas.openxmlformats.org/officeDocument/2006/relationships/package" Target="../embeddings/Microsoft_Word___24.docx"/><Relationship Id="rId32" Type="http://schemas.openxmlformats.org/officeDocument/2006/relationships/slide" Target="slide3.xml"/><Relationship Id="rId5" Type="http://schemas.openxmlformats.org/officeDocument/2006/relationships/slide" Target="slide39.xml"/><Relationship Id="rId15" Type="http://schemas.openxmlformats.org/officeDocument/2006/relationships/package" Target="../embeddings/Microsoft_Word___21.docx"/><Relationship Id="rId23" Type="http://schemas.openxmlformats.org/officeDocument/2006/relationships/oleObject" Target="../embeddings/oleObject24.bin"/><Relationship Id="rId28" Type="http://schemas.openxmlformats.org/officeDocument/2006/relationships/image" Target="../media/image41.emf"/><Relationship Id="rId36" Type="http://schemas.openxmlformats.org/officeDocument/2006/relationships/slide" Target="slide52.xml"/><Relationship Id="rId10" Type="http://schemas.openxmlformats.org/officeDocument/2006/relationships/image" Target="../media/image35.emf"/><Relationship Id="rId19" Type="http://schemas.openxmlformats.org/officeDocument/2006/relationships/image" Target="../media/image38.emf"/><Relationship Id="rId31" Type="http://schemas.openxmlformats.org/officeDocument/2006/relationships/image" Target="../media/image42.emf"/><Relationship Id="rId4" Type="http://schemas.openxmlformats.org/officeDocument/2006/relationships/slide" Target="slide37.xml"/><Relationship Id="rId9" Type="http://schemas.openxmlformats.org/officeDocument/2006/relationships/package" Target="../embeddings/Microsoft_Word___19.docx"/><Relationship Id="rId14" Type="http://schemas.openxmlformats.org/officeDocument/2006/relationships/oleObject" Target="../embeddings/oleObject21.bin"/><Relationship Id="rId22" Type="http://schemas.openxmlformats.org/officeDocument/2006/relationships/image" Target="../media/image39.emf"/><Relationship Id="rId27" Type="http://schemas.openxmlformats.org/officeDocument/2006/relationships/package" Target="../embeddings/Microsoft_Word___25.docx"/><Relationship Id="rId30" Type="http://schemas.openxmlformats.org/officeDocument/2006/relationships/package" Target="../embeddings/Microsoft_Word___26.docx"/><Relationship Id="rId35" Type="http://schemas.openxmlformats.org/officeDocument/2006/relationships/slide" Target="slide48.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56.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57.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18" Type="http://schemas.openxmlformats.org/officeDocument/2006/relationships/image" Target="../media/image43.emf"/><Relationship Id="rId3" Type="http://schemas.openxmlformats.org/officeDocument/2006/relationships/slide" Target="slide55.xml"/><Relationship Id="rId7" Type="http://schemas.openxmlformats.org/officeDocument/2006/relationships/slide" Target="slide63.xml"/><Relationship Id="rId12" Type="http://schemas.openxmlformats.org/officeDocument/2006/relationships/slide" Target="slide74.xml"/><Relationship Id="rId17" Type="http://schemas.openxmlformats.org/officeDocument/2006/relationships/package" Target="../embeddings/Microsoft_Word___27.docx"/><Relationship Id="rId2" Type="http://schemas.openxmlformats.org/officeDocument/2006/relationships/slideLayout" Target="../slideLayouts/slideLayout8.xml"/><Relationship Id="rId16" Type="http://schemas.openxmlformats.org/officeDocument/2006/relationships/oleObject" Target="../embeddings/oleObject27.bin"/><Relationship Id="rId1" Type="http://schemas.openxmlformats.org/officeDocument/2006/relationships/vmlDrawing" Target="../drawings/vmlDrawing15.vml"/><Relationship Id="rId6" Type="http://schemas.openxmlformats.org/officeDocument/2006/relationships/slide" Target="slide61.xml"/><Relationship Id="rId11" Type="http://schemas.openxmlformats.org/officeDocument/2006/relationships/slide" Target="slide72.xml"/><Relationship Id="rId5" Type="http://schemas.openxmlformats.org/officeDocument/2006/relationships/slide" Target="slide59.xml"/><Relationship Id="rId15" Type="http://schemas.openxmlformats.org/officeDocument/2006/relationships/slide" Target="slide83.xml"/><Relationship Id="rId10" Type="http://schemas.openxmlformats.org/officeDocument/2006/relationships/slide" Target="slide70.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78.xml"/></Relationships>
</file>

<file path=ppt/slides/_rels/slide58.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18" Type="http://schemas.openxmlformats.org/officeDocument/2006/relationships/image" Target="../media/image44.emf"/><Relationship Id="rId3" Type="http://schemas.openxmlformats.org/officeDocument/2006/relationships/slide" Target="slide55.xml"/><Relationship Id="rId7" Type="http://schemas.openxmlformats.org/officeDocument/2006/relationships/slide" Target="slide63.xml"/><Relationship Id="rId12" Type="http://schemas.openxmlformats.org/officeDocument/2006/relationships/slide" Target="slide74.xml"/><Relationship Id="rId17" Type="http://schemas.openxmlformats.org/officeDocument/2006/relationships/package" Target="../embeddings/Microsoft_Word___28.docx"/><Relationship Id="rId2" Type="http://schemas.openxmlformats.org/officeDocument/2006/relationships/slideLayout" Target="../slideLayouts/slideLayout8.xml"/><Relationship Id="rId16" Type="http://schemas.openxmlformats.org/officeDocument/2006/relationships/oleObject" Target="../embeddings/oleObject28.bin"/><Relationship Id="rId1" Type="http://schemas.openxmlformats.org/officeDocument/2006/relationships/vmlDrawing" Target="../drawings/vmlDrawing16.vml"/><Relationship Id="rId6" Type="http://schemas.openxmlformats.org/officeDocument/2006/relationships/slide" Target="slide61.xml"/><Relationship Id="rId11" Type="http://schemas.openxmlformats.org/officeDocument/2006/relationships/slide" Target="slide72.xml"/><Relationship Id="rId5" Type="http://schemas.openxmlformats.org/officeDocument/2006/relationships/slide" Target="slide59.xml"/><Relationship Id="rId15" Type="http://schemas.openxmlformats.org/officeDocument/2006/relationships/slide" Target="slide83.xml"/><Relationship Id="rId10" Type="http://schemas.openxmlformats.org/officeDocument/2006/relationships/slide" Target="slide70.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78.xml"/></Relationships>
</file>

<file path=ppt/slides/_rels/slide59.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6"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5" Type="http://schemas.openxmlformats.org/officeDocument/2006/relationships/image" Target="../media/image45.png"/><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61.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62.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18" Type="http://schemas.openxmlformats.org/officeDocument/2006/relationships/image" Target="../media/image47.emf"/><Relationship Id="rId3" Type="http://schemas.openxmlformats.org/officeDocument/2006/relationships/slide" Target="slide55.xml"/><Relationship Id="rId7" Type="http://schemas.openxmlformats.org/officeDocument/2006/relationships/slide" Target="slide63.xml"/><Relationship Id="rId12" Type="http://schemas.openxmlformats.org/officeDocument/2006/relationships/slide" Target="slide74.xml"/><Relationship Id="rId17" Type="http://schemas.openxmlformats.org/officeDocument/2006/relationships/package" Target="../embeddings/Microsoft_Word___29.docx"/><Relationship Id="rId2" Type="http://schemas.openxmlformats.org/officeDocument/2006/relationships/slideLayout" Target="../slideLayouts/slideLayout8.xml"/><Relationship Id="rId16" Type="http://schemas.openxmlformats.org/officeDocument/2006/relationships/oleObject" Target="../embeddings/oleObject29.bin"/><Relationship Id="rId1" Type="http://schemas.openxmlformats.org/officeDocument/2006/relationships/vmlDrawing" Target="../drawings/vmlDrawing17.vml"/><Relationship Id="rId6" Type="http://schemas.openxmlformats.org/officeDocument/2006/relationships/slide" Target="slide61.xml"/><Relationship Id="rId11" Type="http://schemas.openxmlformats.org/officeDocument/2006/relationships/slide" Target="slide72.xml"/><Relationship Id="rId5" Type="http://schemas.openxmlformats.org/officeDocument/2006/relationships/slide" Target="slide59.xml"/><Relationship Id="rId15" Type="http://schemas.openxmlformats.org/officeDocument/2006/relationships/slide" Target="slide83.xml"/><Relationship Id="rId10" Type="http://schemas.openxmlformats.org/officeDocument/2006/relationships/slide" Target="slide70.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78.xml"/></Relationships>
</file>

<file path=ppt/slides/_rels/slide63.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64.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65.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5" Type="http://schemas.openxmlformats.org/officeDocument/2006/relationships/image" Target="../media/image48.png"/><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66.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5" Type="http://schemas.openxmlformats.org/officeDocument/2006/relationships/image" Target="../media/image48.png"/><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67.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18" Type="http://schemas.openxmlformats.org/officeDocument/2006/relationships/image" Target="../media/image49.emf"/><Relationship Id="rId3" Type="http://schemas.openxmlformats.org/officeDocument/2006/relationships/slide" Target="slide55.xml"/><Relationship Id="rId7" Type="http://schemas.openxmlformats.org/officeDocument/2006/relationships/slide" Target="slide63.xml"/><Relationship Id="rId12" Type="http://schemas.openxmlformats.org/officeDocument/2006/relationships/slide" Target="slide74.xml"/><Relationship Id="rId17" Type="http://schemas.openxmlformats.org/officeDocument/2006/relationships/package" Target="../embeddings/Microsoft_Word___30.docx"/><Relationship Id="rId2" Type="http://schemas.openxmlformats.org/officeDocument/2006/relationships/slideLayout" Target="../slideLayouts/slideLayout8.xml"/><Relationship Id="rId16" Type="http://schemas.openxmlformats.org/officeDocument/2006/relationships/oleObject" Target="../embeddings/oleObject30.bin"/><Relationship Id="rId1" Type="http://schemas.openxmlformats.org/officeDocument/2006/relationships/vmlDrawing" Target="../drawings/vmlDrawing18.vml"/><Relationship Id="rId6" Type="http://schemas.openxmlformats.org/officeDocument/2006/relationships/slide" Target="slide61.xml"/><Relationship Id="rId11" Type="http://schemas.openxmlformats.org/officeDocument/2006/relationships/slide" Target="slide72.xml"/><Relationship Id="rId5" Type="http://schemas.openxmlformats.org/officeDocument/2006/relationships/slide" Target="slide59.xml"/><Relationship Id="rId15" Type="http://schemas.openxmlformats.org/officeDocument/2006/relationships/slide" Target="slide83.xml"/><Relationship Id="rId10" Type="http://schemas.openxmlformats.org/officeDocument/2006/relationships/slide" Target="slide70.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78.xml"/></Relationships>
</file>

<file path=ppt/slides/_rels/slide68.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18" Type="http://schemas.openxmlformats.org/officeDocument/2006/relationships/image" Target="../media/image54.png"/><Relationship Id="rId3" Type="http://schemas.openxmlformats.org/officeDocument/2006/relationships/slide" Target="slide55.xml"/><Relationship Id="rId21" Type="http://schemas.openxmlformats.org/officeDocument/2006/relationships/image" Target="../media/image50.emf"/><Relationship Id="rId7" Type="http://schemas.openxmlformats.org/officeDocument/2006/relationships/slide" Target="slide63.xml"/><Relationship Id="rId12" Type="http://schemas.openxmlformats.org/officeDocument/2006/relationships/slide" Target="slide74.xml"/><Relationship Id="rId17" Type="http://schemas.openxmlformats.org/officeDocument/2006/relationships/image" Target="../media/image53.png"/><Relationship Id="rId2" Type="http://schemas.openxmlformats.org/officeDocument/2006/relationships/slideLayout" Target="../slideLayouts/slideLayout8.xml"/><Relationship Id="rId16" Type="http://schemas.openxmlformats.org/officeDocument/2006/relationships/image" Target="../media/image52.png"/><Relationship Id="rId20" Type="http://schemas.openxmlformats.org/officeDocument/2006/relationships/package" Target="../embeddings/Microsoft_Word___31.docx"/><Relationship Id="rId1" Type="http://schemas.openxmlformats.org/officeDocument/2006/relationships/vmlDrawing" Target="../drawings/vmlDrawing19.vml"/><Relationship Id="rId6" Type="http://schemas.openxmlformats.org/officeDocument/2006/relationships/slide" Target="slide61.xml"/><Relationship Id="rId11" Type="http://schemas.openxmlformats.org/officeDocument/2006/relationships/slide" Target="slide72.xml"/><Relationship Id="rId24" Type="http://schemas.openxmlformats.org/officeDocument/2006/relationships/image" Target="../media/image51.emf"/><Relationship Id="rId5" Type="http://schemas.openxmlformats.org/officeDocument/2006/relationships/slide" Target="slide59.xml"/><Relationship Id="rId15" Type="http://schemas.openxmlformats.org/officeDocument/2006/relationships/slide" Target="slide83.xml"/><Relationship Id="rId23" Type="http://schemas.openxmlformats.org/officeDocument/2006/relationships/package" Target="../embeddings/Microsoft_Word___32.docx"/><Relationship Id="rId10" Type="http://schemas.openxmlformats.org/officeDocument/2006/relationships/slide" Target="slide70.xml"/><Relationship Id="rId19" Type="http://schemas.openxmlformats.org/officeDocument/2006/relationships/oleObject" Target="../embeddings/oleObject31.bin"/><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78.xml"/><Relationship Id="rId22" Type="http://schemas.openxmlformats.org/officeDocument/2006/relationships/oleObject" Target="../embeddings/oleObject32.bin"/></Relationships>
</file>

<file path=ppt/slides/_rels/slide69.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18" Type="http://schemas.openxmlformats.org/officeDocument/2006/relationships/image" Target="../media/image55.emf"/><Relationship Id="rId3" Type="http://schemas.openxmlformats.org/officeDocument/2006/relationships/slide" Target="slide55.xml"/><Relationship Id="rId7" Type="http://schemas.openxmlformats.org/officeDocument/2006/relationships/slide" Target="slide63.xml"/><Relationship Id="rId12" Type="http://schemas.openxmlformats.org/officeDocument/2006/relationships/slide" Target="slide74.xml"/><Relationship Id="rId17" Type="http://schemas.openxmlformats.org/officeDocument/2006/relationships/package" Target="../embeddings/Microsoft_Word___33.docx"/><Relationship Id="rId2" Type="http://schemas.openxmlformats.org/officeDocument/2006/relationships/slideLayout" Target="../slideLayouts/slideLayout8.xml"/><Relationship Id="rId16" Type="http://schemas.openxmlformats.org/officeDocument/2006/relationships/oleObject" Target="../embeddings/oleObject33.bin"/><Relationship Id="rId1" Type="http://schemas.openxmlformats.org/officeDocument/2006/relationships/vmlDrawing" Target="../drawings/vmlDrawing20.vml"/><Relationship Id="rId6" Type="http://schemas.openxmlformats.org/officeDocument/2006/relationships/slide" Target="slide61.xml"/><Relationship Id="rId11" Type="http://schemas.openxmlformats.org/officeDocument/2006/relationships/slide" Target="slide72.xml"/><Relationship Id="rId5" Type="http://schemas.openxmlformats.org/officeDocument/2006/relationships/slide" Target="slide59.xml"/><Relationship Id="rId15" Type="http://schemas.openxmlformats.org/officeDocument/2006/relationships/slide" Target="slide83.xml"/><Relationship Id="rId10" Type="http://schemas.openxmlformats.org/officeDocument/2006/relationships/slide" Target="slide70.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78.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18" Type="http://schemas.openxmlformats.org/officeDocument/2006/relationships/image" Target="../media/image56.emf"/><Relationship Id="rId3" Type="http://schemas.openxmlformats.org/officeDocument/2006/relationships/slide" Target="slide55.xml"/><Relationship Id="rId7" Type="http://schemas.openxmlformats.org/officeDocument/2006/relationships/slide" Target="slide63.xml"/><Relationship Id="rId12" Type="http://schemas.openxmlformats.org/officeDocument/2006/relationships/slide" Target="slide74.xml"/><Relationship Id="rId17" Type="http://schemas.openxmlformats.org/officeDocument/2006/relationships/package" Target="../embeddings/Microsoft_Word___34.docx"/><Relationship Id="rId2" Type="http://schemas.openxmlformats.org/officeDocument/2006/relationships/slideLayout" Target="../slideLayouts/slideLayout8.xml"/><Relationship Id="rId16" Type="http://schemas.openxmlformats.org/officeDocument/2006/relationships/oleObject" Target="../embeddings/oleObject34.bin"/><Relationship Id="rId1" Type="http://schemas.openxmlformats.org/officeDocument/2006/relationships/vmlDrawing" Target="../drawings/vmlDrawing21.vml"/><Relationship Id="rId6" Type="http://schemas.openxmlformats.org/officeDocument/2006/relationships/slide" Target="slide61.xml"/><Relationship Id="rId11" Type="http://schemas.openxmlformats.org/officeDocument/2006/relationships/slide" Target="slide72.xml"/><Relationship Id="rId5" Type="http://schemas.openxmlformats.org/officeDocument/2006/relationships/slide" Target="slide59.xml"/><Relationship Id="rId15" Type="http://schemas.openxmlformats.org/officeDocument/2006/relationships/slide" Target="slide83.xml"/><Relationship Id="rId10" Type="http://schemas.openxmlformats.org/officeDocument/2006/relationships/slide" Target="slide70.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78.xml"/></Relationships>
</file>

<file path=ppt/slides/_rels/slide71.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18" Type="http://schemas.openxmlformats.org/officeDocument/2006/relationships/image" Target="../media/image57.emf"/><Relationship Id="rId3" Type="http://schemas.openxmlformats.org/officeDocument/2006/relationships/slide" Target="slide55.xml"/><Relationship Id="rId7" Type="http://schemas.openxmlformats.org/officeDocument/2006/relationships/slide" Target="slide63.xml"/><Relationship Id="rId12" Type="http://schemas.openxmlformats.org/officeDocument/2006/relationships/slide" Target="slide74.xml"/><Relationship Id="rId17" Type="http://schemas.openxmlformats.org/officeDocument/2006/relationships/package" Target="../embeddings/Microsoft_Word___35.docx"/><Relationship Id="rId2" Type="http://schemas.openxmlformats.org/officeDocument/2006/relationships/slideLayout" Target="../slideLayouts/slideLayout8.xml"/><Relationship Id="rId16" Type="http://schemas.openxmlformats.org/officeDocument/2006/relationships/oleObject" Target="../embeddings/oleObject35.bin"/><Relationship Id="rId1" Type="http://schemas.openxmlformats.org/officeDocument/2006/relationships/vmlDrawing" Target="../drawings/vmlDrawing22.vml"/><Relationship Id="rId6" Type="http://schemas.openxmlformats.org/officeDocument/2006/relationships/slide" Target="slide61.xml"/><Relationship Id="rId11" Type="http://schemas.openxmlformats.org/officeDocument/2006/relationships/slide" Target="slide72.xml"/><Relationship Id="rId5" Type="http://schemas.openxmlformats.org/officeDocument/2006/relationships/slide" Target="slide59.xml"/><Relationship Id="rId15" Type="http://schemas.openxmlformats.org/officeDocument/2006/relationships/slide" Target="slide83.xml"/><Relationship Id="rId10" Type="http://schemas.openxmlformats.org/officeDocument/2006/relationships/slide" Target="slide70.xml"/><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78.xml"/></Relationships>
</file>

<file path=ppt/slides/_rels/slide72.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17" Type="http://schemas.openxmlformats.org/officeDocument/2006/relationships/image" Target="../media/image60.png"/><Relationship Id="rId2" Type="http://schemas.openxmlformats.org/officeDocument/2006/relationships/slide" Target="slide55.xml"/><Relationship Id="rId16" Type="http://schemas.openxmlformats.org/officeDocument/2006/relationships/image" Target="../media/image59.png"/><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5" Type="http://schemas.openxmlformats.org/officeDocument/2006/relationships/image" Target="../media/image58.png"/><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73.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5" Type="http://schemas.openxmlformats.org/officeDocument/2006/relationships/image" Target="../media/image58.png"/><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74.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6" Type="http://schemas.openxmlformats.org/officeDocument/2006/relationships/image" Target="../media/image62.png"/><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5" Type="http://schemas.openxmlformats.org/officeDocument/2006/relationships/image" Target="../media/image61.png"/><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75.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6" Type="http://schemas.openxmlformats.org/officeDocument/2006/relationships/image" Target="../media/image61.png"/><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5" Type="http://schemas.openxmlformats.org/officeDocument/2006/relationships/image" Target="../media/image63.png"/><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76.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18" Type="http://schemas.openxmlformats.org/officeDocument/2006/relationships/image" Target="../media/image64.emf"/><Relationship Id="rId3" Type="http://schemas.openxmlformats.org/officeDocument/2006/relationships/slide" Target="slide55.xml"/><Relationship Id="rId21" Type="http://schemas.openxmlformats.org/officeDocument/2006/relationships/image" Target="../media/image65.emf"/><Relationship Id="rId7" Type="http://schemas.openxmlformats.org/officeDocument/2006/relationships/slide" Target="slide63.xml"/><Relationship Id="rId12" Type="http://schemas.openxmlformats.org/officeDocument/2006/relationships/slide" Target="slide74.xml"/><Relationship Id="rId17" Type="http://schemas.openxmlformats.org/officeDocument/2006/relationships/package" Target="../embeddings/Microsoft_Word___36.docx"/><Relationship Id="rId2" Type="http://schemas.openxmlformats.org/officeDocument/2006/relationships/slideLayout" Target="../slideLayouts/slideLayout8.xml"/><Relationship Id="rId16" Type="http://schemas.openxmlformats.org/officeDocument/2006/relationships/oleObject" Target="../embeddings/oleObject36.bin"/><Relationship Id="rId20" Type="http://schemas.openxmlformats.org/officeDocument/2006/relationships/package" Target="../embeddings/Microsoft_Word___37.docx"/><Relationship Id="rId1" Type="http://schemas.openxmlformats.org/officeDocument/2006/relationships/vmlDrawing" Target="../drawings/vmlDrawing23.vml"/><Relationship Id="rId6" Type="http://schemas.openxmlformats.org/officeDocument/2006/relationships/slide" Target="slide61.xml"/><Relationship Id="rId11" Type="http://schemas.openxmlformats.org/officeDocument/2006/relationships/slide" Target="slide72.xml"/><Relationship Id="rId5" Type="http://schemas.openxmlformats.org/officeDocument/2006/relationships/slide" Target="slide59.xml"/><Relationship Id="rId15" Type="http://schemas.openxmlformats.org/officeDocument/2006/relationships/slide" Target="slide83.xml"/><Relationship Id="rId10" Type="http://schemas.openxmlformats.org/officeDocument/2006/relationships/slide" Target="slide70.xml"/><Relationship Id="rId19" Type="http://schemas.openxmlformats.org/officeDocument/2006/relationships/oleObject" Target="../embeddings/oleObject37.bin"/><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78.xml"/></Relationships>
</file>

<file path=ppt/slides/_rels/slide77.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18" Type="http://schemas.openxmlformats.org/officeDocument/2006/relationships/image" Target="../media/image66.emf"/><Relationship Id="rId3" Type="http://schemas.openxmlformats.org/officeDocument/2006/relationships/slide" Target="slide55.xml"/><Relationship Id="rId7" Type="http://schemas.openxmlformats.org/officeDocument/2006/relationships/slide" Target="slide63.xml"/><Relationship Id="rId12" Type="http://schemas.openxmlformats.org/officeDocument/2006/relationships/slide" Target="slide74.xml"/><Relationship Id="rId17" Type="http://schemas.openxmlformats.org/officeDocument/2006/relationships/package" Target="../embeddings/Microsoft_Word___38.docx"/><Relationship Id="rId2" Type="http://schemas.openxmlformats.org/officeDocument/2006/relationships/slideLayout" Target="../slideLayouts/slideLayout8.xml"/><Relationship Id="rId16" Type="http://schemas.openxmlformats.org/officeDocument/2006/relationships/oleObject" Target="../embeddings/oleObject38.bin"/><Relationship Id="rId1" Type="http://schemas.openxmlformats.org/officeDocument/2006/relationships/vmlDrawing" Target="../drawings/vmlDrawing24.vml"/><Relationship Id="rId6" Type="http://schemas.openxmlformats.org/officeDocument/2006/relationships/slide" Target="slide61.xml"/><Relationship Id="rId11" Type="http://schemas.openxmlformats.org/officeDocument/2006/relationships/slide" Target="slide72.xml"/><Relationship Id="rId5" Type="http://schemas.openxmlformats.org/officeDocument/2006/relationships/slide" Target="slide59.xml"/><Relationship Id="rId15" Type="http://schemas.openxmlformats.org/officeDocument/2006/relationships/slide" Target="slide83.xml"/><Relationship Id="rId10" Type="http://schemas.openxmlformats.org/officeDocument/2006/relationships/slide" Target="slide70.xml"/><Relationship Id="rId19" Type="http://schemas.openxmlformats.org/officeDocument/2006/relationships/image" Target="../media/image67.png"/><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78.xml"/></Relationships>
</file>

<file path=ppt/slides/_rels/slide78.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18" Type="http://schemas.openxmlformats.org/officeDocument/2006/relationships/package" Target="../embeddings/Microsoft_Word___39.docx"/><Relationship Id="rId3" Type="http://schemas.openxmlformats.org/officeDocument/2006/relationships/slide" Target="slide55.xml"/><Relationship Id="rId7" Type="http://schemas.openxmlformats.org/officeDocument/2006/relationships/slide" Target="slide63.xml"/><Relationship Id="rId12" Type="http://schemas.openxmlformats.org/officeDocument/2006/relationships/slide" Target="slide74.xml"/><Relationship Id="rId17" Type="http://schemas.openxmlformats.org/officeDocument/2006/relationships/oleObject" Target="../embeddings/oleObject39.bin"/><Relationship Id="rId2" Type="http://schemas.openxmlformats.org/officeDocument/2006/relationships/slideLayout" Target="../slideLayouts/slideLayout8.xml"/><Relationship Id="rId16" Type="http://schemas.openxmlformats.org/officeDocument/2006/relationships/image" Target="../media/image69.png"/><Relationship Id="rId1" Type="http://schemas.openxmlformats.org/officeDocument/2006/relationships/vmlDrawing" Target="../drawings/vmlDrawing25.vml"/><Relationship Id="rId6" Type="http://schemas.openxmlformats.org/officeDocument/2006/relationships/slide" Target="slide61.xml"/><Relationship Id="rId11" Type="http://schemas.openxmlformats.org/officeDocument/2006/relationships/slide" Target="slide72.xml"/><Relationship Id="rId5" Type="http://schemas.openxmlformats.org/officeDocument/2006/relationships/slide" Target="slide59.xml"/><Relationship Id="rId15" Type="http://schemas.openxmlformats.org/officeDocument/2006/relationships/slide" Target="slide83.xml"/><Relationship Id="rId10" Type="http://schemas.openxmlformats.org/officeDocument/2006/relationships/slide" Target="slide70.xml"/><Relationship Id="rId19" Type="http://schemas.openxmlformats.org/officeDocument/2006/relationships/image" Target="../media/image68.emf"/><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78.xml"/></Relationships>
</file>

<file path=ppt/slides/_rels/slide79.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6.xml"/><Relationship Id="rId18" Type="http://schemas.openxmlformats.org/officeDocument/2006/relationships/package" Target="../embeddings/Microsoft_Word___40.docx"/><Relationship Id="rId3" Type="http://schemas.openxmlformats.org/officeDocument/2006/relationships/slide" Target="slide55.xml"/><Relationship Id="rId21" Type="http://schemas.openxmlformats.org/officeDocument/2006/relationships/package" Target="../embeddings/Microsoft_Word___41.docx"/><Relationship Id="rId7" Type="http://schemas.openxmlformats.org/officeDocument/2006/relationships/slide" Target="slide63.xml"/><Relationship Id="rId12" Type="http://schemas.openxmlformats.org/officeDocument/2006/relationships/slide" Target="slide74.xml"/><Relationship Id="rId17" Type="http://schemas.openxmlformats.org/officeDocument/2006/relationships/oleObject" Target="../embeddings/oleObject40.bin"/><Relationship Id="rId2" Type="http://schemas.openxmlformats.org/officeDocument/2006/relationships/slideLayout" Target="../slideLayouts/slideLayout8.xml"/><Relationship Id="rId16" Type="http://schemas.openxmlformats.org/officeDocument/2006/relationships/image" Target="../media/image69.png"/><Relationship Id="rId20" Type="http://schemas.openxmlformats.org/officeDocument/2006/relationships/oleObject" Target="../embeddings/oleObject41.bin"/><Relationship Id="rId1" Type="http://schemas.openxmlformats.org/officeDocument/2006/relationships/vmlDrawing" Target="../drawings/vmlDrawing26.vml"/><Relationship Id="rId6" Type="http://schemas.openxmlformats.org/officeDocument/2006/relationships/slide" Target="slide61.xml"/><Relationship Id="rId11" Type="http://schemas.openxmlformats.org/officeDocument/2006/relationships/slide" Target="slide72.xml"/><Relationship Id="rId5" Type="http://schemas.openxmlformats.org/officeDocument/2006/relationships/slide" Target="slide59.xml"/><Relationship Id="rId15" Type="http://schemas.openxmlformats.org/officeDocument/2006/relationships/slide" Target="slide83.xml"/><Relationship Id="rId10" Type="http://schemas.openxmlformats.org/officeDocument/2006/relationships/slide" Target="slide70.xml"/><Relationship Id="rId19" Type="http://schemas.openxmlformats.org/officeDocument/2006/relationships/image" Target="../media/image70.emf"/><Relationship Id="rId4" Type="http://schemas.openxmlformats.org/officeDocument/2006/relationships/slide" Target="slide57.xml"/><Relationship Id="rId9" Type="http://schemas.openxmlformats.org/officeDocument/2006/relationships/slide" Target="slide67.xml"/><Relationship Id="rId14" Type="http://schemas.openxmlformats.org/officeDocument/2006/relationships/slide" Target="slide78.xml"/><Relationship Id="rId22" Type="http://schemas.openxmlformats.org/officeDocument/2006/relationships/image" Target="../media/image7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5" Type="http://schemas.openxmlformats.org/officeDocument/2006/relationships/image" Target="../media/image69.png"/><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81.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5" Type="http://schemas.openxmlformats.org/officeDocument/2006/relationships/image" Target="../media/image72.png"/><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82.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5" Type="http://schemas.openxmlformats.org/officeDocument/2006/relationships/image" Target="../media/image72.png"/><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83.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84.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85.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86.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8.xml"/><Relationship Id="rId3" Type="http://schemas.openxmlformats.org/officeDocument/2006/relationships/slide" Target="slide57.xml"/><Relationship Id="rId7" Type="http://schemas.openxmlformats.org/officeDocument/2006/relationships/slide" Target="slide65.xml"/><Relationship Id="rId12" Type="http://schemas.openxmlformats.org/officeDocument/2006/relationships/slide" Target="slide76.xml"/><Relationship Id="rId2" Type="http://schemas.openxmlformats.org/officeDocument/2006/relationships/slide" Target="slide55.xml"/><Relationship Id="rId16" Type="http://schemas.openxmlformats.org/officeDocument/2006/relationships/image" Target="../media/image73.png"/><Relationship Id="rId1" Type="http://schemas.openxmlformats.org/officeDocument/2006/relationships/slideLayout" Target="../slideLayouts/slideLayout8.xml"/><Relationship Id="rId6" Type="http://schemas.openxmlformats.org/officeDocument/2006/relationships/slide" Target="slide63.xml"/><Relationship Id="rId11" Type="http://schemas.openxmlformats.org/officeDocument/2006/relationships/slide" Target="slide74.xml"/><Relationship Id="rId5" Type="http://schemas.openxmlformats.org/officeDocument/2006/relationships/slide" Target="slide61.xml"/><Relationship Id="rId15" Type="http://schemas.openxmlformats.org/officeDocument/2006/relationships/slide" Target="slide3.xml"/><Relationship Id="rId10" Type="http://schemas.openxmlformats.org/officeDocument/2006/relationships/slide" Target="slide72.xml"/><Relationship Id="rId4" Type="http://schemas.openxmlformats.org/officeDocument/2006/relationships/slide" Target="slide59.xml"/><Relationship Id="rId9" Type="http://schemas.openxmlformats.org/officeDocument/2006/relationships/slide" Target="slide70.xml"/><Relationship Id="rId14" Type="http://schemas.openxmlformats.org/officeDocument/2006/relationships/slide" Target="slide83.xml"/></Relationships>
</file>

<file path=ppt/slides/_rels/slide8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__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preferRelativeResize="0">
            <a:picLocks/>
          </p:cNvPicPr>
          <p:nvPr/>
        </p:nvPicPr>
        <p:blipFill rotWithShape="1">
          <a:blip r:embed="rId2" cstate="print">
            <a:extLst>
              <a:ext uri="{28A0092B-C50C-407E-A947-70E740481C1C}">
                <a14:useLocalDpi xmlns:a14="http://schemas.microsoft.com/office/drawing/2010/main" val="0"/>
              </a:ext>
            </a:extLst>
          </a:blip>
          <a:srcRect t="22700" b="21651"/>
          <a:stretch/>
        </p:blipFill>
        <p:spPr>
          <a:xfrm>
            <a:off x="-600" y="1541305"/>
            <a:ext cx="12192000" cy="3790800"/>
          </a:xfrm>
          <a:prstGeom prst="rect">
            <a:avLst/>
          </a:prstGeom>
        </p:spPr>
      </p:pic>
      <p:sp>
        <p:nvSpPr>
          <p:cNvPr id="6" name="矩形 5">
            <a:extLst>
              <a:ext uri="{FF2B5EF4-FFF2-40B4-BE49-F238E27FC236}">
                <a16:creationId xmlns="" xmlns:a16="http://schemas.microsoft.com/office/drawing/2014/main" id="{A439C5BC-78DD-0947-9E91-72FACC384131}"/>
              </a:ext>
            </a:extLst>
          </p:cNvPr>
          <p:cNvSpPr/>
          <p:nvPr/>
        </p:nvSpPr>
        <p:spPr>
          <a:xfrm>
            <a:off x="923221" y="2708920"/>
            <a:ext cx="10246731" cy="1200329"/>
          </a:xfrm>
          <a:prstGeom prst="rect">
            <a:avLst/>
          </a:prstGeom>
        </p:spPr>
        <p:txBody>
          <a:bodyPr wrap="square" anchor="ctr">
            <a:spAutoFit/>
          </a:bodyPr>
          <a:lstStyle/>
          <a:p>
            <a:pPr algn="ctr">
              <a:defRPr/>
            </a:pPr>
            <a:r>
              <a:rPr lang="zh-CN" altLang="zh-CN" sz="7200" b="1" dirty="0">
                <a:solidFill>
                  <a:schemeClr val="bg1"/>
                </a:solidFill>
                <a:latin typeface="+mn-ea"/>
              </a:rPr>
              <a:t>分子空间结构与物质性质</a:t>
            </a:r>
            <a:endParaRPr lang="zh-CN" altLang="en-US" sz="7200" b="1" dirty="0">
              <a:solidFill>
                <a:schemeClr val="bg1"/>
              </a:solidFill>
              <a:latin typeface="+mn-ea"/>
            </a:endParaRPr>
          </a:p>
        </p:txBody>
      </p:sp>
      <p:sp>
        <p:nvSpPr>
          <p:cNvPr id="16" name="文本框 15">
            <a:extLst>
              <a:ext uri="{FF2B5EF4-FFF2-40B4-BE49-F238E27FC236}">
                <a16:creationId xmlns="" xmlns:a16="http://schemas.microsoft.com/office/drawing/2014/main" id="{671D0029-DEE3-D74A-9B77-7D2AD03E3087}"/>
              </a:ext>
            </a:extLst>
          </p:cNvPr>
          <p:cNvSpPr txBox="1"/>
          <p:nvPr/>
        </p:nvSpPr>
        <p:spPr>
          <a:xfrm>
            <a:off x="257730" y="255879"/>
            <a:ext cx="827358" cy="148870"/>
          </a:xfrm>
          <a:custGeom>
            <a:avLst/>
            <a:gdLst/>
            <a:ahLst/>
            <a:cxnLst/>
            <a:rect l="l" t="t" r="r" b="b"/>
            <a:pathLst>
              <a:path w="1174546" h="215570">
                <a:moveTo>
                  <a:pt x="508787" y="147219"/>
                </a:moveTo>
                <a:cubicBezTo>
                  <a:pt x="508025" y="147523"/>
                  <a:pt x="507187" y="147676"/>
                  <a:pt x="506272" y="147676"/>
                </a:cubicBezTo>
                <a:cubicBezTo>
                  <a:pt x="506882" y="147676"/>
                  <a:pt x="507492" y="147600"/>
                  <a:pt x="508101" y="147447"/>
                </a:cubicBezTo>
                <a:cubicBezTo>
                  <a:pt x="508406" y="147295"/>
                  <a:pt x="508634" y="147219"/>
                  <a:pt x="508787" y="147219"/>
                </a:cubicBezTo>
                <a:close/>
                <a:moveTo>
                  <a:pt x="69037" y="132588"/>
                </a:moveTo>
                <a:lnTo>
                  <a:pt x="107442" y="132588"/>
                </a:lnTo>
                <a:lnTo>
                  <a:pt x="102412" y="168936"/>
                </a:lnTo>
                <a:cubicBezTo>
                  <a:pt x="102108" y="170612"/>
                  <a:pt x="102412" y="172136"/>
                  <a:pt x="103327" y="173508"/>
                </a:cubicBezTo>
                <a:cubicBezTo>
                  <a:pt x="104241" y="174879"/>
                  <a:pt x="105689" y="175565"/>
                  <a:pt x="107670" y="175565"/>
                </a:cubicBezTo>
                <a:lnTo>
                  <a:pt x="166420" y="175565"/>
                </a:lnTo>
                <a:cubicBezTo>
                  <a:pt x="167944" y="175565"/>
                  <a:pt x="169316" y="174955"/>
                  <a:pt x="170535" y="173736"/>
                </a:cubicBezTo>
                <a:cubicBezTo>
                  <a:pt x="171602" y="172365"/>
                  <a:pt x="172212" y="170764"/>
                  <a:pt x="172364" y="168936"/>
                </a:cubicBezTo>
                <a:lnTo>
                  <a:pt x="175336" y="147447"/>
                </a:lnTo>
                <a:lnTo>
                  <a:pt x="109956" y="147447"/>
                </a:lnTo>
                <a:lnTo>
                  <a:pt x="111785" y="132588"/>
                </a:lnTo>
                <a:lnTo>
                  <a:pt x="214655" y="132588"/>
                </a:lnTo>
                <a:lnTo>
                  <a:pt x="209854" y="170307"/>
                </a:lnTo>
                <a:cubicBezTo>
                  <a:pt x="208940" y="177318"/>
                  <a:pt x="205816" y="183185"/>
                  <a:pt x="200482" y="187909"/>
                </a:cubicBezTo>
                <a:cubicBezTo>
                  <a:pt x="194995" y="192481"/>
                  <a:pt x="188899" y="194767"/>
                  <a:pt x="182194" y="194767"/>
                </a:cubicBezTo>
                <a:lnTo>
                  <a:pt x="84353" y="194767"/>
                </a:lnTo>
                <a:cubicBezTo>
                  <a:pt x="77800" y="194767"/>
                  <a:pt x="72618" y="192481"/>
                  <a:pt x="68808" y="187909"/>
                </a:cubicBezTo>
                <a:cubicBezTo>
                  <a:pt x="64846" y="183185"/>
                  <a:pt x="63398" y="177318"/>
                  <a:pt x="64465" y="170307"/>
                </a:cubicBezTo>
                <a:close/>
                <a:moveTo>
                  <a:pt x="66979" y="102413"/>
                </a:moveTo>
                <a:lnTo>
                  <a:pt x="274777" y="102413"/>
                </a:lnTo>
                <a:lnTo>
                  <a:pt x="263347" y="189510"/>
                </a:lnTo>
                <a:cubicBezTo>
                  <a:pt x="262585" y="196520"/>
                  <a:pt x="259537" y="202540"/>
                  <a:pt x="254203" y="207569"/>
                </a:cubicBezTo>
                <a:cubicBezTo>
                  <a:pt x="249021" y="212903"/>
                  <a:pt x="243001" y="215570"/>
                  <a:pt x="236143" y="215570"/>
                </a:cubicBezTo>
                <a:lnTo>
                  <a:pt x="182422" y="215570"/>
                </a:lnTo>
                <a:lnTo>
                  <a:pt x="183108" y="209398"/>
                </a:lnTo>
                <a:cubicBezTo>
                  <a:pt x="183565" y="205740"/>
                  <a:pt x="185013" y="202768"/>
                  <a:pt x="187452" y="200482"/>
                </a:cubicBezTo>
                <a:cubicBezTo>
                  <a:pt x="190195" y="198196"/>
                  <a:pt x="193319" y="197053"/>
                  <a:pt x="196824" y="197053"/>
                </a:cubicBezTo>
                <a:lnTo>
                  <a:pt x="209169" y="197053"/>
                </a:lnTo>
                <a:cubicBezTo>
                  <a:pt x="209321" y="197053"/>
                  <a:pt x="209854" y="196977"/>
                  <a:pt x="210769" y="196825"/>
                </a:cubicBezTo>
                <a:cubicBezTo>
                  <a:pt x="211683" y="196672"/>
                  <a:pt x="212750" y="196291"/>
                  <a:pt x="213969" y="195682"/>
                </a:cubicBezTo>
                <a:cubicBezTo>
                  <a:pt x="215036" y="195225"/>
                  <a:pt x="216103" y="194386"/>
                  <a:pt x="217170" y="193167"/>
                </a:cubicBezTo>
                <a:cubicBezTo>
                  <a:pt x="218084" y="191948"/>
                  <a:pt x="218694" y="190348"/>
                  <a:pt x="218998" y="188367"/>
                </a:cubicBezTo>
                <a:lnTo>
                  <a:pt x="227685" y="123444"/>
                </a:lnTo>
                <a:lnTo>
                  <a:pt x="64236" y="123444"/>
                </a:lnTo>
                <a:close/>
                <a:moveTo>
                  <a:pt x="20802" y="102413"/>
                </a:moveTo>
                <a:lnTo>
                  <a:pt x="61950" y="102413"/>
                </a:lnTo>
                <a:lnTo>
                  <a:pt x="47548" y="209626"/>
                </a:lnTo>
                <a:cubicBezTo>
                  <a:pt x="47396" y="211303"/>
                  <a:pt x="46710" y="212751"/>
                  <a:pt x="45491" y="213970"/>
                </a:cubicBezTo>
                <a:cubicBezTo>
                  <a:pt x="44272" y="215037"/>
                  <a:pt x="42976" y="215570"/>
                  <a:pt x="41605" y="215570"/>
                </a:cubicBezTo>
                <a:lnTo>
                  <a:pt x="0" y="215570"/>
                </a:lnTo>
                <a:lnTo>
                  <a:pt x="13944" y="108585"/>
                </a:lnTo>
                <a:cubicBezTo>
                  <a:pt x="14249" y="106909"/>
                  <a:pt x="15163" y="105461"/>
                  <a:pt x="16687" y="104242"/>
                </a:cubicBezTo>
                <a:cubicBezTo>
                  <a:pt x="17907" y="103023"/>
                  <a:pt x="19278" y="102413"/>
                  <a:pt x="20802" y="102413"/>
                </a:cubicBezTo>
                <a:close/>
                <a:moveTo>
                  <a:pt x="910513" y="61036"/>
                </a:moveTo>
                <a:lnTo>
                  <a:pt x="1148257" y="61036"/>
                </a:lnTo>
                <a:lnTo>
                  <a:pt x="1142542" y="78410"/>
                </a:lnTo>
                <a:cubicBezTo>
                  <a:pt x="1141323" y="81610"/>
                  <a:pt x="1139189" y="84049"/>
                  <a:pt x="1136142" y="85725"/>
                </a:cubicBezTo>
                <a:lnTo>
                  <a:pt x="1065733" y="122530"/>
                </a:lnTo>
                <a:lnTo>
                  <a:pt x="1159002" y="122530"/>
                </a:lnTo>
                <a:lnTo>
                  <a:pt x="1156715" y="134874"/>
                </a:lnTo>
                <a:cubicBezTo>
                  <a:pt x="1155953" y="137617"/>
                  <a:pt x="1154277" y="140132"/>
                  <a:pt x="1151686" y="142418"/>
                </a:cubicBezTo>
                <a:cubicBezTo>
                  <a:pt x="1149095" y="144704"/>
                  <a:pt x="1146048" y="145847"/>
                  <a:pt x="1142542" y="145847"/>
                </a:cubicBezTo>
                <a:lnTo>
                  <a:pt x="1061618" y="145847"/>
                </a:lnTo>
                <a:lnTo>
                  <a:pt x="1051560" y="197053"/>
                </a:lnTo>
                <a:cubicBezTo>
                  <a:pt x="1050645" y="201930"/>
                  <a:pt x="1047521" y="206121"/>
                  <a:pt x="1042187" y="209626"/>
                </a:cubicBezTo>
                <a:cubicBezTo>
                  <a:pt x="1036700" y="213589"/>
                  <a:pt x="1030604" y="215570"/>
                  <a:pt x="1023899" y="215570"/>
                </a:cubicBezTo>
                <a:lnTo>
                  <a:pt x="934516" y="215570"/>
                </a:lnTo>
                <a:lnTo>
                  <a:pt x="936345" y="205054"/>
                </a:lnTo>
                <a:cubicBezTo>
                  <a:pt x="936802" y="202311"/>
                  <a:pt x="938402" y="200178"/>
                  <a:pt x="941146" y="198654"/>
                </a:cubicBezTo>
                <a:cubicBezTo>
                  <a:pt x="943736" y="197282"/>
                  <a:pt x="946784" y="196596"/>
                  <a:pt x="950290" y="196596"/>
                </a:cubicBezTo>
                <a:lnTo>
                  <a:pt x="980694" y="196596"/>
                </a:lnTo>
                <a:cubicBezTo>
                  <a:pt x="982827" y="196596"/>
                  <a:pt x="984808" y="195758"/>
                  <a:pt x="986637" y="194082"/>
                </a:cubicBezTo>
                <a:cubicBezTo>
                  <a:pt x="988466" y="192710"/>
                  <a:pt x="989533" y="191110"/>
                  <a:pt x="989837" y="189281"/>
                </a:cubicBezTo>
                <a:lnTo>
                  <a:pt x="998524" y="145847"/>
                </a:lnTo>
                <a:lnTo>
                  <a:pt x="885825" y="145847"/>
                </a:lnTo>
                <a:lnTo>
                  <a:pt x="888111" y="131445"/>
                </a:lnTo>
                <a:cubicBezTo>
                  <a:pt x="888720" y="128854"/>
                  <a:pt x="890320" y="126721"/>
                  <a:pt x="892911" y="125044"/>
                </a:cubicBezTo>
                <a:cubicBezTo>
                  <a:pt x="895349" y="123368"/>
                  <a:pt x="898245" y="122530"/>
                  <a:pt x="901598" y="122530"/>
                </a:cubicBezTo>
                <a:lnTo>
                  <a:pt x="1002639" y="122530"/>
                </a:lnTo>
                <a:lnTo>
                  <a:pt x="1004468" y="114300"/>
                </a:lnTo>
                <a:lnTo>
                  <a:pt x="1062761" y="82525"/>
                </a:lnTo>
                <a:lnTo>
                  <a:pt x="934973" y="82525"/>
                </a:lnTo>
                <a:cubicBezTo>
                  <a:pt x="929030" y="82525"/>
                  <a:pt x="924458" y="81229"/>
                  <a:pt x="921258" y="78639"/>
                </a:cubicBezTo>
                <a:cubicBezTo>
                  <a:pt x="918209" y="76048"/>
                  <a:pt x="915771" y="72619"/>
                  <a:pt x="913942" y="68352"/>
                </a:cubicBezTo>
                <a:close/>
                <a:moveTo>
                  <a:pt x="468325" y="57607"/>
                </a:moveTo>
                <a:lnTo>
                  <a:pt x="454380" y="146761"/>
                </a:lnTo>
                <a:lnTo>
                  <a:pt x="506272" y="146761"/>
                </a:lnTo>
                <a:cubicBezTo>
                  <a:pt x="506425" y="146761"/>
                  <a:pt x="506653" y="146761"/>
                  <a:pt x="506958" y="146761"/>
                </a:cubicBezTo>
                <a:cubicBezTo>
                  <a:pt x="507568" y="146914"/>
                  <a:pt x="508177" y="146914"/>
                  <a:pt x="508787" y="146761"/>
                </a:cubicBezTo>
                <a:lnTo>
                  <a:pt x="511073" y="145756"/>
                </a:lnTo>
                <a:lnTo>
                  <a:pt x="514502" y="143561"/>
                </a:lnTo>
                <a:lnTo>
                  <a:pt x="516731" y="141161"/>
                </a:lnTo>
                <a:lnTo>
                  <a:pt x="517474" y="140132"/>
                </a:lnTo>
                <a:lnTo>
                  <a:pt x="518160" y="138303"/>
                </a:lnTo>
                <a:lnTo>
                  <a:pt x="518845" y="136246"/>
                </a:lnTo>
                <a:lnTo>
                  <a:pt x="521360" y="120701"/>
                </a:lnTo>
                <a:lnTo>
                  <a:pt x="531418" y="57607"/>
                </a:lnTo>
                <a:close/>
                <a:moveTo>
                  <a:pt x="35433" y="34747"/>
                </a:moveTo>
                <a:lnTo>
                  <a:pt x="81610" y="34747"/>
                </a:lnTo>
                <a:lnTo>
                  <a:pt x="76581" y="69495"/>
                </a:lnTo>
                <a:cubicBezTo>
                  <a:pt x="76276" y="70409"/>
                  <a:pt x="76504" y="71552"/>
                  <a:pt x="77266" y="72924"/>
                </a:cubicBezTo>
                <a:cubicBezTo>
                  <a:pt x="78028" y="74143"/>
                  <a:pt x="79248" y="74752"/>
                  <a:pt x="80924" y="74752"/>
                </a:cubicBezTo>
                <a:lnTo>
                  <a:pt x="213055" y="74752"/>
                </a:lnTo>
                <a:cubicBezTo>
                  <a:pt x="214579" y="74752"/>
                  <a:pt x="216103" y="74219"/>
                  <a:pt x="217627" y="73152"/>
                </a:cubicBezTo>
                <a:cubicBezTo>
                  <a:pt x="218846" y="72085"/>
                  <a:pt x="219608" y="70866"/>
                  <a:pt x="219913" y="69495"/>
                </a:cubicBezTo>
                <a:lnTo>
                  <a:pt x="222427" y="51207"/>
                </a:lnTo>
                <a:lnTo>
                  <a:pt x="83439" y="51207"/>
                </a:lnTo>
                <a:lnTo>
                  <a:pt x="85725" y="34747"/>
                </a:lnTo>
                <a:lnTo>
                  <a:pt x="271348" y="34747"/>
                </a:lnTo>
                <a:lnTo>
                  <a:pt x="267233" y="70409"/>
                </a:lnTo>
                <a:cubicBezTo>
                  <a:pt x="266014" y="77115"/>
                  <a:pt x="262737" y="82830"/>
                  <a:pt x="257403" y="87554"/>
                </a:cubicBezTo>
                <a:cubicBezTo>
                  <a:pt x="252374" y="92278"/>
                  <a:pt x="246430" y="94641"/>
                  <a:pt x="239572" y="94641"/>
                </a:cubicBezTo>
                <a:lnTo>
                  <a:pt x="51206" y="94641"/>
                </a:lnTo>
                <a:cubicBezTo>
                  <a:pt x="44653" y="94641"/>
                  <a:pt x="39319" y="92278"/>
                  <a:pt x="35204" y="87554"/>
                </a:cubicBezTo>
                <a:cubicBezTo>
                  <a:pt x="31089" y="82830"/>
                  <a:pt x="29413" y="77115"/>
                  <a:pt x="30175" y="70409"/>
                </a:cubicBezTo>
                <a:close/>
                <a:moveTo>
                  <a:pt x="642442" y="915"/>
                </a:moveTo>
                <a:lnTo>
                  <a:pt x="687476" y="915"/>
                </a:lnTo>
                <a:lnTo>
                  <a:pt x="656386" y="61951"/>
                </a:lnTo>
                <a:lnTo>
                  <a:pt x="670331" y="61951"/>
                </a:lnTo>
                <a:lnTo>
                  <a:pt x="646328" y="206883"/>
                </a:lnTo>
                <a:cubicBezTo>
                  <a:pt x="645871" y="209322"/>
                  <a:pt x="644690" y="211379"/>
                  <a:pt x="642785" y="213055"/>
                </a:cubicBezTo>
                <a:cubicBezTo>
                  <a:pt x="640880" y="214732"/>
                  <a:pt x="638632" y="215570"/>
                  <a:pt x="636041" y="215570"/>
                </a:cubicBezTo>
                <a:lnTo>
                  <a:pt x="595350" y="215570"/>
                </a:lnTo>
                <a:lnTo>
                  <a:pt x="617982" y="80467"/>
                </a:lnTo>
                <a:lnTo>
                  <a:pt x="594664" y="80467"/>
                </a:lnTo>
                <a:lnTo>
                  <a:pt x="633298" y="6630"/>
                </a:lnTo>
                <a:cubicBezTo>
                  <a:pt x="635431" y="2820"/>
                  <a:pt x="638479" y="915"/>
                  <a:pt x="642442" y="915"/>
                </a:cubicBezTo>
                <a:close/>
                <a:moveTo>
                  <a:pt x="434721" y="686"/>
                </a:moveTo>
                <a:lnTo>
                  <a:pt x="477697" y="686"/>
                </a:lnTo>
                <a:lnTo>
                  <a:pt x="470839" y="36576"/>
                </a:lnTo>
                <a:lnTo>
                  <a:pt x="581025" y="36576"/>
                </a:lnTo>
                <a:lnTo>
                  <a:pt x="565480" y="146304"/>
                </a:lnTo>
                <a:cubicBezTo>
                  <a:pt x="564413" y="152705"/>
                  <a:pt x="561136" y="158115"/>
                  <a:pt x="555650" y="162535"/>
                </a:cubicBezTo>
                <a:cubicBezTo>
                  <a:pt x="550164" y="168021"/>
                  <a:pt x="543991" y="170764"/>
                  <a:pt x="537133" y="170764"/>
                </a:cubicBezTo>
                <a:lnTo>
                  <a:pt x="451866" y="170764"/>
                </a:lnTo>
                <a:lnTo>
                  <a:pt x="445236" y="215570"/>
                </a:lnTo>
                <a:lnTo>
                  <a:pt x="398145" y="215570"/>
                </a:lnTo>
                <a:lnTo>
                  <a:pt x="404774" y="170764"/>
                </a:lnTo>
                <a:lnTo>
                  <a:pt x="319506" y="170764"/>
                </a:lnTo>
                <a:cubicBezTo>
                  <a:pt x="312801" y="170764"/>
                  <a:pt x="307314" y="168326"/>
                  <a:pt x="303047" y="163449"/>
                </a:cubicBezTo>
                <a:cubicBezTo>
                  <a:pt x="298932" y="158572"/>
                  <a:pt x="297408" y="152705"/>
                  <a:pt x="298475" y="145847"/>
                </a:cubicBezTo>
                <a:lnTo>
                  <a:pt x="314020" y="36576"/>
                </a:lnTo>
                <a:lnTo>
                  <a:pt x="361111" y="36576"/>
                </a:lnTo>
                <a:lnTo>
                  <a:pt x="346024" y="134417"/>
                </a:lnTo>
                <a:cubicBezTo>
                  <a:pt x="345871" y="135941"/>
                  <a:pt x="345947" y="137465"/>
                  <a:pt x="346252" y="138989"/>
                </a:cubicBezTo>
                <a:cubicBezTo>
                  <a:pt x="346405" y="139294"/>
                  <a:pt x="346481" y="139599"/>
                  <a:pt x="346481" y="139903"/>
                </a:cubicBezTo>
                <a:cubicBezTo>
                  <a:pt x="346481" y="139903"/>
                  <a:pt x="346557" y="139980"/>
                  <a:pt x="346710" y="140132"/>
                </a:cubicBezTo>
                <a:cubicBezTo>
                  <a:pt x="347014" y="141351"/>
                  <a:pt x="347548" y="142418"/>
                  <a:pt x="348310" y="143332"/>
                </a:cubicBezTo>
                <a:cubicBezTo>
                  <a:pt x="349224" y="144399"/>
                  <a:pt x="350291" y="145390"/>
                  <a:pt x="351510" y="146304"/>
                </a:cubicBezTo>
                <a:cubicBezTo>
                  <a:pt x="352729" y="147219"/>
                  <a:pt x="354101" y="147676"/>
                  <a:pt x="355625" y="147676"/>
                </a:cubicBezTo>
                <a:lnTo>
                  <a:pt x="407289" y="147676"/>
                </a:lnTo>
                <a:lnTo>
                  <a:pt x="421233" y="58522"/>
                </a:lnTo>
                <a:lnTo>
                  <a:pt x="366598" y="58522"/>
                </a:lnTo>
                <a:lnTo>
                  <a:pt x="369570" y="36576"/>
                </a:lnTo>
                <a:lnTo>
                  <a:pt x="423748" y="36576"/>
                </a:lnTo>
                <a:lnTo>
                  <a:pt x="428777" y="6172"/>
                </a:lnTo>
                <a:cubicBezTo>
                  <a:pt x="428929" y="4648"/>
                  <a:pt x="429577" y="3353"/>
                  <a:pt x="430720" y="2286"/>
                </a:cubicBezTo>
                <a:cubicBezTo>
                  <a:pt x="431863" y="1219"/>
                  <a:pt x="433197" y="686"/>
                  <a:pt x="434721" y="686"/>
                </a:cubicBezTo>
                <a:close/>
                <a:moveTo>
                  <a:pt x="925372" y="0"/>
                </a:moveTo>
                <a:lnTo>
                  <a:pt x="975664" y="0"/>
                </a:lnTo>
                <a:lnTo>
                  <a:pt x="978179" y="20117"/>
                </a:lnTo>
                <a:lnTo>
                  <a:pt x="1000353" y="20117"/>
                </a:lnTo>
                <a:lnTo>
                  <a:pt x="1001953" y="9830"/>
                </a:lnTo>
                <a:cubicBezTo>
                  <a:pt x="1002563" y="6934"/>
                  <a:pt x="1004011" y="4572"/>
                  <a:pt x="1006297" y="2743"/>
                </a:cubicBezTo>
                <a:cubicBezTo>
                  <a:pt x="1008735" y="915"/>
                  <a:pt x="1011478" y="0"/>
                  <a:pt x="1014526" y="0"/>
                </a:cubicBezTo>
                <a:lnTo>
                  <a:pt x="1073277" y="0"/>
                </a:lnTo>
                <a:lnTo>
                  <a:pt x="1070076" y="20117"/>
                </a:lnTo>
                <a:lnTo>
                  <a:pt x="1092708" y="20117"/>
                </a:lnTo>
                <a:lnTo>
                  <a:pt x="1096822" y="10973"/>
                </a:lnTo>
                <a:cubicBezTo>
                  <a:pt x="1099108" y="5791"/>
                  <a:pt x="1102309" y="2667"/>
                  <a:pt x="1106423" y="1600"/>
                </a:cubicBezTo>
                <a:cubicBezTo>
                  <a:pt x="1110691" y="686"/>
                  <a:pt x="1115948" y="229"/>
                  <a:pt x="1122197" y="229"/>
                </a:cubicBezTo>
                <a:lnTo>
                  <a:pt x="1165860" y="229"/>
                </a:lnTo>
                <a:lnTo>
                  <a:pt x="1156944" y="20117"/>
                </a:lnTo>
                <a:lnTo>
                  <a:pt x="1174546" y="20117"/>
                </a:lnTo>
                <a:lnTo>
                  <a:pt x="1171117" y="41148"/>
                </a:lnTo>
                <a:cubicBezTo>
                  <a:pt x="1170203" y="45720"/>
                  <a:pt x="1167841" y="49454"/>
                  <a:pt x="1164031" y="52350"/>
                </a:cubicBezTo>
                <a:cubicBezTo>
                  <a:pt x="1160373" y="55093"/>
                  <a:pt x="1155953" y="56464"/>
                  <a:pt x="1150772" y="56464"/>
                </a:cubicBezTo>
                <a:lnTo>
                  <a:pt x="1098880" y="56464"/>
                </a:lnTo>
                <a:lnTo>
                  <a:pt x="1105738" y="39548"/>
                </a:lnTo>
                <a:lnTo>
                  <a:pt x="950061" y="39548"/>
                </a:lnTo>
                <a:lnTo>
                  <a:pt x="948004" y="56464"/>
                </a:lnTo>
                <a:lnTo>
                  <a:pt x="891311" y="56464"/>
                </a:lnTo>
                <a:lnTo>
                  <a:pt x="894740" y="29490"/>
                </a:lnTo>
                <a:cubicBezTo>
                  <a:pt x="895197" y="26746"/>
                  <a:pt x="896493" y="24537"/>
                  <a:pt x="898626" y="22860"/>
                </a:cubicBezTo>
                <a:cubicBezTo>
                  <a:pt x="900760" y="21031"/>
                  <a:pt x="903274" y="20117"/>
                  <a:pt x="906170" y="20117"/>
                </a:cubicBezTo>
                <a:lnTo>
                  <a:pt x="914400" y="20117"/>
                </a:lnTo>
                <a:lnTo>
                  <a:pt x="913028" y="11887"/>
                </a:lnTo>
                <a:cubicBezTo>
                  <a:pt x="912723" y="8687"/>
                  <a:pt x="913790" y="5868"/>
                  <a:pt x="916228" y="3429"/>
                </a:cubicBezTo>
                <a:cubicBezTo>
                  <a:pt x="918667" y="1143"/>
                  <a:pt x="921715" y="0"/>
                  <a:pt x="925372" y="0"/>
                </a:cubicBezTo>
                <a:close/>
                <a:moveTo>
                  <a:pt x="751027" y="0"/>
                </a:moveTo>
                <a:lnTo>
                  <a:pt x="791718" y="0"/>
                </a:lnTo>
                <a:lnTo>
                  <a:pt x="783031" y="58065"/>
                </a:lnTo>
                <a:lnTo>
                  <a:pt x="875157" y="39548"/>
                </a:lnTo>
                <a:cubicBezTo>
                  <a:pt x="871804" y="56769"/>
                  <a:pt x="861212" y="67590"/>
                  <a:pt x="843381" y="72009"/>
                </a:cubicBezTo>
                <a:lnTo>
                  <a:pt x="779145" y="85039"/>
                </a:lnTo>
                <a:lnTo>
                  <a:pt x="764286" y="186309"/>
                </a:lnTo>
                <a:cubicBezTo>
                  <a:pt x="763981" y="188595"/>
                  <a:pt x="764514" y="190576"/>
                  <a:pt x="765886" y="192253"/>
                </a:cubicBezTo>
                <a:cubicBezTo>
                  <a:pt x="767410" y="193929"/>
                  <a:pt x="769391" y="194767"/>
                  <a:pt x="771829" y="194767"/>
                </a:cubicBezTo>
                <a:lnTo>
                  <a:pt x="836066" y="194767"/>
                </a:lnTo>
                <a:cubicBezTo>
                  <a:pt x="841095" y="194767"/>
                  <a:pt x="845210" y="196520"/>
                  <a:pt x="848410" y="200025"/>
                </a:cubicBezTo>
                <a:cubicBezTo>
                  <a:pt x="851611" y="203530"/>
                  <a:pt x="852906" y="207721"/>
                  <a:pt x="852297" y="212598"/>
                </a:cubicBezTo>
                <a:lnTo>
                  <a:pt x="852297" y="212827"/>
                </a:lnTo>
                <a:lnTo>
                  <a:pt x="737082" y="212827"/>
                </a:lnTo>
                <a:cubicBezTo>
                  <a:pt x="729919" y="212827"/>
                  <a:pt x="724128" y="210465"/>
                  <a:pt x="719709" y="205740"/>
                </a:cubicBezTo>
                <a:cubicBezTo>
                  <a:pt x="715136" y="201168"/>
                  <a:pt x="713384" y="195453"/>
                  <a:pt x="714451" y="188595"/>
                </a:cubicBezTo>
                <a:lnTo>
                  <a:pt x="728167" y="94869"/>
                </a:lnTo>
                <a:lnTo>
                  <a:pt x="680847" y="104470"/>
                </a:lnTo>
                <a:lnTo>
                  <a:pt x="684047" y="82982"/>
                </a:lnTo>
                <a:cubicBezTo>
                  <a:pt x="684809" y="79477"/>
                  <a:pt x="686943" y="77267"/>
                  <a:pt x="690448" y="76353"/>
                </a:cubicBezTo>
                <a:lnTo>
                  <a:pt x="732282" y="68123"/>
                </a:lnTo>
                <a:lnTo>
                  <a:pt x="740968" y="8458"/>
                </a:lnTo>
                <a:cubicBezTo>
                  <a:pt x="741425" y="6020"/>
                  <a:pt x="742607" y="4001"/>
                  <a:pt x="744512" y="2401"/>
                </a:cubicBezTo>
                <a:cubicBezTo>
                  <a:pt x="746417" y="800"/>
                  <a:pt x="748588" y="0"/>
                  <a:pt x="751027" y="0"/>
                </a:cubicBezTo>
                <a:close/>
                <a:moveTo>
                  <a:pt x="136245" y="0"/>
                </a:moveTo>
                <a:lnTo>
                  <a:pt x="177393" y="0"/>
                </a:lnTo>
                <a:cubicBezTo>
                  <a:pt x="178917" y="0"/>
                  <a:pt x="180060" y="458"/>
                  <a:pt x="180822" y="1372"/>
                </a:cubicBezTo>
                <a:cubicBezTo>
                  <a:pt x="181737" y="2439"/>
                  <a:pt x="182118" y="3734"/>
                  <a:pt x="181965" y="5258"/>
                </a:cubicBezTo>
                <a:lnTo>
                  <a:pt x="181737" y="7544"/>
                </a:lnTo>
                <a:lnTo>
                  <a:pt x="288721" y="7544"/>
                </a:lnTo>
                <a:lnTo>
                  <a:pt x="286893" y="21260"/>
                </a:lnTo>
                <a:cubicBezTo>
                  <a:pt x="286740" y="22936"/>
                  <a:pt x="286131" y="24308"/>
                  <a:pt x="285064" y="25375"/>
                </a:cubicBezTo>
                <a:cubicBezTo>
                  <a:pt x="283845" y="26442"/>
                  <a:pt x="282397" y="26975"/>
                  <a:pt x="280720" y="26975"/>
                </a:cubicBezTo>
                <a:lnTo>
                  <a:pt x="24003" y="26975"/>
                </a:lnTo>
                <a:lnTo>
                  <a:pt x="25603" y="14173"/>
                </a:lnTo>
                <a:cubicBezTo>
                  <a:pt x="25908" y="12345"/>
                  <a:pt x="26822" y="10744"/>
                  <a:pt x="28346" y="9373"/>
                </a:cubicBezTo>
                <a:cubicBezTo>
                  <a:pt x="29718" y="8154"/>
                  <a:pt x="31318" y="7544"/>
                  <a:pt x="33147" y="7544"/>
                </a:cubicBezTo>
                <a:lnTo>
                  <a:pt x="135331" y="7544"/>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50000"/>
                </a:schemeClr>
              </a:solidFill>
              <a:latin typeface="DOUYU Font" pitchFamily="2" charset="-122"/>
              <a:ea typeface="DOUYU Font" pitchFamily="2" charset="-122"/>
            </a:endParaRPr>
          </a:p>
        </p:txBody>
      </p:sp>
      <p:sp>
        <p:nvSpPr>
          <p:cNvPr id="11" name="文本框 10">
            <a:extLst>
              <a:ext uri="{FF2B5EF4-FFF2-40B4-BE49-F238E27FC236}">
                <a16:creationId xmlns="" xmlns:a16="http://schemas.microsoft.com/office/drawing/2014/main" id="{4C75E879-4B8E-1F49-8645-FB7A16A5109D}"/>
              </a:ext>
            </a:extLst>
          </p:cNvPr>
          <p:cNvSpPr txBox="1"/>
          <p:nvPr/>
        </p:nvSpPr>
        <p:spPr>
          <a:xfrm>
            <a:off x="1271464" y="255479"/>
            <a:ext cx="1443573" cy="149185"/>
          </a:xfrm>
          <a:custGeom>
            <a:avLst/>
            <a:gdLst/>
            <a:ahLst/>
            <a:cxnLst/>
            <a:rect l="l" t="t" r="r" b="b"/>
            <a:pathLst>
              <a:path w="1795081" h="189224">
                <a:moveTo>
                  <a:pt x="832132" y="116615"/>
                </a:moveTo>
                <a:lnTo>
                  <a:pt x="891140" y="139217"/>
                </a:lnTo>
                <a:lnTo>
                  <a:pt x="953347" y="116615"/>
                </a:lnTo>
                <a:close/>
                <a:moveTo>
                  <a:pt x="1174318" y="95812"/>
                </a:moveTo>
                <a:lnTo>
                  <a:pt x="1171717" y="116214"/>
                </a:lnTo>
                <a:cubicBezTo>
                  <a:pt x="1170917" y="120748"/>
                  <a:pt x="1168317" y="124082"/>
                  <a:pt x="1163917" y="126216"/>
                </a:cubicBezTo>
                <a:lnTo>
                  <a:pt x="1028700" y="185823"/>
                </a:lnTo>
                <a:lnTo>
                  <a:pt x="1030700" y="169021"/>
                </a:lnTo>
                <a:cubicBezTo>
                  <a:pt x="1031900" y="162087"/>
                  <a:pt x="1035834" y="157020"/>
                  <a:pt x="1042501" y="153819"/>
                </a:cubicBezTo>
                <a:close/>
                <a:moveTo>
                  <a:pt x="283978" y="72209"/>
                </a:moveTo>
                <a:lnTo>
                  <a:pt x="509806" y="72209"/>
                </a:lnTo>
                <a:lnTo>
                  <a:pt x="508206" y="83810"/>
                </a:lnTo>
                <a:cubicBezTo>
                  <a:pt x="507272" y="90345"/>
                  <a:pt x="504405" y="95612"/>
                  <a:pt x="499605" y="99612"/>
                </a:cubicBezTo>
                <a:cubicBezTo>
                  <a:pt x="494938" y="103746"/>
                  <a:pt x="489404" y="105813"/>
                  <a:pt x="483003" y="105813"/>
                </a:cubicBezTo>
                <a:lnTo>
                  <a:pt x="257175" y="105813"/>
                </a:lnTo>
                <a:lnTo>
                  <a:pt x="258975" y="94012"/>
                </a:lnTo>
                <a:cubicBezTo>
                  <a:pt x="259908" y="87744"/>
                  <a:pt x="262709" y="82544"/>
                  <a:pt x="267376" y="78410"/>
                </a:cubicBezTo>
                <a:cubicBezTo>
                  <a:pt x="272176" y="74276"/>
                  <a:pt x="277710" y="72209"/>
                  <a:pt x="283978" y="72209"/>
                </a:cubicBezTo>
                <a:close/>
                <a:moveTo>
                  <a:pt x="834732" y="65608"/>
                </a:moveTo>
                <a:lnTo>
                  <a:pt x="833732" y="73809"/>
                </a:lnTo>
                <a:cubicBezTo>
                  <a:pt x="833466" y="75409"/>
                  <a:pt x="833799" y="76743"/>
                  <a:pt x="834732" y="77810"/>
                </a:cubicBezTo>
                <a:cubicBezTo>
                  <a:pt x="835666" y="79010"/>
                  <a:pt x="836933" y="79610"/>
                  <a:pt x="838533" y="79610"/>
                </a:cubicBezTo>
                <a:lnTo>
                  <a:pt x="958948" y="79610"/>
                </a:lnTo>
                <a:cubicBezTo>
                  <a:pt x="960548" y="79610"/>
                  <a:pt x="961948" y="79076"/>
                  <a:pt x="963149" y="78010"/>
                </a:cubicBezTo>
                <a:cubicBezTo>
                  <a:pt x="964349" y="76943"/>
                  <a:pt x="965082" y="75543"/>
                  <a:pt x="965349" y="73809"/>
                </a:cubicBezTo>
                <a:lnTo>
                  <a:pt x="966349" y="65608"/>
                </a:lnTo>
                <a:close/>
                <a:moveTo>
                  <a:pt x="644366" y="62608"/>
                </a:moveTo>
                <a:lnTo>
                  <a:pt x="678170" y="62608"/>
                </a:lnTo>
                <a:lnTo>
                  <a:pt x="673769" y="95012"/>
                </a:lnTo>
                <a:lnTo>
                  <a:pt x="758980" y="79410"/>
                </a:lnTo>
                <a:cubicBezTo>
                  <a:pt x="756713" y="91811"/>
                  <a:pt x="749579" y="99412"/>
                  <a:pt x="737577" y="102213"/>
                </a:cubicBezTo>
                <a:lnTo>
                  <a:pt x="671169" y="114414"/>
                </a:lnTo>
                <a:lnTo>
                  <a:pt x="664368" y="164220"/>
                </a:lnTo>
                <a:cubicBezTo>
                  <a:pt x="664102" y="166354"/>
                  <a:pt x="664568" y="168088"/>
                  <a:pt x="665769" y="169421"/>
                </a:cubicBezTo>
                <a:cubicBezTo>
                  <a:pt x="666835" y="170888"/>
                  <a:pt x="668436" y="171621"/>
                  <a:pt x="670569" y="171621"/>
                </a:cubicBezTo>
                <a:lnTo>
                  <a:pt x="728376" y="171621"/>
                </a:lnTo>
                <a:cubicBezTo>
                  <a:pt x="733043" y="171621"/>
                  <a:pt x="736844" y="173355"/>
                  <a:pt x="739778" y="176822"/>
                </a:cubicBezTo>
                <a:cubicBezTo>
                  <a:pt x="742711" y="180289"/>
                  <a:pt x="743912" y="184423"/>
                  <a:pt x="743378" y="189224"/>
                </a:cubicBezTo>
                <a:lnTo>
                  <a:pt x="641966" y="189224"/>
                </a:lnTo>
                <a:cubicBezTo>
                  <a:pt x="636098" y="189224"/>
                  <a:pt x="631364" y="187023"/>
                  <a:pt x="627764" y="182623"/>
                </a:cubicBezTo>
                <a:cubicBezTo>
                  <a:pt x="624163" y="178356"/>
                  <a:pt x="622763" y="173155"/>
                  <a:pt x="623563" y="167021"/>
                </a:cubicBezTo>
                <a:lnTo>
                  <a:pt x="636965" y="69409"/>
                </a:lnTo>
                <a:cubicBezTo>
                  <a:pt x="637232" y="67408"/>
                  <a:pt x="638065" y="65775"/>
                  <a:pt x="639465" y="64508"/>
                </a:cubicBezTo>
                <a:cubicBezTo>
                  <a:pt x="640865" y="63241"/>
                  <a:pt x="642499" y="62608"/>
                  <a:pt x="644366" y="62608"/>
                </a:cubicBezTo>
                <a:close/>
                <a:moveTo>
                  <a:pt x="137217" y="59207"/>
                </a:moveTo>
                <a:lnTo>
                  <a:pt x="178822" y="59207"/>
                </a:lnTo>
                <a:cubicBezTo>
                  <a:pt x="181089" y="59207"/>
                  <a:pt x="182889" y="60341"/>
                  <a:pt x="184223" y="62608"/>
                </a:cubicBezTo>
                <a:lnTo>
                  <a:pt x="246830" y="188824"/>
                </a:lnTo>
                <a:lnTo>
                  <a:pt x="217027" y="188824"/>
                </a:lnTo>
                <a:cubicBezTo>
                  <a:pt x="207426" y="188824"/>
                  <a:pt x="199825" y="184023"/>
                  <a:pt x="194224" y="174422"/>
                </a:cubicBezTo>
                <a:close/>
                <a:moveTo>
                  <a:pt x="1426692" y="46206"/>
                </a:moveTo>
                <a:lnTo>
                  <a:pt x="1413091" y="119415"/>
                </a:lnTo>
                <a:lnTo>
                  <a:pt x="1463497" y="119415"/>
                </a:lnTo>
                <a:lnTo>
                  <a:pt x="1473898" y="46206"/>
                </a:lnTo>
                <a:close/>
                <a:moveTo>
                  <a:pt x="1049502" y="38605"/>
                </a:moveTo>
                <a:lnTo>
                  <a:pt x="1174318" y="52807"/>
                </a:lnTo>
                <a:cubicBezTo>
                  <a:pt x="1176185" y="53073"/>
                  <a:pt x="1177618" y="53873"/>
                  <a:pt x="1178618" y="55207"/>
                </a:cubicBezTo>
                <a:cubicBezTo>
                  <a:pt x="1179618" y="56540"/>
                  <a:pt x="1180052" y="58207"/>
                  <a:pt x="1179918" y="60207"/>
                </a:cubicBezTo>
                <a:lnTo>
                  <a:pt x="1177718" y="75209"/>
                </a:lnTo>
                <a:lnTo>
                  <a:pt x="1067504" y="62608"/>
                </a:lnTo>
                <a:cubicBezTo>
                  <a:pt x="1061370" y="61674"/>
                  <a:pt x="1056636" y="59007"/>
                  <a:pt x="1053303" y="54607"/>
                </a:cubicBezTo>
                <a:cubicBezTo>
                  <a:pt x="1049969" y="50206"/>
                  <a:pt x="1048702" y="44939"/>
                  <a:pt x="1049502" y="38805"/>
                </a:cubicBezTo>
                <a:close/>
                <a:moveTo>
                  <a:pt x="1292475" y="36204"/>
                </a:moveTo>
                <a:lnTo>
                  <a:pt x="1351283" y="36204"/>
                </a:lnTo>
                <a:lnTo>
                  <a:pt x="1332480" y="168421"/>
                </a:lnTo>
                <a:cubicBezTo>
                  <a:pt x="1332347" y="169354"/>
                  <a:pt x="1332614" y="170088"/>
                  <a:pt x="1333281" y="170621"/>
                </a:cubicBezTo>
                <a:cubicBezTo>
                  <a:pt x="1333947" y="171288"/>
                  <a:pt x="1334747" y="171488"/>
                  <a:pt x="1335681" y="171221"/>
                </a:cubicBezTo>
                <a:lnTo>
                  <a:pt x="1339681" y="171021"/>
                </a:lnTo>
                <a:cubicBezTo>
                  <a:pt x="1341815" y="170888"/>
                  <a:pt x="1343515" y="171455"/>
                  <a:pt x="1344782" y="172722"/>
                </a:cubicBezTo>
                <a:cubicBezTo>
                  <a:pt x="1346049" y="173988"/>
                  <a:pt x="1346549" y="175689"/>
                  <a:pt x="1346282" y="177822"/>
                </a:cubicBezTo>
                <a:lnTo>
                  <a:pt x="1345082" y="186023"/>
                </a:lnTo>
                <a:lnTo>
                  <a:pt x="1304877" y="188423"/>
                </a:lnTo>
                <a:cubicBezTo>
                  <a:pt x="1300076" y="188690"/>
                  <a:pt x="1296209" y="187357"/>
                  <a:pt x="1293275" y="184423"/>
                </a:cubicBezTo>
                <a:cubicBezTo>
                  <a:pt x="1290208" y="181356"/>
                  <a:pt x="1289008" y="177489"/>
                  <a:pt x="1289675" y="172822"/>
                </a:cubicBezTo>
                <a:lnTo>
                  <a:pt x="1306677" y="54207"/>
                </a:lnTo>
                <a:lnTo>
                  <a:pt x="1296276" y="54207"/>
                </a:lnTo>
                <a:cubicBezTo>
                  <a:pt x="1294542" y="54207"/>
                  <a:pt x="1293142" y="53607"/>
                  <a:pt x="1292075" y="52406"/>
                </a:cubicBezTo>
                <a:cubicBezTo>
                  <a:pt x="1291008" y="51206"/>
                  <a:pt x="1290542" y="49673"/>
                  <a:pt x="1290675" y="47806"/>
                </a:cubicBezTo>
                <a:close/>
                <a:moveTo>
                  <a:pt x="1565052" y="7001"/>
                </a:moveTo>
                <a:lnTo>
                  <a:pt x="1594456" y="7001"/>
                </a:lnTo>
                <a:cubicBezTo>
                  <a:pt x="1605524" y="7001"/>
                  <a:pt x="1614525" y="12401"/>
                  <a:pt x="1621459" y="23203"/>
                </a:cubicBezTo>
                <a:lnTo>
                  <a:pt x="1670266" y="82810"/>
                </a:lnTo>
                <a:lnTo>
                  <a:pt x="1741875" y="10601"/>
                </a:lnTo>
                <a:cubicBezTo>
                  <a:pt x="1744408" y="8201"/>
                  <a:pt x="1747208" y="7001"/>
                  <a:pt x="1750276" y="7001"/>
                </a:cubicBezTo>
                <a:lnTo>
                  <a:pt x="1795081" y="7001"/>
                </a:lnTo>
                <a:lnTo>
                  <a:pt x="1692268" y="106613"/>
                </a:lnTo>
                <a:lnTo>
                  <a:pt x="1770678" y="188824"/>
                </a:lnTo>
                <a:lnTo>
                  <a:pt x="1751676" y="188824"/>
                </a:lnTo>
                <a:cubicBezTo>
                  <a:pt x="1733007" y="188824"/>
                  <a:pt x="1716271" y="181756"/>
                  <a:pt x="1701469" y="167621"/>
                </a:cubicBezTo>
                <a:lnTo>
                  <a:pt x="1665265" y="130616"/>
                </a:lnTo>
                <a:lnTo>
                  <a:pt x="1611258" y="175222"/>
                </a:lnTo>
                <a:cubicBezTo>
                  <a:pt x="1599790" y="184290"/>
                  <a:pt x="1587255" y="188824"/>
                  <a:pt x="1573654" y="188824"/>
                </a:cubicBezTo>
                <a:lnTo>
                  <a:pt x="1544050" y="188824"/>
                </a:lnTo>
                <a:lnTo>
                  <a:pt x="1643462" y="106613"/>
                </a:lnTo>
                <a:close/>
                <a:moveTo>
                  <a:pt x="664168" y="1200"/>
                </a:moveTo>
                <a:lnTo>
                  <a:pt x="746179" y="1200"/>
                </a:lnTo>
                <a:cubicBezTo>
                  <a:pt x="749912" y="1200"/>
                  <a:pt x="753046" y="2400"/>
                  <a:pt x="755580" y="4801"/>
                </a:cubicBezTo>
                <a:cubicBezTo>
                  <a:pt x="758113" y="7201"/>
                  <a:pt x="759714" y="10268"/>
                  <a:pt x="760380" y="14002"/>
                </a:cubicBezTo>
                <a:lnTo>
                  <a:pt x="765981" y="54007"/>
                </a:lnTo>
                <a:lnTo>
                  <a:pt x="737778" y="54007"/>
                </a:lnTo>
                <a:cubicBezTo>
                  <a:pt x="734310" y="54007"/>
                  <a:pt x="731277" y="52840"/>
                  <a:pt x="728676" y="50506"/>
                </a:cubicBezTo>
                <a:cubicBezTo>
                  <a:pt x="726076" y="48173"/>
                  <a:pt x="724442" y="45139"/>
                  <a:pt x="723776" y="41405"/>
                </a:cubicBezTo>
                <a:lnTo>
                  <a:pt x="721175" y="22603"/>
                </a:lnTo>
                <a:cubicBezTo>
                  <a:pt x="720509" y="19002"/>
                  <a:pt x="718442" y="17202"/>
                  <a:pt x="714975" y="17202"/>
                </a:cubicBezTo>
                <a:lnTo>
                  <a:pt x="691172" y="17202"/>
                </a:lnTo>
                <a:cubicBezTo>
                  <a:pt x="687705" y="17202"/>
                  <a:pt x="685171" y="19002"/>
                  <a:pt x="683571" y="22603"/>
                </a:cubicBezTo>
                <a:lnTo>
                  <a:pt x="674570" y="44005"/>
                </a:lnTo>
                <a:cubicBezTo>
                  <a:pt x="671102" y="50673"/>
                  <a:pt x="666235" y="54007"/>
                  <a:pt x="659968" y="54007"/>
                </a:cubicBezTo>
                <a:lnTo>
                  <a:pt x="629964" y="54007"/>
                </a:lnTo>
                <a:lnTo>
                  <a:pt x="646366" y="14002"/>
                </a:lnTo>
                <a:cubicBezTo>
                  <a:pt x="648100" y="10268"/>
                  <a:pt x="650567" y="7201"/>
                  <a:pt x="653767" y="4801"/>
                </a:cubicBezTo>
                <a:cubicBezTo>
                  <a:pt x="656967" y="2400"/>
                  <a:pt x="660434" y="1200"/>
                  <a:pt x="664168" y="1200"/>
                </a:cubicBezTo>
                <a:close/>
                <a:moveTo>
                  <a:pt x="1661664" y="400"/>
                </a:moveTo>
                <a:lnTo>
                  <a:pt x="1678267" y="400"/>
                </a:lnTo>
                <a:cubicBezTo>
                  <a:pt x="1683200" y="400"/>
                  <a:pt x="1687301" y="2300"/>
                  <a:pt x="1690568" y="6101"/>
                </a:cubicBezTo>
                <a:cubicBezTo>
                  <a:pt x="1693835" y="9901"/>
                  <a:pt x="1695269" y="14468"/>
                  <a:pt x="1694869" y="19802"/>
                </a:cubicBezTo>
                <a:lnTo>
                  <a:pt x="1692668" y="41405"/>
                </a:lnTo>
                <a:lnTo>
                  <a:pt x="1657464" y="41405"/>
                </a:lnTo>
                <a:close/>
                <a:moveTo>
                  <a:pt x="1312478" y="400"/>
                </a:moveTo>
                <a:lnTo>
                  <a:pt x="1343482" y="400"/>
                </a:lnTo>
                <a:cubicBezTo>
                  <a:pt x="1345482" y="400"/>
                  <a:pt x="1347182" y="1033"/>
                  <a:pt x="1348583" y="2300"/>
                </a:cubicBezTo>
                <a:cubicBezTo>
                  <a:pt x="1349983" y="3567"/>
                  <a:pt x="1350683" y="5267"/>
                  <a:pt x="1350683" y="7401"/>
                </a:cubicBezTo>
                <a:lnTo>
                  <a:pt x="1351483" y="28203"/>
                </a:lnTo>
                <a:lnTo>
                  <a:pt x="1313278" y="28203"/>
                </a:lnTo>
                <a:close/>
                <a:moveTo>
                  <a:pt x="1397489" y="200"/>
                </a:moveTo>
                <a:lnTo>
                  <a:pt x="1434693" y="200"/>
                </a:lnTo>
                <a:lnTo>
                  <a:pt x="1430693" y="25603"/>
                </a:lnTo>
                <a:lnTo>
                  <a:pt x="1476899" y="25603"/>
                </a:lnTo>
                <a:lnTo>
                  <a:pt x="1480099" y="4000"/>
                </a:lnTo>
                <a:cubicBezTo>
                  <a:pt x="1480232" y="2934"/>
                  <a:pt x="1480732" y="2034"/>
                  <a:pt x="1481599" y="1300"/>
                </a:cubicBezTo>
                <a:cubicBezTo>
                  <a:pt x="1482466" y="567"/>
                  <a:pt x="1483433" y="200"/>
                  <a:pt x="1484500" y="200"/>
                </a:cubicBezTo>
                <a:lnTo>
                  <a:pt x="1522704" y="200"/>
                </a:lnTo>
                <a:lnTo>
                  <a:pt x="1519104" y="25603"/>
                </a:lnTo>
                <a:lnTo>
                  <a:pt x="1533306" y="25603"/>
                </a:lnTo>
                <a:lnTo>
                  <a:pt x="1531705" y="37605"/>
                </a:lnTo>
                <a:cubicBezTo>
                  <a:pt x="1531305" y="40005"/>
                  <a:pt x="1530172" y="42039"/>
                  <a:pt x="1528305" y="43705"/>
                </a:cubicBezTo>
                <a:cubicBezTo>
                  <a:pt x="1526438" y="45372"/>
                  <a:pt x="1524305" y="46206"/>
                  <a:pt x="1521904" y="46206"/>
                </a:cubicBezTo>
                <a:lnTo>
                  <a:pt x="1516103" y="46206"/>
                </a:lnTo>
                <a:lnTo>
                  <a:pt x="1505702" y="119415"/>
                </a:lnTo>
                <a:lnTo>
                  <a:pt x="1520904" y="119415"/>
                </a:lnTo>
                <a:lnTo>
                  <a:pt x="1519104" y="132416"/>
                </a:lnTo>
                <a:cubicBezTo>
                  <a:pt x="1518704" y="135084"/>
                  <a:pt x="1517470" y="137284"/>
                  <a:pt x="1515403" y="139017"/>
                </a:cubicBezTo>
                <a:cubicBezTo>
                  <a:pt x="1513336" y="140751"/>
                  <a:pt x="1511036" y="141618"/>
                  <a:pt x="1508502" y="141618"/>
                </a:cubicBezTo>
                <a:lnTo>
                  <a:pt x="1502502" y="141618"/>
                </a:lnTo>
                <a:lnTo>
                  <a:pt x="1495701" y="188824"/>
                </a:lnTo>
                <a:lnTo>
                  <a:pt x="1462297" y="188824"/>
                </a:lnTo>
                <a:cubicBezTo>
                  <a:pt x="1459896" y="188824"/>
                  <a:pt x="1457996" y="187990"/>
                  <a:pt x="1456596" y="186323"/>
                </a:cubicBezTo>
                <a:cubicBezTo>
                  <a:pt x="1455196" y="184656"/>
                  <a:pt x="1454629" y="182623"/>
                  <a:pt x="1454896" y="180222"/>
                </a:cubicBezTo>
                <a:lnTo>
                  <a:pt x="1460297" y="141618"/>
                </a:lnTo>
                <a:lnTo>
                  <a:pt x="1408890" y="141618"/>
                </a:lnTo>
                <a:lnTo>
                  <a:pt x="1403489" y="164621"/>
                </a:lnTo>
                <a:cubicBezTo>
                  <a:pt x="1401756" y="171688"/>
                  <a:pt x="1398022" y="177489"/>
                  <a:pt x="1392288" y="182023"/>
                </a:cubicBezTo>
                <a:cubicBezTo>
                  <a:pt x="1386554" y="186557"/>
                  <a:pt x="1380153" y="188824"/>
                  <a:pt x="1373086" y="188824"/>
                </a:cubicBezTo>
                <a:lnTo>
                  <a:pt x="1355883" y="188824"/>
                </a:lnTo>
                <a:lnTo>
                  <a:pt x="1366685" y="141618"/>
                </a:lnTo>
                <a:lnTo>
                  <a:pt x="1351683" y="141618"/>
                </a:lnTo>
                <a:lnTo>
                  <a:pt x="1353683" y="127016"/>
                </a:lnTo>
                <a:cubicBezTo>
                  <a:pt x="1354083" y="124882"/>
                  <a:pt x="1355117" y="123082"/>
                  <a:pt x="1356783" y="121615"/>
                </a:cubicBezTo>
                <a:cubicBezTo>
                  <a:pt x="1358450" y="120148"/>
                  <a:pt x="1360351" y="119415"/>
                  <a:pt x="1362484" y="119415"/>
                </a:cubicBezTo>
                <a:lnTo>
                  <a:pt x="1370885" y="119415"/>
                </a:lnTo>
                <a:lnTo>
                  <a:pt x="1384687" y="46206"/>
                </a:lnTo>
                <a:lnTo>
                  <a:pt x="1366085" y="46206"/>
                </a:lnTo>
                <a:lnTo>
                  <a:pt x="1368085" y="31604"/>
                </a:lnTo>
                <a:cubicBezTo>
                  <a:pt x="1368352" y="29870"/>
                  <a:pt x="1369152" y="28437"/>
                  <a:pt x="1370485" y="27303"/>
                </a:cubicBezTo>
                <a:cubicBezTo>
                  <a:pt x="1371819" y="26170"/>
                  <a:pt x="1373352" y="25603"/>
                  <a:pt x="1375086" y="25603"/>
                </a:cubicBezTo>
                <a:lnTo>
                  <a:pt x="1388688" y="25603"/>
                </a:lnTo>
                <a:lnTo>
                  <a:pt x="1391888" y="5001"/>
                </a:lnTo>
                <a:cubicBezTo>
                  <a:pt x="1392155" y="3667"/>
                  <a:pt x="1392821" y="2534"/>
                  <a:pt x="1393888" y="1600"/>
                </a:cubicBezTo>
                <a:cubicBezTo>
                  <a:pt x="1394955" y="667"/>
                  <a:pt x="1396155" y="200"/>
                  <a:pt x="1397489" y="200"/>
                </a:cubicBezTo>
                <a:close/>
                <a:moveTo>
                  <a:pt x="1057103" y="200"/>
                </a:moveTo>
                <a:lnTo>
                  <a:pt x="1271130" y="200"/>
                </a:lnTo>
                <a:cubicBezTo>
                  <a:pt x="1274064" y="200"/>
                  <a:pt x="1276364" y="1167"/>
                  <a:pt x="1278031" y="3100"/>
                </a:cubicBezTo>
                <a:cubicBezTo>
                  <a:pt x="1279698" y="5034"/>
                  <a:pt x="1280331" y="7401"/>
                  <a:pt x="1279931" y="10201"/>
                </a:cubicBezTo>
                <a:lnTo>
                  <a:pt x="1258128" y="166221"/>
                </a:lnTo>
                <a:cubicBezTo>
                  <a:pt x="1257195" y="172355"/>
                  <a:pt x="1254261" y="177689"/>
                  <a:pt x="1249327" y="182223"/>
                </a:cubicBezTo>
                <a:cubicBezTo>
                  <a:pt x="1244393" y="186623"/>
                  <a:pt x="1238726" y="188824"/>
                  <a:pt x="1232325" y="188824"/>
                </a:cubicBezTo>
                <a:lnTo>
                  <a:pt x="1141314" y="188824"/>
                </a:lnTo>
                <a:lnTo>
                  <a:pt x="1142314" y="181423"/>
                </a:lnTo>
                <a:cubicBezTo>
                  <a:pt x="1142980" y="177555"/>
                  <a:pt x="1144814" y="174288"/>
                  <a:pt x="1147814" y="171621"/>
                </a:cubicBezTo>
                <a:cubicBezTo>
                  <a:pt x="1150815" y="168954"/>
                  <a:pt x="1154249" y="167621"/>
                  <a:pt x="1158116" y="167621"/>
                </a:cubicBezTo>
                <a:lnTo>
                  <a:pt x="1199321" y="167621"/>
                </a:lnTo>
                <a:cubicBezTo>
                  <a:pt x="1201321" y="167621"/>
                  <a:pt x="1203188" y="166887"/>
                  <a:pt x="1204922" y="165421"/>
                </a:cubicBezTo>
                <a:cubicBezTo>
                  <a:pt x="1206655" y="163954"/>
                  <a:pt x="1207655" y="162220"/>
                  <a:pt x="1207922" y="160220"/>
                </a:cubicBezTo>
                <a:lnTo>
                  <a:pt x="1227324" y="21203"/>
                </a:lnTo>
                <a:lnTo>
                  <a:pt x="1048302" y="21203"/>
                </a:lnTo>
                <a:lnTo>
                  <a:pt x="1050302" y="6201"/>
                </a:lnTo>
                <a:cubicBezTo>
                  <a:pt x="1050569" y="4467"/>
                  <a:pt x="1051369" y="3034"/>
                  <a:pt x="1052703" y="1900"/>
                </a:cubicBezTo>
                <a:cubicBezTo>
                  <a:pt x="1054036" y="767"/>
                  <a:pt x="1055503" y="200"/>
                  <a:pt x="1057103" y="200"/>
                </a:cubicBezTo>
                <a:close/>
                <a:moveTo>
                  <a:pt x="814130" y="200"/>
                </a:moveTo>
                <a:lnTo>
                  <a:pt x="848534" y="200"/>
                </a:lnTo>
                <a:lnTo>
                  <a:pt x="846134" y="3800"/>
                </a:lnTo>
                <a:lnTo>
                  <a:pt x="1021156" y="3800"/>
                </a:lnTo>
                <a:lnTo>
                  <a:pt x="1020356" y="9801"/>
                </a:lnTo>
                <a:cubicBezTo>
                  <a:pt x="1019956" y="12735"/>
                  <a:pt x="1018755" y="15135"/>
                  <a:pt x="1016755" y="17002"/>
                </a:cubicBezTo>
                <a:cubicBezTo>
                  <a:pt x="1014755" y="18869"/>
                  <a:pt x="1012355" y="19802"/>
                  <a:pt x="1009554" y="19802"/>
                </a:cubicBezTo>
                <a:lnTo>
                  <a:pt x="836733" y="19802"/>
                </a:lnTo>
                <a:lnTo>
                  <a:pt x="833332" y="25403"/>
                </a:lnTo>
                <a:lnTo>
                  <a:pt x="839933" y="25403"/>
                </a:lnTo>
                <a:lnTo>
                  <a:pt x="838133" y="40005"/>
                </a:lnTo>
                <a:lnTo>
                  <a:pt x="837333" y="46206"/>
                </a:lnTo>
                <a:lnTo>
                  <a:pt x="836533" y="51606"/>
                </a:lnTo>
                <a:lnTo>
                  <a:pt x="968149" y="51606"/>
                </a:lnTo>
                <a:lnTo>
                  <a:pt x="969549" y="40005"/>
                </a:lnTo>
                <a:lnTo>
                  <a:pt x="843934" y="40005"/>
                </a:lnTo>
                <a:lnTo>
                  <a:pt x="845934" y="25403"/>
                </a:lnTo>
                <a:lnTo>
                  <a:pt x="1009954" y="25403"/>
                </a:lnTo>
                <a:lnTo>
                  <a:pt x="1003354" y="76009"/>
                </a:lnTo>
                <a:cubicBezTo>
                  <a:pt x="1002687" y="81077"/>
                  <a:pt x="1000353" y="85344"/>
                  <a:pt x="996353" y="88811"/>
                </a:cubicBezTo>
                <a:cubicBezTo>
                  <a:pt x="992352" y="92411"/>
                  <a:pt x="987885" y="94212"/>
                  <a:pt x="982951" y="94212"/>
                </a:cubicBezTo>
                <a:lnTo>
                  <a:pt x="844134" y="94212"/>
                </a:lnTo>
                <a:lnTo>
                  <a:pt x="839933" y="102213"/>
                </a:lnTo>
                <a:lnTo>
                  <a:pt x="1004554" y="102213"/>
                </a:lnTo>
                <a:lnTo>
                  <a:pt x="1001553" y="124816"/>
                </a:lnTo>
                <a:lnTo>
                  <a:pt x="930944" y="150819"/>
                </a:lnTo>
                <a:lnTo>
                  <a:pt x="981151" y="170021"/>
                </a:lnTo>
                <a:cubicBezTo>
                  <a:pt x="983818" y="170821"/>
                  <a:pt x="985885" y="171488"/>
                  <a:pt x="987352" y="172021"/>
                </a:cubicBezTo>
                <a:cubicBezTo>
                  <a:pt x="988818" y="172688"/>
                  <a:pt x="991019" y="173022"/>
                  <a:pt x="993952" y="173022"/>
                </a:cubicBezTo>
                <a:cubicBezTo>
                  <a:pt x="995286" y="173022"/>
                  <a:pt x="996353" y="173522"/>
                  <a:pt x="997153" y="174522"/>
                </a:cubicBezTo>
                <a:cubicBezTo>
                  <a:pt x="997953" y="175522"/>
                  <a:pt x="998286" y="176689"/>
                  <a:pt x="998153" y="178022"/>
                </a:cubicBezTo>
                <a:lnTo>
                  <a:pt x="996753" y="188824"/>
                </a:lnTo>
                <a:lnTo>
                  <a:pt x="970549" y="188824"/>
                </a:lnTo>
                <a:cubicBezTo>
                  <a:pt x="964549" y="188824"/>
                  <a:pt x="958281" y="188290"/>
                  <a:pt x="951747" y="187223"/>
                </a:cubicBezTo>
                <a:cubicBezTo>
                  <a:pt x="945213" y="186157"/>
                  <a:pt x="939212" y="184690"/>
                  <a:pt x="933745" y="182823"/>
                </a:cubicBezTo>
                <a:lnTo>
                  <a:pt x="889339" y="166221"/>
                </a:lnTo>
                <a:lnTo>
                  <a:pt x="845934" y="182223"/>
                </a:lnTo>
                <a:cubicBezTo>
                  <a:pt x="842867" y="183423"/>
                  <a:pt x="839533" y="184423"/>
                  <a:pt x="835933" y="185223"/>
                </a:cubicBezTo>
                <a:cubicBezTo>
                  <a:pt x="832332" y="186023"/>
                  <a:pt x="828598" y="186690"/>
                  <a:pt x="824731" y="187223"/>
                </a:cubicBezTo>
                <a:cubicBezTo>
                  <a:pt x="820997" y="187890"/>
                  <a:pt x="817330" y="188357"/>
                  <a:pt x="813730" y="188624"/>
                </a:cubicBezTo>
                <a:cubicBezTo>
                  <a:pt x="810263" y="188757"/>
                  <a:pt x="806996" y="188824"/>
                  <a:pt x="803929" y="188824"/>
                </a:cubicBezTo>
                <a:lnTo>
                  <a:pt x="773525" y="188824"/>
                </a:lnTo>
                <a:lnTo>
                  <a:pt x="774925" y="178022"/>
                </a:lnTo>
                <a:cubicBezTo>
                  <a:pt x="775058" y="176555"/>
                  <a:pt x="775625" y="175355"/>
                  <a:pt x="776625" y="174422"/>
                </a:cubicBezTo>
                <a:cubicBezTo>
                  <a:pt x="777625" y="173488"/>
                  <a:pt x="778859" y="173022"/>
                  <a:pt x="780326" y="173022"/>
                </a:cubicBezTo>
                <a:cubicBezTo>
                  <a:pt x="783259" y="173022"/>
                  <a:pt x="785993" y="172755"/>
                  <a:pt x="788527" y="172221"/>
                </a:cubicBezTo>
                <a:cubicBezTo>
                  <a:pt x="791060" y="171821"/>
                  <a:pt x="793794" y="171088"/>
                  <a:pt x="796728" y="170021"/>
                </a:cubicBezTo>
                <a:lnTo>
                  <a:pt x="849134" y="151019"/>
                </a:lnTo>
                <a:lnTo>
                  <a:pt x="818730" y="139817"/>
                </a:lnTo>
                <a:cubicBezTo>
                  <a:pt x="815663" y="145018"/>
                  <a:pt x="811596" y="147618"/>
                  <a:pt x="806529" y="147618"/>
                </a:cubicBezTo>
                <a:lnTo>
                  <a:pt x="778726" y="147618"/>
                </a:lnTo>
                <a:lnTo>
                  <a:pt x="807529" y="94012"/>
                </a:lnTo>
                <a:cubicBezTo>
                  <a:pt x="803529" y="93212"/>
                  <a:pt x="800261" y="91145"/>
                  <a:pt x="797728" y="87811"/>
                </a:cubicBezTo>
                <a:cubicBezTo>
                  <a:pt x="795327" y="84611"/>
                  <a:pt x="794394" y="80677"/>
                  <a:pt x="794928" y="76009"/>
                </a:cubicBezTo>
                <a:lnTo>
                  <a:pt x="801128" y="28203"/>
                </a:lnTo>
                <a:lnTo>
                  <a:pt x="793527" y="28203"/>
                </a:lnTo>
                <a:lnTo>
                  <a:pt x="807729" y="4000"/>
                </a:lnTo>
                <a:cubicBezTo>
                  <a:pt x="809463" y="1467"/>
                  <a:pt x="811596" y="200"/>
                  <a:pt x="814130" y="200"/>
                </a:cubicBezTo>
                <a:close/>
                <a:moveTo>
                  <a:pt x="122015" y="200"/>
                </a:moveTo>
                <a:lnTo>
                  <a:pt x="171021" y="200"/>
                </a:lnTo>
                <a:lnTo>
                  <a:pt x="155219" y="25403"/>
                </a:lnTo>
                <a:lnTo>
                  <a:pt x="252631" y="25403"/>
                </a:lnTo>
                <a:lnTo>
                  <a:pt x="246630" y="43405"/>
                </a:lnTo>
                <a:cubicBezTo>
                  <a:pt x="243963" y="49406"/>
                  <a:pt x="239896" y="52406"/>
                  <a:pt x="234429" y="52406"/>
                </a:cubicBezTo>
                <a:lnTo>
                  <a:pt x="138417" y="52406"/>
                </a:lnTo>
                <a:lnTo>
                  <a:pt x="67208" y="167621"/>
                </a:lnTo>
                <a:cubicBezTo>
                  <a:pt x="57474" y="181489"/>
                  <a:pt x="45072" y="188423"/>
                  <a:pt x="30003" y="188423"/>
                </a:cubicBezTo>
                <a:lnTo>
                  <a:pt x="0" y="188423"/>
                </a:lnTo>
                <a:lnTo>
                  <a:pt x="84410" y="52406"/>
                </a:lnTo>
                <a:lnTo>
                  <a:pt x="14801" y="52406"/>
                </a:lnTo>
                <a:lnTo>
                  <a:pt x="19802" y="37405"/>
                </a:lnTo>
                <a:cubicBezTo>
                  <a:pt x="23269" y="29404"/>
                  <a:pt x="28603" y="25403"/>
                  <a:pt x="35804" y="25403"/>
                </a:cubicBezTo>
                <a:lnTo>
                  <a:pt x="101212" y="25403"/>
                </a:lnTo>
                <a:lnTo>
                  <a:pt x="114214" y="4601"/>
                </a:lnTo>
                <a:cubicBezTo>
                  <a:pt x="116214" y="1667"/>
                  <a:pt x="118814" y="200"/>
                  <a:pt x="122015" y="200"/>
                </a:cubicBezTo>
                <a:close/>
                <a:moveTo>
                  <a:pt x="556555" y="0"/>
                </a:moveTo>
                <a:lnTo>
                  <a:pt x="583758" y="0"/>
                </a:lnTo>
                <a:lnTo>
                  <a:pt x="580758" y="9601"/>
                </a:lnTo>
                <a:lnTo>
                  <a:pt x="637165" y="9601"/>
                </a:lnTo>
                <a:lnTo>
                  <a:pt x="635765" y="19202"/>
                </a:lnTo>
                <a:cubicBezTo>
                  <a:pt x="635498" y="21069"/>
                  <a:pt x="634731" y="22603"/>
                  <a:pt x="633464" y="23803"/>
                </a:cubicBezTo>
                <a:cubicBezTo>
                  <a:pt x="632198" y="25003"/>
                  <a:pt x="630697" y="25603"/>
                  <a:pt x="628964" y="25603"/>
                </a:cubicBezTo>
                <a:lnTo>
                  <a:pt x="575957" y="25603"/>
                </a:lnTo>
                <a:lnTo>
                  <a:pt x="560155" y="83610"/>
                </a:lnTo>
                <a:cubicBezTo>
                  <a:pt x="558955" y="87211"/>
                  <a:pt x="559755" y="89011"/>
                  <a:pt x="562556" y="89011"/>
                </a:cubicBezTo>
                <a:lnTo>
                  <a:pt x="570157" y="89011"/>
                </a:lnTo>
                <a:lnTo>
                  <a:pt x="575757" y="48606"/>
                </a:lnTo>
                <a:cubicBezTo>
                  <a:pt x="576157" y="45406"/>
                  <a:pt x="577524" y="42772"/>
                  <a:pt x="579858" y="40705"/>
                </a:cubicBezTo>
                <a:cubicBezTo>
                  <a:pt x="582191" y="38638"/>
                  <a:pt x="584958" y="37605"/>
                  <a:pt x="588159" y="37605"/>
                </a:cubicBezTo>
                <a:lnTo>
                  <a:pt x="614362" y="37605"/>
                </a:lnTo>
                <a:lnTo>
                  <a:pt x="607361" y="89011"/>
                </a:lnTo>
                <a:lnTo>
                  <a:pt x="624163" y="89011"/>
                </a:lnTo>
                <a:lnTo>
                  <a:pt x="621963" y="105013"/>
                </a:lnTo>
                <a:lnTo>
                  <a:pt x="605161" y="105013"/>
                </a:lnTo>
                <a:lnTo>
                  <a:pt x="600160" y="141418"/>
                </a:lnTo>
                <a:lnTo>
                  <a:pt x="618563" y="141418"/>
                </a:lnTo>
                <a:lnTo>
                  <a:pt x="617362" y="149219"/>
                </a:lnTo>
                <a:cubicBezTo>
                  <a:pt x="617096" y="151619"/>
                  <a:pt x="616129" y="153552"/>
                  <a:pt x="614462" y="155019"/>
                </a:cubicBezTo>
                <a:cubicBezTo>
                  <a:pt x="612795" y="156486"/>
                  <a:pt x="610828" y="157220"/>
                  <a:pt x="608561" y="157220"/>
                </a:cubicBezTo>
                <a:lnTo>
                  <a:pt x="597960" y="157220"/>
                </a:lnTo>
                <a:lnTo>
                  <a:pt x="594360" y="184623"/>
                </a:lnTo>
                <a:cubicBezTo>
                  <a:pt x="594093" y="185957"/>
                  <a:pt x="593493" y="187057"/>
                  <a:pt x="592559" y="187923"/>
                </a:cubicBezTo>
                <a:cubicBezTo>
                  <a:pt x="591626" y="188790"/>
                  <a:pt x="590492" y="189224"/>
                  <a:pt x="589159" y="189224"/>
                </a:cubicBezTo>
                <a:lnTo>
                  <a:pt x="555355" y="189224"/>
                </a:lnTo>
                <a:lnTo>
                  <a:pt x="559755" y="157220"/>
                </a:lnTo>
                <a:lnTo>
                  <a:pt x="516150" y="157220"/>
                </a:lnTo>
                <a:lnTo>
                  <a:pt x="517150" y="149219"/>
                </a:lnTo>
                <a:cubicBezTo>
                  <a:pt x="517550" y="146952"/>
                  <a:pt x="518583" y="145085"/>
                  <a:pt x="520250" y="143618"/>
                </a:cubicBezTo>
                <a:cubicBezTo>
                  <a:pt x="521917" y="142151"/>
                  <a:pt x="523884" y="141418"/>
                  <a:pt x="526151" y="141418"/>
                </a:cubicBezTo>
                <a:lnTo>
                  <a:pt x="561956" y="141418"/>
                </a:lnTo>
                <a:lnTo>
                  <a:pt x="566756" y="105013"/>
                </a:lnTo>
                <a:lnTo>
                  <a:pt x="537352" y="105013"/>
                </a:lnTo>
                <a:cubicBezTo>
                  <a:pt x="531752" y="105013"/>
                  <a:pt x="528151" y="102879"/>
                  <a:pt x="526551" y="98612"/>
                </a:cubicBezTo>
                <a:cubicBezTo>
                  <a:pt x="524951" y="94345"/>
                  <a:pt x="525018" y="89544"/>
                  <a:pt x="526751" y="84210"/>
                </a:cubicBezTo>
                <a:lnTo>
                  <a:pt x="543153" y="25603"/>
                </a:lnTo>
                <a:lnTo>
                  <a:pt x="534752" y="25603"/>
                </a:lnTo>
                <a:lnTo>
                  <a:pt x="536152" y="15802"/>
                </a:lnTo>
                <a:cubicBezTo>
                  <a:pt x="536419" y="13935"/>
                  <a:pt x="537219" y="12435"/>
                  <a:pt x="538553" y="11301"/>
                </a:cubicBezTo>
                <a:cubicBezTo>
                  <a:pt x="539886" y="10168"/>
                  <a:pt x="541420" y="9601"/>
                  <a:pt x="543153" y="9601"/>
                </a:cubicBezTo>
                <a:lnTo>
                  <a:pt x="548154" y="9601"/>
                </a:lnTo>
                <a:lnTo>
                  <a:pt x="549554" y="5201"/>
                </a:lnTo>
                <a:cubicBezTo>
                  <a:pt x="551021" y="1733"/>
                  <a:pt x="553355" y="0"/>
                  <a:pt x="556555"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1600" dirty="0">
              <a:solidFill>
                <a:schemeClr val="bg1">
                  <a:lumMod val="50000"/>
                </a:schemeClr>
              </a:solidFill>
              <a:latin typeface="DOUYU Font" pitchFamily="2" charset="-122"/>
              <a:ea typeface="DOUYU Font" pitchFamily="2" charset="-122"/>
            </a:endParaRPr>
          </a:p>
        </p:txBody>
      </p:sp>
      <p:sp>
        <p:nvSpPr>
          <p:cNvPr id="7" name="副标题 2">
            <a:extLst>
              <a:ext uri="{FF2B5EF4-FFF2-40B4-BE49-F238E27FC236}">
                <a16:creationId xmlns="" xmlns:a16="http://schemas.microsoft.com/office/drawing/2014/main" id="{52C4449A-F464-4D7F-BEC9-4DBC80644CF4}"/>
              </a:ext>
            </a:extLst>
          </p:cNvPr>
          <p:cNvSpPr txBox="1">
            <a:spLocks/>
          </p:cNvSpPr>
          <p:nvPr/>
        </p:nvSpPr>
        <p:spPr>
          <a:xfrm>
            <a:off x="5159896" y="1231072"/>
            <a:ext cx="1773382" cy="620466"/>
          </a:xfrm>
          <a:prstGeom prst="roundRect">
            <a:avLst>
              <a:gd name="adj" fmla="val 50000"/>
            </a:avLst>
          </a:prstGeom>
          <a:solidFill>
            <a:srgbClr val="2FC4DA"/>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600" dirty="0" smtClean="0">
                <a:solidFill>
                  <a:schemeClr val="bg1"/>
                </a:solidFill>
                <a:latin typeface="KaiTi" panose="02010609060101010101" pitchFamily="49" charset="-122"/>
                <a:ea typeface="KaiTi" panose="02010609060101010101" pitchFamily="49" charset="-122"/>
              </a:rPr>
              <a:t>第三单元</a:t>
            </a:r>
            <a:endParaRPr lang="zh-CN" altLang="en-US" sz="2600" dirty="0">
              <a:solidFill>
                <a:schemeClr val="bg1"/>
              </a:solidFill>
              <a:latin typeface="KaiTi" panose="02010609060101010101" pitchFamily="49" charset="-122"/>
              <a:ea typeface="KaiTi" panose="02010609060101010101" pitchFamily="49" charset="-122"/>
            </a:endParaRPr>
          </a:p>
        </p:txBody>
      </p:sp>
      <p:sp>
        <p:nvSpPr>
          <p:cNvPr id="8" name="同侧圆角矩形 7">
            <a:extLst>
              <a:ext uri="{FF2B5EF4-FFF2-40B4-BE49-F238E27FC236}">
                <a16:creationId xmlns="" xmlns:a16="http://schemas.microsoft.com/office/drawing/2014/main" id="{8DC2250F-767C-FF4C-95CF-EAB281A98863}"/>
              </a:ext>
            </a:extLst>
          </p:cNvPr>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 xmlns:a16="http://schemas.microsoft.com/office/drawing/2014/main" id="{435EE09B-B0C9-3644-9641-51B1914CC742}"/>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4103281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845163663"/>
              </p:ext>
            </p:extLst>
          </p:nvPr>
        </p:nvGraphicFramePr>
        <p:xfrm>
          <a:off x="549213" y="1894364"/>
          <a:ext cx="11093575" cy="2285823"/>
        </p:xfrm>
        <a:graphic>
          <a:graphicData uri="http://schemas.openxmlformats.org/drawingml/2006/table">
            <a:tbl>
              <a:tblPr/>
              <a:tblGrid>
                <a:gridCol w="1006641"/>
                <a:gridCol w="2307898"/>
                <a:gridCol w="1008112"/>
                <a:gridCol w="1224136"/>
                <a:gridCol w="1944216"/>
                <a:gridCol w="1822445"/>
                <a:gridCol w="1780127"/>
              </a:tblGrid>
              <a:tr h="767883">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实例</a:t>
                      </a:r>
                      <a:endParaRPr lang="zh-CN" sz="2400"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价层电子</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对数</a:t>
                      </a:r>
                      <a:endPar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即杂化轨道数</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σ</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键电子对数</a:t>
                      </a:r>
                      <a:endParaRPr lang="zh-CN" sz="2400"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孤电子对数</a:t>
                      </a:r>
                      <a:endParaRPr lang="zh-CN" sz="2400"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中心原子的杂化轨道类型</a:t>
                      </a:r>
                      <a:endParaRPr lang="zh-CN" sz="2400"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VSEPR</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模型</a:t>
                      </a:r>
                      <a:endParaRPr lang="zh-CN" sz="2400"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分子或离子的空间结构</a:t>
                      </a:r>
                      <a:endParaRPr lang="zh-CN" sz="2400"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639903">
                <a:tc>
                  <a:txBody>
                    <a:bodyPr/>
                    <a:lstStyle/>
                    <a:p>
                      <a:pPr algn="ctr">
                        <a:lnSpc>
                          <a:spcPct val="150000"/>
                        </a:lnSpc>
                        <a:spcAft>
                          <a:spcPts val="0"/>
                        </a:spcAft>
                      </a:pPr>
                      <a:endParaRPr lang="zh-CN" sz="2400"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a:t>
                      </a:r>
                      <a:endParaRPr lang="zh-CN" sz="2400" u="none"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___________</a:t>
                      </a:r>
                      <a:endParaRPr lang="zh-CN" sz="2400" u="none"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___________</a:t>
                      </a:r>
                      <a:endParaRPr lang="zh-CN" sz="2400" u="none"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922">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2400"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a:t>
                      </a:r>
                      <a:endParaRPr lang="zh-CN" sz="2400" u="none"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a:t>
                      </a:r>
                      <a:endParaRPr lang="zh-CN" sz="2400" u="none"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a:t>
                      </a:r>
                      <a:endParaRPr lang="zh-CN" sz="2400" u="none"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a:t>
                      </a:r>
                      <a:endParaRPr lang="zh-CN" sz="2400" u="none"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a:t>
                      </a:r>
                      <a:endParaRPr lang="zh-CN" sz="2400" u="none"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___________</a:t>
                      </a:r>
                      <a:endParaRPr lang="zh-CN" sz="2400" u="none" kern="100" dirty="0">
                        <a:effectLst/>
                        <a:latin typeface="Times New Roman" panose="02020603050405020304" pitchFamily="18" charset="0"/>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6" name="组合 15"/>
          <p:cNvGrpSpPr/>
          <p:nvPr/>
        </p:nvGrpSpPr>
        <p:grpSpPr>
          <a:xfrm>
            <a:off x="2554258" y="3048052"/>
            <a:ext cx="9086358" cy="520769"/>
            <a:chOff x="2554258" y="3048052"/>
            <a:chExt cx="9086358" cy="520769"/>
          </a:xfrm>
        </p:grpSpPr>
        <p:sp>
          <p:nvSpPr>
            <p:cNvPr id="3" name="矩形 2"/>
            <p:cNvSpPr/>
            <p:nvPr/>
          </p:nvSpPr>
          <p:spPr>
            <a:xfrm>
              <a:off x="8112224" y="3080580"/>
              <a:ext cx="1723549" cy="461665"/>
            </a:xfrm>
            <a:prstGeom prst="rect">
              <a:avLst/>
            </a:prstGeom>
          </p:spPr>
          <p:txBody>
            <a:bodyPr wrap="none">
              <a:spAutoFit/>
            </a:bodyPr>
            <a:lstStyle/>
            <a:p>
              <a:pPr algn="ctr"/>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平面三角形</a:t>
              </a:r>
            </a:p>
          </p:txBody>
        </p:sp>
        <p:sp>
          <p:nvSpPr>
            <p:cNvPr id="5" name="矩形 4"/>
            <p:cNvSpPr/>
            <p:nvPr/>
          </p:nvSpPr>
          <p:spPr>
            <a:xfrm>
              <a:off x="9917067" y="3080580"/>
              <a:ext cx="1723549" cy="461665"/>
            </a:xfrm>
            <a:prstGeom prst="rect">
              <a:avLst/>
            </a:prstGeom>
          </p:spPr>
          <p:txBody>
            <a:bodyPr wrap="none">
              <a:spAutoFit/>
            </a:bodyPr>
            <a:lstStyle/>
            <a:p>
              <a:pPr algn="ctr">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平面三角形</a:t>
              </a:r>
            </a:p>
          </p:txBody>
        </p:sp>
        <p:sp>
          <p:nvSpPr>
            <p:cNvPr id="8" name="矩形 7"/>
            <p:cNvSpPr/>
            <p:nvPr/>
          </p:nvSpPr>
          <p:spPr>
            <a:xfrm>
              <a:off x="6744072" y="3048052"/>
              <a:ext cx="561371" cy="461665"/>
            </a:xfrm>
            <a:prstGeom prst="rect">
              <a:avLst/>
            </a:prstGeom>
          </p:spPr>
          <p:txBody>
            <a:bodyPr wrap="none">
              <a:spAutoFit/>
            </a:bodyPr>
            <a:lstStyle/>
            <a:p>
              <a:pPr algn="ctr">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240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5307163" y="3107156"/>
              <a:ext cx="338554" cy="461665"/>
            </a:xfrm>
            <a:prstGeom prst="rect">
              <a:avLst/>
            </a:prstGeom>
          </p:spPr>
          <p:txBody>
            <a:bodyPr wrap="none">
              <a:spAutoFit/>
            </a:bodyPr>
            <a:lstStyle/>
            <a:p>
              <a:pPr algn="ctr">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0</a:t>
              </a:r>
              <a:endParaRPr lang="zh-CN" altLang="zh-CN" sz="2400" kern="100" dirty="0">
                <a:solidFill>
                  <a:srgbClr val="C00000"/>
                </a:solidFill>
                <a:latin typeface="Times New Roman" panose="02020603050405020304" pitchFamily="18" charset="0"/>
                <a:ea typeface="宋体" panose="02010600030101010101" pitchFamily="2" charset="-122"/>
                <a:cs typeface="Courier New" panose="02070309020205020404" pitchFamily="49" charset="0"/>
              </a:endParaRPr>
            </a:p>
          </p:txBody>
        </p:sp>
        <p:sp>
          <p:nvSpPr>
            <p:cNvPr id="12" name="矩形 11"/>
            <p:cNvSpPr/>
            <p:nvPr/>
          </p:nvSpPr>
          <p:spPr>
            <a:xfrm>
              <a:off x="4192319" y="3107156"/>
              <a:ext cx="338554" cy="461665"/>
            </a:xfrm>
            <a:prstGeom prst="rect">
              <a:avLst/>
            </a:prstGeom>
          </p:spPr>
          <p:txBody>
            <a:bodyPr wrap="none">
              <a:spAutoFit/>
            </a:bodyPr>
            <a:lstStyle/>
            <a:p>
              <a:pPr algn="ct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14" name="矩形 13"/>
            <p:cNvSpPr/>
            <p:nvPr/>
          </p:nvSpPr>
          <p:spPr>
            <a:xfrm>
              <a:off x="2554258" y="3107156"/>
              <a:ext cx="338554" cy="461665"/>
            </a:xfrm>
            <a:prstGeom prst="rect">
              <a:avLst/>
            </a:prstGeom>
          </p:spPr>
          <p:txBody>
            <a:bodyPr wrap="none">
              <a:spAutoFit/>
            </a:bodyPr>
            <a:lstStyle/>
            <a:p>
              <a:pPr algn="ct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grpSp>
      <p:grpSp>
        <p:nvGrpSpPr>
          <p:cNvPr id="17" name="组合 16"/>
          <p:cNvGrpSpPr/>
          <p:nvPr/>
        </p:nvGrpSpPr>
        <p:grpSpPr>
          <a:xfrm>
            <a:off x="2543213" y="3645356"/>
            <a:ext cx="9081776" cy="523456"/>
            <a:chOff x="2543213" y="3645356"/>
            <a:chExt cx="9081776" cy="523456"/>
          </a:xfrm>
        </p:grpSpPr>
        <p:sp>
          <p:nvSpPr>
            <p:cNvPr id="6" name="矩形 5"/>
            <p:cNvSpPr/>
            <p:nvPr/>
          </p:nvSpPr>
          <p:spPr>
            <a:xfrm>
              <a:off x="8266111" y="3671413"/>
              <a:ext cx="1415772" cy="461665"/>
            </a:xfrm>
            <a:prstGeom prst="rect">
              <a:avLst/>
            </a:prstGeom>
          </p:spPr>
          <p:txBody>
            <a:bodyPr wrap="none">
              <a:spAutoFit/>
            </a:bodyPr>
            <a:lstStyle/>
            <a:p>
              <a:pPr algn="ctr">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四面体形</a:t>
              </a:r>
            </a:p>
          </p:txBody>
        </p:sp>
        <p:sp>
          <p:nvSpPr>
            <p:cNvPr id="7" name="矩形 6"/>
            <p:cNvSpPr/>
            <p:nvPr/>
          </p:nvSpPr>
          <p:spPr>
            <a:xfrm>
              <a:off x="9901440" y="3645356"/>
              <a:ext cx="1723549" cy="461665"/>
            </a:xfrm>
            <a:prstGeom prst="rect">
              <a:avLst/>
            </a:prstGeom>
          </p:spPr>
          <p:txBody>
            <a:bodyPr wrap="none">
              <a:spAutoFit/>
            </a:bodyPr>
            <a:lstStyle/>
            <a:p>
              <a:pPr algn="ctr">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正四面体形</a:t>
              </a:r>
            </a:p>
          </p:txBody>
        </p:sp>
        <p:sp>
          <p:nvSpPr>
            <p:cNvPr id="9" name="矩形 8"/>
            <p:cNvSpPr/>
            <p:nvPr/>
          </p:nvSpPr>
          <p:spPr>
            <a:xfrm>
              <a:off x="6744072" y="3646254"/>
              <a:ext cx="561371" cy="461665"/>
            </a:xfrm>
            <a:prstGeom prst="rect">
              <a:avLst/>
            </a:prstGeom>
          </p:spPr>
          <p:txBody>
            <a:bodyPr wrap="none">
              <a:spAutoFit/>
            </a:bodyPr>
            <a:lstStyle/>
            <a:p>
              <a:pPr algn="ctr">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2400" kern="100" dirty="0">
                <a:solidFill>
                  <a:srgbClr val="C00000"/>
                </a:solidFill>
                <a:latin typeface="Times New Roman" panose="02020603050405020304" pitchFamily="18" charset="0"/>
                <a:ea typeface="宋体" panose="02010600030101010101" pitchFamily="2" charset="-122"/>
                <a:cs typeface="Courier New" panose="02070309020205020404" pitchFamily="49" charset="0"/>
              </a:endParaRPr>
            </a:p>
          </p:txBody>
        </p:sp>
        <p:sp>
          <p:nvSpPr>
            <p:cNvPr id="11" name="矩形 10"/>
            <p:cNvSpPr/>
            <p:nvPr/>
          </p:nvSpPr>
          <p:spPr>
            <a:xfrm>
              <a:off x="5315872" y="3696124"/>
              <a:ext cx="338554" cy="461665"/>
            </a:xfrm>
            <a:prstGeom prst="rect">
              <a:avLst/>
            </a:prstGeom>
          </p:spPr>
          <p:txBody>
            <a:bodyPr wrap="none">
              <a:spAutoFit/>
            </a:bodyPr>
            <a:lstStyle/>
            <a:p>
              <a:pPr algn="ct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0</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13" name="矩形 12"/>
            <p:cNvSpPr/>
            <p:nvPr/>
          </p:nvSpPr>
          <p:spPr>
            <a:xfrm>
              <a:off x="4190687" y="3696123"/>
              <a:ext cx="338554" cy="461665"/>
            </a:xfrm>
            <a:prstGeom prst="rect">
              <a:avLst/>
            </a:prstGeom>
          </p:spPr>
          <p:txBody>
            <a:bodyPr wrap="none">
              <a:spAutoFit/>
            </a:bodyPr>
            <a:lstStyle/>
            <a:p>
              <a:pPr algn="ct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15" name="矩形 14"/>
            <p:cNvSpPr/>
            <p:nvPr/>
          </p:nvSpPr>
          <p:spPr>
            <a:xfrm>
              <a:off x="2543213" y="3707147"/>
              <a:ext cx="338554" cy="461665"/>
            </a:xfrm>
            <a:prstGeom prst="rect">
              <a:avLst/>
            </a:prstGeom>
          </p:spPr>
          <p:txBody>
            <a:bodyPr wrap="none">
              <a:spAutoFit/>
            </a:bodyPr>
            <a:lstStyle/>
            <a:p>
              <a:pPr algn="ct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grpSp>
      <p:graphicFrame>
        <p:nvGraphicFramePr>
          <p:cNvPr id="19" name="对象 18"/>
          <p:cNvGraphicFramePr>
            <a:graphicFrameLocks noChangeAspect="1"/>
          </p:cNvGraphicFramePr>
          <p:nvPr>
            <p:extLst>
              <p:ext uri="{D42A27DB-BD31-4B8C-83A1-F6EECF244321}">
                <p14:modId xmlns:p14="http://schemas.microsoft.com/office/powerpoint/2010/main" val="783724055"/>
              </p:ext>
            </p:extLst>
          </p:nvPr>
        </p:nvGraphicFramePr>
        <p:xfrm>
          <a:off x="754391" y="3139666"/>
          <a:ext cx="1216025" cy="438150"/>
        </p:xfrm>
        <a:graphic>
          <a:graphicData uri="http://schemas.openxmlformats.org/presentationml/2006/ole">
            <mc:AlternateContent xmlns:mc="http://schemas.openxmlformats.org/markup-compatibility/2006">
              <mc:Choice xmlns:v="urn:schemas-microsoft-com:vml" Requires="v">
                <p:oleObj spid="_x0000_s41162" name="文档" r:id="rId4" imgW="1216497" imgH="438819" progId="Word.Document.12">
                  <p:embed/>
                </p:oleObj>
              </mc:Choice>
              <mc:Fallback>
                <p:oleObj name="文档" r:id="rId4" imgW="1216497" imgH="438819" progId="Word.Document.12">
                  <p:embed/>
                  <p:pic>
                    <p:nvPicPr>
                      <p:cNvPr id="0" name=""/>
                      <p:cNvPicPr/>
                      <p:nvPr/>
                    </p:nvPicPr>
                    <p:blipFill>
                      <a:blip r:embed="rId5"/>
                      <a:stretch>
                        <a:fillRect/>
                      </a:stretch>
                    </p:blipFill>
                    <p:spPr>
                      <a:xfrm>
                        <a:off x="754391" y="3139666"/>
                        <a:ext cx="1216025" cy="438150"/>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3064106113"/>
              </p:ext>
            </p:extLst>
          </p:nvPr>
        </p:nvGraphicFramePr>
        <p:xfrm>
          <a:off x="754391" y="3734781"/>
          <a:ext cx="1038225" cy="428625"/>
        </p:xfrm>
        <a:graphic>
          <a:graphicData uri="http://schemas.openxmlformats.org/presentationml/2006/ole">
            <mc:AlternateContent xmlns:mc="http://schemas.openxmlformats.org/markup-compatibility/2006">
              <mc:Choice xmlns:v="urn:schemas-microsoft-com:vml" Requires="v">
                <p:oleObj spid="_x0000_s41163" name="文档" r:id="rId7" imgW="1044820" imgH="429444" progId="Word.Document.12">
                  <p:embed/>
                </p:oleObj>
              </mc:Choice>
              <mc:Fallback>
                <p:oleObj name="文档" r:id="rId7" imgW="1044820" imgH="429444" progId="Word.Document.12">
                  <p:embed/>
                  <p:pic>
                    <p:nvPicPr>
                      <p:cNvPr id="0" name=""/>
                      <p:cNvPicPr/>
                      <p:nvPr/>
                    </p:nvPicPr>
                    <p:blipFill>
                      <a:blip r:embed="rId8"/>
                      <a:stretch>
                        <a:fillRect/>
                      </a:stretch>
                    </p:blipFill>
                    <p:spPr>
                      <a:xfrm>
                        <a:off x="754391" y="3734781"/>
                        <a:ext cx="1038225" cy="428625"/>
                      </a:xfrm>
                      <a:prstGeom prst="rect">
                        <a:avLst/>
                      </a:prstGeom>
                    </p:spPr>
                  </p:pic>
                </p:oleObj>
              </mc:Fallback>
            </mc:AlternateContent>
          </a:graphicData>
        </a:graphic>
      </p:graphicFrame>
    </p:spTree>
    <p:extLst>
      <p:ext uri="{BB962C8B-B14F-4D97-AF65-F5344CB8AC3E}">
        <p14:creationId xmlns:p14="http://schemas.microsoft.com/office/powerpoint/2010/main" val="9792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 xmlns:a16="http://schemas.microsoft.com/office/drawing/2014/main" id="{41DDD9BB-F2BC-5A45-850A-47A78FA0F22A}"/>
              </a:ext>
            </a:extLst>
          </p:cNvPr>
          <p:cNvSpPr/>
          <p:nvPr/>
        </p:nvSpPr>
        <p:spPr>
          <a:xfrm>
            <a:off x="390000" y="548680"/>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b="1" kern="100" dirty="0">
                <a:latin typeface="+mn-ea"/>
                <a:cs typeface="Courier New" panose="02070309020205020404" pitchFamily="49" charset="0"/>
              </a:rPr>
              <a:t>3</a:t>
            </a:r>
            <a:r>
              <a:rPr lang="en-US" altLang="zh-CN"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等电子原理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含义：具有相同价电子数和相同原子数的分子或离子具有相同的结构特征。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特点：等电子体具有相同的空间结构和相同的化学键类型等结构特征及相近的性质。</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确定等电子体的方法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同主族元素代换或同周期相邻元素替换，交换过程中注意电荷变化。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2694419669"/>
              </p:ext>
            </p:extLst>
          </p:nvPr>
        </p:nvGraphicFramePr>
        <p:xfrm>
          <a:off x="538163" y="3438525"/>
          <a:ext cx="11115675" cy="2495550"/>
        </p:xfrm>
        <a:graphic>
          <a:graphicData uri="http://schemas.openxmlformats.org/presentationml/2006/ole">
            <mc:AlternateContent xmlns:mc="http://schemas.openxmlformats.org/markup-compatibility/2006">
              <mc:Choice xmlns:v="urn:schemas-microsoft-com:vml" Requires="v">
                <p:oleObj spid="_x0000_s42061" name="文档" r:id="rId4" imgW="11120054" imgH="2491718" progId="Word.Document.12">
                  <p:embed/>
                </p:oleObj>
              </mc:Choice>
              <mc:Fallback>
                <p:oleObj name="文档" r:id="rId4" imgW="11120054" imgH="2491718" progId="Word.Document.12">
                  <p:embed/>
                  <p:pic>
                    <p:nvPicPr>
                      <p:cNvPr id="0" name=""/>
                      <p:cNvPicPr/>
                      <p:nvPr/>
                    </p:nvPicPr>
                    <p:blipFill>
                      <a:blip r:embed="rId5"/>
                      <a:stretch>
                        <a:fillRect/>
                      </a:stretch>
                    </p:blipFill>
                    <p:spPr>
                      <a:xfrm>
                        <a:off x="538163" y="3438525"/>
                        <a:ext cx="11115675" cy="2495550"/>
                      </a:xfrm>
                      <a:prstGeom prst="rect">
                        <a:avLst/>
                      </a:prstGeom>
                    </p:spPr>
                  </p:pic>
                </p:oleObj>
              </mc:Fallback>
            </mc:AlternateContent>
          </a:graphicData>
        </a:graphic>
      </p:graphicFrame>
    </p:spTree>
    <p:extLst>
      <p:ext uri="{BB962C8B-B14F-4D97-AF65-F5344CB8AC3E}">
        <p14:creationId xmlns:p14="http://schemas.microsoft.com/office/powerpoint/2010/main" val="255299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318CE0B2-849C-2B4D-B715-7B2A33B87A76}"/>
              </a:ext>
            </a:extLst>
          </p:cNvPr>
          <p:cNvSpPr/>
          <p:nvPr/>
        </p:nvSpPr>
        <p:spPr>
          <a:xfrm>
            <a:off x="472971" y="1164808"/>
            <a:ext cx="11246059" cy="3984168"/>
          </a:xfrm>
          <a:prstGeom prst="rect">
            <a:avLst/>
          </a:prstGeom>
        </p:spPr>
        <p:txBody>
          <a:bodyPr wrap="square">
            <a:spAutoFit/>
          </a:bodyPr>
          <a:lstStyle/>
          <a:p>
            <a:pPr algn="just">
              <a:lnSpc>
                <a:spcPct val="18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价</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层电子对互斥模型中，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键电子对数不计入中心原子的价层电子对数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分子</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中的中心原子若通过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杂化轨道成键，则该分子一定为正四面体结构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分子为三角锥形，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原子发生</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杂化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只要</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分子的空间结构为平面三角形，中心原子均为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杂化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中心原子</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杂化的，其分子空间结构不一定为直线形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杂化轨道</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只用于形成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键或用于容纳未参与成键的孤电子对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a:extLst>
              <a:ext uri="{FF2B5EF4-FFF2-40B4-BE49-F238E27FC236}">
                <a16:creationId xmlns="" xmlns:a16="http://schemas.microsoft.com/office/drawing/2014/main" id="{F1FDC4C7-996B-8E4C-9906-8E72300E8B1C}"/>
              </a:ext>
            </a:extLst>
          </p:cNvPr>
          <p:cNvSpPr/>
          <p:nvPr/>
        </p:nvSpPr>
        <p:spPr>
          <a:xfrm>
            <a:off x="10737145" y="1934250"/>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7" name="矩形 6">
            <a:extLst>
              <a:ext uri="{FF2B5EF4-FFF2-40B4-BE49-F238E27FC236}">
                <a16:creationId xmlns="" xmlns:a16="http://schemas.microsoft.com/office/drawing/2014/main" id="{E6FA1DE8-F2DE-7842-BC64-40AAC1761871}"/>
              </a:ext>
            </a:extLst>
          </p:cNvPr>
          <p:cNvSpPr/>
          <p:nvPr/>
        </p:nvSpPr>
        <p:spPr>
          <a:xfrm>
            <a:off x="8615367" y="3269307"/>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a:extLst>
              <a:ext uri="{FF2B5EF4-FFF2-40B4-BE49-F238E27FC236}">
                <a16:creationId xmlns="" xmlns:a16="http://schemas.microsoft.com/office/drawing/2014/main" id="{CF499918-63D4-5A4F-8912-687101D85E1E}"/>
              </a:ext>
            </a:extLst>
          </p:cNvPr>
          <p:cNvSpPr/>
          <p:nvPr/>
        </p:nvSpPr>
        <p:spPr>
          <a:xfrm>
            <a:off x="6319820" y="2603817"/>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a:extLst>
              <a:ext uri="{FF2B5EF4-FFF2-40B4-BE49-F238E27FC236}">
                <a16:creationId xmlns="" xmlns:a16="http://schemas.microsoft.com/office/drawing/2014/main" id="{6D02AD37-90F2-A642-B03C-24EBBE90CE78}"/>
              </a:ext>
            </a:extLst>
          </p:cNvPr>
          <p:cNvSpPr/>
          <p:nvPr/>
        </p:nvSpPr>
        <p:spPr>
          <a:xfrm>
            <a:off x="8200737" y="3899961"/>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矩形 11">
            <a:extLst>
              <a:ext uri="{FF2B5EF4-FFF2-40B4-BE49-F238E27FC236}">
                <a16:creationId xmlns="" xmlns:a16="http://schemas.microsoft.com/office/drawing/2014/main" id="{DF937677-6929-F043-BF8A-83300A0E8119}"/>
              </a:ext>
            </a:extLst>
          </p:cNvPr>
          <p:cNvSpPr/>
          <p:nvPr/>
        </p:nvSpPr>
        <p:spPr>
          <a:xfrm>
            <a:off x="10225670" y="1305337"/>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0" name="矩形 9">
            <a:extLst>
              <a:ext uri="{FF2B5EF4-FFF2-40B4-BE49-F238E27FC236}">
                <a16:creationId xmlns="" xmlns:a16="http://schemas.microsoft.com/office/drawing/2014/main" id="{E6FA1DE8-F2DE-7842-BC64-40AAC1761871}"/>
              </a:ext>
            </a:extLst>
          </p:cNvPr>
          <p:cNvSpPr/>
          <p:nvPr/>
        </p:nvSpPr>
        <p:spPr>
          <a:xfrm>
            <a:off x="8705706" y="4624769"/>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69106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 xmlns:a16="http://schemas.microsoft.com/office/drawing/2014/main" id="{1639F706-5A08-E441-9E43-476613981402}"/>
              </a:ext>
            </a:extLst>
          </p:cNvPr>
          <p:cNvSpPr txBox="1"/>
          <p:nvPr/>
        </p:nvSpPr>
        <p:spPr>
          <a:xfrm>
            <a:off x="390000" y="1363083"/>
            <a:ext cx="5561984" cy="492443"/>
          </a:xfrm>
          <a:prstGeom prst="rect">
            <a:avLst/>
          </a:prstGeom>
          <a:noFill/>
        </p:spPr>
        <p:txBody>
          <a:bodyPr wrap="square">
            <a:spAutoFit/>
          </a:bodyPr>
          <a:lstStyle/>
          <a:p>
            <a:pPr>
              <a:tabLst>
                <a:tab pos="2430780" algn="l"/>
              </a:tabLst>
            </a:pPr>
            <a:r>
              <a:rPr lang="zh-CN" altLang="zh-CN" sz="2600" b="1" kern="100" dirty="0">
                <a:solidFill>
                  <a:srgbClr val="BC5D22"/>
                </a:solidFill>
                <a:latin typeface="+mn-ea"/>
                <a:cs typeface="Times New Roman" panose="02020603050405020304" pitchFamily="18" charset="0"/>
              </a:rPr>
              <a:t>一、杂化类型和分子空间结构的判断</a:t>
            </a:r>
          </a:p>
        </p:txBody>
      </p:sp>
      <p:sp>
        <p:nvSpPr>
          <p:cNvPr id="10" name="矩形 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3" name="矩形 12"/>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14" name="矩形 13">
            <a:extLst>
              <a:ext uri="{FF2B5EF4-FFF2-40B4-BE49-F238E27FC236}">
                <a16:creationId xmlns="" xmlns:a16="http://schemas.microsoft.com/office/drawing/2014/main" id="{7E4F18EA-82C7-9143-98A4-D4840597F599}"/>
              </a:ext>
            </a:extLst>
          </p:cNvPr>
          <p:cNvSpPr/>
          <p:nvPr/>
        </p:nvSpPr>
        <p:spPr>
          <a:xfrm>
            <a:off x="390000" y="1885062"/>
            <a:ext cx="11178608" cy="607834"/>
          </a:xfrm>
          <a:prstGeom prst="rect">
            <a:avLst/>
          </a:prstGeom>
          <a:ln w="12700">
            <a:noFill/>
          </a:ln>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(1)AsCl</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分子的空间结构为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的杂化轨道类型为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4358283" y="1936978"/>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三角锥形</a:t>
            </a:r>
            <a:endParaRPr lang="zh-CN" altLang="en-US" dirty="0"/>
          </a:p>
        </p:txBody>
      </p:sp>
      <p:sp>
        <p:nvSpPr>
          <p:cNvPr id="8" name="矩形 7"/>
          <p:cNvSpPr/>
          <p:nvPr/>
        </p:nvSpPr>
        <p:spPr>
          <a:xfrm>
            <a:off x="10010559" y="1958146"/>
            <a:ext cx="56137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grpSp>
        <p:nvGrpSpPr>
          <p:cNvPr id="25" name="组合 24">
            <a:extLst>
              <a:ext uri="{FF2B5EF4-FFF2-40B4-BE49-F238E27FC236}">
                <a16:creationId xmlns="" xmlns:a16="http://schemas.microsoft.com/office/drawing/2014/main" id="{8E2DE2DB-9635-7343-9324-24E879D1A803}"/>
              </a:ext>
            </a:extLst>
          </p:cNvPr>
          <p:cNvGrpSpPr/>
          <p:nvPr/>
        </p:nvGrpSpPr>
        <p:grpSpPr>
          <a:xfrm>
            <a:off x="516000" y="3140968"/>
            <a:ext cx="11160000" cy="1647326"/>
            <a:chOff x="631969" y="3925222"/>
            <a:chExt cx="11160000" cy="1647326"/>
          </a:xfrm>
        </p:grpSpPr>
        <p:sp>
          <p:nvSpPr>
            <p:cNvPr id="26" name="圆角矩形 25">
              <a:extLst>
                <a:ext uri="{FF2B5EF4-FFF2-40B4-BE49-F238E27FC236}">
                  <a16:creationId xmlns="" xmlns:a16="http://schemas.microsoft.com/office/drawing/2014/main" id="{E595429C-FC91-844C-93CF-CDF13B79A00E}"/>
                </a:ext>
              </a:extLst>
            </p:cNvPr>
            <p:cNvSpPr/>
            <p:nvPr/>
          </p:nvSpPr>
          <p:spPr>
            <a:xfrm>
              <a:off x="631969" y="3997230"/>
              <a:ext cx="11160000" cy="1575318"/>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27" name="矩形 26">
              <a:extLst>
                <a:ext uri="{FF2B5EF4-FFF2-40B4-BE49-F238E27FC236}">
                  <a16:creationId xmlns="" xmlns:a16="http://schemas.microsoft.com/office/drawing/2014/main"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 xmlns:a16="http://schemas.microsoft.com/office/drawing/2014/main"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9" name="文本框 28">
              <a:extLst>
                <a:ext uri="{FF2B5EF4-FFF2-40B4-BE49-F238E27FC236}">
                  <a16:creationId xmlns="" xmlns:a16="http://schemas.microsoft.com/office/drawing/2014/main" id="{D8797527-9DDB-1D4B-B647-202471E1320B}"/>
                </a:ext>
              </a:extLst>
            </p:cNvPr>
            <p:cNvSpPr txBox="1"/>
            <p:nvPr/>
          </p:nvSpPr>
          <p:spPr>
            <a:xfrm>
              <a:off x="787280" y="4218011"/>
              <a:ext cx="10825289" cy="1200329"/>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rPr>
                <a:t>AsCl</a:t>
              </a:r>
              <a:r>
                <a:rPr lang="en-US" altLang="zh-CN" sz="2400" kern="100" baseline="-25000" dirty="0">
                  <a:latin typeface="Times New Roman" panose="02020603050405020304" pitchFamily="18" charset="0"/>
                  <a:ea typeface="宋体" panose="02010600030101010101" pitchFamily="2" charset="-122"/>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的中心原子</a:t>
              </a:r>
              <a:r>
                <a:rPr lang="en-US" altLang="zh-CN" sz="2400" kern="100" dirty="0">
                  <a:latin typeface="Times New Roman" panose="02020603050405020304" pitchFamily="18" charset="0"/>
                  <a:ea typeface="宋体" panose="02010600030101010101" pitchFamily="2" charset="-122"/>
                </a:rPr>
                <a:t>(As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的价层电子对数为</a:t>
              </a:r>
              <a:r>
                <a:rPr lang="en-US" altLang="zh-CN" sz="2400" kern="100" dirty="0" smtClean="0">
                  <a:latin typeface="Times New Roman" panose="02020603050405020304" pitchFamily="18" charset="0"/>
                  <a:ea typeface="宋体" panose="02010600030101010101" pitchFamily="2" charset="-122"/>
                </a:rPr>
                <a:t>3</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，所以是</a:t>
              </a:r>
              <a:r>
                <a:rPr lang="en-US" altLang="zh-CN" sz="2400" kern="100" dirty="0">
                  <a:latin typeface="Times New Roman" panose="02020603050405020304" pitchFamily="18" charset="0"/>
                  <a:ea typeface="宋体" panose="02010600030101010101" pitchFamily="2" charset="-122"/>
                </a:rPr>
                <a:t>sp</a:t>
              </a:r>
              <a:r>
                <a:rPr lang="en-US" altLang="zh-CN" sz="2400" kern="100" baseline="30000" dirty="0">
                  <a:latin typeface="Times New Roman" panose="02020603050405020304" pitchFamily="18" charset="0"/>
                  <a:ea typeface="宋体" panose="02010600030101010101" pitchFamily="2" charset="-122"/>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a:t>
              </a:r>
              <a:r>
                <a:rPr lang="en-US" altLang="zh-CN" sz="2400" kern="100" dirty="0">
                  <a:latin typeface="Times New Roman" panose="02020603050405020304" pitchFamily="18" charset="0"/>
                  <a:ea typeface="宋体" panose="02010600030101010101" pitchFamily="2" charset="-122"/>
                </a:rPr>
                <a:t>AsCl</a:t>
              </a:r>
              <a:r>
                <a:rPr lang="en-US" altLang="zh-CN" sz="2400" kern="100" baseline="-25000" dirty="0">
                  <a:latin typeface="Times New Roman" panose="02020603050405020304" pitchFamily="18" charset="0"/>
                  <a:ea typeface="宋体" panose="02010600030101010101" pitchFamily="2" charset="-122"/>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分子的空间结构为三角锥形。</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30" name="对象 29"/>
          <p:cNvGraphicFramePr>
            <a:graphicFrameLocks noChangeAspect="1"/>
          </p:cNvGraphicFramePr>
          <p:nvPr>
            <p:extLst>
              <p:ext uri="{D42A27DB-BD31-4B8C-83A1-F6EECF244321}">
                <p14:modId xmlns:p14="http://schemas.microsoft.com/office/powerpoint/2010/main" val="486105523"/>
              </p:ext>
            </p:extLst>
          </p:nvPr>
        </p:nvGraphicFramePr>
        <p:xfrm>
          <a:off x="7123162" y="3389016"/>
          <a:ext cx="673100" cy="858838"/>
        </p:xfrm>
        <a:graphic>
          <a:graphicData uri="http://schemas.openxmlformats.org/presentationml/2006/ole">
            <mc:AlternateContent xmlns:mc="http://schemas.openxmlformats.org/markup-compatibility/2006">
              <mc:Choice xmlns:v="urn:schemas-microsoft-com:vml" Requires="v">
                <p:oleObj spid="_x0000_s44108" name="文档" r:id="rId4" imgW="673392" imgH="858527" progId="Word.Document.12">
                  <p:embed/>
                </p:oleObj>
              </mc:Choice>
              <mc:Fallback>
                <p:oleObj name="文档" r:id="rId4" imgW="673392" imgH="858527" progId="Word.Document.12">
                  <p:embed/>
                  <p:pic>
                    <p:nvPicPr>
                      <p:cNvPr id="0" name=""/>
                      <p:cNvPicPr/>
                      <p:nvPr/>
                    </p:nvPicPr>
                    <p:blipFill>
                      <a:blip r:embed="rId5"/>
                      <a:stretch>
                        <a:fillRect/>
                      </a:stretch>
                    </p:blipFill>
                    <p:spPr>
                      <a:xfrm>
                        <a:off x="7123162" y="3389016"/>
                        <a:ext cx="673100" cy="858838"/>
                      </a:xfrm>
                      <a:prstGeom prst="rect">
                        <a:avLst/>
                      </a:prstGeom>
                    </p:spPr>
                  </p:pic>
                </p:oleObj>
              </mc:Fallback>
            </mc:AlternateContent>
          </a:graphicData>
        </a:graphic>
      </p:graphicFrame>
    </p:spTree>
    <p:extLst>
      <p:ext uri="{BB962C8B-B14F-4D97-AF65-F5344CB8AC3E}">
        <p14:creationId xmlns:p14="http://schemas.microsoft.com/office/powerpoint/2010/main" val="3364008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linds(horizont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par>
                                <p:cTn id="16" presetID="3" presetClass="entr" presetSubtype="1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linds(horizontal)">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7E4F18EA-82C7-9143-98A4-D4840597F599}"/>
              </a:ext>
            </a:extLst>
          </p:cNvPr>
          <p:cNvSpPr/>
          <p:nvPr/>
        </p:nvSpPr>
        <p:spPr>
          <a:xfrm>
            <a:off x="390000" y="1475080"/>
            <a:ext cx="11178608" cy="1161832"/>
          </a:xfrm>
          <a:prstGeom prst="rect">
            <a:avLst/>
          </a:prstGeom>
          <a:ln w="12700">
            <a:noFill/>
          </a:ln>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原子的杂化轨道类型是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，写出两个与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具有相同空间结构和键合形式的分子或离子：</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6168008" y="1504895"/>
            <a:ext cx="458780"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rPr>
              <a:t>sp</a:t>
            </a:r>
            <a:endParaRPr lang="zh-CN" altLang="en-US" dirty="0"/>
          </a:p>
        </p:txBody>
      </p:sp>
      <p:sp>
        <p:nvSpPr>
          <p:cNvPr id="15" name="矩形 14"/>
          <p:cNvSpPr/>
          <p:nvPr/>
        </p:nvSpPr>
        <p:spPr>
          <a:xfrm>
            <a:off x="4500572" y="2105342"/>
            <a:ext cx="324800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CO</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SCN</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rPr>
              <a:t>COS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等</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grpSp>
        <p:nvGrpSpPr>
          <p:cNvPr id="34" name="组合 33">
            <a:extLst>
              <a:ext uri="{FF2B5EF4-FFF2-40B4-BE49-F238E27FC236}">
                <a16:creationId xmlns="" xmlns:a16="http://schemas.microsoft.com/office/drawing/2014/main" id="{8E2DE2DB-9635-7343-9324-24E879D1A803}"/>
              </a:ext>
            </a:extLst>
          </p:cNvPr>
          <p:cNvGrpSpPr/>
          <p:nvPr/>
        </p:nvGrpSpPr>
        <p:grpSpPr>
          <a:xfrm>
            <a:off x="516000" y="3252960"/>
            <a:ext cx="11160000" cy="2120256"/>
            <a:chOff x="631969" y="3925222"/>
            <a:chExt cx="11160000" cy="2120256"/>
          </a:xfrm>
        </p:grpSpPr>
        <p:sp>
          <p:nvSpPr>
            <p:cNvPr id="36" name="圆角矩形 35">
              <a:extLst>
                <a:ext uri="{FF2B5EF4-FFF2-40B4-BE49-F238E27FC236}">
                  <a16:creationId xmlns="" xmlns:a16="http://schemas.microsoft.com/office/drawing/2014/main" id="{E595429C-FC91-844C-93CF-CDF13B79A00E}"/>
                </a:ext>
              </a:extLst>
            </p:cNvPr>
            <p:cNvSpPr/>
            <p:nvPr/>
          </p:nvSpPr>
          <p:spPr>
            <a:xfrm>
              <a:off x="631969" y="4038112"/>
              <a:ext cx="11160000" cy="2007366"/>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37" name="矩形 36">
              <a:extLst>
                <a:ext uri="{FF2B5EF4-FFF2-40B4-BE49-F238E27FC236}">
                  <a16:creationId xmlns="" xmlns:a16="http://schemas.microsoft.com/office/drawing/2014/main"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文本框 37">
              <a:extLst>
                <a:ext uri="{FF2B5EF4-FFF2-40B4-BE49-F238E27FC236}">
                  <a16:creationId xmlns="" xmlns:a16="http://schemas.microsoft.com/office/drawing/2014/main"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9" name="文本框 38">
              <a:extLst>
                <a:ext uri="{FF2B5EF4-FFF2-40B4-BE49-F238E27FC236}">
                  <a16:creationId xmlns="" xmlns:a16="http://schemas.microsoft.com/office/drawing/2014/main" id="{D8797527-9DDB-1D4B-B647-202471E1320B}"/>
                </a:ext>
              </a:extLst>
            </p:cNvPr>
            <p:cNvSpPr txBox="1"/>
            <p:nvPr/>
          </p:nvSpPr>
          <p:spPr>
            <a:xfrm>
              <a:off x="787280" y="4217218"/>
              <a:ext cx="10825289" cy="1754326"/>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原子的价层电子对数为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，杂化轨道类型为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。根据等电子原理，与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具有相同空间结构和键合形式的分子有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，离子</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SCN</a:t>
              </a:r>
              <a:r>
                <a:rPr lang="zh-CN" altLang="zh-CN" sz="2400"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8" name="对象 7"/>
          <p:cNvGraphicFramePr>
            <a:graphicFrameLocks noChangeAspect="1"/>
          </p:cNvGraphicFramePr>
          <p:nvPr>
            <p:extLst>
              <p:ext uri="{D42A27DB-BD31-4B8C-83A1-F6EECF244321}">
                <p14:modId xmlns:p14="http://schemas.microsoft.com/office/powerpoint/2010/main" val="736981136"/>
              </p:ext>
            </p:extLst>
          </p:nvPr>
        </p:nvGraphicFramePr>
        <p:xfrm>
          <a:off x="10394875" y="4264521"/>
          <a:ext cx="1101725" cy="457200"/>
        </p:xfrm>
        <a:graphic>
          <a:graphicData uri="http://schemas.openxmlformats.org/presentationml/2006/ole">
            <mc:AlternateContent xmlns:mc="http://schemas.openxmlformats.org/markup-compatibility/2006">
              <mc:Choice xmlns:v="urn:schemas-microsoft-com:vml" Requires="v">
                <p:oleObj spid="_x0000_s43088" name="文档" r:id="rId4" imgW="1102045" imgH="457929" progId="Word.Document.12">
                  <p:embed/>
                </p:oleObj>
              </mc:Choice>
              <mc:Fallback>
                <p:oleObj name="文档" r:id="rId4" imgW="1102045" imgH="457929" progId="Word.Document.12">
                  <p:embed/>
                  <p:pic>
                    <p:nvPicPr>
                      <p:cNvPr id="0" name=""/>
                      <p:cNvPicPr/>
                      <p:nvPr/>
                    </p:nvPicPr>
                    <p:blipFill>
                      <a:blip r:embed="rId5"/>
                      <a:stretch>
                        <a:fillRect/>
                      </a:stretch>
                    </p:blipFill>
                    <p:spPr>
                      <a:xfrm>
                        <a:off x="10394875" y="4264521"/>
                        <a:ext cx="1101725" cy="457200"/>
                      </a:xfrm>
                      <a:prstGeom prst="rect">
                        <a:avLst/>
                      </a:prstGeom>
                    </p:spPr>
                  </p:pic>
                </p:oleObj>
              </mc:Fallback>
            </mc:AlternateContent>
          </a:graphicData>
        </a:graphic>
      </p:graphicFrame>
    </p:spTree>
    <p:extLst>
      <p:ext uri="{BB962C8B-B14F-4D97-AF65-F5344CB8AC3E}">
        <p14:creationId xmlns:p14="http://schemas.microsoft.com/office/powerpoint/2010/main" val="115490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linds(horizontal)">
                                      <p:cBhvr>
                                        <p:cTn id="15" dur="500"/>
                                        <p:tgtEl>
                                          <p:spTgt spid="34"/>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7E4F18EA-82C7-9143-98A4-D4840597F599}"/>
              </a:ext>
            </a:extLst>
          </p:cNvPr>
          <p:cNvSpPr/>
          <p:nvPr/>
        </p:nvSpPr>
        <p:spPr>
          <a:xfrm>
            <a:off x="390000" y="1657375"/>
            <a:ext cx="11178608" cy="607834"/>
          </a:xfrm>
          <a:prstGeom prst="rect">
            <a:avLst/>
          </a:prstGeom>
          <a:ln w="12700">
            <a:noFill/>
          </a:ln>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乙醛中碳原子的杂化轨道类型为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5159896" y="1709291"/>
            <a:ext cx="12458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Tree>
    <p:extLst>
      <p:ext uri="{BB962C8B-B14F-4D97-AF65-F5344CB8AC3E}">
        <p14:creationId xmlns:p14="http://schemas.microsoft.com/office/powerpoint/2010/main" val="262526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 xmlns:a16="http://schemas.microsoft.com/office/drawing/2014/main" id="{41DDD9BB-F2BC-5A45-850A-47A78FA0F22A}"/>
              </a:ext>
            </a:extLst>
          </p:cNvPr>
          <p:cNvSpPr/>
          <p:nvPr/>
        </p:nvSpPr>
        <p:spPr>
          <a:xfrm>
            <a:off x="390000" y="980820"/>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在硅酸盐中</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四面体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通过共用顶角氧离子可形成岛状、链状、层状、骨架网状四大类结构形式。图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为一种无限长单链结构的多硅酸根，其中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原子的杂化轨道类型为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的原子数之比为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，化学式为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755730744"/>
              </p:ext>
            </p:extLst>
          </p:nvPr>
        </p:nvGraphicFramePr>
        <p:xfrm>
          <a:off x="2726482" y="1152642"/>
          <a:ext cx="1273175" cy="438150"/>
        </p:xfrm>
        <a:graphic>
          <a:graphicData uri="http://schemas.openxmlformats.org/presentationml/2006/ole">
            <mc:AlternateContent xmlns:mc="http://schemas.openxmlformats.org/markup-compatibility/2006">
              <mc:Choice xmlns:v="urn:schemas-microsoft-com:vml" Requires="v">
                <p:oleObj spid="_x0000_s46228" name="文档" r:id="rId4" imgW="1273363" imgH="438819" progId="Word.Document.12">
                  <p:embed/>
                </p:oleObj>
              </mc:Choice>
              <mc:Fallback>
                <p:oleObj name="文档" r:id="rId4" imgW="1273363" imgH="438819" progId="Word.Document.12">
                  <p:embed/>
                  <p:pic>
                    <p:nvPicPr>
                      <p:cNvPr id="0" name=""/>
                      <p:cNvPicPr/>
                      <p:nvPr/>
                    </p:nvPicPr>
                    <p:blipFill>
                      <a:blip r:embed="rId5"/>
                      <a:stretch>
                        <a:fillRect/>
                      </a:stretch>
                    </p:blipFill>
                    <p:spPr>
                      <a:xfrm>
                        <a:off x="2726482" y="1152642"/>
                        <a:ext cx="1273175" cy="438150"/>
                      </a:xfrm>
                      <a:prstGeom prst="rect">
                        <a:avLst/>
                      </a:prstGeom>
                    </p:spPr>
                  </p:pic>
                </p:oleObj>
              </mc:Fallback>
            </mc:AlternateContent>
          </a:graphicData>
        </a:graphic>
      </p:graphicFrame>
      <p:pic>
        <p:nvPicPr>
          <p:cNvPr id="43010" name="Picture 2" descr="12-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5739" y="3573108"/>
            <a:ext cx="6220523" cy="194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711624" y="2150359"/>
            <a:ext cx="56137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6" name="矩形 5"/>
          <p:cNvSpPr/>
          <p:nvPr/>
        </p:nvSpPr>
        <p:spPr>
          <a:xfrm>
            <a:off x="6439200" y="2201374"/>
            <a:ext cx="80021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3</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2881409307"/>
              </p:ext>
            </p:extLst>
          </p:nvPr>
        </p:nvGraphicFramePr>
        <p:xfrm>
          <a:off x="8810974" y="2081435"/>
          <a:ext cx="2968625" cy="649288"/>
        </p:xfrm>
        <a:graphic>
          <a:graphicData uri="http://schemas.openxmlformats.org/presentationml/2006/ole">
            <mc:AlternateContent xmlns:mc="http://schemas.openxmlformats.org/markup-compatibility/2006">
              <mc:Choice xmlns:v="urn:schemas-microsoft-com:vml" Requires="v">
                <p:oleObj spid="_x0000_s46229" name="文档" r:id="rId8" imgW="2968540" imgH="648673" progId="Word.Document.12">
                  <p:embed/>
                </p:oleObj>
              </mc:Choice>
              <mc:Fallback>
                <p:oleObj name="文档" r:id="rId8" imgW="2968540" imgH="648673" progId="Word.Document.12">
                  <p:embed/>
                  <p:pic>
                    <p:nvPicPr>
                      <p:cNvPr id="0" name=""/>
                      <p:cNvPicPr/>
                      <p:nvPr/>
                    </p:nvPicPr>
                    <p:blipFill>
                      <a:blip r:embed="rId9"/>
                      <a:stretch>
                        <a:fillRect/>
                      </a:stretch>
                    </p:blipFill>
                    <p:spPr>
                      <a:xfrm>
                        <a:off x="8810974" y="2081435"/>
                        <a:ext cx="2968625" cy="649288"/>
                      </a:xfrm>
                      <a:prstGeom prst="rect">
                        <a:avLst/>
                      </a:prstGeom>
                    </p:spPr>
                  </p:pic>
                </p:oleObj>
              </mc:Fallback>
            </mc:AlternateContent>
          </a:graphicData>
        </a:graphic>
      </p:graphicFrame>
    </p:spTree>
    <p:extLst>
      <p:ext uri="{BB962C8B-B14F-4D97-AF65-F5344CB8AC3E}">
        <p14:creationId xmlns:p14="http://schemas.microsoft.com/office/powerpoint/2010/main" val="352374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2-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3632" y="4033731"/>
            <a:ext cx="6220523" cy="194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a:extLst>
              <a:ext uri="{FF2B5EF4-FFF2-40B4-BE49-F238E27FC236}">
                <a16:creationId xmlns="" xmlns:a16="http://schemas.microsoft.com/office/drawing/2014/main" id="{574E7DD6-E482-894D-9E46-D2B62C9ED9EC}"/>
              </a:ext>
            </a:extLst>
          </p:cNvPr>
          <p:cNvGrpSpPr/>
          <p:nvPr/>
        </p:nvGrpSpPr>
        <p:grpSpPr>
          <a:xfrm>
            <a:off x="516000" y="601638"/>
            <a:ext cx="11160000" cy="5657386"/>
            <a:chOff x="792914" y="3925222"/>
            <a:chExt cx="11160000" cy="5657386"/>
          </a:xfrm>
        </p:grpSpPr>
        <p:sp>
          <p:nvSpPr>
            <p:cNvPr id="9" name="圆角矩形 8">
              <a:extLst>
                <a:ext uri="{FF2B5EF4-FFF2-40B4-BE49-F238E27FC236}">
                  <a16:creationId xmlns="" xmlns:a16="http://schemas.microsoft.com/office/drawing/2014/main" id="{E0791A29-2CB4-2744-96C1-EA2037B165CE}"/>
                </a:ext>
              </a:extLst>
            </p:cNvPr>
            <p:cNvSpPr/>
            <p:nvPr/>
          </p:nvSpPr>
          <p:spPr>
            <a:xfrm>
              <a:off x="792914" y="4038112"/>
              <a:ext cx="11160000" cy="5544496"/>
            </a:xfrm>
            <a:prstGeom prst="roundRect">
              <a:avLst>
                <a:gd name="adj" fmla="val 154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7" name="文本框 16">
              <a:extLst>
                <a:ext uri="{FF2B5EF4-FFF2-40B4-BE49-F238E27FC236}">
                  <a16:creationId xmlns="" xmlns:a16="http://schemas.microsoft.com/office/drawing/2014/main" id="{E38EBCDC-ABCA-E945-AC9F-C9807C462968}"/>
                </a:ext>
              </a:extLst>
            </p:cNvPr>
            <p:cNvSpPr txBox="1"/>
            <p:nvPr/>
          </p:nvSpPr>
          <p:spPr>
            <a:xfrm>
              <a:off x="971152" y="4350885"/>
              <a:ext cx="10802361" cy="2862322"/>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依据图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空间结构类似于甲烷分子，为正四面体形，硅原子的杂化轨道类型和甲烷分子中碳原子的杂化轨道类型相同，为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是一种无限长单链结构的多硅酸根，每个结构单元中两个氧原子与另外两个结构单元顶角共用，所以每个结构单元含有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原子数之比为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，化学式可表示</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2228575267"/>
              </p:ext>
            </p:extLst>
          </p:nvPr>
        </p:nvGraphicFramePr>
        <p:xfrm>
          <a:off x="2774107" y="1181894"/>
          <a:ext cx="1216025" cy="419100"/>
        </p:xfrm>
        <a:graphic>
          <a:graphicData uri="http://schemas.openxmlformats.org/presentationml/2006/ole">
            <mc:AlternateContent xmlns:mc="http://schemas.openxmlformats.org/markup-compatibility/2006">
              <mc:Choice xmlns:v="urn:schemas-microsoft-com:vml" Requires="v">
                <p:oleObj spid="_x0000_s47252" name="文档" r:id="rId5" imgW="1216497" imgH="419708" progId="Word.Document.12">
                  <p:embed/>
                </p:oleObj>
              </mc:Choice>
              <mc:Fallback>
                <p:oleObj name="文档" r:id="rId5" imgW="1216497" imgH="419708" progId="Word.Document.12">
                  <p:embed/>
                  <p:pic>
                    <p:nvPicPr>
                      <p:cNvPr id="0" name=""/>
                      <p:cNvPicPr/>
                      <p:nvPr/>
                    </p:nvPicPr>
                    <p:blipFill>
                      <a:blip r:embed="rId6"/>
                      <a:stretch>
                        <a:fillRect/>
                      </a:stretch>
                    </p:blipFill>
                    <p:spPr>
                      <a:xfrm>
                        <a:off x="2774107" y="1181894"/>
                        <a:ext cx="1216025" cy="4191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666890712"/>
              </p:ext>
            </p:extLst>
          </p:nvPr>
        </p:nvGraphicFramePr>
        <p:xfrm>
          <a:off x="3873277" y="3372636"/>
          <a:ext cx="2806700" cy="476250"/>
        </p:xfrm>
        <a:graphic>
          <a:graphicData uri="http://schemas.openxmlformats.org/presentationml/2006/ole">
            <mc:AlternateContent xmlns:mc="http://schemas.openxmlformats.org/markup-compatibility/2006">
              <mc:Choice xmlns:v="urn:schemas-microsoft-com:vml" Requires="v">
                <p:oleObj spid="_x0000_s47253" name="文档" r:id="rId8" imgW="2806581" imgH="476679" progId="Word.Document.12">
                  <p:embed/>
                </p:oleObj>
              </mc:Choice>
              <mc:Fallback>
                <p:oleObj name="文档" r:id="rId8" imgW="2806581" imgH="476679" progId="Word.Document.12">
                  <p:embed/>
                  <p:pic>
                    <p:nvPicPr>
                      <p:cNvPr id="0" name=""/>
                      <p:cNvPicPr/>
                      <p:nvPr/>
                    </p:nvPicPr>
                    <p:blipFill>
                      <a:blip r:embed="rId9"/>
                      <a:stretch>
                        <a:fillRect/>
                      </a:stretch>
                    </p:blipFill>
                    <p:spPr>
                      <a:xfrm>
                        <a:off x="3873277" y="3372636"/>
                        <a:ext cx="2806700" cy="476250"/>
                      </a:xfrm>
                      <a:prstGeom prst="rect">
                        <a:avLst/>
                      </a:prstGeom>
                    </p:spPr>
                  </p:pic>
                </p:oleObj>
              </mc:Fallback>
            </mc:AlternateContent>
          </a:graphicData>
        </a:graphic>
      </p:graphicFrame>
    </p:spTree>
    <p:extLst>
      <p:ext uri="{BB962C8B-B14F-4D97-AF65-F5344CB8AC3E}">
        <p14:creationId xmlns:p14="http://schemas.microsoft.com/office/powerpoint/2010/main" val="306745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a:extLst>
              <a:ext uri="{FF2B5EF4-FFF2-40B4-BE49-F238E27FC236}">
                <a16:creationId xmlns="" xmlns:a16="http://schemas.microsoft.com/office/drawing/2014/main" id="{42F66117-1422-E04E-93A0-A3423E0F05D2}"/>
              </a:ext>
            </a:extLst>
          </p:cNvPr>
          <p:cNvSpPr/>
          <p:nvPr/>
        </p:nvSpPr>
        <p:spPr>
          <a:xfrm>
            <a:off x="559851" y="1556793"/>
            <a:ext cx="11110368" cy="4320480"/>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 name="文本框 3">
            <a:extLst>
              <a:ext uri="{FF2B5EF4-FFF2-40B4-BE49-F238E27FC236}">
                <a16:creationId xmlns="" xmlns:a16="http://schemas.microsoft.com/office/drawing/2014/main" id="{1639F706-5A08-E441-9E43-476613981402}"/>
              </a:ext>
            </a:extLst>
          </p:cNvPr>
          <p:cNvSpPr txBox="1"/>
          <p:nvPr/>
        </p:nvSpPr>
        <p:spPr>
          <a:xfrm>
            <a:off x="2855640" y="776317"/>
            <a:ext cx="6480720"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判断分子中中心原子的杂化轨道类型的方法</a:t>
            </a:r>
          </a:p>
        </p:txBody>
      </p:sp>
      <p:sp>
        <p:nvSpPr>
          <p:cNvPr id="10" name="矩形 9"/>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9" name="矩形 8"/>
          <p:cNvSpPr/>
          <p:nvPr/>
        </p:nvSpPr>
        <p:spPr>
          <a:xfrm>
            <a:off x="885173" y="1590700"/>
            <a:ext cx="10421654" cy="3970318"/>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VSEPR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模型、中心原子价层电子对数判断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AB</a:t>
            </a:r>
            <a:r>
              <a:rPr lang="en-US" altLang="zh-CN" sz="2400" i="1" kern="100" baseline="-25000" dirty="0" err="1">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中心原子的价层电子对数为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，中心原子的杂化轨道类型为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；价层电子对数为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，中心原子的杂化轨道类型为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；价层电子对数为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，中心原子的杂化轨道类型为</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根据等电子原理进行判断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是直线形分子，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SCN</a:t>
            </a:r>
            <a:r>
              <a:rPr lang="zh-CN" altLang="zh-CN" sz="2400"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是等电子体，所以分子的空间结构均为直线形，结构式类似，中心原子均采用</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杂化</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284256095"/>
              </p:ext>
            </p:extLst>
          </p:nvPr>
        </p:nvGraphicFramePr>
        <p:xfrm>
          <a:off x="5087888" y="4483968"/>
          <a:ext cx="958850" cy="485775"/>
        </p:xfrm>
        <a:graphic>
          <a:graphicData uri="http://schemas.openxmlformats.org/presentationml/2006/ole">
            <mc:AlternateContent xmlns:mc="http://schemas.openxmlformats.org/markup-compatibility/2006">
              <mc:Choice xmlns:v="urn:schemas-microsoft-com:vml" Requires="v">
                <p:oleObj spid="_x0000_s48203" name="文档" r:id="rId4" imgW="959161" imgH="486415" progId="Word.Document.12">
                  <p:embed/>
                </p:oleObj>
              </mc:Choice>
              <mc:Fallback>
                <p:oleObj name="文档" r:id="rId4" imgW="959161" imgH="486415" progId="Word.Document.12">
                  <p:embed/>
                  <p:pic>
                    <p:nvPicPr>
                      <p:cNvPr id="0" name=""/>
                      <p:cNvPicPr/>
                      <p:nvPr/>
                    </p:nvPicPr>
                    <p:blipFill>
                      <a:blip r:embed="rId5"/>
                      <a:stretch>
                        <a:fillRect/>
                      </a:stretch>
                    </p:blipFill>
                    <p:spPr>
                      <a:xfrm>
                        <a:off x="5087888" y="4483968"/>
                        <a:ext cx="958850" cy="485775"/>
                      </a:xfrm>
                      <a:prstGeom prst="rect">
                        <a:avLst/>
                      </a:prstGeom>
                    </p:spPr>
                  </p:pic>
                </p:oleObj>
              </mc:Fallback>
            </mc:AlternateContent>
          </a:graphicData>
        </a:graphic>
      </p:graphicFrame>
    </p:spTree>
    <p:extLst>
      <p:ext uri="{BB962C8B-B14F-4D97-AF65-F5344CB8AC3E}">
        <p14:creationId xmlns:p14="http://schemas.microsoft.com/office/powerpoint/2010/main" val="3608091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a:extLst>
              <a:ext uri="{FF2B5EF4-FFF2-40B4-BE49-F238E27FC236}">
                <a16:creationId xmlns="" xmlns:a16="http://schemas.microsoft.com/office/drawing/2014/main" id="{42F66117-1422-E04E-93A0-A3423E0F05D2}"/>
              </a:ext>
            </a:extLst>
          </p:cNvPr>
          <p:cNvSpPr/>
          <p:nvPr/>
        </p:nvSpPr>
        <p:spPr>
          <a:xfrm>
            <a:off x="559851" y="1556793"/>
            <a:ext cx="11110368" cy="3312367"/>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 name="文本框 3">
            <a:extLst>
              <a:ext uri="{FF2B5EF4-FFF2-40B4-BE49-F238E27FC236}">
                <a16:creationId xmlns="" xmlns:a16="http://schemas.microsoft.com/office/drawing/2014/main" id="{1639F706-5A08-E441-9E43-476613981402}"/>
              </a:ext>
            </a:extLst>
          </p:cNvPr>
          <p:cNvSpPr txBox="1"/>
          <p:nvPr/>
        </p:nvSpPr>
        <p:spPr>
          <a:xfrm>
            <a:off x="2855640" y="776317"/>
            <a:ext cx="6480720"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判断分子中中心原子的杂化轨道类型的方法</a:t>
            </a:r>
          </a:p>
        </p:txBody>
      </p:sp>
      <p:sp>
        <p:nvSpPr>
          <p:cNvPr id="10" name="矩形 9"/>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9" name="矩形 8"/>
          <p:cNvSpPr/>
          <p:nvPr/>
        </p:nvSpPr>
        <p:spPr>
          <a:xfrm>
            <a:off x="885173" y="2028205"/>
            <a:ext cx="10421654" cy="2308324"/>
          </a:xfrm>
          <a:prstGeom prst="rect">
            <a:avLst/>
          </a:prstGeom>
        </p:spPr>
        <p:txBody>
          <a:bodyPr>
            <a:spAutoFit/>
          </a:bodyPr>
          <a:lstStyle/>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根据分子或离子中有无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键及</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键数目判断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没有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键的为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杂化，如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原子；含</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键的为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杂化，如甲醛中的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原子以及苯环中的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原子；含</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键的为</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杂化，如二氧化碳分子和乙炔分子中的碳原子。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27287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62" y="-12546"/>
            <a:ext cx="1961180" cy="4149081"/>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599"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复习目标</a:t>
            </a:r>
            <a:endParaRPr lang="zh-CN" altLang="en-US" sz="2599"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588663" y="1413243"/>
            <a:ext cx="11122661" cy="287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778" y="1269260"/>
            <a:ext cx="11122546" cy="316785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a:extLst>
              <a:ext uri="{FF2B5EF4-FFF2-40B4-BE49-F238E27FC236}">
                <a16:creationId xmlns="" xmlns:a16="http://schemas.microsoft.com/office/drawing/2014/main" id="{BCC371D3-A076-C14C-81A0-460D628CCC61}"/>
              </a:ext>
            </a:extLst>
          </p:cNvPr>
          <p:cNvSpPr txBox="1"/>
          <p:nvPr/>
        </p:nvSpPr>
        <p:spPr>
          <a:xfrm>
            <a:off x="767408" y="1818690"/>
            <a:ext cx="9721080" cy="1754326"/>
          </a:xfrm>
          <a:prstGeom prst="rect">
            <a:avLst/>
          </a:prstGeom>
          <a:noFill/>
        </p:spPr>
        <p:txBody>
          <a:bodyPr wrap="square" rtlCol="0">
            <a:spAutoFit/>
          </a:bodyPr>
          <a:lstStyle/>
          <a:p>
            <a:pPr algn="just">
              <a:lnSpc>
                <a:spcPct val="150000"/>
              </a:lnSpc>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能运用相关的理论来解释或预测简单分子的空间结构，能根据分子</a:t>
            </a:r>
            <a:r>
              <a:rPr lang="zh-CN" altLang="zh-CN" sz="2400" kern="100" dirty="0" smtClean="0">
                <a:latin typeface="Times New Roman" panose="02020603050405020304" pitchFamily="18" charset="0"/>
                <a:ea typeface="楷体" panose="02010609060101010101" pitchFamily="49" charset="-122"/>
                <a:cs typeface="Courier New" panose="02070309020205020404" pitchFamily="49" charset="0"/>
              </a:rPr>
              <a:t>的</a:t>
            </a:r>
            <a:endPar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endParaRPr>
          </a:p>
          <a:p>
            <a:pPr algn="just">
              <a:lnSpc>
                <a:spcPct val="150000"/>
              </a:lnSpc>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 </a:t>
            </a: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   </a:t>
            </a:r>
            <a:r>
              <a:rPr lang="zh-CN" altLang="zh-CN" sz="2400" kern="100" dirty="0" smtClean="0">
                <a:latin typeface="Times New Roman" panose="02020603050405020304" pitchFamily="18" charset="0"/>
                <a:ea typeface="楷体" panose="02010609060101010101" pitchFamily="49" charset="-122"/>
                <a:cs typeface="Courier New" panose="02070309020205020404" pitchFamily="49" charset="0"/>
              </a:rPr>
              <a:t>空间结构</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、分子极性、手性预测物质的性质</a:t>
            </a:r>
            <a:r>
              <a:rPr lang="zh-CN" altLang="zh-CN" sz="2400" kern="100" dirty="0" smtClean="0">
                <a:latin typeface="Times New Roman" panose="02020603050405020304" pitchFamily="18" charset="0"/>
                <a:ea typeface="楷体" panose="02010609060101010101" pitchFamily="49" charset="-122"/>
                <a:cs typeface="Courier New" panose="02070309020205020404" pitchFamily="49" charset="0"/>
              </a:rPr>
              <a:t>。</a:t>
            </a:r>
            <a:endPar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endParaRPr>
          </a:p>
          <a:p>
            <a:pPr algn="just">
              <a:lnSpc>
                <a:spcPct val="150000"/>
              </a:lnSpc>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认识简单配合物的组成和成键特征。</a:t>
            </a:r>
          </a:p>
        </p:txBody>
      </p:sp>
    </p:spTree>
    <p:extLst>
      <p:ext uri="{BB962C8B-B14F-4D97-AF65-F5344CB8AC3E}">
        <p14:creationId xmlns:p14="http://schemas.microsoft.com/office/powerpoint/2010/main" val="365063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7E4F18EA-82C7-9143-98A4-D4840597F599}"/>
              </a:ext>
            </a:extLst>
          </p:cNvPr>
          <p:cNvSpPr/>
          <p:nvPr/>
        </p:nvSpPr>
        <p:spPr>
          <a:xfrm>
            <a:off x="390000" y="1251331"/>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比较下列分子或离子中的键角大小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________NCl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O________CS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O________NH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O________H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________PCl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________NCl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________PBr</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文本框 12">
            <a:extLst>
              <a:ext uri="{FF2B5EF4-FFF2-40B4-BE49-F238E27FC236}">
                <a16:creationId xmlns="" xmlns:a16="http://schemas.microsoft.com/office/drawing/2014/main" id="{1639F706-5A08-E441-9E43-476613981402}"/>
              </a:ext>
            </a:extLst>
          </p:cNvPr>
          <p:cNvSpPr txBox="1"/>
          <p:nvPr/>
        </p:nvSpPr>
        <p:spPr>
          <a:xfrm>
            <a:off x="390000" y="675267"/>
            <a:ext cx="5616321" cy="492443"/>
          </a:xfrm>
          <a:prstGeom prst="rect">
            <a:avLst/>
          </a:prstGeom>
          <a:noFill/>
        </p:spPr>
        <p:txBody>
          <a:bodyPr wrap="square">
            <a:spAutoFit/>
          </a:bodyPr>
          <a:lstStyle/>
          <a:p>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二、键角的大小比较</a:t>
            </a:r>
          </a:p>
        </p:txBody>
      </p:sp>
      <p:graphicFrame>
        <p:nvGraphicFramePr>
          <p:cNvPr id="3" name="对象 2"/>
          <p:cNvGraphicFramePr>
            <a:graphicFrameLocks noChangeAspect="1"/>
          </p:cNvGraphicFramePr>
          <p:nvPr>
            <p:extLst>
              <p:ext uri="{D42A27DB-BD31-4B8C-83A1-F6EECF244321}">
                <p14:modId xmlns:p14="http://schemas.microsoft.com/office/powerpoint/2010/main" val="2489403796"/>
              </p:ext>
            </p:extLst>
          </p:nvPr>
        </p:nvGraphicFramePr>
        <p:xfrm>
          <a:off x="6886674" y="2412984"/>
          <a:ext cx="1196975" cy="649288"/>
        </p:xfrm>
        <a:graphic>
          <a:graphicData uri="http://schemas.openxmlformats.org/presentationml/2006/ole">
            <mc:AlternateContent xmlns:mc="http://schemas.openxmlformats.org/markup-compatibility/2006">
              <mc:Choice xmlns:v="urn:schemas-microsoft-com:vml" Requires="v">
                <p:oleObj spid="_x0000_s49227" name="文档" r:id="rId4" imgW="1197422" imgH="648673" progId="Word.Document.12">
                  <p:embed/>
                </p:oleObj>
              </mc:Choice>
              <mc:Fallback>
                <p:oleObj name="文档" r:id="rId4" imgW="1197422" imgH="648673" progId="Word.Document.12">
                  <p:embed/>
                  <p:pic>
                    <p:nvPicPr>
                      <p:cNvPr id="0" name=""/>
                      <p:cNvPicPr/>
                      <p:nvPr/>
                    </p:nvPicPr>
                    <p:blipFill>
                      <a:blip r:embed="rId5"/>
                      <a:stretch>
                        <a:fillRect/>
                      </a:stretch>
                    </p:blipFill>
                    <p:spPr>
                      <a:xfrm>
                        <a:off x="6886674" y="2412984"/>
                        <a:ext cx="1196975" cy="649288"/>
                      </a:xfrm>
                      <a:prstGeom prst="rect">
                        <a:avLst/>
                      </a:prstGeom>
                    </p:spPr>
                  </p:pic>
                </p:oleObj>
              </mc:Fallback>
            </mc:AlternateContent>
          </a:graphicData>
        </a:graphic>
      </p:graphicFrame>
      <p:sp>
        <p:nvSpPr>
          <p:cNvPr id="14" name="矩形 13">
            <a:extLst>
              <a:ext uri="{FF2B5EF4-FFF2-40B4-BE49-F238E27FC236}">
                <a16:creationId xmlns="" xmlns:a16="http://schemas.microsoft.com/office/drawing/2014/main" id="{7E4F18EA-82C7-9143-98A4-D4840597F599}"/>
              </a:ext>
            </a:extLst>
          </p:cNvPr>
          <p:cNvSpPr/>
          <p:nvPr/>
        </p:nvSpPr>
        <p:spPr>
          <a:xfrm>
            <a:off x="390000" y="4540274"/>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分子</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中，键角</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HCO________(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。理由是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 name="图片 9"/>
          <p:cNvPicPr>
            <a:picLocks noChangeAspect="1"/>
          </p:cNvPicPr>
          <p:nvPr/>
        </p:nvPicPr>
        <p:blipFill>
          <a:blip r:embed="rId6">
            <a:clrChange>
              <a:clrFrom>
                <a:srgbClr val="FFFFFF"/>
              </a:clrFrom>
              <a:clrTo>
                <a:srgbClr val="FFFFFF">
                  <a:alpha val="0"/>
                </a:srgbClr>
              </a:clrTo>
            </a:clrChange>
          </a:blip>
          <a:stretch>
            <a:fillRect/>
          </a:stretch>
        </p:blipFill>
        <p:spPr>
          <a:xfrm>
            <a:off x="1233364" y="4214876"/>
            <a:ext cx="1258099" cy="869675"/>
          </a:xfrm>
          <a:prstGeom prst="rect">
            <a:avLst/>
          </a:prstGeom>
        </p:spPr>
      </p:pic>
      <p:sp>
        <p:nvSpPr>
          <p:cNvPr id="12" name="矩形 11"/>
          <p:cNvSpPr/>
          <p:nvPr/>
        </p:nvSpPr>
        <p:spPr>
          <a:xfrm>
            <a:off x="1559496" y="1899403"/>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16" name="矩形 15"/>
          <p:cNvSpPr/>
          <p:nvPr/>
        </p:nvSpPr>
        <p:spPr>
          <a:xfrm>
            <a:off x="4224251" y="1951319"/>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19" name="矩形 18"/>
          <p:cNvSpPr/>
          <p:nvPr/>
        </p:nvSpPr>
        <p:spPr>
          <a:xfrm>
            <a:off x="1559495" y="2473638"/>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21" name="矩形 20"/>
          <p:cNvSpPr/>
          <p:nvPr/>
        </p:nvSpPr>
        <p:spPr>
          <a:xfrm>
            <a:off x="3503712" y="2473638"/>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23" name="矩形 22"/>
          <p:cNvSpPr/>
          <p:nvPr/>
        </p:nvSpPr>
        <p:spPr>
          <a:xfrm>
            <a:off x="5919913" y="2473638"/>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25" name="矩形 24"/>
          <p:cNvSpPr/>
          <p:nvPr/>
        </p:nvSpPr>
        <p:spPr>
          <a:xfrm>
            <a:off x="1616191" y="3005773"/>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27" name="矩形 26"/>
          <p:cNvSpPr/>
          <p:nvPr/>
        </p:nvSpPr>
        <p:spPr>
          <a:xfrm>
            <a:off x="4278614" y="2981814"/>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29" name="矩形 28"/>
          <p:cNvSpPr/>
          <p:nvPr/>
        </p:nvSpPr>
        <p:spPr>
          <a:xfrm>
            <a:off x="1559494" y="3537908"/>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31" name="矩形 30"/>
          <p:cNvSpPr/>
          <p:nvPr/>
        </p:nvSpPr>
        <p:spPr>
          <a:xfrm>
            <a:off x="4278613" y="3563110"/>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33" name="矩形 32"/>
          <p:cNvSpPr/>
          <p:nvPr/>
        </p:nvSpPr>
        <p:spPr>
          <a:xfrm>
            <a:off x="5673691" y="4617783"/>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35" name="矩形 34"/>
          <p:cNvSpPr/>
          <p:nvPr/>
        </p:nvSpPr>
        <p:spPr>
          <a:xfrm>
            <a:off x="1233364" y="5179116"/>
            <a:ext cx="296908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π</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键斥力大于</a:t>
            </a:r>
            <a:r>
              <a:rPr lang="en-US" altLang="zh-CN" sz="2400" kern="100" dirty="0">
                <a:solidFill>
                  <a:srgbClr val="C00000"/>
                </a:solidFill>
                <a:latin typeface="Times New Roman" panose="02020603050405020304" pitchFamily="18" charset="0"/>
                <a:ea typeface="微软雅黑" panose="020B0503020204020204" pitchFamily="34" charset="-122"/>
              </a:rPr>
              <a:t>σ</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键斥力</a:t>
            </a:r>
            <a:endParaRPr lang="zh-CN" altLang="en-US" dirty="0"/>
          </a:p>
        </p:txBody>
      </p:sp>
    </p:spTree>
    <p:extLst>
      <p:ext uri="{BB962C8B-B14F-4D97-AF65-F5344CB8AC3E}">
        <p14:creationId xmlns:p14="http://schemas.microsoft.com/office/powerpoint/2010/main" val="1636449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linds(horizontal)">
                                      <p:cBhvr>
                                        <p:cTn id="26" dur="500"/>
                                        <p:tgtEl>
                                          <p:spTgt spid="2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linds(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linds(horizontal)">
                                      <p:cBhvr>
                                        <p:cTn id="4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9" grpId="0"/>
      <p:bldP spid="21" grpId="0"/>
      <p:bldP spid="23" grpId="0"/>
      <p:bldP spid="25" grpId="0"/>
      <p:bldP spid="27" grpId="0"/>
      <p:bldP spid="29" grpId="0"/>
      <p:bldP spid="31" grpId="0"/>
      <p:bldP spid="33"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a:extLst>
              <a:ext uri="{FF2B5EF4-FFF2-40B4-BE49-F238E27FC236}">
                <a16:creationId xmlns="" xmlns:a16="http://schemas.microsoft.com/office/drawing/2014/main" id="{42F66117-1422-E04E-93A0-A3423E0F05D2}"/>
              </a:ext>
            </a:extLst>
          </p:cNvPr>
          <p:cNvSpPr/>
          <p:nvPr/>
        </p:nvSpPr>
        <p:spPr>
          <a:xfrm>
            <a:off x="559851" y="1556793"/>
            <a:ext cx="11110368" cy="4608511"/>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 name="文本框 3">
            <a:extLst>
              <a:ext uri="{FF2B5EF4-FFF2-40B4-BE49-F238E27FC236}">
                <a16:creationId xmlns="" xmlns:a16="http://schemas.microsoft.com/office/drawing/2014/main" id="{1639F706-5A08-E441-9E43-476613981402}"/>
              </a:ext>
            </a:extLst>
          </p:cNvPr>
          <p:cNvSpPr txBox="1"/>
          <p:nvPr/>
        </p:nvSpPr>
        <p:spPr>
          <a:xfrm>
            <a:off x="2855640" y="776317"/>
            <a:ext cx="6480720"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比较键角大小的三种思维模型</a:t>
            </a:r>
          </a:p>
        </p:txBody>
      </p:sp>
      <p:sp>
        <p:nvSpPr>
          <p:cNvPr id="10" name="矩形 9"/>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9" name="矩形 8"/>
          <p:cNvSpPr/>
          <p:nvPr/>
        </p:nvSpPr>
        <p:spPr>
          <a:xfrm>
            <a:off x="885173" y="1691283"/>
            <a:ext cx="10421654" cy="1130246"/>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杂化轨道类型不同：</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0178" name="Picture 2" descr="12-20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0184" y="2589730"/>
            <a:ext cx="6271632" cy="23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885173" y="5165700"/>
            <a:ext cx="10421654" cy="577081"/>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在同一分子中，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键电子斥力大，键角大。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a:hlinkClick r:id="rId3"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3294153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11" name="矩形 10"/>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 xmlns:a16="http://schemas.microsoft.com/office/drawing/2014/main" id="{C267AA83-D616-ED4E-81C0-545EB4398E09}"/>
              </a:ext>
            </a:extLst>
          </p:cNvPr>
          <p:cNvSpPr txBox="1"/>
          <p:nvPr/>
        </p:nvSpPr>
        <p:spPr>
          <a:xfrm>
            <a:off x="669076" y="2829995"/>
            <a:ext cx="9433048" cy="954107"/>
          </a:xfrm>
          <a:prstGeom prst="rect">
            <a:avLst/>
          </a:prstGeom>
          <a:noFill/>
        </p:spPr>
        <p:txBody>
          <a:bodyPr wrap="square" rtlCol="0" anchor="ctr">
            <a:spAutoFit/>
          </a:bodyPr>
          <a:lstStyle/>
          <a:p>
            <a:pPr algn="ctr"/>
            <a:r>
              <a:rPr lang="zh-CN" altLang="zh-CN" sz="5600" b="1" dirty="0">
                <a:solidFill>
                  <a:schemeClr val="tx1">
                    <a:lumMod val="75000"/>
                    <a:lumOff val="25000"/>
                  </a:schemeClr>
                </a:solidFill>
                <a:latin typeface="微软雅黑" panose="020B0503020204020204" pitchFamily="34" charset="-122"/>
                <a:ea typeface="微软雅黑" panose="020B0503020204020204" pitchFamily="34" charset="-122"/>
              </a:rPr>
              <a:t>分子的空间结构与分子的极性</a:t>
            </a: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5807968" y="2185458"/>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23746" y="2185458"/>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8" name="文本框 7">
            <a:extLst>
              <a:ext uri="{FF2B5EF4-FFF2-40B4-BE49-F238E27FC236}">
                <a16:creationId xmlns="" xmlns:a16="http://schemas.microsoft.com/office/drawing/2014/main" id="{70F59A29-C0E7-AF44-BD4E-AA2B31736E23}"/>
              </a:ext>
            </a:extLst>
          </p:cNvPr>
          <p:cNvSpPr txBox="1"/>
          <p:nvPr/>
        </p:nvSpPr>
        <p:spPr>
          <a:xfrm>
            <a:off x="4935783" y="2262339"/>
            <a:ext cx="872185" cy="215570"/>
          </a:xfrm>
          <a:custGeom>
            <a:avLst/>
            <a:gdLst/>
            <a:ahLst/>
            <a:cxnLst/>
            <a:rect l="l" t="t" r="r" b="b"/>
            <a:pathLst>
              <a:path w="872185" h="215570">
                <a:moveTo>
                  <a:pt x="607009" y="187909"/>
                </a:moveTo>
                <a:lnTo>
                  <a:pt x="860755" y="187909"/>
                </a:lnTo>
                <a:lnTo>
                  <a:pt x="858469" y="205740"/>
                </a:lnTo>
                <a:cubicBezTo>
                  <a:pt x="858012" y="208483"/>
                  <a:pt x="856754" y="210769"/>
                  <a:pt x="854697" y="212598"/>
                </a:cubicBezTo>
                <a:cubicBezTo>
                  <a:pt x="852639" y="214427"/>
                  <a:pt x="850239" y="215341"/>
                  <a:pt x="847496" y="215341"/>
                </a:cubicBezTo>
                <a:lnTo>
                  <a:pt x="593521" y="215341"/>
                </a:lnTo>
                <a:lnTo>
                  <a:pt x="596036" y="197739"/>
                </a:lnTo>
                <a:cubicBezTo>
                  <a:pt x="596493" y="194844"/>
                  <a:pt x="597751" y="192481"/>
                  <a:pt x="599808" y="190653"/>
                </a:cubicBezTo>
                <a:cubicBezTo>
                  <a:pt x="601865" y="188824"/>
                  <a:pt x="604266" y="187909"/>
                  <a:pt x="607009" y="187909"/>
                </a:cubicBezTo>
                <a:close/>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41756" y="10059"/>
                </a:moveTo>
                <a:lnTo>
                  <a:pt x="872185" y="10059"/>
                </a:lnTo>
                <a:lnTo>
                  <a:pt x="869899" y="27889"/>
                </a:lnTo>
                <a:cubicBezTo>
                  <a:pt x="869442" y="30785"/>
                  <a:pt x="868184" y="33147"/>
                  <a:pt x="866127" y="34976"/>
                </a:cubicBezTo>
                <a:cubicBezTo>
                  <a:pt x="864069" y="36805"/>
                  <a:pt x="861593" y="37719"/>
                  <a:pt x="858697" y="37719"/>
                </a:cubicBezTo>
                <a:lnTo>
                  <a:pt x="628269" y="37719"/>
                </a:lnTo>
                <a:lnTo>
                  <a:pt x="630555" y="19888"/>
                </a:lnTo>
                <a:cubicBezTo>
                  <a:pt x="631012" y="16993"/>
                  <a:pt x="632269" y="14631"/>
                  <a:pt x="634327" y="12802"/>
                </a:cubicBezTo>
                <a:cubicBezTo>
                  <a:pt x="636384" y="10973"/>
                  <a:pt x="638860" y="10059"/>
                  <a:pt x="641756" y="10059"/>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2687425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000A3B8-86B2-F04E-B45E-1BFF0BE2164A}"/>
              </a:ext>
            </a:extLst>
          </p:cNvPr>
          <p:cNvSpPr txBox="1">
            <a:spLocks/>
          </p:cNvSpPr>
          <p:nvPr/>
        </p:nvSpPr>
        <p:spPr>
          <a:xfrm>
            <a:off x="390000" y="1196752"/>
            <a:ext cx="11412000" cy="7186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tabLst>
                <a:tab pos="3316288" algn="l"/>
              </a:tabLst>
            </a:pPr>
            <a:r>
              <a:rPr lang="en-US" altLang="zh-CN" sz="2400" b="1" kern="100" dirty="0">
                <a:latin typeface="+mn-ea"/>
                <a:ea typeface="+mn-ea"/>
              </a:rPr>
              <a:t>1</a:t>
            </a:r>
            <a:r>
              <a:rPr lang="en-US" altLang="zh-CN" sz="2400" b="1" kern="100" dirty="0">
                <a:latin typeface="Times New Roman" panose="02020603050405020304" pitchFamily="18" charset="0"/>
                <a:ea typeface="微软雅黑" panose="020B0503020204020204" pitchFamily="34" charset="-122"/>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分子的极性</a:t>
            </a:r>
            <a:endParaRPr lang="zh-CN" altLang="en-US" sz="2400" b="1" dirty="0">
              <a:latin typeface="+mj-ea"/>
              <a:cs typeface="+mn-cs"/>
            </a:endParaRPr>
          </a:p>
        </p:txBody>
      </p:sp>
      <p:sp>
        <p:nvSpPr>
          <p:cNvPr id="4" name="矩形 3"/>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7" name="矩形 6"/>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graphicFrame>
        <p:nvGraphicFramePr>
          <p:cNvPr id="9" name="表格 8"/>
          <p:cNvGraphicFramePr>
            <a:graphicFrameLocks noGrp="1"/>
          </p:cNvGraphicFramePr>
          <p:nvPr>
            <p:extLst>
              <p:ext uri="{D42A27DB-BD31-4B8C-83A1-F6EECF244321}">
                <p14:modId xmlns:p14="http://schemas.microsoft.com/office/powerpoint/2010/main" val="3798231075"/>
              </p:ext>
            </p:extLst>
          </p:nvPr>
        </p:nvGraphicFramePr>
        <p:xfrm>
          <a:off x="515380" y="2029991"/>
          <a:ext cx="11161240" cy="3978280"/>
        </p:xfrm>
        <a:graphic>
          <a:graphicData uri="http://schemas.openxmlformats.org/drawingml/2006/table">
            <a:tbl>
              <a:tblPr/>
              <a:tblGrid>
                <a:gridCol w="2484276"/>
                <a:gridCol w="3744416"/>
                <a:gridCol w="4932548"/>
              </a:tblGrid>
              <a:tr h="725223">
                <a:tc>
                  <a:txBody>
                    <a:bodyPr/>
                    <a:lstStyle/>
                    <a:p>
                      <a:pPr algn="ctr">
                        <a:lnSpc>
                          <a:spcPct val="150000"/>
                        </a:lnSpc>
                        <a:spcAft>
                          <a:spcPts val="0"/>
                        </a:spcAf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类型</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2400" kern="100" baseline="0">
                          <a:effectLst/>
                          <a:latin typeface="Times New Roman" panose="02020603050405020304" pitchFamily="18" charset="0"/>
                          <a:ea typeface="微软雅黑" panose="020B0503020204020204" pitchFamily="34" charset="-122"/>
                          <a:cs typeface="Times New Roman" panose="02020603050405020304" pitchFamily="18" charset="0"/>
                        </a:rPr>
                        <a:t>非极性分子</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极性分子</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13057">
                <a:tc>
                  <a:txBody>
                    <a:bodyPr/>
                    <a:lstStyle/>
                    <a:p>
                      <a:pPr algn="ctr">
                        <a:lnSpc>
                          <a:spcPct val="150000"/>
                        </a:lnSpc>
                        <a:spcAft>
                          <a:spcPts val="0"/>
                        </a:spcAf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形成原因</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72000" algn="l">
                        <a:lnSpc>
                          <a:spcPct val="150000"/>
                        </a:lnSpc>
                        <a:spcAft>
                          <a:spcPts val="0"/>
                        </a:spcAf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正电荷重心和负电荷重心</a:t>
                      </a:r>
                      <a:r>
                        <a:rPr lang="zh-CN" sz="2400" kern="10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相</a:t>
                      </a:r>
                      <a:r>
                        <a:rPr lang="en-US" altLang="zh-CN" sz="2400" u="none" kern="10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______</a:t>
                      </a:r>
                      <a:r>
                        <a:rPr lang="zh-CN" sz="2400" kern="10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的</a:t>
                      </a: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分子</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正电荷重心和负电荷</a:t>
                      </a:r>
                      <a:r>
                        <a:rPr lang="zh-CN" sz="2400" kern="10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重心</a:t>
                      </a:r>
                      <a:r>
                        <a:rPr lang="en-US" altLang="zh-CN" sz="2400" u="none" kern="10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a:t>
                      </a:r>
                      <a:r>
                        <a:rPr lang="zh-CN" sz="2400" kern="10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的分子</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00">
                <a:tc>
                  <a:txBody>
                    <a:bodyPr/>
                    <a:lstStyle/>
                    <a:p>
                      <a:pPr algn="ctr">
                        <a:lnSpc>
                          <a:spcPct val="150000"/>
                        </a:lnSpc>
                        <a:spcAft>
                          <a:spcPts val="0"/>
                        </a:spcAf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存在的共价键</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altLang="zh-CN" sz="2400" kern="10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___________________</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__________________</a:t>
                      </a:r>
                      <a:endParaRPr lang="zh-CN" sz="2400" u="none"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00">
                <a:tc>
                  <a:txBody>
                    <a:bodyPr/>
                    <a:lstStyle/>
                    <a:p>
                      <a:pPr algn="ctr">
                        <a:lnSpc>
                          <a:spcPct val="150000"/>
                        </a:lnSpc>
                        <a:spcAft>
                          <a:spcPts val="0"/>
                        </a:spcAft>
                      </a:pPr>
                      <a:r>
                        <a:rPr lang="zh-CN" sz="2400" kern="100" baseline="0" dirty="0">
                          <a:effectLst/>
                          <a:latin typeface="Times New Roman" panose="02020603050405020304" pitchFamily="18" charset="0"/>
                          <a:ea typeface="微软雅黑" panose="020B0503020204020204" pitchFamily="34" charset="-122"/>
                          <a:cs typeface="Times New Roman" panose="02020603050405020304" pitchFamily="18" charset="0"/>
                        </a:rPr>
                        <a:t>分子内原子排列</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altLang="zh-CN" sz="2400" u="none" kern="10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u="none"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baseline="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a:t>
                      </a:r>
                      <a:endParaRPr lang="zh-CN" sz="2400" u="none"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矩形 9"/>
          <p:cNvSpPr/>
          <p:nvPr/>
        </p:nvSpPr>
        <p:spPr>
          <a:xfrm>
            <a:off x="3504290" y="369961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重合</a:t>
            </a:r>
            <a:endParaRPr lang="zh-CN" altLang="en-US" sz="2400" dirty="0">
              <a:solidFill>
                <a:srgbClr val="C00000"/>
              </a:solidFill>
            </a:endParaRPr>
          </a:p>
        </p:txBody>
      </p:sp>
      <p:sp>
        <p:nvSpPr>
          <p:cNvPr id="11" name="矩形 10"/>
          <p:cNvSpPr/>
          <p:nvPr/>
        </p:nvSpPr>
        <p:spPr>
          <a:xfrm>
            <a:off x="10170254" y="3027975"/>
            <a:ext cx="1415772" cy="580865"/>
          </a:xfrm>
          <a:prstGeom prst="rect">
            <a:avLst/>
          </a:prstGeom>
        </p:spPr>
        <p:txBody>
          <a:bodyPr wrap="none">
            <a:spAutoFit/>
          </a:bodyPr>
          <a:lstStyle/>
          <a:p>
            <a:pPr>
              <a:lnSpc>
                <a:spcPct val="150000"/>
              </a:lnSpc>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不相</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重合</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p:cNvSpPr/>
          <p:nvPr/>
        </p:nvSpPr>
        <p:spPr>
          <a:xfrm>
            <a:off x="3558302" y="4693810"/>
            <a:ext cx="2646878" cy="461665"/>
          </a:xfrm>
          <a:prstGeom prst="rect">
            <a:avLst/>
          </a:prstGeom>
        </p:spPr>
        <p:txBody>
          <a:bodyPr wrap="none">
            <a:spAutoFit/>
          </a:bodyPr>
          <a:lstStyle/>
          <a:p>
            <a:pPr>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非极性键或极性键</a:t>
            </a:r>
          </a:p>
        </p:txBody>
      </p:sp>
      <p:sp>
        <p:nvSpPr>
          <p:cNvPr id="14" name="矩形 13"/>
          <p:cNvSpPr/>
          <p:nvPr/>
        </p:nvSpPr>
        <p:spPr>
          <a:xfrm>
            <a:off x="7898536" y="4693810"/>
            <a:ext cx="2646878" cy="461665"/>
          </a:xfrm>
          <a:prstGeom prst="rect">
            <a:avLst/>
          </a:prstGeom>
        </p:spPr>
        <p:txBody>
          <a:bodyPr wrap="none">
            <a:spAutoFit/>
          </a:bodyPr>
          <a:lstStyle/>
          <a:p>
            <a:pPr>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非极性键或极性键</a:t>
            </a:r>
          </a:p>
        </p:txBody>
      </p:sp>
      <p:sp>
        <p:nvSpPr>
          <p:cNvPr id="15" name="矩形 14"/>
          <p:cNvSpPr/>
          <p:nvPr/>
        </p:nvSpPr>
        <p:spPr>
          <a:xfrm>
            <a:off x="4481632" y="5419688"/>
            <a:ext cx="800219" cy="461665"/>
          </a:xfrm>
          <a:prstGeom prst="rect">
            <a:avLst/>
          </a:prstGeom>
        </p:spPr>
        <p:txBody>
          <a:bodyPr wrap="none">
            <a:spAutoFit/>
          </a:bodyPr>
          <a:lstStyle/>
          <a:p>
            <a:pPr>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对称</a:t>
            </a:r>
          </a:p>
        </p:txBody>
      </p:sp>
      <p:sp>
        <p:nvSpPr>
          <p:cNvPr id="16" name="矩形 15"/>
          <p:cNvSpPr/>
          <p:nvPr/>
        </p:nvSpPr>
        <p:spPr>
          <a:xfrm>
            <a:off x="8650559" y="5419688"/>
            <a:ext cx="1107996" cy="461665"/>
          </a:xfrm>
          <a:prstGeom prst="rect">
            <a:avLst/>
          </a:prstGeom>
        </p:spPr>
        <p:txBody>
          <a:bodyPr wrap="none">
            <a:spAutoFit/>
          </a:bodyPr>
          <a:lstStyle/>
          <a:p>
            <a:pPr>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不对称</a:t>
            </a:r>
          </a:p>
        </p:txBody>
      </p:sp>
    </p:spTree>
    <p:extLst>
      <p:ext uri="{BB962C8B-B14F-4D97-AF65-F5344CB8AC3E}">
        <p14:creationId xmlns:p14="http://schemas.microsoft.com/office/powerpoint/2010/main" val="124937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764704"/>
            <a:ext cx="11412000" cy="646331"/>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2</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分子极性与化学键、分子空间结构的关系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3635" name="Picture 83" descr="W5-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9014" y="1526193"/>
            <a:ext cx="7353973" cy="450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684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1549966"/>
            <a:ext cx="11412000" cy="2308324"/>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3</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分子的手性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如果一对分子，它们的组成和原子的排列方式完全相同，但如同左手和右手一样互为镜像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映异构</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，在三维空间里不能重叠，这对分子互称手性异构体。有手性异构体的分子叫手性分子。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026540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1549966"/>
            <a:ext cx="11412000" cy="3416320"/>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4</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分子的溶解性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相似相溶规则：一般情况下，由极性分子构成的物质易溶</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于</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溶剂</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，由非极性分子构成的物质易溶</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于</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溶剂</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若溶剂和溶质分子之间可以形成氢键，则溶质的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溶解度</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随着溶质分子中憎水基个数的增多，溶质在水中的溶解度减小。如甲醇、乙醇和水以任意比互溶，而戊醇在水中的溶解度明显减小。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8803729" y="2051323"/>
            <a:ext cx="800219" cy="580865"/>
          </a:xfrm>
          <a:prstGeom prst="rect">
            <a:avLst/>
          </a:prstGeom>
        </p:spPr>
        <p:txBody>
          <a:bodyPr wrap="none">
            <a:spAutoFit/>
          </a:bodyPr>
          <a:lstStyle/>
          <a:p>
            <a:pPr>
              <a:lnSpc>
                <a:spcPct val="150000"/>
              </a:lnSpc>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极性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3566195" y="2593479"/>
            <a:ext cx="1107996" cy="580865"/>
          </a:xfrm>
          <a:prstGeom prst="rect">
            <a:avLst/>
          </a:prstGeom>
        </p:spPr>
        <p:txBody>
          <a:bodyPr wrap="none">
            <a:spAutoFit/>
          </a:bodyPr>
          <a:lstStyle/>
          <a:p>
            <a:pPr>
              <a:lnSpc>
                <a:spcPct val="150000"/>
              </a:lnSpc>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非极性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8155657" y="3140968"/>
            <a:ext cx="800219" cy="580865"/>
          </a:xfrm>
          <a:prstGeom prst="rect">
            <a:avLst/>
          </a:prstGeom>
        </p:spPr>
        <p:txBody>
          <a:bodyPr wrap="none">
            <a:spAutoFit/>
          </a:bodyPr>
          <a:lstStyle/>
          <a:p>
            <a:pPr>
              <a:lnSpc>
                <a:spcPct val="150000"/>
              </a:lnSpc>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0594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linds(horizontal)">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318CE0B2-849C-2B4D-B715-7B2A33B87A76}"/>
              </a:ext>
            </a:extLst>
          </p:cNvPr>
          <p:cNvSpPr/>
          <p:nvPr/>
        </p:nvSpPr>
        <p:spPr>
          <a:xfrm>
            <a:off x="560620" y="2309614"/>
            <a:ext cx="10458680" cy="64633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手性分子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a:extLst>
              <a:ext uri="{FF2B5EF4-FFF2-40B4-BE49-F238E27FC236}">
                <a16:creationId xmlns="" xmlns:a16="http://schemas.microsoft.com/office/drawing/2014/main" id="{318CE0B2-849C-2B4D-B715-7B2A33B87A76}"/>
              </a:ext>
            </a:extLst>
          </p:cNvPr>
          <p:cNvSpPr/>
          <p:nvPr/>
        </p:nvSpPr>
        <p:spPr>
          <a:xfrm>
            <a:off x="560620" y="798612"/>
            <a:ext cx="10458680" cy="1066446"/>
          </a:xfrm>
          <a:prstGeom prst="rect">
            <a:avLst/>
          </a:prstGeom>
        </p:spPr>
        <p:txBody>
          <a:bodyPr wrap="square">
            <a:spAutoFit/>
          </a:bodyPr>
          <a:lstStyle/>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以极性键结合起来的分子一定是极性分子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碘化氢的沸点高于氯化氢的沸点是因为碘化氢分子间存在氢键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a:extLst>
              <a:ext uri="{FF2B5EF4-FFF2-40B4-BE49-F238E27FC236}">
                <a16:creationId xmlns="" xmlns:a16="http://schemas.microsoft.com/office/drawing/2014/main" id="{F1FDC4C7-996B-8E4C-9906-8E72300E8B1C}"/>
              </a:ext>
            </a:extLst>
          </p:cNvPr>
          <p:cNvSpPr/>
          <p:nvPr/>
        </p:nvSpPr>
        <p:spPr>
          <a:xfrm>
            <a:off x="6436990" y="817662"/>
            <a:ext cx="550850" cy="646331"/>
          </a:xfrm>
          <a:prstGeom prst="rect">
            <a:avLst/>
          </a:prstGeom>
        </p:spPr>
        <p:txBody>
          <a:bodyPr wrap="square">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altLang="zh-CN" sz="3600" b="1" i="0" u="none" strike="noStrike" kern="100" cap="none"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Times New Roman" panose="02020603050405020304" pitchFamily="18" charset="0"/>
              </a:rPr>
              <a:t>×</a:t>
            </a:r>
            <a:endParaRPr kumimoji="0" lang="zh-CN" altLang="en-US" sz="3600" b="1" i="0" u="none" strike="noStrike" kern="100" cap="none"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4" name="矩形 13">
            <a:extLst>
              <a:ext uri="{FF2B5EF4-FFF2-40B4-BE49-F238E27FC236}">
                <a16:creationId xmlns="" xmlns:a16="http://schemas.microsoft.com/office/drawing/2014/main" id="{8CA795CB-D9A7-FA40-91B1-820BCE512DF7}"/>
              </a:ext>
            </a:extLst>
          </p:cNvPr>
          <p:cNvSpPr/>
          <p:nvPr/>
        </p:nvSpPr>
        <p:spPr>
          <a:xfrm>
            <a:off x="9173294" y="1313934"/>
            <a:ext cx="550850" cy="646331"/>
          </a:xfrm>
          <a:prstGeom prst="rect">
            <a:avLst/>
          </a:prstGeom>
        </p:spPr>
        <p:txBody>
          <a:bodyPr wrap="square">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altLang="zh-CN" sz="3600" b="1" i="0" u="none" strike="noStrike" kern="100" cap="none"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Times New Roman" panose="02020603050405020304" pitchFamily="18" charset="0"/>
              </a:rPr>
              <a:t>×</a:t>
            </a:r>
            <a:endParaRPr kumimoji="0" lang="zh-CN" altLang="en-US" sz="3600" b="1" i="0" u="none" strike="noStrike" kern="100" cap="none"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5" name="矩形 14">
            <a:extLst>
              <a:ext uri="{FF2B5EF4-FFF2-40B4-BE49-F238E27FC236}">
                <a16:creationId xmlns="" xmlns:a16="http://schemas.microsoft.com/office/drawing/2014/main" id="{4C5CEB8A-BE75-A046-B6B5-FCAD58BE5E31}"/>
              </a:ext>
            </a:extLst>
          </p:cNvPr>
          <p:cNvSpPr/>
          <p:nvPr/>
        </p:nvSpPr>
        <p:spPr>
          <a:xfrm>
            <a:off x="4286178" y="2348880"/>
            <a:ext cx="550850" cy="646331"/>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altLang="zh-CN" sz="3600" b="1" i="0" u="none" strike="noStrike" kern="100" cap="none"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Times New Roman" panose="02020603050405020304" pitchFamily="18" charset="0"/>
              </a:rPr>
              <a:t>×</a:t>
            </a:r>
            <a:endParaRPr kumimoji="0" lang="zh-CN" altLang="en-US" sz="3600" b="1" i="0" u="none" strike="noStrike" kern="100" cap="none"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6" name="矩形 15">
            <a:extLst>
              <a:ext uri="{FF2B5EF4-FFF2-40B4-BE49-F238E27FC236}">
                <a16:creationId xmlns="" xmlns:a16="http://schemas.microsoft.com/office/drawing/2014/main" id="{16F712C2-6CB5-B24D-A534-0AC411BB5048}"/>
              </a:ext>
            </a:extLst>
          </p:cNvPr>
          <p:cNvSpPr/>
          <p:nvPr/>
        </p:nvSpPr>
        <p:spPr>
          <a:xfrm>
            <a:off x="6130739" y="3525391"/>
            <a:ext cx="550850" cy="646331"/>
          </a:xfrm>
          <a:prstGeom prst="rect">
            <a:avLst/>
          </a:prstGeom>
        </p:spPr>
        <p:txBody>
          <a:bodyPr wrap="square">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altLang="zh-CN" sz="3600" b="1" i="0" u="none" strike="noStrike" kern="100" cap="none"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Times New Roman" panose="02020603050405020304" pitchFamily="18" charset="0"/>
              </a:rPr>
              <a:t>×</a:t>
            </a:r>
            <a:endParaRPr kumimoji="0" lang="zh-CN" altLang="en-US" sz="3600" b="1" i="0" u="none" strike="noStrike" kern="100" cap="none"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p:txBody>
      </p:sp>
      <p:pic>
        <p:nvPicPr>
          <p:cNvPr id="5260" name="Picture 14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977" y="1932787"/>
            <a:ext cx="1762728"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 xmlns:a16="http://schemas.microsoft.com/office/drawing/2014/main" id="{318CE0B2-849C-2B4D-B715-7B2A33B87A76}"/>
              </a:ext>
            </a:extLst>
          </p:cNvPr>
          <p:cNvSpPr/>
          <p:nvPr/>
        </p:nvSpPr>
        <p:spPr>
          <a:xfrm>
            <a:off x="560620" y="3534916"/>
            <a:ext cx="10458680" cy="3134704"/>
          </a:xfrm>
          <a:prstGeom prst="rect">
            <a:avLst/>
          </a:prstGeom>
        </p:spPr>
        <p:txBody>
          <a:bodyPr wrap="square">
            <a:spAutoFit/>
          </a:bodyPr>
          <a:lstStyle/>
          <a:p>
            <a:pPr lvl="0" algn="just">
              <a:lnSpc>
                <a:spcPct val="140000"/>
              </a:lnSpc>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非极性分子中，一定含有非极性共价键</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en-US"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卤素单质、卤素氢化物、卤素碳化物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CX</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的熔、沸点均随着相对分子质量的增大而增大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6.BCl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均为三角锥形，为极性分子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稳定是因为水分子间存在氢键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可燃冰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中甲烷分子与水分子之间形成了氢键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a:extLst>
              <a:ext uri="{FF2B5EF4-FFF2-40B4-BE49-F238E27FC236}">
                <a16:creationId xmlns="" xmlns:a16="http://schemas.microsoft.com/office/drawing/2014/main" id="{16F712C2-6CB5-B24D-A534-0AC411BB5048}"/>
              </a:ext>
            </a:extLst>
          </p:cNvPr>
          <p:cNvSpPr/>
          <p:nvPr/>
        </p:nvSpPr>
        <p:spPr>
          <a:xfrm>
            <a:off x="2884645" y="4579496"/>
            <a:ext cx="550850" cy="646331"/>
          </a:xfrm>
          <a:prstGeom prst="rect">
            <a:avLst/>
          </a:prstGeom>
        </p:spPr>
        <p:txBody>
          <a:bodyPr wrap="square">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altLang="zh-CN" sz="3600" b="1" i="0" u="none" strike="noStrike" kern="100" cap="none"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Times New Roman" panose="02020603050405020304" pitchFamily="18" charset="0"/>
              </a:rPr>
              <a:t>×</a:t>
            </a:r>
            <a:endParaRPr kumimoji="0" lang="zh-CN" altLang="en-US" sz="3600" b="1" i="0" u="none" strike="noStrike" kern="100" cap="none"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a:extLst>
              <a:ext uri="{FF2B5EF4-FFF2-40B4-BE49-F238E27FC236}">
                <a16:creationId xmlns="" xmlns:a16="http://schemas.microsoft.com/office/drawing/2014/main" id="{16F712C2-6CB5-B24D-A534-0AC411BB5048}"/>
              </a:ext>
            </a:extLst>
          </p:cNvPr>
          <p:cNvSpPr/>
          <p:nvPr/>
        </p:nvSpPr>
        <p:spPr>
          <a:xfrm>
            <a:off x="6129661" y="5071455"/>
            <a:ext cx="550850" cy="646331"/>
          </a:xfrm>
          <a:prstGeom prst="rect">
            <a:avLst/>
          </a:prstGeom>
        </p:spPr>
        <p:txBody>
          <a:bodyPr wrap="square">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altLang="zh-CN" sz="3600" b="1" i="0" u="none" strike="noStrike" kern="100" cap="none"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Times New Roman" panose="02020603050405020304" pitchFamily="18" charset="0"/>
              </a:rPr>
              <a:t>×</a:t>
            </a:r>
            <a:endParaRPr kumimoji="0" lang="zh-CN" altLang="en-US" sz="3600" b="1" i="0" u="none" strike="noStrike" kern="100" cap="none"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7" name="矩形 16">
            <a:extLst>
              <a:ext uri="{FF2B5EF4-FFF2-40B4-BE49-F238E27FC236}">
                <a16:creationId xmlns="" xmlns:a16="http://schemas.microsoft.com/office/drawing/2014/main" id="{16F712C2-6CB5-B24D-A534-0AC411BB5048}"/>
              </a:ext>
            </a:extLst>
          </p:cNvPr>
          <p:cNvSpPr/>
          <p:nvPr/>
        </p:nvSpPr>
        <p:spPr>
          <a:xfrm>
            <a:off x="6252116" y="5597949"/>
            <a:ext cx="550850" cy="646331"/>
          </a:xfrm>
          <a:prstGeom prst="rect">
            <a:avLst/>
          </a:prstGeom>
        </p:spPr>
        <p:txBody>
          <a:bodyPr wrap="square">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altLang="zh-CN" sz="3600" b="1" i="0" u="none" strike="noStrike" kern="100" cap="none"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Times New Roman" panose="02020603050405020304" pitchFamily="18" charset="0"/>
              </a:rPr>
              <a:t>×</a:t>
            </a:r>
            <a:endParaRPr kumimoji="0" lang="zh-CN" altLang="en-US" sz="3600" b="1" i="0" u="none" strike="noStrike" kern="100" cap="none"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8" name="矩形 17">
            <a:extLst>
              <a:ext uri="{FF2B5EF4-FFF2-40B4-BE49-F238E27FC236}">
                <a16:creationId xmlns="" xmlns:a16="http://schemas.microsoft.com/office/drawing/2014/main" id="{16F712C2-6CB5-B24D-A534-0AC411BB5048}"/>
              </a:ext>
            </a:extLst>
          </p:cNvPr>
          <p:cNvSpPr/>
          <p:nvPr/>
        </p:nvSpPr>
        <p:spPr>
          <a:xfrm>
            <a:off x="8264949" y="6085883"/>
            <a:ext cx="550850" cy="646331"/>
          </a:xfrm>
          <a:prstGeom prst="rect">
            <a:avLst/>
          </a:prstGeom>
        </p:spPr>
        <p:txBody>
          <a:bodyPr wrap="square">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altLang="zh-CN" sz="3600" b="1" i="0" u="none" strike="noStrike" kern="100" cap="none"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Times New Roman" panose="02020603050405020304" pitchFamily="18" charset="0"/>
              </a:rPr>
              <a:t>×</a:t>
            </a:r>
            <a:endParaRPr kumimoji="0" lang="zh-CN" altLang="en-US" sz="3600" b="1" i="0" u="none" strike="noStrike" kern="100" cap="none" normalizeH="0" baseline="0" noProof="0" dirty="0">
              <a:ln>
                <a:noFill/>
              </a:ln>
              <a:solidFill>
                <a:srgbClr val="C00000"/>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744899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2" grpId="0"/>
      <p:bldP spid="13"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43816DB-F9FA-074F-95D2-F480366D6E2A}"/>
              </a:ext>
            </a:extLst>
          </p:cNvPr>
          <p:cNvSpPr/>
          <p:nvPr/>
        </p:nvSpPr>
        <p:spPr>
          <a:xfrm>
            <a:off x="390000" y="1218842"/>
            <a:ext cx="6992169" cy="52319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defTabSz="914400">
              <a:spcBef>
                <a:spcPts val="1200"/>
              </a:spcBef>
              <a:tabLst>
                <a:tab pos="2430780" algn="l"/>
              </a:tabLst>
            </a:pPr>
            <a:r>
              <a:rPr lang="zh-CN" altLang="zh-CN" sz="2600" b="1" kern="100" dirty="0">
                <a:solidFill>
                  <a:srgbClr val="BC5D22"/>
                </a:solidFill>
                <a:latin typeface="+mn-ea"/>
                <a:cs typeface="Times New Roman" panose="02020603050405020304" pitchFamily="18" charset="0"/>
              </a:rPr>
              <a:t>一、分子的极性判断</a:t>
            </a:r>
          </a:p>
        </p:txBody>
      </p:sp>
      <p:sp>
        <p:nvSpPr>
          <p:cNvPr id="3" name="矩形 2">
            <a:extLst>
              <a:ext uri="{FF2B5EF4-FFF2-40B4-BE49-F238E27FC236}">
                <a16:creationId xmlns="" xmlns:a16="http://schemas.microsoft.com/office/drawing/2014/main" id="{E5E46BBC-7C8F-4F49-8364-3C89F7A4ABC3}"/>
              </a:ext>
            </a:extLst>
          </p:cNvPr>
          <p:cNvSpPr/>
          <p:nvPr/>
        </p:nvSpPr>
        <p:spPr>
          <a:xfrm>
            <a:off x="390000" y="1844824"/>
            <a:ext cx="11412000"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下列各组分子中，都属于含极性键的非极性分子的是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B.C</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D.NH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HCl</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TextBox 9"/>
          <p:cNvSpPr txBox="1"/>
          <p:nvPr/>
        </p:nvSpPr>
        <p:spPr>
          <a:xfrm>
            <a:off x="3892327" y="237326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6" name="矩形 5"/>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9" name="矩形 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grpSp>
        <p:nvGrpSpPr>
          <p:cNvPr id="20" name="组合 19">
            <a:extLst>
              <a:ext uri="{FF2B5EF4-FFF2-40B4-BE49-F238E27FC236}">
                <a16:creationId xmlns="" xmlns:a16="http://schemas.microsoft.com/office/drawing/2014/main" id="{8E2DE2DB-9635-7343-9324-24E879D1A803}"/>
              </a:ext>
            </a:extLst>
          </p:cNvPr>
          <p:cNvGrpSpPr/>
          <p:nvPr/>
        </p:nvGrpSpPr>
        <p:grpSpPr>
          <a:xfrm>
            <a:off x="516000" y="3789040"/>
            <a:ext cx="11160000" cy="2120256"/>
            <a:chOff x="631969" y="3925222"/>
            <a:chExt cx="11160000" cy="2120256"/>
          </a:xfrm>
        </p:grpSpPr>
        <p:sp>
          <p:nvSpPr>
            <p:cNvPr id="21" name="圆角矩形 20">
              <a:extLst>
                <a:ext uri="{FF2B5EF4-FFF2-40B4-BE49-F238E27FC236}">
                  <a16:creationId xmlns="" xmlns:a16="http://schemas.microsoft.com/office/drawing/2014/main" id="{E595429C-FC91-844C-93CF-CDF13B79A00E}"/>
                </a:ext>
              </a:extLst>
            </p:cNvPr>
            <p:cNvSpPr/>
            <p:nvPr/>
          </p:nvSpPr>
          <p:spPr>
            <a:xfrm>
              <a:off x="631969" y="4038112"/>
              <a:ext cx="11160000" cy="2007366"/>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2" name="矩形 21">
              <a:extLst>
                <a:ext uri="{FF2B5EF4-FFF2-40B4-BE49-F238E27FC236}">
                  <a16:creationId xmlns="" xmlns:a16="http://schemas.microsoft.com/office/drawing/2014/main" id="{FB65ABD8-6080-B245-B7CB-5CF76B33E96C}"/>
                </a:ext>
              </a:extLst>
            </p:cNvPr>
            <p:cNvSpPr/>
            <p:nvPr/>
          </p:nvSpPr>
          <p:spPr>
            <a:xfrm>
              <a:off x="1005020" y="3925222"/>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4" name="文本框 23">
              <a:extLst>
                <a:ext uri="{FF2B5EF4-FFF2-40B4-BE49-F238E27FC236}">
                  <a16:creationId xmlns="" xmlns:a16="http://schemas.microsoft.com/office/drawing/2014/main" id="{D8797527-9DDB-1D4B-B647-202471E1320B}"/>
                </a:ext>
              </a:extLst>
            </p:cNvPr>
            <p:cNvSpPr txBox="1"/>
            <p:nvPr/>
          </p:nvSpPr>
          <p:spPr>
            <a:xfrm>
              <a:off x="787280" y="4217218"/>
              <a:ext cx="10825289" cy="1667764"/>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都是含极性键的极性分子；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是含有非极性键的非极性分子；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是只含有极性键的非极性分子；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是含有极性键和非极性键的非极性分子。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267746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E5E46BBC-7C8F-4F49-8364-3C89F7A4ABC3}"/>
              </a:ext>
            </a:extLst>
          </p:cNvPr>
          <p:cNvSpPr/>
          <p:nvPr/>
        </p:nvSpPr>
        <p:spPr>
          <a:xfrm>
            <a:off x="390000" y="1643920"/>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下列分子中，属于极性分子的是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填序号，下同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，属于非极性分子的是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⑤</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⑦</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⑧</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5087888" y="1715928"/>
            <a:ext cx="1415772"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②⑤⑥⑧</a:t>
            </a:r>
            <a:endParaRPr lang="zh-CN" altLang="en-US" dirty="0"/>
          </a:p>
        </p:txBody>
      </p:sp>
      <p:sp>
        <p:nvSpPr>
          <p:cNvPr id="6" name="矩形 5"/>
          <p:cNvSpPr/>
          <p:nvPr/>
        </p:nvSpPr>
        <p:spPr>
          <a:xfrm>
            <a:off x="551384" y="2286577"/>
            <a:ext cx="1415772"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①③④⑦</a:t>
            </a:r>
            <a:endParaRPr lang="zh-CN" altLang="en-US" dirty="0"/>
          </a:p>
        </p:txBody>
      </p:sp>
    </p:spTree>
    <p:extLst>
      <p:ext uri="{BB962C8B-B14F-4D97-AF65-F5344CB8AC3E}">
        <p14:creationId xmlns:p14="http://schemas.microsoft.com/office/powerpoint/2010/main" val="1541990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600" y="0"/>
            <a:ext cx="12193200" cy="6858000"/>
          </a:xfrm>
          <a:prstGeom prst="rect">
            <a:avLst/>
          </a:prstGeom>
        </p:spPr>
      </p:pic>
      <p:sp>
        <p:nvSpPr>
          <p:cNvPr id="24" name="右箭头 23">
            <a:extLst>
              <a:ext uri="{FF2B5EF4-FFF2-40B4-BE49-F238E27FC236}">
                <a16:creationId xmlns:a16="http://schemas.microsoft.com/office/drawing/2014/main" xmlns="" id="{2A6AC19E-00AE-F04F-A6A1-03D164D4EEB2}"/>
              </a:ext>
            </a:extLst>
          </p:cNvPr>
          <p:cNvSpPr/>
          <p:nvPr/>
        </p:nvSpPr>
        <p:spPr>
          <a:xfrm>
            <a:off x="0" y="2269067"/>
            <a:ext cx="12192000" cy="2319868"/>
          </a:xfrm>
          <a:prstGeom prst="rightArrow">
            <a:avLst>
              <a:gd name="adj1" fmla="val 85280"/>
              <a:gd name="adj2" fmla="val 3638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平行四边形 25">
            <a:hlinkClick r:id="rId3" action="ppaction://hlinksldjump"/>
            <a:extLst>
              <a:ext uri="{FF2B5EF4-FFF2-40B4-BE49-F238E27FC236}">
                <a16:creationId xmlns:a16="http://schemas.microsoft.com/office/drawing/2014/main" xmlns="" id="{E5D58877-D481-1A43-BA10-35071D65CEC4}"/>
              </a:ext>
            </a:extLst>
          </p:cNvPr>
          <p:cNvSpPr/>
          <p:nvPr/>
        </p:nvSpPr>
        <p:spPr>
          <a:xfrm>
            <a:off x="9143686" y="2854335"/>
            <a:ext cx="2154326" cy="1222738"/>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31"/>
          <p:cNvSpPr/>
          <p:nvPr/>
        </p:nvSpPr>
        <p:spPr>
          <a:xfrm>
            <a:off x="204884" y="3751066"/>
            <a:ext cx="1114408" cy="369332"/>
          </a:xfrm>
          <a:prstGeom prst="rect">
            <a:avLst/>
          </a:prstGeom>
        </p:spPr>
        <p:txBody>
          <a:bodyPr wrap="none">
            <a:spAutoFit/>
          </a:bodyPr>
          <a:lstStyle/>
          <a:p>
            <a:pPr lvl="0" algn="ctr">
              <a:spcBef>
                <a:spcPts val="1200"/>
              </a:spcBef>
              <a:defRPr/>
            </a:pPr>
            <a:r>
              <a:rPr kumimoji="1" lang="zh-CN" altLang="en-US" b="1" i="1" kern="0" dirty="0">
                <a:solidFill>
                  <a:srgbClr val="2FC4DA"/>
                </a:solidFill>
                <a:latin typeface="DOUYU Font" pitchFamily="2" charset="-122"/>
                <a:ea typeface="DOUYU Font" pitchFamily="2" charset="-122"/>
              </a:rPr>
              <a:t>内容索引</a:t>
            </a:r>
            <a:endParaRPr kumimoji="1" lang="en-US" altLang="zh-CN" b="1" i="1" kern="0" dirty="0">
              <a:solidFill>
                <a:srgbClr val="2FC4DA"/>
              </a:solidFill>
              <a:latin typeface="DOUYU Font" pitchFamily="2" charset="-122"/>
              <a:ea typeface="DOUYU Font" pitchFamily="2" charset="-122"/>
            </a:endParaRPr>
          </a:p>
        </p:txBody>
      </p:sp>
      <p:grpSp>
        <p:nvGrpSpPr>
          <p:cNvPr id="34" name="组合 33"/>
          <p:cNvGrpSpPr/>
          <p:nvPr/>
        </p:nvGrpSpPr>
        <p:grpSpPr>
          <a:xfrm>
            <a:off x="6550378" y="2854335"/>
            <a:ext cx="2147137" cy="1222737"/>
            <a:chOff x="7200502" y="2854335"/>
            <a:chExt cx="2147137" cy="1222737"/>
          </a:xfrm>
        </p:grpSpPr>
        <p:sp>
          <p:nvSpPr>
            <p:cNvPr id="35" name="平行四边形 34">
              <a:hlinkClick r:id="rId4" action="ppaction://hlinksldjump"/>
              <a:extLst>
                <a:ext uri="{FF2B5EF4-FFF2-40B4-BE49-F238E27FC236}">
                  <a16:creationId xmlns:a16="http://schemas.microsoft.com/office/drawing/2014/main" xmlns="" id="{E5D58877-D481-1A43-BA10-35071D65CEC4}"/>
                </a:ext>
              </a:extLst>
            </p:cNvPr>
            <p:cNvSpPr/>
            <p:nvPr/>
          </p:nvSpPr>
          <p:spPr>
            <a:xfrm>
              <a:off x="7200502" y="2854335"/>
              <a:ext cx="2147137" cy="1222737"/>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36" name="文本框 35">
              <a:hlinkClick r:id="rId4" action="ppaction://hlinksldjump"/>
              <a:extLst>
                <a:ext uri="{FF2B5EF4-FFF2-40B4-BE49-F238E27FC236}">
                  <a16:creationId xmlns:a16="http://schemas.microsoft.com/office/drawing/2014/main" xmlns="" id="{6AC70600-4115-C54C-ACAE-9E5A30E27804}"/>
                </a:ext>
              </a:extLst>
            </p:cNvPr>
            <p:cNvSpPr txBox="1"/>
            <p:nvPr/>
          </p:nvSpPr>
          <p:spPr>
            <a:xfrm>
              <a:off x="7648229" y="3123780"/>
              <a:ext cx="1328091" cy="760529"/>
            </a:xfrm>
            <a:prstGeom prst="rect">
              <a:avLst/>
            </a:prstGeom>
            <a:noFill/>
          </p:spPr>
          <p:txBody>
            <a:bodyPr wrap="square" rtlCol="0" anchor="ctr">
              <a:spAutoFit/>
            </a:bodyPr>
            <a:lstStyle/>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真题演练</a:t>
              </a:r>
              <a:endParaRPr lang="en-US" altLang="zh-CN" sz="2200" b="1" kern="0" dirty="0" smtClean="0">
                <a:solidFill>
                  <a:schemeClr val="bg1"/>
                </a:solidFill>
                <a:latin typeface="Verdana" panose="020B0604030504040204"/>
                <a:ea typeface="微软雅黑" panose="020B0503020204020204" pitchFamily="34" charset="-122"/>
              </a:endParaRPr>
            </a:p>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明确考向</a:t>
              </a:r>
              <a:endParaRPr lang="en-US" altLang="zh-CN" sz="2200" b="1" kern="0" dirty="0" smtClean="0">
                <a:solidFill>
                  <a:schemeClr val="bg1"/>
                </a:solidFill>
                <a:latin typeface="Verdana" panose="020B0604030504040204"/>
                <a:ea typeface="微软雅黑" panose="020B0503020204020204" pitchFamily="34" charset="-122"/>
              </a:endParaRPr>
            </a:p>
          </p:txBody>
        </p:sp>
      </p:grpSp>
      <p:grpSp>
        <p:nvGrpSpPr>
          <p:cNvPr id="41" name="组合 40"/>
          <p:cNvGrpSpPr/>
          <p:nvPr/>
        </p:nvGrpSpPr>
        <p:grpSpPr>
          <a:xfrm>
            <a:off x="3949882" y="2837936"/>
            <a:ext cx="2154326" cy="1222738"/>
            <a:chOff x="3299758" y="2837936"/>
            <a:chExt cx="2154326" cy="1222738"/>
          </a:xfrm>
        </p:grpSpPr>
        <p:sp>
          <p:nvSpPr>
            <p:cNvPr id="42" name="平行四边形 41">
              <a:hlinkClick r:id="rId5" action="ppaction://hlinksldjump"/>
              <a:extLst>
                <a:ext uri="{FF2B5EF4-FFF2-40B4-BE49-F238E27FC236}">
                  <a16:creationId xmlns:a16="http://schemas.microsoft.com/office/drawing/2014/main" xmlns="" id="{E5D58877-D481-1A43-BA10-35071D65CEC4}"/>
                </a:ext>
              </a:extLst>
            </p:cNvPr>
            <p:cNvSpPr/>
            <p:nvPr/>
          </p:nvSpPr>
          <p:spPr>
            <a:xfrm>
              <a:off x="3299758"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hlinkClick r:id="rId5" action="ppaction://hlinksldjump"/>
              <a:extLst>
                <a:ext uri="{FF2B5EF4-FFF2-40B4-BE49-F238E27FC236}">
                  <a16:creationId xmlns:a16="http://schemas.microsoft.com/office/drawing/2014/main" xmlns="" id="{6AC70600-4115-C54C-ACAE-9E5A30E27804}"/>
                </a:ext>
              </a:extLst>
            </p:cNvPr>
            <p:cNvSpPr txBox="1"/>
            <p:nvPr/>
          </p:nvSpPr>
          <p:spPr>
            <a:xfrm>
              <a:off x="3775338"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考点二</a:t>
              </a:r>
              <a:endParaRPr lang="en-US" altLang="zh-CN" sz="2400" b="1" kern="0" dirty="0">
                <a:solidFill>
                  <a:schemeClr val="bg1"/>
                </a:solidFill>
                <a:latin typeface="Verdana" panose="020B0604030504040204"/>
                <a:ea typeface="微软雅黑" panose="020B0503020204020204" pitchFamily="34" charset="-122"/>
              </a:endParaRPr>
            </a:p>
          </p:txBody>
        </p:sp>
        <p:sp>
          <p:nvSpPr>
            <p:cNvPr id="44" name="矩形 43">
              <a:hlinkClick r:id="rId5" action="ppaction://hlinksldjump"/>
            </p:cNvPr>
            <p:cNvSpPr/>
            <p:nvPr/>
          </p:nvSpPr>
          <p:spPr>
            <a:xfrm>
              <a:off x="3548704" y="3500952"/>
              <a:ext cx="1534059" cy="461665"/>
            </a:xfrm>
            <a:prstGeom prst="rect">
              <a:avLst/>
            </a:prstGeom>
          </p:spPr>
          <p:txBody>
            <a:bodyPr wrap="square">
              <a:spAutoFit/>
            </a:bodyPr>
            <a:lstStyle/>
            <a:p>
              <a:r>
                <a:rPr lang="zh-CN" altLang="zh-CN" sz="1200" spc="100" dirty="0">
                  <a:solidFill>
                    <a:schemeClr val="bg1">
                      <a:lumMod val="95000"/>
                    </a:schemeClr>
                  </a:solidFill>
                  <a:latin typeface="+mn-ea"/>
                </a:rPr>
                <a:t>分子的空间结构与分子的极性</a:t>
              </a:r>
            </a:p>
          </p:txBody>
        </p:sp>
      </p:grpSp>
      <p:grpSp>
        <p:nvGrpSpPr>
          <p:cNvPr id="45" name="组合 44"/>
          <p:cNvGrpSpPr/>
          <p:nvPr/>
        </p:nvGrpSpPr>
        <p:grpSpPr>
          <a:xfrm>
            <a:off x="1349386" y="2837936"/>
            <a:ext cx="2154326" cy="1222738"/>
            <a:chOff x="1349386" y="2837936"/>
            <a:chExt cx="2154326" cy="1222738"/>
          </a:xfrm>
        </p:grpSpPr>
        <p:sp>
          <p:nvSpPr>
            <p:cNvPr id="46" name="平行四边形 45">
              <a:hlinkClick r:id="rId6" action="ppaction://hlinksldjump"/>
              <a:extLst>
                <a:ext uri="{FF2B5EF4-FFF2-40B4-BE49-F238E27FC236}">
                  <a16:creationId xmlns:a16="http://schemas.microsoft.com/office/drawing/2014/main" xmlns="" id="{E5D58877-D481-1A43-BA10-35071D65CEC4}"/>
                </a:ext>
              </a:extLst>
            </p:cNvPr>
            <p:cNvSpPr/>
            <p:nvPr/>
          </p:nvSpPr>
          <p:spPr>
            <a:xfrm>
              <a:off x="1349386"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文本框 46">
              <a:hlinkClick r:id="rId6" action="ppaction://hlinksldjump"/>
              <a:extLst>
                <a:ext uri="{FF2B5EF4-FFF2-40B4-BE49-F238E27FC236}">
                  <a16:creationId xmlns:a16="http://schemas.microsoft.com/office/drawing/2014/main" xmlns="" id="{6AC70600-4115-C54C-ACAE-9E5A30E27804}"/>
                </a:ext>
              </a:extLst>
            </p:cNvPr>
            <p:cNvSpPr txBox="1"/>
            <p:nvPr/>
          </p:nvSpPr>
          <p:spPr>
            <a:xfrm>
              <a:off x="1855607"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考点一</a:t>
              </a:r>
              <a:endParaRPr lang="en-US" altLang="zh-CN" sz="2400" b="1" kern="0" dirty="0">
                <a:solidFill>
                  <a:schemeClr val="bg1"/>
                </a:solidFill>
                <a:latin typeface="Verdana" panose="020B0604030504040204"/>
                <a:ea typeface="微软雅黑" panose="020B0503020204020204" pitchFamily="34" charset="-122"/>
              </a:endParaRPr>
            </a:p>
          </p:txBody>
        </p:sp>
        <p:sp>
          <p:nvSpPr>
            <p:cNvPr id="48" name="矩形 47">
              <a:hlinkClick r:id="rId6" action="ppaction://hlinksldjump"/>
            </p:cNvPr>
            <p:cNvSpPr/>
            <p:nvPr/>
          </p:nvSpPr>
          <p:spPr>
            <a:xfrm>
              <a:off x="1638556" y="3500952"/>
              <a:ext cx="1478141" cy="276999"/>
            </a:xfrm>
            <a:prstGeom prst="rect">
              <a:avLst/>
            </a:prstGeom>
          </p:spPr>
          <p:txBody>
            <a:bodyPr wrap="square">
              <a:spAutoFit/>
            </a:bodyPr>
            <a:lstStyle/>
            <a:p>
              <a:r>
                <a:rPr lang="zh-CN" altLang="zh-CN" sz="1200" spc="100" dirty="0">
                  <a:solidFill>
                    <a:schemeClr val="bg1">
                      <a:lumMod val="95000"/>
                    </a:schemeClr>
                  </a:solidFill>
                  <a:latin typeface="+mn-ea"/>
                </a:rPr>
                <a:t>分子的空间结构</a:t>
              </a:r>
            </a:p>
          </p:txBody>
        </p:sp>
      </p:grpSp>
      <p:sp>
        <p:nvSpPr>
          <p:cNvPr id="22" name="文本框 21">
            <a:hlinkClick r:id="rId3" action="ppaction://hlinksldjump"/>
            <a:extLst>
              <a:ext uri="{FF2B5EF4-FFF2-40B4-BE49-F238E27FC236}">
                <a16:creationId xmlns="" xmlns:a16="http://schemas.microsoft.com/office/drawing/2014/main" id="{6AC70600-4115-C54C-ACAE-9E5A30E27804}"/>
              </a:ext>
            </a:extLst>
          </p:cNvPr>
          <p:cNvSpPr txBox="1"/>
          <p:nvPr/>
        </p:nvSpPr>
        <p:spPr>
          <a:xfrm>
            <a:off x="9473119" y="3250261"/>
            <a:ext cx="1495461" cy="430887"/>
          </a:xfrm>
          <a:prstGeom prst="rect">
            <a:avLst/>
          </a:prstGeom>
          <a:solidFill>
            <a:schemeClr val="accent3">
              <a:lumMod val="50000"/>
            </a:schemeClr>
          </a:solidFill>
        </p:spPr>
        <p:txBody>
          <a:bodyPr wrap="square" rtlCol="0" anchor="ctr">
            <a:spAutoFit/>
          </a:bodyPr>
          <a:lstStyle/>
          <a:p>
            <a:pPr lvl="0" algn="ctr">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课时精练</a:t>
            </a:r>
            <a:endParaRPr lang="en-US" altLang="zh-CN" sz="2200" b="1" kern="0" dirty="0" smtClean="0">
              <a:solidFill>
                <a:schemeClr val="bg1"/>
              </a:solidFill>
              <a:latin typeface="Verdana" panose="020B0604030504040204"/>
              <a:ea typeface="微软雅黑" panose="020B0503020204020204" pitchFamily="34" charset="-122"/>
            </a:endParaRPr>
          </a:p>
        </p:txBody>
      </p:sp>
    </p:spTree>
    <p:extLst>
      <p:ext uri="{BB962C8B-B14F-4D97-AF65-F5344CB8AC3E}">
        <p14:creationId xmlns:p14="http://schemas.microsoft.com/office/powerpoint/2010/main" val="4135818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A638AE13-E0C5-2A49-B6CA-01C499382262}"/>
              </a:ext>
            </a:extLst>
          </p:cNvPr>
          <p:cNvSpPr/>
          <p:nvPr/>
        </p:nvSpPr>
        <p:spPr>
          <a:xfrm>
            <a:off x="17587"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a:extLst>
              <a:ext uri="{FF2B5EF4-FFF2-40B4-BE49-F238E27FC236}">
                <a16:creationId xmlns="" xmlns:a16="http://schemas.microsoft.com/office/drawing/2014/main" id="{42F66117-1422-E04E-93A0-A3423E0F05D2}"/>
              </a:ext>
            </a:extLst>
          </p:cNvPr>
          <p:cNvSpPr/>
          <p:nvPr/>
        </p:nvSpPr>
        <p:spPr>
          <a:xfrm>
            <a:off x="559851" y="1556793"/>
            <a:ext cx="11110368" cy="4320480"/>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 name="文本框 3">
            <a:extLst>
              <a:ext uri="{FF2B5EF4-FFF2-40B4-BE49-F238E27FC236}">
                <a16:creationId xmlns="" xmlns:a16="http://schemas.microsoft.com/office/drawing/2014/main" id="{1639F706-5A08-E441-9E43-476613981402}"/>
              </a:ext>
            </a:extLst>
          </p:cNvPr>
          <p:cNvSpPr txBox="1"/>
          <p:nvPr/>
        </p:nvSpPr>
        <p:spPr>
          <a:xfrm>
            <a:off x="2855640" y="776317"/>
            <a:ext cx="6480720"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分子极性的判断方法</a:t>
            </a:r>
          </a:p>
        </p:txBody>
      </p:sp>
      <p:sp>
        <p:nvSpPr>
          <p:cNvPr id="10" name="矩形 9"/>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9" name="矩形 8"/>
          <p:cNvSpPr/>
          <p:nvPr/>
        </p:nvSpPr>
        <p:spPr>
          <a:xfrm>
            <a:off x="885173" y="1709980"/>
            <a:ext cx="10421654" cy="3970318"/>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只含非极性键的分子一定是非极性分子。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含极性键的双原子分子一定是极性分子。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AB</a:t>
            </a:r>
            <a:r>
              <a:rPr lang="en-US" altLang="zh-CN" sz="2400" i="1" kern="100" baseline="-2500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型分子：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根据分子结构判断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若分子是对称的为非极性分子，否则是极性分子。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利用孤电子对判断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若中心原子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中无孤电子对，则为非极性分子；有孤电子对，则为极性分子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56691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a:extLst>
              <a:ext uri="{FF2B5EF4-FFF2-40B4-BE49-F238E27FC236}">
                <a16:creationId xmlns="" xmlns:a16="http://schemas.microsoft.com/office/drawing/2014/main" id="{42F66117-1422-E04E-93A0-A3423E0F05D2}"/>
              </a:ext>
            </a:extLst>
          </p:cNvPr>
          <p:cNvSpPr/>
          <p:nvPr/>
        </p:nvSpPr>
        <p:spPr>
          <a:xfrm>
            <a:off x="559851" y="1556793"/>
            <a:ext cx="11110368" cy="2952327"/>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 name="文本框 3">
            <a:extLst>
              <a:ext uri="{FF2B5EF4-FFF2-40B4-BE49-F238E27FC236}">
                <a16:creationId xmlns="" xmlns:a16="http://schemas.microsoft.com/office/drawing/2014/main" id="{1639F706-5A08-E441-9E43-476613981402}"/>
              </a:ext>
            </a:extLst>
          </p:cNvPr>
          <p:cNvSpPr txBox="1"/>
          <p:nvPr/>
        </p:nvSpPr>
        <p:spPr>
          <a:xfrm>
            <a:off x="2855640" y="776317"/>
            <a:ext cx="6480720"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分子极性的判断方法</a:t>
            </a:r>
          </a:p>
        </p:txBody>
      </p:sp>
      <p:sp>
        <p:nvSpPr>
          <p:cNvPr id="10" name="矩形 9"/>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9" name="矩形 8"/>
          <p:cNvSpPr/>
          <p:nvPr/>
        </p:nvSpPr>
        <p:spPr>
          <a:xfrm>
            <a:off x="885173" y="1988840"/>
            <a:ext cx="10421654" cy="1754326"/>
          </a:xfrm>
          <a:prstGeom prst="rect">
            <a:avLst/>
          </a:prstGeom>
        </p:spPr>
        <p:txBody>
          <a:bodyPr>
            <a:spAutoFit/>
          </a:bodyPr>
          <a:lstStyle/>
          <a:p>
            <a:pPr algn="just">
              <a:lnSpc>
                <a:spcPct val="150000"/>
              </a:lnSpc>
              <a:spcAft>
                <a:spcPts val="0"/>
              </a:spcAf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利用化合价判断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中心原子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的化合价的绝对值等于该元素所在的主族序数，则为非极性分子；若不等，则为极性分子。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25180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43816DB-F9FA-074F-95D2-F480366D6E2A}"/>
              </a:ext>
            </a:extLst>
          </p:cNvPr>
          <p:cNvSpPr/>
          <p:nvPr/>
        </p:nvSpPr>
        <p:spPr>
          <a:xfrm>
            <a:off x="390000" y="939277"/>
            <a:ext cx="6992169" cy="52319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defTabSz="914400">
              <a:spcBef>
                <a:spcPts val="1200"/>
              </a:spcBef>
              <a:tabLst>
                <a:tab pos="2430780" algn="l"/>
              </a:tabLst>
            </a:pPr>
            <a:r>
              <a:rPr lang="zh-CN" altLang="zh-CN" sz="2600" b="1" kern="100" dirty="0">
                <a:solidFill>
                  <a:srgbClr val="BC5D22"/>
                </a:solidFill>
                <a:latin typeface="+mn-ea"/>
                <a:cs typeface="Times New Roman" panose="02020603050405020304" pitchFamily="18" charset="0"/>
              </a:rPr>
              <a:t>二、物质溶解性判断</a:t>
            </a:r>
          </a:p>
        </p:txBody>
      </p:sp>
      <p:sp>
        <p:nvSpPr>
          <p:cNvPr id="3" name="矩形 2">
            <a:extLst>
              <a:ext uri="{FF2B5EF4-FFF2-40B4-BE49-F238E27FC236}">
                <a16:creationId xmlns="" xmlns:a16="http://schemas.microsoft.com/office/drawing/2014/main" id="{E5E46BBC-7C8F-4F49-8364-3C89F7A4ABC3}"/>
              </a:ext>
            </a:extLst>
          </p:cNvPr>
          <p:cNvSpPr/>
          <p:nvPr/>
        </p:nvSpPr>
        <p:spPr>
          <a:xfrm>
            <a:off x="390000" y="1613286"/>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下列化学事实中，主要用</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相似相溶规则</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解释的有：</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填序号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难溶于水，但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能溶于水。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戊醇在水中溶解度较小，但戊醇与己烷互溶。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碘难溶于水，碘溶于酒精形成碘酒。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能溶于水形成溶液，</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于酒精形成胶体。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⑤</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在水中的溶解度达到了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700(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体积比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8210946" y="1700808"/>
            <a:ext cx="1107996"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②③⑤</a:t>
            </a:r>
            <a:endParaRPr lang="zh-CN" altLang="en-US" dirty="0"/>
          </a:p>
        </p:txBody>
      </p:sp>
    </p:spTree>
    <p:extLst>
      <p:ext uri="{BB962C8B-B14F-4D97-AF65-F5344CB8AC3E}">
        <p14:creationId xmlns:p14="http://schemas.microsoft.com/office/powerpoint/2010/main" val="437538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E5E46BBC-7C8F-4F49-8364-3C89F7A4ABC3}"/>
              </a:ext>
            </a:extLst>
          </p:cNvPr>
          <p:cNvSpPr/>
          <p:nvPr/>
        </p:nvSpPr>
        <p:spPr>
          <a:xfrm>
            <a:off x="390000" y="908353"/>
            <a:ext cx="11412000"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乙醇与甲醚互为同分异构体，乙醇能与水以任意比例互溶，而甲醚却不溶于水。试解释其原因是什么？预测乙醇与甲醚的熔</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、沸点哪个高</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a:extLst>
              <a:ext uri="{FF2B5EF4-FFF2-40B4-BE49-F238E27FC236}">
                <a16:creationId xmlns="" xmlns:a16="http://schemas.microsoft.com/office/drawing/2014/main" id="{E5E46BBC-7C8F-4F49-8364-3C89F7A4ABC3}"/>
              </a:ext>
            </a:extLst>
          </p:cNvPr>
          <p:cNvSpPr/>
          <p:nvPr/>
        </p:nvSpPr>
        <p:spPr>
          <a:xfrm>
            <a:off x="390000" y="2056656"/>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乙醇能与水形成氢键，而甲醚不能。乙醇的熔、沸点高</a:t>
            </a:r>
            <a:r>
              <a:rPr lang="zh-CN" altLang="zh-CN" kern="100" dirty="0"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a:extLst>
              <a:ext uri="{FF2B5EF4-FFF2-40B4-BE49-F238E27FC236}">
                <a16:creationId xmlns="" xmlns:a16="http://schemas.microsoft.com/office/drawing/2014/main" id="{E5E46BBC-7C8F-4F49-8364-3C89F7A4ABC3}"/>
              </a:ext>
            </a:extLst>
          </p:cNvPr>
          <p:cNvSpPr/>
          <p:nvPr/>
        </p:nvSpPr>
        <p:spPr>
          <a:xfrm>
            <a:off x="390000" y="2661295"/>
            <a:ext cx="11412000" cy="226982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超临界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萃取的应用范围十分广阔。在医药工业中，用于中草药有效成分的提取，热敏性生物制品药物的精制；在食品工业中，用于啤酒花、色素的提取等；在香料工业中，用于天然及合成香料的精制分离等。从结构的观点看，用超临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萃取的物质应该具有什么特点</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a:extLst>
              <a:ext uri="{FF2B5EF4-FFF2-40B4-BE49-F238E27FC236}">
                <a16:creationId xmlns="" xmlns:a16="http://schemas.microsoft.com/office/drawing/2014/main" id="{E5E46BBC-7C8F-4F49-8364-3C89F7A4ABC3}"/>
              </a:ext>
            </a:extLst>
          </p:cNvPr>
          <p:cNvSpPr/>
          <p:nvPr/>
        </p:nvSpPr>
        <p:spPr>
          <a:xfrm>
            <a:off x="390000" y="4933781"/>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非极性分子或弱极性分子。</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a:hlinkClick r:id="rId2"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258778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a:extLst>
              <a:ext uri="{FF2B5EF4-FFF2-40B4-BE49-F238E27FC236}">
                <a16:creationId xmlns="" xmlns:a16="http://schemas.microsoft.com/office/drawing/2014/main"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真题演练  明确考向</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pic>
        <p:nvPicPr>
          <p:cNvPr id="9" name="图片 8"/>
          <p:cNvPicPr>
            <a:picLocks noChangeAspect="1"/>
          </p:cNvPicPr>
          <p:nvPr/>
        </p:nvPicPr>
        <p:blipFill>
          <a:blip r:embed="rId3"/>
          <a:stretch>
            <a:fillRect/>
          </a:stretch>
        </p:blipFill>
        <p:spPr>
          <a:xfrm>
            <a:off x="4795174" y="2262726"/>
            <a:ext cx="1481456" cy="493819"/>
          </a:xfrm>
          <a:prstGeom prst="rect">
            <a:avLst/>
          </a:prstGeom>
        </p:spPr>
      </p:pic>
    </p:spTree>
    <p:extLst>
      <p:ext uri="{BB962C8B-B14F-4D97-AF65-F5344CB8AC3E}">
        <p14:creationId xmlns:p14="http://schemas.microsoft.com/office/powerpoint/2010/main" val="47020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 xmlns:a16="http://schemas.microsoft.com/office/drawing/2014/main" id="{B9872406-72F5-594F-A16E-02C2617B58AB}"/>
              </a:ext>
            </a:extLst>
          </p:cNvPr>
          <p:cNvSpPr/>
          <p:nvPr/>
        </p:nvSpPr>
        <p:spPr>
          <a:xfrm>
            <a:off x="390000" y="1283880"/>
            <a:ext cx="11412000"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spc="-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山东，</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9</a:t>
            </a:r>
            <a:r>
              <a:rPr lang="en-US" altLang="zh-CN"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关于</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NNH</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的结构与性质，下列说法错误的是</a:t>
            </a:r>
            <a:r>
              <a:rPr lang="zh-CN" altLang="zh-CN" kern="100" spc="-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为极性分子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空间结构为平面形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的沸点高于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杂化方式均相同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TextBox 9"/>
          <p:cNvSpPr txBox="1"/>
          <p:nvPr/>
        </p:nvSpPr>
        <p:spPr>
          <a:xfrm>
            <a:off x="253827" y="234888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3" name="圆角矩形 12">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4" name="圆角矩形 13">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13" name="组合 12">
            <a:extLst>
              <a:ext uri="{FF2B5EF4-FFF2-40B4-BE49-F238E27FC236}">
                <a16:creationId xmlns="" xmlns:a16="http://schemas.microsoft.com/office/drawing/2014/main" id="{574E7DD6-E482-894D-9E46-D2B62C9ED9EC}"/>
              </a:ext>
            </a:extLst>
          </p:cNvPr>
          <p:cNvGrpSpPr/>
          <p:nvPr/>
        </p:nvGrpSpPr>
        <p:grpSpPr>
          <a:xfrm>
            <a:off x="516000" y="1420027"/>
            <a:ext cx="11160000" cy="4529253"/>
            <a:chOff x="792914" y="3925222"/>
            <a:chExt cx="11160000" cy="4529253"/>
          </a:xfrm>
        </p:grpSpPr>
        <p:sp>
          <p:nvSpPr>
            <p:cNvPr id="14" name="圆角矩形 13">
              <a:extLst>
                <a:ext uri="{FF2B5EF4-FFF2-40B4-BE49-F238E27FC236}">
                  <a16:creationId xmlns="" xmlns:a16="http://schemas.microsoft.com/office/drawing/2014/main" id="{E0791A29-2CB4-2744-96C1-EA2037B165CE}"/>
                </a:ext>
              </a:extLst>
            </p:cNvPr>
            <p:cNvSpPr/>
            <p:nvPr/>
          </p:nvSpPr>
          <p:spPr>
            <a:xfrm>
              <a:off x="792914" y="4038112"/>
              <a:ext cx="11160000" cy="4416363"/>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7" name="文本框 16">
              <a:extLst>
                <a:ext uri="{FF2B5EF4-FFF2-40B4-BE49-F238E27FC236}">
                  <a16:creationId xmlns="" xmlns:a16="http://schemas.microsoft.com/office/drawing/2014/main" id="{E38EBCDC-ABCA-E945-AC9F-C9807C462968}"/>
                </a:ext>
              </a:extLst>
            </p:cNvPr>
            <p:cNvSpPr txBox="1"/>
            <p:nvPr/>
          </p:nvSpPr>
          <p:spPr>
            <a:xfrm>
              <a:off x="971152" y="4460166"/>
              <a:ext cx="10730353" cy="3883755"/>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甲醇可看成是甲烷中的一个氢原子被羟基取代得到的，为四面体结构，是由极性键组成的极性分子，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原子的杂化方式为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的空间结构不是平面形，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分子中连接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原子数多，存在氢键的数目多，而偏二甲肼</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只有一端可以形成氢键，另一端的两个甲基基团比较大，影响了分子的排列，沸点比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杂化方式均为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18" name="圆角矩形 17">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2803305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3A329BE5-FA48-1445-847B-16C3FB060719}"/>
              </a:ext>
            </a:extLst>
          </p:cNvPr>
          <p:cNvSpPr/>
          <p:nvPr/>
        </p:nvSpPr>
        <p:spPr>
          <a:xfrm>
            <a:off x="390000" y="1033418"/>
            <a:ext cx="11412000" cy="337782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7</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无机苯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的结构与苯类似，也有大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键。下列关于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的说法错误的是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其熔点主要取决于所含化学键的键能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形成大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键的电子全部由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提供</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的杂化方式相同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分子中所有原子共平面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TextBox 9"/>
          <p:cNvSpPr txBox="1"/>
          <p:nvPr/>
        </p:nvSpPr>
        <p:spPr>
          <a:xfrm>
            <a:off x="254405" y="207989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4" name="圆角矩形 13">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8" name="圆角矩形 17">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8" name="组合 7">
            <a:extLst>
              <a:ext uri="{FF2B5EF4-FFF2-40B4-BE49-F238E27FC236}">
                <a16:creationId xmlns="" xmlns:a16="http://schemas.microsoft.com/office/drawing/2014/main" id="{574E7DD6-E482-894D-9E46-D2B62C9ED9EC}"/>
              </a:ext>
            </a:extLst>
          </p:cNvPr>
          <p:cNvGrpSpPr/>
          <p:nvPr/>
        </p:nvGrpSpPr>
        <p:grpSpPr>
          <a:xfrm>
            <a:off x="516000" y="1420027"/>
            <a:ext cx="11160000" cy="3881181"/>
            <a:chOff x="792914" y="3925222"/>
            <a:chExt cx="11160000" cy="3881181"/>
          </a:xfrm>
        </p:grpSpPr>
        <p:sp>
          <p:nvSpPr>
            <p:cNvPr id="9" name="圆角矩形 8">
              <a:extLst>
                <a:ext uri="{FF2B5EF4-FFF2-40B4-BE49-F238E27FC236}">
                  <a16:creationId xmlns="" xmlns:a16="http://schemas.microsoft.com/office/drawing/2014/main" id="{E0791A29-2CB4-2744-96C1-EA2037B165CE}"/>
                </a:ext>
              </a:extLst>
            </p:cNvPr>
            <p:cNvSpPr/>
            <p:nvPr/>
          </p:nvSpPr>
          <p:spPr>
            <a:xfrm>
              <a:off x="792914" y="4038112"/>
              <a:ext cx="11160000" cy="376829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0" name="矩形 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2" name="文本框 11">
              <a:extLst>
                <a:ext uri="{FF2B5EF4-FFF2-40B4-BE49-F238E27FC236}">
                  <a16:creationId xmlns="" xmlns:a16="http://schemas.microsoft.com/office/drawing/2014/main" id="{E38EBCDC-ABCA-E945-AC9F-C9807C462968}"/>
                </a:ext>
              </a:extLst>
            </p:cNvPr>
            <p:cNvSpPr txBox="1"/>
            <p:nvPr/>
          </p:nvSpPr>
          <p:spPr>
            <a:xfrm>
              <a:off x="971152" y="4513085"/>
              <a:ext cx="10730353" cy="2792239"/>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无机苯属于分子晶体，其熔点与分子间作用力有关，与键能无关，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的最外层电子排布式为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的最外层电子排布式为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，经过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轨道杂化后，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原子剩下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对孤电子对，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原子剩下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个空的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轨道，所以形成大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键的电子全部由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提供，</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都是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杂化，键角为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，分子中所有原子共平面，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18" name="圆角矩形 17">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229840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8FEF50E-5279-AC48-99A0-C8947064D50F}"/>
              </a:ext>
            </a:extLst>
          </p:cNvPr>
          <p:cNvSpPr/>
          <p:nvPr/>
        </p:nvSpPr>
        <p:spPr>
          <a:xfrm>
            <a:off x="390000" y="1052736"/>
            <a:ext cx="11412000"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全国乙卷</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35(3)]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[Cr(NH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中配体分子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以及分子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的空间结构和相应的键角如下图所示。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6" name="圆角矩形 15">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52226" name="Picture 2" descr="12-2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7168" y="2257822"/>
            <a:ext cx="6077664"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a:extLst>
              <a:ext uri="{FF2B5EF4-FFF2-40B4-BE49-F238E27FC236}">
                <a16:creationId xmlns="" xmlns:a16="http://schemas.microsoft.com/office/drawing/2014/main" id="{18FEF50E-5279-AC48-99A0-C8947064D50F}"/>
              </a:ext>
            </a:extLst>
          </p:cNvPr>
          <p:cNvSpPr/>
          <p:nvPr/>
        </p:nvSpPr>
        <p:spPr>
          <a:xfrm>
            <a:off x="390000" y="4521482"/>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的杂化类型是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的沸点比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原因是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10363200" indent="-10363200"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的键角小于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的，分析</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原因</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a:t>
            </a:r>
          </a:p>
          <a:p>
            <a:pPr marL="10363200" indent="-10363200"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369221" y="4581128"/>
            <a:ext cx="56137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5" name="矩形 4"/>
          <p:cNvSpPr/>
          <p:nvPr/>
        </p:nvSpPr>
        <p:spPr>
          <a:xfrm>
            <a:off x="6816080" y="4600178"/>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高</a:t>
            </a:r>
            <a:endParaRPr lang="zh-CN" altLang="en-US" dirty="0"/>
          </a:p>
        </p:txBody>
      </p:sp>
      <p:sp>
        <p:nvSpPr>
          <p:cNvPr id="10" name="矩形 9"/>
          <p:cNvSpPr/>
          <p:nvPr/>
        </p:nvSpPr>
        <p:spPr>
          <a:xfrm>
            <a:off x="8544272" y="4600178"/>
            <a:ext cx="288732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存在分子间氢键</a:t>
            </a:r>
            <a:endParaRPr lang="zh-CN" altLang="en-US" dirty="0"/>
          </a:p>
        </p:txBody>
      </p:sp>
      <p:sp>
        <p:nvSpPr>
          <p:cNvPr id="12" name="矩形 11"/>
          <p:cNvSpPr/>
          <p:nvPr/>
        </p:nvSpPr>
        <p:spPr>
          <a:xfrm>
            <a:off x="4962922" y="5052318"/>
            <a:ext cx="6552729" cy="646331"/>
          </a:xfrm>
          <a:prstGeom prst="rect">
            <a:avLst/>
          </a:prstGeom>
        </p:spPr>
        <p:txBody>
          <a:bodyPr wrap="squar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对孤电子对，而</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对孤</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电子对，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479376" y="5570190"/>
            <a:ext cx="6552729" cy="577081"/>
          </a:xfrm>
          <a:prstGeom prst="rect">
            <a:avLst/>
          </a:prstGeom>
        </p:spPr>
        <p:txBody>
          <a:bodyPr wrap="squar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中的孤电子对对成键电子对的排斥作用较大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9" name="圆角矩形 18">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424137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P spid="12"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11" name="矩形 10"/>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 xmlns:a16="http://schemas.microsoft.com/office/drawing/2014/main" id="{C267AA83-D616-ED4E-81C0-545EB4398E09}"/>
              </a:ext>
            </a:extLst>
          </p:cNvPr>
          <p:cNvSpPr txBox="1"/>
          <p:nvPr/>
        </p:nvSpPr>
        <p:spPr>
          <a:xfrm>
            <a:off x="1703512" y="2772457"/>
            <a:ext cx="7272808"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分子的空间结构</a:t>
            </a: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5807968" y="2204864"/>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23746" y="2204864"/>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9" name="文本框 8">
            <a:extLst>
              <a:ext uri="{FF2B5EF4-FFF2-40B4-BE49-F238E27FC236}">
                <a16:creationId xmlns="" xmlns:a16="http://schemas.microsoft.com/office/drawing/2014/main" id="{BB9F8ED9-2331-FD4B-ADA0-471E1F90BF32}"/>
              </a:ext>
            </a:extLst>
          </p:cNvPr>
          <p:cNvSpPr txBox="1"/>
          <p:nvPr/>
        </p:nvSpPr>
        <p:spPr>
          <a:xfrm>
            <a:off x="4901424" y="2281745"/>
            <a:ext cx="876985" cy="215570"/>
          </a:xfrm>
          <a:custGeom>
            <a:avLst/>
            <a:gdLst/>
            <a:ahLst/>
            <a:cxnLst/>
            <a:rect l="l" t="t" r="r" b="b"/>
            <a:pathLst>
              <a:path w="876985" h="215570">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18896" y="82296"/>
                </a:moveTo>
                <a:lnTo>
                  <a:pt x="876985" y="82296"/>
                </a:lnTo>
                <a:lnTo>
                  <a:pt x="875157" y="95555"/>
                </a:lnTo>
                <a:cubicBezTo>
                  <a:pt x="874090" y="103023"/>
                  <a:pt x="870813" y="109042"/>
                  <a:pt x="865327" y="113614"/>
                </a:cubicBezTo>
                <a:cubicBezTo>
                  <a:pt x="859993" y="118339"/>
                  <a:pt x="853668" y="120701"/>
                  <a:pt x="846353" y="120701"/>
                </a:cubicBezTo>
                <a:lnTo>
                  <a:pt x="588264" y="120701"/>
                </a:lnTo>
                <a:lnTo>
                  <a:pt x="590321" y="107214"/>
                </a:lnTo>
                <a:cubicBezTo>
                  <a:pt x="591388" y="100051"/>
                  <a:pt x="594588" y="94107"/>
                  <a:pt x="599922" y="89383"/>
                </a:cubicBezTo>
                <a:cubicBezTo>
                  <a:pt x="605409" y="84658"/>
                  <a:pt x="611733" y="82296"/>
                  <a:pt x="618896" y="82296"/>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latin typeface="DOUYU Font" pitchFamily="2" charset="-122"/>
              <a:ea typeface="DOUYU Font" pitchFamily="2" charset="-122"/>
            </a:endParaRPr>
          </a:p>
        </p:txBody>
      </p:sp>
    </p:spTree>
    <p:extLst>
      <p:ext uri="{BB962C8B-B14F-4D97-AF65-F5344CB8AC3E}">
        <p14:creationId xmlns:p14="http://schemas.microsoft.com/office/powerpoint/2010/main" val="176117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574E7DD6-E482-894D-9E46-D2B62C9ED9EC}"/>
              </a:ext>
            </a:extLst>
          </p:cNvPr>
          <p:cNvGrpSpPr/>
          <p:nvPr/>
        </p:nvGrpSpPr>
        <p:grpSpPr>
          <a:xfrm>
            <a:off x="516000" y="1131995"/>
            <a:ext cx="11160000" cy="5033309"/>
            <a:chOff x="792914" y="3925222"/>
            <a:chExt cx="11160000" cy="5033309"/>
          </a:xfrm>
        </p:grpSpPr>
        <p:sp>
          <p:nvSpPr>
            <p:cNvPr id="10" name="圆角矩形 9">
              <a:extLst>
                <a:ext uri="{FF2B5EF4-FFF2-40B4-BE49-F238E27FC236}">
                  <a16:creationId xmlns="" xmlns:a16="http://schemas.microsoft.com/office/drawing/2014/main" id="{E0791A29-2CB4-2744-96C1-EA2037B165CE}"/>
                </a:ext>
              </a:extLst>
            </p:cNvPr>
            <p:cNvSpPr/>
            <p:nvPr/>
          </p:nvSpPr>
          <p:spPr>
            <a:xfrm>
              <a:off x="792914" y="4038112"/>
              <a:ext cx="11160000" cy="4920419"/>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3" name="文本框 12">
              <a:extLst>
                <a:ext uri="{FF2B5EF4-FFF2-40B4-BE49-F238E27FC236}">
                  <a16:creationId xmlns="" xmlns:a16="http://schemas.microsoft.com/office/drawing/2014/main" id="{E38EBCDC-ABCA-E945-AC9F-C9807C462968}"/>
                </a:ext>
              </a:extLst>
            </p:cNvPr>
            <p:cNvSpPr txBox="1"/>
            <p:nvPr/>
          </p:nvSpPr>
          <p:spPr>
            <a:xfrm>
              <a:off x="971152" y="4360505"/>
              <a:ext cx="10730353" cy="2308324"/>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的价层电子对数为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的杂化类型是</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原子的电负性较强，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存在分子间氢键，因此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的沸点比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的键角小于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的键角，原因是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对孤电子对，而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对孤电子对，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中的孤电子对对成键电子对的排斥作用较大。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14" name="圆角矩形 13">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7" name="圆角矩形 1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8" name="圆角矩形 17">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pic>
        <p:nvPicPr>
          <p:cNvPr id="22" name="Picture 2" descr="12-21"/>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7168" y="3861048"/>
            <a:ext cx="6077664"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851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C1FBDD9-C637-3049-A2CA-EC551F20B050}"/>
              </a:ext>
            </a:extLst>
          </p:cNvPr>
          <p:cNvSpPr/>
          <p:nvPr/>
        </p:nvSpPr>
        <p:spPr>
          <a:xfrm>
            <a:off x="557813" y="1196752"/>
            <a:ext cx="11076375"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di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河北，</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17(4)(5)</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是次磷酸的正盐，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的结构式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pic>
        <p:nvPicPr>
          <p:cNvPr id="53250" name="Picture 2"/>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7571" y="1856759"/>
            <a:ext cx="1783033" cy="145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a:extLst>
              <a:ext uri="{FF2B5EF4-FFF2-40B4-BE49-F238E27FC236}">
                <a16:creationId xmlns="" xmlns:a16="http://schemas.microsoft.com/office/drawing/2014/main" id="{AC1FBDD9-C637-3049-A2CA-EC551F20B050}"/>
              </a:ext>
            </a:extLst>
          </p:cNvPr>
          <p:cNvSpPr/>
          <p:nvPr/>
        </p:nvSpPr>
        <p:spPr>
          <a:xfrm>
            <a:off x="557813" y="2821166"/>
            <a:ext cx="11076375"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采取</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杂化方式。</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4799856" y="2851894"/>
            <a:ext cx="56137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14" name="圆角矩形 13">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25224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linds(horizontal)">
                                      <p:cBhvr>
                                        <p:cTn id="7" dur="500"/>
                                        <p:tgtEl>
                                          <p:spTgt spid="532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574E7DD6-E482-894D-9E46-D2B62C9ED9EC}"/>
              </a:ext>
            </a:extLst>
          </p:cNvPr>
          <p:cNvGrpSpPr/>
          <p:nvPr/>
        </p:nvGrpSpPr>
        <p:grpSpPr>
          <a:xfrm>
            <a:off x="516000" y="1420027"/>
            <a:ext cx="11160000" cy="3766835"/>
            <a:chOff x="792914" y="3925222"/>
            <a:chExt cx="11160000" cy="3766835"/>
          </a:xfrm>
        </p:grpSpPr>
        <p:sp>
          <p:nvSpPr>
            <p:cNvPr id="10" name="圆角矩形 9">
              <a:extLst>
                <a:ext uri="{FF2B5EF4-FFF2-40B4-BE49-F238E27FC236}">
                  <a16:creationId xmlns="" xmlns:a16="http://schemas.microsoft.com/office/drawing/2014/main" id="{E0791A29-2CB4-2744-96C1-EA2037B165CE}"/>
                </a:ext>
              </a:extLst>
            </p:cNvPr>
            <p:cNvSpPr/>
            <p:nvPr/>
          </p:nvSpPr>
          <p:spPr>
            <a:xfrm>
              <a:off x="792914" y="4038112"/>
              <a:ext cx="11160000" cy="365394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3" name="文本框 12">
              <a:extLst>
                <a:ext uri="{FF2B5EF4-FFF2-40B4-BE49-F238E27FC236}">
                  <a16:creationId xmlns="" xmlns:a16="http://schemas.microsoft.com/office/drawing/2014/main" id="{E38EBCDC-ABCA-E945-AC9F-C9807C462968}"/>
                </a:ext>
              </a:extLst>
            </p:cNvPr>
            <p:cNvSpPr txBox="1"/>
            <p:nvPr/>
          </p:nvSpPr>
          <p:spPr>
            <a:xfrm>
              <a:off x="971152" y="4196478"/>
              <a:ext cx="10683993" cy="113024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含氧酸分子中只有羟基上的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可以电离；由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是次磷酸的正盐可知，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为一元酸，其分子中只有一个羟基，另外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成键，还有一个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P</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文本框 13">
              <a:extLst>
                <a:ext uri="{FF2B5EF4-FFF2-40B4-BE49-F238E27FC236}">
                  <a16:creationId xmlns="" xmlns:a16="http://schemas.microsoft.com/office/drawing/2014/main" id="{E38EBCDC-ABCA-E945-AC9F-C9807C462968}"/>
                </a:ext>
              </a:extLst>
            </p:cNvPr>
            <p:cNvSpPr txBox="1"/>
            <p:nvPr/>
          </p:nvSpPr>
          <p:spPr>
            <a:xfrm>
              <a:off x="971152" y="5761604"/>
              <a:ext cx="10683993" cy="1754326"/>
            </a:xfrm>
            <a:prstGeom prst="rect">
              <a:avLst/>
            </a:prstGeom>
            <a:noFill/>
          </p:spPr>
          <p:txBody>
            <a:bodyPr wrap="square">
              <a:spAutoFit/>
            </a:bodyPr>
            <a:lstStyle/>
            <a:p>
              <a:pPr algn="di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形成双键，故其结构式为</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共形成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键、没有孤电子对</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故</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其价层电子对数为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，采取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19" name="圆角矩形 1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2" name="圆角矩形 2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pic>
        <p:nvPicPr>
          <p:cNvPr id="54274"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2734" y="2909148"/>
            <a:ext cx="1782000" cy="145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圆角矩形 14">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1345690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54274"/>
                                        </p:tgtEl>
                                        <p:attrNameLst>
                                          <p:attrName>style.visibility</p:attrName>
                                        </p:attrNameLst>
                                      </p:cBhvr>
                                      <p:to>
                                        <p:strVal val="visible"/>
                                      </p:to>
                                    </p:set>
                                    <p:animEffect transition="in" filter="blinds(horizontal)">
                                      <p:cBhvr>
                                        <p:cTn id="10"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C1FBDD9-C637-3049-A2CA-EC551F20B050}"/>
              </a:ext>
            </a:extLst>
          </p:cNvPr>
          <p:cNvSpPr/>
          <p:nvPr/>
        </p:nvSpPr>
        <p:spPr>
          <a:xfrm>
            <a:off x="446587" y="1475259"/>
            <a:ext cx="11298827"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电子</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总数相同的等电子体的分子式为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436801367"/>
              </p:ext>
            </p:extLst>
          </p:nvPr>
        </p:nvGraphicFramePr>
        <p:xfrm>
          <a:off x="1264717" y="1536526"/>
          <a:ext cx="1168400" cy="630238"/>
        </p:xfrm>
        <a:graphic>
          <a:graphicData uri="http://schemas.openxmlformats.org/presentationml/2006/ole">
            <mc:AlternateContent xmlns:mc="http://schemas.openxmlformats.org/markup-compatibility/2006">
              <mc:Choice xmlns:v="urn:schemas-microsoft-com:vml" Requires="v">
                <p:oleObj spid="_x0000_s55436" name="文档" r:id="rId8" imgW="1168629" imgH="629562" progId="Word.Document.12">
                  <p:embed/>
                </p:oleObj>
              </mc:Choice>
              <mc:Fallback>
                <p:oleObj name="文档" r:id="rId8" imgW="1168629" imgH="629562" progId="Word.Document.12">
                  <p:embed/>
                  <p:pic>
                    <p:nvPicPr>
                      <p:cNvPr id="0" name=""/>
                      <p:cNvPicPr/>
                      <p:nvPr/>
                    </p:nvPicPr>
                    <p:blipFill>
                      <a:blip r:embed="rId9"/>
                      <a:stretch>
                        <a:fillRect/>
                      </a:stretch>
                    </p:blipFill>
                    <p:spPr>
                      <a:xfrm>
                        <a:off x="1264717" y="1536526"/>
                        <a:ext cx="1168400" cy="630238"/>
                      </a:xfrm>
                      <a:prstGeom prst="rect">
                        <a:avLst/>
                      </a:prstGeom>
                    </p:spPr>
                  </p:pic>
                </p:oleObj>
              </mc:Fallback>
            </mc:AlternateContent>
          </a:graphicData>
        </a:graphic>
      </p:graphicFrame>
      <p:sp>
        <p:nvSpPr>
          <p:cNvPr id="5" name="矩形 4"/>
          <p:cNvSpPr/>
          <p:nvPr/>
        </p:nvSpPr>
        <p:spPr>
          <a:xfrm>
            <a:off x="6802455" y="1547267"/>
            <a:ext cx="210185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SiF</a:t>
            </a:r>
            <a:r>
              <a:rPr lang="en-US" altLang="zh-CN" sz="2400" kern="100" baseline="-25000" dirty="0">
                <a:solidFill>
                  <a:srgbClr val="C00000"/>
                </a:solidFill>
                <a:latin typeface="Times New Roman" panose="02020603050405020304" pitchFamily="18" charset="0"/>
                <a:ea typeface="微软雅黑" panose="020B0503020204020204" pitchFamily="34" charset="-122"/>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SO</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F</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等</a:t>
            </a:r>
            <a:endParaRPr lang="zh-CN" altLang="en-US" dirty="0"/>
          </a:p>
        </p:txBody>
      </p:sp>
      <p:grpSp>
        <p:nvGrpSpPr>
          <p:cNvPr id="14" name="组合 13">
            <a:extLst>
              <a:ext uri="{FF2B5EF4-FFF2-40B4-BE49-F238E27FC236}">
                <a16:creationId xmlns="" xmlns:a16="http://schemas.microsoft.com/office/drawing/2014/main" id="{574E7DD6-E482-894D-9E46-D2B62C9ED9EC}"/>
              </a:ext>
            </a:extLst>
          </p:cNvPr>
          <p:cNvGrpSpPr/>
          <p:nvPr/>
        </p:nvGrpSpPr>
        <p:grpSpPr>
          <a:xfrm>
            <a:off x="516000" y="2532960"/>
            <a:ext cx="11160000" cy="1750611"/>
            <a:chOff x="792914" y="3925222"/>
            <a:chExt cx="11160000" cy="1750611"/>
          </a:xfrm>
        </p:grpSpPr>
        <p:sp>
          <p:nvSpPr>
            <p:cNvPr id="15" name="圆角矩形 14">
              <a:extLst>
                <a:ext uri="{FF2B5EF4-FFF2-40B4-BE49-F238E27FC236}">
                  <a16:creationId xmlns="" xmlns:a16="http://schemas.microsoft.com/office/drawing/2014/main" id="{E0791A29-2CB4-2744-96C1-EA2037B165CE}"/>
                </a:ext>
              </a:extLst>
            </p:cNvPr>
            <p:cNvSpPr/>
            <p:nvPr/>
          </p:nvSpPr>
          <p:spPr>
            <a:xfrm>
              <a:off x="792914" y="4038112"/>
              <a:ext cx="11160000" cy="163772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6" name="矩形 15">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8" name="文本框 17">
              <a:extLst>
                <a:ext uri="{FF2B5EF4-FFF2-40B4-BE49-F238E27FC236}">
                  <a16:creationId xmlns="" xmlns:a16="http://schemas.microsoft.com/office/drawing/2014/main" id="{E38EBCDC-ABCA-E945-AC9F-C9807C462968}"/>
                </a:ext>
              </a:extLst>
            </p:cNvPr>
            <p:cNvSpPr txBox="1"/>
            <p:nvPr/>
          </p:nvSpPr>
          <p:spPr>
            <a:xfrm>
              <a:off x="971152" y="4196478"/>
              <a:ext cx="10683993" cy="1200329"/>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等电子体之间的原子总数和价电子总数都相同，根据前加后减、前减后加、总数不变的原则，可以找到</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电子</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总数相同的等电子体分子为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SiF</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19" name="对象 18"/>
          <p:cNvGraphicFramePr>
            <a:graphicFrameLocks noChangeAspect="1"/>
          </p:cNvGraphicFramePr>
          <p:nvPr>
            <p:extLst>
              <p:ext uri="{D42A27DB-BD31-4B8C-83A1-F6EECF244321}">
                <p14:modId xmlns:p14="http://schemas.microsoft.com/office/powerpoint/2010/main" val="1825908736"/>
              </p:ext>
            </p:extLst>
          </p:nvPr>
        </p:nvGraphicFramePr>
        <p:xfrm>
          <a:off x="4492774" y="3398064"/>
          <a:ext cx="1168400" cy="630238"/>
        </p:xfrm>
        <a:graphic>
          <a:graphicData uri="http://schemas.openxmlformats.org/presentationml/2006/ole">
            <mc:AlternateContent xmlns:mc="http://schemas.openxmlformats.org/markup-compatibility/2006">
              <mc:Choice xmlns:v="urn:schemas-microsoft-com:vml" Requires="v">
                <p:oleObj spid="_x0000_s55437" name="文档" r:id="rId11" imgW="1168629" imgH="629562" progId="Word.Document.12">
                  <p:embed/>
                </p:oleObj>
              </mc:Choice>
              <mc:Fallback>
                <p:oleObj name="文档" r:id="rId11" imgW="1168629" imgH="629562" progId="Word.Document.12">
                  <p:embed/>
                  <p:pic>
                    <p:nvPicPr>
                      <p:cNvPr id="0" name=""/>
                      <p:cNvPicPr/>
                      <p:nvPr/>
                    </p:nvPicPr>
                    <p:blipFill>
                      <a:blip r:embed="rId9"/>
                      <a:stretch>
                        <a:fillRect/>
                      </a:stretch>
                    </p:blipFill>
                    <p:spPr>
                      <a:xfrm>
                        <a:off x="4492774" y="3398064"/>
                        <a:ext cx="1168400" cy="630238"/>
                      </a:xfrm>
                      <a:prstGeom prst="rect">
                        <a:avLst/>
                      </a:prstGeom>
                    </p:spPr>
                  </p:pic>
                </p:oleObj>
              </mc:Fallback>
            </mc:AlternateContent>
          </a:graphicData>
        </a:graphic>
      </p:graphicFrame>
      <p:sp>
        <p:nvSpPr>
          <p:cNvPr id="20" name="圆角矩形 19">
            <a:hlinkClick r:id="rId12"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13"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14"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15"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3070213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C1FBDD9-C637-3049-A2CA-EC551F20B050}"/>
              </a:ext>
            </a:extLst>
          </p:cNvPr>
          <p:cNvSpPr/>
          <p:nvPr/>
        </p:nvSpPr>
        <p:spPr>
          <a:xfrm>
            <a:off x="446587" y="1475259"/>
            <a:ext cx="11298827"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17(2)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AsH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的沸点由高到低的顺序为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填化学式，下同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，还原性由强到弱的顺序为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键角由大到小的顺序为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4</a:t>
            </a:r>
            <a:endParaRPr kumimoji="1" lang="zh-CN" altLang="en-US" sz="1600" kern="0" dirty="0">
              <a:solidFill>
                <a:prstClr val="white">
                  <a:lumMod val="50000"/>
                </a:prstClr>
              </a:solidFill>
              <a:latin typeface="Arial"/>
              <a:ea typeface="微软雅黑"/>
            </a:endParaRPr>
          </a:p>
        </p:txBody>
      </p:sp>
      <p:sp>
        <p:nvSpPr>
          <p:cNvPr id="4" name="矩形 3"/>
          <p:cNvSpPr/>
          <p:nvPr/>
        </p:nvSpPr>
        <p:spPr>
          <a:xfrm>
            <a:off x="9038803" y="1551558"/>
            <a:ext cx="251383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AsH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PH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20" name="矩形 19"/>
          <p:cNvSpPr/>
          <p:nvPr/>
        </p:nvSpPr>
        <p:spPr>
          <a:xfrm>
            <a:off x="6628631" y="2108391"/>
            <a:ext cx="251383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AsH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PH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8" name="矩形 7"/>
          <p:cNvSpPr/>
          <p:nvPr/>
        </p:nvSpPr>
        <p:spPr>
          <a:xfrm>
            <a:off x="1511448" y="2636912"/>
            <a:ext cx="251383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PH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AsH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21" name="圆角矩形 20">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22" name="圆角矩形 21">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2418148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574E7DD6-E482-894D-9E46-D2B62C9ED9EC}"/>
              </a:ext>
            </a:extLst>
          </p:cNvPr>
          <p:cNvGrpSpPr/>
          <p:nvPr/>
        </p:nvGrpSpPr>
        <p:grpSpPr>
          <a:xfrm>
            <a:off x="516000" y="1420027"/>
            <a:ext cx="11160000" cy="4313229"/>
            <a:chOff x="792914" y="3925222"/>
            <a:chExt cx="11160000" cy="4313229"/>
          </a:xfrm>
        </p:grpSpPr>
        <p:sp>
          <p:nvSpPr>
            <p:cNvPr id="10" name="圆角矩形 9">
              <a:extLst>
                <a:ext uri="{FF2B5EF4-FFF2-40B4-BE49-F238E27FC236}">
                  <a16:creationId xmlns="" xmlns:a16="http://schemas.microsoft.com/office/drawing/2014/main" id="{E0791A29-2CB4-2744-96C1-EA2037B165CE}"/>
                </a:ext>
              </a:extLst>
            </p:cNvPr>
            <p:cNvSpPr/>
            <p:nvPr/>
          </p:nvSpPr>
          <p:spPr>
            <a:xfrm>
              <a:off x="792914" y="4038112"/>
              <a:ext cx="11160000" cy="4200339"/>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3" name="文本框 12">
              <a:extLst>
                <a:ext uri="{FF2B5EF4-FFF2-40B4-BE49-F238E27FC236}">
                  <a16:creationId xmlns="" xmlns:a16="http://schemas.microsoft.com/office/drawing/2014/main" id="{E38EBCDC-ABCA-E945-AC9F-C9807C462968}"/>
                </a:ext>
              </a:extLst>
            </p:cNvPr>
            <p:cNvSpPr txBox="1"/>
            <p:nvPr/>
          </p:nvSpPr>
          <p:spPr>
            <a:xfrm>
              <a:off x="971152" y="4196478"/>
              <a:ext cx="10683993" cy="3900235"/>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均为分子晶体，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分子间形成氢键，因此沸点高于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的分子结构相似，</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的相对分子质量大于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的沸点高于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，即三者沸点由高到低的顺序为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。非金属性：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，因此氢化物的还原性由强到弱的顺序为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对共用电子对和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对孤电子对，原子半径：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键电子对之间的排斥力由强到弱的顺序为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，即键角由大到小的顺序为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19" name="圆角矩形 1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2" name="圆角矩形 2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4</a:t>
            </a:r>
            <a:endParaRPr kumimoji="1" lang="zh-CN" altLang="en-US" sz="1600" kern="0" dirty="0">
              <a:solidFill>
                <a:prstClr val="white">
                  <a:lumMod val="50000"/>
                </a:prstClr>
              </a:solidFill>
              <a:latin typeface="Arial"/>
              <a:ea typeface="微软雅黑"/>
            </a:endParaRPr>
          </a:p>
        </p:txBody>
      </p:sp>
      <p:sp>
        <p:nvSpPr>
          <p:cNvPr id="14" name="圆角矩形 13">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15" name="圆角矩形 14">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4227857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C1FBDD9-C637-3049-A2CA-EC551F20B050}"/>
              </a:ext>
            </a:extLst>
          </p:cNvPr>
          <p:cNvSpPr/>
          <p:nvPr/>
        </p:nvSpPr>
        <p:spPr>
          <a:xfrm>
            <a:off x="446587" y="1475259"/>
            <a:ext cx="11298827"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16(2)(3)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(2)OF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分子的空间结构为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4</a:t>
            </a:r>
            <a:endParaRPr kumimoji="1" lang="zh-CN" altLang="en-US" sz="1600" kern="0" dirty="0">
              <a:solidFill>
                <a:prstClr val="white">
                  <a:lumMod val="50000"/>
                </a:prstClr>
              </a:solidFill>
              <a:latin typeface="Arial"/>
              <a:ea typeface="微软雅黑"/>
            </a:endParaRPr>
          </a:p>
        </p:txBody>
      </p:sp>
      <p:sp>
        <p:nvSpPr>
          <p:cNvPr id="3" name="矩形 2"/>
          <p:cNvSpPr/>
          <p:nvPr/>
        </p:nvSpPr>
        <p:spPr>
          <a:xfrm>
            <a:off x="7104112" y="1548343"/>
            <a:ext cx="71526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V</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形</a:t>
            </a:r>
            <a:endParaRPr lang="zh-CN" altLang="en-US" dirty="0"/>
          </a:p>
        </p:txBody>
      </p:sp>
      <p:grpSp>
        <p:nvGrpSpPr>
          <p:cNvPr id="13" name="组合 12">
            <a:extLst>
              <a:ext uri="{FF2B5EF4-FFF2-40B4-BE49-F238E27FC236}">
                <a16:creationId xmlns="" xmlns:a16="http://schemas.microsoft.com/office/drawing/2014/main" id="{574E7DD6-E482-894D-9E46-D2B62C9ED9EC}"/>
              </a:ext>
            </a:extLst>
          </p:cNvPr>
          <p:cNvGrpSpPr/>
          <p:nvPr/>
        </p:nvGrpSpPr>
        <p:grpSpPr>
          <a:xfrm>
            <a:off x="516000" y="2532960"/>
            <a:ext cx="11160000" cy="1750611"/>
            <a:chOff x="792914" y="3925222"/>
            <a:chExt cx="11160000" cy="1750611"/>
          </a:xfrm>
        </p:grpSpPr>
        <p:sp>
          <p:nvSpPr>
            <p:cNvPr id="14" name="圆角矩形 13">
              <a:extLst>
                <a:ext uri="{FF2B5EF4-FFF2-40B4-BE49-F238E27FC236}">
                  <a16:creationId xmlns="" xmlns:a16="http://schemas.microsoft.com/office/drawing/2014/main" id="{E0791A29-2CB4-2744-96C1-EA2037B165CE}"/>
                </a:ext>
              </a:extLst>
            </p:cNvPr>
            <p:cNvSpPr/>
            <p:nvPr/>
          </p:nvSpPr>
          <p:spPr>
            <a:xfrm>
              <a:off x="792914" y="4038112"/>
              <a:ext cx="11160000" cy="163772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7" name="文本框 16">
              <a:extLst>
                <a:ext uri="{FF2B5EF4-FFF2-40B4-BE49-F238E27FC236}">
                  <a16:creationId xmlns="" xmlns:a16="http://schemas.microsoft.com/office/drawing/2014/main" id="{E38EBCDC-ABCA-E945-AC9F-C9807C462968}"/>
                </a:ext>
              </a:extLst>
            </p:cNvPr>
            <p:cNvSpPr txBox="1"/>
            <p:nvPr/>
          </p:nvSpPr>
          <p:spPr>
            <a:xfrm>
              <a:off x="971152" y="4533046"/>
              <a:ext cx="10683993" cy="646331"/>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中心原子</a:t>
              </a:r>
              <a:r>
                <a:rPr lang="en-US" altLang="zh-CN" sz="2400" kern="100" dirty="0">
                  <a:latin typeface="Times New Roman" panose="02020603050405020304" pitchFamily="18" charset="0"/>
                  <a:ea typeface="宋体" panose="02010600030101010101" pitchFamily="2" charset="-122"/>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的价层电子对数</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rPr>
                <a:t>OF</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分子的空间结构是</a:t>
              </a:r>
              <a:r>
                <a:rPr lang="en-US" altLang="zh-CN" sz="2400" kern="100" dirty="0">
                  <a:latin typeface="Times New Roman" panose="02020603050405020304" pitchFamily="18" charset="0"/>
                  <a:ea typeface="宋体" panose="02010600030101010101" pitchFamily="2" charset="-122"/>
                </a:rPr>
                <a:t>V</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6" name="对象 5"/>
          <p:cNvGraphicFramePr>
            <a:graphicFrameLocks noChangeAspect="1"/>
          </p:cNvGraphicFramePr>
          <p:nvPr>
            <p:extLst>
              <p:ext uri="{D42A27DB-BD31-4B8C-83A1-F6EECF244321}">
                <p14:modId xmlns:p14="http://schemas.microsoft.com/office/powerpoint/2010/main" val="2313911266"/>
              </p:ext>
            </p:extLst>
          </p:nvPr>
        </p:nvGraphicFramePr>
        <p:xfrm>
          <a:off x="4727848" y="2953567"/>
          <a:ext cx="1606550" cy="1020763"/>
        </p:xfrm>
        <a:graphic>
          <a:graphicData uri="http://schemas.openxmlformats.org/presentationml/2006/ole">
            <mc:AlternateContent xmlns:mc="http://schemas.openxmlformats.org/markup-compatibility/2006">
              <mc:Choice xmlns:v="urn:schemas-microsoft-com:vml" Requires="v">
                <p:oleObj spid="_x0000_s57414" name="文档" r:id="rId8" imgW="1606640" imgH="1020785" progId="Word.Document.12">
                  <p:embed/>
                </p:oleObj>
              </mc:Choice>
              <mc:Fallback>
                <p:oleObj name="文档" r:id="rId8" imgW="1606640" imgH="1020785" progId="Word.Document.12">
                  <p:embed/>
                  <p:pic>
                    <p:nvPicPr>
                      <p:cNvPr id="0" name=""/>
                      <p:cNvPicPr/>
                      <p:nvPr/>
                    </p:nvPicPr>
                    <p:blipFill>
                      <a:blip r:embed="rId9"/>
                      <a:stretch>
                        <a:fillRect/>
                      </a:stretch>
                    </p:blipFill>
                    <p:spPr>
                      <a:xfrm>
                        <a:off x="4727848" y="2953567"/>
                        <a:ext cx="1606550" cy="1020763"/>
                      </a:xfrm>
                      <a:prstGeom prst="rect">
                        <a:avLst/>
                      </a:prstGeom>
                    </p:spPr>
                  </p:pic>
                </p:oleObj>
              </mc:Fallback>
            </mc:AlternateContent>
          </a:graphicData>
        </a:graphic>
      </p:graphicFrame>
      <p:sp>
        <p:nvSpPr>
          <p:cNvPr id="19" name="圆角矩形 18">
            <a:hlinkClick r:id="rId10"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11"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22" name="圆角矩形 21">
            <a:hlinkClick r:id="rId12"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13"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82595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C1FBDD9-C637-3049-A2CA-EC551F20B050}"/>
              </a:ext>
            </a:extLst>
          </p:cNvPr>
          <p:cNvSpPr/>
          <p:nvPr/>
        </p:nvSpPr>
        <p:spPr>
          <a:xfrm>
            <a:off x="446587" y="1475259"/>
            <a:ext cx="11298827"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Xe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是第五周期的稀有气体元素，与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形成的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XeF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室温下易升华。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XeF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中心原子的价层电子对数为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，下列对</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XeF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中心原子杂化方式推断合理的是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A.sp</a:t>
            </a:r>
            <a:r>
              <a:rPr lang="zh-CN" altLang="en-US"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B.sp</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en-US" kern="100" baseline="300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C.sp</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en-US"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en-US"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D.sp</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4</a:t>
            </a:r>
            <a:endParaRPr kumimoji="1" lang="zh-CN" altLang="en-US" sz="1600" kern="0" dirty="0">
              <a:solidFill>
                <a:prstClr val="white">
                  <a:lumMod val="50000"/>
                </a:prstClr>
              </a:solidFill>
              <a:latin typeface="Arial"/>
              <a:ea typeface="微软雅黑"/>
            </a:endParaRPr>
          </a:p>
        </p:txBody>
      </p:sp>
      <p:grpSp>
        <p:nvGrpSpPr>
          <p:cNvPr id="13" name="组合 12">
            <a:extLst>
              <a:ext uri="{FF2B5EF4-FFF2-40B4-BE49-F238E27FC236}">
                <a16:creationId xmlns="" xmlns:a16="http://schemas.microsoft.com/office/drawing/2014/main" id="{574E7DD6-E482-894D-9E46-D2B62C9ED9EC}"/>
              </a:ext>
            </a:extLst>
          </p:cNvPr>
          <p:cNvGrpSpPr/>
          <p:nvPr/>
        </p:nvGrpSpPr>
        <p:grpSpPr>
          <a:xfrm>
            <a:off x="516000" y="3645024"/>
            <a:ext cx="11160000" cy="1750611"/>
            <a:chOff x="792914" y="3925222"/>
            <a:chExt cx="11160000" cy="1750611"/>
          </a:xfrm>
        </p:grpSpPr>
        <p:sp>
          <p:nvSpPr>
            <p:cNvPr id="14" name="圆角矩形 13">
              <a:extLst>
                <a:ext uri="{FF2B5EF4-FFF2-40B4-BE49-F238E27FC236}">
                  <a16:creationId xmlns="" xmlns:a16="http://schemas.microsoft.com/office/drawing/2014/main" id="{E0791A29-2CB4-2744-96C1-EA2037B165CE}"/>
                </a:ext>
              </a:extLst>
            </p:cNvPr>
            <p:cNvSpPr/>
            <p:nvPr/>
          </p:nvSpPr>
          <p:spPr>
            <a:xfrm>
              <a:off x="792914" y="4038112"/>
              <a:ext cx="11160000" cy="163772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7" name="文本框 16">
              <a:extLst>
                <a:ext uri="{FF2B5EF4-FFF2-40B4-BE49-F238E27FC236}">
                  <a16:creationId xmlns="" xmlns:a16="http://schemas.microsoft.com/office/drawing/2014/main" id="{E38EBCDC-ABCA-E945-AC9F-C9807C462968}"/>
                </a:ext>
              </a:extLst>
            </p:cNvPr>
            <p:cNvSpPr txBox="1"/>
            <p:nvPr/>
          </p:nvSpPr>
          <p:spPr>
            <a:xfrm>
              <a:off x="971152" y="4351114"/>
              <a:ext cx="10683993" cy="1200329"/>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XeF</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易升华，所以是分子晶体，其中心原子的价层电子对数为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，其中心原子的杂化方式应为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6" name="对象 5"/>
          <p:cNvGraphicFramePr>
            <a:graphicFrameLocks noChangeAspect="1"/>
          </p:cNvGraphicFramePr>
          <p:nvPr>
            <p:extLst>
              <p:ext uri="{D42A27DB-BD31-4B8C-83A1-F6EECF244321}">
                <p14:modId xmlns:p14="http://schemas.microsoft.com/office/powerpoint/2010/main" val="3071302843"/>
              </p:ext>
            </p:extLst>
          </p:nvPr>
        </p:nvGraphicFramePr>
        <p:xfrm>
          <a:off x="9652855" y="3857393"/>
          <a:ext cx="1606550" cy="1020763"/>
        </p:xfrm>
        <a:graphic>
          <a:graphicData uri="http://schemas.openxmlformats.org/presentationml/2006/ole">
            <mc:AlternateContent xmlns:mc="http://schemas.openxmlformats.org/markup-compatibility/2006">
              <mc:Choice xmlns:v="urn:schemas-microsoft-com:vml" Requires="v">
                <p:oleObj spid="_x0000_s58438" name="文档" r:id="rId8" imgW="1606640" imgH="1022228" progId="Word.Document.12">
                  <p:embed/>
                </p:oleObj>
              </mc:Choice>
              <mc:Fallback>
                <p:oleObj name="文档" r:id="rId8" imgW="1606640" imgH="1022228" progId="Word.Document.12">
                  <p:embed/>
                  <p:pic>
                    <p:nvPicPr>
                      <p:cNvPr id="0" name=""/>
                      <p:cNvPicPr/>
                      <p:nvPr/>
                    </p:nvPicPr>
                    <p:blipFill>
                      <a:blip r:embed="rId9"/>
                      <a:stretch>
                        <a:fillRect/>
                      </a:stretch>
                    </p:blipFill>
                    <p:spPr>
                      <a:xfrm>
                        <a:off x="9652855" y="3857393"/>
                        <a:ext cx="1606550" cy="1020763"/>
                      </a:xfrm>
                      <a:prstGeom prst="rect">
                        <a:avLst/>
                      </a:prstGeom>
                    </p:spPr>
                  </p:pic>
                </p:oleObj>
              </mc:Fallback>
            </mc:AlternateContent>
          </a:graphicData>
        </a:graphic>
      </p:graphicFrame>
      <p:sp>
        <p:nvSpPr>
          <p:cNvPr id="4" name="矩形 3"/>
          <p:cNvSpPr/>
          <p:nvPr/>
        </p:nvSpPr>
        <p:spPr>
          <a:xfrm>
            <a:off x="2918123" y="2154558"/>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5</a:t>
            </a:r>
            <a:endParaRPr lang="zh-CN" altLang="en-US" dirty="0"/>
          </a:p>
        </p:txBody>
      </p:sp>
      <p:sp>
        <p:nvSpPr>
          <p:cNvPr id="8" name="矩形 7"/>
          <p:cNvSpPr/>
          <p:nvPr/>
        </p:nvSpPr>
        <p:spPr>
          <a:xfrm>
            <a:off x="9768408" y="2136966"/>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D</a:t>
            </a:r>
            <a:endParaRPr lang="zh-CN" altLang="en-US" dirty="0"/>
          </a:p>
        </p:txBody>
      </p:sp>
      <p:sp>
        <p:nvSpPr>
          <p:cNvPr id="18" name="圆角矩形 17">
            <a:hlinkClick r:id="rId10"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1"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20" name="圆角矩形 19">
            <a:hlinkClick r:id="rId12"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13"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1522489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C1FBDD9-C637-3049-A2CA-EC551F20B050}"/>
              </a:ext>
            </a:extLst>
          </p:cNvPr>
          <p:cNvSpPr/>
          <p:nvPr/>
        </p:nvSpPr>
        <p:spPr>
          <a:xfrm>
            <a:off x="390000" y="1296921"/>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Ⅲ</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35(2)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氨硼烷在催化剂作用下水解释放氢气：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4</a:t>
            </a:r>
            <a:endParaRPr kumimoji="1" lang="zh-CN" altLang="en-US" sz="1600" kern="0" dirty="0">
              <a:solidFill>
                <a:prstClr val="white">
                  <a:lumMod val="50000"/>
                </a:prstClr>
              </a:solidFill>
              <a:latin typeface="Arial"/>
              <a:ea typeface="微软雅黑"/>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805575885"/>
              </p:ext>
            </p:extLst>
          </p:nvPr>
        </p:nvGraphicFramePr>
        <p:xfrm>
          <a:off x="2964657" y="2089009"/>
          <a:ext cx="6262687" cy="906463"/>
        </p:xfrm>
        <a:graphic>
          <a:graphicData uri="http://schemas.openxmlformats.org/presentationml/2006/ole">
            <mc:AlternateContent xmlns:mc="http://schemas.openxmlformats.org/markup-compatibility/2006">
              <mc:Choice xmlns:v="urn:schemas-microsoft-com:vml" Requires="v">
                <p:oleObj spid="_x0000_s56461" name="文档" r:id="rId8" imgW="6262955" imgH="905737" progId="Word.Document.12">
                  <p:embed/>
                </p:oleObj>
              </mc:Choice>
              <mc:Fallback>
                <p:oleObj name="文档" r:id="rId8" imgW="6262955" imgH="905737" progId="Word.Document.12">
                  <p:embed/>
                  <p:pic>
                    <p:nvPicPr>
                      <p:cNvPr id="0" name=""/>
                      <p:cNvPicPr/>
                      <p:nvPr/>
                    </p:nvPicPr>
                    <p:blipFill>
                      <a:blip r:embed="rId9"/>
                      <a:stretch>
                        <a:fillRect/>
                      </a:stretch>
                    </p:blipFill>
                    <p:spPr>
                      <a:xfrm>
                        <a:off x="2964657" y="2089009"/>
                        <a:ext cx="6262687" cy="906463"/>
                      </a:xfrm>
                      <a:prstGeom prst="rect">
                        <a:avLst/>
                      </a:prstGeom>
                    </p:spPr>
                  </p:pic>
                </p:oleObj>
              </mc:Fallback>
            </mc:AlternateContent>
          </a:graphicData>
        </a:graphic>
      </p:graphicFrame>
      <p:pic>
        <p:nvPicPr>
          <p:cNvPr id="56322" name="Picture 2" descr="12-2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4727" y="2816621"/>
            <a:ext cx="2212256" cy="163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a:extLst>
              <a:ext uri="{FF2B5EF4-FFF2-40B4-BE49-F238E27FC236}">
                <a16:creationId xmlns="" xmlns:a16="http://schemas.microsoft.com/office/drawing/2014/main" id="{AC1FBDD9-C637-3049-A2CA-EC551F20B050}"/>
              </a:ext>
            </a:extLst>
          </p:cNvPr>
          <p:cNvSpPr/>
          <p:nvPr/>
        </p:nvSpPr>
        <p:spPr>
          <a:xfrm>
            <a:off x="390000" y="3297850"/>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结构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在该反应中，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原子的杂化轨道类型由</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变为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717483310"/>
              </p:ext>
            </p:extLst>
          </p:nvPr>
        </p:nvGraphicFramePr>
        <p:xfrm>
          <a:off x="513768" y="3359554"/>
          <a:ext cx="1349375" cy="668338"/>
        </p:xfrm>
        <a:graphic>
          <a:graphicData uri="http://schemas.openxmlformats.org/presentationml/2006/ole">
            <mc:AlternateContent xmlns:mc="http://schemas.openxmlformats.org/markup-compatibility/2006">
              <mc:Choice xmlns:v="urn:schemas-microsoft-com:vml" Requires="v">
                <p:oleObj spid="_x0000_s56462" name="文档" r:id="rId12" imgW="1349664" imgH="667783" progId="Word.Document.12">
                  <p:embed/>
                </p:oleObj>
              </mc:Choice>
              <mc:Fallback>
                <p:oleObj name="文档" r:id="rId12" imgW="1349664" imgH="667783" progId="Word.Document.12">
                  <p:embed/>
                  <p:pic>
                    <p:nvPicPr>
                      <p:cNvPr id="0" name=""/>
                      <p:cNvPicPr/>
                      <p:nvPr/>
                    </p:nvPicPr>
                    <p:blipFill>
                      <a:blip r:embed="rId13"/>
                      <a:stretch>
                        <a:fillRect/>
                      </a:stretch>
                    </p:blipFill>
                    <p:spPr>
                      <a:xfrm>
                        <a:off x="513768" y="3359554"/>
                        <a:ext cx="1349375" cy="668338"/>
                      </a:xfrm>
                      <a:prstGeom prst="rect">
                        <a:avLst/>
                      </a:prstGeom>
                    </p:spPr>
                  </p:pic>
                </p:oleObj>
              </mc:Fallback>
            </mc:AlternateContent>
          </a:graphicData>
        </a:graphic>
      </p:graphicFrame>
      <p:sp>
        <p:nvSpPr>
          <p:cNvPr id="19" name="矩形 18"/>
          <p:cNvSpPr/>
          <p:nvPr/>
        </p:nvSpPr>
        <p:spPr>
          <a:xfrm>
            <a:off x="10109398" y="3373256"/>
            <a:ext cx="56137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21" name="矩形 20"/>
          <p:cNvSpPr/>
          <p:nvPr/>
        </p:nvSpPr>
        <p:spPr>
          <a:xfrm>
            <a:off x="11208568" y="3373256"/>
            <a:ext cx="56137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
        <p:nvSpPr>
          <p:cNvPr id="23" name="圆角矩形 22">
            <a:hlinkClick r:id="rId14"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15"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16"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26" name="圆角矩形 25">
            <a:hlinkClick r:id="rId17"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3398672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574E7DD6-E482-894D-9E46-D2B62C9ED9EC}"/>
              </a:ext>
            </a:extLst>
          </p:cNvPr>
          <p:cNvGrpSpPr/>
          <p:nvPr/>
        </p:nvGrpSpPr>
        <p:grpSpPr>
          <a:xfrm>
            <a:off x="516000" y="1420027"/>
            <a:ext cx="11160000" cy="3766835"/>
            <a:chOff x="792914" y="3925222"/>
            <a:chExt cx="11160000" cy="3766835"/>
          </a:xfrm>
        </p:grpSpPr>
        <p:sp>
          <p:nvSpPr>
            <p:cNvPr id="10" name="圆角矩形 9">
              <a:extLst>
                <a:ext uri="{FF2B5EF4-FFF2-40B4-BE49-F238E27FC236}">
                  <a16:creationId xmlns="" xmlns:a16="http://schemas.microsoft.com/office/drawing/2014/main" id="{E0791A29-2CB4-2744-96C1-EA2037B165CE}"/>
                </a:ext>
              </a:extLst>
            </p:cNvPr>
            <p:cNvSpPr/>
            <p:nvPr/>
          </p:nvSpPr>
          <p:spPr>
            <a:xfrm>
              <a:off x="792914" y="4038112"/>
              <a:ext cx="11160000" cy="365394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3" name="文本框 12">
              <a:extLst>
                <a:ext uri="{FF2B5EF4-FFF2-40B4-BE49-F238E27FC236}">
                  <a16:creationId xmlns="" xmlns:a16="http://schemas.microsoft.com/office/drawing/2014/main" id="{E38EBCDC-ABCA-E945-AC9F-C9807C462968}"/>
                </a:ext>
              </a:extLst>
            </p:cNvPr>
            <p:cNvSpPr txBox="1"/>
            <p:nvPr/>
          </p:nvSpPr>
          <p:spPr>
            <a:xfrm>
              <a:off x="971152" y="4196478"/>
              <a:ext cx="10683993" cy="1754326"/>
            </a:xfrm>
            <a:prstGeom prst="rect">
              <a:avLst/>
            </a:prstGeom>
            <a:noFill/>
          </p:spPr>
          <p:txBody>
            <a:bodyPr wrap="square">
              <a:spAutoFit/>
            </a:bodyPr>
            <a:lstStyle/>
            <a:p>
              <a:pPr algn="di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原子周围有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个成键电子对</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原子采取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中</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原子均形成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原子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文本框 14">
              <a:extLst>
                <a:ext uri="{FF2B5EF4-FFF2-40B4-BE49-F238E27FC236}">
                  <a16:creationId xmlns="" xmlns:a16="http://schemas.microsoft.com/office/drawing/2014/main" id="{E38EBCDC-ABCA-E945-AC9F-C9807C462968}"/>
                </a:ext>
              </a:extLst>
            </p:cNvPr>
            <p:cNvSpPr txBox="1"/>
            <p:nvPr/>
          </p:nvSpPr>
          <p:spPr>
            <a:xfrm>
              <a:off x="971152" y="6460133"/>
              <a:ext cx="10683993" cy="113024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最外层不含孤电子对，则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原子采取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杂化，故在该反应中，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原子的杂化轨道类型由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19" name="圆角矩形 1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2" name="圆角矩形 2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4</a:t>
            </a:r>
            <a:endParaRPr kumimoji="1" lang="zh-CN" altLang="en-US" sz="1600" kern="0" dirty="0">
              <a:solidFill>
                <a:prstClr val="white">
                  <a:lumMod val="50000"/>
                </a:prstClr>
              </a:solidFill>
              <a:latin typeface="Arial"/>
              <a:ea typeface="微软雅黑"/>
            </a:endParaRPr>
          </a:p>
        </p:txBody>
      </p:sp>
      <p:pic>
        <p:nvPicPr>
          <p:cNvPr id="14" name="Picture 2" descr="12-2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7720" y="2314972"/>
            <a:ext cx="2212256" cy="163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圆角矩形 1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24" name="圆角矩形 23">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1536237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644125" y="980728"/>
            <a:ext cx="10903751" cy="2308324"/>
          </a:xfrm>
          <a:prstGeom prst="rect">
            <a:avLst/>
          </a:prstGeom>
        </p:spPr>
        <p:txBody>
          <a:bodyPr wrap="square">
            <a:spAutoFit/>
          </a:bodyPr>
          <a:lstStyle/>
          <a:p>
            <a:pPr algn="just">
              <a:lnSpc>
                <a:spcPct val="150000"/>
              </a:lnSpc>
              <a:spcAft>
                <a:spcPts val="0"/>
              </a:spcAft>
            </a:pPr>
            <a:r>
              <a:rPr lang="en-US" altLang="zh-CN" sz="2400" b="1" kern="100" dirty="0" smtClean="0">
                <a:latin typeface="+mn-ea"/>
                <a:cs typeface="Courier New" panose="02070309020205020404" pitchFamily="49" charset="0"/>
              </a:rPr>
              <a:t>1</a:t>
            </a:r>
            <a:r>
              <a:rPr lang="en-US" altLang="zh-CN" sz="2400" b="1"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b="1" kern="100" dirty="0" smtClean="0">
                <a:latin typeface="Times New Roman" panose="02020603050405020304" pitchFamily="18" charset="0"/>
                <a:ea typeface="微软雅黑" panose="020B0503020204020204" pitchFamily="34" charset="-122"/>
                <a:cs typeface="Times New Roman" panose="02020603050405020304" pitchFamily="18" charset="0"/>
              </a:rPr>
              <a:t>价</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层电子对互斥模型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理论要点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价层电子对在空间上彼此相距最远时，排斥力最小，体系的能量最低。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孤电子对的排斥力较大，孤电子对越多，排斥力越强，键角越小。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矩形 3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54" name="矩形 53"/>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Tree>
    <p:extLst>
      <p:ext uri="{BB962C8B-B14F-4D97-AF65-F5344CB8AC3E}">
        <p14:creationId xmlns:p14="http://schemas.microsoft.com/office/powerpoint/2010/main" val="2621992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C1FBDD9-C637-3049-A2CA-EC551F20B050}"/>
              </a:ext>
            </a:extLst>
          </p:cNvPr>
          <p:cNvSpPr/>
          <p:nvPr/>
        </p:nvSpPr>
        <p:spPr>
          <a:xfrm>
            <a:off x="390000" y="1296921"/>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(3)NH</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BH</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分子中，与</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原子相连的</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呈正电性</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100" dirty="0" err="1">
                <a:latin typeface="Times New Roman" panose="02020603050405020304" pitchFamily="18" charset="0"/>
                <a:ea typeface="微软雅黑" panose="020B0503020204020204" pitchFamily="34" charset="-122"/>
                <a:cs typeface="Courier New" panose="02070309020205020404" pitchFamily="49" charset="0"/>
              </a:rPr>
              <a:t>H</a:t>
            </a:r>
            <a:r>
              <a:rPr lang="en-US" altLang="zh-CN" i="1" kern="100" spc="-100" baseline="30000" dirty="0" err="1">
                <a:latin typeface="Times New Roman" panose="02020603050405020304" pitchFamily="18" charset="0"/>
                <a:ea typeface="微软雅黑" panose="020B0503020204020204" pitchFamily="34" charset="-122"/>
                <a:cs typeface="Courier New" panose="02070309020205020404" pitchFamily="49" charset="0"/>
              </a:rPr>
              <a:t>δ</a:t>
            </a:r>
            <a:r>
              <a:rPr lang="zh-CN" altLang="zh-CN" kern="100" spc="-100" baseline="300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原子相连的</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呈负电性</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100" dirty="0" err="1">
                <a:latin typeface="Times New Roman" panose="02020603050405020304" pitchFamily="18" charset="0"/>
                <a:ea typeface="微软雅黑" panose="020B0503020204020204" pitchFamily="34" charset="-122"/>
                <a:cs typeface="Courier New" panose="02070309020205020404" pitchFamily="49" charset="0"/>
              </a:rPr>
              <a:t>H</a:t>
            </a:r>
            <a:r>
              <a:rPr lang="en-US" altLang="zh-CN" i="1" kern="100" spc="-100" baseline="30000" dirty="0" err="1">
                <a:latin typeface="Times New Roman" panose="02020603050405020304" pitchFamily="18" charset="0"/>
                <a:ea typeface="微软雅黑" panose="020B0503020204020204" pitchFamily="34" charset="-122"/>
                <a:cs typeface="Courier New" panose="02070309020205020404" pitchFamily="49" charset="0"/>
              </a:rPr>
              <a:t>δ</a:t>
            </a:r>
            <a:r>
              <a:rPr lang="zh-CN" altLang="zh-CN" kern="100" spc="-100" baseline="300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电负性大小顺序是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原子总数相等的等电子体是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写分子式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，其熔点比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高</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，原因是在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分子之间，存在</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作用</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，也称</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双氢键</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4</a:t>
            </a:r>
            <a:endParaRPr kumimoji="1" lang="zh-CN" altLang="en-US" sz="1600" kern="0" dirty="0">
              <a:solidFill>
                <a:prstClr val="white">
                  <a:lumMod val="50000"/>
                </a:prstClr>
              </a:solidFill>
              <a:latin typeface="Arial"/>
              <a:ea typeface="微软雅黑"/>
            </a:endParaRPr>
          </a:p>
        </p:txBody>
      </p:sp>
      <p:sp>
        <p:nvSpPr>
          <p:cNvPr id="5" name="矩形 4"/>
          <p:cNvSpPr/>
          <p:nvPr/>
        </p:nvSpPr>
        <p:spPr>
          <a:xfrm>
            <a:off x="3060786" y="1945407"/>
            <a:ext cx="145103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N</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H</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B</a:t>
            </a:r>
            <a:endParaRPr lang="zh-CN" altLang="en-US" dirty="0"/>
          </a:p>
        </p:txBody>
      </p:sp>
      <p:sp>
        <p:nvSpPr>
          <p:cNvPr id="13" name="矩形 12"/>
          <p:cNvSpPr/>
          <p:nvPr/>
        </p:nvSpPr>
        <p:spPr>
          <a:xfrm>
            <a:off x="10128448" y="1927988"/>
            <a:ext cx="81785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rPr>
              <a:t>6</a:t>
            </a:r>
            <a:endParaRPr lang="zh-CN" altLang="en-US" dirty="0"/>
          </a:p>
        </p:txBody>
      </p:sp>
      <p:sp>
        <p:nvSpPr>
          <p:cNvPr id="15" name="矩形 14"/>
          <p:cNvSpPr/>
          <p:nvPr/>
        </p:nvSpPr>
        <p:spPr>
          <a:xfrm>
            <a:off x="4491633" y="2466460"/>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低</a:t>
            </a:r>
            <a:endParaRPr lang="zh-CN" altLang="en-US" dirty="0"/>
          </a:p>
        </p:txBody>
      </p:sp>
      <p:sp>
        <p:nvSpPr>
          <p:cNvPr id="17" name="矩形 16"/>
          <p:cNvSpPr/>
          <p:nvPr/>
        </p:nvSpPr>
        <p:spPr>
          <a:xfrm>
            <a:off x="1827932" y="3024696"/>
            <a:ext cx="3079689"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rPr>
              <a:t>H</a:t>
            </a:r>
            <a:r>
              <a:rPr lang="en-US" altLang="zh-CN" sz="2400" i="1" kern="100" baseline="30000" dirty="0" err="1">
                <a:solidFill>
                  <a:srgbClr val="C00000"/>
                </a:solidFill>
                <a:latin typeface="Times New Roman" panose="02020603050405020304" pitchFamily="18" charset="0"/>
                <a:ea typeface="微软雅黑" panose="020B0503020204020204" pitchFamily="34" charset="-122"/>
              </a:rPr>
              <a:t>δ</a:t>
            </a:r>
            <a:r>
              <a:rPr lang="zh-CN" altLang="zh-CN" sz="2400" kern="100" baseline="30000" dirty="0">
                <a:solidFill>
                  <a:srgbClr val="C00000"/>
                </a:solidFill>
                <a:ea typeface="宋体" panose="02010600030101010101" pitchFamily="2"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err="1">
                <a:solidFill>
                  <a:srgbClr val="C00000"/>
                </a:solidFill>
                <a:latin typeface="Times New Roman" panose="02020603050405020304" pitchFamily="18" charset="0"/>
                <a:ea typeface="微软雅黑" panose="020B0503020204020204" pitchFamily="34" charset="-122"/>
              </a:rPr>
              <a:t>H</a:t>
            </a:r>
            <a:r>
              <a:rPr lang="en-US" altLang="zh-CN" sz="2400" i="1" kern="100" baseline="30000" dirty="0" err="1">
                <a:solidFill>
                  <a:srgbClr val="C00000"/>
                </a:solidFill>
                <a:latin typeface="Times New Roman" panose="02020603050405020304" pitchFamily="18" charset="0"/>
                <a:ea typeface="微软雅黑" panose="020B0503020204020204" pitchFamily="34" charset="-122"/>
              </a:rPr>
              <a:t>δ</a:t>
            </a:r>
            <a:r>
              <a:rPr lang="zh-CN" altLang="zh-CN" sz="2400" kern="100" baseline="30000" dirty="0">
                <a:solidFill>
                  <a:srgbClr val="C00000"/>
                </a:solidFill>
                <a:ea typeface="宋体" panose="02010600030101010101" pitchFamily="2"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的静电引力</a:t>
            </a:r>
            <a:endParaRPr lang="zh-CN" altLang="en-US" dirty="0"/>
          </a:p>
        </p:txBody>
      </p:sp>
      <p:sp>
        <p:nvSpPr>
          <p:cNvPr id="22" name="圆角矩形 21">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25" name="圆角矩形 24">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28887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574E7DD6-E482-894D-9E46-D2B62C9ED9EC}"/>
              </a:ext>
            </a:extLst>
          </p:cNvPr>
          <p:cNvGrpSpPr/>
          <p:nvPr/>
        </p:nvGrpSpPr>
        <p:grpSpPr>
          <a:xfrm>
            <a:off x="516000" y="1420027"/>
            <a:ext cx="11160000" cy="3766835"/>
            <a:chOff x="792914" y="3925222"/>
            <a:chExt cx="11160000" cy="3766835"/>
          </a:xfrm>
        </p:grpSpPr>
        <p:sp>
          <p:nvSpPr>
            <p:cNvPr id="10" name="圆角矩形 9">
              <a:extLst>
                <a:ext uri="{FF2B5EF4-FFF2-40B4-BE49-F238E27FC236}">
                  <a16:creationId xmlns="" xmlns:a16="http://schemas.microsoft.com/office/drawing/2014/main" id="{E0791A29-2CB4-2744-96C1-EA2037B165CE}"/>
                </a:ext>
              </a:extLst>
            </p:cNvPr>
            <p:cNvSpPr/>
            <p:nvPr/>
          </p:nvSpPr>
          <p:spPr>
            <a:xfrm>
              <a:off x="792914" y="4038112"/>
              <a:ext cx="11160000" cy="365394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3" name="文本框 12">
              <a:extLst>
                <a:ext uri="{FF2B5EF4-FFF2-40B4-BE49-F238E27FC236}">
                  <a16:creationId xmlns="" xmlns:a16="http://schemas.microsoft.com/office/drawing/2014/main" id="{E38EBCDC-ABCA-E945-AC9F-C9807C462968}"/>
                </a:ext>
              </a:extLst>
            </p:cNvPr>
            <p:cNvSpPr txBox="1"/>
            <p:nvPr/>
          </p:nvSpPr>
          <p:spPr>
            <a:xfrm>
              <a:off x="971152" y="4438100"/>
              <a:ext cx="10683993" cy="2792239"/>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原子相连的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呈正电性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a:t>
              </a:r>
              <a:r>
                <a:rPr lang="en-US" altLang="zh-CN" sz="2400" i="1" kern="100" baseline="30000" dirty="0" err="1">
                  <a:latin typeface="Times New Roman" panose="02020603050405020304" pitchFamily="18" charset="0"/>
                  <a:ea typeface="宋体" panose="02010600030101010101" pitchFamily="2" charset="-122"/>
                  <a:cs typeface="Courier New" panose="02070309020205020404" pitchFamily="49" charset="0"/>
                </a:rPr>
                <a:t>δ</a:t>
              </a:r>
              <a:r>
                <a:rPr lang="zh-CN" altLang="zh-CN" sz="2400" kern="100" baseline="300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原子相连的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呈负电性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a:t>
              </a:r>
              <a:r>
                <a:rPr lang="en-US" altLang="zh-CN" sz="2400" i="1" kern="100" baseline="30000" dirty="0" err="1">
                  <a:latin typeface="Times New Roman" panose="02020603050405020304" pitchFamily="18" charset="0"/>
                  <a:ea typeface="宋体" panose="02010600030101010101" pitchFamily="2" charset="-122"/>
                  <a:cs typeface="Courier New" panose="02070309020205020404" pitchFamily="49" charset="0"/>
                </a:rPr>
                <a:t>δ</a:t>
              </a:r>
              <a:r>
                <a:rPr lang="zh-CN" altLang="zh-CN" sz="2400" kern="100" baseline="300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，说明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的电负性强于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的电负性弱于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，故电负性：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个原子，其价电子总数为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，与其互为等电子体的分子是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分子间存在</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双氢键</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，类比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氢键</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的形成原理，则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熔点比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低的原因是在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分子之间存在</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a:t>
              </a:r>
              <a:r>
                <a:rPr lang="en-US" altLang="zh-CN" sz="2400" i="1" kern="100" baseline="30000" dirty="0" err="1">
                  <a:latin typeface="Times New Roman" panose="02020603050405020304" pitchFamily="18" charset="0"/>
                  <a:ea typeface="宋体" panose="02010600030101010101" pitchFamily="2" charset="-122"/>
                  <a:cs typeface="Courier New" panose="02070309020205020404" pitchFamily="49" charset="0"/>
                </a:rPr>
                <a:t>δ</a:t>
              </a:r>
              <a:r>
                <a:rPr lang="zh-CN" altLang="zh-CN" sz="2400"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a:t>
              </a:r>
              <a:r>
                <a:rPr lang="en-US" altLang="zh-CN" sz="2400" i="1" kern="100" baseline="30000" dirty="0" err="1">
                  <a:latin typeface="Times New Roman" panose="02020603050405020304" pitchFamily="18" charset="0"/>
                  <a:ea typeface="宋体" panose="02010600030101010101" pitchFamily="2" charset="-122"/>
                  <a:cs typeface="Courier New" panose="02070309020205020404" pitchFamily="49" charset="0"/>
                </a:rPr>
                <a:t>δ</a:t>
              </a:r>
              <a:r>
                <a:rPr lang="zh-CN" altLang="zh-CN" sz="2400"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的静电引力。</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19" name="圆角矩形 1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2" name="圆角矩形 2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4</a:t>
            </a:r>
            <a:endParaRPr kumimoji="1" lang="zh-CN" altLang="en-US" sz="1600" kern="0" dirty="0">
              <a:solidFill>
                <a:prstClr val="white">
                  <a:lumMod val="50000"/>
                </a:prstClr>
              </a:solidFill>
              <a:latin typeface="Arial"/>
              <a:ea typeface="微软雅黑"/>
            </a:endParaRPr>
          </a:p>
        </p:txBody>
      </p:sp>
      <p:sp>
        <p:nvSpPr>
          <p:cNvPr id="14" name="圆角矩形 13">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17" name="圆角矩形 16">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2721299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C1FBDD9-C637-3049-A2CA-EC551F20B050}"/>
              </a:ext>
            </a:extLst>
          </p:cNvPr>
          <p:cNvSpPr/>
          <p:nvPr/>
        </p:nvSpPr>
        <p:spPr>
          <a:xfrm>
            <a:off x="390000" y="908720"/>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spc="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2017·</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spc="100" dirty="0">
                <a:latin typeface="宋体" panose="02010600030101010101" pitchFamily="2" charset="-122"/>
                <a:ea typeface="楷体_GB2312" panose="02010609030101010101" pitchFamily="49" charset="-122"/>
                <a:cs typeface="Times New Roman" panose="02020603050405020304" pitchFamily="18" charset="0"/>
              </a:rPr>
              <a:t>Ⅱ</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35(3)</a:t>
            </a:r>
            <a:r>
              <a:rPr lang="en-US" altLang="zh-CN"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经</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射线衍射测得化合物</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的晶体结构，其局部结构如图所示</a:t>
            </a:r>
            <a:r>
              <a:rPr lang="zh-CN" altLang="zh-CN" kern="100" spc="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spc="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kern="100" dirty="0">
              <a:latin typeface="宋体" panose="02010600030101010101" pitchFamily="2" charset="-122"/>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从结构角度分析，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中两种阳离子的相同之处为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，不同</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之处为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中心原子的杂化轨道</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类型</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中心原子的价层电子对数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空间结构</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共价键</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类型</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4</a:t>
            </a:r>
            <a:endParaRPr kumimoji="1" lang="zh-CN" altLang="en-US" sz="1600" kern="0" dirty="0">
              <a:solidFill>
                <a:prstClr val="white">
                  <a:lumMod val="50000"/>
                </a:prstClr>
              </a:solidFill>
              <a:latin typeface="Arial"/>
              <a:ea typeface="微软雅黑"/>
            </a:endParaRPr>
          </a:p>
        </p:txBody>
      </p:sp>
      <p:pic>
        <p:nvPicPr>
          <p:cNvPr id="61442" name="Picture 2" descr="12-2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6620" y="1674820"/>
            <a:ext cx="3318761" cy="189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7573480" y="3768948"/>
            <a:ext cx="83548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ABD</a:t>
            </a:r>
            <a:endParaRPr lang="zh-CN" altLang="en-US" dirty="0"/>
          </a:p>
        </p:txBody>
      </p:sp>
      <p:sp>
        <p:nvSpPr>
          <p:cNvPr id="5" name="矩形 4"/>
          <p:cNvSpPr/>
          <p:nvPr/>
        </p:nvSpPr>
        <p:spPr>
          <a:xfrm>
            <a:off x="10936607" y="3768948"/>
            <a:ext cx="3898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a:t>
            </a:r>
            <a:endParaRPr lang="zh-CN" altLang="en-US" dirty="0"/>
          </a:p>
        </p:txBody>
      </p:sp>
      <p:sp>
        <p:nvSpPr>
          <p:cNvPr id="13" name="圆角矩形 12">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4" name="圆角矩形 13">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Tree>
    <p:extLst>
      <p:ext uri="{BB962C8B-B14F-4D97-AF65-F5344CB8AC3E}">
        <p14:creationId xmlns:p14="http://schemas.microsoft.com/office/powerpoint/2010/main" val="27295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C1FBDD9-C637-3049-A2CA-EC551F20B050}"/>
              </a:ext>
            </a:extLst>
          </p:cNvPr>
          <p:cNvSpPr/>
          <p:nvPr/>
        </p:nvSpPr>
        <p:spPr>
          <a:xfrm>
            <a:off x="390000" y="1233938"/>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阴离子</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中</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键总数为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个。分子中的大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键可用</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符号</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表示</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代表参与形成大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键的原子数，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代表参与形成大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键的电子数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如苯分子中的大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键可表示</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中</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键应表示为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图中虚线代表氢键，其表示式为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)N—H</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a:r>
              <a:rPr kumimoji="1" lang="en-US" altLang="zh-CN" sz="1600" kern="0" dirty="0">
                <a:solidFill>
                  <a:prstClr val="white">
                    <a:lumMod val="50000"/>
                  </a:prstClr>
                </a:solidFill>
                <a:latin typeface="Arial"/>
                <a:ea typeface="微软雅黑"/>
              </a:rPr>
              <a:t>4</a:t>
            </a:r>
            <a:endParaRPr kumimoji="1" lang="zh-CN" altLang="en-US" sz="1600" kern="0" dirty="0">
              <a:solidFill>
                <a:prstClr val="white">
                  <a:lumMod val="50000"/>
                </a:prstClr>
              </a:solidFill>
              <a:latin typeface="Arial"/>
              <a:ea typeface="微软雅黑"/>
            </a:endParaRPr>
          </a:p>
        </p:txBody>
      </p:sp>
      <p:pic>
        <p:nvPicPr>
          <p:cNvPr id="14" name="Picture 2" descr="12-2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6620" y="3835060"/>
            <a:ext cx="3318761" cy="189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891159974"/>
              </p:ext>
            </p:extLst>
          </p:nvPr>
        </p:nvGraphicFramePr>
        <p:xfrm>
          <a:off x="2279576" y="1291882"/>
          <a:ext cx="939800" cy="638175"/>
        </p:xfrm>
        <a:graphic>
          <a:graphicData uri="http://schemas.openxmlformats.org/presentationml/2006/ole">
            <mc:AlternateContent xmlns:mc="http://schemas.openxmlformats.org/markup-compatibility/2006">
              <mc:Choice xmlns:v="urn:schemas-microsoft-com:vml" Requires="v">
                <p:oleObj spid="_x0000_s61980" name="文档" r:id="rId9" imgW="940086" imgH="638937" progId="Word.Document.12">
                  <p:embed/>
                </p:oleObj>
              </mc:Choice>
              <mc:Fallback>
                <p:oleObj name="文档" r:id="rId9" imgW="940086" imgH="638937" progId="Word.Document.12">
                  <p:embed/>
                  <p:pic>
                    <p:nvPicPr>
                      <p:cNvPr id="0" name=""/>
                      <p:cNvPicPr/>
                      <p:nvPr/>
                    </p:nvPicPr>
                    <p:blipFill>
                      <a:blip r:embed="rId10"/>
                      <a:stretch>
                        <a:fillRect/>
                      </a:stretch>
                    </p:blipFill>
                    <p:spPr>
                      <a:xfrm>
                        <a:off x="2279576" y="1291882"/>
                        <a:ext cx="939800" cy="638175"/>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925217433"/>
              </p:ext>
            </p:extLst>
          </p:nvPr>
        </p:nvGraphicFramePr>
        <p:xfrm>
          <a:off x="9715450" y="1403251"/>
          <a:ext cx="939800" cy="638175"/>
        </p:xfrm>
        <a:graphic>
          <a:graphicData uri="http://schemas.openxmlformats.org/presentationml/2006/ole">
            <mc:AlternateContent xmlns:mc="http://schemas.openxmlformats.org/markup-compatibility/2006">
              <mc:Choice xmlns:v="urn:schemas-microsoft-com:vml" Requires="v">
                <p:oleObj spid="_x0000_s61981" name="文档" r:id="rId12" imgW="940086" imgH="639298" progId="Word.Document.12">
                  <p:embed/>
                </p:oleObj>
              </mc:Choice>
              <mc:Fallback>
                <p:oleObj name="文档" r:id="rId12" imgW="940086" imgH="639298" progId="Word.Document.12">
                  <p:embed/>
                  <p:pic>
                    <p:nvPicPr>
                      <p:cNvPr id="0" name=""/>
                      <p:cNvPicPr/>
                      <p:nvPr/>
                    </p:nvPicPr>
                    <p:blipFill>
                      <a:blip r:embed="rId13"/>
                      <a:stretch>
                        <a:fillRect/>
                      </a:stretch>
                    </p:blipFill>
                    <p:spPr>
                      <a:xfrm>
                        <a:off x="9715450" y="1403251"/>
                        <a:ext cx="939800" cy="638175"/>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2242416527"/>
              </p:ext>
            </p:extLst>
          </p:nvPr>
        </p:nvGraphicFramePr>
        <p:xfrm>
          <a:off x="1732115" y="2494223"/>
          <a:ext cx="939800" cy="638175"/>
        </p:xfrm>
        <a:graphic>
          <a:graphicData uri="http://schemas.openxmlformats.org/presentationml/2006/ole">
            <mc:AlternateContent xmlns:mc="http://schemas.openxmlformats.org/markup-compatibility/2006">
              <mc:Choice xmlns:v="urn:schemas-microsoft-com:vml" Requires="v">
                <p:oleObj spid="_x0000_s61982" name="文档" r:id="rId15" imgW="940086" imgH="640740" progId="Word.Document.12">
                  <p:embed/>
                </p:oleObj>
              </mc:Choice>
              <mc:Fallback>
                <p:oleObj name="文档" r:id="rId15" imgW="940086" imgH="640740" progId="Word.Document.12">
                  <p:embed/>
                  <p:pic>
                    <p:nvPicPr>
                      <p:cNvPr id="0" name=""/>
                      <p:cNvPicPr/>
                      <p:nvPr/>
                    </p:nvPicPr>
                    <p:blipFill>
                      <a:blip r:embed="rId16"/>
                      <a:stretch>
                        <a:fillRect/>
                      </a:stretch>
                    </p:blipFill>
                    <p:spPr>
                      <a:xfrm>
                        <a:off x="1732115" y="2494223"/>
                        <a:ext cx="939800" cy="638175"/>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471142460"/>
              </p:ext>
            </p:extLst>
          </p:nvPr>
        </p:nvGraphicFramePr>
        <p:xfrm>
          <a:off x="2877392" y="2394349"/>
          <a:ext cx="933450" cy="638175"/>
        </p:xfrm>
        <a:graphic>
          <a:graphicData uri="http://schemas.openxmlformats.org/presentationml/2006/ole">
            <mc:AlternateContent xmlns:mc="http://schemas.openxmlformats.org/markup-compatibility/2006">
              <mc:Choice xmlns:v="urn:schemas-microsoft-com:vml" Requires="v">
                <p:oleObj spid="_x0000_s61983" name="文档" r:id="rId18" imgW="940086" imgH="639298" progId="Word.Document.12">
                  <p:embed/>
                </p:oleObj>
              </mc:Choice>
              <mc:Fallback>
                <p:oleObj name="文档" r:id="rId18" imgW="940086" imgH="639298" progId="Word.Document.12">
                  <p:embed/>
                  <p:pic>
                    <p:nvPicPr>
                      <p:cNvPr id="0" name=""/>
                      <p:cNvPicPr/>
                      <p:nvPr/>
                    </p:nvPicPr>
                    <p:blipFill>
                      <a:blip r:embed="rId19"/>
                      <a:stretch>
                        <a:fillRect/>
                      </a:stretch>
                    </p:blipFill>
                    <p:spPr>
                      <a:xfrm>
                        <a:off x="2877392" y="2394349"/>
                        <a:ext cx="933450" cy="638175"/>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3886866807"/>
              </p:ext>
            </p:extLst>
          </p:nvPr>
        </p:nvGraphicFramePr>
        <p:xfrm>
          <a:off x="5191119" y="2939008"/>
          <a:ext cx="933450" cy="638175"/>
        </p:xfrm>
        <a:graphic>
          <a:graphicData uri="http://schemas.openxmlformats.org/presentationml/2006/ole">
            <mc:AlternateContent xmlns:mc="http://schemas.openxmlformats.org/markup-compatibility/2006">
              <mc:Choice xmlns:v="urn:schemas-microsoft-com:vml" Requires="v">
                <p:oleObj spid="_x0000_s61984" name="文档" r:id="rId21" imgW="940086" imgH="640740" progId="Word.Document.12">
                  <p:embed/>
                </p:oleObj>
              </mc:Choice>
              <mc:Fallback>
                <p:oleObj name="文档" r:id="rId21" imgW="940086" imgH="640740" progId="Word.Document.12">
                  <p:embed/>
                  <p:pic>
                    <p:nvPicPr>
                      <p:cNvPr id="0" name=""/>
                      <p:cNvPicPr/>
                      <p:nvPr/>
                    </p:nvPicPr>
                    <p:blipFill>
                      <a:blip r:embed="rId22"/>
                      <a:stretch>
                        <a:fillRect/>
                      </a:stretch>
                    </p:blipFill>
                    <p:spPr>
                      <a:xfrm>
                        <a:off x="5191119" y="2939008"/>
                        <a:ext cx="933450" cy="638175"/>
                      </a:xfrm>
                      <a:prstGeom prst="rect">
                        <a:avLst/>
                      </a:prstGeom>
                    </p:spPr>
                  </p:pic>
                </p:oleObj>
              </mc:Fallback>
            </mc:AlternateContent>
          </a:graphicData>
        </a:graphic>
      </p:graphicFrame>
      <p:sp>
        <p:nvSpPr>
          <p:cNvPr id="4" name="矩形 3"/>
          <p:cNvSpPr/>
          <p:nvPr/>
        </p:nvSpPr>
        <p:spPr>
          <a:xfrm>
            <a:off x="5138668" y="1311151"/>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5</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2862621725"/>
              </p:ext>
            </p:extLst>
          </p:nvPr>
        </p:nvGraphicFramePr>
        <p:xfrm>
          <a:off x="6197746" y="2453233"/>
          <a:ext cx="949325" cy="485775"/>
        </p:xfrm>
        <a:graphic>
          <a:graphicData uri="http://schemas.openxmlformats.org/presentationml/2006/ole">
            <mc:AlternateContent xmlns:mc="http://schemas.openxmlformats.org/markup-compatibility/2006">
              <mc:Choice xmlns:v="urn:schemas-microsoft-com:vml" Requires="v">
                <p:oleObj spid="_x0000_s61985" name="文档" r:id="rId24" imgW="949803" imgH="486415" progId="Word.Document.12">
                  <p:embed/>
                </p:oleObj>
              </mc:Choice>
              <mc:Fallback>
                <p:oleObj name="文档" r:id="rId24" imgW="949803" imgH="486415" progId="Word.Document.12">
                  <p:embed/>
                  <p:pic>
                    <p:nvPicPr>
                      <p:cNvPr id="0" name=""/>
                      <p:cNvPicPr/>
                      <p:nvPr/>
                    </p:nvPicPr>
                    <p:blipFill>
                      <a:blip r:embed="rId25"/>
                      <a:stretch>
                        <a:fillRect/>
                      </a:stretch>
                    </p:blipFill>
                    <p:spPr>
                      <a:xfrm>
                        <a:off x="6197746" y="2453233"/>
                        <a:ext cx="949325" cy="48577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548982280"/>
              </p:ext>
            </p:extLst>
          </p:nvPr>
        </p:nvGraphicFramePr>
        <p:xfrm>
          <a:off x="7916093" y="2882996"/>
          <a:ext cx="3263900" cy="630238"/>
        </p:xfrm>
        <a:graphic>
          <a:graphicData uri="http://schemas.openxmlformats.org/presentationml/2006/ole">
            <mc:AlternateContent xmlns:mc="http://schemas.openxmlformats.org/markup-compatibility/2006">
              <mc:Choice xmlns:v="urn:schemas-microsoft-com:vml" Requires="v">
                <p:oleObj spid="_x0000_s61986" name="文档" r:id="rId27" imgW="3263667" imgH="629562" progId="Word.Document.12">
                  <p:embed/>
                </p:oleObj>
              </mc:Choice>
              <mc:Fallback>
                <p:oleObj name="文档" r:id="rId27" imgW="3263667" imgH="629562" progId="Word.Document.12">
                  <p:embed/>
                  <p:pic>
                    <p:nvPicPr>
                      <p:cNvPr id="0" name=""/>
                      <p:cNvPicPr/>
                      <p:nvPr/>
                    </p:nvPicPr>
                    <p:blipFill>
                      <a:blip r:embed="rId28"/>
                      <a:stretch>
                        <a:fillRect/>
                      </a:stretch>
                    </p:blipFill>
                    <p:spPr>
                      <a:xfrm>
                        <a:off x="7916093" y="2882996"/>
                        <a:ext cx="3263900" cy="630238"/>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2010967835"/>
              </p:ext>
            </p:extLst>
          </p:nvPr>
        </p:nvGraphicFramePr>
        <p:xfrm>
          <a:off x="585940" y="3438525"/>
          <a:ext cx="3257550" cy="628650"/>
        </p:xfrm>
        <a:graphic>
          <a:graphicData uri="http://schemas.openxmlformats.org/presentationml/2006/ole">
            <mc:AlternateContent xmlns:mc="http://schemas.openxmlformats.org/markup-compatibility/2006">
              <mc:Choice xmlns:v="urn:schemas-microsoft-com:vml" Requires="v">
                <p:oleObj spid="_x0000_s61987" name="文档" r:id="rId30" imgW="3263667" imgH="631365" progId="Word.Document.12">
                  <p:embed/>
                </p:oleObj>
              </mc:Choice>
              <mc:Fallback>
                <p:oleObj name="文档" r:id="rId30" imgW="3263667" imgH="631365" progId="Word.Document.12">
                  <p:embed/>
                  <p:pic>
                    <p:nvPicPr>
                      <p:cNvPr id="0" name=""/>
                      <p:cNvPicPr/>
                      <p:nvPr/>
                    </p:nvPicPr>
                    <p:blipFill>
                      <a:blip r:embed="rId31"/>
                      <a:stretch>
                        <a:fillRect/>
                      </a:stretch>
                    </p:blipFill>
                    <p:spPr>
                      <a:xfrm>
                        <a:off x="585940" y="3438525"/>
                        <a:ext cx="3257550" cy="628650"/>
                      </a:xfrm>
                      <a:prstGeom prst="rect">
                        <a:avLst/>
                      </a:prstGeom>
                    </p:spPr>
                  </p:pic>
                </p:oleObj>
              </mc:Fallback>
            </mc:AlternateContent>
          </a:graphicData>
        </a:graphic>
      </p:graphicFrame>
      <p:sp>
        <p:nvSpPr>
          <p:cNvPr id="23" name="矩形 22">
            <a:hlinkClick r:id="rId32"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
        <p:nvSpPr>
          <p:cNvPr id="24" name="圆角矩形 23">
            <a:hlinkClick r:id="rId33"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34"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35"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36"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Tree>
    <p:extLst>
      <p:ext uri="{BB962C8B-B14F-4D97-AF65-F5344CB8AC3E}">
        <p14:creationId xmlns:p14="http://schemas.microsoft.com/office/powerpoint/2010/main" val="3301399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7" name="矩形 6"/>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 xmlns:a16="http://schemas.microsoft.com/office/drawing/2014/main"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课时精练</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 xmlns:a16="http://schemas.microsoft.com/office/drawing/2014/main"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1" name="文本框 10">
            <a:extLst>
              <a:ext uri="{FF2B5EF4-FFF2-40B4-BE49-F238E27FC236}">
                <a16:creationId xmlns="" xmlns:a16="http://schemas.microsoft.com/office/drawing/2014/main"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8" name="文本框 7">
            <a:extLst>
              <a:ext uri="{FF2B5EF4-FFF2-40B4-BE49-F238E27FC236}">
                <a16:creationId xmlns:a16="http://schemas.microsoft.com/office/drawing/2014/main" xmlns="" id="{B872AB8A-14DD-9C40-A732-56BC6020FD9F}"/>
              </a:ext>
            </a:extLst>
          </p:cNvPr>
          <p:cNvSpPr txBox="1"/>
          <p:nvPr/>
        </p:nvSpPr>
        <p:spPr>
          <a:xfrm>
            <a:off x="4965024" y="2353753"/>
            <a:ext cx="1172946" cy="215570"/>
          </a:xfrm>
          <a:custGeom>
            <a:avLst/>
            <a:gdLst/>
            <a:ahLst/>
            <a:cxnLst/>
            <a:rect l="l" t="t" r="r" b="b"/>
            <a:pathLst>
              <a:path w="1172946" h="215570">
                <a:moveTo>
                  <a:pt x="32918" y="162992"/>
                </a:moveTo>
                <a:lnTo>
                  <a:pt x="73152" y="162992"/>
                </a:lnTo>
                <a:lnTo>
                  <a:pt x="54178" y="199339"/>
                </a:lnTo>
                <a:cubicBezTo>
                  <a:pt x="47777" y="210160"/>
                  <a:pt x="39547" y="215570"/>
                  <a:pt x="29489" y="215570"/>
                </a:cubicBezTo>
                <a:lnTo>
                  <a:pt x="0" y="215570"/>
                </a:lnTo>
                <a:lnTo>
                  <a:pt x="25603" y="167793"/>
                </a:lnTo>
                <a:cubicBezTo>
                  <a:pt x="27584" y="164592"/>
                  <a:pt x="30022" y="162992"/>
                  <a:pt x="32918" y="162992"/>
                </a:cubicBezTo>
                <a:close/>
                <a:moveTo>
                  <a:pt x="59893" y="114300"/>
                </a:moveTo>
                <a:lnTo>
                  <a:pt x="57150" y="133960"/>
                </a:lnTo>
                <a:cubicBezTo>
                  <a:pt x="56997" y="135484"/>
                  <a:pt x="57378" y="136779"/>
                  <a:pt x="58293" y="137846"/>
                </a:cubicBezTo>
                <a:cubicBezTo>
                  <a:pt x="59207" y="138760"/>
                  <a:pt x="60350" y="139218"/>
                  <a:pt x="61722" y="139218"/>
                </a:cubicBezTo>
                <a:lnTo>
                  <a:pt x="117957" y="139218"/>
                </a:lnTo>
                <a:lnTo>
                  <a:pt x="121386" y="114300"/>
                </a:lnTo>
                <a:close/>
                <a:moveTo>
                  <a:pt x="603580" y="96012"/>
                </a:moveTo>
                <a:lnTo>
                  <a:pt x="650214" y="96012"/>
                </a:lnTo>
                <a:lnTo>
                  <a:pt x="637641" y="189738"/>
                </a:lnTo>
                <a:cubicBezTo>
                  <a:pt x="637336" y="191872"/>
                  <a:pt x="637794" y="193701"/>
                  <a:pt x="639013" y="195225"/>
                </a:cubicBezTo>
                <a:cubicBezTo>
                  <a:pt x="640080" y="196749"/>
                  <a:pt x="641756" y="197511"/>
                  <a:pt x="644042" y="197511"/>
                </a:cubicBezTo>
                <a:lnTo>
                  <a:pt x="674903" y="197511"/>
                </a:lnTo>
                <a:cubicBezTo>
                  <a:pt x="677037" y="197511"/>
                  <a:pt x="679018" y="196749"/>
                  <a:pt x="680847" y="195225"/>
                </a:cubicBezTo>
                <a:cubicBezTo>
                  <a:pt x="682828" y="193701"/>
                  <a:pt x="683971" y="191872"/>
                  <a:pt x="684276" y="189738"/>
                </a:cubicBezTo>
                <a:lnTo>
                  <a:pt x="694563" y="114072"/>
                </a:lnTo>
                <a:lnTo>
                  <a:pt x="654786" y="114072"/>
                </a:lnTo>
                <a:lnTo>
                  <a:pt x="657301" y="96012"/>
                </a:lnTo>
                <a:lnTo>
                  <a:pt x="741883" y="96012"/>
                </a:lnTo>
                <a:lnTo>
                  <a:pt x="728853" y="191338"/>
                </a:lnTo>
                <a:cubicBezTo>
                  <a:pt x="728091" y="198044"/>
                  <a:pt x="725043" y="203759"/>
                  <a:pt x="719709" y="208483"/>
                </a:cubicBezTo>
                <a:cubicBezTo>
                  <a:pt x="714527" y="213208"/>
                  <a:pt x="708583" y="215570"/>
                  <a:pt x="701878" y="215570"/>
                </a:cubicBezTo>
                <a:lnTo>
                  <a:pt x="612495" y="215570"/>
                </a:lnTo>
                <a:cubicBezTo>
                  <a:pt x="605790" y="215570"/>
                  <a:pt x="600303" y="213208"/>
                  <a:pt x="596036" y="208483"/>
                </a:cubicBezTo>
                <a:cubicBezTo>
                  <a:pt x="591769" y="203759"/>
                  <a:pt x="590016" y="198044"/>
                  <a:pt x="590778" y="191338"/>
                </a:cubicBezTo>
                <a:close/>
                <a:moveTo>
                  <a:pt x="913257" y="77038"/>
                </a:moveTo>
                <a:lnTo>
                  <a:pt x="1148714" y="77038"/>
                </a:lnTo>
                <a:cubicBezTo>
                  <a:pt x="1150696" y="77038"/>
                  <a:pt x="1152296" y="77762"/>
                  <a:pt x="1153515" y="79210"/>
                </a:cubicBezTo>
                <a:cubicBezTo>
                  <a:pt x="1154734" y="80658"/>
                  <a:pt x="1155191" y="82372"/>
                  <a:pt x="1154887" y="84354"/>
                </a:cubicBezTo>
                <a:lnTo>
                  <a:pt x="1140256" y="190424"/>
                </a:lnTo>
                <a:cubicBezTo>
                  <a:pt x="1139342" y="197282"/>
                  <a:pt x="1136142" y="203149"/>
                  <a:pt x="1130655" y="208026"/>
                </a:cubicBezTo>
                <a:cubicBezTo>
                  <a:pt x="1125321" y="213055"/>
                  <a:pt x="1119149" y="215570"/>
                  <a:pt x="1112138" y="215570"/>
                </a:cubicBezTo>
                <a:lnTo>
                  <a:pt x="1035786" y="215570"/>
                </a:lnTo>
                <a:lnTo>
                  <a:pt x="1036472" y="210541"/>
                </a:lnTo>
                <a:cubicBezTo>
                  <a:pt x="1037386" y="205664"/>
                  <a:pt x="1039672" y="201549"/>
                  <a:pt x="1043330" y="198196"/>
                </a:cubicBezTo>
                <a:cubicBezTo>
                  <a:pt x="1046987" y="194844"/>
                  <a:pt x="1051178" y="193167"/>
                  <a:pt x="1055903" y="193167"/>
                </a:cubicBezTo>
                <a:lnTo>
                  <a:pt x="1085392" y="193167"/>
                </a:lnTo>
                <a:cubicBezTo>
                  <a:pt x="1087526" y="193167"/>
                  <a:pt x="1089507" y="192405"/>
                  <a:pt x="1091336" y="190881"/>
                </a:cubicBezTo>
                <a:cubicBezTo>
                  <a:pt x="1093165" y="189357"/>
                  <a:pt x="1094308" y="187376"/>
                  <a:pt x="1094765" y="184938"/>
                </a:cubicBezTo>
                <a:lnTo>
                  <a:pt x="1106423" y="99441"/>
                </a:lnTo>
                <a:lnTo>
                  <a:pt x="1005839" y="99441"/>
                </a:lnTo>
                <a:lnTo>
                  <a:pt x="962863" y="172822"/>
                </a:lnTo>
                <a:cubicBezTo>
                  <a:pt x="943965" y="201321"/>
                  <a:pt x="920572" y="215570"/>
                  <a:pt x="892683" y="215570"/>
                </a:cubicBezTo>
                <a:lnTo>
                  <a:pt x="889025" y="215570"/>
                </a:lnTo>
                <a:lnTo>
                  <a:pt x="957148" y="99441"/>
                </a:lnTo>
                <a:lnTo>
                  <a:pt x="905256" y="99441"/>
                </a:lnTo>
                <a:lnTo>
                  <a:pt x="907770" y="82068"/>
                </a:lnTo>
                <a:cubicBezTo>
                  <a:pt x="907923" y="80696"/>
                  <a:pt x="908532" y="79515"/>
                  <a:pt x="909599" y="78524"/>
                </a:cubicBezTo>
                <a:cubicBezTo>
                  <a:pt x="910666" y="77534"/>
                  <a:pt x="911885" y="77038"/>
                  <a:pt x="913257" y="77038"/>
                </a:cubicBezTo>
                <a:close/>
                <a:moveTo>
                  <a:pt x="173050" y="68809"/>
                </a:moveTo>
                <a:lnTo>
                  <a:pt x="169392" y="96012"/>
                </a:lnTo>
                <a:lnTo>
                  <a:pt x="226771" y="96012"/>
                </a:lnTo>
                <a:cubicBezTo>
                  <a:pt x="227990" y="96012"/>
                  <a:pt x="229209" y="95479"/>
                  <a:pt x="230428" y="94412"/>
                </a:cubicBezTo>
                <a:cubicBezTo>
                  <a:pt x="231648" y="93193"/>
                  <a:pt x="232333" y="91897"/>
                  <a:pt x="232486" y="90526"/>
                </a:cubicBezTo>
                <a:lnTo>
                  <a:pt x="235458" y="68809"/>
                </a:lnTo>
                <a:close/>
                <a:moveTo>
                  <a:pt x="29946" y="50292"/>
                </a:moveTo>
                <a:lnTo>
                  <a:pt x="283464" y="50292"/>
                </a:lnTo>
                <a:lnTo>
                  <a:pt x="277520" y="94412"/>
                </a:lnTo>
                <a:cubicBezTo>
                  <a:pt x="276758" y="99898"/>
                  <a:pt x="274243" y="104623"/>
                  <a:pt x="269976" y="108585"/>
                </a:cubicBezTo>
                <a:cubicBezTo>
                  <a:pt x="266014" y="112395"/>
                  <a:pt x="261442" y="114300"/>
                  <a:pt x="256260" y="114300"/>
                </a:cubicBezTo>
                <a:lnTo>
                  <a:pt x="166878" y="114300"/>
                </a:lnTo>
                <a:lnTo>
                  <a:pt x="163449" y="139218"/>
                </a:lnTo>
                <a:lnTo>
                  <a:pt x="271348" y="139218"/>
                </a:lnTo>
                <a:lnTo>
                  <a:pt x="264947" y="189281"/>
                </a:lnTo>
                <a:cubicBezTo>
                  <a:pt x="264033" y="196444"/>
                  <a:pt x="260832" y="202387"/>
                  <a:pt x="255346" y="207112"/>
                </a:cubicBezTo>
                <a:cubicBezTo>
                  <a:pt x="250012" y="211989"/>
                  <a:pt x="243992" y="214427"/>
                  <a:pt x="237286" y="214427"/>
                </a:cubicBezTo>
                <a:lnTo>
                  <a:pt x="182194" y="214427"/>
                </a:lnTo>
                <a:lnTo>
                  <a:pt x="183108" y="208026"/>
                </a:lnTo>
                <a:cubicBezTo>
                  <a:pt x="183565" y="204673"/>
                  <a:pt x="185013" y="201892"/>
                  <a:pt x="187452" y="199682"/>
                </a:cubicBezTo>
                <a:cubicBezTo>
                  <a:pt x="189890" y="197473"/>
                  <a:pt x="192633" y="196368"/>
                  <a:pt x="195681" y="196368"/>
                </a:cubicBezTo>
                <a:lnTo>
                  <a:pt x="207797" y="196368"/>
                </a:lnTo>
                <a:cubicBezTo>
                  <a:pt x="210845" y="196368"/>
                  <a:pt x="213512" y="195225"/>
                  <a:pt x="215798" y="192939"/>
                </a:cubicBezTo>
                <a:cubicBezTo>
                  <a:pt x="218236" y="190805"/>
                  <a:pt x="219684" y="188214"/>
                  <a:pt x="220141" y="185166"/>
                </a:cubicBezTo>
                <a:lnTo>
                  <a:pt x="223799" y="157506"/>
                </a:lnTo>
                <a:lnTo>
                  <a:pt x="161163" y="157506"/>
                </a:lnTo>
                <a:lnTo>
                  <a:pt x="153847" y="210998"/>
                </a:lnTo>
                <a:cubicBezTo>
                  <a:pt x="153695" y="212370"/>
                  <a:pt x="153124" y="213475"/>
                  <a:pt x="152133" y="214313"/>
                </a:cubicBezTo>
                <a:cubicBezTo>
                  <a:pt x="151142" y="215151"/>
                  <a:pt x="150037" y="215570"/>
                  <a:pt x="148818" y="215570"/>
                </a:cubicBezTo>
                <a:lnTo>
                  <a:pt x="107899" y="215570"/>
                </a:lnTo>
                <a:lnTo>
                  <a:pt x="115671" y="157506"/>
                </a:lnTo>
                <a:lnTo>
                  <a:pt x="27203" y="157506"/>
                </a:lnTo>
                <a:cubicBezTo>
                  <a:pt x="22021" y="157506"/>
                  <a:pt x="17907" y="155601"/>
                  <a:pt x="14859" y="151791"/>
                </a:cubicBezTo>
                <a:cubicBezTo>
                  <a:pt x="11658" y="147981"/>
                  <a:pt x="10439" y="143332"/>
                  <a:pt x="11201" y="137846"/>
                </a:cubicBezTo>
                <a:lnTo>
                  <a:pt x="16687" y="96012"/>
                </a:lnTo>
                <a:lnTo>
                  <a:pt x="123901" y="96012"/>
                </a:lnTo>
                <a:lnTo>
                  <a:pt x="127558" y="68809"/>
                </a:lnTo>
                <a:lnTo>
                  <a:pt x="20345" y="68809"/>
                </a:lnTo>
                <a:lnTo>
                  <a:pt x="21717" y="58065"/>
                </a:lnTo>
                <a:cubicBezTo>
                  <a:pt x="22021" y="55931"/>
                  <a:pt x="22974" y="54102"/>
                  <a:pt x="24574" y="52578"/>
                </a:cubicBezTo>
                <a:cubicBezTo>
                  <a:pt x="26174" y="51054"/>
                  <a:pt x="27965" y="50292"/>
                  <a:pt x="29946" y="50292"/>
                </a:cubicBezTo>
                <a:close/>
                <a:moveTo>
                  <a:pt x="616381" y="34290"/>
                </a:moveTo>
                <a:lnTo>
                  <a:pt x="649757" y="34290"/>
                </a:lnTo>
                <a:cubicBezTo>
                  <a:pt x="652348" y="34290"/>
                  <a:pt x="654481" y="35128"/>
                  <a:pt x="656158" y="36805"/>
                </a:cubicBezTo>
                <a:cubicBezTo>
                  <a:pt x="657834" y="38481"/>
                  <a:pt x="658749" y="40615"/>
                  <a:pt x="658901" y="43206"/>
                </a:cubicBezTo>
                <a:lnTo>
                  <a:pt x="659358" y="70638"/>
                </a:lnTo>
                <a:lnTo>
                  <a:pt x="692277" y="70638"/>
                </a:lnTo>
                <a:lnTo>
                  <a:pt x="700506" y="44349"/>
                </a:lnTo>
                <a:cubicBezTo>
                  <a:pt x="701421" y="41453"/>
                  <a:pt x="703097" y="39053"/>
                  <a:pt x="705535" y="37148"/>
                </a:cubicBezTo>
                <a:cubicBezTo>
                  <a:pt x="707974" y="35243"/>
                  <a:pt x="710565" y="34290"/>
                  <a:pt x="713308" y="34290"/>
                </a:cubicBezTo>
                <a:lnTo>
                  <a:pt x="745540" y="34290"/>
                </a:lnTo>
                <a:lnTo>
                  <a:pt x="734339" y="70638"/>
                </a:lnTo>
                <a:lnTo>
                  <a:pt x="750798" y="70638"/>
                </a:lnTo>
                <a:lnTo>
                  <a:pt x="749198" y="82753"/>
                </a:lnTo>
                <a:cubicBezTo>
                  <a:pt x="748893" y="84430"/>
                  <a:pt x="748055" y="85840"/>
                  <a:pt x="746683" y="86983"/>
                </a:cubicBezTo>
                <a:cubicBezTo>
                  <a:pt x="745312" y="88126"/>
                  <a:pt x="743864" y="88697"/>
                  <a:pt x="742340" y="88697"/>
                </a:cubicBezTo>
                <a:lnTo>
                  <a:pt x="601522" y="88697"/>
                </a:lnTo>
                <a:lnTo>
                  <a:pt x="603123" y="76353"/>
                </a:lnTo>
                <a:cubicBezTo>
                  <a:pt x="603427" y="74676"/>
                  <a:pt x="604151" y="73305"/>
                  <a:pt x="605294" y="72238"/>
                </a:cubicBezTo>
                <a:cubicBezTo>
                  <a:pt x="606437" y="71171"/>
                  <a:pt x="607771" y="70638"/>
                  <a:pt x="609295" y="70638"/>
                </a:cubicBezTo>
                <a:lnTo>
                  <a:pt x="617753" y="70638"/>
                </a:lnTo>
                <a:close/>
                <a:moveTo>
                  <a:pt x="786917" y="30633"/>
                </a:moveTo>
                <a:lnTo>
                  <a:pt x="812292" y="30633"/>
                </a:lnTo>
                <a:lnTo>
                  <a:pt x="785774" y="215570"/>
                </a:lnTo>
                <a:lnTo>
                  <a:pt x="742569" y="215570"/>
                </a:lnTo>
                <a:lnTo>
                  <a:pt x="766572" y="48692"/>
                </a:lnTo>
                <a:cubicBezTo>
                  <a:pt x="767486" y="43510"/>
                  <a:pt x="769772" y="39243"/>
                  <a:pt x="773430" y="35890"/>
                </a:cubicBezTo>
                <a:cubicBezTo>
                  <a:pt x="777392" y="32385"/>
                  <a:pt x="781888" y="30633"/>
                  <a:pt x="786917" y="30633"/>
                </a:cubicBezTo>
                <a:close/>
                <a:moveTo>
                  <a:pt x="780516" y="1829"/>
                </a:moveTo>
                <a:lnTo>
                  <a:pt x="879271" y="1829"/>
                </a:lnTo>
                <a:lnTo>
                  <a:pt x="876300" y="21489"/>
                </a:lnTo>
                <a:lnTo>
                  <a:pt x="857783" y="77953"/>
                </a:lnTo>
                <a:lnTo>
                  <a:pt x="868070" y="77953"/>
                </a:lnTo>
                <a:lnTo>
                  <a:pt x="852982" y="184023"/>
                </a:lnTo>
                <a:cubicBezTo>
                  <a:pt x="851915" y="192405"/>
                  <a:pt x="849630" y="198273"/>
                  <a:pt x="846124" y="201625"/>
                </a:cubicBezTo>
                <a:cubicBezTo>
                  <a:pt x="842467" y="204826"/>
                  <a:pt x="836523" y="206426"/>
                  <a:pt x="828294" y="206426"/>
                </a:cubicBezTo>
                <a:lnTo>
                  <a:pt x="802690" y="206426"/>
                </a:lnTo>
                <a:lnTo>
                  <a:pt x="820978" y="77953"/>
                </a:lnTo>
                <a:lnTo>
                  <a:pt x="810463" y="77953"/>
                </a:lnTo>
                <a:lnTo>
                  <a:pt x="828979" y="21717"/>
                </a:lnTo>
                <a:lnTo>
                  <a:pt x="816635" y="21717"/>
                </a:lnTo>
                <a:lnTo>
                  <a:pt x="816406" y="21717"/>
                </a:lnTo>
                <a:lnTo>
                  <a:pt x="812977" y="21717"/>
                </a:lnTo>
                <a:lnTo>
                  <a:pt x="769543" y="21717"/>
                </a:lnTo>
                <a:lnTo>
                  <a:pt x="771601" y="9601"/>
                </a:lnTo>
                <a:cubicBezTo>
                  <a:pt x="772058" y="7315"/>
                  <a:pt x="773049" y="5487"/>
                  <a:pt x="774573" y="4115"/>
                </a:cubicBezTo>
                <a:cubicBezTo>
                  <a:pt x="776401" y="2591"/>
                  <a:pt x="778383" y="1829"/>
                  <a:pt x="780516" y="1829"/>
                </a:cubicBezTo>
                <a:close/>
                <a:moveTo>
                  <a:pt x="1101394" y="686"/>
                </a:moveTo>
                <a:lnTo>
                  <a:pt x="1140714" y="686"/>
                </a:lnTo>
                <a:cubicBezTo>
                  <a:pt x="1146962" y="686"/>
                  <a:pt x="1151534" y="3658"/>
                  <a:pt x="1154430" y="9601"/>
                </a:cubicBezTo>
                <a:lnTo>
                  <a:pt x="1172946" y="66751"/>
                </a:lnTo>
                <a:lnTo>
                  <a:pt x="1131569" y="66751"/>
                </a:lnTo>
                <a:cubicBezTo>
                  <a:pt x="1126693" y="66751"/>
                  <a:pt x="1123111" y="64465"/>
                  <a:pt x="1120825" y="59893"/>
                </a:cubicBezTo>
                <a:close/>
                <a:moveTo>
                  <a:pt x="956005" y="686"/>
                </a:moveTo>
                <a:lnTo>
                  <a:pt x="997839" y="686"/>
                </a:lnTo>
                <a:lnTo>
                  <a:pt x="978408" y="32461"/>
                </a:lnTo>
                <a:cubicBezTo>
                  <a:pt x="962253" y="55321"/>
                  <a:pt x="942670" y="66751"/>
                  <a:pt x="919657" y="66751"/>
                </a:cubicBezTo>
                <a:lnTo>
                  <a:pt x="907999" y="66751"/>
                </a:lnTo>
                <a:lnTo>
                  <a:pt x="943889" y="7315"/>
                </a:lnTo>
                <a:cubicBezTo>
                  <a:pt x="947242" y="2896"/>
                  <a:pt x="951280" y="686"/>
                  <a:pt x="956005" y="686"/>
                </a:cubicBezTo>
                <a:close/>
                <a:moveTo>
                  <a:pt x="663244" y="0"/>
                </a:moveTo>
                <a:lnTo>
                  <a:pt x="701649" y="0"/>
                </a:lnTo>
                <a:cubicBezTo>
                  <a:pt x="703478" y="0"/>
                  <a:pt x="704888" y="838"/>
                  <a:pt x="705878" y="2515"/>
                </a:cubicBezTo>
                <a:cubicBezTo>
                  <a:pt x="706869" y="4191"/>
                  <a:pt x="707212" y="6096"/>
                  <a:pt x="706907" y="8230"/>
                </a:cubicBezTo>
                <a:lnTo>
                  <a:pt x="706907" y="8916"/>
                </a:lnTo>
                <a:lnTo>
                  <a:pt x="755142" y="8916"/>
                </a:lnTo>
                <a:lnTo>
                  <a:pt x="753541" y="20346"/>
                </a:lnTo>
                <a:cubicBezTo>
                  <a:pt x="753237" y="22327"/>
                  <a:pt x="752398" y="23927"/>
                  <a:pt x="751027" y="25146"/>
                </a:cubicBezTo>
                <a:cubicBezTo>
                  <a:pt x="749655" y="26365"/>
                  <a:pt x="748055" y="26975"/>
                  <a:pt x="746226" y="26975"/>
                </a:cubicBezTo>
                <a:lnTo>
                  <a:pt x="610895" y="26975"/>
                </a:lnTo>
                <a:lnTo>
                  <a:pt x="612724" y="15774"/>
                </a:lnTo>
                <a:cubicBezTo>
                  <a:pt x="613029" y="13945"/>
                  <a:pt x="613943" y="12345"/>
                  <a:pt x="615467" y="10973"/>
                </a:cubicBezTo>
                <a:cubicBezTo>
                  <a:pt x="616991" y="9601"/>
                  <a:pt x="618591" y="8916"/>
                  <a:pt x="620268" y="8916"/>
                </a:cubicBezTo>
                <a:lnTo>
                  <a:pt x="661873" y="8916"/>
                </a:lnTo>
                <a:close/>
                <a:moveTo>
                  <a:pt x="321564" y="0"/>
                </a:moveTo>
                <a:lnTo>
                  <a:pt x="369570" y="0"/>
                </a:lnTo>
                <a:lnTo>
                  <a:pt x="344881" y="182652"/>
                </a:lnTo>
                <a:cubicBezTo>
                  <a:pt x="344728" y="183109"/>
                  <a:pt x="344652" y="183490"/>
                  <a:pt x="344652" y="183795"/>
                </a:cubicBezTo>
                <a:cubicBezTo>
                  <a:pt x="344652" y="185928"/>
                  <a:pt x="345262" y="187681"/>
                  <a:pt x="346481" y="189052"/>
                </a:cubicBezTo>
                <a:cubicBezTo>
                  <a:pt x="348005" y="190729"/>
                  <a:pt x="349834" y="191567"/>
                  <a:pt x="351967" y="191567"/>
                </a:cubicBezTo>
                <a:lnTo>
                  <a:pt x="503529" y="191567"/>
                </a:lnTo>
                <a:cubicBezTo>
                  <a:pt x="505815" y="191567"/>
                  <a:pt x="507796" y="190729"/>
                  <a:pt x="509473" y="189052"/>
                </a:cubicBezTo>
                <a:cubicBezTo>
                  <a:pt x="510082" y="188443"/>
                  <a:pt x="510616" y="187757"/>
                  <a:pt x="511073" y="186995"/>
                </a:cubicBezTo>
                <a:cubicBezTo>
                  <a:pt x="511835" y="185776"/>
                  <a:pt x="512292" y="184328"/>
                  <a:pt x="512445" y="182652"/>
                </a:cubicBezTo>
                <a:lnTo>
                  <a:pt x="532790" y="25146"/>
                </a:lnTo>
                <a:lnTo>
                  <a:pt x="507644" y="25146"/>
                </a:lnTo>
                <a:lnTo>
                  <a:pt x="493242" y="141961"/>
                </a:lnTo>
                <a:cubicBezTo>
                  <a:pt x="492937" y="143942"/>
                  <a:pt x="493395" y="145618"/>
                  <a:pt x="494614" y="146990"/>
                </a:cubicBezTo>
                <a:cubicBezTo>
                  <a:pt x="495833" y="148362"/>
                  <a:pt x="497509" y="149047"/>
                  <a:pt x="499643" y="149047"/>
                </a:cubicBezTo>
                <a:lnTo>
                  <a:pt x="511073" y="149047"/>
                </a:lnTo>
                <a:lnTo>
                  <a:pt x="507187" y="174422"/>
                </a:lnTo>
                <a:lnTo>
                  <a:pt x="470839" y="174422"/>
                </a:lnTo>
                <a:cubicBezTo>
                  <a:pt x="464591" y="174422"/>
                  <a:pt x="459562" y="172212"/>
                  <a:pt x="455752" y="167793"/>
                </a:cubicBezTo>
                <a:cubicBezTo>
                  <a:pt x="453618" y="164897"/>
                  <a:pt x="452247" y="161773"/>
                  <a:pt x="451637" y="158420"/>
                </a:cubicBezTo>
                <a:cubicBezTo>
                  <a:pt x="451485" y="157506"/>
                  <a:pt x="451408" y="156667"/>
                  <a:pt x="451408" y="155905"/>
                </a:cubicBezTo>
                <a:cubicBezTo>
                  <a:pt x="451408" y="154534"/>
                  <a:pt x="451485" y="153010"/>
                  <a:pt x="451637" y="151333"/>
                </a:cubicBezTo>
                <a:lnTo>
                  <a:pt x="467639" y="25146"/>
                </a:lnTo>
                <a:lnTo>
                  <a:pt x="436778" y="25146"/>
                </a:lnTo>
                <a:lnTo>
                  <a:pt x="419862" y="151333"/>
                </a:lnTo>
                <a:cubicBezTo>
                  <a:pt x="419557" y="153772"/>
                  <a:pt x="418947" y="156134"/>
                  <a:pt x="418033" y="158420"/>
                </a:cubicBezTo>
                <a:cubicBezTo>
                  <a:pt x="416661" y="161773"/>
                  <a:pt x="414528" y="164897"/>
                  <a:pt x="411632" y="167793"/>
                </a:cubicBezTo>
                <a:cubicBezTo>
                  <a:pt x="406755" y="172212"/>
                  <a:pt x="401269" y="174422"/>
                  <a:pt x="395173" y="174422"/>
                </a:cubicBezTo>
                <a:lnTo>
                  <a:pt x="351510" y="174422"/>
                </a:lnTo>
                <a:lnTo>
                  <a:pt x="355168" y="149047"/>
                </a:lnTo>
                <a:lnTo>
                  <a:pt x="369798" y="149047"/>
                </a:lnTo>
                <a:cubicBezTo>
                  <a:pt x="371932" y="149047"/>
                  <a:pt x="373684" y="148362"/>
                  <a:pt x="375056" y="146990"/>
                </a:cubicBezTo>
                <a:cubicBezTo>
                  <a:pt x="376428" y="145771"/>
                  <a:pt x="377266" y="144094"/>
                  <a:pt x="377571" y="141961"/>
                </a:cubicBezTo>
                <a:lnTo>
                  <a:pt x="394487" y="25146"/>
                </a:lnTo>
                <a:lnTo>
                  <a:pt x="372313" y="25146"/>
                </a:lnTo>
                <a:lnTo>
                  <a:pt x="375742" y="0"/>
                </a:lnTo>
                <a:lnTo>
                  <a:pt x="583996" y="0"/>
                </a:lnTo>
                <a:lnTo>
                  <a:pt x="559079" y="191567"/>
                </a:lnTo>
                <a:cubicBezTo>
                  <a:pt x="558317" y="198120"/>
                  <a:pt x="555421" y="203683"/>
                  <a:pt x="550392" y="208255"/>
                </a:cubicBezTo>
                <a:cubicBezTo>
                  <a:pt x="545515" y="213132"/>
                  <a:pt x="540029" y="215570"/>
                  <a:pt x="533933" y="215570"/>
                </a:cubicBezTo>
                <a:lnTo>
                  <a:pt x="315163" y="215570"/>
                </a:lnTo>
                <a:cubicBezTo>
                  <a:pt x="309067" y="215570"/>
                  <a:pt x="304114" y="213132"/>
                  <a:pt x="300304" y="208255"/>
                </a:cubicBezTo>
                <a:cubicBezTo>
                  <a:pt x="296494" y="203683"/>
                  <a:pt x="294970" y="198120"/>
                  <a:pt x="295732" y="191567"/>
                </a:cubicBezTo>
                <a:close/>
                <a:moveTo>
                  <a:pt x="175793" y="0"/>
                </a:moveTo>
                <a:lnTo>
                  <a:pt x="218313" y="0"/>
                </a:lnTo>
                <a:lnTo>
                  <a:pt x="215341" y="5487"/>
                </a:lnTo>
                <a:lnTo>
                  <a:pt x="288721" y="5487"/>
                </a:lnTo>
                <a:lnTo>
                  <a:pt x="286664" y="20803"/>
                </a:lnTo>
                <a:cubicBezTo>
                  <a:pt x="286359" y="22022"/>
                  <a:pt x="285711" y="23089"/>
                  <a:pt x="284721" y="24003"/>
                </a:cubicBezTo>
                <a:cubicBezTo>
                  <a:pt x="283730" y="24918"/>
                  <a:pt x="282625" y="25375"/>
                  <a:pt x="281406" y="25375"/>
                </a:cubicBezTo>
                <a:lnTo>
                  <a:pt x="270662" y="25375"/>
                </a:lnTo>
                <a:lnTo>
                  <a:pt x="273177" y="44806"/>
                </a:lnTo>
                <a:lnTo>
                  <a:pt x="236143" y="44806"/>
                </a:lnTo>
                <a:cubicBezTo>
                  <a:pt x="234010" y="44806"/>
                  <a:pt x="232638" y="43587"/>
                  <a:pt x="232029" y="41148"/>
                </a:cubicBezTo>
                <a:lnTo>
                  <a:pt x="229971" y="25375"/>
                </a:lnTo>
                <a:lnTo>
                  <a:pt x="205511" y="25375"/>
                </a:lnTo>
                <a:lnTo>
                  <a:pt x="204139" y="28575"/>
                </a:lnTo>
                <a:cubicBezTo>
                  <a:pt x="198043" y="39396"/>
                  <a:pt x="190195" y="44806"/>
                  <a:pt x="180594" y="44806"/>
                </a:cubicBezTo>
                <a:lnTo>
                  <a:pt x="151333" y="44806"/>
                </a:lnTo>
                <a:lnTo>
                  <a:pt x="171450" y="2972"/>
                </a:lnTo>
                <a:cubicBezTo>
                  <a:pt x="172516" y="991"/>
                  <a:pt x="173964" y="0"/>
                  <a:pt x="175793" y="0"/>
                </a:cubicBezTo>
                <a:close/>
                <a:moveTo>
                  <a:pt x="44348" y="0"/>
                </a:moveTo>
                <a:lnTo>
                  <a:pt x="86182" y="0"/>
                </a:lnTo>
                <a:lnTo>
                  <a:pt x="83439" y="5487"/>
                </a:lnTo>
                <a:lnTo>
                  <a:pt x="156591" y="5487"/>
                </a:lnTo>
                <a:lnTo>
                  <a:pt x="154533" y="21031"/>
                </a:lnTo>
                <a:cubicBezTo>
                  <a:pt x="154228" y="22251"/>
                  <a:pt x="153619" y="23279"/>
                  <a:pt x="152704" y="24118"/>
                </a:cubicBezTo>
                <a:cubicBezTo>
                  <a:pt x="151790" y="24956"/>
                  <a:pt x="150799" y="25375"/>
                  <a:pt x="149733" y="25375"/>
                </a:cubicBezTo>
                <a:lnTo>
                  <a:pt x="135559" y="25375"/>
                </a:lnTo>
                <a:lnTo>
                  <a:pt x="138074" y="44806"/>
                </a:lnTo>
                <a:lnTo>
                  <a:pt x="100355" y="44806"/>
                </a:lnTo>
                <a:cubicBezTo>
                  <a:pt x="97612" y="44806"/>
                  <a:pt x="95859" y="43282"/>
                  <a:pt x="95097" y="40234"/>
                </a:cubicBezTo>
                <a:lnTo>
                  <a:pt x="93268" y="25375"/>
                </a:lnTo>
                <a:lnTo>
                  <a:pt x="73380" y="25375"/>
                </a:lnTo>
                <a:cubicBezTo>
                  <a:pt x="66217" y="38329"/>
                  <a:pt x="56845" y="44806"/>
                  <a:pt x="45262" y="44806"/>
                </a:cubicBezTo>
                <a:lnTo>
                  <a:pt x="19431" y="44806"/>
                </a:lnTo>
                <a:lnTo>
                  <a:pt x="39090" y="3658"/>
                </a:lnTo>
                <a:cubicBezTo>
                  <a:pt x="40462" y="1219"/>
                  <a:pt x="42214" y="0"/>
                  <a:pt x="44348"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2056283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矩形 38">
            <a:extLst>
              <a:ext uri="{FF2B5EF4-FFF2-40B4-BE49-F238E27FC236}">
                <a16:creationId xmlns="" xmlns:a16="http://schemas.microsoft.com/office/drawing/2014/main" id="{F3C0D54F-E471-254D-996C-2FBC9553FFE9}"/>
              </a:ext>
            </a:extLst>
          </p:cNvPr>
          <p:cNvSpPr/>
          <p:nvPr/>
        </p:nvSpPr>
        <p:spPr>
          <a:xfrm>
            <a:off x="390000" y="1328013"/>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大连高三质检</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A.PCl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分子的空间结构是三角锥形，这是因为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原子是以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杂化的结果</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杂化轨道是由任意的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轨道和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轨道混合形成的四个</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杂化轨道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凡中心原子采取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杂化的分子，其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VSEPR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模型都是四面体形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D.AB</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型分子的空间结构必为平面三角形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72877" y="293980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7" name="圆角矩形 36">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a:extLst>
              <a:ext uri="{FF2B5EF4-FFF2-40B4-BE49-F238E27FC236}">
                <a16:creationId xmlns="" xmlns:a16="http://schemas.microsoft.com/office/drawing/2014/main" id="{574E7DD6-E482-894D-9E46-D2B62C9ED9EC}"/>
              </a:ext>
            </a:extLst>
          </p:cNvPr>
          <p:cNvGrpSpPr/>
          <p:nvPr/>
        </p:nvGrpSpPr>
        <p:grpSpPr>
          <a:xfrm>
            <a:off x="516000" y="1196752"/>
            <a:ext cx="11160000" cy="4320480"/>
            <a:chOff x="792914" y="3925222"/>
            <a:chExt cx="11160000" cy="4320480"/>
          </a:xfrm>
        </p:grpSpPr>
        <p:sp>
          <p:nvSpPr>
            <p:cNvPr id="46" name="圆角矩形 45">
              <a:extLst>
                <a:ext uri="{FF2B5EF4-FFF2-40B4-BE49-F238E27FC236}">
                  <a16:creationId xmlns="" xmlns:a16="http://schemas.microsoft.com/office/drawing/2014/main" id="{E0791A29-2CB4-2744-96C1-EA2037B165CE}"/>
                </a:ext>
              </a:extLst>
            </p:cNvPr>
            <p:cNvSpPr/>
            <p:nvPr/>
          </p:nvSpPr>
          <p:spPr>
            <a:xfrm>
              <a:off x="792914" y="4038112"/>
              <a:ext cx="11160000" cy="4207590"/>
            </a:xfrm>
            <a:prstGeom prst="roundRect">
              <a:avLst>
                <a:gd name="adj" fmla="val 206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7" name="矩形 4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文本框 4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49" name="文本框 48">
              <a:extLst>
                <a:ext uri="{FF2B5EF4-FFF2-40B4-BE49-F238E27FC236}">
                  <a16:creationId xmlns="" xmlns:a16="http://schemas.microsoft.com/office/drawing/2014/main" id="{E38EBCDC-ABCA-E945-AC9F-C9807C462968}"/>
                </a:ext>
              </a:extLst>
            </p:cNvPr>
            <p:cNvSpPr txBox="1"/>
            <p:nvPr/>
          </p:nvSpPr>
          <p:spPr>
            <a:xfrm>
              <a:off x="971152" y="4206003"/>
              <a:ext cx="10802361" cy="3970318"/>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分子的中心原子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对成键电子对和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对孤电子对，为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杂化，空间结构为三角锥形，错误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项，能量相近的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轨道和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轨道形成杂化轨道，错误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项，凡中心原子采取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杂化的分子，其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VSEPR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模型都是四面体形，而分子的空间结构还与含有的孤电子对数有关，正确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AB</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型分子的空间结构与中心原子的孤电子对数也有关，如</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BF</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原子没有孤电子对，为平面三角形，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个孤电子对，为三角锥形，错误。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24" name="圆角矩形 23">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25" name="圆角矩形 24">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1" name="圆角矩形 30">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2" name="圆角矩形 31">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3" name="圆角矩形 32">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4" name="圆角矩形 33">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5" name="圆角矩形 34">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1" name="圆角矩形 40">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0640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390000" y="1124744"/>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下列有关描述正确的是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352889588"/>
              </p:ext>
            </p:extLst>
          </p:nvPr>
        </p:nvGraphicFramePr>
        <p:xfrm>
          <a:off x="516000" y="1828057"/>
          <a:ext cx="8129587" cy="2774950"/>
        </p:xfrm>
        <a:graphic>
          <a:graphicData uri="http://schemas.openxmlformats.org/presentationml/2006/ole">
            <mc:AlternateContent xmlns:mc="http://schemas.openxmlformats.org/markup-compatibility/2006">
              <mc:Choice xmlns:v="urn:schemas-microsoft-com:vml" Requires="v">
                <p:oleObj spid="_x0000_s63552" name="文档" r:id="rId17" imgW="8128922" imgH="2774877" progId="Word.Document.12">
                  <p:embed/>
                </p:oleObj>
              </mc:Choice>
              <mc:Fallback>
                <p:oleObj name="文档" r:id="rId17" imgW="8128922" imgH="2774877" progId="Word.Document.12">
                  <p:embed/>
                  <p:pic>
                    <p:nvPicPr>
                      <p:cNvPr id="0" name=""/>
                      <p:cNvPicPr/>
                      <p:nvPr/>
                    </p:nvPicPr>
                    <p:blipFill>
                      <a:blip r:embed="rId18"/>
                      <a:stretch>
                        <a:fillRect/>
                      </a:stretch>
                    </p:blipFill>
                    <p:spPr>
                      <a:xfrm>
                        <a:off x="516000" y="1828057"/>
                        <a:ext cx="8129587" cy="2774950"/>
                      </a:xfrm>
                      <a:prstGeom prst="rect">
                        <a:avLst/>
                      </a:prstGeom>
                    </p:spPr>
                  </p:pic>
                </p:oleObj>
              </mc:Fallback>
            </mc:AlternateContent>
          </a:graphicData>
        </a:graphic>
      </p:graphicFrame>
      <p:sp>
        <p:nvSpPr>
          <p:cNvPr id="31" name="TextBox 9"/>
          <p:cNvSpPr txBox="1"/>
          <p:nvPr/>
        </p:nvSpPr>
        <p:spPr>
          <a:xfrm>
            <a:off x="263352" y="304038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19" name="组合 18">
            <a:extLst>
              <a:ext uri="{FF2B5EF4-FFF2-40B4-BE49-F238E27FC236}">
                <a16:creationId xmlns="" xmlns:a16="http://schemas.microsoft.com/office/drawing/2014/main" id="{574E7DD6-E482-894D-9E46-D2B62C9ED9EC}"/>
              </a:ext>
            </a:extLst>
          </p:cNvPr>
          <p:cNvGrpSpPr/>
          <p:nvPr/>
        </p:nvGrpSpPr>
        <p:grpSpPr>
          <a:xfrm>
            <a:off x="516000" y="1340768"/>
            <a:ext cx="11160000" cy="3528392"/>
            <a:chOff x="792914" y="3925222"/>
            <a:chExt cx="11160000" cy="3528392"/>
          </a:xfrm>
        </p:grpSpPr>
        <p:sp>
          <p:nvSpPr>
            <p:cNvPr id="20" name="圆角矩形 19">
              <a:extLst>
                <a:ext uri="{FF2B5EF4-FFF2-40B4-BE49-F238E27FC236}">
                  <a16:creationId xmlns="" xmlns:a16="http://schemas.microsoft.com/office/drawing/2014/main" id="{E0791A29-2CB4-2744-96C1-EA2037B165CE}"/>
                </a:ext>
              </a:extLst>
            </p:cNvPr>
            <p:cNvSpPr/>
            <p:nvPr/>
          </p:nvSpPr>
          <p:spPr>
            <a:xfrm>
              <a:off x="792914" y="4038111"/>
              <a:ext cx="11160000" cy="3415503"/>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3808080043"/>
              </p:ext>
            </p:extLst>
          </p:nvPr>
        </p:nvGraphicFramePr>
        <p:xfrm>
          <a:off x="804863" y="1809353"/>
          <a:ext cx="10582275" cy="2762250"/>
        </p:xfrm>
        <a:graphic>
          <a:graphicData uri="http://schemas.openxmlformats.org/presentationml/2006/ole">
            <mc:AlternateContent xmlns:mc="http://schemas.openxmlformats.org/markup-compatibility/2006">
              <mc:Choice xmlns:v="urn:schemas-microsoft-com:vml" Requires="v">
                <p:oleObj spid="_x0000_s64576" name="文档" r:id="rId17" imgW="10593790" imgH="2764407" progId="Word.Document.12">
                  <p:embed/>
                </p:oleObj>
              </mc:Choice>
              <mc:Fallback>
                <p:oleObj name="文档" r:id="rId17" imgW="10593790" imgH="2764407" progId="Word.Document.12">
                  <p:embed/>
                  <p:pic>
                    <p:nvPicPr>
                      <p:cNvPr id="0" name=""/>
                      <p:cNvPicPr/>
                      <p:nvPr/>
                    </p:nvPicPr>
                    <p:blipFill>
                      <a:blip r:embed="rId18"/>
                      <a:stretch>
                        <a:fillRect/>
                      </a:stretch>
                    </p:blipFill>
                    <p:spPr>
                      <a:xfrm>
                        <a:off x="804863" y="1809353"/>
                        <a:ext cx="10582275" cy="2762250"/>
                      </a:xfrm>
                      <a:prstGeom prst="rect">
                        <a:avLst/>
                      </a:prstGeom>
                    </p:spPr>
                  </p:pic>
                </p:oleObj>
              </mc:Fallback>
            </mc:AlternateContent>
          </a:graphicData>
        </a:graphic>
      </p:graphicFrame>
    </p:spTree>
    <p:extLst>
      <p:ext uri="{BB962C8B-B14F-4D97-AF65-F5344CB8AC3E}">
        <p14:creationId xmlns:p14="http://schemas.microsoft.com/office/powerpoint/2010/main" val="4135441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390000" y="1275312"/>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尿的主要成分是尿素，化学式为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，结构简式可表示</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下列有关说法正确的是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CO(NH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分子中含有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σ</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B.CO(NH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原子的杂化轨道类型均为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组成尿素的四种元素的第一电离能由大到小的顺序是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62466" name="Picture 2"/>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8328" y="945038"/>
            <a:ext cx="1619915" cy="145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3865" y="4221088"/>
            <a:ext cx="1783033" cy="145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a:extLst>
              <a:ext uri="{FF2B5EF4-FFF2-40B4-BE49-F238E27FC236}">
                <a16:creationId xmlns="" xmlns:a16="http://schemas.microsoft.com/office/drawing/2014/main" id="{F3C0D54F-E471-254D-996C-2FBC9553FFE9}"/>
              </a:ext>
            </a:extLst>
          </p:cNvPr>
          <p:cNvSpPr/>
          <p:nvPr/>
        </p:nvSpPr>
        <p:spPr>
          <a:xfrm>
            <a:off x="390000" y="4610946"/>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根据结构推测，尿素可能易溶于水，熔、沸点高于丙酮</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27432" y="458646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551384" y="1124744"/>
            <a:ext cx="10903751"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用价层电子对互斥模型推测分子的空间结构的关键是判断分子中的中心原子上的价层电子对数。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5842" name="Picture 2" descr="12-1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1663" y="2531697"/>
            <a:ext cx="7588675" cy="165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51384" y="4365104"/>
            <a:ext cx="10903751" cy="113107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是中心原子的价电子数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阳离子要减去电荷数、阴离子要加上电荷数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是与中心原子结合的原子最多能接受的电子数，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是与中心原子结合的原子数。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611270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21" name="组合 20">
            <a:extLst>
              <a:ext uri="{FF2B5EF4-FFF2-40B4-BE49-F238E27FC236}">
                <a16:creationId xmlns="" xmlns:a16="http://schemas.microsoft.com/office/drawing/2014/main" id="{574E7DD6-E482-894D-9E46-D2B62C9ED9EC}"/>
              </a:ext>
            </a:extLst>
          </p:cNvPr>
          <p:cNvGrpSpPr/>
          <p:nvPr/>
        </p:nvGrpSpPr>
        <p:grpSpPr>
          <a:xfrm>
            <a:off x="516000" y="1052736"/>
            <a:ext cx="11160000" cy="5438353"/>
            <a:chOff x="792914" y="3925222"/>
            <a:chExt cx="11160000" cy="5438353"/>
          </a:xfrm>
        </p:grpSpPr>
        <p:sp>
          <p:nvSpPr>
            <p:cNvPr id="22" name="圆角矩形 21">
              <a:extLst>
                <a:ext uri="{FF2B5EF4-FFF2-40B4-BE49-F238E27FC236}">
                  <a16:creationId xmlns="" xmlns:a16="http://schemas.microsoft.com/office/drawing/2014/main" id="{E0791A29-2CB4-2744-96C1-EA2037B165CE}"/>
                </a:ext>
              </a:extLst>
            </p:cNvPr>
            <p:cNvSpPr/>
            <p:nvPr/>
          </p:nvSpPr>
          <p:spPr>
            <a:xfrm>
              <a:off x="792914" y="4038111"/>
              <a:ext cx="11160000" cy="532546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文本框 25">
            <a:extLst>
              <a:ext uri="{FF2B5EF4-FFF2-40B4-BE49-F238E27FC236}">
                <a16:creationId xmlns="" xmlns:a16="http://schemas.microsoft.com/office/drawing/2014/main" id="{E38EBCDC-ABCA-E945-AC9F-C9807C462968}"/>
              </a:ext>
            </a:extLst>
          </p:cNvPr>
          <p:cNvSpPr txBox="1"/>
          <p:nvPr/>
        </p:nvSpPr>
        <p:spPr>
          <a:xfrm>
            <a:off x="694820" y="1321718"/>
            <a:ext cx="10802361" cy="5078313"/>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单键是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键，双键中有一个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CO(NH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CO(NH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原子形成三个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原子形成三个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对孤电子对，所以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原子的杂化轨道类型分别为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同</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一周期元素，其第一电离能随着原子序数的增大而呈增大趋势，但</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Ⅱ</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Ⅴ</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族元素的第一电离能大于其相邻元素，这四种元素的第一电离能由大到小的顺序是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尿素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分子与水分子间易形成氢键，所以尿素可能易溶于水，尿素分子间也可形成氢键，所以尿素的熔、沸点高于丙酮，故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062604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blinds(horizontal)">
                                      <p:cBhvr>
                                        <p:cTn id="10" dur="500"/>
                                        <p:tgtEl>
                                          <p:spTgt spid="26">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animEffect transition="in" filter="blinds(horizontal)">
                                      <p:cBhvr>
                                        <p:cTn id="13" dur="500"/>
                                        <p:tgtEl>
                                          <p:spTgt spid="26">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xEl>
                                              <p:pRg st="2" end="2"/>
                                            </p:txEl>
                                          </p:spTgt>
                                        </p:tgtEl>
                                        <p:attrNameLst>
                                          <p:attrName>style.visibility</p:attrName>
                                        </p:attrNameLst>
                                      </p:cBhvr>
                                      <p:to>
                                        <p:strVal val="visible"/>
                                      </p:to>
                                    </p:set>
                                    <p:animEffect transition="in" filter="blinds(horizontal)">
                                      <p:cBhvr>
                                        <p:cTn id="16" dur="500"/>
                                        <p:tgtEl>
                                          <p:spTgt spid="26">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animEffect transition="in" filter="blinds(horizontal)">
                                      <p:cBhvr>
                                        <p:cTn id="19"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390000" y="1340768"/>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原子采用的杂化轨道类型为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分子中只有以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轨道与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杂化轨道</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头碰头</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方式重叠而成的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SnBr</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Br—Sn—Br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的键角</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&lt;120°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的键角比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的键角大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①②③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①③④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3899992" y="458889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18" name="组合 17">
            <a:extLst>
              <a:ext uri="{FF2B5EF4-FFF2-40B4-BE49-F238E27FC236}">
                <a16:creationId xmlns="" xmlns:a16="http://schemas.microsoft.com/office/drawing/2014/main" id="{574E7DD6-E482-894D-9E46-D2B62C9ED9EC}"/>
              </a:ext>
            </a:extLst>
          </p:cNvPr>
          <p:cNvGrpSpPr/>
          <p:nvPr/>
        </p:nvGrpSpPr>
        <p:grpSpPr>
          <a:xfrm>
            <a:off x="516000" y="1052736"/>
            <a:ext cx="11160000" cy="5438353"/>
            <a:chOff x="792914" y="3925222"/>
            <a:chExt cx="11160000" cy="5438353"/>
          </a:xfrm>
        </p:grpSpPr>
        <p:sp>
          <p:nvSpPr>
            <p:cNvPr id="19" name="圆角矩形 18">
              <a:extLst>
                <a:ext uri="{FF2B5EF4-FFF2-40B4-BE49-F238E27FC236}">
                  <a16:creationId xmlns="" xmlns:a16="http://schemas.microsoft.com/office/drawing/2014/main" id="{E0791A29-2CB4-2744-96C1-EA2037B165CE}"/>
                </a:ext>
              </a:extLst>
            </p:cNvPr>
            <p:cNvSpPr/>
            <p:nvPr/>
          </p:nvSpPr>
          <p:spPr>
            <a:xfrm>
              <a:off x="792914" y="4038111"/>
              <a:ext cx="11160000" cy="532546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2" name="文本框 21">
            <a:extLst>
              <a:ext uri="{FF2B5EF4-FFF2-40B4-BE49-F238E27FC236}">
                <a16:creationId xmlns="" xmlns:a16="http://schemas.microsoft.com/office/drawing/2014/main" id="{E38EBCDC-ABCA-E945-AC9F-C9807C462968}"/>
              </a:ext>
            </a:extLst>
          </p:cNvPr>
          <p:cNvSpPr txBox="1"/>
          <p:nvPr/>
        </p:nvSpPr>
        <p:spPr>
          <a:xfrm>
            <a:off x="694820" y="1321718"/>
            <a:ext cx="10802361" cy="5078313"/>
          </a:xfrm>
          <a:prstGeom prst="rect">
            <a:avLst/>
          </a:prstGeom>
          <a:noFill/>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是一个环形分子，每个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与两个其他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原子相连，</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原子形成两对孤电子对，两个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碳碳双键中一个是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键，还有一个是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SnBr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原子的价层电子对数</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对孤电子对，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SnBr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的空间结构为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V</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形，根据价层电子对互斥模型可以判断其键角小于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的价层电子对互斥模型为四面体形，氧原子采取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原子有两对孤电子对，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对孤电子对，导致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的键角比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的键角大，正确。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745456077"/>
              </p:ext>
            </p:extLst>
          </p:nvPr>
        </p:nvGraphicFramePr>
        <p:xfrm>
          <a:off x="6557885" y="2881511"/>
          <a:ext cx="644525" cy="839788"/>
        </p:xfrm>
        <a:graphic>
          <a:graphicData uri="http://schemas.openxmlformats.org/presentationml/2006/ole">
            <mc:AlternateContent xmlns:mc="http://schemas.openxmlformats.org/markup-compatibility/2006">
              <mc:Choice xmlns:v="urn:schemas-microsoft-com:vml" Requires="v">
                <p:oleObj spid="_x0000_s67646" name="文档" r:id="rId17" imgW="644959" imgH="839417" progId="Word.Document.12">
                  <p:embed/>
                </p:oleObj>
              </mc:Choice>
              <mc:Fallback>
                <p:oleObj name="文档" r:id="rId17" imgW="644959" imgH="839417" progId="Word.Document.12">
                  <p:embed/>
                  <p:pic>
                    <p:nvPicPr>
                      <p:cNvPr id="0" name=""/>
                      <p:cNvPicPr/>
                      <p:nvPr/>
                    </p:nvPicPr>
                    <p:blipFill>
                      <a:blip r:embed="rId18"/>
                      <a:stretch>
                        <a:fillRect/>
                      </a:stretch>
                    </p:blipFill>
                    <p:spPr>
                      <a:xfrm>
                        <a:off x="6557885" y="2881511"/>
                        <a:ext cx="644525" cy="839788"/>
                      </a:xfrm>
                      <a:prstGeom prst="rect">
                        <a:avLst/>
                      </a:prstGeom>
                    </p:spPr>
                  </p:pic>
                </p:oleObj>
              </mc:Fallback>
            </mc:AlternateContent>
          </a:graphicData>
        </a:graphic>
      </p:graphicFrame>
    </p:spTree>
    <p:extLst>
      <p:ext uri="{BB962C8B-B14F-4D97-AF65-F5344CB8AC3E}">
        <p14:creationId xmlns:p14="http://schemas.microsoft.com/office/powerpoint/2010/main" val="3207221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blinds(horizontal)">
                                      <p:cBhvr>
                                        <p:cTn id="10" dur="500"/>
                                        <p:tgtEl>
                                          <p:spTgt spid="22">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Effect transition="in" filter="blinds(horizontal)">
                                      <p:cBhvr>
                                        <p:cTn id="13" dur="500"/>
                                        <p:tgtEl>
                                          <p:spTgt spid="22">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animEffect transition="in" filter="blinds(horizontal)">
                                      <p:cBhvr>
                                        <p:cTn id="16" dur="500"/>
                                        <p:tgtEl>
                                          <p:spTgt spid="22">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Effect transition="in" filter="blinds(horizontal)">
                                      <p:cBhvr>
                                        <p:cTn id="19" dur="500"/>
                                        <p:tgtEl>
                                          <p:spTgt spid="22">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 xmlns:a16="http://schemas.microsoft.com/office/drawing/2014/main" id="{F3C0D54F-E471-254D-996C-2FBC9553FFE9}"/>
              </a:ext>
            </a:extLst>
          </p:cNvPr>
          <p:cNvSpPr/>
          <p:nvPr/>
        </p:nvSpPr>
        <p:spPr>
          <a:xfrm>
            <a:off x="409050" y="1325254"/>
            <a:ext cx="11412000"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下列有关说法不正确的是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中碳原子都采取的是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都是非极性分子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酸性：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HClO</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D.SnCl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的空间结构为正四面体形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1" name="TextBox 9"/>
          <p:cNvSpPr txBox="1"/>
          <p:nvPr/>
        </p:nvSpPr>
        <p:spPr>
          <a:xfrm>
            <a:off x="291927" y="293446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1420027"/>
            <a:ext cx="11160000" cy="4313229"/>
            <a:chOff x="792914" y="3925222"/>
            <a:chExt cx="11160000" cy="4313229"/>
          </a:xfrm>
        </p:grpSpPr>
        <p:sp>
          <p:nvSpPr>
            <p:cNvPr id="21" name="圆角矩形 20">
              <a:extLst>
                <a:ext uri="{FF2B5EF4-FFF2-40B4-BE49-F238E27FC236}">
                  <a16:creationId xmlns="" xmlns:a16="http://schemas.microsoft.com/office/drawing/2014/main" id="{E0791A29-2CB4-2744-96C1-EA2037B165CE}"/>
                </a:ext>
              </a:extLst>
            </p:cNvPr>
            <p:cNvSpPr/>
            <p:nvPr/>
          </p:nvSpPr>
          <p:spPr>
            <a:xfrm>
              <a:off x="792914" y="4038112"/>
              <a:ext cx="11160000" cy="4200339"/>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4" name="文本框 23">
              <a:extLst>
                <a:ext uri="{FF2B5EF4-FFF2-40B4-BE49-F238E27FC236}">
                  <a16:creationId xmlns="" xmlns:a16="http://schemas.microsoft.com/office/drawing/2014/main" id="{E38EBCDC-ABCA-E945-AC9F-C9807C462968}"/>
                </a:ext>
              </a:extLst>
            </p:cNvPr>
            <p:cNvSpPr txBox="1"/>
            <p:nvPr/>
          </p:nvSpPr>
          <p:spPr>
            <a:xfrm>
              <a:off x="971152" y="4196478"/>
              <a:ext cx="10802361" cy="3900235"/>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键，所以每个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原子价层电子对数是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，采取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都是以非极性键结合的双原子分子，一定为非极性分子，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中含有极性键，为直线形分子，结构对称，为非极性分子，故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非金属性</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，元素的非金属性越强，其最高价氧化物对应水化物的酸性越强，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不是氯元素的最高价氧化物对应的水化物，则酸性：</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25" name="圆角矩形 24">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9" name="圆角矩形 28">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0" name="圆角矩形 29">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4" name="圆角矩形 53">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54649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5B31A23C-2D81-E54D-AA89-8AE9E5BDD097}"/>
              </a:ext>
            </a:extLst>
          </p:cNvPr>
          <p:cNvSpPr/>
          <p:nvPr/>
        </p:nvSpPr>
        <p:spPr>
          <a:xfrm>
            <a:off x="390000" y="1325254"/>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通常情况下，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是一种油状液体，其分子空间结构与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相似，下列对</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的有关叙述错误的是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键的键长与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键的键长不相等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B.NCl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分子是极性分子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C.NBr</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易挥发</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在氨水中，大部分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以氢键</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结合形成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则</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7" name="TextBox 9"/>
          <p:cNvSpPr txBox="1"/>
          <p:nvPr/>
        </p:nvSpPr>
        <p:spPr>
          <a:xfrm>
            <a:off x="263352" y="348947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65538" name="Picture 2" descr="结构"/>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0384" y="4742068"/>
            <a:ext cx="1725633" cy="107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a:extLst>
              <a:ext uri="{FF2B5EF4-FFF2-40B4-BE49-F238E27FC236}">
                <a16:creationId xmlns="" xmlns:a16="http://schemas.microsoft.com/office/drawing/2014/main" id="{5B31A23C-2D81-E54D-AA89-8AE9E5BDD097}"/>
              </a:ext>
            </a:extLst>
          </p:cNvPr>
          <p:cNvSpPr/>
          <p:nvPr/>
        </p:nvSpPr>
        <p:spPr>
          <a:xfrm>
            <a:off x="390000" y="4893106"/>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NH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的结构式为</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 xmlns:a16="http://schemas.microsoft.com/office/drawing/2014/main" id="{574E7DD6-E482-894D-9E46-D2B62C9ED9EC}"/>
              </a:ext>
            </a:extLst>
          </p:cNvPr>
          <p:cNvGrpSpPr/>
          <p:nvPr/>
        </p:nvGrpSpPr>
        <p:grpSpPr>
          <a:xfrm>
            <a:off x="551384" y="914053"/>
            <a:ext cx="11124616" cy="5467274"/>
            <a:chOff x="828298" y="3925222"/>
            <a:chExt cx="11124616" cy="5467274"/>
          </a:xfrm>
        </p:grpSpPr>
        <p:sp>
          <p:nvSpPr>
            <p:cNvPr id="41" name="圆角矩形 40">
              <a:extLst>
                <a:ext uri="{FF2B5EF4-FFF2-40B4-BE49-F238E27FC236}">
                  <a16:creationId xmlns="" xmlns:a16="http://schemas.microsoft.com/office/drawing/2014/main" id="{E0791A29-2CB4-2744-96C1-EA2037B165CE}"/>
                </a:ext>
              </a:extLst>
            </p:cNvPr>
            <p:cNvSpPr/>
            <p:nvPr/>
          </p:nvSpPr>
          <p:spPr>
            <a:xfrm>
              <a:off x="828298" y="4038111"/>
              <a:ext cx="11124616" cy="5354385"/>
            </a:xfrm>
            <a:prstGeom prst="roundRect">
              <a:avLst>
                <a:gd name="adj" fmla="val 136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2" name="矩形 4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44" name="文本框 43">
              <a:extLst>
                <a:ext uri="{FF2B5EF4-FFF2-40B4-BE49-F238E27FC236}">
                  <a16:creationId xmlns="" xmlns:a16="http://schemas.microsoft.com/office/drawing/2014/main" id="{E38EBCDC-ABCA-E945-AC9F-C9807C462968}"/>
                </a:ext>
              </a:extLst>
            </p:cNvPr>
            <p:cNvSpPr txBox="1"/>
            <p:nvPr/>
          </p:nvSpPr>
          <p:spPr>
            <a:xfrm>
              <a:off x="971152" y="4217650"/>
              <a:ext cx="10802361" cy="3970318"/>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原子的原子半径大于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原子的原子半径，所以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键的键长比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键的键长长，故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NCl</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分子的空间结构与氨分子相似，都是三角锥形，氨分子是极性分子，所以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分子也是极性分子，故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分子晶体</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中物质的熔、沸点与相对分子质量有关，相对分子质量越大其熔、沸点越高，所以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的熔、沸点高，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易挥发，故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在</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氨水中，</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NH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以氢键</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用</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结合形成</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分子，</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spc="-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文本框 21">
              <a:extLst>
                <a:ext uri="{FF2B5EF4-FFF2-40B4-BE49-F238E27FC236}">
                  <a16:creationId xmlns="" xmlns:a16="http://schemas.microsoft.com/office/drawing/2014/main" id="{E38EBCDC-ABCA-E945-AC9F-C9807C462968}"/>
                </a:ext>
              </a:extLst>
            </p:cNvPr>
            <p:cNvSpPr txBox="1"/>
            <p:nvPr/>
          </p:nvSpPr>
          <p:spPr>
            <a:xfrm>
              <a:off x="971152" y="8331427"/>
              <a:ext cx="10802361" cy="646331"/>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结构式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24" name="圆角矩形 23">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31" name="圆角矩形 30">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6" name="圆角矩形 35">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66562" name="Picture 2" descr="结构"/>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4027" y="5178209"/>
            <a:ext cx="1725633" cy="107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840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nodeType="withEffect">
                                  <p:stCondLst>
                                    <p:cond delay="0"/>
                                  </p:stCondLst>
                                  <p:childTnLst>
                                    <p:set>
                                      <p:cBhvr>
                                        <p:cTn id="9" dur="1" fill="hold">
                                          <p:stCondLst>
                                            <p:cond delay="0"/>
                                          </p:stCondLst>
                                        </p:cTn>
                                        <p:tgtEl>
                                          <p:spTgt spid="66562"/>
                                        </p:tgtEl>
                                        <p:attrNameLst>
                                          <p:attrName>style.visibility</p:attrName>
                                        </p:attrNameLst>
                                      </p:cBhvr>
                                      <p:to>
                                        <p:strVal val="visible"/>
                                      </p:to>
                                    </p:set>
                                    <p:animEffect transition="in" filter="blinds(horizontal)">
                                      <p:cBhvr>
                                        <p:cTn id="10"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FFF65964-AB35-1C41-A7F1-54DD8E8F48A6}"/>
              </a:ext>
            </a:extLst>
          </p:cNvPr>
          <p:cNvSpPr/>
          <p:nvPr/>
        </p:nvSpPr>
        <p:spPr>
          <a:xfrm>
            <a:off x="390000" y="1124744"/>
            <a:ext cx="11412000"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缺电子化合物是指电子数不符合路易斯结构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一个原子通过共享电子使其价层电子</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数达到</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原子达到</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所形成的稳定分子结构</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要求的一类化合物。下列说法错误的是</a:t>
            </a:r>
            <a:r>
              <a:rPr lang="zh-CN" altLang="zh-CN" kern="100" spc="-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039720876"/>
              </p:ext>
            </p:extLst>
          </p:nvPr>
        </p:nvGraphicFramePr>
        <p:xfrm>
          <a:off x="544827" y="2416150"/>
          <a:ext cx="8129587" cy="2774950"/>
        </p:xfrm>
        <a:graphic>
          <a:graphicData uri="http://schemas.openxmlformats.org/presentationml/2006/ole">
            <mc:AlternateContent xmlns:mc="http://schemas.openxmlformats.org/markup-compatibility/2006">
              <mc:Choice xmlns:v="urn:schemas-microsoft-com:vml" Requires="v">
                <p:oleObj spid="_x0000_s69694" name="文档" r:id="rId17" imgW="8128922" imgH="2774877" progId="Word.Document.12">
                  <p:embed/>
                </p:oleObj>
              </mc:Choice>
              <mc:Fallback>
                <p:oleObj name="文档" r:id="rId17" imgW="8128922" imgH="2774877" progId="Word.Document.12">
                  <p:embed/>
                  <p:pic>
                    <p:nvPicPr>
                      <p:cNvPr id="0" name=""/>
                      <p:cNvPicPr/>
                      <p:nvPr/>
                    </p:nvPicPr>
                    <p:blipFill>
                      <a:blip r:embed="rId18"/>
                      <a:stretch>
                        <a:fillRect/>
                      </a:stretch>
                    </p:blipFill>
                    <p:spPr>
                      <a:xfrm>
                        <a:off x="544827" y="2416150"/>
                        <a:ext cx="8129587" cy="2774950"/>
                      </a:xfrm>
                      <a:prstGeom prst="rect">
                        <a:avLst/>
                      </a:prstGeom>
                    </p:spPr>
                  </p:pic>
                </p:oleObj>
              </mc:Fallback>
            </mc:AlternateContent>
          </a:graphicData>
        </a:graphic>
      </p:graphicFrame>
      <p:sp>
        <p:nvSpPr>
          <p:cNvPr id="31" name="TextBox 9"/>
          <p:cNvSpPr txBox="1"/>
          <p:nvPr/>
        </p:nvSpPr>
        <p:spPr>
          <a:xfrm>
            <a:off x="280390" y="429309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19" name="组合 18">
            <a:extLst>
              <a:ext uri="{FF2B5EF4-FFF2-40B4-BE49-F238E27FC236}">
                <a16:creationId xmlns="" xmlns:a16="http://schemas.microsoft.com/office/drawing/2014/main" id="{574E7DD6-E482-894D-9E46-D2B62C9ED9EC}"/>
              </a:ext>
            </a:extLst>
          </p:cNvPr>
          <p:cNvGrpSpPr/>
          <p:nvPr/>
        </p:nvGrpSpPr>
        <p:grpSpPr>
          <a:xfrm>
            <a:off x="516000" y="1268760"/>
            <a:ext cx="11160000" cy="4680520"/>
            <a:chOff x="792914" y="3925222"/>
            <a:chExt cx="11160000" cy="4680520"/>
          </a:xfrm>
        </p:grpSpPr>
        <p:sp>
          <p:nvSpPr>
            <p:cNvPr id="20" name="圆角矩形 19">
              <a:extLst>
                <a:ext uri="{FF2B5EF4-FFF2-40B4-BE49-F238E27FC236}">
                  <a16:creationId xmlns="" xmlns:a16="http://schemas.microsoft.com/office/drawing/2014/main" id="{E0791A29-2CB4-2744-96C1-EA2037B165CE}"/>
                </a:ext>
              </a:extLst>
            </p:cNvPr>
            <p:cNvSpPr/>
            <p:nvPr/>
          </p:nvSpPr>
          <p:spPr>
            <a:xfrm>
              <a:off x="792914" y="4038112"/>
              <a:ext cx="11160000" cy="456763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3" name="文本框 22">
              <a:extLst>
                <a:ext uri="{FF2B5EF4-FFF2-40B4-BE49-F238E27FC236}">
                  <a16:creationId xmlns="" xmlns:a16="http://schemas.microsoft.com/office/drawing/2014/main" id="{E38EBCDC-ABCA-E945-AC9F-C9807C462968}"/>
                </a:ext>
              </a:extLst>
            </p:cNvPr>
            <p:cNvSpPr txBox="1"/>
            <p:nvPr/>
          </p:nvSpPr>
          <p:spPr>
            <a:xfrm>
              <a:off x="971152" y="4309069"/>
              <a:ext cx="10802361" cy="1200329"/>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的电子式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BF</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的电子式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只有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BF</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是缺电子化合物，故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文本框 28">
              <a:extLst>
                <a:ext uri="{FF2B5EF4-FFF2-40B4-BE49-F238E27FC236}">
                  <a16:creationId xmlns="" xmlns:a16="http://schemas.microsoft.com/office/drawing/2014/main" id="{E38EBCDC-ABCA-E945-AC9F-C9807C462968}"/>
                </a:ext>
              </a:extLst>
            </p:cNvPr>
            <p:cNvSpPr txBox="1"/>
            <p:nvPr/>
          </p:nvSpPr>
          <p:spPr>
            <a:xfrm>
              <a:off x="971152" y="7343191"/>
              <a:ext cx="10802361" cy="1130246"/>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BF</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原子有孤电子对，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BF</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有空轨道，可生成配位键，故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68610" name="Picture 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4961" y="1650456"/>
            <a:ext cx="1246716" cy="71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12-2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3082" y="1773272"/>
            <a:ext cx="980049" cy="58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12-25T"/>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2899" y="1547267"/>
            <a:ext cx="1133378" cy="97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4044469086"/>
              </p:ext>
            </p:extLst>
          </p:nvPr>
        </p:nvGraphicFramePr>
        <p:xfrm>
          <a:off x="7737326" y="1810147"/>
          <a:ext cx="1044575" cy="447675"/>
        </p:xfrm>
        <a:graphic>
          <a:graphicData uri="http://schemas.openxmlformats.org/presentationml/2006/ole">
            <mc:AlternateContent xmlns:mc="http://schemas.openxmlformats.org/markup-compatibility/2006">
              <mc:Choice xmlns:v="urn:schemas-microsoft-com:vml" Requires="v">
                <p:oleObj spid="_x0000_s68735" name="文档" r:id="rId20" imgW="1044820" imgH="448194" progId="Word.Document.12">
                  <p:embed/>
                </p:oleObj>
              </mc:Choice>
              <mc:Fallback>
                <p:oleObj name="文档" r:id="rId20" imgW="1044820" imgH="448194" progId="Word.Document.12">
                  <p:embed/>
                  <p:pic>
                    <p:nvPicPr>
                      <p:cNvPr id="0" name=""/>
                      <p:cNvPicPr/>
                      <p:nvPr/>
                    </p:nvPicPr>
                    <p:blipFill>
                      <a:blip r:embed="rId21"/>
                      <a:stretch>
                        <a:fillRect/>
                      </a:stretch>
                    </p:blipFill>
                    <p:spPr>
                      <a:xfrm>
                        <a:off x="7737326" y="1810147"/>
                        <a:ext cx="1044575" cy="44767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109808465"/>
              </p:ext>
            </p:extLst>
          </p:nvPr>
        </p:nvGraphicFramePr>
        <p:xfrm>
          <a:off x="814388" y="2761878"/>
          <a:ext cx="10563225" cy="1990725"/>
        </p:xfrm>
        <a:graphic>
          <a:graphicData uri="http://schemas.openxmlformats.org/presentationml/2006/ole">
            <mc:AlternateContent xmlns:mc="http://schemas.openxmlformats.org/markup-compatibility/2006">
              <mc:Choice xmlns:v="urn:schemas-microsoft-com:vml" Requires="v">
                <p:oleObj spid="_x0000_s68736" name="文档" r:id="rId23" imgW="10574702" imgH="1987310" progId="Word.Document.12">
                  <p:embed/>
                </p:oleObj>
              </mc:Choice>
              <mc:Fallback>
                <p:oleObj name="文档" r:id="rId23" imgW="10574702" imgH="1987310" progId="Word.Document.12">
                  <p:embed/>
                  <p:pic>
                    <p:nvPicPr>
                      <p:cNvPr id="0" name=""/>
                      <p:cNvPicPr/>
                      <p:nvPr/>
                    </p:nvPicPr>
                    <p:blipFill>
                      <a:blip r:embed="rId24"/>
                      <a:stretch>
                        <a:fillRect/>
                      </a:stretch>
                    </p:blipFill>
                    <p:spPr>
                      <a:xfrm>
                        <a:off x="814388" y="2761878"/>
                        <a:ext cx="10563225" cy="1990725"/>
                      </a:xfrm>
                      <a:prstGeom prst="rect">
                        <a:avLst/>
                      </a:prstGeom>
                    </p:spPr>
                  </p:pic>
                </p:oleObj>
              </mc:Fallback>
            </mc:AlternateContent>
          </a:graphicData>
        </a:graphic>
      </p:graphicFrame>
    </p:spTree>
    <p:extLst>
      <p:ext uri="{BB962C8B-B14F-4D97-AF65-F5344CB8AC3E}">
        <p14:creationId xmlns:p14="http://schemas.microsoft.com/office/powerpoint/2010/main" val="3789967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linds(horizontal)">
                                      <p:cBhvr>
                                        <p:cTn id="10" dur="500"/>
                                        <p:tgtEl>
                                          <p:spTgt spid="68612"/>
                                        </p:tgtEl>
                                      </p:cBhvr>
                                    </p:animEffect>
                                  </p:childTnLst>
                                </p:cTn>
                              </p:par>
                              <p:par>
                                <p:cTn id="11" presetID="3" presetClass="entr" presetSubtype="10" fill="hold" nodeType="withEffect">
                                  <p:stCondLst>
                                    <p:cond delay="0"/>
                                  </p:stCondLst>
                                  <p:childTnLst>
                                    <p:set>
                                      <p:cBhvr>
                                        <p:cTn id="12" dur="1" fill="hold">
                                          <p:stCondLst>
                                            <p:cond delay="0"/>
                                          </p:stCondLst>
                                        </p:cTn>
                                        <p:tgtEl>
                                          <p:spTgt spid="68611"/>
                                        </p:tgtEl>
                                        <p:attrNameLst>
                                          <p:attrName>style.visibility</p:attrName>
                                        </p:attrNameLst>
                                      </p:cBhvr>
                                      <p:to>
                                        <p:strVal val="visible"/>
                                      </p:to>
                                    </p:set>
                                    <p:animEffect transition="in" filter="blinds(horizontal)">
                                      <p:cBhvr>
                                        <p:cTn id="13" dur="500"/>
                                        <p:tgtEl>
                                          <p:spTgt spid="68611"/>
                                        </p:tgtEl>
                                      </p:cBhvr>
                                    </p:animEffect>
                                  </p:childTnLst>
                                </p:cTn>
                              </p:par>
                              <p:par>
                                <p:cTn id="14" presetID="3" presetClass="entr" presetSubtype="10" fill="hold" nodeType="withEffect">
                                  <p:stCondLst>
                                    <p:cond delay="0"/>
                                  </p:stCondLst>
                                  <p:childTnLst>
                                    <p:set>
                                      <p:cBhvr>
                                        <p:cTn id="15" dur="1" fill="hold">
                                          <p:stCondLst>
                                            <p:cond delay="0"/>
                                          </p:stCondLst>
                                        </p:cTn>
                                        <p:tgtEl>
                                          <p:spTgt spid="68610"/>
                                        </p:tgtEl>
                                        <p:attrNameLst>
                                          <p:attrName>style.visibility</p:attrName>
                                        </p:attrNameLst>
                                      </p:cBhvr>
                                      <p:to>
                                        <p:strVal val="visible"/>
                                      </p:to>
                                    </p:set>
                                    <p:animEffect transition="in" filter="blinds(horizontal)">
                                      <p:cBhvr>
                                        <p:cTn id="16" dur="500"/>
                                        <p:tgtEl>
                                          <p:spTgt spid="68610"/>
                                        </p:tgtEl>
                                      </p:cBhvr>
                                    </p:animEffect>
                                  </p:childTnLst>
                                </p:cTn>
                              </p:par>
                              <p:par>
                                <p:cTn id="17" presetID="3"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par>
                                <p:cTn id="20" presetID="3"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19" name="组合 18">
            <a:extLst>
              <a:ext uri="{FF2B5EF4-FFF2-40B4-BE49-F238E27FC236}">
                <a16:creationId xmlns="" xmlns:a16="http://schemas.microsoft.com/office/drawing/2014/main" id="{574E7DD6-E482-894D-9E46-D2B62C9ED9EC}"/>
              </a:ext>
            </a:extLst>
          </p:cNvPr>
          <p:cNvGrpSpPr/>
          <p:nvPr/>
        </p:nvGrpSpPr>
        <p:grpSpPr>
          <a:xfrm>
            <a:off x="516000" y="1700808"/>
            <a:ext cx="11160000" cy="2414389"/>
            <a:chOff x="792914" y="3925222"/>
            <a:chExt cx="11160000" cy="2414389"/>
          </a:xfrm>
        </p:grpSpPr>
        <p:sp>
          <p:nvSpPr>
            <p:cNvPr id="20" name="圆角矩形 19">
              <a:extLst>
                <a:ext uri="{FF2B5EF4-FFF2-40B4-BE49-F238E27FC236}">
                  <a16:creationId xmlns="" xmlns:a16="http://schemas.microsoft.com/office/drawing/2014/main" id="{E0791A29-2CB4-2744-96C1-EA2037B165CE}"/>
                </a:ext>
              </a:extLst>
            </p:cNvPr>
            <p:cNvSpPr/>
            <p:nvPr/>
          </p:nvSpPr>
          <p:spPr>
            <a:xfrm>
              <a:off x="792914" y="4038112"/>
              <a:ext cx="11160000" cy="2301499"/>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4" name="对象 3"/>
          <p:cNvGraphicFramePr>
            <a:graphicFrameLocks noChangeAspect="1"/>
          </p:cNvGraphicFramePr>
          <p:nvPr>
            <p:extLst>
              <p:ext uri="{D42A27DB-BD31-4B8C-83A1-F6EECF244321}">
                <p14:modId xmlns:p14="http://schemas.microsoft.com/office/powerpoint/2010/main" val="2507755600"/>
              </p:ext>
            </p:extLst>
          </p:nvPr>
        </p:nvGraphicFramePr>
        <p:xfrm>
          <a:off x="814388" y="2142381"/>
          <a:ext cx="10563225" cy="1838325"/>
        </p:xfrm>
        <a:graphic>
          <a:graphicData uri="http://schemas.openxmlformats.org/presentationml/2006/ole">
            <mc:AlternateContent xmlns:mc="http://schemas.openxmlformats.org/markup-compatibility/2006">
              <mc:Choice xmlns:v="urn:schemas-microsoft-com:vml" Requires="v">
                <p:oleObj spid="_x0000_s70718" name="文档" r:id="rId17" imgW="10574702" imgH="1835270" progId="Word.Document.12">
                  <p:embed/>
                </p:oleObj>
              </mc:Choice>
              <mc:Fallback>
                <p:oleObj name="文档" r:id="rId17" imgW="10574702" imgH="1835270" progId="Word.Document.12">
                  <p:embed/>
                  <p:pic>
                    <p:nvPicPr>
                      <p:cNvPr id="0" name=""/>
                      <p:cNvPicPr/>
                      <p:nvPr/>
                    </p:nvPicPr>
                    <p:blipFill>
                      <a:blip r:embed="rId18"/>
                      <a:stretch>
                        <a:fillRect/>
                      </a:stretch>
                    </p:blipFill>
                    <p:spPr>
                      <a:xfrm>
                        <a:off x="814388" y="2142381"/>
                        <a:ext cx="10563225" cy="1838325"/>
                      </a:xfrm>
                      <a:prstGeom prst="rect">
                        <a:avLst/>
                      </a:prstGeom>
                    </p:spPr>
                  </p:pic>
                </p:oleObj>
              </mc:Fallback>
            </mc:AlternateContent>
          </a:graphicData>
        </a:graphic>
      </p:graphicFrame>
    </p:spTree>
    <p:extLst>
      <p:ext uri="{BB962C8B-B14F-4D97-AF65-F5344CB8AC3E}">
        <p14:creationId xmlns:p14="http://schemas.microsoft.com/office/powerpoint/2010/main" val="366486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 xmlns:a16="http://schemas.microsoft.com/office/drawing/2014/main" id="{1D5EE1B0-1A18-D049-82AA-FB23E101FBC8}"/>
              </a:ext>
            </a:extLst>
          </p:cNvPr>
          <p:cNvSpPr txBox="1"/>
          <p:nvPr/>
        </p:nvSpPr>
        <p:spPr>
          <a:xfrm>
            <a:off x="390000" y="188640"/>
            <a:ext cx="11412000" cy="1754326"/>
          </a:xfrm>
          <a:prstGeom prst="rect">
            <a:avLst/>
          </a:prstGeom>
          <a:noFill/>
        </p:spPr>
        <p:txBody>
          <a:bodyPr wrap="square">
            <a:spAutoFit/>
          </a:bodyPr>
          <a:lstStyle/>
          <a:p>
            <a:pPr algn="just">
              <a:lnSpc>
                <a:spcPct val="150000"/>
              </a:lnSpc>
              <a:spcAft>
                <a:spcPts val="0"/>
              </a:spcAft>
            </a:pPr>
            <a:r>
              <a:rPr lang="en-US" altLang="zh-CN" sz="2400" b="1" kern="100" dirty="0" smtClean="0">
                <a:latin typeface="+mn-ea"/>
                <a:cs typeface="Courier New" panose="02070309020205020404" pitchFamily="49" charset="0"/>
              </a:rPr>
              <a:t>2</a:t>
            </a:r>
            <a:r>
              <a:rPr lang="en-US" altLang="zh-CN" sz="2400" b="1"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b="1" kern="100" dirty="0" smtClean="0">
                <a:latin typeface="Times New Roman" panose="02020603050405020304" pitchFamily="18" charset="0"/>
                <a:ea typeface="微软雅黑" panose="020B0503020204020204" pitchFamily="34" charset="-122"/>
                <a:cs typeface="Times New Roman" panose="02020603050405020304" pitchFamily="18" charset="0"/>
              </a:rPr>
              <a:t>杂化轨道</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理论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理论要点：中心原子上若干不同类型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主要是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轨道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、能量相近的原子轨道混合起来，重新组合成同等数目、能量完全相同的新轨道。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 name="图片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2411" y="1974616"/>
            <a:ext cx="7427178" cy="4766752"/>
          </a:xfrm>
          <a:prstGeom prst="rect">
            <a:avLst/>
          </a:prstGeom>
        </p:spPr>
      </p:pic>
      <p:sp>
        <p:nvSpPr>
          <p:cNvPr id="3" name="矩形 2"/>
          <p:cNvSpPr/>
          <p:nvPr/>
        </p:nvSpPr>
        <p:spPr>
          <a:xfrm>
            <a:off x="6203337" y="2022241"/>
            <a:ext cx="1433406" cy="461665"/>
          </a:xfrm>
          <a:prstGeom prst="rect">
            <a:avLst/>
          </a:prstGeom>
        </p:spPr>
        <p:txBody>
          <a:bodyPr wrap="none">
            <a:spAutoFit/>
          </a:bodyPr>
          <a:lstStyle/>
          <a:p>
            <a:r>
              <a:rPr lang="zh-CN" altLang="en-US" sz="2400" dirty="0">
                <a:solidFill>
                  <a:srgbClr val="C00000"/>
                </a:solidFill>
                <a:latin typeface="Times New Roman" panose="02020603050405020304" pitchFamily="18" charset="0"/>
                <a:ea typeface="微软雅黑" panose="020B0503020204020204" pitchFamily="34" charset="-122"/>
              </a:rPr>
              <a:t>1个s轨道</a:t>
            </a:r>
          </a:p>
        </p:txBody>
      </p:sp>
      <p:sp>
        <p:nvSpPr>
          <p:cNvPr id="35" name="矩形 34"/>
          <p:cNvSpPr/>
          <p:nvPr/>
        </p:nvSpPr>
        <p:spPr>
          <a:xfrm>
            <a:off x="7852767" y="2039009"/>
            <a:ext cx="1433406" cy="461665"/>
          </a:xfrm>
          <a:prstGeom prst="rect">
            <a:avLst/>
          </a:prstGeom>
        </p:spPr>
        <p:txBody>
          <a:bodyPr wrap="none">
            <a:spAutoFit/>
          </a:bodyPr>
          <a:lstStyle/>
          <a:p>
            <a:r>
              <a:rPr lang="en-US" altLang="zh-CN" sz="2400" dirty="0">
                <a:solidFill>
                  <a:srgbClr val="C00000"/>
                </a:solidFill>
                <a:latin typeface="Times New Roman" panose="02020603050405020304" pitchFamily="18" charset="0"/>
                <a:ea typeface="微软雅黑" panose="020B0503020204020204" pitchFamily="34" charset="-122"/>
              </a:rPr>
              <a:t>1</a:t>
            </a:r>
            <a:r>
              <a:rPr lang="zh-CN" altLang="en-US" sz="2400" dirty="0">
                <a:solidFill>
                  <a:srgbClr val="C00000"/>
                </a:solidFill>
                <a:latin typeface="Times New Roman" panose="02020603050405020304" pitchFamily="18" charset="0"/>
                <a:ea typeface="微软雅黑" panose="020B0503020204020204" pitchFamily="34" charset="-122"/>
              </a:rPr>
              <a:t>个</a:t>
            </a:r>
            <a:r>
              <a:rPr lang="en-US" altLang="zh-CN" sz="2400" dirty="0">
                <a:solidFill>
                  <a:srgbClr val="C00000"/>
                </a:solidFill>
                <a:latin typeface="Times New Roman" panose="02020603050405020304" pitchFamily="18" charset="0"/>
                <a:ea typeface="微软雅黑" panose="020B0503020204020204" pitchFamily="34" charset="-122"/>
              </a:rPr>
              <a:t>p</a:t>
            </a:r>
            <a:r>
              <a:rPr lang="zh-CN" altLang="en-US" sz="2400" dirty="0">
                <a:solidFill>
                  <a:srgbClr val="C00000"/>
                </a:solidFill>
                <a:latin typeface="Times New Roman" panose="02020603050405020304" pitchFamily="18" charset="0"/>
                <a:ea typeface="微软雅黑" panose="020B0503020204020204" pitchFamily="34" charset="-122"/>
              </a:rPr>
              <a:t>轨道</a:t>
            </a:r>
          </a:p>
        </p:txBody>
      </p:sp>
      <p:sp>
        <p:nvSpPr>
          <p:cNvPr id="36" name="矩形 35"/>
          <p:cNvSpPr/>
          <p:nvPr/>
        </p:nvSpPr>
        <p:spPr>
          <a:xfrm>
            <a:off x="8256240" y="2500674"/>
            <a:ext cx="771365" cy="461665"/>
          </a:xfrm>
          <a:prstGeom prst="rect">
            <a:avLst/>
          </a:prstGeom>
        </p:spPr>
        <p:txBody>
          <a:bodyPr wrap="none">
            <a:spAutoFit/>
          </a:bodyPr>
          <a:lstStyle/>
          <a:p>
            <a:r>
              <a:rPr lang="en-US" altLang="zh-CN" sz="2400" dirty="0">
                <a:solidFill>
                  <a:srgbClr val="C00000"/>
                </a:solidFill>
                <a:latin typeface="Times New Roman" panose="02020603050405020304" pitchFamily="18" charset="0"/>
                <a:ea typeface="微软雅黑" panose="020B0503020204020204" pitchFamily="34" charset="-122"/>
              </a:rPr>
              <a:t>180°</a:t>
            </a:r>
            <a:endParaRPr lang="zh-CN" altLang="en-US" sz="2400" dirty="0">
              <a:solidFill>
                <a:srgbClr val="C00000"/>
              </a:solidFill>
              <a:latin typeface="Times New Roman" panose="02020603050405020304" pitchFamily="18" charset="0"/>
              <a:ea typeface="微软雅黑" panose="020B0503020204020204" pitchFamily="34" charset="-122"/>
            </a:endParaRPr>
          </a:p>
        </p:txBody>
      </p:sp>
      <p:sp>
        <p:nvSpPr>
          <p:cNvPr id="37" name="矩形 36"/>
          <p:cNvSpPr/>
          <p:nvPr/>
        </p:nvSpPr>
        <p:spPr>
          <a:xfrm>
            <a:off x="4583832" y="2933764"/>
            <a:ext cx="1107996" cy="461665"/>
          </a:xfrm>
          <a:prstGeom prst="rect">
            <a:avLst/>
          </a:prstGeom>
        </p:spPr>
        <p:txBody>
          <a:bodyPr wrap="none">
            <a:spAutoFit/>
          </a:bodyPr>
          <a:lstStyle/>
          <a:p>
            <a:r>
              <a:rPr lang="zh-CN" altLang="en-US" sz="2400" dirty="0">
                <a:solidFill>
                  <a:srgbClr val="C00000"/>
                </a:solidFill>
                <a:latin typeface="Times New Roman" panose="02020603050405020304" pitchFamily="18" charset="0"/>
                <a:ea typeface="微软雅黑" panose="020B0503020204020204" pitchFamily="34" charset="-122"/>
              </a:rPr>
              <a:t>直线</a:t>
            </a:r>
            <a:r>
              <a:rPr lang="zh-CN" altLang="en-US" sz="2400" dirty="0" smtClean="0">
                <a:solidFill>
                  <a:srgbClr val="C00000"/>
                </a:solidFill>
                <a:latin typeface="Times New Roman" panose="02020603050405020304" pitchFamily="18" charset="0"/>
                <a:ea typeface="微软雅黑" panose="020B0503020204020204" pitchFamily="34" charset="-122"/>
              </a:rPr>
              <a:t>形</a:t>
            </a:r>
            <a:endParaRPr lang="zh-CN" altLang="en-US" sz="2400" dirty="0">
              <a:solidFill>
                <a:srgbClr val="C00000"/>
              </a:solidFill>
              <a:latin typeface="Times New Roman" panose="02020603050405020304" pitchFamily="18" charset="0"/>
              <a:ea typeface="微软雅黑" panose="020B0503020204020204" pitchFamily="34" charset="-122"/>
            </a:endParaRPr>
          </a:p>
        </p:txBody>
      </p:sp>
      <p:sp>
        <p:nvSpPr>
          <p:cNvPr id="40" name="矩形 39"/>
          <p:cNvSpPr/>
          <p:nvPr/>
        </p:nvSpPr>
        <p:spPr>
          <a:xfrm>
            <a:off x="6356878" y="3550307"/>
            <a:ext cx="1433406" cy="461665"/>
          </a:xfrm>
          <a:prstGeom prst="rect">
            <a:avLst/>
          </a:prstGeom>
        </p:spPr>
        <p:txBody>
          <a:bodyPr wrap="none">
            <a:spAutoFit/>
          </a:bodyPr>
          <a:lstStyle/>
          <a:p>
            <a:r>
              <a:rPr lang="en-US" altLang="zh-CN" sz="2400" dirty="0">
                <a:solidFill>
                  <a:srgbClr val="C00000"/>
                </a:solidFill>
                <a:latin typeface="Times New Roman" panose="02020603050405020304" pitchFamily="18" charset="0"/>
                <a:ea typeface="微软雅黑" panose="020B0503020204020204" pitchFamily="34" charset="-122"/>
              </a:rPr>
              <a:t>1</a:t>
            </a:r>
            <a:r>
              <a:rPr lang="zh-CN" altLang="en-US" sz="2400" dirty="0">
                <a:solidFill>
                  <a:srgbClr val="C00000"/>
                </a:solidFill>
                <a:latin typeface="Times New Roman" panose="02020603050405020304" pitchFamily="18" charset="0"/>
                <a:ea typeface="微软雅黑" panose="020B0503020204020204" pitchFamily="34" charset="-122"/>
              </a:rPr>
              <a:t>个</a:t>
            </a:r>
            <a:r>
              <a:rPr lang="en-US" altLang="zh-CN" sz="2400" dirty="0">
                <a:solidFill>
                  <a:srgbClr val="C00000"/>
                </a:solidFill>
                <a:latin typeface="Times New Roman" panose="02020603050405020304" pitchFamily="18" charset="0"/>
                <a:ea typeface="微软雅黑" panose="020B0503020204020204" pitchFamily="34" charset="-122"/>
              </a:rPr>
              <a:t>s</a:t>
            </a:r>
            <a:r>
              <a:rPr lang="zh-CN" altLang="en-US" sz="2400" dirty="0">
                <a:solidFill>
                  <a:srgbClr val="C00000"/>
                </a:solidFill>
                <a:latin typeface="Times New Roman" panose="02020603050405020304" pitchFamily="18" charset="0"/>
                <a:ea typeface="微软雅黑" panose="020B0503020204020204" pitchFamily="34" charset="-122"/>
              </a:rPr>
              <a:t>轨道</a:t>
            </a:r>
          </a:p>
        </p:txBody>
      </p:sp>
      <p:sp>
        <p:nvSpPr>
          <p:cNvPr id="41" name="矩形 40"/>
          <p:cNvSpPr/>
          <p:nvPr/>
        </p:nvSpPr>
        <p:spPr>
          <a:xfrm>
            <a:off x="7982369" y="3560136"/>
            <a:ext cx="1433406" cy="461665"/>
          </a:xfrm>
          <a:prstGeom prst="rect">
            <a:avLst/>
          </a:prstGeom>
        </p:spPr>
        <p:txBody>
          <a:bodyPr wrap="none">
            <a:spAutoFit/>
          </a:bodyPr>
          <a:lstStyle/>
          <a:p>
            <a:r>
              <a:rPr lang="en-US" altLang="zh-CN" sz="2400" dirty="0">
                <a:solidFill>
                  <a:srgbClr val="C00000"/>
                </a:solidFill>
                <a:latin typeface="Times New Roman" panose="02020603050405020304" pitchFamily="18" charset="0"/>
                <a:ea typeface="微软雅黑" panose="020B0503020204020204" pitchFamily="34" charset="-122"/>
              </a:rPr>
              <a:t>2</a:t>
            </a:r>
            <a:r>
              <a:rPr lang="zh-CN" altLang="en-US" sz="2400" dirty="0">
                <a:solidFill>
                  <a:srgbClr val="C00000"/>
                </a:solidFill>
                <a:latin typeface="Times New Roman" panose="02020603050405020304" pitchFamily="18" charset="0"/>
                <a:ea typeface="微软雅黑" panose="020B0503020204020204" pitchFamily="34" charset="-122"/>
              </a:rPr>
              <a:t>个</a:t>
            </a:r>
            <a:r>
              <a:rPr lang="en-US" altLang="zh-CN" sz="2400" dirty="0">
                <a:solidFill>
                  <a:srgbClr val="C00000"/>
                </a:solidFill>
                <a:latin typeface="Times New Roman" panose="02020603050405020304" pitchFamily="18" charset="0"/>
                <a:ea typeface="微软雅黑" panose="020B0503020204020204" pitchFamily="34" charset="-122"/>
              </a:rPr>
              <a:t>p</a:t>
            </a:r>
            <a:r>
              <a:rPr lang="zh-CN" altLang="en-US" sz="2400" dirty="0">
                <a:solidFill>
                  <a:srgbClr val="C00000"/>
                </a:solidFill>
                <a:latin typeface="Times New Roman" panose="02020603050405020304" pitchFamily="18" charset="0"/>
                <a:ea typeface="微软雅黑" panose="020B0503020204020204" pitchFamily="34" charset="-122"/>
              </a:rPr>
              <a:t>轨道</a:t>
            </a:r>
          </a:p>
        </p:txBody>
      </p:sp>
      <p:sp>
        <p:nvSpPr>
          <p:cNvPr id="46" name="矩形 45"/>
          <p:cNvSpPr/>
          <p:nvPr/>
        </p:nvSpPr>
        <p:spPr>
          <a:xfrm>
            <a:off x="8256240" y="4037930"/>
            <a:ext cx="771365" cy="461665"/>
          </a:xfrm>
          <a:prstGeom prst="rect">
            <a:avLst/>
          </a:prstGeom>
        </p:spPr>
        <p:txBody>
          <a:bodyPr wrap="none">
            <a:spAutoFit/>
          </a:bodyPr>
          <a:lstStyle/>
          <a:p>
            <a:r>
              <a:rPr lang="en-US" altLang="zh-CN" sz="2400" dirty="0">
                <a:solidFill>
                  <a:srgbClr val="C00000"/>
                </a:solidFill>
                <a:latin typeface="Times New Roman" panose="02020603050405020304" pitchFamily="18" charset="0"/>
                <a:ea typeface="微软雅黑" panose="020B0503020204020204" pitchFamily="34" charset="-122"/>
              </a:rPr>
              <a:t>120°</a:t>
            </a:r>
            <a:endParaRPr lang="zh-CN" altLang="en-US" sz="2400" dirty="0">
              <a:solidFill>
                <a:srgbClr val="C00000"/>
              </a:solidFill>
              <a:latin typeface="Times New Roman" panose="02020603050405020304" pitchFamily="18" charset="0"/>
              <a:ea typeface="微软雅黑" panose="020B0503020204020204" pitchFamily="34" charset="-122"/>
            </a:endParaRPr>
          </a:p>
        </p:txBody>
      </p:sp>
      <p:sp>
        <p:nvSpPr>
          <p:cNvPr id="47" name="矩形 46"/>
          <p:cNvSpPr/>
          <p:nvPr/>
        </p:nvSpPr>
        <p:spPr>
          <a:xfrm>
            <a:off x="4367808" y="4450928"/>
            <a:ext cx="1723549" cy="461665"/>
          </a:xfrm>
          <a:prstGeom prst="rect">
            <a:avLst/>
          </a:prstGeom>
        </p:spPr>
        <p:txBody>
          <a:bodyPr wrap="none">
            <a:spAutoFit/>
          </a:bodyPr>
          <a:lstStyle/>
          <a:p>
            <a:r>
              <a:rPr lang="zh-CN" altLang="en-US" sz="2400" dirty="0">
                <a:solidFill>
                  <a:srgbClr val="C00000"/>
                </a:solidFill>
                <a:latin typeface="Times New Roman" panose="02020603050405020304" pitchFamily="18" charset="0"/>
                <a:ea typeface="微软雅黑" panose="020B0503020204020204" pitchFamily="34" charset="-122"/>
              </a:rPr>
              <a:t>平面三角形</a:t>
            </a:r>
          </a:p>
        </p:txBody>
      </p:sp>
      <p:sp>
        <p:nvSpPr>
          <p:cNvPr id="48" name="矩形 47"/>
          <p:cNvSpPr/>
          <p:nvPr/>
        </p:nvSpPr>
        <p:spPr>
          <a:xfrm>
            <a:off x="6303920" y="5183937"/>
            <a:ext cx="1433406" cy="461665"/>
          </a:xfrm>
          <a:prstGeom prst="rect">
            <a:avLst/>
          </a:prstGeom>
        </p:spPr>
        <p:txBody>
          <a:bodyPr wrap="none">
            <a:spAutoFit/>
          </a:bodyPr>
          <a:lstStyle/>
          <a:p>
            <a:r>
              <a:rPr lang="zh-CN" altLang="en-US" sz="2400" dirty="0">
                <a:solidFill>
                  <a:srgbClr val="C00000"/>
                </a:solidFill>
                <a:latin typeface="Times New Roman" panose="02020603050405020304" pitchFamily="18" charset="0"/>
                <a:ea typeface="微软雅黑" panose="020B0503020204020204" pitchFamily="34" charset="-122"/>
              </a:rPr>
              <a:t>1个s轨道</a:t>
            </a:r>
          </a:p>
        </p:txBody>
      </p:sp>
      <p:sp>
        <p:nvSpPr>
          <p:cNvPr id="49" name="矩形 48"/>
          <p:cNvSpPr/>
          <p:nvPr/>
        </p:nvSpPr>
        <p:spPr>
          <a:xfrm>
            <a:off x="8020469" y="5174231"/>
            <a:ext cx="1433406" cy="461665"/>
          </a:xfrm>
          <a:prstGeom prst="rect">
            <a:avLst/>
          </a:prstGeom>
        </p:spPr>
        <p:txBody>
          <a:bodyPr wrap="none">
            <a:spAutoFit/>
          </a:bodyPr>
          <a:lstStyle/>
          <a:p>
            <a:r>
              <a:rPr lang="en-US" altLang="zh-CN" sz="2400" dirty="0">
                <a:solidFill>
                  <a:srgbClr val="C00000"/>
                </a:solidFill>
                <a:latin typeface="Times New Roman" panose="02020603050405020304" pitchFamily="18" charset="0"/>
                <a:ea typeface="微软雅黑" panose="020B0503020204020204" pitchFamily="34" charset="-122"/>
              </a:rPr>
              <a:t>3</a:t>
            </a:r>
            <a:r>
              <a:rPr lang="zh-CN" altLang="en-US" sz="2400" dirty="0">
                <a:solidFill>
                  <a:srgbClr val="C00000"/>
                </a:solidFill>
                <a:latin typeface="Times New Roman" panose="02020603050405020304" pitchFamily="18" charset="0"/>
                <a:ea typeface="微软雅黑" panose="020B0503020204020204" pitchFamily="34" charset="-122"/>
              </a:rPr>
              <a:t>个</a:t>
            </a:r>
            <a:r>
              <a:rPr lang="en-US" altLang="zh-CN" sz="2400" dirty="0">
                <a:solidFill>
                  <a:srgbClr val="C00000"/>
                </a:solidFill>
                <a:latin typeface="Times New Roman" panose="02020603050405020304" pitchFamily="18" charset="0"/>
                <a:ea typeface="微软雅黑" panose="020B0503020204020204" pitchFamily="34" charset="-122"/>
              </a:rPr>
              <a:t>p</a:t>
            </a:r>
            <a:r>
              <a:rPr lang="zh-CN" altLang="en-US" sz="2400" dirty="0">
                <a:solidFill>
                  <a:srgbClr val="C00000"/>
                </a:solidFill>
                <a:latin typeface="Times New Roman" panose="02020603050405020304" pitchFamily="18" charset="0"/>
                <a:ea typeface="微软雅黑" panose="020B0503020204020204" pitchFamily="34" charset="-122"/>
              </a:rPr>
              <a:t>轨道</a:t>
            </a:r>
          </a:p>
        </p:txBody>
      </p:sp>
      <p:sp>
        <p:nvSpPr>
          <p:cNvPr id="50" name="矩形 49"/>
          <p:cNvSpPr/>
          <p:nvPr/>
        </p:nvSpPr>
        <p:spPr>
          <a:xfrm>
            <a:off x="8377341" y="5654946"/>
            <a:ext cx="1146468" cy="461665"/>
          </a:xfrm>
          <a:prstGeom prst="rect">
            <a:avLst/>
          </a:prstGeom>
        </p:spPr>
        <p:txBody>
          <a:bodyPr wrap="none">
            <a:spAutoFit/>
          </a:bodyPr>
          <a:lstStyle/>
          <a:p>
            <a:r>
              <a:rPr lang="en-US" altLang="zh-CN" sz="2400" dirty="0">
                <a:solidFill>
                  <a:srgbClr val="C00000"/>
                </a:solidFill>
                <a:latin typeface="Times New Roman" panose="02020603050405020304" pitchFamily="18" charset="0"/>
                <a:ea typeface="微软雅黑" panose="020B0503020204020204" pitchFamily="34" charset="-122"/>
              </a:rPr>
              <a:t>109°28′</a:t>
            </a:r>
            <a:endParaRPr lang="zh-CN" altLang="en-US" sz="2400" dirty="0">
              <a:solidFill>
                <a:srgbClr val="C00000"/>
              </a:solidFill>
              <a:latin typeface="Times New Roman" panose="02020603050405020304" pitchFamily="18" charset="0"/>
              <a:ea typeface="微软雅黑" panose="020B0503020204020204" pitchFamily="34" charset="-122"/>
            </a:endParaRPr>
          </a:p>
        </p:txBody>
      </p:sp>
      <p:sp>
        <p:nvSpPr>
          <p:cNvPr id="51" name="矩形 50"/>
          <p:cNvSpPr/>
          <p:nvPr/>
        </p:nvSpPr>
        <p:spPr>
          <a:xfrm>
            <a:off x="4646320" y="6074246"/>
            <a:ext cx="1415772" cy="461665"/>
          </a:xfrm>
          <a:prstGeom prst="rect">
            <a:avLst/>
          </a:prstGeom>
        </p:spPr>
        <p:txBody>
          <a:bodyPr wrap="none">
            <a:spAutoFit/>
          </a:bodyPr>
          <a:lstStyle/>
          <a:p>
            <a:r>
              <a:rPr lang="zh-CN" altLang="en-US" sz="2400" dirty="0">
                <a:solidFill>
                  <a:srgbClr val="C00000"/>
                </a:solidFill>
                <a:latin typeface="Times New Roman" panose="02020603050405020304" pitchFamily="18" charset="0"/>
                <a:ea typeface="微软雅黑" panose="020B0503020204020204" pitchFamily="34" charset="-122"/>
              </a:rPr>
              <a:t>四面体形</a:t>
            </a:r>
          </a:p>
        </p:txBody>
      </p:sp>
    </p:spTree>
    <p:extLst>
      <p:ext uri="{BB962C8B-B14F-4D97-AF65-F5344CB8AC3E}">
        <p14:creationId xmlns:p14="http://schemas.microsoft.com/office/powerpoint/2010/main" val="382985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linds(horizontal)">
                                      <p:cBhvr>
                                        <p:cTn id="13" dur="500"/>
                                        <p:tgtEl>
                                          <p:spTgt spid="3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linds(horizontal)">
                                      <p:cBhvr>
                                        <p:cTn id="16" dur="500"/>
                                        <p:tgtEl>
                                          <p:spTgt spid="3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linds(horizontal)">
                                      <p:cBhvr>
                                        <p:cTn id="19" dur="500"/>
                                        <p:tgtEl>
                                          <p:spTgt spid="4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blinds(horizontal)">
                                      <p:cBhvr>
                                        <p:cTn id="25" dur="500"/>
                                        <p:tgtEl>
                                          <p:spTgt spid="4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linds(horizontal)">
                                      <p:cBhvr>
                                        <p:cTn id="28" dur="500"/>
                                        <p:tgtEl>
                                          <p:spTgt spid="4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linds(horizontal)">
                                      <p:cBhvr>
                                        <p:cTn id="31" dur="500"/>
                                        <p:tgtEl>
                                          <p:spTgt spid="4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blinds(horizontal)">
                                      <p:cBhvr>
                                        <p:cTn id="34" dur="500"/>
                                        <p:tgtEl>
                                          <p:spTgt spid="4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linds(horizontal)">
                                      <p:cBhvr>
                                        <p:cTn id="37" dur="500"/>
                                        <p:tgtEl>
                                          <p:spTgt spid="5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blinds(horizontal)">
                                      <p:cBhvr>
                                        <p:cTn id="4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p:bldP spid="36" grpId="0"/>
      <p:bldP spid="37" grpId="0"/>
      <p:bldP spid="40" grpId="0"/>
      <p:bldP spid="41" grpId="0"/>
      <p:bldP spid="46" grpId="0"/>
      <p:bldP spid="47" grpId="0"/>
      <p:bldP spid="48" grpId="0"/>
      <p:bldP spid="49" grpId="0"/>
      <p:bldP spid="50" grpId="0"/>
      <p:bldP spid="5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752143131"/>
              </p:ext>
            </p:extLst>
          </p:nvPr>
        </p:nvGraphicFramePr>
        <p:xfrm>
          <a:off x="570707" y="1268760"/>
          <a:ext cx="11050587" cy="3698875"/>
        </p:xfrm>
        <a:graphic>
          <a:graphicData uri="http://schemas.openxmlformats.org/presentationml/2006/ole">
            <mc:AlternateContent xmlns:mc="http://schemas.openxmlformats.org/markup-compatibility/2006">
              <mc:Choice xmlns:v="urn:schemas-microsoft-com:vml" Requires="v">
                <p:oleObj spid="_x0000_s72765" name="文档" r:id="rId17" imgW="11051180" imgH="3699294" progId="Word.Document.12">
                  <p:embed/>
                </p:oleObj>
              </mc:Choice>
              <mc:Fallback>
                <p:oleObj name="文档" r:id="rId17" imgW="11051180" imgH="3699294" progId="Word.Document.12">
                  <p:embed/>
                  <p:pic>
                    <p:nvPicPr>
                      <p:cNvPr id="0" name=""/>
                      <p:cNvPicPr/>
                      <p:nvPr/>
                    </p:nvPicPr>
                    <p:blipFill>
                      <a:blip r:embed="rId18"/>
                      <a:stretch>
                        <a:fillRect/>
                      </a:stretch>
                    </p:blipFill>
                    <p:spPr>
                      <a:xfrm>
                        <a:off x="570707" y="1268760"/>
                        <a:ext cx="11050587" cy="3698875"/>
                      </a:xfrm>
                      <a:prstGeom prst="rect">
                        <a:avLst/>
                      </a:prstGeom>
                    </p:spPr>
                  </p:pic>
                </p:oleObj>
              </mc:Fallback>
            </mc:AlternateContent>
          </a:graphicData>
        </a:graphic>
      </p:graphicFrame>
      <p:sp>
        <p:nvSpPr>
          <p:cNvPr id="31" name="TextBox 9"/>
          <p:cNvSpPr txBox="1"/>
          <p:nvPr/>
        </p:nvSpPr>
        <p:spPr>
          <a:xfrm>
            <a:off x="306785" y="249289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 xmlns:a16="http://schemas.microsoft.com/office/drawing/2014/main" id="{574E7DD6-E482-894D-9E46-D2B62C9ED9EC}"/>
              </a:ext>
            </a:extLst>
          </p:cNvPr>
          <p:cNvGrpSpPr/>
          <p:nvPr/>
        </p:nvGrpSpPr>
        <p:grpSpPr>
          <a:xfrm>
            <a:off x="516000" y="1420027"/>
            <a:ext cx="11160000" cy="3687576"/>
            <a:chOff x="792914" y="3925222"/>
            <a:chExt cx="11160000" cy="3687576"/>
          </a:xfrm>
        </p:grpSpPr>
        <p:sp>
          <p:nvSpPr>
            <p:cNvPr id="33" name="圆角矩形 32">
              <a:extLst>
                <a:ext uri="{FF2B5EF4-FFF2-40B4-BE49-F238E27FC236}">
                  <a16:creationId xmlns="" xmlns:a16="http://schemas.microsoft.com/office/drawing/2014/main" id="{E0791A29-2CB4-2744-96C1-EA2037B165CE}"/>
                </a:ext>
              </a:extLst>
            </p:cNvPr>
            <p:cNvSpPr/>
            <p:nvPr/>
          </p:nvSpPr>
          <p:spPr>
            <a:xfrm>
              <a:off x="792914" y="4038112"/>
              <a:ext cx="11160000" cy="357468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7" name="圆角矩形 36">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5" name="圆角矩形 44">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843275439"/>
              </p:ext>
            </p:extLst>
          </p:nvPr>
        </p:nvGraphicFramePr>
        <p:xfrm>
          <a:off x="876300" y="1681758"/>
          <a:ext cx="10439400" cy="3467100"/>
        </p:xfrm>
        <a:graphic>
          <a:graphicData uri="http://schemas.openxmlformats.org/presentationml/2006/ole">
            <mc:AlternateContent xmlns:mc="http://schemas.openxmlformats.org/markup-compatibility/2006">
              <mc:Choice xmlns:v="urn:schemas-microsoft-com:vml" Requires="v">
                <p:oleObj spid="_x0000_s73789" name="文档" r:id="rId17" imgW="10450811" imgH="3461349" progId="Word.Document.12">
                  <p:embed/>
                </p:oleObj>
              </mc:Choice>
              <mc:Fallback>
                <p:oleObj name="文档" r:id="rId17" imgW="10450811" imgH="3461349" progId="Word.Document.12">
                  <p:embed/>
                  <p:pic>
                    <p:nvPicPr>
                      <p:cNvPr id="0" name=""/>
                      <p:cNvPicPr/>
                      <p:nvPr/>
                    </p:nvPicPr>
                    <p:blipFill>
                      <a:blip r:embed="rId18"/>
                      <a:stretch>
                        <a:fillRect/>
                      </a:stretch>
                    </p:blipFill>
                    <p:spPr>
                      <a:xfrm>
                        <a:off x="876300" y="1681758"/>
                        <a:ext cx="10439400" cy="3467100"/>
                      </a:xfrm>
                      <a:prstGeom prst="rect">
                        <a:avLst/>
                      </a:prstGeom>
                    </p:spPr>
                  </p:pic>
                </p:oleObj>
              </mc:Fallback>
            </mc:AlternateContent>
          </a:graphicData>
        </a:graphic>
      </p:graphicFrame>
    </p:spTree>
    <p:extLst>
      <p:ext uri="{BB962C8B-B14F-4D97-AF65-F5344CB8AC3E}">
        <p14:creationId xmlns:p14="http://schemas.microsoft.com/office/powerpoint/2010/main" val="1971653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9EF13083-441D-CC41-A3B9-50FF39250BAC}"/>
              </a:ext>
            </a:extLst>
          </p:cNvPr>
          <p:cNvSpPr/>
          <p:nvPr/>
        </p:nvSpPr>
        <p:spPr>
          <a:xfrm>
            <a:off x="390000" y="1086644"/>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黄石市模拟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下列说法错误的是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A.HF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HCl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HBr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的热稳定性依次减弱与化学键强弱有关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三硫化磷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分子结构如图</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分子中含有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共价键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71682" name="Picture 2" descr="12-26"/>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8257" y="2332915"/>
            <a:ext cx="1939001" cy="15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descr="12-27"/>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6678" y="3621278"/>
            <a:ext cx="2122420" cy="157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descr="12-2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0203" y="5328052"/>
            <a:ext cx="1078054" cy="107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a:extLst>
              <a:ext uri="{FF2B5EF4-FFF2-40B4-BE49-F238E27FC236}">
                <a16:creationId xmlns="" xmlns:a16="http://schemas.microsoft.com/office/drawing/2014/main" id="{9EF13083-441D-CC41-A3B9-50FF39250BAC}"/>
              </a:ext>
            </a:extLst>
          </p:cNvPr>
          <p:cNvSpPr/>
          <p:nvPr/>
        </p:nvSpPr>
        <p:spPr>
          <a:xfrm>
            <a:off x="390000" y="3976052"/>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丙烯腈</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分子中，碳原子的杂化方式有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2" name="矩形 21">
            <a:extLst>
              <a:ext uri="{FF2B5EF4-FFF2-40B4-BE49-F238E27FC236}">
                <a16:creationId xmlns="" xmlns:a16="http://schemas.microsoft.com/office/drawing/2014/main" id="{9EF13083-441D-CC41-A3B9-50FF39250BAC}"/>
              </a:ext>
            </a:extLst>
          </p:cNvPr>
          <p:cNvSpPr/>
          <p:nvPr/>
        </p:nvSpPr>
        <p:spPr>
          <a:xfrm>
            <a:off x="390000" y="5485462"/>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的结构可以表示为</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分子中有一个</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键是配位键</a:t>
            </a:r>
            <a:endParaRPr lang="zh-CN" altLang="zh-CN" sz="1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53827" y="393104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6" name="圆角矩形 45">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23" name="组合 22">
            <a:extLst>
              <a:ext uri="{FF2B5EF4-FFF2-40B4-BE49-F238E27FC236}">
                <a16:creationId xmlns="" xmlns:a16="http://schemas.microsoft.com/office/drawing/2014/main" id="{574E7DD6-E482-894D-9E46-D2B62C9ED9EC}"/>
              </a:ext>
            </a:extLst>
          </p:cNvPr>
          <p:cNvGrpSpPr/>
          <p:nvPr/>
        </p:nvGrpSpPr>
        <p:grpSpPr>
          <a:xfrm>
            <a:off x="516000" y="1484783"/>
            <a:ext cx="11160000" cy="3240361"/>
            <a:chOff x="792914" y="3925222"/>
            <a:chExt cx="11160000" cy="3240361"/>
          </a:xfrm>
        </p:grpSpPr>
        <p:sp>
          <p:nvSpPr>
            <p:cNvPr id="24" name="圆角矩形 23">
              <a:extLst>
                <a:ext uri="{FF2B5EF4-FFF2-40B4-BE49-F238E27FC236}">
                  <a16:creationId xmlns="" xmlns:a16="http://schemas.microsoft.com/office/drawing/2014/main" id="{E0791A29-2CB4-2744-96C1-EA2037B165CE}"/>
                </a:ext>
              </a:extLst>
            </p:cNvPr>
            <p:cNvSpPr/>
            <p:nvPr/>
          </p:nvSpPr>
          <p:spPr>
            <a:xfrm>
              <a:off x="792914" y="4038113"/>
              <a:ext cx="11160000" cy="312747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7" name="文本框 26">
              <a:extLst>
                <a:ext uri="{FF2B5EF4-FFF2-40B4-BE49-F238E27FC236}">
                  <a16:creationId xmlns="" xmlns:a16="http://schemas.microsoft.com/office/drawing/2014/main" id="{E38EBCDC-ABCA-E945-AC9F-C9807C462968}"/>
                </a:ext>
              </a:extLst>
            </p:cNvPr>
            <p:cNvSpPr txBox="1"/>
            <p:nvPr/>
          </p:nvSpPr>
          <p:spPr>
            <a:xfrm>
              <a:off x="971152" y="4196478"/>
              <a:ext cx="10586337" cy="2862322"/>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键能：</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H—Br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，其热稳定性：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HBr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题图可知，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共价键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共价键，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丙烯腈的结构可知，碳原子的杂化方式有</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28" name="Picture 2" descr="12-26"/>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7559" y="2420888"/>
            <a:ext cx="1939001" cy="15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357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 xmlns:a16="http://schemas.microsoft.com/office/drawing/2014/main" id="{9EF13083-441D-CC41-A3B9-50FF39250BAC}"/>
              </a:ext>
            </a:extLst>
          </p:cNvPr>
          <p:cNvSpPr/>
          <p:nvPr/>
        </p:nvSpPr>
        <p:spPr>
          <a:xfrm>
            <a:off x="390000" y="1124744"/>
            <a:ext cx="11412000"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东营市联考</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氨基氰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原子均满足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电子稳定结构，福州大学王新晨教授以其为原料制得类石墨相氮化碳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，其单层结构如图所示。下列说法错误的是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43" name="圆角矩形 42">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74754" name="Picture 2" descr="12-2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2304" y="2433174"/>
            <a:ext cx="2610539" cy="308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3"/>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9437" y="2679627"/>
            <a:ext cx="1781907" cy="89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a:extLst>
              <a:ext uri="{FF2B5EF4-FFF2-40B4-BE49-F238E27FC236}">
                <a16:creationId xmlns="" xmlns:a16="http://schemas.microsoft.com/office/drawing/2014/main" id="{9EF13083-441D-CC41-A3B9-50FF39250BAC}"/>
              </a:ext>
            </a:extLst>
          </p:cNvPr>
          <p:cNvSpPr/>
          <p:nvPr/>
        </p:nvSpPr>
        <p:spPr>
          <a:xfrm>
            <a:off x="390000" y="3031380"/>
            <a:ext cx="11412000" cy="226982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氨基氰的结构式：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氮化碳的单层结构中，所有原子可能共平面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氨基氰易溶于水，氮化碳能导电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氨基氰和氮化碳中，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原子杂化方式均为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46482" y="463408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 xmlns:a16="http://schemas.microsoft.com/office/drawing/2014/main" id="{574E7DD6-E482-894D-9E46-D2B62C9ED9EC}"/>
              </a:ext>
            </a:extLst>
          </p:cNvPr>
          <p:cNvGrpSpPr/>
          <p:nvPr/>
        </p:nvGrpSpPr>
        <p:grpSpPr>
          <a:xfrm>
            <a:off x="516000" y="894781"/>
            <a:ext cx="11160000" cy="5702571"/>
            <a:chOff x="792914" y="3925222"/>
            <a:chExt cx="11160000" cy="5702571"/>
          </a:xfrm>
        </p:grpSpPr>
        <p:sp>
          <p:nvSpPr>
            <p:cNvPr id="31" name="圆角矩形 30">
              <a:extLst>
                <a:ext uri="{FF2B5EF4-FFF2-40B4-BE49-F238E27FC236}">
                  <a16:creationId xmlns="" xmlns:a16="http://schemas.microsoft.com/office/drawing/2014/main" id="{E0791A29-2CB4-2744-96C1-EA2037B165CE}"/>
                </a:ext>
              </a:extLst>
            </p:cNvPr>
            <p:cNvSpPr/>
            <p:nvPr/>
          </p:nvSpPr>
          <p:spPr>
            <a:xfrm>
              <a:off x="792914" y="4038112"/>
              <a:ext cx="11160000" cy="558968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2" name="矩形 3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4" name="文本框 33">
              <a:extLst>
                <a:ext uri="{FF2B5EF4-FFF2-40B4-BE49-F238E27FC236}">
                  <a16:creationId xmlns="" xmlns:a16="http://schemas.microsoft.com/office/drawing/2014/main" id="{E38EBCDC-ABCA-E945-AC9F-C9807C462968}"/>
                </a:ext>
              </a:extLst>
            </p:cNvPr>
            <p:cNvSpPr txBox="1"/>
            <p:nvPr/>
          </p:nvSpPr>
          <p:spPr>
            <a:xfrm>
              <a:off x="971152" y="4196478"/>
              <a:ext cx="10802361" cy="576248"/>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氨基氰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原子均满足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电子稳定结构，每个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个共价键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文本框 22">
              <a:extLst>
                <a:ext uri="{FF2B5EF4-FFF2-40B4-BE49-F238E27FC236}">
                  <a16:creationId xmlns="" xmlns:a16="http://schemas.microsoft.com/office/drawing/2014/main" id="{E38EBCDC-ABCA-E945-AC9F-C9807C462968}"/>
                </a:ext>
              </a:extLst>
            </p:cNvPr>
            <p:cNvSpPr txBox="1"/>
            <p:nvPr/>
          </p:nvSpPr>
          <p:spPr>
            <a:xfrm>
              <a:off x="971153" y="5077351"/>
              <a:ext cx="8210074" cy="4491166"/>
            </a:xfrm>
            <a:prstGeom prst="rect">
              <a:avLst/>
            </a:prstGeom>
            <a:noFill/>
          </p:spPr>
          <p:txBody>
            <a:bodyPr wrap="square">
              <a:spAutoFit/>
            </a:bodyPr>
            <a:lstStyle/>
            <a:p>
              <a:pPr algn="just">
                <a:lnSpc>
                  <a:spcPct val="14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个共价键，则该分子的结构式为</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类比石墨结构可知，氮化碳的单层结构中，所有原子可能共平面，故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氨基氰易与水形成氢键，则易溶于水，类比石墨能导电，则氮化碳也能导电，故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endParaRPr lang="en-US" altLang="zh-CN" sz="15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氨基</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氰的结构式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碳氮三键中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原子采取</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杂化、氨基中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原子采取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6" name="圆角矩形 35">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7" name="圆角矩形 36">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10</a:t>
            </a:r>
            <a:endParaRPr kumimoji="1" lang="zh-CN" altLang="en-US" sz="1600" dirty="0">
              <a:solidFill>
                <a:schemeClr val="bg1"/>
              </a:solidFill>
            </a:endParaRPr>
          </a:p>
        </p:txBody>
      </p:sp>
      <p:sp>
        <p:nvSpPr>
          <p:cNvPr id="46" name="圆角矩形 45">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75778" name="Picture 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5059" y="1726935"/>
            <a:ext cx="1619915"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50516" y="5131065"/>
            <a:ext cx="1619915"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12-29"/>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2304" y="1844824"/>
            <a:ext cx="2610539" cy="308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6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nodeType="withEffect">
                                  <p:stCondLst>
                                    <p:cond delay="0"/>
                                  </p:stCondLst>
                                  <p:childTnLst>
                                    <p:set>
                                      <p:cBhvr>
                                        <p:cTn id="9" dur="1" fill="hold">
                                          <p:stCondLst>
                                            <p:cond delay="0"/>
                                          </p:stCondLst>
                                        </p:cTn>
                                        <p:tgtEl>
                                          <p:spTgt spid="75778"/>
                                        </p:tgtEl>
                                        <p:attrNameLst>
                                          <p:attrName>style.visibility</p:attrName>
                                        </p:attrNameLst>
                                      </p:cBhvr>
                                      <p:to>
                                        <p:strVal val="visible"/>
                                      </p:to>
                                    </p:set>
                                    <p:animEffect transition="in" filter="blinds(horizontal)">
                                      <p:cBhvr>
                                        <p:cTn id="10" dur="500"/>
                                        <p:tgtEl>
                                          <p:spTgt spid="75778"/>
                                        </p:tgtEl>
                                      </p:cBhvr>
                                    </p:animEffect>
                                  </p:childTnLst>
                                </p:cTn>
                              </p:par>
                              <p:par>
                                <p:cTn id="11" presetID="3" presetClass="entr" presetSubtype="10" fill="hold" nodeType="withEffect">
                                  <p:stCondLst>
                                    <p:cond delay="0"/>
                                  </p:stCondLst>
                                  <p:childTnLst>
                                    <p:set>
                                      <p:cBhvr>
                                        <p:cTn id="12" dur="1" fill="hold">
                                          <p:stCondLst>
                                            <p:cond delay="0"/>
                                          </p:stCondLst>
                                        </p:cTn>
                                        <p:tgtEl>
                                          <p:spTgt spid="75779"/>
                                        </p:tgtEl>
                                        <p:attrNameLst>
                                          <p:attrName>style.visibility</p:attrName>
                                        </p:attrNameLst>
                                      </p:cBhvr>
                                      <p:to>
                                        <p:strVal val="visible"/>
                                      </p:to>
                                    </p:set>
                                    <p:animEffect transition="in" filter="blinds(horizontal)">
                                      <p:cBhvr>
                                        <p:cTn id="13" dur="500"/>
                                        <p:tgtEl>
                                          <p:spTgt spid="75779"/>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961678"/>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下列描述正确的是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V</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形的极性分子　</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空间结构为平面三角形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个完全相同的成键电子对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中心原子均为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⑤</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HCHO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分子中既含</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键又含</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①②③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②③④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③④⑤</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①④⑤</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53827" y="363631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956536809"/>
              </p:ext>
            </p:extLst>
          </p:nvPr>
        </p:nvGraphicFramePr>
        <p:xfrm>
          <a:off x="4286275" y="1575842"/>
          <a:ext cx="1216025" cy="668338"/>
        </p:xfrm>
        <a:graphic>
          <a:graphicData uri="http://schemas.openxmlformats.org/presentationml/2006/ole">
            <mc:AlternateContent xmlns:mc="http://schemas.openxmlformats.org/markup-compatibility/2006">
              <mc:Choice xmlns:v="urn:schemas-microsoft-com:vml" Requires="v">
                <p:oleObj spid="_x0000_s76921" name="文档" r:id="rId17" imgW="1216497" imgH="667783" progId="Word.Document.12">
                  <p:embed/>
                </p:oleObj>
              </mc:Choice>
              <mc:Fallback>
                <p:oleObj name="文档" r:id="rId17" imgW="1216497" imgH="667783" progId="Word.Document.12">
                  <p:embed/>
                  <p:pic>
                    <p:nvPicPr>
                      <p:cNvPr id="0" name=""/>
                      <p:cNvPicPr/>
                      <p:nvPr/>
                    </p:nvPicPr>
                    <p:blipFill>
                      <a:blip r:embed="rId18"/>
                      <a:stretch>
                        <a:fillRect/>
                      </a:stretch>
                    </p:blipFill>
                    <p:spPr>
                      <a:xfrm>
                        <a:off x="4286275" y="1575842"/>
                        <a:ext cx="1216025" cy="668338"/>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2376181055"/>
              </p:ext>
            </p:extLst>
          </p:nvPr>
        </p:nvGraphicFramePr>
        <p:xfrm>
          <a:off x="3819609" y="2112590"/>
          <a:ext cx="1216025" cy="668338"/>
        </p:xfrm>
        <a:graphic>
          <a:graphicData uri="http://schemas.openxmlformats.org/presentationml/2006/ole">
            <mc:AlternateContent xmlns:mc="http://schemas.openxmlformats.org/markup-compatibility/2006">
              <mc:Choice xmlns:v="urn:schemas-microsoft-com:vml" Requires="v">
                <p:oleObj spid="_x0000_s76922" name="文档" r:id="rId20" imgW="1216497" imgH="669226" progId="Word.Document.12">
                  <p:embed/>
                </p:oleObj>
              </mc:Choice>
              <mc:Fallback>
                <p:oleObj name="文档" r:id="rId20" imgW="1216497" imgH="669226" progId="Word.Document.12">
                  <p:embed/>
                  <p:pic>
                    <p:nvPicPr>
                      <p:cNvPr id="0" name=""/>
                      <p:cNvPicPr/>
                      <p:nvPr/>
                    </p:nvPicPr>
                    <p:blipFill>
                      <a:blip r:embed="rId21"/>
                      <a:stretch>
                        <a:fillRect/>
                      </a:stretch>
                    </p:blipFill>
                    <p:spPr>
                      <a:xfrm>
                        <a:off x="3819609" y="2112590"/>
                        <a:ext cx="1216025" cy="668338"/>
                      </a:xfrm>
                      <a:prstGeom prst="rect">
                        <a:avLst/>
                      </a:prstGeom>
                    </p:spPr>
                  </p:pic>
                </p:oleObj>
              </mc:Fallback>
            </mc:AlternateContent>
          </a:graphicData>
        </a:graphic>
      </p:graphicFrame>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 xmlns:a16="http://schemas.microsoft.com/office/drawing/2014/main" id="{574E7DD6-E482-894D-9E46-D2B62C9ED9EC}"/>
              </a:ext>
            </a:extLst>
          </p:cNvPr>
          <p:cNvGrpSpPr/>
          <p:nvPr/>
        </p:nvGrpSpPr>
        <p:grpSpPr>
          <a:xfrm>
            <a:off x="516000" y="1206277"/>
            <a:ext cx="11160000" cy="4935220"/>
            <a:chOff x="792914" y="3925222"/>
            <a:chExt cx="11160000" cy="4935220"/>
          </a:xfrm>
        </p:grpSpPr>
        <p:sp>
          <p:nvSpPr>
            <p:cNvPr id="33" name="圆角矩形 32">
              <a:extLst>
                <a:ext uri="{FF2B5EF4-FFF2-40B4-BE49-F238E27FC236}">
                  <a16:creationId xmlns="" xmlns:a16="http://schemas.microsoft.com/office/drawing/2014/main" id="{E0791A29-2CB4-2744-96C1-EA2037B165CE}"/>
                </a:ext>
              </a:extLst>
            </p:cNvPr>
            <p:cNvSpPr/>
            <p:nvPr/>
          </p:nvSpPr>
          <p:spPr>
            <a:xfrm>
              <a:off x="792914" y="4038112"/>
              <a:ext cx="11160000" cy="4822329"/>
            </a:xfrm>
            <a:prstGeom prst="roundRect">
              <a:avLst>
                <a:gd name="adj" fmla="val 233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 xmlns:a16="http://schemas.microsoft.com/office/drawing/2014/main" id="{E38EBCDC-ABCA-E945-AC9F-C9807C462968}"/>
                </a:ext>
              </a:extLst>
            </p:cNvPr>
            <p:cNvSpPr txBox="1"/>
            <p:nvPr/>
          </p:nvSpPr>
          <p:spPr>
            <a:xfrm>
              <a:off x="1130000" y="7660113"/>
              <a:ext cx="10484665" cy="1200329"/>
            </a:xfrm>
            <a:prstGeom prst="rect">
              <a:avLst/>
            </a:prstGeom>
            <a:noFill/>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HCHO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分子的结构式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每个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HCHO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8" name="圆角矩形 47">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081514388"/>
              </p:ext>
            </p:extLst>
          </p:nvPr>
        </p:nvGraphicFramePr>
        <p:xfrm>
          <a:off x="957263" y="1628800"/>
          <a:ext cx="10277475" cy="3086100"/>
        </p:xfrm>
        <a:graphic>
          <a:graphicData uri="http://schemas.openxmlformats.org/presentationml/2006/ole">
            <mc:AlternateContent xmlns:mc="http://schemas.openxmlformats.org/markup-compatibility/2006">
              <mc:Choice xmlns:v="urn:schemas-microsoft-com:vml" Requires="v">
                <p:oleObj spid="_x0000_s77886" name="文档" r:id="rId17" imgW="10288744" imgH="3081068" progId="Word.Document.12">
                  <p:embed/>
                </p:oleObj>
              </mc:Choice>
              <mc:Fallback>
                <p:oleObj name="文档" r:id="rId17" imgW="10288744" imgH="3081068" progId="Word.Document.12">
                  <p:embed/>
                  <p:pic>
                    <p:nvPicPr>
                      <p:cNvPr id="0" name=""/>
                      <p:cNvPicPr/>
                      <p:nvPr/>
                    </p:nvPicPr>
                    <p:blipFill>
                      <a:blip r:embed="rId18"/>
                      <a:stretch>
                        <a:fillRect/>
                      </a:stretch>
                    </p:blipFill>
                    <p:spPr>
                      <a:xfrm>
                        <a:off x="957263" y="1628800"/>
                        <a:ext cx="10277475" cy="3086100"/>
                      </a:xfrm>
                      <a:prstGeom prst="rect">
                        <a:avLst/>
                      </a:prstGeom>
                    </p:spPr>
                  </p:pic>
                </p:oleObj>
              </mc:Fallback>
            </mc:AlternateContent>
          </a:graphicData>
        </a:graphic>
      </p:graphicFrame>
      <p:pic>
        <p:nvPicPr>
          <p:cNvPr id="77826" name="Picture 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6590" y="4619553"/>
            <a:ext cx="1296494"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66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77826"/>
                                        </p:tgtEl>
                                        <p:attrNameLst>
                                          <p:attrName>style.visibility</p:attrName>
                                        </p:attrNameLst>
                                      </p:cBhvr>
                                      <p:to>
                                        <p:strVal val="visible"/>
                                      </p:to>
                                    </p:set>
                                    <p:animEffect transition="in" filter="blinds(horizontal)">
                                      <p:cBhvr>
                                        <p:cTn id="13" dur="5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1991D404-2CED-D84E-A33D-6A797F18D4C4}"/>
              </a:ext>
            </a:extLst>
          </p:cNvPr>
          <p:cNvSpPr/>
          <p:nvPr/>
        </p:nvSpPr>
        <p:spPr>
          <a:xfrm>
            <a:off x="390000" y="1081355"/>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12.1985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Rousssin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研究发现了第一个金属原子簇类配位化合物，其结构如图所示，金属原子簇类化合物与金属原子表面性质相似，具有良好的催化活性等功能</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请回答下列问题</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78850" name="Picture 2" descr="12-3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4192" y="2334375"/>
            <a:ext cx="3796397" cy="2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376923069"/>
              </p:ext>
            </p:extLst>
          </p:nvPr>
        </p:nvGraphicFramePr>
        <p:xfrm>
          <a:off x="599282" y="5157192"/>
          <a:ext cx="10993437" cy="1444625"/>
        </p:xfrm>
        <a:graphic>
          <a:graphicData uri="http://schemas.openxmlformats.org/presentationml/2006/ole">
            <mc:AlternateContent xmlns:mc="http://schemas.openxmlformats.org/markup-compatibility/2006">
              <mc:Choice xmlns:v="urn:schemas-microsoft-com:vml" Requires="v">
                <p:oleObj spid="_x0000_s78910" name="文档" r:id="rId18" imgW="10993916" imgH="1445284" progId="Word.Document.12">
                  <p:embed/>
                </p:oleObj>
              </mc:Choice>
              <mc:Fallback>
                <p:oleObj name="文档" r:id="rId18" imgW="10993916" imgH="1445284" progId="Word.Document.12">
                  <p:embed/>
                  <p:pic>
                    <p:nvPicPr>
                      <p:cNvPr id="0" name=""/>
                      <p:cNvPicPr/>
                      <p:nvPr/>
                    </p:nvPicPr>
                    <p:blipFill>
                      <a:blip r:embed="rId19"/>
                      <a:stretch>
                        <a:fillRect/>
                      </a:stretch>
                    </p:blipFill>
                    <p:spPr>
                      <a:xfrm>
                        <a:off x="599282" y="5157192"/>
                        <a:ext cx="10993437" cy="1444625"/>
                      </a:xfrm>
                      <a:prstGeom prst="rect">
                        <a:avLst/>
                      </a:prstGeom>
                    </p:spPr>
                  </p:pic>
                </p:oleObj>
              </mc:Fallback>
            </mc:AlternateContent>
          </a:graphicData>
        </a:graphic>
      </p:graphicFrame>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4928032"/>
            <a:ext cx="11160000" cy="1606837"/>
            <a:chOff x="792914" y="3925222"/>
            <a:chExt cx="11160000" cy="1606837"/>
          </a:xfrm>
        </p:grpSpPr>
        <p:sp>
          <p:nvSpPr>
            <p:cNvPr id="21" name="圆角矩形 20">
              <a:extLst>
                <a:ext uri="{FF2B5EF4-FFF2-40B4-BE49-F238E27FC236}">
                  <a16:creationId xmlns="" xmlns:a16="http://schemas.microsoft.com/office/drawing/2014/main" id="{E0791A29-2CB4-2744-96C1-EA2037B165CE}"/>
                </a:ext>
              </a:extLst>
            </p:cNvPr>
            <p:cNvSpPr/>
            <p:nvPr/>
          </p:nvSpPr>
          <p:spPr>
            <a:xfrm>
              <a:off x="792914" y="4038113"/>
              <a:ext cx="11160000" cy="149394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a:extLst>
              <a:ext uri="{FF2B5EF4-FFF2-40B4-BE49-F238E27FC236}">
                <a16:creationId xmlns="" xmlns:a16="http://schemas.microsoft.com/office/drawing/2014/main" id="{1991D404-2CED-D84E-A33D-6A797F18D4C4}"/>
              </a:ext>
            </a:extLst>
          </p:cNvPr>
          <p:cNvSpPr/>
          <p:nvPr/>
        </p:nvSpPr>
        <p:spPr>
          <a:xfrm>
            <a:off x="390000" y="2862461"/>
            <a:ext cx="714616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硫可以形成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化合物，则该化合物的空间结构为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1155983" y="3492013"/>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三角锥形</a:t>
            </a:r>
            <a:endParaRPr lang="zh-CN" altLang="en-US" dirty="0"/>
          </a:p>
        </p:txBody>
      </p:sp>
    </p:spTree>
    <p:extLst>
      <p:ext uri="{BB962C8B-B14F-4D97-AF65-F5344CB8AC3E}">
        <p14:creationId xmlns:p14="http://schemas.microsoft.com/office/powerpoint/2010/main" val="69872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1991D404-2CED-D84E-A33D-6A797F18D4C4}"/>
              </a:ext>
            </a:extLst>
          </p:cNvPr>
          <p:cNvSpPr/>
          <p:nvPr/>
        </p:nvSpPr>
        <p:spPr>
          <a:xfrm>
            <a:off x="390000" y="1081355"/>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除了氮的氧化物之外，氮还可以</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形成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请写出氮原子的杂化方式</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78850" name="Picture 2" descr="12-3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7802" y="1916832"/>
            <a:ext cx="3796397" cy="2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4581128"/>
            <a:ext cx="11160000" cy="1606837"/>
            <a:chOff x="792914" y="3925222"/>
            <a:chExt cx="11160000" cy="1606837"/>
          </a:xfrm>
        </p:grpSpPr>
        <p:sp>
          <p:nvSpPr>
            <p:cNvPr id="21" name="圆角矩形 20">
              <a:extLst>
                <a:ext uri="{FF2B5EF4-FFF2-40B4-BE49-F238E27FC236}">
                  <a16:creationId xmlns="" xmlns:a16="http://schemas.microsoft.com/office/drawing/2014/main" id="{E0791A29-2CB4-2744-96C1-EA2037B165CE}"/>
                </a:ext>
              </a:extLst>
            </p:cNvPr>
            <p:cNvSpPr/>
            <p:nvPr/>
          </p:nvSpPr>
          <p:spPr>
            <a:xfrm>
              <a:off x="792914" y="4038113"/>
              <a:ext cx="11160000" cy="149394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1103668763"/>
              </p:ext>
            </p:extLst>
          </p:nvPr>
        </p:nvGraphicFramePr>
        <p:xfrm>
          <a:off x="5791696" y="1130525"/>
          <a:ext cx="1139825" cy="611188"/>
        </p:xfrm>
        <a:graphic>
          <a:graphicData uri="http://schemas.openxmlformats.org/presentationml/2006/ole">
            <mc:AlternateContent xmlns:mc="http://schemas.openxmlformats.org/markup-compatibility/2006">
              <mc:Choice xmlns:v="urn:schemas-microsoft-com:vml" Requires="v">
                <p:oleObj spid="_x0000_s81014" name="文档" r:id="rId18" imgW="1140196" imgH="610452" progId="Word.Document.12">
                  <p:embed/>
                </p:oleObj>
              </mc:Choice>
              <mc:Fallback>
                <p:oleObj name="文档" r:id="rId18" imgW="1140196" imgH="610452" progId="Word.Document.12">
                  <p:embed/>
                  <p:pic>
                    <p:nvPicPr>
                      <p:cNvPr id="0" name=""/>
                      <p:cNvPicPr/>
                      <p:nvPr/>
                    </p:nvPicPr>
                    <p:blipFill>
                      <a:blip r:embed="rId19"/>
                      <a:stretch>
                        <a:fillRect/>
                      </a:stretch>
                    </p:blipFill>
                    <p:spPr>
                      <a:xfrm>
                        <a:off x="5791696" y="1130525"/>
                        <a:ext cx="1139825" cy="611188"/>
                      </a:xfrm>
                      <a:prstGeom prst="rect">
                        <a:avLst/>
                      </a:prstGeom>
                    </p:spPr>
                  </p:pic>
                </p:oleObj>
              </mc:Fallback>
            </mc:AlternateContent>
          </a:graphicData>
        </a:graphic>
      </p:graphicFrame>
      <p:sp>
        <p:nvSpPr>
          <p:cNvPr id="6" name="矩形 5"/>
          <p:cNvSpPr/>
          <p:nvPr/>
        </p:nvSpPr>
        <p:spPr>
          <a:xfrm>
            <a:off x="10200456" y="1104652"/>
            <a:ext cx="458780"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rPr>
              <a:t>sp</a:t>
            </a:r>
            <a:endParaRPr lang="zh-CN" altLang="en-US" dirty="0"/>
          </a:p>
        </p:txBody>
      </p:sp>
      <p:sp>
        <p:nvSpPr>
          <p:cNvPr id="28" name="文本框 27">
            <a:extLst>
              <a:ext uri="{FF2B5EF4-FFF2-40B4-BE49-F238E27FC236}">
                <a16:creationId xmlns="" xmlns:a16="http://schemas.microsoft.com/office/drawing/2014/main" id="{E38EBCDC-ABCA-E945-AC9F-C9807C462968}"/>
              </a:ext>
            </a:extLst>
          </p:cNvPr>
          <p:cNvSpPr txBox="1"/>
          <p:nvPr/>
        </p:nvSpPr>
        <p:spPr>
          <a:xfrm>
            <a:off x="640226" y="4888472"/>
            <a:ext cx="10910385" cy="1200329"/>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VSEPR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模型，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原子的价层电子对数为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  </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828258100"/>
              </p:ext>
            </p:extLst>
          </p:nvPr>
        </p:nvGraphicFramePr>
        <p:xfrm>
          <a:off x="7093942" y="4835252"/>
          <a:ext cx="673100" cy="839788"/>
        </p:xfrm>
        <a:graphic>
          <a:graphicData uri="http://schemas.openxmlformats.org/presentationml/2006/ole">
            <mc:AlternateContent xmlns:mc="http://schemas.openxmlformats.org/markup-compatibility/2006">
              <mc:Choice xmlns:v="urn:schemas-microsoft-com:vml" Requires="v">
                <p:oleObj spid="_x0000_s81015" name="文档" r:id="rId21" imgW="673392" imgH="839417" progId="Word.Document.12">
                  <p:embed/>
                </p:oleObj>
              </mc:Choice>
              <mc:Fallback>
                <p:oleObj name="文档" r:id="rId21" imgW="673392" imgH="839417" progId="Word.Document.12">
                  <p:embed/>
                  <p:pic>
                    <p:nvPicPr>
                      <p:cNvPr id="0" name=""/>
                      <p:cNvPicPr/>
                      <p:nvPr/>
                    </p:nvPicPr>
                    <p:blipFill>
                      <a:blip r:embed="rId22"/>
                      <a:stretch>
                        <a:fillRect/>
                      </a:stretch>
                    </p:blipFill>
                    <p:spPr>
                      <a:xfrm>
                        <a:off x="7093942" y="4835252"/>
                        <a:ext cx="673100" cy="839788"/>
                      </a:xfrm>
                      <a:prstGeom prst="rect">
                        <a:avLst/>
                      </a:prstGeom>
                    </p:spPr>
                  </p:pic>
                </p:oleObj>
              </mc:Fallback>
            </mc:AlternateContent>
          </a:graphicData>
        </a:graphic>
      </p:graphicFrame>
    </p:spTree>
    <p:extLst>
      <p:ext uri="{BB962C8B-B14F-4D97-AF65-F5344CB8AC3E}">
        <p14:creationId xmlns:p14="http://schemas.microsoft.com/office/powerpoint/2010/main" val="318462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blinds(horizontal)">
                                      <p:cBhvr>
                                        <p:cTn id="18"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 xmlns:a16="http://schemas.microsoft.com/office/drawing/2014/main" id="{41DDD9BB-F2BC-5A45-850A-47A78FA0F22A}"/>
              </a:ext>
            </a:extLst>
          </p:cNvPr>
          <p:cNvSpPr/>
          <p:nvPr/>
        </p:nvSpPr>
        <p:spPr>
          <a:xfrm>
            <a:off x="390000" y="1556792"/>
            <a:ext cx="11412000" cy="226982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中心原子的杂化轨道数和杂化类型判断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杂化轨道用来形成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键和容纳孤电子对，所以有关系式：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杂化轨道的数目＝中心原子上的孤电子对数＋中心原子的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键电子对数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与中心原子直接相连的原子个数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＝中心原子的价层电子对数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379041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1991D404-2CED-D84E-A33D-6A797F18D4C4}"/>
              </a:ext>
            </a:extLst>
          </p:cNvPr>
          <p:cNvSpPr/>
          <p:nvPr/>
        </p:nvSpPr>
        <p:spPr>
          <a:xfrm>
            <a:off x="390000" y="1081355"/>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题</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原子簇类配合物，中心原子铁的配位原子是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78850" name="Picture 2" descr="12-3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7802" y="1916832"/>
            <a:ext cx="3796397" cy="2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4581128"/>
            <a:ext cx="11160000" cy="1224136"/>
            <a:chOff x="792914" y="3925222"/>
            <a:chExt cx="11160000" cy="1224136"/>
          </a:xfrm>
        </p:grpSpPr>
        <p:sp>
          <p:nvSpPr>
            <p:cNvPr id="21" name="圆角矩形 20">
              <a:extLst>
                <a:ext uri="{FF2B5EF4-FFF2-40B4-BE49-F238E27FC236}">
                  <a16:creationId xmlns="" xmlns:a16="http://schemas.microsoft.com/office/drawing/2014/main" id="{E0791A29-2CB4-2744-96C1-EA2037B165CE}"/>
                </a:ext>
              </a:extLst>
            </p:cNvPr>
            <p:cNvSpPr/>
            <p:nvPr/>
          </p:nvSpPr>
          <p:spPr>
            <a:xfrm>
              <a:off x="792914" y="4038113"/>
              <a:ext cx="11160000" cy="111124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8" name="文本框 27">
            <a:extLst>
              <a:ext uri="{FF2B5EF4-FFF2-40B4-BE49-F238E27FC236}">
                <a16:creationId xmlns="" xmlns:a16="http://schemas.microsoft.com/office/drawing/2014/main" id="{E38EBCDC-ABCA-E945-AC9F-C9807C462968}"/>
              </a:ext>
            </a:extLst>
          </p:cNvPr>
          <p:cNvSpPr txBox="1"/>
          <p:nvPr/>
        </p:nvSpPr>
        <p:spPr>
          <a:xfrm>
            <a:off x="640226" y="4941168"/>
            <a:ext cx="10910385" cy="576248"/>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直接与中心原子成键的为配位原子，所以中心原子铁的配位原子是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7323651" y="1167889"/>
            <a:ext cx="88678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N</a:t>
            </a:r>
            <a:endParaRPr lang="zh-CN" altLang="en-US" dirty="0"/>
          </a:p>
        </p:txBody>
      </p:sp>
    </p:spTree>
    <p:extLst>
      <p:ext uri="{BB962C8B-B14F-4D97-AF65-F5344CB8AC3E}">
        <p14:creationId xmlns:p14="http://schemas.microsoft.com/office/powerpoint/2010/main" val="3102370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nodeType="with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blinds(horizontal)">
                                      <p:cBhvr>
                                        <p:cTn id="15"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1991D404-2CED-D84E-A33D-6A797F18D4C4}"/>
              </a:ext>
            </a:extLst>
          </p:cNvPr>
          <p:cNvSpPr/>
          <p:nvPr/>
        </p:nvSpPr>
        <p:spPr>
          <a:xfrm>
            <a:off x="390000" y="1081355"/>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配合物</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的熔点为</a:t>
            </a:r>
            <a:r>
              <a:rPr lang="zh-CN" altLang="zh-CN"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，沸点为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103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。可用于制备纯铁。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的结构如图所示。下列关于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的说法正确的是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A.Fe</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是非极性分子，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是极性分子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B.Fe</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杂化方式与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成键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Fe(CO)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配位键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D.Fe</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反应中没有新化学键</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生成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79874" name="Picture 2" descr="12-3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8" y="2353425"/>
            <a:ext cx="2610539" cy="2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955042" y="1772816"/>
            <a:ext cx="61266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AC</a:t>
            </a:r>
            <a:endParaRPr lang="zh-CN" altLang="en-US" dirty="0"/>
          </a:p>
        </p:txBody>
      </p:sp>
    </p:spTree>
    <p:extLst>
      <p:ext uri="{BB962C8B-B14F-4D97-AF65-F5344CB8AC3E}">
        <p14:creationId xmlns:p14="http://schemas.microsoft.com/office/powerpoint/2010/main" val="2207998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 xmlns:a16="http://schemas.microsoft.com/office/drawing/2014/main" id="{574E7DD6-E482-894D-9E46-D2B62C9ED9EC}"/>
              </a:ext>
            </a:extLst>
          </p:cNvPr>
          <p:cNvGrpSpPr/>
          <p:nvPr/>
        </p:nvGrpSpPr>
        <p:grpSpPr>
          <a:xfrm>
            <a:off x="516000" y="1340767"/>
            <a:ext cx="11160000" cy="3720610"/>
            <a:chOff x="792914" y="3925222"/>
            <a:chExt cx="11160000" cy="3720610"/>
          </a:xfrm>
        </p:grpSpPr>
        <p:sp>
          <p:nvSpPr>
            <p:cNvPr id="33" name="圆角矩形 32">
              <a:extLst>
                <a:ext uri="{FF2B5EF4-FFF2-40B4-BE49-F238E27FC236}">
                  <a16:creationId xmlns="" xmlns:a16="http://schemas.microsoft.com/office/drawing/2014/main" id="{E0791A29-2CB4-2744-96C1-EA2037B165CE}"/>
                </a:ext>
              </a:extLst>
            </p:cNvPr>
            <p:cNvSpPr/>
            <p:nvPr/>
          </p:nvSpPr>
          <p:spPr>
            <a:xfrm>
              <a:off x="792914" y="4038113"/>
              <a:ext cx="11160000" cy="359993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 xmlns:a16="http://schemas.microsoft.com/office/drawing/2014/main" id="{E38EBCDC-ABCA-E945-AC9F-C9807C462968}"/>
                </a:ext>
              </a:extLst>
            </p:cNvPr>
            <p:cNvSpPr txBox="1"/>
            <p:nvPr/>
          </p:nvSpPr>
          <p:spPr>
            <a:xfrm>
              <a:off x="917141" y="4221728"/>
              <a:ext cx="7976054" cy="2308324"/>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结构对称，是非极性分子，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结构不对称，是极性分子，正确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项，铁的杂化轨道数为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原子不是以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杂化方式与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成键，错误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a:extLst>
                <a:ext uri="{FF2B5EF4-FFF2-40B4-BE49-F238E27FC236}">
                  <a16:creationId xmlns="" xmlns:a16="http://schemas.microsoft.com/office/drawing/2014/main" id="{E38EBCDC-ABCA-E945-AC9F-C9807C462968}"/>
                </a:ext>
              </a:extLst>
            </p:cNvPr>
            <p:cNvSpPr txBox="1"/>
            <p:nvPr/>
          </p:nvSpPr>
          <p:spPr>
            <a:xfrm>
              <a:off x="917141" y="6445503"/>
              <a:ext cx="10911600" cy="1200329"/>
            </a:xfrm>
            <a:prstGeom prst="rect">
              <a:avLst/>
            </a:prstGeom>
            <a:noFill/>
          </p:spPr>
          <p:txBody>
            <a:bodyPr wrap="square">
              <a:spAutoFit/>
            </a:bodyPr>
            <a:lstStyle/>
            <a:p>
              <a:pPr lvl="0" algn="just">
                <a:lnSpc>
                  <a:spcPct val="150000"/>
                </a:lnSpc>
              </a:pPr>
              <a:r>
                <a:rPr lang="en-US" altLang="zh-CN" sz="2400" kern="100" spc="-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项，碳与氧、铁与碳之间均形成配位键，</a:t>
              </a:r>
              <a:r>
                <a:rPr lang="en-US" altLang="zh-CN" sz="2400" kern="100" spc="-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spc="-100" dirty="0" err="1">
                  <a:solidFill>
                    <a:prstClr val="black"/>
                  </a:solidFill>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 Fe(CO)</a:t>
              </a:r>
              <a:r>
                <a:rPr lang="en-US" altLang="zh-CN" sz="2400" kern="100" spc="-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含有</a:t>
              </a:r>
              <a:r>
                <a:rPr lang="en-US" altLang="zh-CN" sz="2400" kern="100" spc="-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10 </a:t>
              </a:r>
              <a:r>
                <a:rPr lang="en-US" altLang="zh-CN" sz="2400" kern="100" spc="-100" dirty="0" err="1">
                  <a:solidFill>
                    <a:prstClr val="black"/>
                  </a:solidFill>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配位键，正确；</a:t>
              </a:r>
              <a:endParaRPr lang="en-US"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gn="just">
                <a:lnSpc>
                  <a:spcPct val="150000"/>
                </a:lnSpc>
              </a:pP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项，反应生成金属键，错误。</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9" name="圆角矩形 48">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21" name="Picture 2" descr="12-3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14053" y="1556792"/>
            <a:ext cx="2610539" cy="2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76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1991D404-2CED-D84E-A33D-6A797F18D4C4}"/>
              </a:ext>
            </a:extLst>
          </p:cNvPr>
          <p:cNvSpPr/>
          <p:nvPr/>
        </p:nvSpPr>
        <p:spPr>
          <a:xfrm>
            <a:off x="390000" y="1297379"/>
            <a:ext cx="11412000" cy="254682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7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晋江模拟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(1)Cu</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处于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的中心，若将配离子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换为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CN</a:t>
            </a:r>
            <a:r>
              <a:rPr lang="zh-CN" altLang="zh-CN"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种结构，则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否</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，理由为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a:t>
            </a:r>
          </a:p>
          <a:p>
            <a:pPr algn="just">
              <a:lnSpc>
                <a:spcPct val="170000"/>
              </a:lnSpc>
              <a:spcAft>
                <a:spcPts val="0"/>
              </a:spcAft>
            </a:pP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4" name="矩形 3"/>
          <p:cNvSpPr/>
          <p:nvPr/>
        </p:nvSpPr>
        <p:spPr>
          <a:xfrm>
            <a:off x="8328248" y="2070373"/>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否</a:t>
            </a:r>
            <a:endParaRPr lang="zh-CN" altLang="en-US" dirty="0"/>
          </a:p>
        </p:txBody>
      </p:sp>
      <p:sp>
        <p:nvSpPr>
          <p:cNvPr id="7" name="矩形 6"/>
          <p:cNvSpPr/>
          <p:nvPr/>
        </p:nvSpPr>
        <p:spPr>
          <a:xfrm>
            <a:off x="1415480" y="2636912"/>
            <a:ext cx="10580166"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若是</a:t>
            </a:r>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杂化，</a:t>
            </a:r>
            <a:r>
              <a:rPr lang="en-US" altLang="zh-CN" sz="2400" kern="100" dirty="0">
                <a:solidFill>
                  <a:srgbClr val="C00000"/>
                </a:solidFill>
                <a:latin typeface="Times New Roman" panose="02020603050405020304" pitchFamily="18" charset="0"/>
                <a:ea typeface="微软雅黑" panose="020B0503020204020204" pitchFamily="34" charset="-122"/>
              </a:rPr>
              <a:t>[Cu(NH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baseline="-25000" dirty="0">
                <a:solidFill>
                  <a:srgbClr val="C00000"/>
                </a:solidFill>
                <a:latin typeface="Times New Roman" panose="02020603050405020304" pitchFamily="18" charset="0"/>
                <a:ea typeface="微软雅黑" panose="020B0503020204020204" pitchFamily="34" charset="-122"/>
              </a:rPr>
              <a:t>4</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zh-CN" altLang="zh-CN" sz="2400" kern="100" baseline="30000" dirty="0">
                <a:solidFill>
                  <a:srgbClr val="C00000"/>
                </a:solidFill>
                <a:ea typeface="宋体" panose="02010600030101010101" pitchFamily="2"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的空间结构为正四面体形，将配离子</a:t>
            </a:r>
            <a:r>
              <a:rPr lang="en-US" altLang="zh-CN" sz="2400" kern="100" dirty="0">
                <a:solidFill>
                  <a:srgbClr val="C00000"/>
                </a:solidFill>
                <a:latin typeface="Times New Roman" panose="02020603050405020304" pitchFamily="18" charset="0"/>
                <a:ea typeface="微软雅黑" panose="020B0503020204020204" pitchFamily="34" charset="-122"/>
              </a:rPr>
              <a:t>[Cu(NH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baseline="-25000" dirty="0">
                <a:solidFill>
                  <a:srgbClr val="C00000"/>
                </a:solidFill>
                <a:latin typeface="Times New Roman" panose="02020603050405020304" pitchFamily="18" charset="0"/>
                <a:ea typeface="微软雅黑" panose="020B0503020204020204" pitchFamily="34" charset="-122"/>
              </a:rPr>
              <a:t>4</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zh-CN" altLang="zh-CN" sz="2400" kern="100" baseline="30000" dirty="0" smtClean="0">
                <a:solidFill>
                  <a:srgbClr val="C00000"/>
                </a:solidFill>
                <a:ea typeface="宋体" panose="02010600030101010101" pitchFamily="2" charset="-122"/>
                <a:cs typeface="Times New Roman" panose="02020603050405020304" pitchFamily="18" charset="0"/>
              </a:rPr>
              <a:t>＋</a:t>
            </a:r>
            <a:endParaRPr lang="zh-CN" altLang="en-US" dirty="0"/>
          </a:p>
        </p:txBody>
      </p:sp>
      <p:sp>
        <p:nvSpPr>
          <p:cNvPr id="28" name="矩形 27"/>
          <p:cNvSpPr/>
          <p:nvPr/>
        </p:nvSpPr>
        <p:spPr>
          <a:xfrm>
            <a:off x="472151" y="3302992"/>
            <a:ext cx="5472608"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sz="2400" kern="1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400" kern="100" dirty="0">
                <a:solidFill>
                  <a:srgbClr val="C00000"/>
                </a:solidFill>
                <a:latin typeface="Times New Roman" panose="02020603050405020304" pitchFamily="18" charset="0"/>
                <a:ea typeface="微软雅黑" panose="020B0503020204020204" pitchFamily="34" charset="-122"/>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换为</a:t>
            </a:r>
            <a:r>
              <a:rPr lang="en-US" altLang="zh-CN" sz="2400" kern="100" dirty="0">
                <a:solidFill>
                  <a:srgbClr val="C00000"/>
                </a:solidFill>
                <a:latin typeface="Times New Roman" panose="02020603050405020304" pitchFamily="18" charset="0"/>
                <a:ea typeface="微软雅黑" panose="020B0503020204020204" pitchFamily="34" charset="-122"/>
              </a:rPr>
              <a:t>CN</a:t>
            </a:r>
            <a:r>
              <a:rPr lang="zh-CN" altLang="zh-CN" sz="2400" kern="100" baseline="30000" dirty="0">
                <a:solidFill>
                  <a:srgbClr val="C00000"/>
                </a:solidFill>
                <a:ea typeface="宋体" panose="02010600030101010101" pitchFamily="2"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，则只有</a:t>
            </a:r>
            <a:r>
              <a:rPr lang="en-US" altLang="zh-CN" sz="2400" kern="100" dirty="0">
                <a:solidFill>
                  <a:srgbClr val="C00000"/>
                </a:solidFill>
                <a:latin typeface="Times New Roman" panose="02020603050405020304" pitchFamily="18" charset="0"/>
                <a:ea typeface="微软雅黑" panose="020B0503020204020204" pitchFamily="34" charset="-122"/>
              </a:rPr>
              <a:t>1</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种结构　</a:t>
            </a:r>
            <a:endParaRPr lang="zh-CN" altLang="en-US" sz="2400" dirty="0"/>
          </a:p>
        </p:txBody>
      </p:sp>
    </p:spTree>
    <p:extLst>
      <p:ext uri="{BB962C8B-B14F-4D97-AF65-F5344CB8AC3E}">
        <p14:creationId xmlns:p14="http://schemas.microsoft.com/office/powerpoint/2010/main" val="2570420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1991D404-2CED-D84E-A33D-6A797F18D4C4}"/>
              </a:ext>
            </a:extLst>
          </p:cNvPr>
          <p:cNvSpPr/>
          <p:nvPr/>
        </p:nvSpPr>
        <p:spPr>
          <a:xfrm>
            <a:off x="390000" y="1621854"/>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用价层电子对互斥模型推断甲醛中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H—C—H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键角</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grpSp>
        <p:nvGrpSpPr>
          <p:cNvPr id="23" name="组合 22">
            <a:extLst>
              <a:ext uri="{FF2B5EF4-FFF2-40B4-BE49-F238E27FC236}">
                <a16:creationId xmlns="" xmlns:a16="http://schemas.microsoft.com/office/drawing/2014/main" id="{574E7DD6-E482-894D-9E46-D2B62C9ED9EC}"/>
              </a:ext>
            </a:extLst>
          </p:cNvPr>
          <p:cNvGrpSpPr/>
          <p:nvPr/>
        </p:nvGrpSpPr>
        <p:grpSpPr>
          <a:xfrm>
            <a:off x="516000" y="3284984"/>
            <a:ext cx="11160000" cy="1606837"/>
            <a:chOff x="792914" y="3925222"/>
            <a:chExt cx="11160000" cy="1606837"/>
          </a:xfrm>
        </p:grpSpPr>
        <p:sp>
          <p:nvSpPr>
            <p:cNvPr id="24" name="圆角矩形 23">
              <a:extLst>
                <a:ext uri="{FF2B5EF4-FFF2-40B4-BE49-F238E27FC236}">
                  <a16:creationId xmlns="" xmlns:a16="http://schemas.microsoft.com/office/drawing/2014/main" id="{E0791A29-2CB4-2744-96C1-EA2037B165CE}"/>
                </a:ext>
              </a:extLst>
            </p:cNvPr>
            <p:cNvSpPr/>
            <p:nvPr/>
          </p:nvSpPr>
          <p:spPr>
            <a:xfrm>
              <a:off x="792914" y="4038113"/>
              <a:ext cx="11160000" cy="149394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7" name="文本框 26">
              <a:extLst>
                <a:ext uri="{FF2B5EF4-FFF2-40B4-BE49-F238E27FC236}">
                  <a16:creationId xmlns="" xmlns:a16="http://schemas.microsoft.com/office/drawing/2014/main" id="{E38EBCDC-ABCA-E945-AC9F-C9807C462968}"/>
                </a:ext>
              </a:extLst>
            </p:cNvPr>
            <p:cNvSpPr txBox="1"/>
            <p:nvPr/>
          </p:nvSpPr>
          <p:spPr>
            <a:xfrm>
              <a:off x="917140" y="4221728"/>
              <a:ext cx="10910385" cy="113024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甲醛分子中，碳氧之间为双键，根据价层电子对互斥模型可知双键与单键之间的斥力大于单键与单键之间的斥力，所以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H—C—H</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的键角小于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120°</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3" name="矩形 2"/>
          <p:cNvSpPr/>
          <p:nvPr/>
        </p:nvSpPr>
        <p:spPr>
          <a:xfrm>
            <a:off x="8328248" y="1769326"/>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2242702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1991D404-2CED-D84E-A33D-6A797F18D4C4}"/>
              </a:ext>
            </a:extLst>
          </p:cNvPr>
          <p:cNvSpPr/>
          <p:nvPr/>
        </p:nvSpPr>
        <p:spPr>
          <a:xfrm>
            <a:off x="390000" y="1240447"/>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都属于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AX</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型分子，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spc="-8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之间以双键结合，</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之间以单键结合。请你预测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分子的空间结构为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Cl—S—Cl______(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F—S—F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grpSp>
        <p:nvGrpSpPr>
          <p:cNvPr id="23" name="组合 22">
            <a:extLst>
              <a:ext uri="{FF2B5EF4-FFF2-40B4-BE49-F238E27FC236}">
                <a16:creationId xmlns="" xmlns:a16="http://schemas.microsoft.com/office/drawing/2014/main" id="{574E7DD6-E482-894D-9E46-D2B62C9ED9EC}"/>
              </a:ext>
            </a:extLst>
          </p:cNvPr>
          <p:cNvGrpSpPr/>
          <p:nvPr/>
        </p:nvGrpSpPr>
        <p:grpSpPr>
          <a:xfrm>
            <a:off x="516000" y="3284984"/>
            <a:ext cx="11160000" cy="2664295"/>
            <a:chOff x="792914" y="3925222"/>
            <a:chExt cx="11160000" cy="2664295"/>
          </a:xfrm>
        </p:grpSpPr>
        <p:sp>
          <p:nvSpPr>
            <p:cNvPr id="24" name="圆角矩形 23">
              <a:extLst>
                <a:ext uri="{FF2B5EF4-FFF2-40B4-BE49-F238E27FC236}">
                  <a16:creationId xmlns="" xmlns:a16="http://schemas.microsoft.com/office/drawing/2014/main" id="{E0791A29-2CB4-2744-96C1-EA2037B165CE}"/>
                </a:ext>
              </a:extLst>
            </p:cNvPr>
            <p:cNvSpPr/>
            <p:nvPr/>
          </p:nvSpPr>
          <p:spPr>
            <a:xfrm>
              <a:off x="792914" y="4038112"/>
              <a:ext cx="11160000" cy="255140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7" name="文本框 26">
              <a:extLst>
                <a:ext uri="{FF2B5EF4-FFF2-40B4-BE49-F238E27FC236}">
                  <a16:creationId xmlns="" xmlns:a16="http://schemas.microsoft.com/office/drawing/2014/main" id="{E38EBCDC-ABCA-E945-AC9F-C9807C462968}"/>
                </a:ext>
              </a:extLst>
            </p:cNvPr>
            <p:cNvSpPr txBox="1"/>
            <p:nvPr/>
          </p:nvSpPr>
          <p:spPr>
            <a:xfrm>
              <a:off x="917140" y="4221728"/>
              <a:ext cx="10910385" cy="2238241"/>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当中心原子的价层电子对数为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VSEPR</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模型为四面体形，硫原子无孤电子对，所以空间结构为四面体形；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原子得电子能力越弱，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A—X</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形成的共用电子对之间的斥力越强，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原子的得电子能力大于氯原子，所以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分子中</a:t>
              </a:r>
              <a:r>
                <a:rPr lang="en-US" altLang="zh-CN" sz="2400" kern="100" dirty="0">
                  <a:latin typeface="宋体" panose="02010600030101010101" pitchFamily="2" charset="-122"/>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Cl—S—Cl</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分子中</a:t>
              </a:r>
              <a:r>
                <a:rPr lang="en-US" altLang="zh-CN" sz="2400" kern="100" dirty="0">
                  <a:latin typeface="宋体" panose="02010600030101010101" pitchFamily="2" charset="-122"/>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F—S—F</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4" name="矩形 3"/>
          <p:cNvSpPr/>
          <p:nvPr/>
        </p:nvSpPr>
        <p:spPr>
          <a:xfrm>
            <a:off x="8030691" y="1877054"/>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四面体形</a:t>
            </a:r>
            <a:endParaRPr lang="zh-CN" altLang="en-US" dirty="0"/>
          </a:p>
        </p:txBody>
      </p:sp>
      <p:sp>
        <p:nvSpPr>
          <p:cNvPr id="6" name="矩形 5"/>
          <p:cNvSpPr/>
          <p:nvPr/>
        </p:nvSpPr>
        <p:spPr>
          <a:xfrm>
            <a:off x="2395690" y="2463541"/>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4032552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1991D404-2CED-D84E-A33D-6A797F18D4C4}"/>
              </a:ext>
            </a:extLst>
          </p:cNvPr>
          <p:cNvSpPr/>
          <p:nvPr/>
        </p:nvSpPr>
        <p:spPr>
          <a:xfrm>
            <a:off x="390000" y="1240447"/>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抗坏血酸的分子结构如图所示，该分子中碳原子的杂化轨道类型为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8" name="矩形 27">
            <a:hlinkClick r:id="rId15"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pic>
        <p:nvPicPr>
          <p:cNvPr id="81922" name="Picture 2" descr="12-32"/>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3143" y="2420888"/>
            <a:ext cx="4165715" cy="20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0178738" y="1143794"/>
            <a:ext cx="1245854" cy="646331"/>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68869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 xmlns:a16="http://schemas.microsoft.com/office/drawing/2014/main" id="{E04565B2-7038-F542-9702-A23EB40472EA}"/>
              </a:ext>
            </a:extLst>
          </p:cNvPr>
          <p:cNvPicPr>
            <a:picLocks noChangeAspect="1"/>
          </p:cNvPicPr>
          <p:nvPr/>
        </p:nvPicPr>
        <p:blipFill>
          <a:blip r:embed="rId2">
            <a:alphaModFix amt="70000"/>
          </a:blip>
          <a:stretch>
            <a:fillRect/>
          </a:stretch>
        </p:blipFill>
        <p:spPr>
          <a:xfrm>
            <a:off x="-21321" y="-5748"/>
            <a:ext cx="12212516" cy="6858000"/>
          </a:xfrm>
          <a:prstGeom prst="rect">
            <a:avLst/>
          </a:prstGeom>
        </p:spPr>
      </p:pic>
      <p:grpSp>
        <p:nvGrpSpPr>
          <p:cNvPr id="200" name="组合 199">
            <a:extLst>
              <a:ext uri="{FF2B5EF4-FFF2-40B4-BE49-F238E27FC236}">
                <a16:creationId xmlns="" xmlns:a16="http://schemas.microsoft.com/office/drawing/2014/main"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 xmlns:a16="http://schemas.microsoft.com/office/drawing/2014/main"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 xmlns:a16="http://schemas.microsoft.com/office/drawing/2014/main"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 xmlns:a16="http://schemas.microsoft.com/office/drawing/2014/main" id="{EC8F9895-2B35-C946-ABFF-E943F8F755AE}"/>
                  </a:ext>
                </a:extLst>
              </p:cNvPr>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 xmlns:a16="http://schemas.microsoft.com/office/drawing/2014/main" id="{2657314C-9480-3143-AFD0-3A7FEF504C0F}"/>
                  </a:ext>
                </a:extLst>
              </p:cNvPr>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 xmlns:a16="http://schemas.microsoft.com/office/drawing/2014/main"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 xmlns:a16="http://schemas.microsoft.com/office/drawing/2014/main"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grpSp>
        <p:nvGrpSpPr>
          <p:cNvPr id="11" name="组合 10">
            <a:extLst>
              <a:ext uri="{FF2B5EF4-FFF2-40B4-BE49-F238E27FC236}">
                <a16:creationId xmlns="" xmlns:a16="http://schemas.microsoft.com/office/drawing/2014/main" id="{DB0764DB-8505-8B48-92ED-D75515448C6C}"/>
              </a:ext>
            </a:extLst>
          </p:cNvPr>
          <p:cNvGrpSpPr/>
          <p:nvPr/>
        </p:nvGrpSpPr>
        <p:grpSpPr>
          <a:xfrm>
            <a:off x="11286600" y="-5748"/>
            <a:ext cx="579247" cy="730144"/>
            <a:chOff x="10991812" y="-5749"/>
            <a:chExt cx="760532" cy="958655"/>
          </a:xfrm>
        </p:grpSpPr>
        <p:sp>
          <p:nvSpPr>
            <p:cNvPr id="13" name="同侧圆角矩形 12">
              <a:extLst>
                <a:ext uri="{FF2B5EF4-FFF2-40B4-BE49-F238E27FC236}">
                  <a16:creationId xmlns="" xmlns:a16="http://schemas.microsoft.com/office/drawing/2014/main" id="{0519C388-C1A0-E54C-ADD0-3D30DF740B4C}"/>
                </a:ext>
              </a:extLst>
            </p:cNvPr>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a:extLst>
                <a:ext uri="{FF2B5EF4-FFF2-40B4-BE49-F238E27FC236}">
                  <a16:creationId xmlns="" xmlns:a16="http://schemas.microsoft.com/office/drawing/2014/main" id="{83E5017B-4DD7-384F-B8E6-0ED61F2AC85E}"/>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6812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 xmlns:a16="http://schemas.microsoft.com/office/drawing/2014/main" id="{41DDD9BB-F2BC-5A45-850A-47A78FA0F22A}"/>
              </a:ext>
            </a:extLst>
          </p:cNvPr>
          <p:cNvSpPr/>
          <p:nvPr/>
        </p:nvSpPr>
        <p:spPr>
          <a:xfrm>
            <a:off x="390000" y="433546"/>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AB</a:t>
            </a:r>
            <a:r>
              <a:rPr lang="en-US" altLang="zh-CN" i="1" kern="100" baseline="-25000" dirty="0" err="1">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、离子</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的空间结构分析示例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308490549"/>
              </p:ext>
            </p:extLst>
          </p:nvPr>
        </p:nvGraphicFramePr>
        <p:xfrm>
          <a:off x="3556670" y="605805"/>
          <a:ext cx="1206500" cy="476250"/>
        </p:xfrm>
        <a:graphic>
          <a:graphicData uri="http://schemas.openxmlformats.org/presentationml/2006/ole">
            <mc:AlternateContent xmlns:mc="http://schemas.openxmlformats.org/markup-compatibility/2006">
              <mc:Choice xmlns:v="urn:schemas-microsoft-com:vml" Requires="v">
                <p:oleObj spid="_x0000_s38990" name="文档" r:id="rId4" imgW="1206779" imgH="476679" progId="Word.Document.12">
                  <p:embed/>
                </p:oleObj>
              </mc:Choice>
              <mc:Fallback>
                <p:oleObj name="文档" r:id="rId4" imgW="1206779" imgH="476679" progId="Word.Document.12">
                  <p:embed/>
                  <p:pic>
                    <p:nvPicPr>
                      <p:cNvPr id="0" name=""/>
                      <p:cNvPicPr/>
                      <p:nvPr/>
                    </p:nvPicPr>
                    <p:blipFill>
                      <a:blip r:embed="rId5"/>
                      <a:stretch>
                        <a:fillRect/>
                      </a:stretch>
                    </p:blipFill>
                    <p:spPr>
                      <a:xfrm>
                        <a:off x="3556670" y="605805"/>
                        <a:ext cx="1206500" cy="476250"/>
                      </a:xfrm>
                      <a:prstGeom prst="rect">
                        <a:avLst/>
                      </a:prstGeom>
                    </p:spPr>
                  </p:pic>
                </p:oleObj>
              </mc:Fallback>
            </mc:AlternateContent>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040153108"/>
              </p:ext>
            </p:extLst>
          </p:nvPr>
        </p:nvGraphicFramePr>
        <p:xfrm>
          <a:off x="549213" y="1371560"/>
          <a:ext cx="11093575" cy="4937760"/>
        </p:xfrm>
        <a:graphic>
          <a:graphicData uri="http://schemas.openxmlformats.org/drawingml/2006/table">
            <a:tbl>
              <a:tblPr/>
              <a:tblGrid>
                <a:gridCol w="1006641"/>
                <a:gridCol w="2307898"/>
                <a:gridCol w="1080120"/>
                <a:gridCol w="1152128"/>
                <a:gridCol w="1944216"/>
                <a:gridCol w="1822445"/>
                <a:gridCol w="1780127"/>
              </a:tblGrid>
              <a:tr h="767883">
                <a:tc>
                  <a:txBody>
                    <a:bodyPr/>
                    <a:lstStyle/>
                    <a:p>
                      <a:pPr marL="0" algn="ctr" defTabSz="914400" rtl="0" eaLnBrk="1" latinLnBrk="0" hangingPunct="1">
                        <a:lnSpc>
                          <a:spcPct val="150000"/>
                        </a:lnSpc>
                        <a:spcAft>
                          <a:spcPts val="0"/>
                        </a:spcAft>
                        <a:tabLst>
                          <a:tab pos="2430780" algn="l"/>
                        </a:tabLst>
                      </a:pPr>
                      <a:r>
                        <a:rPr lang="zh-CN" sz="24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实例</a:t>
                      </a: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50000"/>
                        </a:lnSpc>
                        <a:spcAft>
                          <a:spcPts val="0"/>
                        </a:spcAft>
                        <a:tabLst>
                          <a:tab pos="2430780" algn="l"/>
                        </a:tabLst>
                      </a:pPr>
                      <a:r>
                        <a:rPr lang="zh-CN" sz="24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价层电子</a:t>
                      </a:r>
                      <a:r>
                        <a:rPr lang="zh-CN" sz="2400" kern="100" dirty="0" smtClea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对数</a:t>
                      </a:r>
                      <a:endParaRPr lang="en-US" altLang="zh-CN" sz="2400" kern="100" dirty="0" smtClea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algn="ctr" defTabSz="914400" rtl="0" eaLnBrk="1" latinLnBrk="0" hangingPunct="1">
                        <a:lnSpc>
                          <a:spcPct val="150000"/>
                        </a:lnSpc>
                        <a:spcAft>
                          <a:spcPts val="0"/>
                        </a:spcAft>
                        <a:tabLst>
                          <a:tab pos="2430780" algn="l"/>
                        </a:tabLst>
                      </a:pPr>
                      <a:r>
                        <a:rPr lang="en-US" sz="2400" kern="100" dirty="0" smtClean="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即杂化轨道数</a:t>
                      </a:r>
                      <a:r>
                        <a:rPr lang="en-US" sz="24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24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50000"/>
                        </a:lnSpc>
                        <a:spcAft>
                          <a:spcPts val="0"/>
                        </a:spcAft>
                        <a:tabLst>
                          <a:tab pos="2430780" algn="l"/>
                        </a:tabLst>
                      </a:pPr>
                      <a:r>
                        <a:rPr lang="en-US" sz="24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σ</a:t>
                      </a:r>
                      <a:r>
                        <a:rPr lang="zh-CN" sz="24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键电子对数</a:t>
                      </a: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50000"/>
                        </a:lnSpc>
                        <a:spcAft>
                          <a:spcPts val="0"/>
                        </a:spcAft>
                        <a:tabLst>
                          <a:tab pos="2430780" algn="l"/>
                        </a:tabLst>
                      </a:pPr>
                      <a:r>
                        <a:rPr lang="zh-CN" sz="24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孤电子对数</a:t>
                      </a: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50000"/>
                        </a:lnSpc>
                        <a:spcAft>
                          <a:spcPts val="0"/>
                        </a:spcAft>
                        <a:tabLst>
                          <a:tab pos="2430780" algn="l"/>
                        </a:tabLst>
                      </a:pPr>
                      <a:r>
                        <a:rPr lang="zh-CN" sz="24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中心原子的杂化轨道类型</a:t>
                      </a: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50000"/>
                        </a:lnSpc>
                        <a:spcAft>
                          <a:spcPts val="0"/>
                        </a:spcAft>
                        <a:tabLst>
                          <a:tab pos="2430780" algn="l"/>
                        </a:tabLst>
                      </a:pPr>
                      <a:r>
                        <a:rPr lang="en-US" sz="24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VSEPR</a:t>
                      </a:r>
                      <a:r>
                        <a:rPr lang="zh-CN" sz="24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模型</a:t>
                      </a: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ct val="150000"/>
                        </a:lnSpc>
                        <a:spcAft>
                          <a:spcPts val="0"/>
                        </a:spcAft>
                        <a:tabLst>
                          <a:tab pos="2430780" algn="l"/>
                        </a:tabLst>
                      </a:pPr>
                      <a:r>
                        <a:rPr lang="zh-CN" sz="240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分子或离子的空间结构</a:t>
                      </a: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511922">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BeCl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sp</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直线形</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直线形</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942">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942">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BF</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961">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942">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961">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alt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_________</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961">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15998" marR="15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8372380" y="3050388"/>
            <a:ext cx="1107996" cy="461665"/>
          </a:xfrm>
          <a:prstGeom prst="rect">
            <a:avLst/>
          </a:prstGeom>
        </p:spPr>
        <p:txBody>
          <a:bodyPr wrap="none">
            <a:spAutoFit/>
          </a:bodyPr>
          <a:lstStyle/>
          <a:p>
            <a:pPr>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直线形</a:t>
            </a:r>
          </a:p>
        </p:txBody>
      </p:sp>
      <p:sp>
        <p:nvSpPr>
          <p:cNvPr id="6" name="矩形 5"/>
          <p:cNvSpPr/>
          <p:nvPr/>
        </p:nvSpPr>
        <p:spPr>
          <a:xfrm>
            <a:off x="10253414" y="3050388"/>
            <a:ext cx="1107996" cy="461665"/>
          </a:xfrm>
          <a:prstGeom prst="rect">
            <a:avLst/>
          </a:prstGeom>
        </p:spPr>
        <p:txBody>
          <a:bodyPr wrap="none">
            <a:spAutoFit/>
          </a:bodyPr>
          <a:lstStyle/>
          <a:p>
            <a:pPr>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直线形</a:t>
            </a:r>
          </a:p>
        </p:txBody>
      </p:sp>
      <p:grpSp>
        <p:nvGrpSpPr>
          <p:cNvPr id="3" name="组合 2"/>
          <p:cNvGrpSpPr/>
          <p:nvPr/>
        </p:nvGrpSpPr>
        <p:grpSpPr>
          <a:xfrm>
            <a:off x="2526610" y="3526748"/>
            <a:ext cx="9079282" cy="1130493"/>
            <a:chOff x="2526610" y="3526748"/>
            <a:chExt cx="9079282" cy="1130493"/>
          </a:xfrm>
        </p:grpSpPr>
        <p:sp>
          <p:nvSpPr>
            <p:cNvPr id="7" name="矩形 6"/>
            <p:cNvSpPr/>
            <p:nvPr/>
          </p:nvSpPr>
          <p:spPr>
            <a:xfrm>
              <a:off x="8082021" y="3762913"/>
              <a:ext cx="1723549" cy="580865"/>
            </a:xfrm>
            <a:prstGeom prst="rect">
              <a:avLst/>
            </a:prstGeom>
          </p:spPr>
          <p:txBody>
            <a:bodyPr wrap="none">
              <a:spAutoFit/>
            </a:bodyPr>
            <a:lstStyle/>
            <a:p>
              <a:pPr>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平面三角形</a:t>
              </a:r>
            </a:p>
          </p:txBody>
        </p:sp>
        <p:sp>
          <p:nvSpPr>
            <p:cNvPr id="8" name="矩形 7"/>
            <p:cNvSpPr/>
            <p:nvPr/>
          </p:nvSpPr>
          <p:spPr>
            <a:xfrm>
              <a:off x="9882343" y="3603279"/>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平面三角形</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10377778" y="4031191"/>
              <a:ext cx="715260" cy="577081"/>
            </a:xfrm>
            <a:prstGeom prst="rect">
              <a:avLst/>
            </a:prstGeom>
          </p:spPr>
          <p:txBody>
            <a:bodyPr wrap="none">
              <a:spAutoFit/>
            </a:bodyPr>
            <a:lstStyle/>
            <a:p>
              <a:pPr algn="ctr">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V</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形</a:t>
              </a:r>
              <a:endParaRPr lang="zh-CN" altLang="zh-CN" sz="240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15" name="矩形 14"/>
            <p:cNvSpPr/>
            <p:nvPr/>
          </p:nvSpPr>
          <p:spPr>
            <a:xfrm>
              <a:off x="6776182" y="3748658"/>
              <a:ext cx="561372" cy="576248"/>
            </a:xfrm>
            <a:prstGeom prst="rect">
              <a:avLst/>
            </a:prstGeom>
          </p:spPr>
          <p:txBody>
            <a:bodyPr wrap="none">
              <a:spAutoFit/>
            </a:bodyPr>
            <a:lstStyle/>
            <a:p>
              <a:pPr algn="ctr">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240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16" name="矩形 15"/>
            <p:cNvSpPr/>
            <p:nvPr/>
          </p:nvSpPr>
          <p:spPr>
            <a:xfrm>
              <a:off x="4235486" y="3528607"/>
              <a:ext cx="338555" cy="576248"/>
            </a:xfrm>
            <a:prstGeom prst="rect">
              <a:avLst/>
            </a:prstGeom>
          </p:spPr>
          <p:txBody>
            <a:bodyPr wrap="none">
              <a:spAutoFit/>
            </a:bodyPr>
            <a:lstStyle/>
            <a:p>
              <a:pPr algn="ctr">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240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17" name="矩形 16"/>
            <p:cNvSpPr/>
            <p:nvPr/>
          </p:nvSpPr>
          <p:spPr>
            <a:xfrm>
              <a:off x="5367586" y="3526748"/>
              <a:ext cx="338555" cy="579967"/>
            </a:xfrm>
            <a:prstGeom prst="rect">
              <a:avLst/>
            </a:prstGeom>
          </p:spPr>
          <p:txBody>
            <a:bodyPr wrap="none">
              <a:spAutoFit/>
            </a:bodyPr>
            <a:lstStyle/>
            <a:p>
              <a:pPr algn="ct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0</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18" name="矩形 17"/>
            <p:cNvSpPr/>
            <p:nvPr/>
          </p:nvSpPr>
          <p:spPr>
            <a:xfrm>
              <a:off x="2526610" y="3841667"/>
              <a:ext cx="338555" cy="579967"/>
            </a:xfrm>
            <a:prstGeom prst="rect">
              <a:avLst/>
            </a:prstGeom>
          </p:spPr>
          <p:txBody>
            <a:bodyPr wrap="none">
              <a:spAutoFit/>
            </a:bodyPr>
            <a:lstStyle/>
            <a:p>
              <a:pPr algn="ct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20" name="矩形 19"/>
            <p:cNvSpPr/>
            <p:nvPr/>
          </p:nvSpPr>
          <p:spPr>
            <a:xfrm>
              <a:off x="4235486" y="4077274"/>
              <a:ext cx="338555" cy="579967"/>
            </a:xfrm>
            <a:prstGeom prst="rect">
              <a:avLst/>
            </a:prstGeom>
          </p:spPr>
          <p:txBody>
            <a:bodyPr wrap="none">
              <a:spAutoFit/>
            </a:bodyPr>
            <a:lstStyle/>
            <a:p>
              <a:pPr algn="ct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21" name="矩形 20"/>
            <p:cNvSpPr/>
            <p:nvPr/>
          </p:nvSpPr>
          <p:spPr>
            <a:xfrm>
              <a:off x="5367586" y="4077274"/>
              <a:ext cx="338555" cy="579967"/>
            </a:xfrm>
            <a:prstGeom prst="rect">
              <a:avLst/>
            </a:prstGeom>
          </p:spPr>
          <p:txBody>
            <a:bodyPr wrap="none">
              <a:spAutoFit/>
            </a:bodyPr>
            <a:lstStyle/>
            <a:p>
              <a:pPr algn="ct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grpSp>
      <p:grpSp>
        <p:nvGrpSpPr>
          <p:cNvPr id="14" name="组合 13"/>
          <p:cNvGrpSpPr/>
          <p:nvPr/>
        </p:nvGrpSpPr>
        <p:grpSpPr>
          <a:xfrm>
            <a:off x="2560518" y="4578568"/>
            <a:ext cx="9072200" cy="1725179"/>
            <a:chOff x="2560518" y="4578568"/>
            <a:chExt cx="9072200" cy="1725179"/>
          </a:xfrm>
        </p:grpSpPr>
        <p:sp>
          <p:nvSpPr>
            <p:cNvPr id="23" name="矩形 22"/>
            <p:cNvSpPr/>
            <p:nvPr/>
          </p:nvSpPr>
          <p:spPr>
            <a:xfrm>
              <a:off x="5347457" y="4610843"/>
              <a:ext cx="338555" cy="579967"/>
            </a:xfrm>
            <a:prstGeom prst="rect">
              <a:avLst/>
            </a:prstGeom>
          </p:spPr>
          <p:txBody>
            <a:bodyPr wrap="none">
              <a:spAutoFit/>
            </a:bodyPr>
            <a:lstStyle/>
            <a:p>
              <a:pPr algn="ct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0</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10" name="矩形 9"/>
            <p:cNvSpPr/>
            <p:nvPr/>
          </p:nvSpPr>
          <p:spPr>
            <a:xfrm>
              <a:off x="8226384" y="5127713"/>
              <a:ext cx="1415772" cy="580865"/>
            </a:xfrm>
            <a:prstGeom prst="rect">
              <a:avLst/>
            </a:prstGeom>
          </p:spPr>
          <p:txBody>
            <a:bodyPr wrap="none">
              <a:spAutoFit/>
            </a:bodyPr>
            <a:lstStyle/>
            <a:p>
              <a:pPr>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四面体形</a:t>
              </a:r>
            </a:p>
          </p:txBody>
        </p:sp>
        <p:sp>
          <p:nvSpPr>
            <p:cNvPr id="11" name="矩形 10"/>
            <p:cNvSpPr/>
            <p:nvPr/>
          </p:nvSpPr>
          <p:spPr>
            <a:xfrm>
              <a:off x="9909169" y="4578568"/>
              <a:ext cx="1723549" cy="580865"/>
            </a:xfrm>
            <a:prstGeom prst="rect">
              <a:avLst/>
            </a:prstGeom>
          </p:spPr>
          <p:txBody>
            <a:bodyPr wrap="none">
              <a:spAutoFit/>
            </a:bodyPr>
            <a:lstStyle/>
            <a:p>
              <a:pPr>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正四面体形</a:t>
              </a:r>
            </a:p>
          </p:txBody>
        </p:sp>
        <p:sp>
          <p:nvSpPr>
            <p:cNvPr id="12" name="矩形 11"/>
            <p:cNvSpPr/>
            <p:nvPr/>
          </p:nvSpPr>
          <p:spPr>
            <a:xfrm>
              <a:off x="10378594" y="5671526"/>
              <a:ext cx="715260" cy="577081"/>
            </a:xfrm>
            <a:prstGeom prst="rect">
              <a:avLst/>
            </a:prstGeom>
          </p:spPr>
          <p:txBody>
            <a:bodyPr wrap="none">
              <a:spAutoFit/>
            </a:bodyPr>
            <a:lstStyle/>
            <a:p>
              <a:pPr algn="ctr">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V</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形</a:t>
              </a:r>
              <a:endParaRPr lang="zh-CN" altLang="zh-CN" sz="240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6778908" y="5110155"/>
              <a:ext cx="561372" cy="576248"/>
            </a:xfrm>
            <a:prstGeom prst="rect">
              <a:avLst/>
            </a:prstGeom>
          </p:spPr>
          <p:txBody>
            <a:bodyPr wrap="none">
              <a:spAutoFit/>
            </a:bodyPr>
            <a:lstStyle/>
            <a:p>
              <a:pPr algn="ctr">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240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2560518" y="5205426"/>
              <a:ext cx="338555" cy="579967"/>
            </a:xfrm>
            <a:prstGeom prst="rect">
              <a:avLst/>
            </a:prstGeom>
          </p:spPr>
          <p:txBody>
            <a:bodyPr wrap="none">
              <a:spAutoFit/>
            </a:bodyPr>
            <a:lstStyle/>
            <a:p>
              <a:pPr algn="ct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22" name="矩形 21"/>
            <p:cNvSpPr/>
            <p:nvPr/>
          </p:nvSpPr>
          <p:spPr>
            <a:xfrm>
              <a:off x="4217204" y="4610843"/>
              <a:ext cx="338555" cy="579967"/>
            </a:xfrm>
            <a:prstGeom prst="rect">
              <a:avLst/>
            </a:prstGeom>
          </p:spPr>
          <p:txBody>
            <a:bodyPr wrap="none">
              <a:spAutoFit/>
            </a:bodyPr>
            <a:lstStyle/>
            <a:p>
              <a:pPr algn="ct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24" name="矩形 23"/>
            <p:cNvSpPr/>
            <p:nvPr/>
          </p:nvSpPr>
          <p:spPr>
            <a:xfrm>
              <a:off x="4217204" y="5176860"/>
              <a:ext cx="338555" cy="579967"/>
            </a:xfrm>
            <a:prstGeom prst="rect">
              <a:avLst/>
            </a:prstGeom>
          </p:spPr>
          <p:txBody>
            <a:bodyPr wrap="none">
              <a:spAutoFit/>
            </a:bodyPr>
            <a:lstStyle/>
            <a:p>
              <a:pPr algn="ct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25" name="矩形 24"/>
            <p:cNvSpPr/>
            <p:nvPr/>
          </p:nvSpPr>
          <p:spPr>
            <a:xfrm>
              <a:off x="5347457" y="5168151"/>
              <a:ext cx="338555" cy="579967"/>
            </a:xfrm>
            <a:prstGeom prst="rect">
              <a:avLst/>
            </a:prstGeom>
          </p:spPr>
          <p:txBody>
            <a:bodyPr wrap="none">
              <a:spAutoFit/>
            </a:bodyPr>
            <a:lstStyle/>
            <a:p>
              <a:pPr algn="ct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26" name="矩形 25"/>
            <p:cNvSpPr/>
            <p:nvPr/>
          </p:nvSpPr>
          <p:spPr>
            <a:xfrm>
              <a:off x="4217204" y="5723780"/>
              <a:ext cx="338555" cy="579967"/>
            </a:xfrm>
            <a:prstGeom prst="rect">
              <a:avLst/>
            </a:prstGeom>
          </p:spPr>
          <p:txBody>
            <a:bodyPr wrap="none">
              <a:spAutoFit/>
            </a:bodyPr>
            <a:lstStyle/>
            <a:p>
              <a:pPr algn="ct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27" name="矩形 26"/>
            <p:cNvSpPr/>
            <p:nvPr/>
          </p:nvSpPr>
          <p:spPr>
            <a:xfrm>
              <a:off x="5347457" y="5721710"/>
              <a:ext cx="338555" cy="579967"/>
            </a:xfrm>
            <a:prstGeom prst="rect">
              <a:avLst/>
            </a:prstGeom>
          </p:spPr>
          <p:txBody>
            <a:bodyPr wrap="none">
              <a:spAutoFit/>
            </a:bodyPr>
            <a:lstStyle/>
            <a:p>
              <a:pPr algn="ct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30" name="矩形 29"/>
            <p:cNvSpPr/>
            <p:nvPr/>
          </p:nvSpPr>
          <p:spPr>
            <a:xfrm>
              <a:off x="10047731" y="5130021"/>
              <a:ext cx="1415773" cy="580865"/>
            </a:xfrm>
            <a:prstGeom prst="rect">
              <a:avLst/>
            </a:prstGeom>
          </p:spPr>
          <p:txBody>
            <a:bodyPr wrap="none">
              <a:spAutoFit/>
            </a:bodyPr>
            <a:lstStyle/>
            <a:p>
              <a:pPr algn="ctr">
                <a:lnSpc>
                  <a:spcPct val="150000"/>
                </a:lnSpc>
              </a:pPr>
              <a:r>
                <a:rPr lang="zh-CN"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三角锥形</a:t>
              </a:r>
            </a:p>
          </p:txBody>
        </p:sp>
      </p:grpSp>
    </p:spTree>
    <p:extLst>
      <p:ext uri="{BB962C8B-B14F-4D97-AF65-F5344CB8AC3E}">
        <p14:creationId xmlns:p14="http://schemas.microsoft.com/office/powerpoint/2010/main" val="341425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10046</TotalTime>
  <Words>6539</Words>
  <Application>Microsoft Office PowerPoint</Application>
  <PresentationFormat>宽屏</PresentationFormat>
  <Paragraphs>1082</Paragraphs>
  <Slides>87</Slides>
  <Notes>2</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87</vt:i4>
      </vt:variant>
    </vt:vector>
  </HeadingPairs>
  <TitlesOfParts>
    <vt:vector size="105" baseType="lpstr">
      <vt:lpstr>Adobe 楷体 Std R</vt:lpstr>
      <vt:lpstr>DOUYU Font</vt:lpstr>
      <vt:lpstr>KaiTi</vt:lpstr>
      <vt:lpstr>方正粗圆简体</vt:lpstr>
      <vt:lpstr>方正中倩简体</vt:lpstr>
      <vt:lpstr>黑体</vt:lpstr>
      <vt:lpstr>华文细黑</vt:lpstr>
      <vt:lpstr>楷体</vt:lpstr>
      <vt:lpstr>楷体_GB2312</vt:lpstr>
      <vt:lpstr>宋体</vt:lpstr>
      <vt:lpstr>微软雅黑</vt:lpstr>
      <vt:lpstr>Arial</vt:lpstr>
      <vt:lpstr>Calibri</vt:lpstr>
      <vt:lpstr>Courier New</vt:lpstr>
      <vt:lpstr>Times New Roman</vt:lpstr>
      <vt:lpstr>Verdana</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269</cp:revision>
  <dcterms:created xsi:type="dcterms:W3CDTF">2021-11-07T03:17:42Z</dcterms:created>
  <dcterms:modified xsi:type="dcterms:W3CDTF">2022-02-12T06:00:59Z</dcterms:modified>
</cp:coreProperties>
</file>