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4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635"/>
            <a:ext cx="12192000" cy="6857365"/>
            <a:chOff x="0" y="635"/>
            <a:chExt cx="12192000" cy="6857365"/>
          </a:xfrm>
        </p:grpSpPr>
        <p:pic>
          <p:nvPicPr>
            <p:cNvPr id="7" name="内容占位符 3" descr="小学语文-3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0" y="635"/>
              <a:ext cx="12192000" cy="6857365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/>
          </p:nvSpPr>
          <p:spPr>
            <a:xfrm>
              <a:off x="0" y="681037"/>
              <a:ext cx="12191999" cy="567531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35" y="6810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2145" y="2005012"/>
            <a:ext cx="10515600" cy="4351338"/>
          </a:xfrm>
        </p:spPr>
        <p:txBody>
          <a:bodyPr>
            <a:normAutofit/>
          </a:bodyPr>
          <a:lstStyle>
            <a:lvl1pPr>
              <a:defRPr sz="32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 sz="2000" b="1"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 txBox="1"/>
          <p:nvPr userDrawn="1"/>
        </p:nvSpPr>
        <p:spPr>
          <a:xfrm>
            <a:off x="1007165" y="200201"/>
            <a:ext cx="2868295" cy="55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试题同步精讲</a:t>
            </a:r>
            <a:endParaRPr lang="zh-CN" altLang="en-US" sz="20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tags" Target="../tags/tag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C527-450D-45C1-81C3-B9EED388B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595D-1CF1-47BA-9A9A-6A048CAF8D7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3" descr="小学语文-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250096" y="273685"/>
            <a:ext cx="7285189" cy="112776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160" dirty="0">
                <a:solidFill>
                  <a:schemeClr val="accent1"/>
                </a:solidFill>
                <a:uFillTx/>
                <a:latin typeface="隶书" panose="02010509060101010101" pitchFamily="49" charset="-122"/>
                <a:ea typeface="微软雅黑" panose="020B0503020204020204" charset="-122"/>
                <a:cs typeface="隶书" panose="02010509060101010101" pitchFamily="49" charset="-122"/>
              </a:rPr>
              <a:t>地貌特征描述的一般方法</a:t>
            </a:r>
            <a:endParaRPr lang="zh-CN" altLang="en-US" sz="3600" b="1" spc="160" dirty="0">
              <a:solidFill>
                <a:schemeClr val="accent1"/>
              </a:solidFill>
              <a:uFillTx/>
              <a:latin typeface="隶书" panose="02010509060101010101" pitchFamily="49" charset="-122"/>
              <a:ea typeface="微软雅黑" panose="020B0503020204020204" charset="-122"/>
              <a:cs typeface="隶书" panose="020105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81835" y="5126078"/>
            <a:ext cx="7209790" cy="400050"/>
            <a:chOff x="2836" y="8323"/>
            <a:chExt cx="11354" cy="630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2836" y="8658"/>
              <a:ext cx="664" cy="0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00" y="8323"/>
              <a:ext cx="10691" cy="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常见描述：扇形、三角形、新月型、柱状、垄状、锥形等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7580" y="2154913"/>
            <a:ext cx="1026160" cy="4212590"/>
            <a:chOff x="1223" y="3644"/>
            <a:chExt cx="1616" cy="6634"/>
          </a:xfrm>
        </p:grpSpPr>
        <p:sp>
          <p:nvSpPr>
            <p:cNvPr id="7" name="矩形: 圆角 6"/>
            <p:cNvSpPr/>
            <p:nvPr/>
          </p:nvSpPr>
          <p:spPr>
            <a:xfrm>
              <a:off x="1261" y="7003"/>
              <a:ext cx="1546" cy="1008"/>
            </a:xfrm>
            <a:prstGeom prst="roundRect">
              <a:avLst>
                <a:gd name="adj" fmla="val 12036"/>
              </a:avLst>
            </a:prstGeom>
            <a:solidFill>
              <a:srgbClr val="ED7D31">
                <a:lumMod val="75000"/>
              </a:srgbClr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面积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1252" y="8134"/>
              <a:ext cx="1587" cy="1008"/>
            </a:xfrm>
            <a:prstGeom prst="roundRect">
              <a:avLst>
                <a:gd name="adj" fmla="val 12036"/>
              </a:avLst>
            </a:prstGeom>
            <a:solidFill>
              <a:srgbClr val="ED7D31">
                <a:lumMod val="75000"/>
              </a:srgbClr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形状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1474" y="3644"/>
              <a:ext cx="911" cy="2846"/>
            </a:xfrm>
            <a:prstGeom prst="roundRect">
              <a:avLst>
                <a:gd name="adj" fmla="val 12036"/>
              </a:avLst>
            </a:prstGeom>
            <a:solidFill>
              <a:srgbClr val="ED7D31">
                <a:lumMod val="75000"/>
              </a:srgbClr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形态要素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223" y="9270"/>
              <a:ext cx="1587" cy="1008"/>
            </a:xfrm>
            <a:prstGeom prst="roundRect">
              <a:avLst>
                <a:gd name="adj" fmla="val 12036"/>
              </a:avLst>
            </a:prstGeom>
            <a:solidFill>
              <a:srgbClr val="ED7D31">
                <a:lumMod val="75000"/>
              </a:srgbClr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其他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45005" y="5819498"/>
            <a:ext cx="5921375" cy="400050"/>
            <a:chOff x="2778" y="9415"/>
            <a:chExt cx="9325" cy="630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778" y="9781"/>
              <a:ext cx="664" cy="0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413" y="9415"/>
              <a:ext cx="8691" cy="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如物质组成、破碎程度、分布等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04975" y="1589128"/>
            <a:ext cx="10487025" cy="2800985"/>
            <a:chOff x="2400" y="2753"/>
            <a:chExt cx="16515" cy="4411"/>
          </a:xfrm>
        </p:grpSpPr>
        <p:sp>
          <p:nvSpPr>
            <p:cNvPr id="15" name="矩形: 圆角 14"/>
            <p:cNvSpPr/>
            <p:nvPr/>
          </p:nvSpPr>
          <p:spPr>
            <a:xfrm>
              <a:off x="3083" y="4574"/>
              <a:ext cx="1587" cy="1008"/>
            </a:xfrm>
            <a:prstGeom prst="roundRect">
              <a:avLst>
                <a:gd name="adj" fmla="val 12036"/>
              </a:avLst>
            </a:prstGeom>
            <a:solidFill>
              <a:srgbClr val="377CFE"/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77" y="4680"/>
              <a:ext cx="1591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 rtl="0">
                <a:defRPr lang="en-US"/>
              </a:defPPr>
              <a:lvl1pPr>
                <a:defRPr sz="2400">
                  <a:solidFill>
                    <a:sysClr val="window" lastClr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思源黑体 CN" charset="0"/>
                </a:defRPr>
              </a:lvl1pPr>
            </a:lstStyle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坡度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4665" y="5137"/>
              <a:ext cx="1188" cy="0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5796" y="4741"/>
              <a:ext cx="4021" cy="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 rtl="0">
                <a:defRPr lang="en-US"/>
              </a:defPPr>
              <a:lvl1pPr>
                <a:defRPr sz="2000">
                  <a:cs typeface="思源黑体 CN" charset="0"/>
                </a:defRPr>
              </a:lvl1pPr>
            </a:lstStyle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反映地貌的陡峻变化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3086" y="3030"/>
              <a:ext cx="1587" cy="1008"/>
            </a:xfrm>
            <a:prstGeom prst="roundRect">
              <a:avLst>
                <a:gd name="adj" fmla="val 12036"/>
              </a:avLst>
            </a:prstGeom>
            <a:solidFill>
              <a:srgbClr val="377CFE"/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30" y="3171"/>
              <a:ext cx="1337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高度</a:t>
              </a:r>
              <a:endParaRPr lang="zh-CN" altLang="en-US" sz="24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225" y="2755"/>
              <a:ext cx="10691" cy="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划分地貌类型：平原、高原、盆地、丘陵、山地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4670" y="3171"/>
              <a:ext cx="800" cy="352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23" name="矩形: 圆角 22"/>
            <p:cNvSpPr/>
            <p:nvPr/>
          </p:nvSpPr>
          <p:spPr>
            <a:xfrm>
              <a:off x="3067" y="6001"/>
              <a:ext cx="1587" cy="1008"/>
            </a:xfrm>
            <a:prstGeom prst="roundRect">
              <a:avLst>
                <a:gd name="adj" fmla="val 12036"/>
              </a:avLst>
            </a:prstGeom>
            <a:solidFill>
              <a:srgbClr val="377CFE"/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29" y="6131"/>
              <a:ext cx="1675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 rtl="0">
                <a:defRPr lang="en-US"/>
              </a:defPPr>
              <a:lvl1pPr>
                <a:defRPr sz="2400">
                  <a:solidFill>
                    <a:sysClr val="window" lastClr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思源黑体 CN" charset="0"/>
                </a:defRPr>
              </a:lvl1pPr>
            </a:lstStyle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坡向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365" y="4401"/>
              <a:ext cx="5094" cy="1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 rtl="0">
                <a:defRPr lang="en-US"/>
              </a:defPPr>
              <a:lvl1pPr>
                <a:defRPr sz="2000">
                  <a:cs typeface="思源黑体 CN" charset="0"/>
                </a:defRPr>
              </a:lvl1pPr>
            </a:lstStyle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高度大、坡度大则陡峻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高度小、坡度小则平缓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 flipV="1">
              <a:off x="4665" y="3588"/>
              <a:ext cx="804" cy="233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27" name="直接连接符 26"/>
            <p:cNvCxnSpPr>
              <a:stCxn id="19" idx="1"/>
            </p:cNvCxnSpPr>
            <p:nvPr/>
          </p:nvCxnSpPr>
          <p:spPr>
            <a:xfrm flipH="1">
              <a:off x="2406" y="3534"/>
              <a:ext cx="680" cy="1130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2400" y="5028"/>
              <a:ext cx="677" cy="0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29" name="直接连接符 28"/>
            <p:cNvCxnSpPr>
              <a:stCxn id="24" idx="1"/>
            </p:cNvCxnSpPr>
            <p:nvPr/>
          </p:nvCxnSpPr>
          <p:spPr>
            <a:xfrm flipH="1" flipV="1">
              <a:off x="2434" y="5299"/>
              <a:ext cx="595" cy="1195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30" name="矩形: 圆角 29"/>
            <p:cNvSpPr/>
            <p:nvPr/>
          </p:nvSpPr>
          <p:spPr>
            <a:xfrm>
              <a:off x="5454" y="2753"/>
              <a:ext cx="2089" cy="676"/>
            </a:xfrm>
            <a:prstGeom prst="roundRect">
              <a:avLst>
                <a:gd name="adj" fmla="val 9225"/>
              </a:avLst>
            </a:prstGeom>
            <a:solidFill>
              <a:sysClr val="window" lastClr="FFFFFF">
                <a:lumMod val="95000"/>
              </a:sysClr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绝对高度</a:t>
              </a:r>
              <a:endPara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5459" y="3595"/>
              <a:ext cx="2085" cy="676"/>
            </a:xfrm>
            <a:prstGeom prst="roundRect">
              <a:avLst>
                <a:gd name="adj" fmla="val 9225"/>
              </a:avLst>
            </a:prstGeom>
            <a:solidFill>
              <a:sysClr val="window" lastClr="FFFFFF">
                <a:lumMod val="95000"/>
              </a:sysClr>
            </a:solidFill>
            <a:ln w="38100"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相对高度</a:t>
              </a:r>
              <a:endParaRPr lang="zh-CN" altLang="en-US" sz="2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7591" y="3082"/>
              <a:ext cx="680" cy="0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8209" y="3610"/>
              <a:ext cx="10691" cy="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反映地面起伏状况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7575" y="3937"/>
              <a:ext cx="680" cy="0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664" y="3921"/>
              <a:ext cx="1239" cy="989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9560" y="4692"/>
              <a:ext cx="800" cy="352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9555" y="5077"/>
              <a:ext cx="804" cy="233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5470" y="5652"/>
              <a:ext cx="5094" cy="15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 rtl="0">
                <a:defRPr lang="en-US"/>
              </a:defPPr>
              <a:lvl1pPr>
                <a:defRPr sz="2000">
                  <a:cs typeface="思源黑体 CN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阳坡、阴坡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迎风坡、背风坡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4649" y="6132"/>
              <a:ext cx="800" cy="352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4644" y="6517"/>
              <a:ext cx="804" cy="233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1981835" y="4471060"/>
            <a:ext cx="5921375" cy="400050"/>
            <a:chOff x="2778" y="9415"/>
            <a:chExt cx="9325" cy="630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2778" y="9781"/>
              <a:ext cx="664" cy="0"/>
            </a:xfrm>
            <a:prstGeom prst="line">
              <a:avLst/>
            </a:prstGeom>
            <a:ln w="19050">
              <a:solidFill>
                <a:sysClr val="window" lastClr="FFFFFF">
                  <a:lumMod val="7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3413" y="9415"/>
              <a:ext cx="8691" cy="6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思源黑体 CN" charset="0"/>
                  <a:sym typeface="+mn-ea"/>
                </a:rPr>
                <a:t>如大小等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思源黑体 CN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REFSHAPE" val="376395324"/>
  <p:tag name="KSO_WM_UNIT_PLACING_PICTURE_USER_VIEWPORT" val="{&quot;height&quot;:5102,&quot;width&quot;:9072}"/>
</p:tagLst>
</file>

<file path=ppt/tags/tag2.xml><?xml version="1.0" encoding="utf-8"?>
<p:tagLst xmlns:p="http://schemas.openxmlformats.org/presentationml/2006/main">
  <p:tag name="REFSHAPE" val="376395324"/>
  <p:tag name="KSO_WM_UNIT_PLACING_PICTURE_USER_VIEWPORT" val="{&quot;height&quot;:5102,&quot;width&quot;:9072}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382_1*a*1"/>
  <p:tag name="KSO_WM_TEMPLATE_CATEGORY" val="diagram"/>
  <p:tag name="KSO_WM_TEMPLATE_INDEX" val="2021138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ea681c06c5241029b08a6869a998e5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9d0496ebc6214934b9db0953d2b75287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024054ed1e2fb8022c"/>
  <p:tag name="KSO_WM_TEMPLATE_ASSEMBLE_GROUPID" val="60656f024054ed1e2fb8022c"/>
</p:tagLst>
</file>

<file path=ppt/tags/tag4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演示</Application>
  <PresentationFormat>宽屏</PresentationFormat>
  <Paragraphs>38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Arial Unicode MS</vt:lpstr>
      <vt:lpstr>Calibri</vt:lpstr>
      <vt:lpstr>微软雅黑</vt:lpstr>
      <vt:lpstr>黑体</vt:lpstr>
      <vt:lpstr>隶书</vt:lpstr>
      <vt:lpstr>思源黑体 CN</vt:lpstr>
      <vt:lpstr>等线 Light</vt:lpstr>
      <vt:lpstr>等线</vt:lpstr>
      <vt:lpstr>Office 主题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xyh</dc:creator>
  <cp:lastModifiedBy>川川麻麻</cp:lastModifiedBy>
  <cp:revision>2</cp:revision>
  <dcterms:created xsi:type="dcterms:W3CDTF">2023-07-14T15:43:00Z</dcterms:created>
  <dcterms:modified xsi:type="dcterms:W3CDTF">2023-07-14T15:51:42Z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8031BD2FD8954A06A46F0E5EE93025A4_12</vt:lpwstr>
  </property>
  <property fmtid="{D5CDD505-2E9C-101B-9397-08002B2CF9AE}" pid="3" name="KSOProductBuildVer">
    <vt:lpwstr>2052-11.1.0.14309</vt:lpwstr>
  </property>
</Properties>
</file>