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444" r:id="rId4"/>
    <p:sldId id="309" r:id="rId5"/>
    <p:sldId id="512" r:id="rId6"/>
    <p:sldId id="522" r:id="rId7"/>
    <p:sldId id="521" r:id="rId8"/>
    <p:sldId id="388" r:id="rId9"/>
    <p:sldId id="324" r:id="rId10"/>
    <p:sldId id="508" r:id="rId11"/>
    <p:sldId id="511" r:id="rId12"/>
    <p:sldId id="325" r:id="rId13"/>
    <p:sldId id="532" r:id="rId14"/>
    <p:sldId id="481" r:id="rId15"/>
    <p:sldId id="292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0" name="Administrator" initials="A" lastIdx="0" clrIdx="0"/>
  <p:cmAuthor id="1" name="孙文纯" initials="孙文纯" lastIdx="0" clrIdx="0"/>
  <p:cmAuthor id="2" name="作者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fill>
          <a:solidFill>
            <a:schemeClr val="accent3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77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126"/>
      </p:cViewPr>
      <p:guideLst>
        <p:guide orient="horz" pos="220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tags" Target="tags/tag63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Master" Target="slideMasters/slide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87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600"/>
    </mc:Choice>
    <mc:Fallback>
      <p:transition spd="slow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ags" Target="../tags/tag57.xml" /><Relationship Id="rId14" Type="http://schemas.openxmlformats.org/officeDocument/2006/relationships/tags" Target="../tags/tag58.xml" /><Relationship Id="rId15" Type="http://schemas.openxmlformats.org/officeDocument/2006/relationships/tags" Target="../tags/tag59.xml" /><Relationship Id="rId16" Type="http://schemas.openxmlformats.org/officeDocument/2006/relationships/tags" Target="../tags/tag60.xml" /><Relationship Id="rId17" Type="http://schemas.openxmlformats.org/officeDocument/2006/relationships/tags" Target="../tags/tag61.xml" /><Relationship Id="rId18" Type="http://schemas.openxmlformats.org/officeDocument/2006/relationships/image" Target="../media/image1.png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6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gif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1153" cy="685884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40915" y="2687955"/>
            <a:ext cx="8289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mtClean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Franklin Gothic Medium" panose="020b0603020102020204" pitchFamily="34" charset="0"/>
              </a:rPr>
              <a:t>农业的区位选择</a:t>
            </a:r>
            <a:r>
              <a:rPr lang="zh-CN" altLang="en-US" sz="4800" smtClean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Franklin Gothic Medium" panose="020b0603020102020204" pitchFamily="34" charset="0"/>
              </a:rPr>
              <a:t> </a:t>
            </a:r>
            <a:r>
              <a:rPr lang="zh-CN" altLang="en-US" sz="3200" smtClean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Franklin Gothic Medium" panose="020b0603020102020204" pitchFamily="34" charset="0"/>
              </a:rPr>
              <a:t>第一</a:t>
            </a:r>
            <a:r>
              <a:rPr lang="zh-CN" altLang="en-US" sz="320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Franklin Gothic Medium" panose="020b0603020102020204" pitchFamily="34" charset="0"/>
              </a:rPr>
              <a:t>课时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97485" y="81280"/>
            <a:ext cx="2511425" cy="8597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2F76"/>
              </a:gs>
              <a:gs pos="5000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37490" y="188667"/>
            <a:ext cx="2471737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归纳</a:t>
            </a:r>
            <a:r>
              <a:rPr lang="zh-CN" altLang="en-US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879725" y="188595"/>
            <a:ext cx="6340197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农业区位条件评价的规范答题术语</a:t>
            </a:r>
            <a:endParaRPr lang="zh-CN" altLang="en-US" sz="320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8895" y="941070"/>
          <a:ext cx="12128500" cy="58750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94740"/>
                <a:gridCol w="3100705"/>
                <a:gridCol w="7933055"/>
              </a:tblGrid>
              <a:tr h="666750">
                <a:tc gridSpan="2">
                  <a:txBody>
                    <a:bodyPr vert="horz" wrap="square"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90825"/>
                        </a:tabLst>
                      </a:pPr>
                      <a:r>
                        <a:rPr lang="zh-CN" sz="2800" kern="100"/>
                        <a:t>分析角度</a:t>
                      </a:r>
                      <a:endParaRPr lang="zh-CN" sz="2800" kern="10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90825"/>
                        </a:tabLst>
                      </a:pPr>
                      <a:r>
                        <a:rPr lang="zh-CN" sz="2800" kern="100"/>
                        <a:t>答题模板</a:t>
                      </a:r>
                      <a:endParaRPr lang="zh-CN" sz="2800" kern="10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/>
                </a:tc>
              </a:tr>
              <a:tr h="2109470">
                <a:tc>
                  <a:txBody>
                    <a:bodyPr vert="horz" wrap="square"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90825"/>
                        </a:tabLst>
                      </a:pPr>
                      <a:r>
                        <a:rPr lang="zh-CN" sz="2800" kern="100"/>
                        <a:t>自然因素</a:t>
                      </a:r>
                      <a:endParaRPr lang="zh-CN" sz="2800" kern="100">
                        <a:solidFill>
                          <a:srgbClr val="FFFF00"/>
                        </a:solidFill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90825"/>
                        </a:tabLst>
                      </a:pPr>
                      <a:r>
                        <a:rPr lang="zh-CN" sz="2400" kern="100"/>
                        <a:t>气候、地形、水源、土壤等</a:t>
                      </a:r>
                      <a:endParaRPr lang="zh-CN" sz="2400" kern="100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90825"/>
                        </a:tabLst>
                      </a:pPr>
                      <a:r>
                        <a:rPr lang="zh-CN" sz="2400" kern="100"/>
                        <a:t>纬度较低</a:t>
                      </a:r>
                      <a:r>
                        <a:rPr lang="en-US" sz="2400" kern="100"/>
                        <a:t>(</a:t>
                      </a:r>
                      <a:r>
                        <a:rPr lang="zh-CN" sz="2400" kern="100"/>
                        <a:t>较高</a:t>
                      </a:r>
                      <a:r>
                        <a:rPr lang="en-US" sz="2400" kern="100"/>
                        <a:t>)</a:t>
                      </a:r>
                      <a:r>
                        <a:rPr lang="zh-CN" sz="2400" kern="100"/>
                        <a:t>，热量充足</a:t>
                      </a:r>
                      <a:r>
                        <a:rPr lang="en-US" sz="2400" kern="100"/>
                        <a:t>(</a:t>
                      </a:r>
                      <a:r>
                        <a:rPr lang="zh-CN" sz="2400" kern="100"/>
                        <a:t>不足</a:t>
                      </a:r>
                      <a:r>
                        <a:rPr lang="en-US" sz="2400" kern="100"/>
                        <a:t>)</a:t>
                      </a:r>
                      <a:r>
                        <a:rPr lang="zh-CN" sz="2400" kern="100"/>
                        <a:t>，降水多</a:t>
                      </a:r>
                      <a:r>
                        <a:rPr lang="en-US" sz="2400" kern="100"/>
                        <a:t>(</a:t>
                      </a:r>
                      <a:r>
                        <a:rPr lang="zh-CN" sz="2400" kern="100"/>
                        <a:t>少</a:t>
                      </a:r>
                      <a:r>
                        <a:rPr lang="en-US" sz="2400" kern="100"/>
                        <a:t>)</a:t>
                      </a:r>
                      <a:r>
                        <a:rPr lang="zh-CN" sz="2400" kern="100"/>
                        <a:t>，光照充足</a:t>
                      </a:r>
                      <a:r>
                        <a:rPr lang="en-US" sz="2400" kern="100"/>
                        <a:t>(</a:t>
                      </a:r>
                      <a:r>
                        <a:rPr lang="zh-CN" sz="2400" kern="100"/>
                        <a:t>不足</a:t>
                      </a:r>
                      <a:r>
                        <a:rPr lang="en-US" sz="2400" kern="100"/>
                        <a:t>)</a:t>
                      </a:r>
                      <a:r>
                        <a:rPr lang="zh-CN" sz="2400" kern="100"/>
                        <a:t>，昼夜温差大</a:t>
                      </a:r>
                      <a:r>
                        <a:rPr lang="en-US" sz="2400" kern="100"/>
                        <a:t>(</a:t>
                      </a:r>
                      <a:r>
                        <a:rPr lang="zh-CN" sz="2400" kern="100"/>
                        <a:t>小</a:t>
                      </a:r>
                      <a:r>
                        <a:rPr lang="en-US" sz="2400" kern="100"/>
                        <a:t>)</a:t>
                      </a:r>
                      <a:r>
                        <a:rPr lang="zh-CN" sz="2400" kern="100"/>
                        <a:t>；靠近</a:t>
                      </a:r>
                      <a:r>
                        <a:rPr lang="en-US" sz="2400" kern="100"/>
                        <a:t>(</a:t>
                      </a:r>
                      <a:r>
                        <a:rPr lang="zh-CN" sz="2400" kern="100"/>
                        <a:t>远离</a:t>
                      </a:r>
                      <a:r>
                        <a:rPr lang="en-US" sz="2400" kern="100"/>
                        <a:t>)</a:t>
                      </a:r>
                      <a:r>
                        <a:rPr lang="zh-CN" sz="2400" kern="100"/>
                        <a:t>河流，水源丰富</a:t>
                      </a:r>
                      <a:r>
                        <a:rPr lang="en-US" sz="2400" kern="100"/>
                        <a:t>(</a:t>
                      </a:r>
                      <a:r>
                        <a:rPr lang="zh-CN" sz="2400" kern="100"/>
                        <a:t>缺乏</a:t>
                      </a:r>
                      <a:r>
                        <a:rPr lang="en-US" sz="2400" kern="100"/>
                        <a:t>)</a:t>
                      </a:r>
                      <a:r>
                        <a:rPr lang="zh-CN" sz="2400" kern="100"/>
                        <a:t>；地形平坦</a:t>
                      </a:r>
                      <a:r>
                        <a:rPr lang="en-US" sz="2400" kern="100"/>
                        <a:t>(</a:t>
                      </a:r>
                      <a:r>
                        <a:rPr lang="zh-CN" sz="2400" kern="100"/>
                        <a:t>崎岖</a:t>
                      </a:r>
                      <a:r>
                        <a:rPr lang="en-US" sz="2400" kern="100"/>
                        <a:t>)</a:t>
                      </a:r>
                      <a:r>
                        <a:rPr lang="zh-CN" sz="2400" kern="100"/>
                        <a:t>，利于</a:t>
                      </a:r>
                      <a:r>
                        <a:rPr lang="en-US" sz="2400" kern="100"/>
                        <a:t>(</a:t>
                      </a:r>
                      <a:r>
                        <a:rPr lang="zh-CN" sz="2400" kern="100"/>
                        <a:t>不利于</a:t>
                      </a:r>
                      <a:r>
                        <a:rPr lang="en-US" sz="2400" kern="100"/>
                        <a:t>)</a:t>
                      </a:r>
                      <a:r>
                        <a:rPr lang="zh-CN" sz="2400" kern="100"/>
                        <a:t>农耕；土壤肥沃</a:t>
                      </a:r>
                      <a:r>
                        <a:rPr lang="en-US" sz="2400" kern="100"/>
                        <a:t>(</a:t>
                      </a:r>
                      <a:r>
                        <a:rPr lang="zh-CN" sz="2400" kern="100"/>
                        <a:t>贫瘠</a:t>
                      </a:r>
                      <a:r>
                        <a:rPr lang="en-US" sz="2400" kern="100"/>
                        <a:t>)</a:t>
                      </a:r>
                      <a:endParaRPr lang="zh-CN" sz="2400" kern="100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/>
                </a:tc>
              </a:tr>
              <a:tr h="1765935">
                <a:tc rowSpan="2">
                  <a:txBody>
                    <a:bodyPr vert="horz" wrap="square"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90825"/>
                        </a:tabLst>
                      </a:pPr>
                      <a:r>
                        <a:rPr lang="zh-CN" altLang="en-US" sz="2800" kern="100" smtClean="0"/>
                        <a:t>社会</a:t>
                      </a:r>
                      <a:r>
                        <a:rPr lang="zh-CN" sz="2800" kern="100" smtClean="0"/>
                        <a:t>经济</a:t>
                      </a:r>
                      <a:r>
                        <a:rPr lang="zh-CN" sz="2800" kern="100"/>
                        <a:t>因素</a:t>
                      </a:r>
                      <a:endParaRPr lang="zh-CN" sz="2800" kern="100">
                        <a:solidFill>
                          <a:srgbClr val="FFFF00"/>
                        </a:solidFill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90825"/>
                        </a:tabLst>
                      </a:pPr>
                      <a:endParaRPr lang="zh-CN" sz="2800" kern="100">
                        <a:solidFill>
                          <a:srgbClr val="FFFF00"/>
                        </a:solidFill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90825"/>
                        </a:tabLst>
                      </a:pPr>
                      <a:r>
                        <a:rPr lang="zh-CN" sz="2400" kern="100"/>
                        <a:t>市场、交通、劳动力、科技等</a:t>
                      </a:r>
                      <a:endParaRPr lang="zh-CN" sz="2400" kern="100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90825"/>
                        </a:tabLst>
                      </a:pPr>
                      <a:r>
                        <a:rPr lang="zh-CN" sz="2400" kern="100"/>
                        <a:t>市场广阔</a:t>
                      </a:r>
                      <a:r>
                        <a:rPr lang="en-US" sz="2400" kern="100"/>
                        <a:t>(</a:t>
                      </a:r>
                      <a:r>
                        <a:rPr lang="zh-CN" sz="2400" kern="100"/>
                        <a:t>狭小</a:t>
                      </a:r>
                      <a:r>
                        <a:rPr lang="en-US" sz="2400" kern="100"/>
                        <a:t>)</a:t>
                      </a:r>
                      <a:r>
                        <a:rPr lang="zh-CN" sz="2400" kern="100"/>
                        <a:t>；海陆交通便利</a:t>
                      </a:r>
                      <a:r>
                        <a:rPr lang="en-US" sz="2400" kern="100"/>
                        <a:t>(</a:t>
                      </a:r>
                      <a:r>
                        <a:rPr lang="zh-CN" sz="2400" kern="100"/>
                        <a:t>深居内陆，交通不便</a:t>
                      </a:r>
                      <a:r>
                        <a:rPr lang="en-US" sz="2400" kern="100"/>
                        <a:t>)</a:t>
                      </a:r>
                      <a:r>
                        <a:rPr lang="zh-CN" sz="2400" kern="100"/>
                        <a:t>；劳动力丰富</a:t>
                      </a:r>
                      <a:r>
                        <a:rPr lang="en-US" sz="2400" kern="100"/>
                        <a:t>(</a:t>
                      </a:r>
                      <a:r>
                        <a:rPr lang="zh-CN" sz="2400" kern="100"/>
                        <a:t>不足</a:t>
                      </a:r>
                      <a:r>
                        <a:rPr lang="en-US" sz="2400" kern="100"/>
                        <a:t>)</a:t>
                      </a:r>
                      <a:r>
                        <a:rPr lang="zh-CN" sz="2400" kern="100"/>
                        <a:t>；科技水平高</a:t>
                      </a:r>
                      <a:r>
                        <a:rPr lang="en-US" sz="2400" kern="100"/>
                        <a:t>(</a:t>
                      </a:r>
                      <a:r>
                        <a:rPr lang="zh-CN" sz="2400" kern="100"/>
                        <a:t>低</a:t>
                      </a:r>
                      <a:r>
                        <a:rPr lang="en-US" sz="2400" kern="100"/>
                        <a:t>)</a:t>
                      </a:r>
                      <a:r>
                        <a:rPr lang="zh-CN" sz="2400" kern="100"/>
                        <a:t>；机械化水平高</a:t>
                      </a:r>
                      <a:r>
                        <a:rPr lang="en-US" sz="2400" kern="100"/>
                        <a:t>(</a:t>
                      </a:r>
                      <a:r>
                        <a:rPr lang="zh-CN" sz="2400" kern="100"/>
                        <a:t>低</a:t>
                      </a:r>
                      <a:r>
                        <a:rPr lang="en-US" sz="2400" kern="100"/>
                        <a:t>)</a:t>
                      </a:r>
                      <a:endParaRPr lang="zh-CN" sz="2400" kern="100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/>
                </a:tc>
              </a:tr>
              <a:tr h="1332865">
                <a:tc v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90825"/>
                        </a:tabLst>
                      </a:pPr>
                      <a:r>
                        <a:rPr lang="zh-CN" sz="2400" kern="100"/>
                        <a:t>国家政策、种植历史等</a:t>
                      </a:r>
                      <a:endParaRPr lang="zh-CN" sz="2400" kern="100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90825"/>
                        </a:tabLst>
                      </a:pPr>
                      <a:r>
                        <a:rPr lang="zh-CN" sz="2400" kern="100"/>
                        <a:t>政策支持</a:t>
                      </a:r>
                      <a:r>
                        <a:rPr lang="en-US" sz="2400" kern="100"/>
                        <a:t>(</a:t>
                      </a:r>
                      <a:r>
                        <a:rPr lang="zh-CN" sz="2400" kern="100"/>
                        <a:t>限制</a:t>
                      </a:r>
                      <a:r>
                        <a:rPr lang="en-US" sz="2400" kern="100"/>
                        <a:t>)</a:t>
                      </a:r>
                      <a:r>
                        <a:rPr lang="zh-CN" sz="2400" kern="100"/>
                        <a:t>；历史悠久，经验丰富</a:t>
                      </a:r>
                      <a:r>
                        <a:rPr lang="en-US" sz="2400" kern="100"/>
                        <a:t>(</a:t>
                      </a:r>
                      <a:r>
                        <a:rPr lang="zh-CN" sz="2400" kern="100"/>
                        <a:t>历史较短，经验不足</a:t>
                      </a:r>
                      <a:r>
                        <a:rPr lang="en-US" sz="2400" kern="100"/>
                        <a:t>)</a:t>
                      </a:r>
                      <a:endParaRPr lang="zh-CN" sz="2400" kern="100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912284" y="2205567"/>
            <a:ext cx="10945283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</a:rPr>
              <a:t>          </a:t>
            </a:r>
            <a:endParaRPr lang="en-US" altLang="zh-CN" sz="6400">
              <a:solidFill>
                <a:srgbClr val="0000CC"/>
              </a:solidFill>
              <a:ea typeface="黑体" panose="02010609060101010101" pitchFamily="2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5745" y="815975"/>
            <a:ext cx="11532235" cy="6123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0" smtClean="0">
                <a:solidFill>
                  <a:srgbClr val="FFFF00"/>
                </a:solidFill>
              </a:rPr>
              <a:t>1-6   ACD  ABC</a:t>
            </a:r>
          </a:p>
          <a:p>
            <a:pPr indent="0"/>
            <a:endParaRPr lang="en-US" altLang="zh-CN" sz="2800" smtClean="0">
              <a:solidFill>
                <a:srgbClr val="FFFF00"/>
              </a:solidFill>
            </a:endParaRPr>
          </a:p>
          <a:p>
            <a:pPr indent="0"/>
            <a:endParaRPr lang="en-US" altLang="zh-CN" sz="2800" b="0" smtClean="0">
              <a:solidFill>
                <a:srgbClr val="FFFF00"/>
              </a:solidFill>
            </a:endParaRPr>
          </a:p>
          <a:p>
            <a:pPr indent="0"/>
            <a:r>
              <a:rPr lang="en-US" altLang="zh-CN" sz="2800" b="0" smtClean="0">
                <a:solidFill>
                  <a:srgbClr val="FFFF00"/>
                </a:solidFill>
              </a:rPr>
              <a:t>7.</a:t>
            </a:r>
            <a:r>
              <a:rPr lang="zh-CN" altLang="en-US" sz="2800" b="1" smtClean="0">
                <a:solidFill>
                  <a:srgbClr val="FFFF00"/>
                </a:solidFill>
                <a:ea typeface="宋体" panose="02010600030101010101" pitchFamily="2" charset="-122"/>
              </a:rPr>
              <a:t> </a:t>
            </a:r>
            <a:r>
              <a:rPr lang="zh-CN" altLang="en-US" sz="2800" smtClean="0">
                <a:solidFill>
                  <a:srgbClr val="FFFF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800" smtClean="0">
                <a:solidFill>
                  <a:srgbClr val="FFFF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800" smtClean="0">
                <a:solidFill>
                  <a:srgbClr val="FFFF00"/>
                </a:solidFill>
                <a:ea typeface="宋体" panose="02010600030101010101" pitchFamily="2" charset="-122"/>
              </a:rPr>
              <a:t>）</a:t>
            </a:r>
            <a:r>
              <a:rPr sz="2800" b="1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分布规律</a:t>
            </a:r>
            <a:r>
              <a:rPr sz="28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：盆地周围绿洲地带(山前洪积—冲积扇地带</a:t>
            </a:r>
            <a:r>
              <a:rPr sz="2800" b="1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)。</a:t>
            </a:r>
            <a:r>
              <a:rPr lang="en-US" sz="28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1′</a:t>
            </a:r>
            <a:endParaRPr sz="2800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/>
            <a:r>
              <a:rPr sz="28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有利条件：(棉花生长期)光照充足，热量充足，有灌溉条件</a:t>
            </a:r>
            <a:r>
              <a:rPr sz="2800" b="1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sz="2800" b="1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sz="28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3′</a:t>
            </a:r>
            <a:endParaRPr sz="2800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/>
            <a:endParaRPr lang="zh-CN" sz="2800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/>
            <a:r>
              <a:rPr lang="zh-CN" sz="28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sz="28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棉花易储存、易运输(交通条件改善)；棉花品质优良(我国最大的长绒棉生产基地)；市场需求量大</a:t>
            </a:r>
            <a:r>
              <a:rPr lang="zh-CN" sz="2800" b="1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sz="2800" b="1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6′</a:t>
            </a:r>
            <a:endParaRPr lang="zh-CN" sz="2800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/>
            <a:endParaRPr lang="zh-CN" sz="2800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/>
            <a:r>
              <a:rPr lang="zh-CN" sz="28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）劳动力不足，在棉花采摘期尤为突出；气候干旱(降水稀少)，水资源有限</a:t>
            </a:r>
            <a:r>
              <a:rPr lang="zh-CN" altLang="en-US" sz="2800" b="1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sz="2800" b="1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4′</a:t>
            </a:r>
            <a:endParaRPr lang="zh-CN" altLang="en-US" sz="2800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/>
            <a:endParaRPr lang="zh-CN" sz="2800" b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indent="0"/>
            <a:endParaRPr lang="zh-CN" sz="2800" b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indent="0"/>
            <a:endParaRPr lang="zh-CN" altLang="en-US" sz="2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标题 2"/>
          <p:cNvSpPr>
            <a:spLocks noGrp="1"/>
          </p:cNvSpPr>
          <p:nvPr/>
        </p:nvSpPr>
        <p:spPr>
          <a:xfrm>
            <a:off x="245562" y="99858"/>
            <a:ext cx="2162175" cy="537845"/>
          </a:xfrm>
          <a:prstGeom prst="rect">
            <a:avLst/>
          </a:prstGeom>
          <a:solidFill>
            <a:srgbClr val="A71A55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j-lt"/>
                <a:ea typeface="+mj-ea"/>
                <a:cs typeface="+mj-cs"/>
                <a:sym typeface="Franklin Gothic Medium" panose="020b060302010202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marL="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EF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+mn-ea"/>
              </a:rPr>
              <a:t>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EF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+mn-ea"/>
              </a:rPr>
              <a:t>限时训练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912284" y="2205567"/>
            <a:ext cx="10945283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</a:rPr>
              <a:t>          </a:t>
            </a:r>
            <a:endParaRPr lang="en-US" altLang="zh-CN" sz="6400">
              <a:solidFill>
                <a:srgbClr val="0000CC"/>
              </a:solidFill>
              <a:ea typeface="黑体" panose="02010609060101010101" pitchFamily="2" charset="-122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508000" y="2057400"/>
            <a:ext cx="10668000" cy="2553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</a:rPr>
              <a:t>      </a:t>
            </a:r>
            <a:r>
              <a:rPr lang="zh-CN" altLang="en-US" sz="4800" b="1">
                <a:solidFill>
                  <a:schemeClr val="bg1"/>
                </a:solidFill>
                <a:latin typeface="+mj-ea"/>
                <a:ea typeface="+mj-ea"/>
              </a:rPr>
              <a:t>通过这节课的学习，你收获了哪些？还有哪些地方存在疑问？</a:t>
            </a:r>
          </a:p>
          <a:p>
            <a:endParaRPr lang="zh-CN" altLang="en-US" sz="6400" b="1">
              <a:ea typeface="黑体" panose="02010609060101010101" pitchFamily="2" charset="-122"/>
            </a:endParaRPr>
          </a:p>
        </p:txBody>
      </p:sp>
      <p:pic>
        <p:nvPicPr>
          <p:cNvPr id="34820" name="Picture 5" descr="思考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23200" y="4076700"/>
            <a:ext cx="3263900" cy="236431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4821" name="Text Box 2"/>
          <p:cNvSpPr txBox="1">
            <a:spLocks noChangeArrowheads="1"/>
          </p:cNvSpPr>
          <p:nvPr/>
        </p:nvSpPr>
        <p:spPr bwMode="auto">
          <a:xfrm>
            <a:off x="4368800" y="533400"/>
            <a:ext cx="5088467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6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质疑反思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977900" y="2032000"/>
            <a:ext cx="10744200" cy="2552700"/>
          </a:xfrm>
          <a:prstGeom prst="rect">
            <a:avLst/>
          </a:prstGeom>
          <a:noFill/>
          <a:ln w="25400">
            <a:solidFill>
              <a:srgbClr val="D0D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050" name="Picture 2" descr="PNG素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900" y="2450488"/>
            <a:ext cx="2054293" cy="319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166620" y="2122170"/>
            <a:ext cx="955548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7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预祝同学们</a:t>
            </a:r>
            <a:r>
              <a:rPr lang="en-US" altLang="zh-CN" sz="7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2022</a:t>
            </a:r>
            <a:r>
              <a:rPr lang="zh-CN" altLang="en-US" sz="7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年高考一鸣惊人</a:t>
            </a:r>
            <a:r>
              <a:rPr lang="en-US" altLang="zh-CN" sz="7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 </a:t>
            </a:r>
            <a:r>
              <a:rPr lang="zh-CN" altLang="en-US" sz="7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金榜题名</a:t>
            </a:r>
            <a:endParaRPr lang="zh-CN" alt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200" b="0" i="0" u="none" strike="noStrike" kern="1200" cap="none" spc="0" normalizeH="0" baseline="0" noProof="0">
              <a:ln>
                <a:noFill/>
              </a:ln>
              <a:solidFill>
                <a:srgbClr val="2F816F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pic>
        <p:nvPicPr>
          <p:cNvPr id="2051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734800" y="10731500"/>
            <a:ext cx="342900" cy="241300"/>
          </a:xfrm>
          <a:prstGeom prst="cube">
            <a:avLst/>
          </a:prstGeom>
        </p:spPr>
      </p:pic>
      <p:pic>
        <p:nvPicPr>
          <p:cNvPr id="205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899900" y="11201400"/>
            <a:ext cx="342900" cy="2413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4814570" y="262255"/>
            <a:ext cx="34759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mtClean="0">
                <a:solidFill>
                  <a:srgbClr val="FFFF00"/>
                </a:solidFill>
              </a:rPr>
              <a:t>素养</a:t>
            </a:r>
            <a:r>
              <a:rPr lang="zh-CN" altLang="en-US" sz="4400">
                <a:solidFill>
                  <a:srgbClr val="FFFF00"/>
                </a:solidFill>
              </a:rPr>
              <a:t>目标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11575" y="1124005"/>
            <a:ext cx="10969200" cy="4759200"/>
          </a:xfrm>
        </p:spPr>
        <p:txBody>
          <a:bodyPr>
            <a:no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1. </a:t>
            </a:r>
            <a:r>
              <a:rPr lang="zh-CN" altLang="en-US" sz="3200" smtClean="0">
                <a:solidFill>
                  <a:srgbClr val="FFFF00"/>
                </a:solidFill>
              </a:rPr>
              <a:t>区域认知</a:t>
            </a:r>
            <a:r>
              <a:rPr lang="zh-CN" altLang="en-US" sz="3200" smtClean="0">
                <a:solidFill>
                  <a:schemeClr val="bg1"/>
                </a:solidFill>
              </a:rPr>
              <a:t>：通过学习农业区位的概念，了解不同区域影响农业发展的因素不同。</a:t>
            </a:r>
          </a:p>
          <a:p>
            <a:r>
              <a:rPr lang="en-US" sz="3200" smtClean="0">
                <a:solidFill>
                  <a:schemeClr val="bg1"/>
                </a:solidFill>
              </a:rPr>
              <a:t>2. </a:t>
            </a:r>
            <a:r>
              <a:rPr lang="zh-CN" altLang="en-US" sz="3200" smtClean="0">
                <a:solidFill>
                  <a:srgbClr val="FFFF00"/>
                </a:solidFill>
              </a:rPr>
              <a:t>综合思维</a:t>
            </a:r>
            <a:r>
              <a:rPr lang="zh-CN" altLang="en-US" sz="3200" smtClean="0">
                <a:solidFill>
                  <a:schemeClr val="bg1"/>
                </a:solidFill>
              </a:rPr>
              <a:t>：结合材料，能够综合分析影响某区域农业发展的区位因素。</a:t>
            </a:r>
          </a:p>
          <a:p>
            <a:r>
              <a:rPr lang="en-US" sz="3200" smtClean="0">
                <a:solidFill>
                  <a:schemeClr val="bg1"/>
                </a:solidFill>
              </a:rPr>
              <a:t>3. </a:t>
            </a:r>
            <a:r>
              <a:rPr lang="zh-CN" altLang="en-US" sz="3200" smtClean="0">
                <a:solidFill>
                  <a:srgbClr val="FFFF00"/>
                </a:solidFill>
              </a:rPr>
              <a:t>地理实践力</a:t>
            </a:r>
            <a:r>
              <a:rPr lang="zh-CN" altLang="en-US" sz="3200" smtClean="0">
                <a:solidFill>
                  <a:schemeClr val="bg1"/>
                </a:solidFill>
              </a:rPr>
              <a:t>：学会判断本地农业发展的类型，能对不同农业活动进行合理的区位选择和评价。</a:t>
            </a:r>
          </a:p>
          <a:p>
            <a:r>
              <a:rPr lang="en-US" sz="3200" smtClean="0">
                <a:solidFill>
                  <a:schemeClr val="bg1"/>
                </a:solidFill>
              </a:rPr>
              <a:t>4. </a:t>
            </a:r>
            <a:r>
              <a:rPr lang="zh-CN" altLang="en-US" sz="3200" smtClean="0">
                <a:solidFill>
                  <a:srgbClr val="FFFF00"/>
                </a:solidFill>
              </a:rPr>
              <a:t>人地协调观</a:t>
            </a:r>
            <a:r>
              <a:rPr lang="zh-CN" altLang="en-US" sz="3200" smtClean="0">
                <a:solidFill>
                  <a:schemeClr val="bg1"/>
                </a:solidFill>
              </a:rPr>
              <a:t>：通过学习深刻理解环境与人类活动的关系，树立因地制宜的、可持续发展的农业发展观。</a:t>
            </a:r>
          </a:p>
          <a:p>
            <a:endParaRPr lang="zh-CN" altLang="en-US" sz="3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35"/>
          <p:cNvGrpSpPr/>
          <p:nvPr/>
        </p:nvGrpSpPr>
        <p:grpSpPr>
          <a:xfrm>
            <a:off x="143958" y="78143"/>
            <a:ext cx="3359754" cy="758569"/>
            <a:chOff x="575" y="1125"/>
            <a:chExt cx="2518" cy="741"/>
          </a:xfr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" name="组合 34"/>
            <p:cNvGrpSpPr/>
            <p:nvPr/>
          </p:nvGrpSpPr>
          <p:grpSpPr>
            <a:xfrm>
              <a:off x="838" y="1125"/>
              <a:ext cx="2255" cy="741"/>
              <a:chOff x="1062" y="1125"/>
              <a:chExt cx="2255" cy="741"/>
            </a:xfrm>
            <a:grpFill/>
          </p:grpSpPr>
          <p:sp>
            <p:nvSpPr>
              <p:cNvPr id="10" name="圆角矩形 9"/>
              <p:cNvSpPr/>
              <p:nvPr/>
            </p:nvSpPr>
            <p:spPr>
              <a:xfrm>
                <a:off x="1076" y="1125"/>
                <a:ext cx="2241" cy="74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780" rIns="17780" anchor="ctr"/>
              <a:lstStyle/>
              <a:p>
                <a:pPr marL="342900" indent="-342900">
                  <a:defRPr/>
                </a:pPr>
                <a:r>
                  <a:rPr lang="zh-CN" altLang="en-US" sz="3200" b="1" noProof="1" smtClean="0">
                    <a:latin typeface="黑体" panose="02010609060101010101" pitchFamily="2" charset="-122"/>
                    <a:sym typeface="宋体" panose="02010600030101010101" pitchFamily="2" charset="-122"/>
                  </a:rPr>
                  <a:t>   </a:t>
                </a:r>
                <a:r>
                  <a:rPr lang="zh-CN" altLang="en-US" sz="3600" b="1" noProof="1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学情反馈</a:t>
                </a:r>
                <a:endParaRPr lang="zh-CN" altLang="en-US" sz="3600" b="1" noProof="1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" name="矩形 2"/>
              <p:cNvSpPr/>
              <p:nvPr/>
            </p:nvSpPr>
            <p:spPr>
              <a:xfrm>
                <a:off x="1062" y="1125"/>
                <a:ext cx="130" cy="7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buFont typeface="Wingdings" panose="05000000000000000000" pitchFamily="2" charset="2"/>
                  <a:buChar char="n"/>
                  <a:defRPr/>
                </a:pPr>
                <a:endParaRPr lang="zh-CN" altLang="en-US" sz="2400" b="1" noProof="1"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575" y="1125"/>
              <a:ext cx="85" cy="7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Wingdings" panose="05000000000000000000" pitchFamily="2" charset="2"/>
                <a:buChar char="n"/>
                <a:defRPr/>
              </a:pPr>
              <a:endParaRPr lang="zh-CN" altLang="en-US" sz="2400" b="1" noProof="1">
                <a:sym typeface="宋体" panose="0201060003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05" y="1129"/>
              <a:ext cx="85" cy="7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Wingdings" panose="05000000000000000000" pitchFamily="2" charset="2"/>
                <a:buChar char="n"/>
                <a:defRPr/>
              </a:pPr>
              <a:endParaRPr lang="zh-CN" altLang="en-US" sz="2400" b="1" noProof="1">
                <a:sym typeface="宋体" panose="02010600030101010101" pitchFamily="2" charset="-122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623392" y="26064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微信图片_20200320213117.jpg"/>
          <p:cNvPicPr>
            <a:picLocks noChangeAspect="1"/>
          </p:cNvPicPr>
          <p:nvPr/>
        </p:nvPicPr>
        <p:blipFill>
          <a:blip r:embed="rId2"/>
          <a:srcRect l="66926" t="1050" r="11025" b="5501"/>
          <a:stretch>
            <a:fillRect/>
          </a:stretch>
        </p:blipFill>
        <p:spPr>
          <a:xfrm rot="16200000">
            <a:off x="2505766" y="-1267574"/>
            <a:ext cx="2016224" cy="6408712"/>
          </a:xfrm>
          <a:prstGeom prst="rect">
            <a:avLst/>
          </a:prstGeom>
        </p:spPr>
      </p:pic>
      <p:pic>
        <p:nvPicPr>
          <p:cNvPr id="15" name="图片 14" descr="微信图片_20200320213133.jpg"/>
          <p:cNvPicPr>
            <a:picLocks noChangeAspect="1"/>
          </p:cNvPicPr>
          <p:nvPr/>
        </p:nvPicPr>
        <p:blipFill>
          <a:blip r:embed="rId3"/>
          <a:srcRect t="46850" b="8001"/>
          <a:stretch>
            <a:fillRect/>
          </a:stretch>
        </p:blipFill>
        <p:spPr>
          <a:xfrm>
            <a:off x="6816080" y="332656"/>
            <a:ext cx="5143500" cy="3096344"/>
          </a:xfrm>
          <a:prstGeom prst="rect">
            <a:avLst/>
          </a:prstGeom>
        </p:spPr>
      </p:pic>
      <p:pic>
        <p:nvPicPr>
          <p:cNvPr id="16" name="图片 15" descr="微信图片_20200320214729.jpg"/>
          <p:cNvPicPr>
            <a:picLocks noChangeAspect="1"/>
          </p:cNvPicPr>
          <p:nvPr/>
        </p:nvPicPr>
        <p:blipFill>
          <a:blip r:embed="rId4"/>
          <a:srcRect t="60500"/>
          <a:stretch>
            <a:fillRect/>
          </a:stretch>
        </p:blipFill>
        <p:spPr>
          <a:xfrm>
            <a:off x="767408" y="3284984"/>
            <a:ext cx="4496239" cy="2708920"/>
          </a:xfrm>
          <a:prstGeom prst="rect">
            <a:avLst/>
          </a:prstGeom>
        </p:spPr>
      </p:pic>
      <p:pic>
        <p:nvPicPr>
          <p:cNvPr id="22" name="图片 21" descr="微信图片_20200320220012.jpg"/>
          <p:cNvPicPr>
            <a:picLocks noChangeAspect="1"/>
          </p:cNvPicPr>
          <p:nvPr/>
        </p:nvPicPr>
        <p:blipFill>
          <a:blip r:embed="rId5"/>
          <a:srcRect t="52100" b="16400"/>
          <a:stretch>
            <a:fillRect/>
          </a:stretch>
        </p:blipFill>
        <p:spPr>
          <a:xfrm>
            <a:off x="5663952" y="3645024"/>
            <a:ext cx="5143500" cy="2160240"/>
          </a:xfrm>
          <a:prstGeom prst="rect">
            <a:avLst/>
          </a:prstGeom>
        </p:spPr>
      </p:pic>
      <p:grpSp>
        <p:nvGrpSpPr>
          <p:cNvPr id="4" name="组合 26"/>
          <p:cNvGrpSpPr/>
          <p:nvPr/>
        </p:nvGrpSpPr>
        <p:grpSpPr>
          <a:xfrm>
            <a:off x="768314" y="1500174"/>
            <a:ext cx="10553066" cy="4720589"/>
            <a:chOff x="1056704" y="3284984"/>
            <a:chExt cx="8180671" cy="3174916"/>
          </a:xfrm>
        </p:grpSpPr>
        <p:sp>
          <p:nvSpPr>
            <p:cNvPr id="25" name="圆角矩形 24"/>
            <p:cNvSpPr/>
            <p:nvPr/>
          </p:nvSpPr>
          <p:spPr>
            <a:xfrm>
              <a:off x="1056704" y="3284984"/>
              <a:ext cx="8180671" cy="289560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7"/>
            <p:cNvSpPr>
              <a:spLocks noChangeArrowheads="1"/>
            </p:cNvSpPr>
            <p:nvPr/>
          </p:nvSpPr>
          <p:spPr bwMode="auto">
            <a:xfrm>
              <a:off x="1311196" y="3417806"/>
              <a:ext cx="7778504" cy="30420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zh-CN" altLang="en-US" sz="32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存在问题：</a:t>
              </a:r>
              <a:endPara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32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1.</a:t>
              </a:r>
              <a:r>
                <a:rPr lang="zh-CN" altLang="en-US" sz="32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材料和题干中关键信息提取和解读不到位。</a:t>
              </a:r>
              <a:endPara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32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2.</a:t>
              </a:r>
              <a:r>
                <a:rPr lang="zh-CN" altLang="en-US" sz="32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必备知识掌握不扎实，不能有效调动和运用所学地理知识，论证和探讨地理问题。</a:t>
              </a:r>
              <a:endPara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32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3.</a:t>
              </a:r>
              <a:r>
                <a:rPr lang="zh-CN" altLang="en-US" sz="32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学科关键能力，如空间认知，区域综合、联系推理能力还有待提高</a:t>
              </a:r>
              <a:endPara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32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4.</a:t>
              </a:r>
              <a:r>
                <a:rPr lang="zh-CN" altLang="en-US" sz="32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描述和阐述地理事物的能力不足，导致答案表述不规范，不完整，缺乏术语。</a:t>
              </a:r>
              <a:endPara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32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99" y="1490400"/>
            <a:ext cx="11210561" cy="4759200"/>
          </a:xfrm>
        </p:spPr>
        <p:txBody>
          <a:bodyPr>
            <a:normAutofit/>
          </a:bodyPr>
          <a:lstStyle/>
          <a:p>
            <a:r>
              <a:rPr lang="zh-CN" altLang="en-US" sz="3200" smtClean="0">
                <a:solidFill>
                  <a:srgbClr val="FFFF00"/>
                </a:solidFill>
              </a:rPr>
              <a:t>思考：</a:t>
            </a:r>
            <a:endParaRPr lang="en-US" altLang="zh-CN" sz="320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3200" smtClean="0">
                <a:solidFill>
                  <a:srgbClr val="FFFF00"/>
                </a:solidFill>
              </a:rPr>
              <a:t>  1.</a:t>
            </a:r>
            <a:r>
              <a:rPr lang="zh-CN" altLang="en-US" sz="3200" smtClean="0">
                <a:solidFill>
                  <a:srgbClr val="FFFF00"/>
                </a:solidFill>
              </a:rPr>
              <a:t>影响农业的区位因素主要包括哪些方面？有何发展变化？</a:t>
            </a:r>
            <a:endParaRPr lang="en-US" altLang="zh-CN" sz="320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3200" smtClean="0">
                <a:solidFill>
                  <a:srgbClr val="FFFF00"/>
                </a:solidFill>
              </a:rPr>
              <a:t>  </a:t>
            </a:r>
          </a:p>
          <a:p>
            <a:pPr>
              <a:buNone/>
            </a:pPr>
            <a:r>
              <a:rPr lang="en-US" altLang="zh-CN" sz="3200" smtClean="0">
                <a:solidFill>
                  <a:srgbClr val="FFFF00"/>
                </a:solidFill>
              </a:rPr>
              <a:t>  2.</a:t>
            </a:r>
            <a:r>
              <a:rPr lang="zh-CN" altLang="en-US" sz="3200" smtClean="0">
                <a:solidFill>
                  <a:srgbClr val="FFFF00"/>
                </a:solidFill>
              </a:rPr>
              <a:t>气候条件对农业生产的影响主要从哪几个方面来分析？光照条件和热量条件有何不同？</a:t>
            </a:r>
            <a:endParaRPr lang="en-US" altLang="zh-CN" sz="320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3200" smtClean="0">
                <a:solidFill>
                  <a:srgbClr val="FFFF00"/>
                </a:solidFill>
              </a:rPr>
              <a:t>            </a:t>
            </a:r>
            <a:endParaRPr lang="zh-CN" altLang="en-US" sz="3200">
              <a:solidFill>
                <a:srgbClr val="FFFF00"/>
              </a:solidFill>
            </a:endParaRPr>
          </a:p>
        </p:txBody>
      </p:sp>
      <p:grpSp>
        <p:nvGrpSpPr>
          <p:cNvPr id="4" name="组合 35"/>
          <p:cNvGrpSpPr>
            <a:grpSpLocks noGrp="1"/>
          </p:cNvGrpSpPr>
          <p:nvPr/>
        </p:nvGrpSpPr>
        <p:grpSpPr>
          <a:xfrm>
            <a:off x="608014" y="608013"/>
            <a:ext cx="3650088" cy="706437"/>
            <a:chOff x="575" y="1125"/>
            <a:chExt cx="2518" cy="741"/>
          </a:xfr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5" name="组合 34"/>
            <p:cNvGrpSpPr/>
            <p:nvPr/>
          </p:nvGrpSpPr>
          <p:grpSpPr>
            <a:xfrm>
              <a:off x="838" y="1125"/>
              <a:ext cx="2255" cy="741"/>
              <a:chOff x="1062" y="1125"/>
              <a:chExt cx="2255" cy="741"/>
            </a:xfrm>
            <a:grpFill/>
          </p:grpSpPr>
          <p:sp>
            <p:nvSpPr>
              <p:cNvPr id="8" name="圆角矩形 7"/>
              <p:cNvSpPr/>
              <p:nvPr/>
            </p:nvSpPr>
            <p:spPr>
              <a:xfrm>
                <a:off x="1076" y="1125"/>
                <a:ext cx="2241" cy="74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780" rIns="17780" anchor="ctr"/>
              <a:lstStyle/>
              <a:p>
                <a:pPr marL="342900" indent="-342900">
                  <a:defRPr/>
                </a:pPr>
                <a:r>
                  <a:rPr lang="zh-CN" altLang="en-US" sz="3200" b="1" noProof="1" smtClean="0">
                    <a:latin typeface="黑体" panose="02010609060101010101" pitchFamily="2" charset="-122"/>
                    <a:sym typeface="宋体" panose="02010600030101010101" pitchFamily="2" charset="-122"/>
                  </a:rPr>
                  <a:t>   </a:t>
                </a:r>
                <a:r>
                  <a:rPr lang="zh-CN" altLang="en-US" sz="3600" b="1" noProof="1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必备知识</a:t>
                </a:r>
                <a:endParaRPr lang="zh-CN" altLang="en-US" sz="3600" b="1" noProof="1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矩形 2"/>
              <p:cNvSpPr/>
              <p:nvPr/>
            </p:nvSpPr>
            <p:spPr>
              <a:xfrm>
                <a:off x="1062" y="1125"/>
                <a:ext cx="130" cy="7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buFont typeface="Wingdings" panose="05000000000000000000" pitchFamily="2" charset="2"/>
                  <a:buChar char="n"/>
                  <a:defRPr/>
                </a:pPr>
                <a:endParaRPr lang="zh-CN" altLang="en-US" sz="2400" b="1" noProof="1"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575" y="1125"/>
              <a:ext cx="85" cy="7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Wingdings" panose="05000000000000000000" pitchFamily="2" charset="2"/>
                <a:buChar char="n"/>
                <a:defRPr/>
              </a:pPr>
              <a:endParaRPr lang="zh-CN" altLang="en-US" sz="2400" b="1" noProof="1">
                <a:sym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05" y="1129"/>
              <a:ext cx="85" cy="7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Wingdings" panose="05000000000000000000" pitchFamily="2" charset="2"/>
                <a:buChar char="n"/>
                <a:defRPr/>
              </a:pPr>
              <a:endParaRPr lang="zh-CN" altLang="en-US" sz="2400" b="1" noProof="1"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9" name="圆角矩形 68"/>
          <p:cNvSpPr/>
          <p:nvPr/>
        </p:nvSpPr>
        <p:spPr>
          <a:xfrm>
            <a:off x="191344" y="1124744"/>
            <a:ext cx="11809312" cy="5472608"/>
          </a:xfrm>
          <a:prstGeom prst="roundRect">
            <a:avLst>
              <a:gd name="adj" fmla="val 7765"/>
            </a:avLst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000000"/>
            </a:solidFill>
            <a:prstDash val="dash"/>
          </a:ln>
          <a:effectLst/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endParaRPr lang="zh-CN" altLang="en-US" sz="24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sym typeface="宋体" panose="02010600030101010101" pitchFamily="2" charset="-122"/>
            </a:endParaRPr>
          </a:p>
        </p:txBody>
      </p:sp>
      <p:grpSp>
        <p:nvGrpSpPr>
          <p:cNvPr id="9" name="组合 29"/>
          <p:cNvGrpSpPr/>
          <p:nvPr/>
        </p:nvGrpSpPr>
        <p:grpSpPr>
          <a:xfrm>
            <a:off x="3147484" y="2463232"/>
            <a:ext cx="4165600" cy="2595245"/>
            <a:chOff x="4202" y="3120"/>
            <a:chExt cx="4920" cy="4087"/>
          </a:xfrm>
        </p:grpSpPr>
        <p:sp>
          <p:nvSpPr>
            <p:cNvPr id="4" name="圆角矩形 3"/>
            <p:cNvSpPr/>
            <p:nvPr/>
          </p:nvSpPr>
          <p:spPr>
            <a:xfrm>
              <a:off x="5641" y="4800"/>
              <a:ext cx="2054" cy="909"/>
            </a:xfrm>
            <a:prstGeom prst="roundRect">
              <a:avLst>
                <a:gd name="adj" fmla="val 11888"/>
              </a:avLst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>
                <a:defRPr/>
              </a:pPr>
              <a:r>
                <a:rPr lang="zh-CN" altLang="en-US" sz="2400" b="1" noProof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cs typeface="+mn-ea"/>
                  <a:sym typeface="宋体" panose="02010600030101010101" pitchFamily="2" charset="-122"/>
                </a:rPr>
                <a:t>     气</a:t>
              </a:r>
              <a:r>
                <a: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cs typeface="+mn-ea"/>
                  <a:sym typeface="宋体" panose="02010600030101010101" pitchFamily="2" charset="-122"/>
                </a:rPr>
                <a:t>候</a:t>
              </a:r>
              <a:endPara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sym typeface="宋体" panose="02010600030101010101" pitchFamily="2" charset="-122"/>
              </a:endParaRPr>
            </a:p>
          </p:txBody>
        </p:sp>
        <p:sp>
          <p:nvSpPr>
            <p:cNvPr id="13" name="同侧圆角矩形 12"/>
            <p:cNvSpPr/>
            <p:nvPr/>
          </p:nvSpPr>
          <p:spPr>
            <a:xfrm rot="16200000">
              <a:off x="3842" y="4906"/>
              <a:ext cx="1440" cy="720"/>
            </a:xfrm>
            <a:prstGeom prst="round2Same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vert="vert" anchor="ctr">
              <a:scene3d>
                <a:camera prst="orthographicFront"/>
                <a:lightRig rig="threePt" dir="t"/>
              </a:scene3d>
            </a:bodyPr>
            <a:lstStyle/>
            <a:p>
              <a:pPr fontAlgn="ctr">
                <a:defRPr/>
              </a:pPr>
              <a:r>
                <a: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cs typeface="+mn-ea"/>
                  <a:sym typeface="宋体" panose="02010600030101010101" pitchFamily="2" charset="-122"/>
                </a:rPr>
                <a:t>降水</a:t>
              </a:r>
              <a:endPara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sym typeface="宋体" panose="02010600030101010101" pitchFamily="2" charset="-122"/>
              </a:endParaRPr>
            </a:p>
          </p:txBody>
        </p:sp>
        <p:sp>
          <p:nvSpPr>
            <p:cNvPr id="15" name="同侧圆角矩形 14"/>
            <p:cNvSpPr/>
            <p:nvPr/>
          </p:nvSpPr>
          <p:spPr>
            <a:xfrm>
              <a:off x="5951" y="3120"/>
              <a:ext cx="1440" cy="720"/>
            </a:xfrm>
            <a:prstGeom prst="round2Same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fontAlgn="ctr">
                <a:defRPr/>
              </a:pPr>
              <a:r>
                <a: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cs typeface="+mn-ea"/>
                  <a:sym typeface="宋体" panose="02010600030101010101" pitchFamily="2" charset="-122"/>
                </a:rPr>
                <a:t>光照</a:t>
              </a:r>
              <a:endPara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sym typeface="宋体" panose="02010600030101010101" pitchFamily="2" charset="-122"/>
              </a:endParaRPr>
            </a:p>
          </p:txBody>
        </p:sp>
        <p:grpSp>
          <p:nvGrpSpPr>
            <p:cNvPr id="12" name="组合 21"/>
            <p:cNvGrpSpPr/>
            <p:nvPr/>
          </p:nvGrpSpPr>
          <p:grpSpPr>
            <a:xfrm>
              <a:off x="5959" y="6480"/>
              <a:ext cx="1440" cy="727"/>
              <a:chOff x="6360" y="6480"/>
              <a:chExt cx="1440" cy="727"/>
            </a:xfrm>
          </p:grpSpPr>
          <p:sp>
            <p:nvSpPr>
              <p:cNvPr id="17" name="同侧圆角矩形 16"/>
              <p:cNvSpPr/>
              <p:nvPr/>
            </p:nvSpPr>
            <p:spPr>
              <a:xfrm rot="10800000">
                <a:off x="6360" y="6480"/>
                <a:ext cx="1440" cy="720"/>
              </a:xfrm>
              <a:prstGeom prst="round2Same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vert="vert270" anchor="ctr">
                <a:scene3d>
                  <a:camera prst="orthographicFront"/>
                  <a:lightRig rig="threePt" dir="t"/>
                </a:scene3d>
              </a:bodyPr>
              <a:lstStyle/>
              <a:p>
                <a:pPr fontAlgn="ctr">
                  <a:defRPr/>
                </a:pPr>
                <a:endPara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sym typeface="宋体" panose="02010600030101010101" pitchFamily="2" charset="-122"/>
                </a:endParaRPr>
              </a:p>
            </p:txBody>
          </p:sp>
          <p:sp>
            <p:nvSpPr>
              <p:cNvPr id="6159" name="文本框 19"/>
              <p:cNvSpPr txBox="1"/>
              <p:nvPr/>
            </p:nvSpPr>
            <p:spPr>
              <a:xfrm>
                <a:off x="6451" y="6480"/>
                <a:ext cx="949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>
                  <a:defRPr/>
                </a:pPr>
                <a:r>
                  <a:rPr lang="zh-CN" altLang="en-US" sz="2400" b="1" noProof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Arial" panose="020b0604020202020204" pitchFamily="34" charset="0"/>
                    <a:cs typeface="+mn-ea"/>
                    <a:sym typeface="Arial" panose="020b0604020202020204" pitchFamily="34" charset="0"/>
                  </a:rPr>
                  <a:t>灾害</a:t>
                </a:r>
                <a:endPara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11326" name="直接连接符 25"/>
            <p:cNvCxnSpPr>
              <a:cxnSpLocks noChangeShapeType="1"/>
              <a:stCxn id="4" idx="0"/>
              <a:endCxn id="15" idx="1"/>
            </p:cNvCxnSpPr>
            <p:nvPr/>
          </p:nvCxnSpPr>
          <p:spPr bwMode="auto">
            <a:xfrm flipV="1">
              <a:off x="6668" y="3840"/>
              <a:ext cx="3" cy="9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</p:spPr>
        </p:cxnSp>
        <p:cxnSp>
          <p:nvCxnSpPr>
            <p:cNvPr id="11327" name="直接连接符 26"/>
            <p:cNvCxnSpPr>
              <a:cxnSpLocks noChangeShapeType="1"/>
              <a:stCxn id="4" idx="2"/>
            </p:cNvCxnSpPr>
            <p:nvPr/>
          </p:nvCxnSpPr>
          <p:spPr bwMode="auto">
            <a:xfrm flipH="1">
              <a:off x="6664" y="5709"/>
              <a:ext cx="4" cy="63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</p:spPr>
        </p:cxnSp>
        <p:cxnSp>
          <p:nvCxnSpPr>
            <p:cNvPr id="11328" name="直接连接符 27"/>
            <p:cNvCxnSpPr>
              <a:cxnSpLocks noChangeShapeType="1"/>
              <a:stCxn id="13" idx="1"/>
              <a:endCxn id="4" idx="1"/>
            </p:cNvCxnSpPr>
            <p:nvPr/>
          </p:nvCxnSpPr>
          <p:spPr bwMode="auto">
            <a:xfrm flipV="1">
              <a:off x="4922" y="5255"/>
              <a:ext cx="719" cy="1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</p:spPr>
        </p:cxnSp>
        <p:cxnSp>
          <p:nvCxnSpPr>
            <p:cNvPr id="11329" name="直接连接符 28"/>
            <p:cNvCxnSpPr>
              <a:cxnSpLocks noChangeShapeType="1"/>
              <a:stCxn id="4" idx="3"/>
              <a:endCxn id="11" idx="1"/>
            </p:cNvCxnSpPr>
            <p:nvPr/>
          </p:nvCxnSpPr>
          <p:spPr bwMode="auto">
            <a:xfrm>
              <a:off x="7695" y="5255"/>
              <a:ext cx="707" cy="1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</p:spPr>
        </p:cxnSp>
        <p:sp>
          <p:nvSpPr>
            <p:cNvPr id="11" name="同侧圆角矩形 10"/>
            <p:cNvSpPr/>
            <p:nvPr/>
          </p:nvSpPr>
          <p:spPr>
            <a:xfrm rot="5400000">
              <a:off x="8042" y="4906"/>
              <a:ext cx="1440" cy="720"/>
            </a:xfrm>
            <a:prstGeom prst="round2SameRect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vert="vert270" anchor="ctr">
              <a:scene3d>
                <a:camera prst="orthographicFront"/>
                <a:lightRig rig="threePt" dir="t"/>
              </a:scene3d>
            </a:bodyPr>
            <a:lstStyle/>
            <a:p>
              <a:pPr fontAlgn="ctr">
                <a:defRPr/>
              </a:pPr>
              <a:r>
                <a: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cs typeface="+mn-ea"/>
                  <a:sym typeface="宋体" panose="02010600030101010101" pitchFamily="2" charset="-122"/>
                </a:rPr>
                <a:t>热量</a:t>
              </a:r>
              <a:endPara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sym typeface="宋体" panose="02010600030101010101" pitchFamily="2" charset="-122"/>
              </a:endParaRPr>
            </a:p>
          </p:txBody>
        </p:sp>
      </p:grpSp>
      <p:grpSp>
        <p:nvGrpSpPr>
          <p:cNvPr id="14" name="组合 69"/>
          <p:cNvGrpSpPr/>
          <p:nvPr/>
        </p:nvGrpSpPr>
        <p:grpSpPr>
          <a:xfrm>
            <a:off x="8147052" y="1669482"/>
            <a:ext cx="3555539" cy="1012648"/>
            <a:chOff x="9385" y="1870"/>
            <a:chExt cx="4199" cy="1596"/>
          </a:xfrm>
        </p:grpSpPr>
        <p:sp>
          <p:nvSpPr>
            <p:cNvPr id="42" name="文本框 41"/>
            <p:cNvSpPr txBox="1"/>
            <p:nvPr/>
          </p:nvSpPr>
          <p:spPr>
            <a:xfrm>
              <a:off x="10867" y="1870"/>
              <a:ext cx="1781" cy="131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defRPr/>
              </a:pPr>
              <a:r>
                <a: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cs typeface="宋体" panose="02010600030101010101" pitchFamily="2" charset="-122"/>
                  <a:sym typeface="宋体" panose="02010600030101010101" pitchFamily="2" charset="-122"/>
                </a:rPr>
                <a:t>生产期与生长周期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3001" y="2156"/>
              <a:ext cx="583" cy="131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defRPr/>
              </a:pPr>
              <a:r>
                <a: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cs typeface="宋体" panose="02010600030101010101" pitchFamily="2" charset="-122"/>
                  <a:sym typeface="宋体" panose="02010600030101010101" pitchFamily="2" charset="-122"/>
                </a:rPr>
                <a:t>熟制</a:t>
              </a:r>
            </a:p>
          </p:txBody>
        </p:sp>
        <p:cxnSp>
          <p:nvCxnSpPr>
            <p:cNvPr id="11320" name="肘形连接符 48"/>
            <p:cNvCxnSpPr>
              <a:cxnSpLocks noChangeShapeType="1"/>
            </p:cNvCxnSpPr>
            <p:nvPr/>
          </p:nvCxnSpPr>
          <p:spPr bwMode="auto">
            <a:xfrm flipV="1">
              <a:off x="9385" y="2830"/>
              <a:ext cx="1415" cy="601"/>
            </a:xfrm>
            <a:prstGeom prst="bentConnector3">
              <a:avLst>
                <a:gd name="adj1" fmla="val 778"/>
              </a:avLst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</p:cxnSp>
        <p:cxnSp>
          <p:nvCxnSpPr>
            <p:cNvPr id="11321" name="直接箭头连接符 49"/>
            <p:cNvCxnSpPr>
              <a:cxnSpLocks noChangeShapeType="1"/>
              <a:stCxn id="42" idx="3"/>
            </p:cNvCxnSpPr>
            <p:nvPr/>
          </p:nvCxnSpPr>
          <p:spPr bwMode="auto">
            <a:xfrm>
              <a:off x="12648" y="2525"/>
              <a:ext cx="353" cy="18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</p:cxnSp>
      </p:grpSp>
      <p:grpSp>
        <p:nvGrpSpPr>
          <p:cNvPr id="18" name="组合 58"/>
          <p:cNvGrpSpPr/>
          <p:nvPr/>
        </p:nvGrpSpPr>
        <p:grpSpPr>
          <a:xfrm>
            <a:off x="8712199" y="2920430"/>
            <a:ext cx="2568404" cy="457200"/>
            <a:chOff x="9960" y="3842"/>
            <a:chExt cx="3035" cy="720"/>
          </a:xfrm>
        </p:grpSpPr>
        <p:sp>
          <p:nvSpPr>
            <p:cNvPr id="45" name="文本框 44"/>
            <p:cNvSpPr txBox="1"/>
            <p:nvPr/>
          </p:nvSpPr>
          <p:spPr>
            <a:xfrm>
              <a:off x="10800" y="3842"/>
              <a:ext cx="2195" cy="7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defRPr/>
              </a:pPr>
              <a:r>
                <a: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cs typeface="宋体" panose="02010600030101010101" pitchFamily="2" charset="-122"/>
                  <a:sym typeface="宋体" panose="02010600030101010101" pitchFamily="2" charset="-122"/>
                </a:rPr>
                <a:t>生长快慢</a:t>
              </a:r>
            </a:p>
          </p:txBody>
        </p:sp>
        <p:cxnSp>
          <p:nvCxnSpPr>
            <p:cNvPr id="11317" name="直接箭头连接符 50"/>
            <p:cNvCxnSpPr>
              <a:cxnSpLocks noChangeShapeType="1"/>
            </p:cNvCxnSpPr>
            <p:nvPr/>
          </p:nvCxnSpPr>
          <p:spPr bwMode="auto">
            <a:xfrm flipV="1">
              <a:off x="9960" y="4200"/>
              <a:ext cx="840" cy="36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</p:cxnSp>
      </p:grpSp>
      <p:grpSp>
        <p:nvGrpSpPr>
          <p:cNvPr id="19" name="组合 59"/>
          <p:cNvGrpSpPr/>
          <p:nvPr/>
        </p:nvGrpSpPr>
        <p:grpSpPr>
          <a:xfrm>
            <a:off x="8788441" y="3453830"/>
            <a:ext cx="2492154" cy="831850"/>
            <a:chOff x="9960" y="4682"/>
            <a:chExt cx="3205" cy="1309"/>
          </a:xfrm>
        </p:grpSpPr>
        <p:sp>
          <p:nvSpPr>
            <p:cNvPr id="46" name="文本框 45"/>
            <p:cNvSpPr txBox="1"/>
            <p:nvPr/>
          </p:nvSpPr>
          <p:spPr>
            <a:xfrm>
              <a:off x="10801" y="4682"/>
              <a:ext cx="2364" cy="130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342900" indent="-342900">
                <a:buFont typeface="Wingdings" panose="05000000000000000000" pitchFamily="2" charset="2"/>
                <a:buNone/>
                <a:defRPr/>
              </a:pPr>
              <a:r>
                <a: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cs typeface="宋体" panose="02010600030101010101" pitchFamily="2" charset="-122"/>
                  <a:sym typeface="宋体" panose="02010600030101010101" pitchFamily="2" charset="-122"/>
                </a:rPr>
                <a:t>越冬作物</a:t>
              </a:r>
            </a:p>
            <a:p>
              <a:pPr marL="342900" indent="-342900">
                <a:buFont typeface="Wingdings" panose="05000000000000000000" pitchFamily="2" charset="2"/>
                <a:buNone/>
                <a:defRPr/>
              </a:pPr>
              <a:r>
                <a: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cs typeface="宋体" panose="02010600030101010101" pitchFamily="2" charset="-122"/>
                  <a:sym typeface="宋体" panose="02010600030101010101" pitchFamily="2" charset="-122"/>
                </a:rPr>
                <a:t>病虫害</a:t>
              </a:r>
            </a:p>
          </p:txBody>
        </p:sp>
        <p:cxnSp>
          <p:nvCxnSpPr>
            <p:cNvPr id="11315" name="直接箭头连接符 52"/>
            <p:cNvCxnSpPr>
              <a:cxnSpLocks noChangeShapeType="1"/>
            </p:cNvCxnSpPr>
            <p:nvPr/>
          </p:nvCxnSpPr>
          <p:spPr bwMode="auto">
            <a:xfrm>
              <a:off x="9960" y="5160"/>
              <a:ext cx="840" cy="12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</p:cxnSp>
      </p:grpSp>
      <p:grpSp>
        <p:nvGrpSpPr>
          <p:cNvPr id="21" name="组合 60"/>
          <p:cNvGrpSpPr/>
          <p:nvPr/>
        </p:nvGrpSpPr>
        <p:grpSpPr>
          <a:xfrm>
            <a:off x="8716436" y="4292033"/>
            <a:ext cx="2564204" cy="879475"/>
            <a:chOff x="9960" y="6000"/>
            <a:chExt cx="3029" cy="1385"/>
          </a:xfrm>
        </p:grpSpPr>
        <p:sp>
          <p:nvSpPr>
            <p:cNvPr id="47" name="文本框 46"/>
            <p:cNvSpPr txBox="1"/>
            <p:nvPr/>
          </p:nvSpPr>
          <p:spPr>
            <a:xfrm>
              <a:off x="10793" y="6088"/>
              <a:ext cx="2196" cy="129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defRPr/>
              </a:pPr>
              <a:r>
                <a: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cs typeface="宋体" panose="02010600030101010101" pitchFamily="2" charset="-122"/>
                  <a:sym typeface="宋体" panose="02010600030101010101" pitchFamily="2" charset="-122"/>
                </a:rPr>
                <a:t>春播</a:t>
              </a:r>
              <a:r>
                <a: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、发芽</a:t>
              </a:r>
            </a:p>
            <a:p>
              <a:pPr>
                <a:defRPr/>
              </a:pPr>
              <a:r>
                <a: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开花时间等</a:t>
              </a:r>
            </a:p>
          </p:txBody>
        </p:sp>
        <p:cxnSp>
          <p:nvCxnSpPr>
            <p:cNvPr id="11313" name="直接箭头连接符 54"/>
            <p:cNvCxnSpPr>
              <a:cxnSpLocks noChangeShapeType="1"/>
            </p:cNvCxnSpPr>
            <p:nvPr/>
          </p:nvCxnSpPr>
          <p:spPr bwMode="auto">
            <a:xfrm>
              <a:off x="9960" y="6000"/>
              <a:ext cx="840" cy="48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</p:cxnSp>
      </p:grpSp>
      <p:grpSp>
        <p:nvGrpSpPr>
          <p:cNvPr id="22" name="组合 74"/>
          <p:cNvGrpSpPr/>
          <p:nvPr/>
        </p:nvGrpSpPr>
        <p:grpSpPr>
          <a:xfrm>
            <a:off x="4671486" y="1378970"/>
            <a:ext cx="1113367" cy="1084263"/>
            <a:chOff x="5042" y="2128"/>
            <a:chExt cx="1313" cy="1706"/>
          </a:xfrm>
        </p:grpSpPr>
        <p:sp>
          <p:nvSpPr>
            <p:cNvPr id="31" name="文本框 30"/>
            <p:cNvSpPr txBox="1"/>
            <p:nvPr/>
          </p:nvSpPr>
          <p:spPr>
            <a:xfrm>
              <a:off x="5042" y="2128"/>
              <a:ext cx="1313" cy="72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defRPr/>
              </a:pPr>
              <a:r>
                <a: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品质</a:t>
              </a:r>
            </a:p>
          </p:txBody>
        </p:sp>
        <p:cxnSp>
          <p:nvCxnSpPr>
            <p:cNvPr id="11311" name="直接箭头连接符 63"/>
            <p:cNvCxnSpPr>
              <a:cxnSpLocks noChangeShapeType="1"/>
            </p:cNvCxnSpPr>
            <p:nvPr/>
          </p:nvCxnSpPr>
          <p:spPr bwMode="auto">
            <a:xfrm flipH="1" flipV="1">
              <a:off x="5699" y="2848"/>
              <a:ext cx="13" cy="98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</p:cxnSp>
      </p:grpSp>
      <p:grpSp>
        <p:nvGrpSpPr>
          <p:cNvPr id="23" name="组合 75"/>
          <p:cNvGrpSpPr/>
          <p:nvPr/>
        </p:nvGrpSpPr>
        <p:grpSpPr>
          <a:xfrm>
            <a:off x="4076701" y="5054031"/>
            <a:ext cx="3315662" cy="1177606"/>
            <a:chOff x="4339" y="7914"/>
            <a:chExt cx="3914" cy="1855"/>
          </a:xfrm>
        </p:grpSpPr>
        <p:sp>
          <p:nvSpPr>
            <p:cNvPr id="65" name="文本框 64"/>
            <p:cNvSpPr txBox="1"/>
            <p:nvPr/>
          </p:nvSpPr>
          <p:spPr>
            <a:xfrm>
              <a:off x="4339" y="9042"/>
              <a:ext cx="3914" cy="7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tailEnd type="arrow" w="med" len="med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defRPr/>
              </a:pPr>
              <a:r>
                <a:rPr lang="zh-CN" altLang="en-US" sz="2400" b="1" noProof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cs typeface="宋体" panose="02010600030101010101" pitchFamily="2" charset="-122"/>
                  <a:sym typeface="宋体" panose="02010600030101010101" pitchFamily="2" charset="-122"/>
                </a:rPr>
                <a:t>大风、低温冻害、旱涝</a:t>
              </a:r>
              <a:endPara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 panose="020b0604020202020204" pitchFamily="34" charset="0"/>
                <a:cs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cxnSp>
          <p:nvCxnSpPr>
            <p:cNvPr id="11309" name="直接箭头连接符 65"/>
            <p:cNvCxnSpPr>
              <a:cxnSpLocks noChangeShapeType="1"/>
            </p:cNvCxnSpPr>
            <p:nvPr/>
          </p:nvCxnSpPr>
          <p:spPr bwMode="auto">
            <a:xfrm flipH="1">
              <a:off x="5703" y="7914"/>
              <a:ext cx="0" cy="112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</p:cxnSp>
      </p:grpSp>
      <p:grpSp>
        <p:nvGrpSpPr>
          <p:cNvPr id="24" name="组合 83"/>
          <p:cNvGrpSpPr/>
          <p:nvPr/>
        </p:nvGrpSpPr>
        <p:grpSpPr>
          <a:xfrm>
            <a:off x="3210985" y="2466411"/>
            <a:ext cx="1417320" cy="975068"/>
            <a:chOff x="3318" y="3840"/>
            <a:chExt cx="1674" cy="1535"/>
          </a:xfrm>
        </p:grpSpPr>
        <p:cxnSp>
          <p:nvCxnSpPr>
            <p:cNvPr id="11305" name="肘形连接符 79"/>
            <p:cNvCxnSpPr>
              <a:cxnSpLocks noChangeShapeType="1"/>
              <a:stCxn id="13" idx="0"/>
              <a:endCxn id="15" idx="2"/>
            </p:cNvCxnSpPr>
            <p:nvPr/>
          </p:nvCxnSpPr>
          <p:spPr bwMode="auto">
            <a:xfrm rot="5400000" flipH="1" flipV="1">
              <a:off x="3765" y="4147"/>
              <a:ext cx="1066" cy="1389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round/>
              <a:tailEnd type="arrow" w="med" len="med"/>
            </a:ln>
          </p:spPr>
        </p:cxnSp>
        <p:sp>
          <p:nvSpPr>
            <p:cNvPr id="78" name="椭圆 77"/>
            <p:cNvSpPr/>
            <p:nvPr/>
          </p:nvSpPr>
          <p:spPr>
            <a:xfrm>
              <a:off x="3318" y="4440"/>
              <a:ext cx="597" cy="59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>
                <a:defRPr/>
              </a:pPr>
              <a:r>
                <a: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cs typeface="+mn-ea"/>
                  <a:sym typeface="宋体" panose="02010600030101010101" pitchFamily="2" charset="-122"/>
                </a:rPr>
                <a:t>少</a:t>
              </a:r>
              <a:endPara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sym typeface="宋体" panose="02010600030101010101" pitchFamily="2" charset="-122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4080" y="3840"/>
              <a:ext cx="597" cy="59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>
                <a:defRPr/>
              </a:pPr>
              <a:r>
                <a:rPr lang="zh-CN" altLang="zh-CN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cs typeface="+mn-ea"/>
                  <a:sym typeface="宋体" panose="02010600030101010101" pitchFamily="2" charset="-122"/>
                </a:rPr>
                <a:t>多</a:t>
              </a:r>
              <a:endParaRPr lang="zh-CN" altLang="zh-CN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sym typeface="宋体" panose="02010600030101010101" pitchFamily="2" charset="-122"/>
              </a:endParaRPr>
            </a:p>
          </p:txBody>
        </p:sp>
      </p:grpSp>
      <p:grpSp>
        <p:nvGrpSpPr>
          <p:cNvPr id="25" name="组合 84"/>
          <p:cNvGrpSpPr/>
          <p:nvPr/>
        </p:nvGrpSpPr>
        <p:grpSpPr>
          <a:xfrm>
            <a:off x="3716869" y="3036317"/>
            <a:ext cx="4042833" cy="2057400"/>
            <a:chOff x="3915" y="4738"/>
            <a:chExt cx="4774" cy="3241"/>
          </a:xfrm>
        </p:grpSpPr>
        <p:cxnSp>
          <p:nvCxnSpPr>
            <p:cNvPr id="11303" name="肘形连接符 82"/>
            <p:cNvCxnSpPr>
              <a:cxnSpLocks noChangeShapeType="1"/>
            </p:cNvCxnSpPr>
            <p:nvPr/>
          </p:nvCxnSpPr>
          <p:spPr bwMode="auto">
            <a:xfrm>
              <a:off x="3915" y="4738"/>
              <a:ext cx="4774" cy="3241"/>
            </a:xfrm>
            <a:prstGeom prst="bentConnector3">
              <a:avLst>
                <a:gd name="adj1" fmla="val 67324"/>
              </a:avLst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</p:cxnSp>
        <p:sp>
          <p:nvSpPr>
            <p:cNvPr id="82" name="椭圆 81"/>
            <p:cNvSpPr/>
            <p:nvPr/>
          </p:nvSpPr>
          <p:spPr>
            <a:xfrm>
              <a:off x="6840" y="6960"/>
              <a:ext cx="597" cy="59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tailEnd type="arrow" w="med" len="med"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>
                <a:defRPr/>
              </a:pPr>
              <a:r>
                <a:rPr lang="zh-CN" altLang="zh-CN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cs typeface="+mn-ea"/>
                  <a:sym typeface="宋体" panose="02010600030101010101" pitchFamily="2" charset="-122"/>
                </a:rPr>
                <a:t>大</a:t>
              </a:r>
              <a:endParaRPr lang="zh-CN" altLang="zh-CN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sym typeface="宋体" panose="02010600030101010101" pitchFamily="2" charset="-122"/>
              </a:endParaRPr>
            </a:p>
          </p:txBody>
        </p:sp>
      </p:grpSp>
      <p:grpSp>
        <p:nvGrpSpPr>
          <p:cNvPr id="26" name="组合 23"/>
          <p:cNvGrpSpPr/>
          <p:nvPr/>
        </p:nvGrpSpPr>
        <p:grpSpPr>
          <a:xfrm>
            <a:off x="1911353" y="3037908"/>
            <a:ext cx="1238249" cy="1189037"/>
            <a:chOff x="2258" y="4897"/>
            <a:chExt cx="1461" cy="1872"/>
          </a:xfrm>
        </p:grpSpPr>
        <p:sp>
          <p:nvSpPr>
            <p:cNvPr id="5" name="任意多边形 4"/>
            <p:cNvSpPr/>
            <p:nvPr/>
          </p:nvSpPr>
          <p:spPr>
            <a:xfrm flipH="1">
              <a:off x="2390" y="5534"/>
              <a:ext cx="1329" cy="480"/>
            </a:xfrm>
            <a:custGeom>
              <a:gdLst>
                <a:gd name="connisteX0" fmla="*/ 0 w 1158240"/>
                <a:gd name="connsiteY0" fmla="*/ 304800 h 304800"/>
                <a:gd name="connisteX1" fmla="*/ 115570 w 1158240"/>
                <a:gd name="connsiteY1" fmla="*/ 127635 h 304800"/>
                <a:gd name="connisteX2" fmla="*/ 292100 w 1158240"/>
                <a:gd name="connsiteY2" fmla="*/ 36195 h 304800"/>
                <a:gd name="connisteX3" fmla="*/ 591185 w 1158240"/>
                <a:gd name="connsiteY3" fmla="*/ 12065 h 304800"/>
                <a:gd name="connisteX4" fmla="*/ 1158240 w 1158240"/>
                <a:gd name="connsiteY4" fmla="*/ 0 h 304800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158240" h="304800">
                  <a:moveTo>
                    <a:pt x="0" y="304800"/>
                  </a:moveTo>
                  <a:cubicBezTo>
                    <a:pt x="19685" y="271145"/>
                    <a:pt x="57150" y="181610"/>
                    <a:pt x="115570" y="127635"/>
                  </a:cubicBezTo>
                  <a:cubicBezTo>
                    <a:pt x="173990" y="73660"/>
                    <a:pt x="196850" y="59055"/>
                    <a:pt x="292100" y="36195"/>
                  </a:cubicBezTo>
                  <a:cubicBezTo>
                    <a:pt x="387350" y="13335"/>
                    <a:pt x="417830" y="19050"/>
                    <a:pt x="591185" y="12065"/>
                  </a:cubicBezTo>
                  <a:cubicBezTo>
                    <a:pt x="764540" y="5080"/>
                    <a:pt x="1050925" y="1905"/>
                    <a:pt x="1158240" y="0"/>
                  </a:cubicBezTo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>
                <a:defRPr/>
              </a:pPr>
              <a:endPara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sym typeface="宋体" panose="02010600030101010101" pitchFamily="2" charset="-122"/>
              </a:endParaRPr>
            </a:p>
          </p:txBody>
        </p:sp>
        <p:grpSp>
          <p:nvGrpSpPr>
            <p:cNvPr id="27" name="组合 22"/>
            <p:cNvGrpSpPr/>
            <p:nvPr/>
          </p:nvGrpSpPr>
          <p:grpSpPr>
            <a:xfrm>
              <a:off x="2258" y="4897"/>
              <a:ext cx="1461" cy="1872"/>
              <a:chOff x="2258" y="4897"/>
              <a:chExt cx="1461" cy="1872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258" y="4897"/>
                <a:ext cx="1280" cy="1872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>
                  <a:defRPr/>
                </a:pPr>
                <a:r>
                  <a:rPr lang="zh-CN" altLang="zh-CN" sz="2400" b="1" noProof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/>
                    <a:cs typeface="+mn-ea"/>
                    <a:sym typeface="宋体" panose="02010600030101010101" pitchFamily="2" charset="-122"/>
                  </a:rPr>
                  <a:t>降雨</a:t>
                </a:r>
                <a:endParaRPr lang="zh-CN" altLang="zh-CN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sym typeface="宋体" panose="02010600030101010101" pitchFamily="2" charset="-122"/>
                </a:endParaRPr>
              </a:p>
              <a:p>
                <a:pPr>
                  <a:defRPr/>
                </a:pPr>
                <a:endParaRPr lang="zh-CN" altLang="zh-CN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sym typeface="宋体" panose="02010600030101010101" pitchFamily="2" charset="-122"/>
                </a:endParaRPr>
              </a:p>
              <a:p>
                <a:pPr>
                  <a:defRPr/>
                </a:pPr>
                <a:r>
                  <a:rPr lang="zh-CN" altLang="zh-CN" sz="2400" b="1" noProof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/>
                    <a:cs typeface="+mn-ea"/>
                    <a:sym typeface="宋体" panose="02010600030101010101" pitchFamily="2" charset="-122"/>
                  </a:rPr>
                  <a:t>降雪</a:t>
                </a:r>
                <a:endParaRPr lang="zh-CN" altLang="zh-CN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sym typeface="宋体" panose="02010600030101010101" pitchFamily="2" charset="-122"/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>
              <a:xfrm flipH="1" flipV="1">
                <a:off x="2390" y="6257"/>
                <a:ext cx="1329" cy="485"/>
              </a:xfrm>
              <a:custGeom>
                <a:gdLst>
                  <a:gd name="connisteX0" fmla="*/ 0 w 1158240"/>
                  <a:gd name="connsiteY0" fmla="*/ 304800 h 304800"/>
                  <a:gd name="connisteX1" fmla="*/ 115570 w 1158240"/>
                  <a:gd name="connsiteY1" fmla="*/ 127635 h 304800"/>
                  <a:gd name="connisteX2" fmla="*/ 292100 w 1158240"/>
                  <a:gd name="connsiteY2" fmla="*/ 36195 h 304800"/>
                  <a:gd name="connisteX3" fmla="*/ 591185 w 1158240"/>
                  <a:gd name="connsiteY3" fmla="*/ 12065 h 304800"/>
                  <a:gd name="connisteX4" fmla="*/ 1158240 w 1158240"/>
                  <a:gd name="connsiteY4" fmla="*/ 0 h 304800"/>
                </a:gdLst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1158240" h="304800">
                    <a:moveTo>
                      <a:pt x="0" y="304800"/>
                    </a:moveTo>
                    <a:cubicBezTo>
                      <a:pt x="19685" y="271145"/>
                      <a:pt x="57150" y="181610"/>
                      <a:pt x="115570" y="127635"/>
                    </a:cubicBezTo>
                    <a:cubicBezTo>
                      <a:pt x="173990" y="73660"/>
                      <a:pt x="196850" y="59055"/>
                      <a:pt x="292100" y="36195"/>
                    </a:cubicBezTo>
                    <a:cubicBezTo>
                      <a:pt x="387350" y="13335"/>
                      <a:pt x="417830" y="19050"/>
                      <a:pt x="591185" y="12065"/>
                    </a:cubicBezTo>
                    <a:cubicBezTo>
                      <a:pt x="764540" y="5080"/>
                      <a:pt x="1050925" y="1905"/>
                      <a:pt x="1158240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</a:bodyPr>
              <a:lstStyle/>
              <a:p>
                <a:pPr>
                  <a:defRPr/>
                </a:pPr>
                <a:endPara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29" name="组合 21"/>
          <p:cNvGrpSpPr/>
          <p:nvPr/>
        </p:nvGrpSpPr>
        <p:grpSpPr>
          <a:xfrm>
            <a:off x="7162802" y="2615632"/>
            <a:ext cx="1864798" cy="2751455"/>
            <a:chOff x="8459" y="4232"/>
            <a:chExt cx="2203" cy="4333"/>
          </a:xfrm>
        </p:grpSpPr>
        <p:grpSp>
          <p:nvGrpSpPr>
            <p:cNvPr id="30" name="组合 62"/>
            <p:cNvGrpSpPr/>
            <p:nvPr/>
          </p:nvGrpSpPr>
          <p:grpSpPr>
            <a:xfrm>
              <a:off x="8517" y="4232"/>
              <a:ext cx="1915" cy="4333"/>
              <a:chOff x="8279" y="3361"/>
              <a:chExt cx="1915" cy="4334"/>
            </a:xfrm>
          </p:grpSpPr>
          <p:sp>
            <p:nvSpPr>
              <p:cNvPr id="34" name="任意多边形 33"/>
              <p:cNvSpPr/>
              <p:nvPr/>
            </p:nvSpPr>
            <p:spPr>
              <a:xfrm>
                <a:off x="8371" y="4859"/>
                <a:ext cx="1823" cy="30"/>
              </a:xfrm>
              <a:custGeom>
                <a:gdLst>
                  <a:gd name="connisteX0" fmla="*/ 0 w 1156970"/>
                  <a:gd name="connsiteY0" fmla="*/ 18415 h 18415"/>
                  <a:gd name="connisteX1" fmla="*/ 1156970 w 1156970"/>
                  <a:gd name="connsiteY1" fmla="*/ 0 h 18415"/>
                </a:gdLst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</a:cxnLst>
                <a:rect l="l" t="t" r="r" b="b"/>
                <a:pathLst>
                  <a:path w="1156970" h="18415">
                    <a:moveTo>
                      <a:pt x="0" y="18415"/>
                    </a:moveTo>
                    <a:cubicBezTo>
                      <a:pt x="385445" y="12065"/>
                      <a:pt x="771525" y="6350"/>
                      <a:pt x="1156970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</a:bodyPr>
              <a:lstStyle/>
              <a:p>
                <a:pPr>
                  <a:defRPr/>
                </a:pPr>
                <a:endPara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sym typeface="宋体" panose="02010600030101010101" pitchFamily="2" charset="-122"/>
                </a:endParaRPr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8419" y="5752"/>
                <a:ext cx="1750" cy="495"/>
              </a:xfrm>
              <a:custGeom>
                <a:gdLst>
                  <a:gd name="connisteX0" fmla="*/ 0 w 1286510"/>
                  <a:gd name="connsiteY0" fmla="*/ 0 h 299251"/>
                  <a:gd name="connisteX1" fmla="*/ 194945 w 1286510"/>
                  <a:gd name="connsiteY1" fmla="*/ 226060 h 299251"/>
                  <a:gd name="connisteX2" fmla="*/ 402590 w 1286510"/>
                  <a:gd name="connsiteY2" fmla="*/ 287020 h 299251"/>
                  <a:gd name="connisteX3" fmla="*/ 804545 w 1286510"/>
                  <a:gd name="connsiteY3" fmla="*/ 299085 h 299251"/>
                  <a:gd name="connisteX4" fmla="*/ 1286510 w 1286510"/>
                  <a:gd name="connsiteY4" fmla="*/ 292735 h 299251"/>
                </a:gdLst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1286510" h="299252">
                    <a:moveTo>
                      <a:pt x="0" y="0"/>
                    </a:moveTo>
                    <a:cubicBezTo>
                      <a:pt x="34925" y="43815"/>
                      <a:pt x="114300" y="168910"/>
                      <a:pt x="194945" y="226060"/>
                    </a:cubicBezTo>
                    <a:cubicBezTo>
                      <a:pt x="275590" y="283210"/>
                      <a:pt x="280670" y="272415"/>
                      <a:pt x="402590" y="287020"/>
                    </a:cubicBezTo>
                    <a:cubicBezTo>
                      <a:pt x="524510" y="301625"/>
                      <a:pt x="628015" y="297815"/>
                      <a:pt x="804545" y="299085"/>
                    </a:cubicBezTo>
                    <a:cubicBezTo>
                      <a:pt x="981075" y="300355"/>
                      <a:pt x="1198245" y="294005"/>
                      <a:pt x="1286510" y="292735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</a:bodyPr>
              <a:lstStyle/>
              <a:p>
                <a:pPr>
                  <a:defRPr/>
                </a:pPr>
                <a:endPara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sym typeface="宋体" panose="02010600030101010101" pitchFamily="2" charset="-122"/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8319" y="5999"/>
                <a:ext cx="1810" cy="858"/>
              </a:xfrm>
              <a:custGeom>
                <a:gdLst>
                  <a:gd name="connisteX0" fmla="*/ 0 w 1457325"/>
                  <a:gd name="connsiteY0" fmla="*/ 0 h 671912"/>
                  <a:gd name="connisteX1" fmla="*/ 85725 w 1457325"/>
                  <a:gd name="connsiteY1" fmla="*/ 408305 h 671912"/>
                  <a:gd name="connisteX2" fmla="*/ 250190 w 1457325"/>
                  <a:gd name="connsiteY2" fmla="*/ 609600 h 671912"/>
                  <a:gd name="connisteX3" fmla="*/ 622300 w 1457325"/>
                  <a:gd name="connsiteY3" fmla="*/ 664210 h 671912"/>
                  <a:gd name="connisteX4" fmla="*/ 1457325 w 1457325"/>
                  <a:gd name="connsiteY4" fmla="*/ 670560 h 671912"/>
                </a:gdLst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1457325" h="671913">
                    <a:moveTo>
                      <a:pt x="0" y="0"/>
                    </a:moveTo>
                    <a:cubicBezTo>
                      <a:pt x="13970" y="77470"/>
                      <a:pt x="35560" y="286385"/>
                      <a:pt x="85725" y="408305"/>
                    </a:cubicBezTo>
                    <a:cubicBezTo>
                      <a:pt x="135890" y="530225"/>
                      <a:pt x="142875" y="558165"/>
                      <a:pt x="250190" y="609600"/>
                    </a:cubicBezTo>
                    <a:cubicBezTo>
                      <a:pt x="357505" y="661035"/>
                      <a:pt x="381000" y="652145"/>
                      <a:pt x="622300" y="664210"/>
                    </a:cubicBezTo>
                    <a:cubicBezTo>
                      <a:pt x="863600" y="676275"/>
                      <a:pt x="1297940" y="670560"/>
                      <a:pt x="1457325" y="67056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</a:bodyPr>
              <a:lstStyle/>
              <a:p>
                <a:pPr>
                  <a:defRPr/>
                </a:pPr>
                <a:endPara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sym typeface="宋体" panose="02010600030101010101" pitchFamily="2" charset="-122"/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8374" y="5384"/>
                <a:ext cx="1810" cy="160"/>
              </a:xfrm>
              <a:custGeom>
                <a:gdLst>
                  <a:gd name="connisteX0" fmla="*/ 0 w 1231265"/>
                  <a:gd name="connsiteY0" fmla="*/ 0 h 100405"/>
                  <a:gd name="connisteX1" fmla="*/ 188595 w 1231265"/>
                  <a:gd name="connsiteY1" fmla="*/ 60960 h 100405"/>
                  <a:gd name="connisteX2" fmla="*/ 542290 w 1231265"/>
                  <a:gd name="connsiteY2" fmla="*/ 97155 h 100405"/>
                  <a:gd name="connisteX3" fmla="*/ 1231265 w 1231265"/>
                  <a:gd name="connsiteY3" fmla="*/ 97155 h 100405"/>
                </a:gdLst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1231265" h="100405">
                    <a:moveTo>
                      <a:pt x="0" y="0"/>
                    </a:moveTo>
                    <a:cubicBezTo>
                      <a:pt x="30480" y="11430"/>
                      <a:pt x="80010" y="41275"/>
                      <a:pt x="188595" y="60960"/>
                    </a:cubicBezTo>
                    <a:cubicBezTo>
                      <a:pt x="297180" y="80645"/>
                      <a:pt x="334010" y="90170"/>
                      <a:pt x="542290" y="97155"/>
                    </a:cubicBezTo>
                    <a:cubicBezTo>
                      <a:pt x="750570" y="104140"/>
                      <a:pt x="1100455" y="97790"/>
                      <a:pt x="1231265" y="97155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</a:bodyPr>
              <a:lstStyle/>
              <a:p>
                <a:pPr>
                  <a:defRPr/>
                </a:pPr>
                <a:endPara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sym typeface="宋体" panose="02010600030101010101" pitchFamily="2" charset="-122"/>
                </a:endParaRPr>
              </a:p>
            </p:txBody>
          </p:sp>
          <p:sp>
            <p:nvSpPr>
              <p:cNvPr id="6150" name="文本框 36"/>
              <p:cNvSpPr txBox="1"/>
              <p:nvPr/>
            </p:nvSpPr>
            <p:spPr>
              <a:xfrm>
                <a:off x="8759" y="3361"/>
                <a:ext cx="1315" cy="43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2400" b="1" noProof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Arial" panose="020b0604020202020204" pitchFamily="34" charset="0"/>
                    <a:cs typeface="+mn-ea"/>
                    <a:sym typeface="宋体" panose="02010600030101010101" pitchFamily="2" charset="-122"/>
                  </a:rPr>
                  <a:t>积温</a:t>
                </a:r>
                <a:endPara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sym typeface="宋体" panose="02010600030101010101" pitchFamily="2" charset="-122"/>
                </a:endParaRPr>
              </a:p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2400" b="1" noProof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Arial" panose="020b0604020202020204" pitchFamily="34" charset="0"/>
                    <a:cs typeface="+mn-ea"/>
                    <a:sym typeface="宋体" panose="02010600030101010101" pitchFamily="2" charset="-122"/>
                  </a:rPr>
                  <a:t>夏温</a:t>
                </a:r>
                <a:endPara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sym typeface="宋体" panose="02010600030101010101" pitchFamily="2" charset="-122"/>
                </a:endParaRPr>
              </a:p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2400" b="1" noProof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Arial" panose="020b0604020202020204" pitchFamily="34" charset="0"/>
                    <a:cs typeface="+mn-ea"/>
                    <a:sym typeface="宋体" panose="02010600030101010101" pitchFamily="2" charset="-122"/>
                  </a:rPr>
                  <a:t>冬温</a:t>
                </a:r>
                <a:endPara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sym typeface="宋体" panose="02010600030101010101" pitchFamily="2" charset="-122"/>
                </a:endParaRPr>
              </a:p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2400" b="1" noProof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Arial" panose="020b0604020202020204" pitchFamily="34" charset="0"/>
                    <a:cs typeface="+mn-ea"/>
                    <a:sym typeface="宋体" panose="02010600030101010101" pitchFamily="2" charset="-122"/>
                  </a:rPr>
                  <a:t>春温</a:t>
                </a:r>
                <a:endPara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sym typeface="宋体" panose="02010600030101010101" pitchFamily="2" charset="-122"/>
                </a:endParaRPr>
              </a:p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2400" b="1" noProof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Arial" panose="020b0604020202020204" pitchFamily="34" charset="0"/>
                    <a:cs typeface="+mn-ea"/>
                    <a:sym typeface="宋体" panose="02010600030101010101" pitchFamily="2" charset="-122"/>
                  </a:rPr>
                  <a:t>秋温</a:t>
                </a:r>
                <a:endPara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sym typeface="宋体" panose="02010600030101010101" pitchFamily="2" charset="-122"/>
                </a:endParaRPr>
              </a:p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2400" b="1" noProof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Arial" panose="020b0604020202020204" pitchFamily="34" charset="0"/>
                    <a:cs typeface="+mn-ea"/>
                    <a:sym typeface="宋体" panose="02010600030101010101" pitchFamily="2" charset="-122"/>
                  </a:rPr>
                  <a:t>日较差</a:t>
                </a:r>
                <a:endPara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>
                <a:off x="8279" y="4081"/>
                <a:ext cx="1825" cy="480"/>
              </a:xfrm>
              <a:custGeom>
                <a:gdLst>
                  <a:gd name="connisteX0" fmla="*/ 0 w 1158240"/>
                  <a:gd name="connsiteY0" fmla="*/ 304800 h 304800"/>
                  <a:gd name="connisteX1" fmla="*/ 115570 w 1158240"/>
                  <a:gd name="connsiteY1" fmla="*/ 127635 h 304800"/>
                  <a:gd name="connisteX2" fmla="*/ 292100 w 1158240"/>
                  <a:gd name="connsiteY2" fmla="*/ 36195 h 304800"/>
                  <a:gd name="connisteX3" fmla="*/ 591185 w 1158240"/>
                  <a:gd name="connsiteY3" fmla="*/ 12065 h 304800"/>
                  <a:gd name="connisteX4" fmla="*/ 1158240 w 1158240"/>
                  <a:gd name="connsiteY4" fmla="*/ 0 h 304800"/>
                </a:gdLst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1158240" h="304800">
                    <a:moveTo>
                      <a:pt x="0" y="304800"/>
                    </a:moveTo>
                    <a:cubicBezTo>
                      <a:pt x="19685" y="271145"/>
                      <a:pt x="57150" y="181610"/>
                      <a:pt x="115570" y="127635"/>
                    </a:cubicBezTo>
                    <a:cubicBezTo>
                      <a:pt x="173990" y="73660"/>
                      <a:pt x="196850" y="59055"/>
                      <a:pt x="292100" y="36195"/>
                    </a:cubicBezTo>
                    <a:cubicBezTo>
                      <a:pt x="387350" y="13335"/>
                      <a:pt x="417830" y="19050"/>
                      <a:pt x="591185" y="12065"/>
                    </a:cubicBezTo>
                    <a:cubicBezTo>
                      <a:pt x="764540" y="5080"/>
                      <a:pt x="1050925" y="1905"/>
                      <a:pt x="1158240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</a:bodyPr>
              <a:lstStyle/>
              <a:p>
                <a:pPr>
                  <a:defRPr/>
                </a:pPr>
                <a:endPara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8" name="任意多边形 7"/>
            <p:cNvSpPr/>
            <p:nvPr/>
          </p:nvSpPr>
          <p:spPr>
            <a:xfrm>
              <a:off x="8459" y="6849"/>
              <a:ext cx="2203" cy="1560"/>
            </a:xfrm>
            <a:custGeom>
              <a:gdLst>
                <a:gd name="connisteX0" fmla="*/ 0 w 1457325"/>
                <a:gd name="connsiteY0" fmla="*/ 0 h 671912"/>
                <a:gd name="connisteX1" fmla="*/ 85725 w 1457325"/>
                <a:gd name="connsiteY1" fmla="*/ 408305 h 671912"/>
                <a:gd name="connisteX2" fmla="*/ 250190 w 1457325"/>
                <a:gd name="connsiteY2" fmla="*/ 609600 h 671912"/>
                <a:gd name="connisteX3" fmla="*/ 622300 w 1457325"/>
                <a:gd name="connsiteY3" fmla="*/ 664210 h 671912"/>
                <a:gd name="connisteX4" fmla="*/ 1457325 w 1457325"/>
                <a:gd name="connsiteY4" fmla="*/ 670560 h 671912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457325" h="671913">
                  <a:moveTo>
                    <a:pt x="0" y="0"/>
                  </a:moveTo>
                  <a:cubicBezTo>
                    <a:pt x="13970" y="77470"/>
                    <a:pt x="35560" y="286385"/>
                    <a:pt x="85725" y="408305"/>
                  </a:cubicBezTo>
                  <a:cubicBezTo>
                    <a:pt x="135890" y="530225"/>
                    <a:pt x="142875" y="558165"/>
                    <a:pt x="250190" y="609600"/>
                  </a:cubicBezTo>
                  <a:cubicBezTo>
                    <a:pt x="357505" y="661035"/>
                    <a:pt x="381000" y="652145"/>
                    <a:pt x="622300" y="664210"/>
                  </a:cubicBezTo>
                  <a:cubicBezTo>
                    <a:pt x="863600" y="676275"/>
                    <a:pt x="1297940" y="670560"/>
                    <a:pt x="1457325" y="670560"/>
                  </a:cubicBezTo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>
                <a:defRPr/>
              </a:pPr>
              <a:endPara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sym typeface="宋体" panose="02010600030101010101" pitchFamily="2" charset="-122"/>
              </a:endParaRPr>
            </a:p>
          </p:txBody>
        </p:sp>
      </p:grpSp>
      <p:grpSp>
        <p:nvGrpSpPr>
          <p:cNvPr id="32" name="组合 13"/>
          <p:cNvGrpSpPr/>
          <p:nvPr/>
        </p:nvGrpSpPr>
        <p:grpSpPr>
          <a:xfrm>
            <a:off x="551516" y="2402905"/>
            <a:ext cx="1480484" cy="830262"/>
            <a:chOff x="1125" y="5330"/>
            <a:chExt cx="1749" cy="1310"/>
          </a:xfrm>
        </p:grpSpPr>
        <p:sp>
          <p:nvSpPr>
            <p:cNvPr id="16" name="文本框 15"/>
            <p:cNvSpPr txBox="1"/>
            <p:nvPr/>
          </p:nvSpPr>
          <p:spPr>
            <a:xfrm>
              <a:off x="1125" y="5330"/>
              <a:ext cx="1344" cy="131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buFont typeface="Wingdings" panose="05000000000000000000" pitchFamily="2" charset="2"/>
                <a:buNone/>
                <a:defRPr/>
              </a:pPr>
              <a:r>
                <a: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cs typeface="宋体" panose="02010600030101010101" pitchFamily="2" charset="-122"/>
                  <a:sym typeface="宋体" panose="02010600030101010101" pitchFamily="2" charset="-122"/>
                </a:rPr>
                <a:t>类型</a:t>
              </a:r>
            </a:p>
            <a:p>
              <a:pPr>
                <a:buFont typeface="Wingdings" panose="05000000000000000000" pitchFamily="2" charset="2"/>
                <a:buNone/>
                <a:defRPr/>
              </a:pPr>
              <a:r>
                <a: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cs typeface="宋体" panose="02010600030101010101" pitchFamily="2" charset="-122"/>
                  <a:sym typeface="宋体" panose="02010600030101010101" pitchFamily="2" charset="-122"/>
                </a:rPr>
                <a:t>产量</a:t>
              </a:r>
            </a:p>
          </p:txBody>
        </p:sp>
        <p:cxnSp>
          <p:nvCxnSpPr>
            <p:cNvPr id="11290" name="直接箭头连接符 17"/>
            <p:cNvCxnSpPr>
              <a:cxnSpLocks noChangeShapeType="1"/>
              <a:endCxn id="16" idx="3"/>
            </p:cNvCxnSpPr>
            <p:nvPr/>
          </p:nvCxnSpPr>
          <p:spPr bwMode="auto">
            <a:xfrm flipH="1" flipV="1">
              <a:off x="2469" y="5985"/>
              <a:ext cx="405" cy="65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</p:cxnSp>
      </p:grpSp>
      <p:grpSp>
        <p:nvGrpSpPr>
          <p:cNvPr id="35" name="组合 18"/>
          <p:cNvGrpSpPr/>
          <p:nvPr/>
        </p:nvGrpSpPr>
        <p:grpSpPr>
          <a:xfrm>
            <a:off x="479640" y="3455417"/>
            <a:ext cx="1609514" cy="762000"/>
            <a:chOff x="1040" y="5330"/>
            <a:chExt cx="1901" cy="1201"/>
          </a:xfrm>
        </p:grpSpPr>
        <p:sp>
          <p:nvSpPr>
            <p:cNvPr id="20" name="文本框 19"/>
            <p:cNvSpPr txBox="1"/>
            <p:nvPr/>
          </p:nvSpPr>
          <p:spPr>
            <a:xfrm>
              <a:off x="1040" y="5330"/>
              <a:ext cx="1429" cy="1201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  <p:txBody>
            <a:bodyPr wrap="square" lIns="17780" rIns="1778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buFont typeface="Wingdings" panose="05000000000000000000" pitchFamily="2" charset="2"/>
                <a:buNone/>
                <a:defRPr/>
              </a:pPr>
              <a:r>
                <a:rPr lang="zh-CN" altLang="en-US" sz="22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cs typeface="+mn-ea"/>
                  <a:sym typeface="宋体" panose="02010600030101010101" pitchFamily="2" charset="-122"/>
                </a:rPr>
                <a:t>防冻害</a:t>
              </a:r>
              <a:endParaRPr lang="zh-CN" altLang="en-US" sz="2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sym typeface="宋体" panose="02010600030101010101" pitchFamily="2" charset="-122"/>
              </a:endParaRPr>
            </a:p>
            <a:p>
              <a:pPr>
                <a:buFont typeface="Wingdings" panose="05000000000000000000" pitchFamily="2" charset="2"/>
                <a:buNone/>
                <a:defRPr/>
              </a:pPr>
              <a:r>
                <a:rPr lang="zh-CN" altLang="en-US" sz="22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/>
                  <a:cs typeface="+mn-ea"/>
                  <a:sym typeface="宋体" panose="02010600030101010101" pitchFamily="2" charset="-122"/>
                </a:rPr>
                <a:t>解春旱</a:t>
              </a:r>
              <a:endParaRPr lang="zh-CN" altLang="en-US" sz="2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sym typeface="宋体" panose="02010600030101010101" pitchFamily="2" charset="-122"/>
              </a:endParaRPr>
            </a:p>
          </p:txBody>
        </p:sp>
        <p:cxnSp>
          <p:nvCxnSpPr>
            <p:cNvPr id="11288" name="直接箭头连接符 20"/>
            <p:cNvCxnSpPr>
              <a:cxnSpLocks noChangeShapeType="1"/>
              <a:endCxn id="20" idx="3"/>
            </p:cNvCxnSpPr>
            <p:nvPr/>
          </p:nvCxnSpPr>
          <p:spPr bwMode="auto">
            <a:xfrm flipH="1" flipV="1">
              <a:off x="2469" y="5930"/>
              <a:ext cx="472" cy="19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</p:cxnSp>
      </p:grpSp>
      <p:grpSp>
        <p:nvGrpSpPr>
          <p:cNvPr id="43" name="组合 55"/>
          <p:cNvGrpSpPr/>
          <p:nvPr/>
        </p:nvGrpSpPr>
        <p:grpSpPr>
          <a:xfrm>
            <a:off x="8777818" y="4673032"/>
            <a:ext cx="2502399" cy="1056956"/>
            <a:chOff x="10368" y="7472"/>
            <a:chExt cx="2956" cy="1665"/>
          </a:xfrm>
        </p:grpSpPr>
        <p:sp>
          <p:nvSpPr>
            <p:cNvPr id="10" name="文本框 9"/>
            <p:cNvSpPr txBox="1"/>
            <p:nvPr/>
          </p:nvSpPr>
          <p:spPr>
            <a:xfrm>
              <a:off x="11136" y="8410"/>
              <a:ext cx="2188" cy="72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defRPr/>
              </a:pPr>
              <a:r>
                <a: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霜冻→产量</a:t>
              </a: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10368" y="7472"/>
              <a:ext cx="788" cy="1325"/>
            </a:xfrm>
            <a:custGeom>
              <a:gdLst>
                <a:gd name="connisteX0" fmla="*/ 0 w 452120"/>
                <a:gd name="connsiteY0" fmla="*/ 0 h 841375"/>
                <a:gd name="connisteX1" fmla="*/ 307340 w 452120"/>
                <a:gd name="connsiteY1" fmla="*/ 0 h 841375"/>
                <a:gd name="connisteX2" fmla="*/ 307340 w 452120"/>
                <a:gd name="connsiteY2" fmla="*/ 841375 h 841375"/>
                <a:gd name="connisteX3" fmla="*/ 452120 w 452120"/>
                <a:gd name="connsiteY3" fmla="*/ 841375 h 841375"/>
                <a:gd name="connisteX4" fmla="*/ 452120 w 452120"/>
                <a:gd name="connsiteY4" fmla="*/ 832485 h 841375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452120" h="841375">
                  <a:moveTo>
                    <a:pt x="0" y="0"/>
                  </a:moveTo>
                  <a:lnTo>
                    <a:pt x="307340" y="0"/>
                  </a:lnTo>
                  <a:lnTo>
                    <a:pt x="307340" y="841375"/>
                  </a:lnTo>
                  <a:lnTo>
                    <a:pt x="452120" y="841375"/>
                  </a:lnTo>
                  <a:lnTo>
                    <a:pt x="452120" y="83248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  <p:txBody>
            <a:bodyPr anchor="ctr"/>
            <a:lstStyle/>
            <a:p>
              <a:pPr>
                <a:buFont typeface="Wingdings" panose="05000000000000000000" pitchFamily="2" charset="2"/>
                <a:buChar char="n"/>
                <a:defRPr/>
              </a:pPr>
              <a:endParaRPr lang="zh-CN" altLang="en-US" sz="2400" b="1" noProof="1">
                <a:sym typeface="宋体" panose="02010600030101010101" pitchFamily="2" charset="-122"/>
              </a:endParaRPr>
            </a:p>
          </p:txBody>
        </p:sp>
      </p:grpSp>
      <p:grpSp>
        <p:nvGrpSpPr>
          <p:cNvPr id="49" name="组合 57"/>
          <p:cNvGrpSpPr/>
          <p:nvPr/>
        </p:nvGrpSpPr>
        <p:grpSpPr>
          <a:xfrm>
            <a:off x="7896381" y="5103243"/>
            <a:ext cx="1273027" cy="1332865"/>
            <a:chOff x="9327" y="8149"/>
            <a:chExt cx="1504" cy="2099"/>
          </a:xfrm>
        </p:grpSpPr>
        <p:sp>
          <p:nvSpPr>
            <p:cNvPr id="48" name="文本框 47"/>
            <p:cNvSpPr txBox="1"/>
            <p:nvPr/>
          </p:nvSpPr>
          <p:spPr>
            <a:xfrm>
              <a:off x="9327" y="8939"/>
              <a:ext cx="1021" cy="130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defRPr/>
              </a:pPr>
              <a:r>
                <a:rPr lang="zh-CN" altLang="en-US" sz="2400" b="1" noProof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cs typeface="宋体" panose="02010600030101010101" pitchFamily="2" charset="-122"/>
                  <a:sym typeface="宋体" panose="02010600030101010101" pitchFamily="2" charset="-122"/>
                </a:rPr>
                <a:t>分布品</a:t>
              </a:r>
              <a:r>
                <a: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cs typeface="宋体" panose="02010600030101010101" pitchFamily="2" charset="-122"/>
                  <a:sym typeface="宋体" panose="02010600030101010101" pitchFamily="2" charset="-122"/>
                </a:rPr>
                <a:t>质</a:t>
              </a:r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10291" y="8149"/>
              <a:ext cx="540" cy="1225"/>
            </a:xfrm>
            <a:custGeom>
              <a:gdLst>
                <a:gd name="connisteX0" fmla="*/ 163195 w 289560"/>
                <a:gd name="connsiteY0" fmla="*/ 0 h 778510"/>
                <a:gd name="connisteX1" fmla="*/ 289560 w 289560"/>
                <a:gd name="connsiteY1" fmla="*/ 0 h 778510"/>
                <a:gd name="connisteX2" fmla="*/ 289560 w 289560"/>
                <a:gd name="connsiteY2" fmla="*/ 778510 h 778510"/>
                <a:gd name="connisteX3" fmla="*/ 0 w 289560"/>
                <a:gd name="connsiteY3" fmla="*/ 778510 h 778510"/>
                <a:gd name="connisteX4" fmla="*/ 8890 w 289560"/>
                <a:gd name="connsiteY4" fmla="*/ 763905 h 778510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89560" h="778510">
                  <a:moveTo>
                    <a:pt x="163195" y="0"/>
                  </a:moveTo>
                  <a:lnTo>
                    <a:pt x="289560" y="0"/>
                  </a:lnTo>
                  <a:lnTo>
                    <a:pt x="289560" y="778510"/>
                  </a:lnTo>
                  <a:lnTo>
                    <a:pt x="0" y="778510"/>
                  </a:lnTo>
                  <a:lnTo>
                    <a:pt x="8890" y="7639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  <p:txBody>
            <a:bodyPr anchor="ctr"/>
            <a:lstStyle/>
            <a:p>
              <a:pPr>
                <a:buFont typeface="Wingdings" panose="05000000000000000000" pitchFamily="2" charset="2"/>
                <a:buChar char="n"/>
                <a:defRPr/>
              </a:pPr>
              <a:endParaRPr lang="zh-CN" altLang="en-US" sz="2400" b="1" noProof="1">
                <a:sym typeface="宋体" panose="02010600030101010101" pitchFamily="2" charset="-122"/>
              </a:endParaRPr>
            </a:p>
          </p:txBody>
        </p:sp>
      </p:grpSp>
      <p:grpSp>
        <p:nvGrpSpPr>
          <p:cNvPr id="50" name="组合 75"/>
          <p:cNvGrpSpPr/>
          <p:nvPr/>
        </p:nvGrpSpPr>
        <p:grpSpPr>
          <a:xfrm>
            <a:off x="885229" y="5733256"/>
            <a:ext cx="3194547" cy="461520"/>
            <a:chOff x="885229" y="5805264"/>
            <a:chExt cx="3194547" cy="461520"/>
          </a:xfrm>
        </p:grpSpPr>
        <p:cxnSp>
          <p:nvCxnSpPr>
            <p:cNvPr id="77" name="直接箭头连接符 65"/>
            <p:cNvCxnSpPr>
              <a:cxnSpLocks noChangeShapeType="1"/>
            </p:cNvCxnSpPr>
            <p:nvPr/>
          </p:nvCxnSpPr>
          <p:spPr bwMode="auto">
            <a:xfrm flipH="1">
              <a:off x="3215680" y="6021288"/>
              <a:ext cx="864096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</p:cxnSp>
        <p:sp>
          <p:nvSpPr>
            <p:cNvPr id="80" name="文本框 64"/>
            <p:cNvSpPr txBox="1"/>
            <p:nvPr/>
          </p:nvSpPr>
          <p:spPr bwMode="auto">
            <a:xfrm>
              <a:off x="885229" y="5805264"/>
              <a:ext cx="2330451" cy="4615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round/>
              <a:tailEnd type="arrow" w="med" len="med"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defRPr/>
              </a:pPr>
              <a:r>
                <a:rPr lang="zh-CN" altLang="en-US" sz="24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Arial" panose="020b0604020202020204" pitchFamily="34" charset="0"/>
                  <a:cs typeface="宋体" panose="02010600030101010101" pitchFamily="2" charset="-122"/>
                  <a:sym typeface="宋体" panose="02010600030101010101" pitchFamily="2" charset="-122"/>
                </a:rPr>
                <a:t>品质、产量</a:t>
              </a:r>
            </a:p>
          </p:txBody>
        </p:sp>
      </p:grpSp>
      <p:grpSp>
        <p:nvGrpSpPr>
          <p:cNvPr id="87" name="组合 35"/>
          <p:cNvGrpSpPr/>
          <p:nvPr/>
        </p:nvGrpSpPr>
        <p:grpSpPr>
          <a:xfrm>
            <a:off x="407368" y="150151"/>
            <a:ext cx="3575778" cy="758569"/>
            <a:chOff x="575" y="1125"/>
            <a:chExt cx="2518" cy="741"/>
          </a:xfr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8" name="组合 34"/>
            <p:cNvGrpSpPr/>
            <p:nvPr/>
          </p:nvGrpSpPr>
          <p:grpSpPr>
            <a:xfrm>
              <a:off x="838" y="1125"/>
              <a:ext cx="2255" cy="741"/>
              <a:chOff x="1062" y="1125"/>
              <a:chExt cx="2255" cy="741"/>
            </a:xfrm>
            <a:grpFill/>
          </p:grpSpPr>
          <p:sp>
            <p:nvSpPr>
              <p:cNvPr id="91" name="圆角矩形 90"/>
              <p:cNvSpPr/>
              <p:nvPr/>
            </p:nvSpPr>
            <p:spPr>
              <a:xfrm>
                <a:off x="1076" y="1125"/>
                <a:ext cx="2241" cy="74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780" rIns="17780" anchor="ctr"/>
              <a:lstStyle/>
              <a:p>
                <a:pPr marL="342900" indent="-342900">
                  <a:defRPr/>
                </a:pPr>
                <a:r>
                  <a:rPr lang="zh-CN" altLang="en-US" sz="3200" b="1" noProof="1" smtClean="0">
                    <a:latin typeface="黑体" panose="02010609060101010101" pitchFamily="2" charset="-122"/>
                    <a:sym typeface="宋体" panose="02010600030101010101" pitchFamily="2" charset="-122"/>
                  </a:rPr>
                  <a:t>   </a:t>
                </a:r>
                <a:r>
                  <a:rPr lang="zh-CN" altLang="en-US" sz="3600" b="1" noProof="1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思维构建</a:t>
                </a:r>
                <a:endParaRPr lang="zh-CN" altLang="en-US" sz="3600" b="1" noProof="1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" name="矩形 2"/>
              <p:cNvSpPr/>
              <p:nvPr/>
            </p:nvSpPr>
            <p:spPr>
              <a:xfrm>
                <a:off x="1062" y="1125"/>
                <a:ext cx="130" cy="7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buFont typeface="Wingdings" panose="05000000000000000000" pitchFamily="2" charset="2"/>
                  <a:buChar char="n"/>
                  <a:defRPr/>
                </a:pPr>
                <a:endParaRPr lang="zh-CN" altLang="en-US" sz="2400" b="1" noProof="1"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89" name="矩形 88"/>
            <p:cNvSpPr/>
            <p:nvPr/>
          </p:nvSpPr>
          <p:spPr>
            <a:xfrm>
              <a:off x="575" y="1125"/>
              <a:ext cx="85" cy="7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Wingdings" panose="05000000000000000000" pitchFamily="2" charset="2"/>
                <a:buChar char="n"/>
                <a:defRPr/>
              </a:pPr>
              <a:endParaRPr lang="zh-CN" altLang="en-US" sz="2400" b="1" noProof="1">
                <a:sym typeface="宋体" panose="02010600030101010101" pitchFamily="2" charset="-122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705" y="1129"/>
              <a:ext cx="85" cy="7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Wingdings" panose="05000000000000000000" pitchFamily="2" charset="2"/>
                <a:buChar char="n"/>
                <a:defRPr/>
              </a:pPr>
              <a:endParaRPr lang="zh-CN" altLang="en-US" sz="2400" b="1" noProof="1">
                <a:sym typeface="宋体" panose="02010600030101010101" pitchFamily="2" charset="-122"/>
              </a:endParaRPr>
            </a:p>
          </p:txBody>
        </p:sp>
      </p:grpSp>
      <p:sp>
        <p:nvSpPr>
          <p:cNvPr id="93" name="椭圆 92"/>
          <p:cNvSpPr/>
          <p:nvPr/>
        </p:nvSpPr>
        <p:spPr>
          <a:xfrm>
            <a:off x="911424" y="33265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: 圆角 8"/>
          <p:cNvSpPr/>
          <p:nvPr/>
        </p:nvSpPr>
        <p:spPr>
          <a:xfrm>
            <a:off x="3959225" y="3730625"/>
            <a:ext cx="7867650" cy="93408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3945577" y="2541564"/>
            <a:ext cx="7867650" cy="804545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67197" y="2583542"/>
            <a:ext cx="70040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58543" y="3877290"/>
            <a:ext cx="70040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11545" y="1172210"/>
            <a:ext cx="33985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 究 导 引</a:t>
            </a:r>
          </a:p>
        </p:txBody>
      </p:sp>
      <p:grpSp>
        <p:nvGrpSpPr>
          <p:cNvPr id="3" name="组合 21"/>
          <p:cNvGrpSpPr/>
          <p:nvPr/>
        </p:nvGrpSpPr>
        <p:grpSpPr>
          <a:xfrm>
            <a:off x="0" y="1586096"/>
            <a:ext cx="4117340" cy="4039870"/>
            <a:chOff x="730960" y="2286030"/>
            <a:chExt cx="2957804" cy="2957804"/>
          </a:xfrm>
        </p:grpSpPr>
        <p:sp>
          <p:nvSpPr>
            <p:cNvPr id="5" name="椭圆 4"/>
            <p:cNvSpPr/>
            <p:nvPr/>
          </p:nvSpPr>
          <p:spPr>
            <a:xfrm>
              <a:off x="730960" y="2286030"/>
              <a:ext cx="2957804" cy="2957804"/>
            </a:xfrm>
            <a:prstGeom prst="ellipse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990694" y="2545764"/>
              <a:ext cx="2438336" cy="2438336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377" y="3193447"/>
              <a:ext cx="1142970" cy="1142970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/>
        </p:nvSpPr>
        <p:spPr>
          <a:xfrm>
            <a:off x="4881245" y="2583815"/>
            <a:ext cx="81597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70510"/>
            <a:r>
              <a:rPr lang="zh-CN" altLang="en-US" sz="4000" b="1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农业区位条件的综合分析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70450" y="3840480"/>
            <a:ext cx="66300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7970"/>
            <a:r>
              <a:rPr lang="zh-CN" altLang="en-US" sz="4000" b="1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农业区位条件的定向分析</a:t>
            </a:r>
            <a:endParaRPr lang="zh-CN" sz="40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3850005" y="310515"/>
            <a:ext cx="81489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buClrTx/>
              <a:buSzTx/>
              <a:buFontTx/>
              <a:buNone/>
            </a:pPr>
            <a:r>
              <a:rPr lang="zh-CN" altLang="en-US" sz="3600" b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农业区位因素分析</a:t>
            </a:r>
            <a:endParaRPr lang="zh-CN" altLang="en-US" sz="36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37490" y="203200"/>
            <a:ext cx="2511425" cy="8597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2F76"/>
              </a:gs>
              <a:gs pos="5000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840" y="310515"/>
            <a:ext cx="280098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合作探究一</a:t>
            </a:r>
            <a:endParaRPr lang="zh-CN" altLang="en-US" sz="36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-21474826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440" y="1060224"/>
            <a:ext cx="6893560" cy="39052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6840" y="1229360"/>
            <a:ext cx="514286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chemeClr val="bg1"/>
                </a:solidFill>
              </a:rPr>
              <a:t> </a:t>
            </a:r>
            <a:r>
              <a:rPr lang="zh-CN" altLang="en-US" sz="2800" smtClean="0">
                <a:solidFill>
                  <a:schemeClr val="bg1"/>
                </a:solidFill>
              </a:rPr>
              <a:t>在当地政府扶持下</a:t>
            </a:r>
            <a:r>
              <a:rPr lang="en-US" sz="2800" smtClean="0">
                <a:solidFill>
                  <a:schemeClr val="bg1"/>
                </a:solidFill>
              </a:rPr>
              <a:t>,</a:t>
            </a:r>
            <a:r>
              <a:rPr lang="zh-CN" altLang="en-US" sz="2800" smtClean="0">
                <a:solidFill>
                  <a:schemeClr val="bg1"/>
                </a:solidFill>
              </a:rPr>
              <a:t>山东寿光地区利用现代农业科技大力发展温室蔬菜种植</a:t>
            </a:r>
            <a:r>
              <a:rPr lang="en-US" sz="2800" smtClean="0">
                <a:solidFill>
                  <a:schemeClr val="bg1"/>
                </a:solidFill>
              </a:rPr>
              <a:t>,</a:t>
            </a:r>
            <a:r>
              <a:rPr lang="zh-CN" altLang="en-US" sz="2800" smtClean="0">
                <a:solidFill>
                  <a:schemeClr val="bg1"/>
                </a:solidFill>
              </a:rPr>
              <a:t>成为我国主要的蔬菜生产基地。在抗击新冠肺炎疫情期间</a:t>
            </a:r>
            <a:r>
              <a:rPr lang="en-US" sz="2800" smtClean="0">
                <a:solidFill>
                  <a:schemeClr val="bg1"/>
                </a:solidFill>
              </a:rPr>
              <a:t>,</a:t>
            </a:r>
            <a:r>
              <a:rPr lang="zh-CN" altLang="en-US" sz="2800" smtClean="0">
                <a:solidFill>
                  <a:schemeClr val="bg1"/>
                </a:solidFill>
              </a:rPr>
              <a:t>该地为武汉及其他地区提供大量新鲜蔬菜</a:t>
            </a:r>
            <a:r>
              <a:rPr lang="en-US" sz="2800" smtClean="0">
                <a:solidFill>
                  <a:schemeClr val="bg1"/>
                </a:solidFill>
              </a:rPr>
              <a:t>,</a:t>
            </a:r>
            <a:r>
              <a:rPr lang="zh-CN" altLang="en-US" sz="2800" smtClean="0">
                <a:solidFill>
                  <a:schemeClr val="bg1"/>
                </a:solidFill>
              </a:rPr>
              <a:t>保障了民生。</a:t>
            </a:r>
          </a:p>
          <a:p>
            <a:r>
              <a:rPr lang="zh-CN" altLang="en-US" sz="2800" smtClean="0">
                <a:solidFill>
                  <a:schemeClr val="bg1"/>
                </a:solidFill>
              </a:rPr>
              <a:t>（</a:t>
            </a:r>
            <a:r>
              <a:rPr lang="en-US" sz="2800" smtClean="0">
                <a:solidFill>
                  <a:schemeClr val="bg1"/>
                </a:solidFill>
              </a:rPr>
              <a:t>1</a:t>
            </a:r>
            <a:r>
              <a:rPr lang="zh-CN" altLang="en-US" sz="2800" smtClean="0">
                <a:solidFill>
                  <a:schemeClr val="bg1"/>
                </a:solidFill>
              </a:rPr>
              <a:t>）说明寿光成为我国重要蔬菜供应地的有利条件。（</a:t>
            </a:r>
            <a:r>
              <a:rPr lang="en-US" altLang="zh-CN" sz="2800" smtClean="0">
                <a:solidFill>
                  <a:schemeClr val="bg1"/>
                </a:solidFill>
              </a:rPr>
              <a:t>8</a:t>
            </a:r>
            <a:r>
              <a:rPr lang="zh-CN" altLang="en-US" sz="2800" smtClean="0">
                <a:solidFill>
                  <a:schemeClr val="bg1"/>
                </a:solidFill>
              </a:rPr>
              <a:t>分）</a:t>
            </a:r>
          </a:p>
          <a:p>
            <a:endParaRPr lang="zh-CN" alt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764274" y="5377218"/>
            <a:ext cx="10372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FF00"/>
                </a:solidFill>
              </a:rPr>
              <a:t>答：地形平坦开阔，土地资源丰富，蔬菜基地规模大；运用温室技术，保障蔬菜全年生产；靠近高速公路，交通便利；政府政策扶持。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7230" y="519430"/>
            <a:ext cx="1079754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bg1"/>
                </a:solidFill>
              </a:rPr>
              <a:t>    </a:t>
            </a:r>
            <a:r>
              <a:rPr lang="zh-CN" altLang="en-US" sz="3200" smtClean="0">
                <a:solidFill>
                  <a:schemeClr val="bg1"/>
                </a:solidFill>
              </a:rPr>
              <a:t>茶树一般生长在热带、亚热带湿润地区。山东日照市原本无茶树生长</a:t>
            </a:r>
            <a:r>
              <a:rPr lang="en-US" sz="3200" smtClean="0">
                <a:solidFill>
                  <a:schemeClr val="bg1"/>
                </a:solidFill>
              </a:rPr>
              <a:t>,</a:t>
            </a:r>
            <a:r>
              <a:rPr lang="zh-CN" altLang="en-US" sz="3200" smtClean="0">
                <a:solidFill>
                  <a:schemeClr val="bg1"/>
                </a:solidFill>
              </a:rPr>
              <a:t>通过“南茶北引”</a:t>
            </a:r>
            <a:r>
              <a:rPr lang="en-US" sz="3200" smtClean="0">
                <a:solidFill>
                  <a:schemeClr val="bg1"/>
                </a:solidFill>
              </a:rPr>
              <a:t>,</a:t>
            </a:r>
            <a:r>
              <a:rPr lang="zh-CN" altLang="en-US" sz="3200" smtClean="0">
                <a:solidFill>
                  <a:schemeClr val="bg1"/>
                </a:solidFill>
              </a:rPr>
              <a:t>现已成为“中国北方绿茶之乡”。与南方产茶区相比</a:t>
            </a:r>
            <a:r>
              <a:rPr lang="en-US" sz="3200" smtClean="0">
                <a:solidFill>
                  <a:schemeClr val="bg1"/>
                </a:solidFill>
              </a:rPr>
              <a:t>,</a:t>
            </a:r>
            <a:r>
              <a:rPr lang="zh-CN" altLang="en-US" sz="3200" smtClean="0">
                <a:solidFill>
                  <a:schemeClr val="bg1"/>
                </a:solidFill>
              </a:rPr>
              <a:t>当地气候条件独特</a:t>
            </a:r>
            <a:r>
              <a:rPr lang="en-US" sz="3200" smtClean="0">
                <a:solidFill>
                  <a:schemeClr val="bg1"/>
                </a:solidFill>
              </a:rPr>
              <a:t>,</a:t>
            </a:r>
            <a:r>
              <a:rPr lang="zh-CN" altLang="en-US" sz="3200" smtClean="0">
                <a:solidFill>
                  <a:schemeClr val="bg1"/>
                </a:solidFill>
              </a:rPr>
              <a:t>茶树生长缓慢</a:t>
            </a:r>
            <a:r>
              <a:rPr lang="en-US" sz="3200" smtClean="0">
                <a:solidFill>
                  <a:schemeClr val="bg1"/>
                </a:solidFill>
              </a:rPr>
              <a:t>,</a:t>
            </a:r>
            <a:r>
              <a:rPr lang="zh-CN" altLang="en-US" sz="3200" smtClean="0">
                <a:solidFill>
                  <a:schemeClr val="bg1"/>
                </a:solidFill>
              </a:rPr>
              <a:t>生产的绿茶具有叶片厚、香味浓、耐冲泡的特点。</a:t>
            </a:r>
          </a:p>
          <a:p>
            <a:r>
              <a:rPr lang="zh-CN" altLang="en-US" sz="3200" smtClean="0">
                <a:solidFill>
                  <a:schemeClr val="bg1"/>
                </a:solidFill>
              </a:rPr>
              <a:t>（</a:t>
            </a:r>
            <a:r>
              <a:rPr lang="en-US" sz="3200" smtClean="0">
                <a:solidFill>
                  <a:schemeClr val="bg1"/>
                </a:solidFill>
              </a:rPr>
              <a:t>2</a:t>
            </a:r>
            <a:r>
              <a:rPr lang="zh-CN" altLang="en-US" sz="3200" smtClean="0">
                <a:solidFill>
                  <a:schemeClr val="bg1"/>
                </a:solidFill>
              </a:rPr>
              <a:t>）日照绿茶特色鲜明</a:t>
            </a:r>
            <a:r>
              <a:rPr lang="en-US" sz="3200" smtClean="0">
                <a:solidFill>
                  <a:schemeClr val="bg1"/>
                </a:solidFill>
              </a:rPr>
              <a:t>,</a:t>
            </a:r>
            <a:r>
              <a:rPr lang="zh-CN" altLang="en-US" sz="3200" smtClean="0">
                <a:solidFill>
                  <a:schemeClr val="bg1"/>
                </a:solidFill>
              </a:rPr>
              <a:t>从</a:t>
            </a:r>
            <a:r>
              <a:rPr lang="zh-CN" altLang="en-US" sz="3200" smtClean="0">
                <a:solidFill>
                  <a:srgbClr val="FFFF00"/>
                </a:solidFill>
              </a:rPr>
              <a:t>气候角度</a:t>
            </a:r>
            <a:r>
              <a:rPr lang="zh-CN" altLang="en-US" sz="3200" smtClean="0">
                <a:solidFill>
                  <a:schemeClr val="bg1"/>
                </a:solidFill>
              </a:rPr>
              <a:t>分析其原因。（</a:t>
            </a:r>
            <a:r>
              <a:rPr lang="en-US" sz="3200" smtClean="0">
                <a:solidFill>
                  <a:schemeClr val="bg1"/>
                </a:solidFill>
              </a:rPr>
              <a:t>6</a:t>
            </a:r>
            <a:r>
              <a:rPr lang="zh-CN" altLang="en-US" sz="3200" smtClean="0">
                <a:solidFill>
                  <a:schemeClr val="bg1"/>
                </a:solidFill>
              </a:rPr>
              <a:t>分）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549" y="3289110"/>
            <a:ext cx="96626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mtClean="0">
                <a:solidFill>
                  <a:srgbClr val="FFFF00"/>
                </a:solidFill>
              </a:rPr>
              <a:t>解析：影响农业的气候要素多从光照、热量、水分、水热组合、昼夜温差等方面分析。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0310" y="4394579"/>
            <a:ext cx="971720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mtClean="0">
                <a:solidFill>
                  <a:srgbClr val="FFFF00"/>
                </a:solidFill>
              </a:rPr>
              <a:t>答案：光照条件较好；昼夜温差较大；积温相对南方较低，茶树生长缓慢。以上条件有利于有机质的积累。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4091305" y="310515"/>
            <a:ext cx="81489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buClrTx/>
              <a:buSzTx/>
              <a:buFontTx/>
              <a:buNone/>
            </a:pPr>
            <a:r>
              <a:rPr lang="zh-CN" altLang="en-US" sz="3600" b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农业区位因素分析</a:t>
            </a:r>
            <a:endParaRPr lang="zh-CN" altLang="en-US" sz="36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37490" y="203200"/>
            <a:ext cx="2511425" cy="8597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2F76"/>
              </a:gs>
              <a:gs pos="5000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7000" y="310515"/>
            <a:ext cx="273240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合作探究二</a:t>
            </a:r>
            <a:endParaRPr lang="zh-CN" altLang="en-US" sz="36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-21474826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495" y="988060"/>
            <a:ext cx="5866765" cy="4276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8260" y="1062990"/>
            <a:ext cx="644461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chemeClr val="bg1"/>
                </a:solidFill>
              </a:rPr>
              <a:t>    </a:t>
            </a:r>
            <a:r>
              <a:rPr lang="zh-CN" altLang="en-US" sz="3200" smtClean="0">
                <a:solidFill>
                  <a:schemeClr val="bg1"/>
                </a:solidFill>
              </a:rPr>
              <a:t>（福建卷）下图示意我国某省地理位置，阅读图文材料回答问题。</a:t>
            </a:r>
          </a:p>
          <a:p>
            <a:r>
              <a:rPr lang="zh-CN" altLang="en-US" sz="3200" smtClean="0">
                <a:solidFill>
                  <a:schemeClr val="bg1"/>
                </a:solidFill>
              </a:rPr>
              <a:t>都市农业位于城市内部和周边地区，是农业、科教、观光相结合，生态、经济、社会协调发展的现代农业。试从社会经济角度，分析该省北部形成都市农业园区的主要原因。（</a:t>
            </a:r>
            <a:r>
              <a:rPr lang="en-US" altLang="zh-CN" sz="3200" smtClean="0">
                <a:solidFill>
                  <a:schemeClr val="bg1"/>
                </a:solidFill>
              </a:rPr>
              <a:t>8</a:t>
            </a:r>
            <a:r>
              <a:rPr lang="zh-CN" altLang="en-US" sz="3200" smtClean="0">
                <a:solidFill>
                  <a:schemeClr val="bg1"/>
                </a:solidFill>
              </a:rPr>
              <a:t>分）</a:t>
            </a:r>
          </a:p>
          <a:p>
            <a:endParaRPr lang="zh-CN" altLang="en-US" sz="3200"/>
          </a:p>
        </p:txBody>
      </p:sp>
      <p:sp>
        <p:nvSpPr>
          <p:cNvPr id="9" name="TextBox 8"/>
          <p:cNvSpPr txBox="1"/>
          <p:nvPr/>
        </p:nvSpPr>
        <p:spPr>
          <a:xfrm>
            <a:off x="764274" y="5377218"/>
            <a:ext cx="10372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FF00"/>
                </a:solidFill>
              </a:rPr>
              <a:t>答案：城市、人口密集，市场需求大；经济发达，资金、科技力量雄厚；基础设施完善，交通和物流业发达；国家重视，政策大力支持；地价高，宜发展综合效益高的农业。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UNIT_TABLE_BEAUTIFY" val="smartTable{8a9607dc-fbb5-49aa-90ba-9a482e3ae672}"/>
</p:tagLst>
</file>

<file path=ppt/tags/tag6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84</Paragraphs>
  <Slides>13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7">
      <vt:lpstr>Arial</vt:lpstr>
      <vt:lpstr>微软雅黑</vt:lpstr>
      <vt:lpstr>Wingdings</vt:lpstr>
      <vt:lpstr>Calibri Light</vt:lpstr>
      <vt:lpstr>Calibri</vt:lpstr>
      <vt:lpstr>黑体</vt:lpstr>
      <vt:lpstr>Franklin Gothic Medium</vt:lpstr>
      <vt:lpstr>宋体</vt:lpstr>
      <vt:lpstr>Times New Roman</vt:lpstr>
      <vt:lpstr>Courier New</vt:lpstr>
      <vt:lpstr>等线</vt:lpstr>
      <vt:lpstr>华文行楷</vt:lpstr>
      <vt:lpstr>思源黑体 CN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2021-10-27T09:12:08.313</cp:lastPrinted>
  <dcterms:created xsi:type="dcterms:W3CDTF">2021-10-27T09:12:08Z</dcterms:created>
  <dcterms:modified xsi:type="dcterms:W3CDTF">2021-10-27T01:12:12Z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