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9" r:id="rId3"/>
    <p:sldId id="1743" r:id="rId5"/>
    <p:sldId id="1745" r:id="rId6"/>
    <p:sldId id="1746" r:id="rId7"/>
    <p:sldId id="1747" r:id="rId8"/>
    <p:sldId id="1752" r:id="rId9"/>
    <p:sldId id="1755" r:id="rId10"/>
    <p:sldId id="1753" r:id="rId11"/>
    <p:sldId id="1751" r:id="rId12"/>
    <p:sldId id="1756" r:id="rId13"/>
    <p:sldId id="1760" r:id="rId14"/>
    <p:sldId id="1761" r:id="rId15"/>
    <p:sldId id="1759" r:id="rId16"/>
    <p:sldId id="261" r:id="rId17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438" y="-84"/>
      </p:cViewPr>
      <p:guideLst>
        <p:guide orient="horz" pos="1584"/>
        <p:guide pos="28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17" y="48"/>
      </p:cViewPr>
      <p:guideLst/>
    </p:cSldViewPr>
  </p:notesViewPr>
  <p:gridSpacing cx="359999" cy="359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4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A65A6-5BF6-4916-AD86-2AB51B644A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4261C-33F0-43B4-AC41-F51A08AF7A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D0C81-A884-4073-B77D-C8438E4BA3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F3E4B-6772-4333-A9C3-1DB256AC579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0" y="476"/>
            <a:ext cx="9144000" cy="5143024"/>
            <a:chOff x="0" y="635"/>
            <a:chExt cx="12192000" cy="6857365"/>
          </a:xfrm>
        </p:grpSpPr>
        <p:pic>
          <p:nvPicPr>
            <p:cNvPr id="7" name="内容占位符 3" descr="小学语文-3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0" y="635"/>
              <a:ext cx="12192000" cy="6857365"/>
            </a:xfrm>
            <a:prstGeom prst="rect">
              <a:avLst/>
            </a:prstGeom>
          </p:spPr>
        </p:pic>
        <p:sp>
          <p:nvSpPr>
            <p:cNvPr id="10" name="矩形 9"/>
            <p:cNvSpPr/>
            <p:nvPr userDrawn="1"/>
          </p:nvSpPr>
          <p:spPr>
            <a:xfrm>
              <a:off x="0" y="681037"/>
              <a:ext cx="12191999" cy="5675313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1926" y="510778"/>
            <a:ext cx="7886700" cy="994172"/>
          </a:xfrm>
        </p:spPr>
        <p:txBody>
          <a:bodyPr>
            <a:normAutofit/>
          </a:bodyPr>
          <a:lstStyle>
            <a:lvl1pPr>
              <a:defRPr sz="27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9109" y="1503759"/>
            <a:ext cx="7886700" cy="3263504"/>
          </a:xfrm>
        </p:spPr>
        <p:txBody>
          <a:bodyPr>
            <a:normAutofit/>
          </a:bodyPr>
          <a:lstStyle>
            <a:lvl1pPr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2100" b="1"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>
              <a:defRPr sz="1800" b="1"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>
              <a:defRPr sz="1500" b="1"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>
              <a:defRPr sz="1500" b="1"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2"/>
          <p:cNvSpPr txBox="1"/>
          <p:nvPr userDrawn="1"/>
        </p:nvSpPr>
        <p:spPr>
          <a:xfrm>
            <a:off x="755374" y="150151"/>
            <a:ext cx="2151221" cy="4143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试题同步精讲</a:t>
            </a:r>
            <a:endParaRPr lang="zh-CN" altLang="en-US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6C527-450D-45C1-81C3-B9EED388B2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595D-1CF1-47BA-9A9A-6A048CAF8D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小学语文-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5" name="副标题 2"/>
          <p:cNvSpPr txBox="1"/>
          <p:nvPr/>
        </p:nvSpPr>
        <p:spPr>
          <a:xfrm>
            <a:off x="808496" y="152637"/>
            <a:ext cx="2456295" cy="41433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试题同步精讲</a:t>
            </a:r>
            <a:endParaRPr lang="zh-CN" altLang="en-US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副标题 2"/>
          <p:cNvSpPr>
            <a:spLocks noGrp="1"/>
          </p:cNvSpPr>
          <p:nvPr/>
        </p:nvSpPr>
        <p:spPr>
          <a:xfrm>
            <a:off x="2270760" y="3664744"/>
            <a:ext cx="4561523" cy="2847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1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   制： 扬州市教育科学研究院</a:t>
            </a:r>
            <a:endParaRPr lang="zh-CN" altLang="en-US" sz="21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624840" y="628650"/>
            <a:ext cx="8329930" cy="204025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0000" lnSpcReduction="10000"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zh-CN" altLang="en-US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高三语文</a:t>
            </a:r>
            <a:r>
              <a:rPr lang="en-US" altLang="zh-CN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2022-2023</a:t>
            </a:r>
            <a:r>
              <a:rPr lang="zh-CN" altLang="en-US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学年第一学期</a:t>
            </a:r>
            <a:endParaRPr lang="zh-CN" altLang="en-US" sz="6855" b="0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60000"/>
              </a:lnSpc>
            </a:pPr>
            <a:r>
              <a:rPr lang="zh-CN" altLang="en-US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期中调研第</a:t>
            </a:r>
            <a:r>
              <a:rPr lang="en-US" altLang="zh-CN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23</a:t>
            </a:r>
            <a:r>
              <a:rPr lang="zh-CN" altLang="en-US" sz="6855" b="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题</a:t>
            </a:r>
            <a:endParaRPr lang="en-US" altLang="zh-CN" sz="6855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en-US" altLang="zh-CN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</a:t>
            </a:r>
            <a:endParaRPr lang="zh-CN" altLang="en-US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34316" y="2314279"/>
            <a:ext cx="4688297" cy="717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2028582" y="2669184"/>
            <a:ext cx="4446762" cy="99548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zh-CN" altLang="en-US" sz="21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执教人</a:t>
            </a:r>
            <a:r>
              <a:rPr lang="zh-CN" altLang="en-US" sz="2100" b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：扬州市新华中</a:t>
            </a:r>
            <a:r>
              <a:rPr lang="zh-CN" altLang="en-US" sz="21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  </a:t>
            </a:r>
            <a:r>
              <a:rPr lang="zh-CN" altLang="en-US" sz="2100" b="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赵勇</a:t>
            </a:r>
            <a:endParaRPr lang="zh-CN" altLang="en-US" sz="21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135" y="641985"/>
            <a:ext cx="8494395" cy="413190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对策：</a:t>
            </a:r>
            <a:endParaRPr altLang="zh-CN" sz="2400" b="1" dirty="0" smtClean="0">
              <a:solidFill>
                <a:srgbClr val="FF0000"/>
              </a:solidFill>
            </a:endParaRPr>
          </a:p>
          <a:p>
            <a:pPr hangingPunct="0"/>
            <a:r>
              <a:rPr lang="en-US" altLang="zh-CN" sz="2400" dirty="0" smtClean="0"/>
              <a:t>           </a:t>
            </a:r>
            <a:r>
              <a:rPr lang="zh-CN" altLang="zh-CN" sz="2400" dirty="0" smtClean="0"/>
              <a:t>内涵</a:t>
            </a:r>
            <a:r>
              <a:rPr lang="zh-CN" altLang="en-US" sz="2400" dirty="0" smtClean="0"/>
              <a:t>：指</a:t>
            </a:r>
            <a:r>
              <a:rPr lang="zh-CN" altLang="en-US" sz="2400" dirty="0" smtClean="0"/>
              <a:t>反映在概念中的对象的本质属性或特有属性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hangingPunct="0"/>
            <a:r>
              <a:rPr lang="zh-CN" altLang="zh-CN" sz="2400" dirty="0" smtClean="0"/>
              <a:t>概念</a:t>
            </a:r>
            <a:r>
              <a:rPr lang="en-US" altLang="zh-CN" sz="2400" dirty="0" smtClean="0"/>
              <a:t>                                                           </a:t>
            </a:r>
            <a:r>
              <a:rPr lang="zh-CN" altLang="en-US" sz="2400" dirty="0" smtClean="0">
                <a:solidFill>
                  <a:srgbClr val="0000CC"/>
                </a:solidFill>
              </a:rPr>
              <a:t>（属性、特点）</a:t>
            </a:r>
            <a:endParaRPr lang="en-US" altLang="zh-CN" sz="2400" dirty="0" smtClean="0">
              <a:solidFill>
                <a:srgbClr val="0000CC"/>
              </a:solidFill>
            </a:endParaRPr>
          </a:p>
          <a:p>
            <a:pPr hangingPunct="0"/>
            <a:r>
              <a:rPr lang="en-US" altLang="zh-CN" sz="2400" dirty="0" smtClean="0"/>
              <a:t>           </a:t>
            </a:r>
            <a:r>
              <a:rPr lang="zh-CN" altLang="zh-CN" sz="2400" dirty="0" smtClean="0"/>
              <a:t>外延</a:t>
            </a:r>
            <a:r>
              <a:rPr lang="zh-CN" altLang="en-US" sz="2400" dirty="0" smtClean="0"/>
              <a:t>：指</a:t>
            </a:r>
            <a:r>
              <a:rPr lang="zh-CN" altLang="en-US" sz="2400" dirty="0" smtClean="0"/>
              <a:t>具有概念所反映的本质属性或特有属性的</a:t>
            </a:r>
            <a:r>
              <a:rPr lang="zh-CN" altLang="en-US" sz="2400" dirty="0" smtClean="0"/>
              <a:t>对</a:t>
            </a:r>
            <a:endParaRPr lang="en-US" altLang="zh-CN" sz="2400" dirty="0" smtClean="0"/>
          </a:p>
          <a:p>
            <a:pPr hangingPunct="0"/>
            <a:r>
              <a:rPr lang="en-US" altLang="zh-CN" sz="2400" dirty="0" smtClean="0"/>
              <a:t> </a:t>
            </a:r>
            <a:r>
              <a:rPr lang="en-US" altLang="zh-CN" sz="2400" dirty="0" smtClean="0"/>
              <a:t>                     </a:t>
            </a:r>
            <a:r>
              <a:rPr lang="zh-CN" altLang="en-US" sz="2400" dirty="0" smtClean="0"/>
              <a:t>象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即概念的适用范</a:t>
            </a:r>
            <a:r>
              <a:rPr lang="zh-CN" altLang="en-US" sz="2400" dirty="0" smtClean="0"/>
              <a:t>围。         </a:t>
            </a:r>
            <a:r>
              <a:rPr lang="zh-CN" altLang="en-US" sz="2400" dirty="0" smtClean="0">
                <a:solidFill>
                  <a:srgbClr val="0000CC"/>
                </a:solidFill>
              </a:rPr>
              <a:t>（表现、现象）</a:t>
            </a:r>
            <a:endParaRPr lang="en-US" altLang="zh-CN" sz="2400" dirty="0" smtClean="0">
              <a:solidFill>
                <a:srgbClr val="0000CC"/>
              </a:solidFill>
            </a:endParaRPr>
          </a:p>
          <a:p>
            <a:pPr hangingPunct="0"/>
            <a:endParaRPr lang="en-US" altLang="zh-CN" sz="2400" dirty="0" smtClean="0"/>
          </a:p>
          <a:p>
            <a:pPr hangingPunct="0"/>
            <a:r>
              <a:rPr lang="en-US" altLang="zh-CN" sz="2400" dirty="0" smtClean="0"/>
              <a:t>       </a:t>
            </a:r>
            <a:r>
              <a:rPr lang="zh-CN" altLang="zh-CN" sz="2400" dirty="0" smtClean="0"/>
              <a:t>不</a:t>
            </a:r>
            <a:r>
              <a:rPr lang="zh-CN" altLang="zh-CN" sz="2400" dirty="0" smtClean="0"/>
              <a:t>能准确把握概念内涵的时</a:t>
            </a:r>
            <a:r>
              <a:rPr lang="zh-CN" altLang="zh-CN" sz="2400" dirty="0" smtClean="0"/>
              <a:t>候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能</a:t>
            </a:r>
            <a:r>
              <a:rPr lang="zh-CN" altLang="zh-CN" sz="2400" dirty="0" smtClean="0"/>
              <a:t>从生活现实出发，想想概念的外延，即现象、表现等，有利</a:t>
            </a:r>
            <a:r>
              <a:rPr lang="zh-CN" altLang="zh-CN" sz="2400" dirty="0" smtClean="0"/>
              <a:t>于准确</a:t>
            </a:r>
            <a:r>
              <a:rPr lang="zh-CN" altLang="en-US" sz="2400" dirty="0" smtClean="0"/>
              <a:t>理解、</a:t>
            </a:r>
            <a:r>
              <a:rPr lang="zh-CN" altLang="zh-CN" sz="2400" dirty="0" smtClean="0"/>
              <a:t>把</a:t>
            </a:r>
            <a:r>
              <a:rPr lang="zh-CN" altLang="zh-CN" sz="2400" dirty="0" smtClean="0"/>
              <a:t>握概念。也可通过相关概念比较等方法准确理解某一概念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  <a:p>
            <a:pPr hangingPunct="0"/>
            <a:r>
              <a:rPr lang="en-US" altLang="zh-CN" sz="2400" dirty="0" smtClean="0"/>
              <a:t> </a:t>
            </a:r>
            <a:r>
              <a:rPr lang="en-US" altLang="zh-CN" sz="2400" dirty="0" smtClean="0"/>
              <a:t>      </a:t>
            </a:r>
            <a:r>
              <a:rPr lang="zh-CN" altLang="zh-CN" sz="2400" dirty="0" smtClean="0"/>
              <a:t>平</a:t>
            </a:r>
            <a:r>
              <a:rPr lang="zh-CN" altLang="zh-CN" sz="2400" dirty="0" smtClean="0"/>
              <a:t>时对此也要多加训练。</a:t>
            </a:r>
            <a:endParaRPr lang="zh-CN" altLang="zh-CN" sz="2400" dirty="0" smtClean="0"/>
          </a:p>
          <a:p>
            <a:pPr hangingPunct="0"/>
            <a:endParaRPr altLang="zh-CN" sz="2400" b="1" dirty="0" smtClean="0">
              <a:solidFill>
                <a:srgbClr val="0000CC"/>
              </a:solidFill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1154430" y="1143000"/>
            <a:ext cx="171450" cy="85725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790" y="89535"/>
            <a:ext cx="883539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3</a:t>
            </a:r>
            <a:r>
              <a:rPr altLang="zh-CN" sz="2400" b="1" dirty="0" smtClean="0">
                <a:solidFill>
                  <a:srgbClr val="FF0000"/>
                </a:solidFill>
              </a:rPr>
              <a:t>.</a:t>
            </a:r>
            <a:r>
              <a:rPr lang="en-US" altLang="zh-CN" sz="2400" dirty="0" smtClean="0"/>
              <a:t> 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泛泛而谈、层次不能深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入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 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【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平庸之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作，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上不到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45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分以上</a:t>
            </a:r>
            <a:r>
              <a:rPr lang="zh-CN" altLang="zh-CN" sz="2400" b="1" dirty="0" smtClean="0">
                <a:solidFill>
                  <a:srgbClr val="0000CC"/>
                </a:solidFill>
              </a:rPr>
              <a:t>】</a:t>
            </a:r>
            <a:endParaRPr lang="zh-CN" altLang="zh-CN" sz="2400" b="1" dirty="0" smtClean="0">
              <a:solidFill>
                <a:srgbClr val="0000CC"/>
              </a:solidFill>
            </a:endParaRPr>
          </a:p>
        </p:txBody>
      </p:sp>
      <p:pic>
        <p:nvPicPr>
          <p:cNvPr id="3" name="图片 2" descr="图片4 - 副本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4310" y="531736"/>
            <a:ext cx="7312510" cy="461176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189220" y="3014558"/>
            <a:ext cx="395478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分论点及其层次在概念“外延”上展开往往会肤浅、机械。</a:t>
            </a:r>
            <a:endParaRPr kumimoji="0" lang="zh-CN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0 - 副本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8169088" cy="51435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532120" y="3621739"/>
            <a:ext cx="361188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分论点及</a:t>
            </a:r>
            <a:r>
              <a:rPr kumimoji="0" lang="zh-CN" altLang="en-US" sz="2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其层次如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果能在概念“内涵”上去挖掘往往能深入，有深度。</a:t>
            </a:r>
            <a:endParaRPr kumimoji="0" lang="zh-CN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490" y="918210"/>
            <a:ext cx="7693025" cy="33921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对策：</a:t>
            </a:r>
            <a:endParaRPr altLang="zh-CN" sz="2400" b="1" dirty="0" smtClean="0">
              <a:solidFill>
                <a:srgbClr val="FF0000"/>
              </a:solidFill>
            </a:endParaRPr>
          </a:p>
          <a:p>
            <a:pPr hangingPunct="0"/>
            <a:r>
              <a:rPr altLang="zh-CN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  </a:t>
            </a:r>
            <a:r>
              <a:rPr lang="en-US" sz="2400" b="1" dirty="0" smtClean="0">
                <a:solidFill>
                  <a:srgbClr val="0000CC"/>
                </a:solidFill>
              </a:rPr>
              <a:t>    </a:t>
            </a:r>
            <a:r>
              <a:rPr altLang="zh-CN" sz="2400" b="1" dirty="0" smtClean="0">
                <a:solidFill>
                  <a:srgbClr val="0000CC"/>
                </a:solidFill>
              </a:rPr>
              <a:t>提升对写作的认识</a:t>
            </a:r>
            <a:r>
              <a:rPr altLang="zh-CN" sz="2400" b="1" dirty="0" smtClean="0">
                <a:solidFill>
                  <a:srgbClr val="0000CC"/>
                </a:solidFill>
              </a:rPr>
              <a:t>，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改变自己惯性的不良思维习惯，掌握写作审题立意、理解概念、结构构思的有效思维和方法。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en-US" altLang="zh-CN" sz="2400" b="1" dirty="0" smtClean="0">
                <a:solidFill>
                  <a:srgbClr val="0000CC"/>
                </a:solidFill>
              </a:rPr>
              <a:t>       </a:t>
            </a:r>
            <a:r>
              <a:rPr lang="zh-CN" altLang="zh-CN" sz="2400" dirty="0" smtClean="0">
                <a:solidFill>
                  <a:srgbClr val="0000CC"/>
                </a:solidFill>
              </a:rPr>
              <a:t>多</a:t>
            </a:r>
            <a:r>
              <a:rPr lang="zh-CN" altLang="zh-CN" sz="2400" dirty="0" smtClean="0">
                <a:solidFill>
                  <a:srgbClr val="0000CC"/>
                </a:solidFill>
              </a:rPr>
              <a:t>进行围绕基础思维“是什么”“为什么”“怎么办”的思考，联系现实（往往是反面现象）的思考，往往能获得深入的认识，从而有话可谈。对核心概念能做到“内涵”把握，分论点也就能贴切而深入了。</a:t>
            </a:r>
            <a:endParaRPr lang="zh-CN" altLang="zh-CN" sz="2400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      立意的境界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   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素材的档次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    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思维的深度</a:t>
            </a:r>
            <a:endParaRPr altLang="zh-CN" sz="2400" b="1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小学语文-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0" y="476"/>
            <a:ext cx="9144000" cy="5143024"/>
          </a:xfrm>
          <a:prstGeom prst="rect">
            <a:avLst/>
          </a:prstGeom>
        </p:spPr>
      </p:pic>
      <p:sp>
        <p:nvSpPr>
          <p:cNvPr id="6" name="副标题 2"/>
          <p:cNvSpPr>
            <a:spLocks noGrp="1"/>
          </p:cNvSpPr>
          <p:nvPr/>
        </p:nvSpPr>
        <p:spPr>
          <a:xfrm>
            <a:off x="2180749" y="1979295"/>
            <a:ext cx="4561523" cy="56864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3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扬州市教育局</a:t>
            </a:r>
            <a:endParaRPr lang="zh-CN" altLang="en-US" sz="3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740" y="155241"/>
            <a:ext cx="8252460" cy="7143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70C0"/>
                </a:solidFill>
              </a:rPr>
              <a:t>文题回顾：</a:t>
            </a:r>
            <a:r>
              <a:rPr lang="zh-CN" altLang="en-US" sz="2800" dirty="0" smtClean="0"/>
              <a:t>   </a:t>
            </a:r>
            <a:endParaRPr lang="zh-CN" altLang="en-US" sz="40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740" y="869315"/>
            <a:ext cx="83972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黑体" panose="02010609060101010101" pitchFamily="49" charset="-122"/>
              </a:rPr>
              <a:t>   </a:t>
            </a:r>
            <a:r>
              <a:rPr lang="zh-CN" altLang="zh-CN" sz="2800" dirty="0" smtClean="0">
                <a:solidFill>
                  <a:srgbClr val="FF0000"/>
                </a:solidFill>
              </a:rPr>
              <a:t>“</a:t>
            </a:r>
            <a:r>
              <a:rPr lang="zh-CN" altLang="zh-CN" sz="2400" dirty="0" smtClean="0">
                <a:solidFill>
                  <a:srgbClr val="FF0000"/>
                </a:solidFill>
              </a:rPr>
              <a:t>格局”是指人看待事情的态度、眼界或者胸襟。一般认为：格局大了，眼前再大的事情就小了；格局小了，哪怕再小的事情也会觉得很大。</a:t>
            </a:r>
            <a:endParaRPr lang="zh-CN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/>
              <a:t>        </a:t>
            </a:r>
            <a:r>
              <a:rPr lang="zh-CN" altLang="zh-CN" sz="2400" dirty="0" smtClean="0"/>
              <a:t>以</a:t>
            </a:r>
            <a:r>
              <a:rPr lang="zh-CN" altLang="zh-CN" sz="2400" dirty="0" smtClean="0"/>
              <a:t>上材料具有启示意义。请结合材料写一篇文章，体现你的感悟和思考。</a:t>
            </a:r>
            <a:endParaRPr lang="zh-CN" altLang="zh-CN" sz="2400" dirty="0" smtClean="0"/>
          </a:p>
          <a:p>
            <a:r>
              <a:rPr lang="en-US" altLang="zh-CN" sz="2400" dirty="0" smtClean="0"/>
              <a:t> </a:t>
            </a:r>
            <a:r>
              <a:rPr lang="en-US" altLang="zh-CN" sz="2400" dirty="0" smtClean="0"/>
              <a:t>      </a:t>
            </a:r>
            <a:r>
              <a:rPr lang="zh-CN" altLang="zh-CN" sz="2400" dirty="0" smtClean="0"/>
              <a:t>要</a:t>
            </a:r>
            <a:r>
              <a:rPr lang="zh-CN" altLang="zh-CN" sz="2400" dirty="0" smtClean="0"/>
              <a:t>求：选准角度，明确文体，自拟标题；不要套作，不得抄袭；不得泄露个人信息；不少于</a:t>
            </a:r>
            <a:r>
              <a:rPr lang="en-US" altLang="zh-CN" sz="2400" dirty="0" smtClean="0"/>
              <a:t>800</a:t>
            </a:r>
            <a:r>
              <a:rPr lang="zh-CN" altLang="zh-CN" sz="2400" dirty="0" smtClean="0"/>
              <a:t>字。</a:t>
            </a:r>
            <a:endParaRPr lang="zh-CN" altLang="zh-CN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300990" y="3575625"/>
            <a:ext cx="8398873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dirty="0" smtClean="0">
                <a:solidFill>
                  <a:srgbClr val="0000CC"/>
                </a:solidFill>
              </a:rPr>
              <a:t>        </a:t>
            </a:r>
            <a:r>
              <a:rPr lang="zh-CN" altLang="zh-CN" sz="2800" dirty="0" smtClean="0">
                <a:solidFill>
                  <a:srgbClr val="0000CC"/>
                </a:solidFill>
              </a:rPr>
              <a:t>材</a:t>
            </a:r>
            <a:r>
              <a:rPr lang="zh-CN" altLang="zh-CN" sz="2800" dirty="0" smtClean="0">
                <a:solidFill>
                  <a:srgbClr val="0000CC"/>
                </a:solidFill>
              </a:rPr>
              <a:t>料先对“格局”下了一个简要定义，然后从一般人的角度给出了格局不同对待事情的态度也不同的判断</a:t>
            </a:r>
            <a:r>
              <a:rPr lang="zh-CN" altLang="zh-CN" sz="2800" dirty="0" smtClean="0">
                <a:solidFill>
                  <a:srgbClr val="0000CC"/>
                </a:solidFill>
              </a:rPr>
              <a:t>。</a:t>
            </a:r>
            <a:r>
              <a:rPr lang="zh-CN" altLang="en-US" sz="28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材</a:t>
            </a:r>
            <a:r>
              <a:rPr lang="zh-CN" altLang="en-US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料重点</a:t>
            </a:r>
            <a:r>
              <a:rPr lang="zh-CN" altLang="en-US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突</a:t>
            </a:r>
            <a:r>
              <a:rPr lang="zh-CN" altLang="en-US" sz="28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出对“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格局</a:t>
            </a:r>
            <a:r>
              <a:rPr lang="zh-CN" altLang="en-US" sz="2800" b="1" dirty="0" smtClean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”的理解与思考。</a:t>
            </a:r>
            <a:endParaRPr lang="zh-CN" altLang="en-US" sz="28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8940800" cy="483978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lang="zh-CN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一、整体感受：</a:t>
            </a:r>
            <a:endParaRPr lang="zh-CN" altLang="zh-CN" sz="24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hangingPunct="0">
              <a:lnSpc>
                <a:spcPct val="130000"/>
              </a:lnSpc>
            </a:pPr>
            <a:r>
              <a:rPr lang="en-US" altLang="zh-CN" sz="2200" dirty="0" smtClean="0"/>
              <a:t>       </a:t>
            </a:r>
            <a:r>
              <a:rPr lang="zh-CN" altLang="zh-CN" sz="2200" dirty="0" smtClean="0"/>
              <a:t>本</a:t>
            </a:r>
            <a:r>
              <a:rPr lang="zh-CN" altLang="zh-CN" sz="2200" dirty="0" smtClean="0"/>
              <a:t>次期中调研作文考查对单概念的理解和思考</a:t>
            </a:r>
            <a:r>
              <a:rPr lang="zh-CN" altLang="zh-CN" sz="2200" dirty="0" smtClean="0"/>
              <a:t>，</a:t>
            </a:r>
            <a:r>
              <a:rPr lang="zh-CN" altLang="en-US" sz="2200" dirty="0" smtClean="0"/>
              <a:t>同学们</a:t>
            </a:r>
            <a:r>
              <a:rPr lang="zh-CN" altLang="zh-CN" sz="2200" dirty="0" smtClean="0"/>
              <a:t>在</a:t>
            </a:r>
            <a:r>
              <a:rPr lang="zh-CN" altLang="zh-CN" sz="2200" dirty="0" smtClean="0"/>
              <a:t>对作文关键词的把握上基本不存在问题，即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格局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，因而与作文材料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格局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无关的作文极少，但</a:t>
            </a:r>
            <a:r>
              <a:rPr lang="zh-CN" altLang="zh-CN" sz="2200" dirty="0" smtClean="0"/>
              <a:t>有</a:t>
            </a:r>
            <a:r>
              <a:rPr lang="zh-CN" altLang="en-US" sz="2200" dirty="0" smtClean="0"/>
              <a:t>一部分</a:t>
            </a:r>
            <a:r>
              <a:rPr lang="zh-CN" altLang="zh-CN" sz="2200" dirty="0" smtClean="0"/>
              <a:t>学</a:t>
            </a:r>
            <a:r>
              <a:rPr lang="zh-CN" altLang="zh-CN" sz="2200" dirty="0" smtClean="0"/>
              <a:t>生对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格局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这一概念的理解并不正确和准确，所以也存在跑题、偏题的作文。更多的同学对材料所给的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格局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这一概念的理解只是笼统地停留在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人看待事情的态度、眼界或者胸襟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这一简要、空泛的层次上，没有能对这一概念的内涵有更具体深入的思考和界定，所以整个文章也泛泛而谈，空洞无物，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一眼看到底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，而且文章主体部分几个层次缺少内在的逻辑。我们所强调的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概念界定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，许多学生开篇后的第二段也就成为了一个形式而已，既不能真正说明白</a:t>
            </a:r>
            <a:r>
              <a:rPr lang="en-US" altLang="zh-CN" sz="2200" dirty="0" smtClean="0"/>
              <a:t>“</a:t>
            </a:r>
            <a:r>
              <a:rPr lang="zh-CN" altLang="zh-CN" sz="2200" dirty="0" smtClean="0"/>
              <a:t>格局</a:t>
            </a:r>
            <a:r>
              <a:rPr lang="en-US" altLang="zh-CN" sz="2200" dirty="0" smtClean="0"/>
              <a:t>”</a:t>
            </a:r>
            <a:r>
              <a:rPr lang="zh-CN" altLang="zh-CN" sz="2200" dirty="0" smtClean="0"/>
              <a:t>内涵，又与下文主体没有意义和逻辑上的关联</a:t>
            </a:r>
            <a:r>
              <a:rPr lang="zh-CN" altLang="zh-CN" sz="2200" dirty="0" smtClean="0"/>
              <a:t>。</a:t>
            </a:r>
            <a:endParaRPr lang="zh-CN" altLang="zh-CN" sz="2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" y="320040"/>
            <a:ext cx="8743950" cy="35163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lang="zh-CN" altLang="zh-CN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二、主要问题及应对策略：</a:t>
            </a:r>
            <a:endParaRPr lang="zh-CN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/>
              <a:t>       </a:t>
            </a:r>
            <a:endParaRPr lang="en-US" altLang="zh-CN" sz="2400" dirty="0" smtClean="0"/>
          </a:p>
          <a:p>
            <a:r>
              <a:rPr lang="en-US" altLang="zh-CN" sz="2400" dirty="0" smtClean="0"/>
              <a:t> 1.</a:t>
            </a:r>
            <a:r>
              <a:rPr lang="zh-CN" altLang="en-US" sz="2400" dirty="0" smtClean="0"/>
              <a:t>写作需要格局与境界</a:t>
            </a:r>
            <a:endParaRPr lang="en-US" altLang="zh-CN" sz="2400" dirty="0" smtClean="0"/>
          </a:p>
          <a:p>
            <a:r>
              <a:rPr lang="en-US" altLang="zh-CN" sz="2400" dirty="0" smtClean="0"/>
              <a:t>                             </a:t>
            </a:r>
            <a:r>
              <a:rPr lang="zh-CN" altLang="zh-CN" sz="3200" dirty="0" smtClean="0">
                <a:solidFill>
                  <a:srgbClr val="0000CC"/>
                </a:solidFill>
              </a:rPr>
              <a:t>“我</a:t>
            </a:r>
            <a:r>
              <a:rPr lang="zh-CN" altLang="zh-CN" sz="3200" dirty="0" smtClean="0">
                <a:solidFill>
                  <a:srgbClr val="0000CC"/>
                </a:solidFill>
              </a:rPr>
              <a:t>手写我心”</a:t>
            </a:r>
            <a:endParaRPr lang="en-US" altLang="zh-CN" sz="3200" dirty="0" smtClean="0">
              <a:solidFill>
                <a:srgbClr val="0000CC"/>
              </a:solidFill>
            </a:endParaRPr>
          </a:p>
          <a:p>
            <a:r>
              <a:rPr lang="en-US" altLang="zh-CN" sz="2400" dirty="0" smtClean="0"/>
              <a:t>      </a:t>
            </a:r>
            <a:endParaRPr lang="en-US" altLang="zh-CN" sz="2400" dirty="0" smtClean="0"/>
          </a:p>
          <a:p>
            <a:r>
              <a:rPr lang="en-US" altLang="zh-CN" sz="2400" dirty="0" smtClean="0"/>
              <a:t> </a:t>
            </a:r>
            <a:r>
              <a:rPr lang="en-US" altLang="zh-CN" sz="2400" dirty="0" smtClean="0"/>
              <a:t>   </a:t>
            </a:r>
            <a:r>
              <a:rPr lang="zh-CN" altLang="zh-CN" sz="2400" dirty="0" smtClean="0"/>
              <a:t>“</a:t>
            </a:r>
            <a:r>
              <a:rPr lang="zh-CN" altLang="zh-CN" sz="2400" dirty="0" smtClean="0"/>
              <a:t>我心”应该关注自我真心、关注人生百态、关注社会时代、关注民族世界、关注历史文化</a:t>
            </a:r>
            <a:r>
              <a:rPr lang="zh-CN" altLang="zh-CN" sz="2400" dirty="0" smtClean="0"/>
              <a:t>……</a:t>
            </a:r>
            <a:endParaRPr lang="en-US" altLang="zh-CN" sz="2400" dirty="0" smtClean="0"/>
          </a:p>
          <a:p>
            <a:r>
              <a:rPr lang="en-US" altLang="zh-CN" sz="2400" dirty="0" smtClean="0"/>
              <a:t> </a:t>
            </a:r>
            <a:r>
              <a:rPr lang="en-US" altLang="zh-CN" sz="2400" dirty="0" smtClean="0"/>
              <a:t>      </a:t>
            </a:r>
            <a:r>
              <a:rPr lang="zh-CN" altLang="zh-CN" sz="2400" dirty="0" smtClean="0"/>
              <a:t>为</a:t>
            </a:r>
            <a:r>
              <a:rPr lang="zh-CN" altLang="zh-CN" sz="2400" dirty="0" smtClean="0"/>
              <a:t>了作文而作文</a:t>
            </a:r>
            <a:r>
              <a:rPr lang="zh-CN" altLang="zh-CN" sz="2400" dirty="0" smtClean="0"/>
              <a:t>，</a:t>
            </a:r>
            <a:r>
              <a:rPr lang="zh-CN" altLang="en-US" sz="2400" dirty="0" smtClean="0"/>
              <a:t>呈现出的作文只能给人</a:t>
            </a:r>
            <a:r>
              <a:rPr lang="zh-CN" altLang="zh-CN" sz="2400" dirty="0" smtClean="0"/>
              <a:t>“</a:t>
            </a:r>
            <a:r>
              <a:rPr lang="zh-CN" altLang="zh-CN" sz="2400" dirty="0" smtClean="0"/>
              <a:t>捉襟见肘”“衣不蔽体”的感觉</a:t>
            </a:r>
            <a:r>
              <a:rPr lang="zh-CN" altLang="zh-CN" sz="2400" dirty="0" smtClean="0"/>
              <a:t>。</a:t>
            </a:r>
            <a:endParaRPr lang="en-US" altLang="zh-CN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530" y="648970"/>
            <a:ext cx="8211820" cy="376256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庄子的“五石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之瓠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”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“浴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乎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沂，风乎舞雩，咏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而归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”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“江上之清风、山间之明月”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烛之武、李斯、林觉民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……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袁隆平、屠呦呦、钟扬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……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r>
              <a:rPr lang="zh-CN" altLang="en-US" sz="2400" b="1" dirty="0" smtClean="0">
                <a:solidFill>
                  <a:srgbClr val="0000CC"/>
                </a:solidFill>
              </a:rPr>
              <a:t>名</a:t>
            </a:r>
            <a:r>
              <a:rPr lang="zh-CN" altLang="en-US" sz="2400" b="1" dirty="0" smtClean="0">
                <a:solidFill>
                  <a:srgbClr val="0000CC"/>
                </a:solidFill>
              </a:rPr>
              <a:t>利、成功学、精致利己主义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……</a:t>
            </a:r>
            <a:endParaRPr lang="en-US" altLang="zh-CN" sz="2400" b="1" dirty="0" smtClean="0">
              <a:solidFill>
                <a:srgbClr val="0000CC"/>
              </a:solidFill>
            </a:endParaRPr>
          </a:p>
          <a:p>
            <a:pPr hangingPunct="0"/>
            <a:endParaRPr altLang="zh-CN" sz="2400" b="1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《一只葫芦船》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33831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855" y="480060"/>
            <a:ext cx="797941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2</a:t>
            </a:r>
            <a:r>
              <a:rPr altLang="zh-CN" sz="2400" b="1" dirty="0" smtClean="0">
                <a:solidFill>
                  <a:srgbClr val="FF0000"/>
                </a:solidFill>
              </a:rPr>
              <a:t>.</a:t>
            </a:r>
            <a:r>
              <a:rPr lang="en-US" altLang="zh-CN" sz="2400" dirty="0" smtClean="0"/>
              <a:t> 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概念理解不正确、不准确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。</a:t>
            </a:r>
            <a:endParaRPr lang="zh-CN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3" name="图片 2" descr="图片9.pn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37160" y="1137467"/>
            <a:ext cx="4137660" cy="2565853"/>
          </a:xfrm>
          <a:prstGeom prst="rect">
            <a:avLst/>
          </a:prstGeom>
        </p:spPr>
      </p:pic>
      <p:pic>
        <p:nvPicPr>
          <p:cNvPr id="4" name="图片 3" descr="图片8 - 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696" y="977481"/>
            <a:ext cx="4378404" cy="3996249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28600" y="4083739"/>
            <a:ext cx="3954780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生搬硬套</a:t>
            </a: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/>
                <a:ea typeface="宋体" panose="02010600030101010101" pitchFamily="2" charset="-122"/>
                <a:cs typeface="Tahoma" panose="020B0604030504040204" pitchFamily="34" charset="0"/>
              </a:rPr>
              <a:t>“</a:t>
            </a: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拆字法</a:t>
            </a: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/>
                <a:ea typeface="宋体" panose="02010600030101010101" pitchFamily="2" charset="-122"/>
                <a:cs typeface="Tahoma" panose="020B0604030504040204" pitchFamily="34" charset="0"/>
              </a:rPr>
              <a:t>”</a:t>
            </a:r>
            <a:r>
              <a:rPr kumimoji="0" lang="zh-CN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ahoma" panose="020B0604030504040204" pitchFamily="34" charset="0"/>
              </a:rPr>
              <a:t>，妄说一通，为了概念界定而界定。</a:t>
            </a:r>
            <a:endParaRPr kumimoji="0" lang="zh-CN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0855" y="480060"/>
            <a:ext cx="797941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2</a:t>
            </a:r>
            <a:r>
              <a:rPr altLang="zh-CN" sz="2400" b="1" dirty="0" smtClean="0">
                <a:solidFill>
                  <a:srgbClr val="FF0000"/>
                </a:solidFill>
              </a:rPr>
              <a:t>.</a:t>
            </a:r>
            <a:r>
              <a:rPr lang="en-US" altLang="zh-CN" sz="2400" dirty="0" smtClean="0"/>
              <a:t> 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概念理解不正确、不准确。产生诸多问题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！</a:t>
            </a:r>
            <a:endParaRPr lang="zh-CN" altLang="zh-CN" sz="2400" b="1" dirty="0" smtClean="0">
              <a:solidFill>
                <a:srgbClr val="FF0000"/>
              </a:solidFill>
            </a:endParaRPr>
          </a:p>
        </p:txBody>
      </p:sp>
      <p:pic>
        <p:nvPicPr>
          <p:cNvPr id="11" name="图片 10" descr="图片7.pn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90537" y="1217597"/>
            <a:ext cx="3567113" cy="1228423"/>
          </a:xfrm>
          <a:prstGeom prst="rect">
            <a:avLst/>
          </a:prstGeom>
        </p:spPr>
      </p:pic>
      <p:pic>
        <p:nvPicPr>
          <p:cNvPr id="12" name="图片 11" descr="图片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" y="2948176"/>
            <a:ext cx="4217670" cy="1612394"/>
          </a:xfrm>
          <a:prstGeom prst="rect">
            <a:avLst/>
          </a:prstGeom>
        </p:spPr>
      </p:pic>
      <p:pic>
        <p:nvPicPr>
          <p:cNvPr id="13" name="图片 12" descr="图片5 - 副本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6342" y="2039776"/>
            <a:ext cx="3889058" cy="2315053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994910" y="1016094"/>
            <a:ext cx="395478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引起观点不当！</a:t>
            </a:r>
            <a:endParaRPr kumimoji="0" lang="en-US" altLang="zh-CN" sz="24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26670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需要“小格局</a:t>
            </a:r>
            <a:r>
              <a:rPr lang="zh-CN" alt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”？！</a:t>
            </a:r>
            <a:endParaRPr kumimoji="0" lang="zh-CN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 - 2.pn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08597" y="1065846"/>
            <a:ext cx="3906203" cy="3483293"/>
          </a:xfrm>
          <a:prstGeom prst="rect">
            <a:avLst/>
          </a:prstGeom>
        </p:spPr>
      </p:pic>
      <p:pic>
        <p:nvPicPr>
          <p:cNvPr id="6" name="图片 5" descr="2《大格局多收获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6230" y="1840227"/>
            <a:ext cx="4777750" cy="3131826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29150" y="1021392"/>
            <a:ext cx="395478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26670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kumimoji="0" lang="zh-CN" altLang="en-US" sz="2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素材使用不当！</a:t>
            </a:r>
            <a:endParaRPr kumimoji="0" lang="en-US" altLang="zh-CN" sz="28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855" y="480060"/>
            <a:ext cx="797941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hangingPunct="0"/>
            <a:r>
              <a:rPr altLang="zh-CN" sz="2400" b="1" dirty="0" smtClean="0">
                <a:solidFill>
                  <a:srgbClr val="FF0000"/>
                </a:solidFill>
              </a:rPr>
              <a:t>2</a:t>
            </a:r>
            <a:r>
              <a:rPr altLang="zh-CN" sz="2400" b="1" dirty="0" smtClean="0">
                <a:solidFill>
                  <a:srgbClr val="FF0000"/>
                </a:solidFill>
              </a:rPr>
              <a:t>.</a:t>
            </a:r>
            <a:r>
              <a:rPr lang="en-US" altLang="zh-CN" sz="2400" dirty="0" smtClean="0"/>
              <a:t> 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概念理解不正确、不准确。产生诸多问题</a:t>
            </a:r>
            <a:r>
              <a:rPr lang="zh-CN" altLang="zh-CN" sz="2400" b="1" dirty="0" smtClean="0">
                <a:solidFill>
                  <a:srgbClr val="FF0000"/>
                </a:solidFill>
              </a:rPr>
              <a:t>！</a:t>
            </a:r>
            <a:endParaRPr lang="zh-CN" altLang="zh-CN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102,&quot;width&quot;:9072}"/>
</p:tagLst>
</file>

<file path=ppt/tags/tag2.xml><?xml version="1.0" encoding="utf-8"?>
<p:tagLst xmlns:p="http://schemas.openxmlformats.org/presentationml/2006/main">
  <p:tag name="REFSHAPE" val="376395324"/>
  <p:tag name="KSO_WM_UNIT_PLACING_PICTURE_USER_VIEWPORT" val="{&quot;height&quot;:5102,&quot;width&quot;:9072}"/>
</p:tagLst>
</file>

<file path=ppt/tags/tag3.xml><?xml version="1.0" encoding="utf-8"?>
<p:tagLst xmlns:p="http://schemas.openxmlformats.org/presentationml/2006/main">
  <p:tag name="REFSHAPE" val="376395324"/>
  <p:tag name="KSO_WM_UNIT_PLACING_PICTURE_USER_VIEWPORT" val="{&quot;height&quot;:5102,&quot;width&quot;:9072}"/>
</p:tagLst>
</file>

<file path=ppt/tags/tag4.xml><?xml version="1.0" encoding="utf-8"?>
<p:tagLst xmlns:p="http://schemas.openxmlformats.org/presentationml/2006/main">
  <p:tag name="KSO_WPP_MARK_KEY" val="9903c56d-a69a-45f9-9f49-cdf10534f552"/>
  <p:tag name="COMMONDATA" val="eyJoZGlkIjoiNzQyMWE4ZjIyM2EzZTFlNmVjYWM5NjY5ZWY1NzdiNjA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WPS 演示</Application>
  <PresentationFormat>全屏显示(16:9)</PresentationFormat>
  <Paragraphs>76</Paragraphs>
  <Slides>14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黑体</vt:lpstr>
      <vt:lpstr>微软雅黑</vt:lpstr>
      <vt:lpstr>Times New Roman</vt:lpstr>
      <vt:lpstr>楷体</vt:lpstr>
      <vt:lpstr>仿宋</vt:lpstr>
      <vt:lpstr>Tahoma</vt:lpstr>
      <vt:lpstr>Arial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化学反应速率与化学平衡</dc:title>
  <dc:creator>峰 王</dc:creator>
  <cp:lastModifiedBy>光阴荏苒</cp:lastModifiedBy>
  <cp:revision>147</cp:revision>
  <dcterms:created xsi:type="dcterms:W3CDTF">2020-02-25T07:43:00Z</dcterms:created>
  <dcterms:modified xsi:type="dcterms:W3CDTF">2022-11-12T02:15:39Z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F670CAB6BE654A16BEF36D2D67D20BF8</vt:lpwstr>
  </property>
</Properties>
</file>