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3"/>
    <p:sldId id="259" r:id="rId4"/>
    <p:sldId id="308" r:id="rId5"/>
    <p:sldId id="261" r:id="rId6"/>
    <p:sldId id="256" r:id="rId7"/>
    <p:sldId id="262" r:id="rId8"/>
    <p:sldId id="263" r:id="rId9"/>
    <p:sldId id="264" r:id="rId10"/>
    <p:sldId id="265" r:id="rId11"/>
    <p:sldId id="274" r:id="rId12"/>
    <p:sldId id="282" r:id="rId13"/>
    <p:sldId id="283" r:id="rId14"/>
    <p:sldId id="292" r:id="rId15"/>
    <p:sldId id="307" r:id="rId16"/>
    <p:sldId id="293" r:id="rId17"/>
    <p:sldId id="266" r:id="rId18"/>
    <p:sldId id="267" r:id="rId19"/>
    <p:sldId id="268" r:id="rId20"/>
    <p:sldId id="269" r:id="rId21"/>
    <p:sldId id="270" r:id="rId22"/>
    <p:sldId id="271" r:id="rId23"/>
    <p:sldId id="284" r:id="rId24"/>
    <p:sldId id="302" r:id="rId25"/>
    <p:sldId id="303" r:id="rId26"/>
    <p:sldId id="304" r:id="rId27"/>
    <p:sldId id="305" r:id="rId28"/>
    <p:sldId id="306" r:id="rId29"/>
    <p:sldId id="309" r:id="rId30"/>
    <p:sldId id="334" r:id="rId31"/>
    <p:sldId id="335" r:id="rId32"/>
    <p:sldId id="338" r:id="rId33"/>
    <p:sldId id="343" r:id="rId34"/>
    <p:sldId id="342" r:id="rId35"/>
    <p:sldId id="341" r:id="rId36"/>
    <p:sldId id="340" r:id="rId37"/>
    <p:sldId id="339" r:id="rId38"/>
    <p:sldId id="336" r:id="rId39"/>
    <p:sldId id="337" r:id="rId40"/>
  </p:sldIdLst>
  <p:sldSz cx="12192000" cy="6858000"/>
  <p:notesSz cx="6858000" cy="9144000"/>
  <p:custDataLst>
    <p:tags r:id="rId4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4" Type="http://schemas.openxmlformats.org/officeDocument/2006/relationships/tags" Target="tags/tag1.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4047490" y="260350"/>
            <a:ext cx="3775710" cy="521970"/>
          </a:xfrm>
          <a:prstGeom prst="rect">
            <a:avLst/>
          </a:prstGeom>
          <a:solidFill>
            <a:srgbClr val="FFFF00"/>
          </a:solidFill>
        </p:spPr>
        <p:txBody>
          <a:bodyPr wrap="square" rtlCol="0">
            <a:spAutoFit/>
          </a:bodyPr>
          <a:p>
            <a:r>
              <a:rPr lang="zh-CN" altLang="en-US" sz="2800" b="1">
                <a:solidFill>
                  <a:srgbClr val="FF0000"/>
                </a:solidFill>
                <a:latin typeface="华文琥珀" panose="02010800040101010101" charset="-122"/>
                <a:ea typeface="华文琥珀" panose="02010800040101010101" charset="-122"/>
                <a:cs typeface="华文琥珀" panose="02010800040101010101" charset="-122"/>
              </a:rPr>
              <a:t>实践活动</a:t>
            </a:r>
            <a:r>
              <a:rPr lang="en-US" altLang="zh-CN" sz="2800" b="1">
                <a:solidFill>
                  <a:srgbClr val="FF0000"/>
                </a:solidFill>
                <a:latin typeface="华文琥珀" panose="02010800040101010101" charset="-122"/>
                <a:ea typeface="华文琥珀" panose="02010800040101010101" charset="-122"/>
                <a:cs typeface="华文琥珀" panose="02010800040101010101" charset="-122"/>
              </a:rPr>
              <a:t>+</a:t>
            </a:r>
            <a:r>
              <a:rPr lang="zh-CN" altLang="en-US" sz="2800" b="1">
                <a:solidFill>
                  <a:srgbClr val="FF0000"/>
                </a:solidFill>
                <a:latin typeface="华文琥珀" panose="02010800040101010101" charset="-122"/>
                <a:ea typeface="华文琥珀" panose="02010800040101010101" charset="-122"/>
                <a:cs typeface="华文琥珀" panose="02010800040101010101" charset="-122"/>
              </a:rPr>
              <a:t>追问与思考</a:t>
            </a:r>
            <a:endParaRPr lang="zh-CN" altLang="en-US" sz="2800" b="1">
              <a:solidFill>
                <a:srgbClr val="FF0000"/>
              </a:solidFill>
              <a:latin typeface="华文琥珀" panose="02010800040101010101" charset="-122"/>
              <a:ea typeface="华文琥珀" panose="02010800040101010101" charset="-122"/>
              <a:cs typeface="华文琥珀" panose="02010800040101010101" charset="-122"/>
            </a:endParaRPr>
          </a:p>
        </p:txBody>
      </p:sp>
      <p:sp>
        <p:nvSpPr>
          <p:cNvPr id="6" name="文本框 5"/>
          <p:cNvSpPr txBox="1"/>
          <p:nvPr/>
        </p:nvSpPr>
        <p:spPr>
          <a:xfrm>
            <a:off x="5372735" y="1856740"/>
            <a:ext cx="622935" cy="1076325"/>
          </a:xfrm>
          <a:prstGeom prst="rect">
            <a:avLst/>
          </a:prstGeom>
          <a:solidFill>
            <a:srgbClr val="FFFF00"/>
          </a:solidFill>
        </p:spPr>
        <p:txBody>
          <a:bodyPr wrap="square" rtlCol="0">
            <a:spAutoFit/>
          </a:bodyPr>
          <a:p>
            <a:r>
              <a:rPr lang="zh-CN" altLang="en-US" sz="3200" b="1">
                <a:solidFill>
                  <a:srgbClr val="FF0000"/>
                </a:solidFill>
                <a:latin typeface="华文琥珀" panose="02010800040101010101" charset="-122"/>
                <a:ea typeface="华文琥珀" panose="02010800040101010101" charset="-122"/>
                <a:cs typeface="华文琥珀" panose="02010800040101010101" charset="-122"/>
              </a:rPr>
              <a:t>哲学</a:t>
            </a:r>
            <a:endParaRPr lang="zh-CN" altLang="en-US" sz="3200" b="1">
              <a:solidFill>
                <a:srgbClr val="FF0000"/>
              </a:solidFill>
              <a:latin typeface="华文琥珀" panose="02010800040101010101" charset="-122"/>
              <a:ea typeface="华文琥珀" panose="02010800040101010101" charset="-122"/>
              <a:cs typeface="华文琥珀" panose="02010800040101010101" charset="-122"/>
            </a:endParaRPr>
          </a:p>
        </p:txBody>
      </p:sp>
      <p:sp>
        <p:nvSpPr>
          <p:cNvPr id="7" name="文本框 6"/>
          <p:cNvSpPr txBox="1"/>
          <p:nvPr/>
        </p:nvSpPr>
        <p:spPr>
          <a:xfrm>
            <a:off x="568325" y="5066665"/>
            <a:ext cx="2815590" cy="521970"/>
          </a:xfrm>
          <a:prstGeom prst="rect">
            <a:avLst/>
          </a:prstGeom>
          <a:solidFill>
            <a:srgbClr val="FFFF00"/>
          </a:solidFill>
        </p:spPr>
        <p:txBody>
          <a:bodyPr wrap="square" rtlCol="0">
            <a:spAutoFit/>
          </a:bodyPr>
          <a:p>
            <a:pPr algn="l">
              <a:buClrTx/>
              <a:buSzTx/>
              <a:buFontTx/>
            </a:pPr>
            <a:r>
              <a:rPr lang="zh-CN" altLang="en-US" sz="2800" b="1">
                <a:latin typeface="华文琥珀" panose="02010800040101010101" charset="-122"/>
                <a:ea typeface="华文琥珀" panose="02010800040101010101" charset="-122"/>
                <a:cs typeface="华文琥珀" panose="02010800040101010101" charset="-122"/>
              </a:rPr>
              <a:t>哲学的</a:t>
            </a:r>
            <a:r>
              <a:rPr lang="zh-CN" altLang="en-US" sz="2800" b="1">
                <a:solidFill>
                  <a:srgbClr val="FF0000"/>
                </a:solidFill>
                <a:latin typeface="华文琥珀" panose="02010800040101010101" charset="-122"/>
                <a:ea typeface="华文琥珀" panose="02010800040101010101" charset="-122"/>
                <a:cs typeface="华文琥珀" panose="02010800040101010101" charset="-122"/>
              </a:rPr>
              <a:t>基本问题</a:t>
            </a:r>
            <a:endParaRPr lang="zh-CN" altLang="en-US" sz="2800" b="1">
              <a:solidFill>
                <a:srgbClr val="FF0000"/>
              </a:solidFill>
              <a:latin typeface="华文琥珀" panose="02010800040101010101" charset="-122"/>
              <a:ea typeface="华文琥珀" panose="02010800040101010101" charset="-122"/>
              <a:cs typeface="华文琥珀" panose="02010800040101010101" charset="-122"/>
            </a:endParaRPr>
          </a:p>
        </p:txBody>
      </p:sp>
      <p:sp>
        <p:nvSpPr>
          <p:cNvPr id="8" name="文本框 7"/>
          <p:cNvSpPr txBox="1"/>
          <p:nvPr/>
        </p:nvSpPr>
        <p:spPr>
          <a:xfrm>
            <a:off x="7661910" y="1426210"/>
            <a:ext cx="1404620" cy="521970"/>
          </a:xfrm>
          <a:prstGeom prst="rect">
            <a:avLst/>
          </a:prstGeom>
          <a:solidFill>
            <a:srgbClr val="FFFF00"/>
          </a:solidFill>
        </p:spPr>
        <p:txBody>
          <a:bodyPr wrap="square" rtlCol="0">
            <a:spAutoFit/>
          </a:bodyPr>
          <a:p>
            <a:pPr algn="l">
              <a:buClrTx/>
              <a:buSzTx/>
              <a:buFontTx/>
            </a:pPr>
            <a:r>
              <a:rPr lang="zh-CN" altLang="en-US" sz="2800" b="1">
                <a:solidFill>
                  <a:srgbClr val="FF0000"/>
                </a:solidFill>
                <a:latin typeface="华文琥珀" panose="02010800040101010101" charset="-122"/>
                <a:ea typeface="华文琥珀" panose="02010800040101010101" charset="-122"/>
                <a:cs typeface="华文琥珀" panose="02010800040101010101" charset="-122"/>
              </a:rPr>
              <a:t>世界观</a:t>
            </a:r>
            <a:endParaRPr lang="zh-CN" altLang="en-US" sz="2800" b="1">
              <a:solidFill>
                <a:srgbClr val="FF0000"/>
              </a:solidFill>
              <a:latin typeface="华文琥珀" panose="02010800040101010101" charset="-122"/>
              <a:ea typeface="华文琥珀" panose="02010800040101010101" charset="-122"/>
              <a:cs typeface="华文琥珀" panose="02010800040101010101" charset="-122"/>
            </a:endParaRPr>
          </a:p>
        </p:txBody>
      </p:sp>
      <p:sp>
        <p:nvSpPr>
          <p:cNvPr id="9" name="文本框 8"/>
          <p:cNvSpPr txBox="1"/>
          <p:nvPr/>
        </p:nvSpPr>
        <p:spPr>
          <a:xfrm>
            <a:off x="7662545" y="3493770"/>
            <a:ext cx="1466215" cy="521970"/>
          </a:xfrm>
          <a:prstGeom prst="rect">
            <a:avLst/>
          </a:prstGeom>
          <a:solidFill>
            <a:srgbClr val="FFFF00"/>
          </a:solidFill>
        </p:spPr>
        <p:txBody>
          <a:bodyPr wrap="square" rtlCol="0">
            <a:spAutoFit/>
          </a:bodyPr>
          <a:p>
            <a:pPr algn="l">
              <a:buClrTx/>
              <a:buSzTx/>
              <a:buFontTx/>
            </a:pPr>
            <a:r>
              <a:rPr lang="zh-CN" altLang="en-US" sz="2800" b="1">
                <a:solidFill>
                  <a:srgbClr val="FF0000"/>
                </a:solidFill>
                <a:latin typeface="华文琥珀" panose="02010800040101010101" charset="-122"/>
                <a:ea typeface="华文琥珀" panose="02010800040101010101" charset="-122"/>
                <a:cs typeface="华文琥珀" panose="02010800040101010101" charset="-122"/>
              </a:rPr>
              <a:t>方法论</a:t>
            </a:r>
            <a:endParaRPr lang="zh-CN" altLang="en-US" sz="2800" b="1">
              <a:solidFill>
                <a:srgbClr val="FF0000"/>
              </a:solidFill>
              <a:latin typeface="华文琥珀" panose="02010800040101010101" charset="-122"/>
              <a:ea typeface="华文琥珀" panose="02010800040101010101" charset="-122"/>
              <a:cs typeface="华文琥珀" panose="02010800040101010101" charset="-122"/>
            </a:endParaRPr>
          </a:p>
        </p:txBody>
      </p:sp>
      <p:sp>
        <p:nvSpPr>
          <p:cNvPr id="10" name="文本框 9"/>
          <p:cNvSpPr txBox="1"/>
          <p:nvPr/>
        </p:nvSpPr>
        <p:spPr>
          <a:xfrm>
            <a:off x="602615" y="2248535"/>
            <a:ext cx="1717675" cy="521970"/>
          </a:xfrm>
          <a:prstGeom prst="rect">
            <a:avLst/>
          </a:prstGeom>
          <a:solidFill>
            <a:srgbClr val="FFFF00"/>
          </a:solidFill>
        </p:spPr>
        <p:txBody>
          <a:bodyPr wrap="square" rtlCol="0">
            <a:spAutoFit/>
          </a:bodyPr>
          <a:p>
            <a:pPr algn="l">
              <a:buClrTx/>
              <a:buSzTx/>
              <a:buFontTx/>
            </a:pPr>
            <a:r>
              <a:rPr lang="zh-CN" altLang="en-US" sz="2800" b="1">
                <a:solidFill>
                  <a:srgbClr val="FF0000"/>
                </a:solidFill>
                <a:latin typeface="华文琥珀" panose="02010800040101010101" charset="-122"/>
                <a:ea typeface="华文琥珀" panose="02010800040101010101" charset="-122"/>
                <a:cs typeface="华文琥珀" panose="02010800040101010101" charset="-122"/>
              </a:rPr>
              <a:t>具体科学</a:t>
            </a:r>
            <a:endParaRPr lang="zh-CN" altLang="en-US" sz="2800" b="1">
              <a:solidFill>
                <a:srgbClr val="FF0000"/>
              </a:solidFill>
              <a:latin typeface="华文琥珀" panose="02010800040101010101" charset="-122"/>
              <a:ea typeface="华文琥珀" panose="02010800040101010101" charset="-122"/>
              <a:cs typeface="华文琥珀" panose="02010800040101010101" charset="-122"/>
            </a:endParaRPr>
          </a:p>
        </p:txBody>
      </p:sp>
      <p:cxnSp>
        <p:nvCxnSpPr>
          <p:cNvPr id="11" name="直接箭头连接符 10"/>
          <p:cNvCxnSpPr/>
          <p:nvPr/>
        </p:nvCxnSpPr>
        <p:spPr>
          <a:xfrm>
            <a:off x="5060950" y="711835"/>
            <a:ext cx="452120" cy="1205230"/>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flipV="1">
            <a:off x="5965190" y="731520"/>
            <a:ext cx="511810" cy="1144905"/>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flipV="1">
            <a:off x="2419985" y="2128520"/>
            <a:ext cx="2962910" cy="160020"/>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flipH="1">
            <a:off x="2410460" y="2499995"/>
            <a:ext cx="2872105" cy="181610"/>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a:off x="7949565" y="2128520"/>
            <a:ext cx="24130" cy="1236980"/>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flipH="1" flipV="1">
            <a:off x="8411845" y="2073910"/>
            <a:ext cx="10160" cy="1346200"/>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flipV="1">
            <a:off x="6085840" y="1595755"/>
            <a:ext cx="1385570" cy="652780"/>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flipH="1" flipV="1">
            <a:off x="6025515" y="2901315"/>
            <a:ext cx="1385570" cy="592455"/>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flipH="1">
            <a:off x="6146165" y="1906905"/>
            <a:ext cx="1365250" cy="562610"/>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a:off x="5965190" y="3172460"/>
            <a:ext cx="1304290" cy="574040"/>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9257030" y="1155065"/>
            <a:ext cx="675005" cy="3183890"/>
          </a:xfrm>
          <a:prstGeom prst="rect">
            <a:avLst/>
          </a:prstGeom>
          <a:solidFill>
            <a:srgbClr val="00B0F0"/>
          </a:solidFill>
        </p:spPr>
        <p:txBody>
          <a:bodyPr vert="eaVert" wrap="square" rtlCol="0">
            <a:spAutoFit/>
          </a:bodyPr>
          <a:p>
            <a:r>
              <a:rPr lang="zh-CN" altLang="en-US" sz="3200" b="1">
                <a:solidFill>
                  <a:srgbClr val="FF0000"/>
                </a:solidFill>
                <a:latin typeface="华文琥珀" panose="02010800040101010101" charset="-122"/>
                <a:ea typeface="华文琥珀" panose="02010800040101010101" charset="-122"/>
              </a:rPr>
              <a:t>马克思主义哲学</a:t>
            </a:r>
            <a:endParaRPr lang="zh-CN" altLang="en-US" sz="3200" b="1">
              <a:solidFill>
                <a:srgbClr val="FF0000"/>
              </a:solidFill>
              <a:latin typeface="华文琥珀" panose="02010800040101010101" charset="-122"/>
              <a:ea typeface="华文琥珀" panose="02010800040101010101" charset="-122"/>
            </a:endParaRPr>
          </a:p>
        </p:txBody>
      </p:sp>
      <p:sp>
        <p:nvSpPr>
          <p:cNvPr id="23" name="文本框 22"/>
          <p:cNvSpPr txBox="1"/>
          <p:nvPr/>
        </p:nvSpPr>
        <p:spPr>
          <a:xfrm>
            <a:off x="9932035" y="260350"/>
            <a:ext cx="2075815" cy="1568450"/>
          </a:xfrm>
          <a:prstGeom prst="rect">
            <a:avLst/>
          </a:prstGeom>
          <a:noFill/>
        </p:spPr>
        <p:txBody>
          <a:bodyPr wrap="square" rtlCol="0">
            <a:spAutoFit/>
          </a:bodyPr>
          <a:p>
            <a:r>
              <a:rPr lang="zh-CN" altLang="en-US" sz="2400" b="1">
                <a:latin typeface="华文琥珀" panose="02010800040101010101" charset="-122"/>
                <a:ea typeface="华文琥珀" panose="02010800040101010101" charset="-122"/>
              </a:rPr>
              <a:t>产生条件：阶级基础</a:t>
            </a:r>
            <a:r>
              <a:rPr lang="en-US" altLang="zh-CN" sz="2400" b="1">
                <a:latin typeface="华文琥珀" panose="02010800040101010101" charset="-122"/>
                <a:ea typeface="华文琥珀" panose="02010800040101010101" charset="-122"/>
              </a:rPr>
              <a:t>/</a:t>
            </a:r>
            <a:r>
              <a:rPr lang="zh-CN" altLang="en-US" sz="2400" b="1">
                <a:latin typeface="华文琥珀" panose="02010800040101010101" charset="-122"/>
                <a:ea typeface="华文琥珀" panose="02010800040101010101" charset="-122"/>
              </a:rPr>
              <a:t>理论来源</a:t>
            </a:r>
            <a:r>
              <a:rPr lang="en-US" altLang="zh-CN" sz="2400" b="1">
                <a:latin typeface="华文琥珀" panose="02010800040101010101" charset="-122"/>
                <a:ea typeface="华文琥珀" panose="02010800040101010101" charset="-122"/>
              </a:rPr>
              <a:t>/</a:t>
            </a:r>
            <a:r>
              <a:rPr lang="zh-CN" altLang="en-US" sz="2400" b="1">
                <a:latin typeface="华文琥珀" panose="02010800040101010101" charset="-122"/>
                <a:ea typeface="华文琥珀" panose="02010800040101010101" charset="-122"/>
              </a:rPr>
              <a:t>自然科学</a:t>
            </a:r>
            <a:r>
              <a:rPr lang="en-US" altLang="zh-CN" sz="2400" b="1">
                <a:latin typeface="华文琥珀" panose="02010800040101010101" charset="-122"/>
                <a:ea typeface="华文琥珀" panose="02010800040101010101" charset="-122"/>
              </a:rPr>
              <a:t>/</a:t>
            </a:r>
            <a:r>
              <a:rPr lang="zh-CN" altLang="en-US" sz="2400" b="1">
                <a:latin typeface="华文琥珀" panose="02010800040101010101" charset="-122"/>
                <a:ea typeface="华文琥珀" panose="02010800040101010101" charset="-122"/>
              </a:rPr>
              <a:t>社会科学</a:t>
            </a:r>
            <a:endParaRPr lang="zh-CN" altLang="en-US" sz="2400" b="1">
              <a:latin typeface="华文琥珀" panose="02010800040101010101" charset="-122"/>
              <a:ea typeface="华文琥珀" panose="02010800040101010101" charset="-122"/>
            </a:endParaRPr>
          </a:p>
        </p:txBody>
      </p:sp>
      <p:sp>
        <p:nvSpPr>
          <p:cNvPr id="24" name="文本框 23"/>
          <p:cNvSpPr txBox="1"/>
          <p:nvPr/>
        </p:nvSpPr>
        <p:spPr>
          <a:xfrm>
            <a:off x="10060305" y="2073910"/>
            <a:ext cx="1533525" cy="460375"/>
          </a:xfrm>
          <a:prstGeom prst="rect">
            <a:avLst/>
          </a:prstGeom>
          <a:noFill/>
        </p:spPr>
        <p:txBody>
          <a:bodyPr wrap="square" rtlCol="0">
            <a:spAutoFit/>
          </a:bodyPr>
          <a:p>
            <a:r>
              <a:rPr lang="zh-CN" altLang="en-US" sz="2400" b="1">
                <a:latin typeface="华文琥珀" panose="02010800040101010101" charset="-122"/>
                <a:ea typeface="华文琥珀" panose="02010800040101010101" charset="-122"/>
              </a:rPr>
              <a:t>历史使命</a:t>
            </a:r>
            <a:endParaRPr lang="zh-CN" altLang="en-US" sz="2400" b="1">
              <a:latin typeface="华文琥珀" panose="02010800040101010101" charset="-122"/>
              <a:ea typeface="华文琥珀" panose="02010800040101010101" charset="-122"/>
            </a:endParaRPr>
          </a:p>
        </p:txBody>
      </p:sp>
      <p:sp>
        <p:nvSpPr>
          <p:cNvPr id="25" name="文本框 24"/>
          <p:cNvSpPr txBox="1"/>
          <p:nvPr/>
        </p:nvSpPr>
        <p:spPr>
          <a:xfrm>
            <a:off x="10060305" y="2779395"/>
            <a:ext cx="1734820" cy="521970"/>
          </a:xfrm>
          <a:prstGeom prst="rect">
            <a:avLst/>
          </a:prstGeom>
          <a:solidFill>
            <a:schemeClr val="bg1"/>
          </a:solidFill>
        </p:spPr>
        <p:txBody>
          <a:bodyPr wrap="square" rtlCol="0">
            <a:spAutoFit/>
          </a:bodyPr>
          <a:p>
            <a:r>
              <a:rPr lang="zh-CN" altLang="en-US" sz="2800" b="1">
                <a:solidFill>
                  <a:srgbClr val="FF0000"/>
                </a:solidFill>
                <a:latin typeface="华文琥珀" panose="02010800040101010101" charset="-122"/>
                <a:ea typeface="华文琥珀" panose="02010800040101010101" charset="-122"/>
              </a:rPr>
              <a:t>基本特征</a:t>
            </a:r>
            <a:endParaRPr lang="zh-CN" altLang="en-US" sz="2800" b="1">
              <a:solidFill>
                <a:srgbClr val="FF0000"/>
              </a:solidFill>
              <a:latin typeface="华文琥珀" panose="02010800040101010101" charset="-122"/>
              <a:ea typeface="华文琥珀" panose="02010800040101010101" charset="-122"/>
            </a:endParaRPr>
          </a:p>
        </p:txBody>
      </p:sp>
      <p:sp>
        <p:nvSpPr>
          <p:cNvPr id="26" name="文本框 25"/>
          <p:cNvSpPr txBox="1"/>
          <p:nvPr/>
        </p:nvSpPr>
        <p:spPr>
          <a:xfrm>
            <a:off x="10060305" y="3546475"/>
            <a:ext cx="1713865" cy="1198880"/>
          </a:xfrm>
          <a:prstGeom prst="rect">
            <a:avLst/>
          </a:prstGeom>
          <a:noFill/>
        </p:spPr>
        <p:txBody>
          <a:bodyPr wrap="square" rtlCol="0">
            <a:spAutoFit/>
          </a:bodyPr>
          <a:p>
            <a:r>
              <a:rPr lang="zh-CN" altLang="en-US" sz="2400" b="1">
                <a:latin typeface="华文琥珀" panose="02010800040101010101" charset="-122"/>
                <a:ea typeface="华文琥珀" panose="02010800040101010101" charset="-122"/>
              </a:rPr>
              <a:t>马克思主义中国化理论成果</a:t>
            </a:r>
            <a:endParaRPr lang="zh-CN" altLang="en-US" sz="2400" b="1">
              <a:latin typeface="华文琥珀" panose="02010800040101010101" charset="-122"/>
              <a:ea typeface="华文琥珀" panose="02010800040101010101" charset="-122"/>
            </a:endParaRPr>
          </a:p>
        </p:txBody>
      </p:sp>
      <p:sp>
        <p:nvSpPr>
          <p:cNvPr id="27" name="文本框 26"/>
          <p:cNvSpPr txBox="1"/>
          <p:nvPr/>
        </p:nvSpPr>
        <p:spPr>
          <a:xfrm>
            <a:off x="3082290" y="2971800"/>
            <a:ext cx="2882900" cy="521970"/>
          </a:xfrm>
          <a:prstGeom prst="rect">
            <a:avLst/>
          </a:prstGeom>
          <a:solidFill>
            <a:srgbClr val="00B0F0"/>
          </a:solidFill>
        </p:spPr>
        <p:txBody>
          <a:bodyPr wrap="square" rtlCol="0">
            <a:spAutoFit/>
          </a:bodyPr>
          <a:p>
            <a:r>
              <a:rPr lang="zh-CN" altLang="en-US" sz="2800" b="1">
                <a:latin typeface="华文琥珀" panose="02010800040101010101" charset="-122"/>
                <a:ea typeface="华文琥珀" panose="02010800040101010101" charset="-122"/>
              </a:rPr>
              <a:t>时代精神的精华？</a:t>
            </a:r>
            <a:endParaRPr lang="zh-CN" altLang="en-US" sz="2800" b="1">
              <a:latin typeface="华文琥珀" panose="02010800040101010101" charset="-122"/>
              <a:ea typeface="华文琥珀" panose="02010800040101010101" charset="-122"/>
            </a:endParaRPr>
          </a:p>
        </p:txBody>
      </p:sp>
      <p:sp>
        <p:nvSpPr>
          <p:cNvPr id="28" name="文本框 27"/>
          <p:cNvSpPr txBox="1"/>
          <p:nvPr/>
        </p:nvSpPr>
        <p:spPr>
          <a:xfrm>
            <a:off x="3474085" y="4901565"/>
            <a:ext cx="1125220" cy="460375"/>
          </a:xfrm>
          <a:prstGeom prst="rect">
            <a:avLst/>
          </a:prstGeom>
          <a:noFill/>
        </p:spPr>
        <p:txBody>
          <a:bodyPr wrap="square" rtlCol="0">
            <a:spAutoFit/>
          </a:bodyPr>
          <a:p>
            <a:pPr algn="l">
              <a:buClrTx/>
              <a:buSzTx/>
              <a:buFontTx/>
            </a:pPr>
            <a:r>
              <a:rPr lang="zh-CN" sz="2400" b="1">
                <a:latin typeface="华文琥珀" panose="02010800040101010101" charset="-122"/>
                <a:ea typeface="华文琥珀" panose="02010800040101010101" charset="-122"/>
              </a:rPr>
              <a:t>为什么</a:t>
            </a:r>
            <a:endParaRPr lang="zh-CN" sz="2400" b="1">
              <a:latin typeface="华文琥珀" panose="02010800040101010101" charset="-122"/>
              <a:ea typeface="华文琥珀" panose="02010800040101010101" charset="-122"/>
            </a:endParaRPr>
          </a:p>
        </p:txBody>
      </p:sp>
      <p:sp>
        <p:nvSpPr>
          <p:cNvPr id="29" name="文本框 28"/>
          <p:cNvSpPr txBox="1"/>
          <p:nvPr/>
        </p:nvSpPr>
        <p:spPr>
          <a:xfrm>
            <a:off x="3497580" y="5452110"/>
            <a:ext cx="1162685" cy="460375"/>
          </a:xfrm>
          <a:prstGeom prst="rect">
            <a:avLst/>
          </a:prstGeom>
          <a:noFill/>
        </p:spPr>
        <p:txBody>
          <a:bodyPr wrap="square" rtlCol="0">
            <a:spAutoFit/>
          </a:bodyPr>
          <a:p>
            <a:r>
              <a:rPr lang="zh-CN" sz="2400" b="1">
                <a:solidFill>
                  <a:srgbClr val="FF0000"/>
                </a:solidFill>
                <a:latin typeface="华文琥珀" panose="02010800040101010101" charset="-122"/>
                <a:ea typeface="华文琥珀" panose="02010800040101010101" charset="-122"/>
              </a:rPr>
              <a:t>是什么</a:t>
            </a:r>
            <a:endParaRPr lang="zh-CN" sz="2400" b="1">
              <a:solidFill>
                <a:srgbClr val="FF0000"/>
              </a:solidFill>
              <a:latin typeface="华文琥珀" panose="02010800040101010101" charset="-122"/>
              <a:ea typeface="华文琥珀" panose="02010800040101010101" charset="-122"/>
            </a:endParaRPr>
          </a:p>
        </p:txBody>
      </p:sp>
      <p:cxnSp>
        <p:nvCxnSpPr>
          <p:cNvPr id="31" name="直接箭头连接符 30"/>
          <p:cNvCxnSpPr/>
          <p:nvPr/>
        </p:nvCxnSpPr>
        <p:spPr>
          <a:xfrm flipV="1">
            <a:off x="5869940" y="4774565"/>
            <a:ext cx="979170" cy="587375"/>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p:nvPr/>
        </p:nvCxnSpPr>
        <p:spPr>
          <a:xfrm>
            <a:off x="5915025" y="5658485"/>
            <a:ext cx="853440" cy="753110"/>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33" name="文本框 32"/>
          <p:cNvSpPr txBox="1"/>
          <p:nvPr/>
        </p:nvSpPr>
        <p:spPr>
          <a:xfrm>
            <a:off x="4568825" y="5361940"/>
            <a:ext cx="1396365" cy="368300"/>
          </a:xfrm>
          <a:prstGeom prst="rect">
            <a:avLst/>
          </a:prstGeom>
          <a:solidFill>
            <a:srgbClr val="FFFF00"/>
          </a:solidFill>
        </p:spPr>
        <p:txBody>
          <a:bodyPr wrap="square" rtlCol="0">
            <a:spAutoFit/>
          </a:bodyPr>
          <a:p>
            <a:endParaRPr lang="zh-CN" altLang="en-US"/>
          </a:p>
        </p:txBody>
      </p:sp>
      <p:sp>
        <p:nvSpPr>
          <p:cNvPr id="34" name="文本框 33"/>
          <p:cNvSpPr txBox="1"/>
          <p:nvPr/>
        </p:nvSpPr>
        <p:spPr>
          <a:xfrm>
            <a:off x="6945630" y="4670425"/>
            <a:ext cx="1396365" cy="368300"/>
          </a:xfrm>
          <a:prstGeom prst="rect">
            <a:avLst/>
          </a:prstGeom>
          <a:solidFill>
            <a:srgbClr val="FFFF00"/>
          </a:solidFill>
        </p:spPr>
        <p:txBody>
          <a:bodyPr wrap="square" rtlCol="0">
            <a:spAutoFit/>
          </a:bodyPr>
          <a:p>
            <a:endParaRPr lang="zh-CN" altLang="en-US"/>
          </a:p>
        </p:txBody>
      </p:sp>
      <p:sp>
        <p:nvSpPr>
          <p:cNvPr id="35" name="文本框 34"/>
          <p:cNvSpPr txBox="1"/>
          <p:nvPr/>
        </p:nvSpPr>
        <p:spPr>
          <a:xfrm>
            <a:off x="6945630" y="6136640"/>
            <a:ext cx="1396365" cy="368300"/>
          </a:xfrm>
          <a:prstGeom prst="rect">
            <a:avLst/>
          </a:prstGeom>
          <a:solidFill>
            <a:srgbClr val="FFFF00"/>
          </a:solidFill>
        </p:spPr>
        <p:txBody>
          <a:bodyPr wrap="square" rtlCol="0">
            <a:spAutoFit/>
          </a:bodyPr>
          <a:p>
            <a:endParaRPr lang="zh-CN" altLang="en-US"/>
          </a:p>
        </p:txBody>
      </p:sp>
      <p:sp>
        <p:nvSpPr>
          <p:cNvPr id="36" name="文本框 35"/>
          <p:cNvSpPr txBox="1"/>
          <p:nvPr/>
        </p:nvSpPr>
        <p:spPr>
          <a:xfrm>
            <a:off x="8956675" y="4736465"/>
            <a:ext cx="3050540" cy="460375"/>
          </a:xfrm>
          <a:prstGeom prst="rect">
            <a:avLst/>
          </a:prstGeom>
          <a:solidFill>
            <a:srgbClr val="FF0000"/>
          </a:solidFill>
        </p:spPr>
        <p:txBody>
          <a:bodyPr wrap="square" rtlCol="0">
            <a:spAutoFit/>
          </a:bodyPr>
          <a:p>
            <a:r>
              <a:rPr lang="en-US" altLang="zh-CN" sz="2400" b="1">
                <a:solidFill>
                  <a:srgbClr val="FFFF00"/>
                </a:solidFill>
                <a:latin typeface="华文琥珀" panose="02010800040101010101" charset="-122"/>
                <a:ea typeface="华文琥珀" panose="02010800040101010101" charset="-122"/>
              </a:rPr>
              <a:t>1.          2.</a:t>
            </a:r>
            <a:r>
              <a:rPr lang="en-US" altLang="zh-CN" sz="2400" b="1">
                <a:solidFill>
                  <a:srgbClr val="FFFF00"/>
                </a:solidFill>
                <a:latin typeface="华文琥珀" panose="02010800040101010101" charset="-122"/>
                <a:ea typeface="华文琥珀" panose="02010800040101010101" charset="-122"/>
              </a:rPr>
              <a:t>         3.</a:t>
            </a:r>
            <a:r>
              <a:rPr lang="en-US" altLang="zh-CN" sz="2400" b="1" u="sng">
                <a:solidFill>
                  <a:srgbClr val="FFFF00"/>
                </a:solidFill>
                <a:latin typeface="华文琥珀" panose="02010800040101010101" charset="-122"/>
                <a:ea typeface="华文琥珀" panose="02010800040101010101" charset="-122"/>
              </a:rPr>
              <a:t>         </a:t>
            </a:r>
            <a:endParaRPr lang="en-US" altLang="zh-CN" sz="2400" b="1" u="sng">
              <a:solidFill>
                <a:srgbClr val="FFFF00"/>
              </a:solidFill>
              <a:latin typeface="华文琥珀" panose="02010800040101010101" charset="-122"/>
              <a:ea typeface="华文琥珀" panose="02010800040101010101" charset="-122"/>
            </a:endParaRPr>
          </a:p>
        </p:txBody>
      </p:sp>
      <p:sp>
        <p:nvSpPr>
          <p:cNvPr id="37" name="文本框 36"/>
          <p:cNvSpPr txBox="1"/>
          <p:nvPr/>
        </p:nvSpPr>
        <p:spPr>
          <a:xfrm>
            <a:off x="9257030" y="6044565"/>
            <a:ext cx="2158365" cy="460375"/>
          </a:xfrm>
          <a:prstGeom prst="rect">
            <a:avLst/>
          </a:prstGeom>
          <a:solidFill>
            <a:srgbClr val="FF0000"/>
          </a:solidFill>
        </p:spPr>
        <p:txBody>
          <a:bodyPr wrap="square" rtlCol="0">
            <a:spAutoFit/>
          </a:bodyPr>
          <a:p>
            <a:r>
              <a:rPr lang="en-US" altLang="zh-CN" sz="2400" b="1">
                <a:solidFill>
                  <a:srgbClr val="FFFF00"/>
                </a:solidFill>
                <a:latin typeface="华文琥珀" panose="02010800040101010101" charset="-122"/>
                <a:ea typeface="华文琥珀" panose="02010800040101010101" charset="-122"/>
              </a:rPr>
              <a:t>1.        2.</a:t>
            </a:r>
            <a:r>
              <a:rPr lang="en-US" altLang="zh-CN" sz="2400" b="1" u="sng">
                <a:solidFill>
                  <a:srgbClr val="FFFF00"/>
                </a:solidFill>
                <a:latin typeface="华文琥珀" panose="02010800040101010101" charset="-122"/>
                <a:ea typeface="华文琥珀" panose="02010800040101010101" charset="-122"/>
              </a:rPr>
              <a:t> </a:t>
            </a:r>
            <a:r>
              <a:rPr lang="en-US" altLang="zh-CN" sz="2400" b="1">
                <a:solidFill>
                  <a:srgbClr val="FFFF00"/>
                </a:solidFill>
                <a:latin typeface="华文琥珀" panose="02010800040101010101" charset="-122"/>
                <a:ea typeface="华文琥珀" panose="02010800040101010101" charset="-122"/>
              </a:rPr>
              <a:t>        </a:t>
            </a:r>
            <a:r>
              <a:rPr lang="en-US" altLang="zh-CN" sz="2400" b="1" u="sng">
                <a:solidFill>
                  <a:srgbClr val="FFFF00"/>
                </a:solidFill>
                <a:latin typeface="华文琥珀" panose="02010800040101010101" charset="-122"/>
                <a:ea typeface="华文琥珀" panose="02010800040101010101" charset="-122"/>
              </a:rPr>
              <a:t>    </a:t>
            </a:r>
            <a:endParaRPr lang="en-US" altLang="zh-CN" sz="2400" b="1" u="sng">
              <a:solidFill>
                <a:srgbClr val="FFFF00"/>
              </a:solidFill>
              <a:latin typeface="华文琥珀" panose="02010800040101010101" charset="-122"/>
              <a:ea typeface="华文琥珀" panose="02010800040101010101" charset="-122"/>
            </a:endParaRPr>
          </a:p>
        </p:txBody>
      </p:sp>
      <p:sp>
        <p:nvSpPr>
          <p:cNvPr id="38" name="文本框 37"/>
          <p:cNvSpPr txBox="1"/>
          <p:nvPr/>
        </p:nvSpPr>
        <p:spPr>
          <a:xfrm>
            <a:off x="135255" y="32385"/>
            <a:ext cx="613410" cy="2501900"/>
          </a:xfrm>
          <a:prstGeom prst="rect">
            <a:avLst/>
          </a:prstGeom>
          <a:noFill/>
        </p:spPr>
        <p:txBody>
          <a:bodyPr vert="eaVert" wrap="square" rtlCol="0">
            <a:spAutoFit/>
          </a:bodyPr>
          <a:p>
            <a:r>
              <a:rPr lang="zh-CN" altLang="en-US" sz="2800" b="1">
                <a:solidFill>
                  <a:srgbClr val="FF0000"/>
                </a:solidFill>
                <a:highlight>
                  <a:srgbClr val="00FF00"/>
                </a:highlight>
                <a:latin typeface="华文琥珀" panose="02010800040101010101" charset="-122"/>
                <a:ea typeface="华文琥珀" panose="02010800040101010101" charset="-122"/>
              </a:rPr>
              <a:t>选择题（了解）</a:t>
            </a:r>
            <a:endParaRPr lang="zh-CN" altLang="en-US" sz="2800" b="1">
              <a:solidFill>
                <a:srgbClr val="FF0000"/>
              </a:solidFill>
              <a:highlight>
                <a:srgbClr val="00FF00"/>
              </a:highlight>
              <a:latin typeface="华文琥珀" panose="02010800040101010101" charset="-122"/>
              <a:ea typeface="华文琥珀" panose="02010800040101010101" charset="-122"/>
            </a:endParaRPr>
          </a:p>
        </p:txBody>
      </p:sp>
      <p:sp>
        <p:nvSpPr>
          <p:cNvPr id="2" name="文本框 1"/>
          <p:cNvSpPr txBox="1"/>
          <p:nvPr/>
        </p:nvSpPr>
        <p:spPr>
          <a:xfrm>
            <a:off x="8956675" y="5198110"/>
            <a:ext cx="2158365" cy="460375"/>
          </a:xfrm>
          <a:prstGeom prst="rect">
            <a:avLst/>
          </a:prstGeom>
          <a:solidFill>
            <a:srgbClr val="FF0000"/>
          </a:solidFill>
        </p:spPr>
        <p:txBody>
          <a:bodyPr wrap="square" rtlCol="0">
            <a:spAutoFit/>
          </a:bodyPr>
          <a:p>
            <a:r>
              <a:rPr lang="en-US" altLang="zh-CN" sz="2400" b="1">
                <a:solidFill>
                  <a:srgbClr val="FFFF00"/>
                </a:solidFill>
                <a:latin typeface="华文琥珀" panose="02010800040101010101" charset="-122"/>
                <a:ea typeface="华文琥珀" panose="02010800040101010101" charset="-122"/>
              </a:rPr>
              <a:t>1.        2.</a:t>
            </a:r>
            <a:r>
              <a:rPr lang="en-US" altLang="zh-CN" sz="2400" b="1" u="sng">
                <a:solidFill>
                  <a:srgbClr val="FFFF00"/>
                </a:solidFill>
                <a:latin typeface="华文琥珀" panose="02010800040101010101" charset="-122"/>
                <a:ea typeface="华文琥珀" panose="02010800040101010101" charset="-122"/>
              </a:rPr>
              <a:t> </a:t>
            </a:r>
            <a:r>
              <a:rPr lang="en-US" altLang="zh-CN" sz="2400" b="1">
                <a:solidFill>
                  <a:srgbClr val="FFFF00"/>
                </a:solidFill>
                <a:latin typeface="华文琥珀" panose="02010800040101010101" charset="-122"/>
                <a:ea typeface="华文琥珀" panose="02010800040101010101" charset="-122"/>
              </a:rPr>
              <a:t>        </a:t>
            </a:r>
            <a:r>
              <a:rPr lang="en-US" altLang="zh-CN" sz="2400" b="1" u="sng">
                <a:solidFill>
                  <a:srgbClr val="FFFF00"/>
                </a:solidFill>
                <a:latin typeface="华文琥珀" panose="02010800040101010101" charset="-122"/>
                <a:ea typeface="华文琥珀" panose="02010800040101010101" charset="-122"/>
              </a:rPr>
              <a:t>    </a:t>
            </a:r>
            <a:endParaRPr lang="en-US" altLang="zh-CN" sz="2400" b="1" u="sng">
              <a:solidFill>
                <a:srgbClr val="FFFF00"/>
              </a:solidFill>
              <a:latin typeface="华文琥珀" panose="02010800040101010101" charset="-122"/>
              <a:ea typeface="华文琥珀" panose="0201080004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8"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63855" y="247015"/>
            <a:ext cx="11475085" cy="6210935"/>
          </a:xfrm>
          <a:prstGeom prst="rect">
            <a:avLst/>
          </a:prstGeom>
          <a:noFill/>
        </p:spPr>
        <p:txBody>
          <a:bodyPr wrap="square" rtlCol="0">
            <a:noAutofit/>
          </a:bodyPr>
          <a:p>
            <a:pPr fontAlgn="auto">
              <a:lnSpc>
                <a:spcPts val="3080"/>
              </a:lnSpc>
            </a:pPr>
            <a:r>
              <a:rPr lang="en-US" altLang="zh-CN" sz="2800" b="1">
                <a:solidFill>
                  <a:srgbClr val="FF0000"/>
                </a:solidFill>
                <a:latin typeface="华文琥珀" panose="02010800040101010101" charset="-122"/>
                <a:ea typeface="华文琥珀" panose="02010800040101010101" charset="-122"/>
                <a:cs typeface="华文琥珀" panose="02010800040101010101" charset="-122"/>
              </a:rPr>
              <a:t>5.辩证唯物主义的认识论（探索认识的奥秘）</a:t>
            </a:r>
            <a:r>
              <a:rPr lang="en-US" altLang="zh-CN" sz="2800" b="1">
                <a:solidFill>
                  <a:srgbClr val="FFFF00"/>
                </a:solidFill>
                <a:highlight>
                  <a:srgbClr val="FF0000"/>
                </a:highlight>
                <a:latin typeface="华文琥珀" panose="02010800040101010101" charset="-122"/>
                <a:ea typeface="华文琥珀" panose="02010800040101010101" charset="-122"/>
                <a:cs typeface="华文琥珀" panose="02010800040101010101" charset="-122"/>
              </a:rPr>
              <a:t>①—④</a:t>
            </a:r>
            <a:endParaRPr lang="en-US" altLang="zh-CN" sz="2800" b="1">
              <a:solidFill>
                <a:srgbClr val="FF0000"/>
              </a:solidFill>
              <a:latin typeface="华文琥珀" panose="02010800040101010101" charset="-122"/>
              <a:ea typeface="华文琥珀" panose="02010800040101010101" charset="-122"/>
              <a:cs typeface="华文琥珀" panose="02010800040101010101" charset="-122"/>
            </a:endParaRPr>
          </a:p>
          <a:p>
            <a:pPr fontAlgn="auto">
              <a:lnSpc>
                <a:spcPts val="3080"/>
              </a:lnSpc>
            </a:pPr>
            <a:r>
              <a:rPr lang="zh-CN" altLang="en-US" sz="2400" b="1">
                <a:latin typeface="微软雅黑" panose="020B0503020204020204" charset="-122"/>
                <a:ea typeface="微软雅黑" panose="020B0503020204020204" charset="-122"/>
                <a:cs typeface="华文琥珀" panose="02010800040101010101" charset="-122"/>
                <a:sym typeface="+mn-ea"/>
              </a:rPr>
              <a:t>①</a:t>
            </a:r>
            <a:r>
              <a:rPr lang="zh-CN" altLang="en-US" sz="2400" b="1">
                <a:latin typeface="Calibri" panose="020F0502020204030204" charset="0"/>
                <a:ea typeface="微软雅黑" panose="020B0503020204020204" charset="-122"/>
                <a:cs typeface="微软雅黑" panose="020B0503020204020204" charset="-122"/>
                <a:sym typeface="+mn-ea"/>
              </a:rPr>
              <a:t>实践具有客观物质性、主观能动性、社会历史性、直接现实性</a:t>
            </a:r>
            <a:endParaRPr lang="zh-CN" altLang="en-US" sz="2400" b="1">
              <a:latin typeface="Calibri" panose="020F0502020204030204" charset="0"/>
              <a:ea typeface="微软雅黑" panose="020B0503020204020204" charset="-122"/>
              <a:cs typeface="微软雅黑" panose="020B0503020204020204" charset="-122"/>
              <a:sym typeface="+mn-ea"/>
            </a:endParaRPr>
          </a:p>
          <a:p>
            <a:pPr fontAlgn="auto">
              <a:lnSpc>
                <a:spcPts val="3080"/>
              </a:lnSpc>
            </a:pPr>
            <a:r>
              <a:rPr lang="zh-CN" altLang="en-US" sz="2400" b="1">
                <a:latin typeface="Calibri" panose="020F0502020204030204" charset="0"/>
                <a:ea typeface="微软雅黑" panose="020B0503020204020204" charset="-122"/>
                <a:cs typeface="微软雅黑" panose="020B0503020204020204" charset="-122"/>
                <a:sym typeface="+mn-ea"/>
              </a:rPr>
              <a:t>②</a:t>
            </a:r>
            <a:r>
              <a:rPr lang="zh-CN" altLang="en-US" sz="2400" b="1">
                <a:solidFill>
                  <a:srgbClr val="FF0000"/>
                </a:solidFill>
                <a:latin typeface="华文琥珀" panose="02010800040101010101" charset="-122"/>
                <a:ea typeface="华文琥珀" panose="02010800040101010101" charset="-122"/>
                <a:cs typeface="华文琥珀" panose="02010800040101010101" charset="-122"/>
              </a:rPr>
              <a:t>（实践与认识的辩证关系原理方法论）</a:t>
            </a:r>
            <a:endParaRPr lang="zh-CN" altLang="en-US" sz="2400" b="1">
              <a:solidFill>
                <a:srgbClr val="FF0000"/>
              </a:solidFill>
              <a:latin typeface="华文琥珀" panose="02010800040101010101" charset="-122"/>
              <a:ea typeface="华文琥珀" panose="02010800040101010101" charset="-122"/>
              <a:cs typeface="华文琥珀" panose="02010800040101010101" charset="-122"/>
            </a:endParaRPr>
          </a:p>
          <a:p>
            <a:pPr fontAlgn="auto">
              <a:lnSpc>
                <a:spcPts val="3080"/>
              </a:lnSpc>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实践是认识的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基础，</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实践</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决定</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认识，实践是认识的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来源</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，是认识发展的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动力</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，是检验认识真理性的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唯一标准</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，是认识的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目的</a:t>
            </a:r>
            <a:r>
              <a:rPr lang="en-US" alt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重视</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实践</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，坚持</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实践第一</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的观点；在实践中</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认识和发现真理</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，在实践中</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检验和发展真理 </a:t>
            </a:r>
            <a:r>
              <a:rPr lang="en-US" alt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材料</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endParaRPr>
          </a:p>
          <a:p>
            <a:pPr fontAlgn="auto">
              <a:lnSpc>
                <a:spcPts val="3080"/>
              </a:lnSpc>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认识</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反作用于</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实践，</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正促错阻</a:t>
            </a:r>
            <a:r>
              <a:rPr lang="en-US" alt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重视认识的作用，</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树立正确的认识</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重视科学理论的指导作用</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，坚持</a:t>
            </a:r>
            <a:r>
              <a:rPr lang="zh-CN" altLang="en-US" sz="2400" b="1">
                <a:solidFill>
                  <a:srgbClr val="FF0000"/>
                </a:solidFill>
                <a:effectLst/>
                <a:highlight>
                  <a:srgbClr val="00FF00"/>
                </a:highlight>
                <a:latin typeface="微软雅黑" panose="020B0503020204020204" charset="-122"/>
                <a:ea typeface="微软雅黑" panose="020B0503020204020204" charset="-122"/>
                <a:cs typeface="微软雅黑" panose="020B0503020204020204" charset="-122"/>
              </a:rPr>
              <a:t>主观与客观、理论与实践具体的历史的统一</a:t>
            </a:r>
            <a:r>
              <a:rPr lang="en-US" alt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材料</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endParaRPr>
          </a:p>
          <a:p>
            <a:pPr fontAlgn="auto">
              <a:lnSpc>
                <a:spcPts val="3080"/>
              </a:lnSpc>
            </a:pPr>
            <a:r>
              <a:rPr lang="zh-CN" altLang="en-US" sz="2400" b="1">
                <a:latin typeface="Calibri" panose="020F0502020204030204" charset="0"/>
                <a:ea typeface="微软雅黑" panose="020B0503020204020204" charset="-122"/>
                <a:cs typeface="微软雅黑" panose="020B0503020204020204" charset="-122"/>
                <a:sym typeface="+mn-ea"/>
              </a:rPr>
              <a:t>③</a:t>
            </a:r>
            <a:r>
              <a:rPr lang="zh-CN" altLang="en-US" sz="2400" b="1">
                <a:solidFill>
                  <a:srgbClr val="FF0000"/>
                </a:solidFill>
                <a:latin typeface="华文琥珀" panose="02010800040101010101" charset="-122"/>
                <a:ea typeface="华文琥珀" panose="02010800040101010101" charset="-122"/>
                <a:cs typeface="华文琥珀" panose="02010800040101010101" charset="-122"/>
                <a:sym typeface="+mn-ea"/>
              </a:rPr>
              <a:t>（在实践中追求和发展真理</a:t>
            </a:r>
            <a:r>
              <a:rPr lang="en-US" altLang="zh-CN" sz="2800" b="1">
                <a:solidFill>
                  <a:srgbClr val="FFFF00"/>
                </a:solidFill>
                <a:highlight>
                  <a:srgbClr val="FF0000"/>
                </a:highlight>
                <a:latin typeface="华文琥珀" panose="02010800040101010101" charset="-122"/>
                <a:ea typeface="华文琥珀" panose="02010800040101010101" charset="-122"/>
                <a:cs typeface="华文琥珀" panose="02010800040101010101" charset="-122"/>
                <a:sym typeface="+mn-ea"/>
              </a:rPr>
              <a:t>③—④</a:t>
            </a:r>
            <a:r>
              <a:rPr lang="zh-CN" altLang="en-US" sz="2400" b="1">
                <a:solidFill>
                  <a:srgbClr val="FF0000"/>
                </a:solidFill>
                <a:latin typeface="华文琥珀" panose="02010800040101010101" charset="-122"/>
                <a:ea typeface="华文琥珀" panose="02010800040101010101" charset="-122"/>
                <a:cs typeface="华文琥珀" panose="02010800040101010101" charset="-122"/>
                <a:sym typeface="+mn-ea"/>
              </a:rPr>
              <a:t>）</a:t>
            </a:r>
            <a:endParaRPr lang="zh-CN" altLang="en-US" sz="2400" b="1">
              <a:solidFill>
                <a:srgbClr val="FF0000"/>
              </a:solidFill>
              <a:latin typeface="华文琥珀" panose="02010800040101010101" charset="-122"/>
              <a:ea typeface="华文琥珀" panose="02010800040101010101" charset="-122"/>
              <a:cs typeface="华文琥珀" panose="02010800040101010101" charset="-122"/>
              <a:sym typeface="+mn-ea"/>
            </a:endParaRPr>
          </a:p>
          <a:p>
            <a:pPr fontAlgn="auto">
              <a:lnSpc>
                <a:spcPts val="3080"/>
              </a:lnSpc>
            </a:pPr>
            <a:r>
              <a:rPr lang="zh-CN" altLang="en-US" sz="2400" b="1">
                <a:latin typeface="微软雅黑" panose="020B0503020204020204" charset="-122"/>
                <a:ea typeface="微软雅黑" panose="020B0503020204020204" charset="-122"/>
                <a:cs typeface="微软雅黑" panose="020B0503020204020204" charset="-122"/>
                <a:sym typeface="+mn-ea"/>
              </a:rPr>
              <a:t>真理是</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sym typeface="+mn-ea"/>
              </a:rPr>
              <a:t>客观的</a:t>
            </a:r>
            <a:r>
              <a:rPr lang="zh-CN" altLang="en-US" sz="2400" b="1">
                <a:latin typeface="微软雅黑" panose="020B0503020204020204" charset="-122"/>
                <a:ea typeface="微软雅黑" panose="020B0503020204020204" charset="-122"/>
                <a:cs typeface="微软雅黑" panose="020B0503020204020204" charset="-122"/>
                <a:sym typeface="+mn-ea"/>
              </a:rPr>
              <a:t>（最基本的属性）、</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sym typeface="+mn-ea"/>
              </a:rPr>
              <a:t>有条件的</a:t>
            </a:r>
            <a:r>
              <a:rPr lang="zh-CN" altLang="en-US" sz="2400" b="1">
                <a:latin typeface="微软雅黑" panose="020B0503020204020204" charset="-122"/>
                <a:ea typeface="微软雅黑" panose="020B0503020204020204" charset="-122"/>
                <a:cs typeface="微软雅黑" panose="020B0503020204020204" charset="-122"/>
                <a:sym typeface="+mn-ea"/>
              </a:rPr>
              <a:t>和</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sym typeface="+mn-ea"/>
              </a:rPr>
              <a:t>具体的</a:t>
            </a:r>
            <a:r>
              <a:rPr lang="en-US" alt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sym typeface="+mn-ea"/>
              </a:rPr>
              <a:t>+</a:t>
            </a:r>
            <a:r>
              <a:rPr lang="en-US" altLang="zh-CN" sz="2400" b="1">
                <a:latin typeface="微软雅黑" panose="020B0503020204020204" charset="-122"/>
                <a:ea typeface="微软雅黑" panose="020B0503020204020204" charset="-122"/>
                <a:cs typeface="微软雅黑" panose="020B0503020204020204" charset="-122"/>
                <a:sym typeface="+mn-ea"/>
              </a:rPr>
              <a:t>要</a:t>
            </a:r>
            <a:r>
              <a:rPr lang="zh-CN" altLang="en-US" sz="2400" b="1">
                <a:latin typeface="微软雅黑" panose="020B0503020204020204" charset="-122"/>
                <a:ea typeface="微软雅黑" panose="020B0503020204020204" charset="-122"/>
                <a:cs typeface="微软雅黑" panose="020B0503020204020204" charset="-122"/>
                <a:sym typeface="+mn-ea"/>
              </a:rPr>
              <a:t>求</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sym typeface="+mn-ea"/>
              </a:rPr>
              <a:t>坚信真理</a:t>
            </a:r>
            <a:r>
              <a:rPr lang="zh-CN" altLang="en-US" sz="2400" b="1">
                <a:latin typeface="微软雅黑" panose="020B0503020204020204" charset="-122"/>
                <a:ea typeface="微软雅黑" panose="020B0503020204020204" charset="-122"/>
                <a:cs typeface="微软雅黑" panose="020B0503020204020204" charset="-122"/>
                <a:sym typeface="+mn-ea"/>
              </a:rPr>
              <a:t>，坚持</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sym typeface="+mn-ea"/>
              </a:rPr>
              <a:t>真理面前人人平等</a:t>
            </a:r>
            <a:r>
              <a:rPr lang="zh-CN" altLang="en-US" sz="2400" b="1">
                <a:latin typeface="微软雅黑" panose="020B0503020204020204" charset="-122"/>
                <a:ea typeface="微软雅黑" panose="020B0503020204020204" charset="-122"/>
                <a:cs typeface="微软雅黑" panose="020B0503020204020204" charset="-122"/>
                <a:sym typeface="+mn-ea"/>
              </a:rPr>
              <a:t>、真理和谬误在</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sym typeface="+mn-ea"/>
              </a:rPr>
              <a:t>一定条件</a:t>
            </a:r>
            <a:r>
              <a:rPr lang="zh-CN" altLang="en-US" sz="2400" b="1">
                <a:latin typeface="微软雅黑" panose="020B0503020204020204" charset="-122"/>
                <a:ea typeface="微软雅黑" panose="020B0503020204020204" charset="-122"/>
                <a:cs typeface="微软雅黑" panose="020B0503020204020204" charset="-122"/>
                <a:sym typeface="+mn-ea"/>
              </a:rPr>
              <a:t>下</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sym typeface="+mn-ea"/>
              </a:rPr>
              <a:t>相互转化</a:t>
            </a:r>
            <a:r>
              <a:rPr lang="zh-CN" altLang="en-US" sz="2400" b="1">
                <a:latin typeface="微软雅黑" panose="020B0503020204020204" charset="-122"/>
                <a:ea typeface="微软雅黑" panose="020B0503020204020204" charset="-122"/>
                <a:cs typeface="微软雅黑" panose="020B0503020204020204" charset="-122"/>
                <a:sym typeface="+mn-ea"/>
              </a:rPr>
              <a:t>，</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sym typeface="+mn-ea"/>
              </a:rPr>
              <a:t>正确对待谬误</a:t>
            </a:r>
            <a:r>
              <a:rPr lang="en-US" alt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sym typeface="+mn-ea"/>
              </a:rPr>
              <a:t>+</a:t>
            </a:r>
            <a:r>
              <a:rPr lang="zh-CN" altLang="en-US" sz="2400" b="1">
                <a:latin typeface="微软雅黑" panose="020B0503020204020204" charset="-122"/>
                <a:ea typeface="微软雅黑" panose="020B0503020204020204" charset="-122"/>
                <a:cs typeface="微软雅黑" panose="020B0503020204020204" charset="-122"/>
                <a:sym typeface="+mn-ea"/>
              </a:rPr>
              <a:t>材料</a:t>
            </a:r>
            <a:endParaRPr lang="zh-CN" altLang="en-US" sz="2400" b="1">
              <a:latin typeface="微软雅黑" panose="020B0503020204020204" charset="-122"/>
              <a:ea typeface="微软雅黑" panose="020B0503020204020204" charset="-122"/>
              <a:cs typeface="微软雅黑" panose="020B0503020204020204" charset="-122"/>
              <a:sym typeface="+mn-ea"/>
            </a:endParaRPr>
          </a:p>
          <a:p>
            <a:pPr fontAlgn="auto">
              <a:lnSpc>
                <a:spcPts val="3080"/>
              </a:lnSpc>
            </a:pPr>
            <a:r>
              <a:rPr lang="zh-CN" altLang="en-US" sz="2400" b="1">
                <a:latin typeface="微软雅黑" panose="020B0503020204020204" charset="-122"/>
                <a:ea typeface="微软雅黑" panose="020B0503020204020204" charset="-122"/>
                <a:cs typeface="微软雅黑" panose="020B0503020204020204" charset="-122"/>
                <a:sym typeface="+mn-ea"/>
              </a:rPr>
              <a:t>④</a:t>
            </a:r>
            <a:r>
              <a:rPr lang="zh-CN" altLang="en-US" sz="2400" b="1">
                <a:solidFill>
                  <a:srgbClr val="FF0000"/>
                </a:solidFill>
                <a:latin typeface="华文琥珀" panose="02010800040101010101" charset="-122"/>
                <a:ea typeface="华文琥珀" panose="02010800040101010101" charset="-122"/>
                <a:cs typeface="华文琥珀" panose="02010800040101010101" charset="-122"/>
                <a:sym typeface="+mn-ea"/>
              </a:rPr>
              <a:t>（追求真理是一个过程）</a:t>
            </a:r>
            <a:endParaRPr lang="zh-CN" altLang="en-US" sz="2400" b="1">
              <a:solidFill>
                <a:srgbClr val="FF0000"/>
              </a:solidFill>
              <a:latin typeface="华文琥珀" panose="02010800040101010101" charset="-122"/>
              <a:ea typeface="华文琥珀" panose="02010800040101010101" charset="-122"/>
              <a:cs typeface="华文琥珀" panose="02010800040101010101" charset="-122"/>
            </a:endParaRPr>
          </a:p>
          <a:p>
            <a:pPr algn="l" fontAlgn="auto">
              <a:lnSpc>
                <a:spcPts val="3080"/>
              </a:lnSpc>
              <a:buClrTx/>
              <a:buSzTx/>
              <a:buNone/>
            </a:pPr>
            <a:r>
              <a:rPr lang="en-US" altLang="zh-CN" sz="2400" b="1">
                <a:latin typeface="微软雅黑" panose="020B0503020204020204" charset="-122"/>
                <a:ea typeface="微软雅黑" panose="020B0503020204020204" charset="-122"/>
                <a:cs typeface="微软雅黑" panose="020B0503020204020204" charset="-122"/>
                <a:sym typeface="+mn-ea"/>
              </a:rPr>
              <a:t>      </a:t>
            </a:r>
            <a:r>
              <a:rPr lang="zh-CN" altLang="en-US" sz="2400" b="1">
                <a:latin typeface="微软雅黑" panose="020B0503020204020204" charset="-122"/>
                <a:ea typeface="微软雅黑" panose="020B0503020204020204" charset="-122"/>
                <a:cs typeface="微软雅黑" panose="020B0503020204020204" charset="-122"/>
                <a:sym typeface="+mn-ea"/>
              </a:rPr>
              <a:t>认识</a:t>
            </a:r>
            <a:r>
              <a:rPr lang="zh-CN" altLang="en-US" sz="2400" b="1">
                <a:latin typeface="微软雅黑" panose="020B0503020204020204" charset="-122"/>
                <a:ea typeface="微软雅黑" panose="020B0503020204020204" charset="-122"/>
                <a:cs typeface="微软雅黑" panose="020B0503020204020204" charset="-122"/>
                <a:sym typeface="+mn-ea"/>
              </a:rPr>
              <a:t>受</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sym typeface="+mn-ea"/>
              </a:rPr>
              <a:t>主客观条件的限制</a:t>
            </a:r>
            <a:r>
              <a:rPr lang="zh-CN" altLang="en-US" sz="2400" b="1">
                <a:latin typeface="微软雅黑" panose="020B0503020204020204" charset="-122"/>
                <a:ea typeface="微软雅黑" panose="020B0503020204020204" charset="-122"/>
                <a:cs typeface="微软雅黑" panose="020B0503020204020204" charset="-122"/>
                <a:sym typeface="+mn-ea"/>
              </a:rPr>
              <a:t>而</a:t>
            </a:r>
            <a:r>
              <a:rPr lang="zh-CN" altLang="en-US" sz="2400" b="1">
                <a:latin typeface="微软雅黑" panose="020B0503020204020204" charset="-122"/>
                <a:ea typeface="微软雅黑" panose="020B0503020204020204" charset="-122"/>
                <a:cs typeface="微软雅黑" panose="020B0503020204020204" charset="-122"/>
                <a:sym typeface="+mn-ea"/>
              </a:rPr>
              <a:t>具有</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sym typeface="+mn-ea"/>
              </a:rPr>
              <a:t>反复性、无限性、上升性</a:t>
            </a:r>
            <a:r>
              <a:rPr lang="zh-CN" altLang="en-US" sz="2400" b="1">
                <a:latin typeface="微软雅黑" panose="020B0503020204020204" charset="-122"/>
                <a:ea typeface="微软雅黑" panose="020B0503020204020204" charset="-122"/>
                <a:cs typeface="微软雅黑" panose="020B0503020204020204" charset="-122"/>
                <a:sym typeface="+mn-ea"/>
              </a:rPr>
              <a:t>，使得追求真理的过程</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sym typeface="+mn-ea"/>
              </a:rPr>
              <a:t>不是一帆风顺</a:t>
            </a:r>
            <a:r>
              <a:rPr lang="zh-CN" altLang="en-US" sz="2400" b="1">
                <a:latin typeface="微软雅黑" panose="020B0503020204020204" charset="-122"/>
                <a:ea typeface="微软雅黑" panose="020B0503020204020204" charset="-122"/>
                <a:cs typeface="微软雅黑" panose="020B0503020204020204" charset="-122"/>
                <a:sym typeface="+mn-ea"/>
              </a:rPr>
              <a:t>的，是</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sym typeface="+mn-ea"/>
              </a:rPr>
              <a:t>一个波浪式前进和螺旋式上升</a:t>
            </a:r>
            <a:r>
              <a:rPr lang="zh-CN" altLang="en-US" sz="2400" b="1">
                <a:latin typeface="微软雅黑" panose="020B0503020204020204" charset="-122"/>
                <a:ea typeface="微软雅黑" panose="020B0503020204020204" charset="-122"/>
                <a:cs typeface="微软雅黑" panose="020B0503020204020204" charset="-122"/>
                <a:sym typeface="+mn-ea"/>
              </a:rPr>
              <a:t>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sym typeface="+mn-ea"/>
              </a:rPr>
              <a:t>永无止境</a:t>
            </a:r>
            <a:r>
              <a:rPr lang="zh-CN" altLang="en-US" sz="2400" b="1">
                <a:latin typeface="微软雅黑" panose="020B0503020204020204" charset="-122"/>
                <a:ea typeface="微软雅黑" panose="020B0503020204020204" charset="-122"/>
                <a:cs typeface="微软雅黑" panose="020B0503020204020204" charset="-122"/>
                <a:sym typeface="+mn-ea"/>
              </a:rPr>
              <a:t>的过程</a:t>
            </a:r>
            <a:r>
              <a:rPr lang="en-US" alt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sym typeface="+mn-ea"/>
              </a:rPr>
              <a:t>+</a:t>
            </a:r>
            <a:r>
              <a:rPr lang="zh-CN" altLang="en-US" sz="2400" b="1">
                <a:latin typeface="微软雅黑" panose="020B0503020204020204" charset="-122"/>
                <a:ea typeface="微软雅黑" panose="020B0503020204020204" charset="-122"/>
                <a:cs typeface="微软雅黑" panose="020B0503020204020204" charset="-122"/>
                <a:sym typeface="+mn-ea"/>
              </a:rPr>
              <a:t>要</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sym typeface="+mn-ea"/>
              </a:rPr>
              <a:t>与时俱进，开拓创新</a:t>
            </a:r>
            <a:r>
              <a:rPr lang="zh-CN" altLang="en-US" sz="2400" b="1">
                <a:latin typeface="微软雅黑" panose="020B0503020204020204" charset="-122"/>
                <a:ea typeface="微软雅黑" panose="020B0503020204020204" charset="-122"/>
                <a:cs typeface="微软雅黑" panose="020B0503020204020204" charset="-122"/>
                <a:sym typeface="+mn-ea"/>
              </a:rPr>
              <a:t>，</a:t>
            </a:r>
            <a:r>
              <a:rPr lang="zh-CN" altLang="en-US" sz="2400" b="1">
                <a:latin typeface="微软雅黑" panose="020B0503020204020204" charset="-122"/>
                <a:ea typeface="微软雅黑" panose="020B0503020204020204" charset="-122"/>
                <a:cs typeface="微软雅黑" panose="020B0503020204020204" charset="-122"/>
                <a:sym typeface="+mn-ea"/>
              </a:rPr>
              <a:t>在实践中</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sym typeface="+mn-ea"/>
              </a:rPr>
              <a:t>认识和发现真理</a:t>
            </a:r>
            <a:r>
              <a:rPr lang="zh-CN" altLang="en-US" sz="2400" b="1">
                <a:latin typeface="微软雅黑" panose="020B0503020204020204" charset="-122"/>
                <a:ea typeface="微软雅黑" panose="020B0503020204020204" charset="-122"/>
                <a:cs typeface="微软雅黑" panose="020B0503020204020204" charset="-122"/>
                <a:sym typeface="+mn-ea"/>
              </a:rPr>
              <a:t>，在实践中</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sym typeface="+mn-ea"/>
              </a:rPr>
              <a:t>检验和发展真理</a:t>
            </a:r>
            <a:r>
              <a:rPr lang="en-US" alt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sym typeface="+mn-ea"/>
              </a:rPr>
              <a:t>+</a:t>
            </a:r>
            <a:r>
              <a:rPr lang="zh-CN" altLang="en-US" sz="2400" b="1">
                <a:latin typeface="微软雅黑" panose="020B0503020204020204" charset="-122"/>
                <a:ea typeface="微软雅黑" panose="020B0503020204020204" charset="-122"/>
                <a:cs typeface="微软雅黑" panose="020B0503020204020204" charset="-122"/>
                <a:sym typeface="+mn-ea"/>
              </a:rPr>
              <a:t>材料</a:t>
            </a:r>
            <a:endParaRPr lang="zh-CN" altLang="en-US" sz="2400" b="1">
              <a:latin typeface="微软雅黑" panose="020B0503020204020204" charset="-122"/>
              <a:ea typeface="微软雅黑" panose="020B0503020204020204" charset="-122"/>
              <a:cs typeface="微软雅黑" panose="020B0503020204020204" charset="-122"/>
              <a:sym typeface="+mn-ea"/>
            </a:endParaRPr>
          </a:p>
          <a:p>
            <a:pPr algn="l">
              <a:buClrTx/>
              <a:buSzTx/>
              <a:buNone/>
            </a:pPr>
            <a:endParaRPr lang="zh-CN" altLang="en-US" sz="2400" b="1">
              <a:solidFill>
                <a:srgbClr val="FF0000"/>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76200" y="0"/>
            <a:ext cx="12030075" cy="6800850"/>
          </a:xfrm>
          <a:prstGeom prst="rect">
            <a:avLst/>
          </a:prstGeom>
          <a:noFill/>
        </p:spPr>
        <p:txBody>
          <a:bodyPr wrap="square" rtlCol="0">
            <a:spAutoFit/>
          </a:bodyPr>
          <a:p>
            <a:r>
              <a:rPr lang="en-US" altLang="zh-CN" sz="2800" b="1">
                <a:solidFill>
                  <a:srgbClr val="FF0000"/>
                </a:solidFill>
                <a:latin typeface="华文琥珀" panose="02010800040101010101" charset="-122"/>
                <a:ea typeface="华文琥珀" panose="02010800040101010101" charset="-122"/>
                <a:cs typeface="华文琥珀" panose="02010800040101010101" charset="-122"/>
              </a:rPr>
              <a:t>6.社会历史观（寻觅社会的真谛）</a:t>
            </a:r>
            <a:endParaRPr lang="en-US" altLang="zh-CN" sz="2800" b="1">
              <a:solidFill>
                <a:srgbClr val="FF0000"/>
              </a:solidFill>
              <a:latin typeface="华文琥珀" panose="02010800040101010101" charset="-122"/>
              <a:ea typeface="华文琥珀" panose="02010800040101010101" charset="-122"/>
              <a:cs typeface="华文琥珀" panose="02010800040101010101" charset="-122"/>
            </a:endParaRPr>
          </a:p>
          <a:p>
            <a:r>
              <a:rPr lang="zh-CN" altLang="en-US" sz="2400" b="1">
                <a:latin typeface="微软雅黑" panose="020B0503020204020204" charset="-122"/>
                <a:ea typeface="微软雅黑" panose="020B0503020204020204" charset="-122"/>
                <a:cs typeface="微软雅黑" panose="020B0503020204020204" charset="-122"/>
              </a:rPr>
              <a:t>①社会生活在本质上是</a:t>
            </a:r>
            <a:r>
              <a:rPr lang="zh-CN" altLang="en-US" sz="2400" b="1">
                <a:solidFill>
                  <a:srgbClr val="FF0000"/>
                </a:solidFill>
                <a:latin typeface="微软雅黑" panose="020B0503020204020204" charset="-122"/>
                <a:ea typeface="微软雅黑" panose="020B0503020204020204" charset="-122"/>
                <a:cs typeface="微软雅黑" panose="020B0503020204020204" charset="-122"/>
              </a:rPr>
              <a:t>实践的</a:t>
            </a:r>
            <a:r>
              <a:rPr lang="zh-CN" altLang="en-US" sz="2400" b="1">
                <a:latin typeface="微软雅黑" panose="020B0503020204020204" charset="-122"/>
                <a:ea typeface="微软雅黑" panose="020B0503020204020204" charset="-122"/>
                <a:cs typeface="微软雅黑" panose="020B0503020204020204" charset="-122"/>
              </a:rPr>
              <a:t>。</a:t>
            </a:r>
            <a:endParaRPr lang="zh-CN" altLang="en-US" sz="2400" b="1">
              <a:latin typeface="微软雅黑" panose="020B0503020204020204" charset="-122"/>
              <a:ea typeface="微软雅黑" panose="020B0503020204020204" charset="-122"/>
              <a:cs typeface="微软雅黑" panose="020B0503020204020204" charset="-122"/>
            </a:endParaRPr>
          </a:p>
          <a:p>
            <a:r>
              <a:rPr lang="zh-CN" altLang="en-US" sz="2400" b="1">
                <a:latin typeface="微软雅黑" panose="020B0503020204020204" charset="-122"/>
                <a:ea typeface="微软雅黑" panose="020B0503020204020204" charset="-122"/>
                <a:cs typeface="微软雅黑" panose="020B0503020204020204" charset="-122"/>
              </a:rPr>
              <a:t>②</a:t>
            </a:r>
            <a:r>
              <a:rPr lang="zh-CN" altLang="en-US" sz="2400" b="1">
                <a:solidFill>
                  <a:srgbClr val="FF0000"/>
                </a:solidFill>
                <a:latin typeface="华文琥珀" panose="02010800040101010101" charset="-122"/>
                <a:ea typeface="华文琥珀" panose="02010800040101010101" charset="-122"/>
                <a:cs typeface="华文琥珀" panose="02010800040101010101" charset="-122"/>
              </a:rPr>
              <a:t>（社会存在与社会意识的辩证关系原理及方法论）</a:t>
            </a:r>
            <a:r>
              <a:rPr lang="zh-CN" altLang="en-US" sz="2400" b="1">
                <a:latin typeface="微软雅黑" panose="020B0503020204020204" charset="-122"/>
                <a:ea typeface="微软雅黑" panose="020B0503020204020204" charset="-122"/>
                <a:cs typeface="微软雅黑" panose="020B0503020204020204" charset="-122"/>
              </a:rPr>
              <a:t>社会存在</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决定</a:t>
            </a:r>
            <a:r>
              <a:rPr lang="zh-CN" altLang="en-US" sz="2400" b="1">
                <a:latin typeface="微软雅黑" panose="020B0503020204020204" charset="-122"/>
                <a:ea typeface="微软雅黑" panose="020B0503020204020204" charset="-122"/>
                <a:cs typeface="微软雅黑" panose="020B0503020204020204" charset="-122"/>
              </a:rPr>
              <a:t>社会意识（性质决定性质，变化决定变化）</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我们要</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从社会存在出发</a:t>
            </a:r>
            <a:r>
              <a:rPr lang="zh-CN" altLang="en-US" sz="2400" b="1">
                <a:latin typeface="微软雅黑" panose="020B0503020204020204" charset="-122"/>
                <a:ea typeface="微软雅黑" panose="020B0503020204020204" charset="-122"/>
                <a:cs typeface="微软雅黑" panose="020B0503020204020204" charset="-122"/>
              </a:rPr>
              <a:t>，实事求是</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材料</a:t>
            </a:r>
            <a:endParaRPr lang="zh-CN" altLang="en-US" sz="2400" b="1">
              <a:latin typeface="微软雅黑" panose="020B0503020204020204" charset="-122"/>
              <a:ea typeface="微软雅黑" panose="020B0503020204020204" charset="-122"/>
              <a:cs typeface="微软雅黑" panose="020B0503020204020204" charset="-122"/>
            </a:endParaRPr>
          </a:p>
          <a:p>
            <a:r>
              <a:rPr lang="zh-CN" altLang="en-US" sz="2400" b="1">
                <a:latin typeface="微软雅黑" panose="020B0503020204020204" charset="-122"/>
                <a:ea typeface="微软雅黑" panose="020B0503020204020204" charset="-122"/>
                <a:cs typeface="微软雅黑" panose="020B0503020204020204" charset="-122"/>
              </a:rPr>
              <a:t>社会意识</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反映</a:t>
            </a:r>
            <a:r>
              <a:rPr lang="zh-CN" altLang="en-US" sz="2400" b="1">
                <a:latin typeface="微软雅黑" panose="020B0503020204020204" charset="-122"/>
                <a:ea typeface="微软雅黑" panose="020B0503020204020204" charset="-122"/>
                <a:cs typeface="微软雅黑" panose="020B0503020204020204" charset="-122"/>
              </a:rPr>
              <a:t>社会存在，</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反作用</a:t>
            </a:r>
            <a:r>
              <a:rPr lang="zh-CN" altLang="en-US" sz="2400" b="1">
                <a:latin typeface="微软雅黑" panose="020B0503020204020204" charset="-122"/>
                <a:ea typeface="微软雅黑" panose="020B0503020204020204" charset="-122"/>
                <a:cs typeface="微软雅黑" panose="020B0503020204020204" charset="-122"/>
              </a:rPr>
              <a:t>社会存在，具有</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相对独立性</a:t>
            </a:r>
            <a:r>
              <a:rPr lang="zh-CN" altLang="en-US" sz="2400" b="1">
                <a:latin typeface="微软雅黑" panose="020B0503020204020204" charset="-122"/>
                <a:ea typeface="微软雅黑" panose="020B0503020204020204" charset="-122"/>
                <a:cs typeface="微软雅黑" panose="020B0503020204020204" charset="-122"/>
              </a:rPr>
              <a:t>，有时</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先于</a:t>
            </a:r>
            <a:r>
              <a:rPr lang="zh-CN" altLang="en-US" sz="2400" b="1">
                <a:latin typeface="微软雅黑" panose="020B0503020204020204" charset="-122"/>
                <a:ea typeface="微软雅黑" panose="020B0503020204020204" charset="-122"/>
                <a:cs typeface="微软雅黑" panose="020B0503020204020204" charset="-122"/>
              </a:rPr>
              <a:t>、有时</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落后于</a:t>
            </a:r>
            <a:r>
              <a:rPr lang="zh-CN" altLang="en-US" sz="2400" b="1">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正</a:t>
            </a:r>
            <a:r>
              <a:rPr lang="zh-CN" altLang="en-US" sz="2400" b="1">
                <a:latin typeface="微软雅黑" panose="020B0503020204020204" charset="-122"/>
                <a:ea typeface="微软雅黑" panose="020B0503020204020204" charset="-122"/>
                <a:cs typeface="微软雅黑" panose="020B0503020204020204" charset="-122"/>
              </a:rPr>
              <a:t>确的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促</a:t>
            </a:r>
            <a:r>
              <a:rPr lang="zh-CN" altLang="en-US" sz="2400" b="1">
                <a:latin typeface="微软雅黑" panose="020B0503020204020204" charset="-122"/>
                <a:ea typeface="微软雅黑" panose="020B0503020204020204" charset="-122"/>
                <a:cs typeface="微软雅黑" panose="020B0503020204020204" charset="-122"/>
              </a:rPr>
              <a:t>进、</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错</a:t>
            </a:r>
            <a:r>
              <a:rPr lang="zh-CN" altLang="en-US" sz="2400" b="1">
                <a:latin typeface="微软雅黑" panose="020B0503020204020204" charset="-122"/>
                <a:ea typeface="微软雅黑" panose="020B0503020204020204" charset="-122"/>
                <a:cs typeface="微软雅黑" panose="020B0503020204020204" charset="-122"/>
              </a:rPr>
              <a:t>误的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阻</a:t>
            </a:r>
            <a:r>
              <a:rPr lang="zh-CN" altLang="en-US" sz="2400" b="1">
                <a:latin typeface="微软雅黑" panose="020B0503020204020204" charset="-122"/>
                <a:ea typeface="微软雅黑" panose="020B0503020204020204" charset="-122"/>
                <a:cs typeface="微软雅黑" panose="020B0503020204020204" charset="-122"/>
              </a:rPr>
              <a:t>碍</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我们要</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树立正确的社会意识</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材料</a:t>
            </a:r>
            <a:endParaRPr lang="zh-CN" altLang="en-US" sz="2400" b="1">
              <a:latin typeface="微软雅黑" panose="020B0503020204020204" charset="-122"/>
              <a:ea typeface="微软雅黑" panose="020B0503020204020204" charset="-122"/>
              <a:cs typeface="微软雅黑" panose="020B0503020204020204" charset="-122"/>
            </a:endParaRPr>
          </a:p>
          <a:p>
            <a:r>
              <a:rPr lang="zh-CN" altLang="en-US" sz="2400" b="1">
                <a:latin typeface="微软雅黑" panose="020B0503020204020204" charset="-122"/>
                <a:ea typeface="微软雅黑" panose="020B0503020204020204" charset="-122"/>
                <a:cs typeface="微软雅黑" panose="020B0503020204020204" charset="-122"/>
              </a:rPr>
              <a:t>③</a:t>
            </a:r>
            <a:r>
              <a:rPr lang="zh-CN" altLang="en-US" sz="2400" b="1">
                <a:solidFill>
                  <a:srgbClr val="FF0000"/>
                </a:solidFill>
                <a:latin typeface="华文琥珀" panose="02010800040101010101" charset="-122"/>
                <a:ea typeface="华文琥珀" panose="02010800040101010101" charset="-122"/>
                <a:cs typeface="华文琥珀" panose="02010800040101010101" charset="-122"/>
              </a:rPr>
              <a:t>（生产力与生产关系、经济基础与上层建筑辩证关系原理及方法论）</a:t>
            </a:r>
            <a:r>
              <a:rPr lang="zh-CN" altLang="en-US" sz="2400" b="1">
                <a:latin typeface="微软雅黑" panose="020B0503020204020204" charset="-122"/>
                <a:ea typeface="微软雅黑" panose="020B0503020204020204" charset="-122"/>
                <a:cs typeface="微软雅黑" panose="020B0503020204020204" charset="-122"/>
              </a:rPr>
              <a:t>生产力</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决定</a:t>
            </a:r>
            <a:r>
              <a:rPr lang="zh-CN" altLang="en-US" sz="2400" b="1">
                <a:latin typeface="微软雅黑" panose="020B0503020204020204" charset="-122"/>
                <a:ea typeface="微软雅黑" panose="020B0503020204020204" charset="-122"/>
                <a:cs typeface="微软雅黑" panose="020B0503020204020204" charset="-122"/>
              </a:rPr>
              <a:t>生产关系（性质决定性质，变化决定变化），生产关系</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反作用</a:t>
            </a:r>
            <a:r>
              <a:rPr lang="zh-CN" altLang="en-US" sz="2400" b="1">
                <a:latin typeface="微软雅黑" panose="020B0503020204020204" charset="-122"/>
                <a:ea typeface="微软雅黑" panose="020B0503020204020204" charset="-122"/>
                <a:cs typeface="微软雅黑" panose="020B0503020204020204" charset="-122"/>
              </a:rPr>
              <a:t>生产力，</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适合促进</a:t>
            </a:r>
            <a:r>
              <a:rPr lang="zh-CN" altLang="en-US" sz="2400" b="1">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不适合阻碍</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要</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调整生产关系以适应生产力发展</a:t>
            </a:r>
            <a:r>
              <a:rPr lang="zh-CN" altLang="en-US" sz="2400" b="1">
                <a:latin typeface="微软雅黑" panose="020B0503020204020204" charset="-122"/>
                <a:ea typeface="微软雅黑" panose="020B0503020204020204" charset="-122"/>
                <a:cs typeface="微软雅黑" panose="020B0503020204020204" charset="-122"/>
              </a:rPr>
              <a:t>，符合社会发展规律</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材料</a:t>
            </a:r>
            <a:endParaRPr lang="zh-CN" altLang="en-US" sz="2400" b="1">
              <a:latin typeface="微软雅黑" panose="020B0503020204020204" charset="-122"/>
              <a:ea typeface="微软雅黑" panose="020B0503020204020204" charset="-122"/>
              <a:cs typeface="微软雅黑" panose="020B0503020204020204" charset="-122"/>
            </a:endParaRPr>
          </a:p>
          <a:p>
            <a:r>
              <a:rPr lang="zh-CN" altLang="en-US" sz="2400" b="1">
                <a:latin typeface="微软雅黑" panose="020B0503020204020204" charset="-122"/>
                <a:ea typeface="微软雅黑" panose="020B0503020204020204" charset="-122"/>
                <a:cs typeface="微软雅黑" panose="020B0503020204020204" charset="-122"/>
              </a:rPr>
              <a:t>经济基础</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决定</a:t>
            </a:r>
            <a:r>
              <a:rPr lang="zh-CN" altLang="en-US" sz="2400" b="1">
                <a:latin typeface="微软雅黑" panose="020B0503020204020204" charset="-122"/>
                <a:ea typeface="微软雅黑" panose="020B0503020204020204" charset="-122"/>
                <a:cs typeface="微软雅黑" panose="020B0503020204020204" charset="-122"/>
              </a:rPr>
              <a:t>上层建筑，上层建筑</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反作用</a:t>
            </a:r>
            <a:r>
              <a:rPr lang="zh-CN" altLang="en-US" sz="2400" b="1">
                <a:latin typeface="微软雅黑" panose="020B0503020204020204" charset="-122"/>
                <a:ea typeface="微软雅黑" panose="020B0503020204020204" charset="-122"/>
                <a:cs typeface="微软雅黑" panose="020B0503020204020204" charset="-122"/>
              </a:rPr>
              <a:t>经济基础，</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适合促进</a:t>
            </a:r>
            <a:r>
              <a:rPr lang="zh-CN" altLang="en-US" sz="2400" b="1">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不适合阻碍</a:t>
            </a:r>
            <a:r>
              <a:rPr lang="zh-CN" altLang="en-US" sz="2400" b="1">
                <a:latin typeface="微软雅黑" panose="020B0503020204020204" charset="-122"/>
                <a:ea typeface="微软雅黑" panose="020B0503020204020204" charset="-122"/>
                <a:cs typeface="微软雅黑" panose="020B0503020204020204" charset="-122"/>
              </a:rPr>
              <a:t>，为</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先进服务促进</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生产力发展</a:t>
            </a:r>
            <a:r>
              <a:rPr lang="zh-CN" altLang="en-US" sz="2400" b="1">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为落后服务束缚</a:t>
            </a:r>
            <a:r>
              <a:rPr lang="zh-CN" altLang="en-US" sz="2400" b="1">
                <a:latin typeface="微软雅黑" panose="020B0503020204020204" charset="-122"/>
                <a:ea typeface="微软雅黑" panose="020B0503020204020204" charset="-122"/>
                <a:cs typeface="微软雅黑" panose="020B0503020204020204" charset="-122"/>
              </a:rPr>
              <a:t>生产力发展</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要</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调整上层建筑以适应经济基础的发展</a:t>
            </a:r>
            <a:r>
              <a:rPr lang="zh-CN" altLang="en-US" sz="2400" b="1">
                <a:latin typeface="微软雅黑" panose="020B0503020204020204" charset="-122"/>
                <a:ea typeface="微软雅黑" panose="020B0503020204020204" charset="-122"/>
                <a:cs typeface="微软雅黑" panose="020B0503020204020204" charset="-122"/>
              </a:rPr>
              <a:t>，符合社会发展规律</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材料</a:t>
            </a:r>
            <a:endParaRPr lang="zh-CN" altLang="en-US" sz="2400" b="1">
              <a:latin typeface="微软雅黑" panose="020B0503020204020204" charset="-122"/>
              <a:ea typeface="微软雅黑" panose="020B0503020204020204" charset="-122"/>
              <a:cs typeface="微软雅黑" panose="020B0503020204020204" charset="-122"/>
            </a:endParaRPr>
          </a:p>
          <a:p>
            <a:r>
              <a:rPr lang="zh-CN" altLang="en-US" sz="2400" b="1">
                <a:latin typeface="微软雅黑" panose="020B0503020204020204" charset="-122"/>
                <a:ea typeface="微软雅黑" panose="020B0503020204020204" charset="-122"/>
                <a:cs typeface="微软雅黑" panose="020B0503020204020204" charset="-122"/>
              </a:rPr>
              <a:t>④改革是社会主义制度</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自我完善与发展</a:t>
            </a:r>
            <a:r>
              <a:rPr lang="zh-CN" altLang="en-US" sz="2400" b="1">
                <a:latin typeface="微软雅黑" panose="020B0503020204020204" charset="-122"/>
                <a:ea typeface="微软雅黑" panose="020B0503020204020204" charset="-122"/>
                <a:cs typeface="微软雅黑" panose="020B0503020204020204" charset="-122"/>
              </a:rPr>
              <a:t>，是社会主义社会发展的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直接动力</a:t>
            </a:r>
            <a:r>
              <a:rPr lang="zh-CN" altLang="en-US" sz="2400" b="1">
                <a:latin typeface="微软雅黑" panose="020B0503020204020204" charset="-122"/>
                <a:ea typeface="微软雅黑" panose="020B0503020204020204" charset="-122"/>
                <a:cs typeface="微软雅黑" panose="020B0503020204020204" charset="-122"/>
              </a:rPr>
              <a:t>，促使</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生产关系适应生产力</a:t>
            </a:r>
            <a:r>
              <a:rPr lang="zh-CN" altLang="en-US" sz="2400" b="1">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上层建筑适应经济基础</a:t>
            </a:r>
            <a:r>
              <a:rPr lang="zh-CN" altLang="en-US" sz="2400" b="1">
                <a:latin typeface="微软雅黑" panose="020B0503020204020204" charset="-122"/>
                <a:ea typeface="微软雅黑" panose="020B0503020204020204" charset="-122"/>
                <a:cs typeface="微软雅黑" panose="020B0503020204020204" charset="-122"/>
              </a:rPr>
              <a:t>。</a:t>
            </a:r>
            <a:endParaRPr lang="zh-CN" altLang="en-US" sz="2400" b="1">
              <a:latin typeface="微软雅黑" panose="020B0503020204020204" charset="-122"/>
              <a:ea typeface="微软雅黑" panose="020B0503020204020204" charset="-122"/>
              <a:cs typeface="微软雅黑" panose="020B0503020204020204" charset="-122"/>
            </a:endParaRPr>
          </a:p>
          <a:p>
            <a:r>
              <a:rPr lang="zh-CN" altLang="en-US" sz="2400" b="1">
                <a:latin typeface="微软雅黑" panose="020B0503020204020204" charset="-122"/>
                <a:ea typeface="微软雅黑" panose="020B0503020204020204" charset="-122"/>
                <a:cs typeface="微软雅黑" panose="020B0503020204020204" charset="-122"/>
              </a:rPr>
              <a:t>⑤人民群众是</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社会历史的主体</a:t>
            </a:r>
            <a:r>
              <a:rPr lang="zh-CN" altLang="en-US" sz="2400" b="1">
                <a:latin typeface="微软雅黑" panose="020B0503020204020204" charset="-122"/>
                <a:ea typeface="微软雅黑" panose="020B0503020204020204" charset="-122"/>
                <a:cs typeface="微软雅黑" panose="020B0503020204020204" charset="-122"/>
              </a:rPr>
              <a:t>，是</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历史的创造者</a:t>
            </a:r>
            <a:r>
              <a:rPr lang="zh-CN" altLang="en-US" sz="2400" b="1">
                <a:latin typeface="微软雅黑" panose="020B0503020204020204" charset="-122"/>
                <a:ea typeface="微软雅黑" panose="020B0503020204020204" charset="-122"/>
                <a:cs typeface="微软雅黑" panose="020B0503020204020204" charset="-122"/>
              </a:rPr>
              <a:t>，是</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社会物质财富</a:t>
            </a:r>
            <a:r>
              <a:rPr lang="zh-CN" altLang="en-US" sz="2400" b="1">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精神财富</a:t>
            </a:r>
            <a:r>
              <a:rPr lang="zh-CN" altLang="en-US" sz="2400" b="1">
                <a:latin typeface="微软雅黑" panose="020B0503020204020204" charset="-122"/>
                <a:ea typeface="微软雅黑" panose="020B0503020204020204" charset="-122"/>
                <a:cs typeface="微软雅黑" panose="020B0503020204020204" charset="-122"/>
              </a:rPr>
              <a:t>的创造者，是</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社会变革的决定力量</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坚持</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群众观点</a:t>
            </a:r>
            <a:r>
              <a:rPr lang="zh-CN" altLang="en-US"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（相信人民群众自己解放自己、全心全意为人民服务、一切向人民群众负责、虚心向人民群众学习)</a:t>
            </a:r>
            <a:r>
              <a:rPr lang="zh-CN" altLang="en-US" sz="2400" b="1">
                <a:latin typeface="微软雅黑" panose="020B0503020204020204" charset="-122"/>
                <a:ea typeface="微软雅黑" panose="020B0503020204020204" charset="-122"/>
                <a:cs typeface="微软雅黑" panose="020B0503020204020204" charset="-122"/>
              </a:rPr>
              <a:t>和</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群众路线</a:t>
            </a:r>
            <a:r>
              <a:rPr lang="zh-CN" altLang="en-US"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（一切为了群众、一切依靠群众、从群众中来、到群众中去）</a:t>
            </a:r>
            <a:r>
              <a:rPr lang="zh-CN" altLang="en-US" sz="2400" b="1">
                <a:latin typeface="微软雅黑" panose="020B0503020204020204" charset="-122"/>
                <a:ea typeface="微软雅黑" panose="020B0503020204020204" charset="-122"/>
                <a:cs typeface="微软雅黑" panose="020B0503020204020204" charset="-122"/>
              </a:rPr>
              <a:t>，以</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人民为中心</a:t>
            </a:r>
            <a:r>
              <a:rPr lang="zh-CN" altLang="en-US" sz="2400" b="1">
                <a:latin typeface="微软雅黑" panose="020B0503020204020204" charset="-122"/>
                <a:ea typeface="微软雅黑" panose="020B0503020204020204" charset="-122"/>
                <a:cs typeface="微软雅黑" panose="020B0503020204020204" charset="-122"/>
              </a:rPr>
              <a:t>，坚持</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人民主体地位</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材料</a:t>
            </a:r>
            <a:endParaRPr lang="zh-CN" altLang="en-US"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71120" y="59055"/>
            <a:ext cx="12049760" cy="6800850"/>
          </a:xfrm>
          <a:prstGeom prst="rect">
            <a:avLst/>
          </a:prstGeom>
          <a:noFill/>
        </p:spPr>
        <p:txBody>
          <a:bodyPr wrap="square" rtlCol="0">
            <a:spAutoFit/>
          </a:bodyPr>
          <a:p>
            <a:r>
              <a:rPr lang="en-US" altLang="zh-CN" sz="2800" b="1">
                <a:solidFill>
                  <a:srgbClr val="FF0000"/>
                </a:solidFill>
                <a:latin typeface="华文琥珀" panose="02010800040101010101" charset="-122"/>
                <a:ea typeface="华文琥珀" panose="02010800040101010101" charset="-122"/>
                <a:cs typeface="华文琥珀" panose="02010800040101010101" charset="-122"/>
              </a:rPr>
              <a:t>7.人生价值观（实现人生的价值）</a:t>
            </a:r>
            <a:endParaRPr lang="en-US" altLang="zh-CN" sz="2800" b="1">
              <a:solidFill>
                <a:srgbClr val="FF0000"/>
              </a:solidFill>
              <a:latin typeface="华文琥珀" panose="02010800040101010101" charset="-122"/>
              <a:ea typeface="华文琥珀" panose="02010800040101010101" charset="-122"/>
              <a:cs typeface="华文琥珀" panose="02010800040101010101" charset="-122"/>
            </a:endParaRPr>
          </a:p>
          <a:p>
            <a:r>
              <a:rPr lang="zh-CN" altLang="en-US" sz="2400" b="1">
                <a:latin typeface="微软雅黑" panose="020B0503020204020204" charset="-122"/>
                <a:ea typeface="微软雅黑" panose="020B0503020204020204" charset="-122"/>
                <a:cs typeface="微软雅黑" panose="020B0503020204020204" charset="-122"/>
              </a:rPr>
              <a:t>①人的价值在于通过自己的活动满足社会、他人和自己的需要，但主要在于对社会的贡献，既是价值的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创造者</a:t>
            </a:r>
            <a:r>
              <a:rPr lang="zh-CN" altLang="en-US" sz="2400" b="1">
                <a:latin typeface="微软雅黑" panose="020B0503020204020204" charset="-122"/>
                <a:ea typeface="微软雅黑" panose="020B0503020204020204" charset="-122"/>
                <a:cs typeface="微软雅黑" panose="020B0503020204020204" charset="-122"/>
              </a:rPr>
              <a:t>，也是价值的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享受着</a:t>
            </a:r>
            <a:r>
              <a:rPr lang="zh-CN" altLang="en-US" sz="2400" b="1">
                <a:latin typeface="微软雅黑" panose="020B0503020204020204" charset="-122"/>
                <a:ea typeface="微软雅黑" panose="020B0503020204020204" charset="-122"/>
                <a:cs typeface="微软雅黑" panose="020B0503020204020204" charset="-122"/>
              </a:rPr>
              <a:t>，包括</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对社会的索取</a:t>
            </a:r>
            <a:r>
              <a:rPr lang="zh-CN" altLang="en-US" sz="2400" b="1" u="sng">
                <a:solidFill>
                  <a:srgbClr val="FF0000"/>
                </a:solidFill>
                <a:highlight>
                  <a:srgbClr val="00FFFF"/>
                </a:highlight>
                <a:latin typeface="微软雅黑" panose="020B0503020204020204" charset="-122"/>
                <a:ea typeface="微软雅黑" panose="020B0503020204020204" charset="-122"/>
                <a:cs typeface="微软雅黑" panose="020B0503020204020204" charset="-122"/>
              </a:rPr>
              <a:t>自我价值</a:t>
            </a:r>
            <a:r>
              <a:rPr lang="zh-CN" altLang="en-US" sz="2400" b="1">
                <a:latin typeface="微软雅黑" panose="020B0503020204020204" charset="-122"/>
                <a:ea typeface="微软雅黑" panose="020B0503020204020204" charset="-122"/>
                <a:cs typeface="微软雅黑" panose="020B0503020204020204" charset="-122"/>
              </a:rPr>
              <a:t>和</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对社会的贡献</a:t>
            </a:r>
            <a:r>
              <a:rPr lang="zh-CN" altLang="en-US" sz="2400" b="1" u="sng">
                <a:solidFill>
                  <a:srgbClr val="FF0000"/>
                </a:solidFill>
                <a:highlight>
                  <a:srgbClr val="00FFFF"/>
                </a:highlight>
                <a:latin typeface="微软雅黑" panose="020B0503020204020204" charset="-122"/>
                <a:ea typeface="微软雅黑" panose="020B0503020204020204" charset="-122"/>
                <a:cs typeface="微软雅黑" panose="020B0503020204020204" charset="-122"/>
              </a:rPr>
              <a:t>社会价值</a:t>
            </a:r>
            <a:r>
              <a:rPr lang="zh-CN" altLang="en-US" sz="2400" b="1">
                <a:latin typeface="微软雅黑" panose="020B0503020204020204" charset="-122"/>
                <a:ea typeface="微软雅黑" panose="020B0503020204020204" charset="-122"/>
                <a:cs typeface="微软雅黑" panose="020B0503020204020204" charset="-122"/>
              </a:rPr>
              <a:t>两个组成部分，对一个人的价值的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评价归根到底是看他的贡献即社会价值</a:t>
            </a:r>
            <a:r>
              <a:rPr lang="zh-CN" altLang="en-US" sz="2400" b="1">
                <a:latin typeface="微软雅黑" panose="020B0503020204020204" charset="-122"/>
                <a:ea typeface="微软雅黑" panose="020B0503020204020204" charset="-122"/>
                <a:cs typeface="微软雅黑" panose="020B0503020204020204" charset="-122"/>
              </a:rPr>
              <a:t>。</a:t>
            </a:r>
            <a:endParaRPr lang="zh-CN" altLang="en-US" sz="2400" b="1">
              <a:latin typeface="微软雅黑" panose="020B0503020204020204" charset="-122"/>
              <a:ea typeface="微软雅黑" panose="020B0503020204020204" charset="-122"/>
              <a:cs typeface="微软雅黑" panose="020B0503020204020204" charset="-122"/>
            </a:endParaRPr>
          </a:p>
          <a:p>
            <a:r>
              <a:rPr lang="zh-CN" altLang="en-US" sz="2400" b="1">
                <a:latin typeface="微软雅黑" panose="020B0503020204020204" charset="-122"/>
                <a:ea typeface="微软雅黑" panose="020B0503020204020204" charset="-122"/>
                <a:cs typeface="微软雅黑" panose="020B0503020204020204" charset="-122"/>
              </a:rPr>
              <a:t>②价值观是事物价值的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总看法和根本观点</a:t>
            </a:r>
            <a:r>
              <a:rPr lang="zh-CN" altLang="en-US" sz="2400" b="1">
                <a:latin typeface="微软雅黑" panose="020B0503020204020204" charset="-122"/>
                <a:ea typeface="微软雅黑" panose="020B0503020204020204" charset="-122"/>
                <a:cs typeface="微软雅黑" panose="020B0503020204020204" charset="-122"/>
              </a:rPr>
              <a:t>，对人们</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认识和改造世界的活动</a:t>
            </a:r>
            <a:r>
              <a:rPr lang="zh-CN" altLang="en-US" sz="2400" b="1">
                <a:latin typeface="微软雅黑" panose="020B0503020204020204" charset="-122"/>
                <a:ea typeface="微软雅黑" panose="020B0503020204020204" charset="-122"/>
                <a:cs typeface="微软雅黑" panose="020B0503020204020204" charset="-122"/>
              </a:rPr>
              <a:t>有重要的导向作用，</a:t>
            </a:r>
            <a:r>
              <a:rPr lang="zh-CN" altLang="en-US" sz="2400" b="1">
                <a:latin typeface="微软雅黑" panose="020B0503020204020204" charset="-122"/>
                <a:ea typeface="微软雅黑" panose="020B0503020204020204" charset="-122"/>
                <a:cs typeface="微软雅黑" panose="020B0503020204020204" charset="-122"/>
                <a:sym typeface="+mn-ea"/>
              </a:rPr>
              <a:t>是人</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sym typeface="+mn-ea"/>
              </a:rPr>
              <a:t>生的重要向导</a:t>
            </a:r>
            <a:r>
              <a:rPr lang="zh-CN" altLang="en-US" sz="2400" b="1">
                <a:latin typeface="微软雅黑" panose="020B0503020204020204" charset="-122"/>
                <a:ea typeface="微软雅黑" panose="020B0503020204020204" charset="-122"/>
                <a:cs typeface="微软雅黑" panose="020B0503020204020204" charset="-122"/>
                <a:sym typeface="+mn-ea"/>
              </a:rPr>
              <a:t>，</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正促错阻</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树立正确价值观</a:t>
            </a:r>
            <a:r>
              <a:rPr lang="zh-CN" altLang="en-US" sz="2400" b="1">
                <a:latin typeface="微软雅黑" panose="020B0503020204020204" charset="-122"/>
                <a:ea typeface="微软雅黑" panose="020B0503020204020204" charset="-122"/>
                <a:cs typeface="微软雅黑" panose="020B0503020204020204" charset="-122"/>
              </a:rPr>
              <a:t>；承载着一个民族和国家的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精神追求</a:t>
            </a:r>
            <a:r>
              <a:rPr lang="zh-CN" altLang="en-US" sz="2400" b="1">
                <a:latin typeface="微软雅黑" panose="020B0503020204020204" charset="-122"/>
                <a:ea typeface="微软雅黑" panose="020B0503020204020204" charset="-122"/>
                <a:cs typeface="微软雅黑" panose="020B0503020204020204" charset="-122"/>
              </a:rPr>
              <a:t>，体现着一个</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社会评判是非曲直标准</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当代中国我们要</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培育和践行社会主义核心价值观</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材料</a:t>
            </a:r>
            <a:br>
              <a:rPr lang="zh-CN" altLang="en-US" sz="2400" b="1">
                <a:latin typeface="微软雅黑" panose="020B0503020204020204" charset="-122"/>
                <a:ea typeface="微软雅黑" panose="020B0503020204020204" charset="-122"/>
                <a:cs typeface="微软雅黑" panose="020B0503020204020204" charset="-122"/>
              </a:rPr>
            </a:br>
            <a:r>
              <a:rPr lang="zh-CN" altLang="en-US" sz="2400" b="1">
                <a:latin typeface="微软雅黑" panose="020B0503020204020204" charset="-122"/>
                <a:ea typeface="微软雅黑" panose="020B0503020204020204" charset="-122"/>
                <a:cs typeface="微软雅黑" panose="020B0503020204020204" charset="-122"/>
              </a:rPr>
              <a:t>③价值判断与价值选择虽然具有</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社会历史性、主体差异性</a:t>
            </a:r>
            <a:r>
              <a:rPr lang="zh-CN" altLang="en-US" sz="2400" b="1">
                <a:latin typeface="微软雅黑" panose="020B0503020204020204" charset="-122"/>
                <a:ea typeface="微软雅黑" panose="020B0503020204020204" charset="-122"/>
                <a:cs typeface="微软雅黑" panose="020B0503020204020204" charset="-122"/>
              </a:rPr>
              <a:t>，在阶级社会有</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阶级性</a:t>
            </a:r>
            <a:r>
              <a:rPr lang="zh-CN" altLang="en-US" sz="2400" b="1">
                <a:latin typeface="微软雅黑" panose="020B0503020204020204" charset="-122"/>
                <a:ea typeface="微软雅黑" panose="020B0503020204020204" charset="-122"/>
                <a:cs typeface="微软雅黑" panose="020B0503020204020204" charset="-122"/>
              </a:rPr>
              <a:t>，但有其标准：一要坚持真理，</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自觉遵循社会发展的客观规律</a:t>
            </a:r>
            <a:r>
              <a:rPr lang="zh-CN" altLang="en-US" sz="2400" b="1">
                <a:latin typeface="微软雅黑" panose="020B0503020204020204" charset="-122"/>
                <a:ea typeface="微软雅黑" panose="020B0503020204020204" charset="-122"/>
                <a:cs typeface="微软雅黑" panose="020B0503020204020204" charset="-122"/>
              </a:rPr>
              <a:t>，走历史的必由之路，二要</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自觉站在最广大人民的立场上</a:t>
            </a:r>
            <a:r>
              <a:rPr lang="zh-CN" altLang="en-US" sz="2400" b="1">
                <a:latin typeface="微软雅黑" panose="020B0503020204020204" charset="-122"/>
                <a:ea typeface="微软雅黑" panose="020B0503020204020204" charset="-122"/>
                <a:cs typeface="微软雅黑" panose="020B0503020204020204" charset="-122"/>
              </a:rPr>
              <a:t>，把献身人民事业、维护人民利益作为自己的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最高价值追求</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我们要做出</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正确的价值判断与价值选择</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材料</a:t>
            </a:r>
            <a:endParaRPr lang="zh-CN" altLang="en-US" sz="2400" b="1">
              <a:latin typeface="微软雅黑" panose="020B0503020204020204" charset="-122"/>
              <a:ea typeface="微软雅黑" panose="020B0503020204020204" charset="-122"/>
              <a:cs typeface="微软雅黑" panose="020B0503020204020204" charset="-122"/>
            </a:endParaRPr>
          </a:p>
          <a:p>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④</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弘扬劳动精神</a:t>
            </a:r>
            <a:r>
              <a:rPr lang="zh-CN" altLang="en-US" sz="2400" b="1">
                <a:latin typeface="微软雅黑" panose="020B0503020204020204" charset="-122"/>
                <a:ea typeface="微软雅黑" panose="020B0503020204020204" charset="-122"/>
                <a:cs typeface="微软雅黑" panose="020B0503020204020204" charset="-122"/>
              </a:rPr>
              <a:t>是实现人生价值的</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（根本途径）</a:t>
            </a:r>
            <a:r>
              <a:rPr lang="zh-CN" altLang="en-US" sz="2400" b="1">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在劳动与奉献中</a:t>
            </a:r>
            <a:r>
              <a:rPr lang="zh-CN" altLang="en-US" sz="2400" b="1">
                <a:latin typeface="微软雅黑" panose="020B0503020204020204" charset="-122"/>
                <a:ea typeface="微软雅黑" panose="020B0503020204020204" charset="-122"/>
                <a:cs typeface="微软雅黑" panose="020B0503020204020204" charset="-122"/>
              </a:rPr>
              <a:t>实现人生价值；社会提供的客观条件是人们创造和实现人生价值的前提</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（客观条件）</a:t>
            </a:r>
            <a:r>
              <a:rPr lang="zh-CN" altLang="en-US" sz="2400" b="1">
                <a:latin typeface="微软雅黑" panose="020B0503020204020204" charset="-122"/>
                <a:ea typeface="微软雅黑" panose="020B0503020204020204" charset="-122"/>
                <a:cs typeface="微软雅黑" panose="020B0503020204020204" charset="-122"/>
              </a:rPr>
              <a:t>，所以我们要</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在个人与社会的统一中</a:t>
            </a:r>
            <a:r>
              <a:rPr lang="zh-CN" altLang="en-US" sz="2400" b="1">
                <a:latin typeface="微软雅黑" panose="020B0503020204020204" charset="-122"/>
                <a:ea typeface="微软雅黑" panose="020B0503020204020204" charset="-122"/>
                <a:cs typeface="微软雅黑" panose="020B0503020204020204" charset="-122"/>
              </a:rPr>
              <a:t>创造和实现价值；我们要</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在砥砺自我中</a:t>
            </a:r>
            <a:r>
              <a:rPr lang="zh-CN" altLang="en-US" sz="2400" b="1">
                <a:latin typeface="微软雅黑" panose="020B0503020204020204" charset="-122"/>
                <a:ea typeface="微软雅黑" panose="020B0503020204020204" charset="-122"/>
                <a:cs typeface="微软雅黑" panose="020B0503020204020204" charset="-122"/>
              </a:rPr>
              <a:t>创造和实现价值</a:t>
            </a:r>
            <a:r>
              <a:rPr lang="zh-CN" altLang="en-US" sz="2400" b="1">
                <a:solidFill>
                  <a:srgbClr val="FFFF00"/>
                </a:solidFill>
                <a:highlight>
                  <a:srgbClr val="FF0000"/>
                </a:highlight>
                <a:latin typeface="华文琥珀" panose="02010800040101010101" charset="-122"/>
                <a:ea typeface="华文琥珀" panose="02010800040101010101" charset="-122"/>
                <a:cs typeface="微软雅黑" panose="020B0503020204020204" charset="-122"/>
              </a:rPr>
              <a:t>（主观条件）</a:t>
            </a:r>
            <a:r>
              <a:rPr lang="zh-CN" altLang="en-US" sz="2400" b="1">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一要</a:t>
            </a:r>
            <a:r>
              <a:rPr lang="zh-CN" altLang="en-US" sz="2400" b="1">
                <a:latin typeface="微软雅黑" panose="020B0503020204020204" charset="-122"/>
                <a:ea typeface="微软雅黑" panose="020B0503020204020204" charset="-122"/>
                <a:cs typeface="微软雅黑" panose="020B0503020204020204" charset="-122"/>
              </a:rPr>
              <a:t>充分发挥</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主观能动性</a:t>
            </a:r>
            <a:r>
              <a:rPr lang="zh-CN" altLang="en-US" sz="2400" b="1">
                <a:latin typeface="微软雅黑" panose="020B0503020204020204" charset="-122"/>
                <a:ea typeface="微软雅黑" panose="020B0503020204020204" charset="-122"/>
                <a:cs typeface="微软雅黑" panose="020B0503020204020204" charset="-122"/>
              </a:rPr>
              <a:t>，顽强拼搏、自强不息的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精神</a:t>
            </a:r>
            <a:r>
              <a:rPr lang="zh-CN" altLang="en-US" sz="2400" b="1">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二要</a:t>
            </a:r>
            <a:r>
              <a:rPr lang="zh-CN" altLang="en-US" sz="2400" b="1">
                <a:latin typeface="微软雅黑" panose="020B0503020204020204" charset="-122"/>
                <a:ea typeface="微软雅黑" panose="020B0503020204020204" charset="-122"/>
                <a:cs typeface="微软雅黑" panose="020B0503020204020204" charset="-122"/>
              </a:rPr>
              <a:t>努力增长自己的</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才干</a:t>
            </a:r>
            <a:r>
              <a:rPr lang="zh-CN" altLang="en-US" sz="2400" b="1">
                <a:latin typeface="微软雅黑" panose="020B0503020204020204" charset="-122"/>
                <a:ea typeface="微软雅黑" panose="020B0503020204020204" charset="-122"/>
                <a:cs typeface="微软雅黑" panose="020B0503020204020204" charset="-122"/>
              </a:rPr>
              <a:t>，全面提高个人</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素质</a:t>
            </a:r>
            <a:r>
              <a:rPr lang="zh-CN" altLang="en-US" sz="2400" b="1">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三要</a:t>
            </a:r>
            <a:r>
              <a:rPr lang="zh-CN" altLang="en-US" sz="2400" b="1">
                <a:latin typeface="微软雅黑" panose="020B0503020204020204" charset="-122"/>
                <a:ea typeface="微软雅黑" panose="020B0503020204020204" charset="-122"/>
                <a:cs typeface="微软雅黑" panose="020B0503020204020204" charset="-122"/>
              </a:rPr>
              <a:t>有坚定</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理想信念</a:t>
            </a:r>
            <a:r>
              <a:rPr lang="zh-CN" altLang="en-US" sz="2400" b="1">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正确价值观</a:t>
            </a:r>
            <a:r>
              <a:rPr lang="zh-CN" altLang="en-US" sz="2400" b="1">
                <a:latin typeface="微软雅黑" panose="020B0503020204020204" charset="-122"/>
                <a:ea typeface="微软雅黑" panose="020B0503020204020204" charset="-122"/>
                <a:cs typeface="微软雅黑" panose="020B0503020204020204" charset="-122"/>
              </a:rPr>
              <a:t>的指引，</a:t>
            </a:r>
            <a:r>
              <a:rPr lang="zh-CN" altLang="en-US" sz="2400" b="1">
                <a:solidFill>
                  <a:srgbClr val="FF0000"/>
                </a:solidFill>
                <a:highlight>
                  <a:srgbClr val="00FF00"/>
                </a:highlight>
                <a:latin typeface="微软雅黑" panose="020B0503020204020204" charset="-122"/>
                <a:ea typeface="微软雅黑" panose="020B0503020204020204" charset="-122"/>
                <a:cs typeface="微软雅黑" panose="020B0503020204020204" charset="-122"/>
              </a:rPr>
              <a:t>四要</a:t>
            </a:r>
            <a:r>
              <a:rPr lang="zh-CN" altLang="en-US" sz="2400" b="1">
                <a:latin typeface="微软雅黑" panose="020B0503020204020204" charset="-122"/>
                <a:ea typeface="微软雅黑" panose="020B0503020204020204" charset="-122"/>
                <a:cs typeface="微软雅黑" panose="020B0503020204020204" charset="-122"/>
              </a:rPr>
              <a:t>锤炼</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品德修为</a:t>
            </a:r>
            <a:r>
              <a:rPr lang="zh-CN" altLang="en-US" sz="2400" b="1">
                <a:latin typeface="微软雅黑" panose="020B0503020204020204" charset="-122"/>
                <a:ea typeface="微软雅黑" panose="020B0503020204020204" charset="-122"/>
                <a:cs typeface="微软雅黑" panose="020B0503020204020204" charset="-122"/>
              </a:rPr>
              <a:t>，不断打牢</a:t>
            </a:r>
            <a:r>
              <a:rPr lang="zh-CN" altLang="en-US"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道德根基</a:t>
            </a:r>
            <a:r>
              <a:rPr lang="zh-CN" altLang="en-US" sz="2400" b="1">
                <a:latin typeface="微软雅黑" panose="020B0503020204020204" charset="-122"/>
                <a:ea typeface="微软雅黑" panose="020B0503020204020204" charset="-122"/>
                <a:cs typeface="微软雅黑" panose="020B0503020204020204" charset="-122"/>
              </a:rPr>
              <a:t>。</a:t>
            </a:r>
            <a:endParaRPr lang="zh-CN" altLang="en-US"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0" y="0"/>
            <a:ext cx="12192635" cy="6616065"/>
          </a:xfrm>
          <a:prstGeom prst="rect">
            <a:avLst/>
          </a:prstGeom>
          <a:noFill/>
          <a:ln w="9525">
            <a:noFill/>
          </a:ln>
        </p:spPr>
        <p:txBody>
          <a:bodyPr wrap="square">
            <a:spAutoFit/>
          </a:bodyPr>
          <a:p>
            <a:pPr indent="0"/>
            <a:r>
              <a:rPr lang="zh-CN" sz="3200" b="1">
                <a:solidFill>
                  <a:srgbClr val="FFFF00"/>
                </a:solidFill>
                <a:highlight>
                  <a:srgbClr val="FF0000"/>
                </a:highlight>
                <a:latin typeface="华文琥珀" panose="02010800040101010101" charset="-122"/>
                <a:ea typeface="华文琥珀" panose="02010800040101010101" charset="-122"/>
              </a:rPr>
              <a:t>文化传承与文化创新</a:t>
            </a:r>
            <a:endParaRPr lang="zh-CN" sz="3200" b="1">
              <a:solidFill>
                <a:srgbClr val="FFFF00"/>
              </a:solidFill>
              <a:highlight>
                <a:srgbClr val="FF0000"/>
              </a:highlight>
              <a:latin typeface="华文琥珀" panose="02010800040101010101" charset="-122"/>
              <a:ea typeface="华文琥珀" panose="02010800040101010101" charset="-122"/>
            </a:endParaRPr>
          </a:p>
          <a:p>
            <a:pPr indent="0"/>
            <a:r>
              <a:rPr lang="zh-CN" sz="3200" b="1">
                <a:solidFill>
                  <a:srgbClr val="FF0000"/>
                </a:solidFill>
                <a:highlight>
                  <a:srgbClr val="00FF00"/>
                </a:highlight>
                <a:latin typeface="微软雅黑" panose="020B0503020204020204" charset="-122"/>
                <a:ea typeface="微软雅黑" panose="020B0503020204020204" charset="-122"/>
              </a:rPr>
              <a:t>不忘本来</a:t>
            </a:r>
            <a:r>
              <a:rPr lang="en-US" altLang="zh-CN" sz="3200" b="1">
                <a:solidFill>
                  <a:srgbClr val="FF0000"/>
                </a:solidFill>
                <a:highlight>
                  <a:srgbClr val="00FF00"/>
                </a:highlight>
                <a:latin typeface="微软雅黑" panose="020B0503020204020204" charset="-122"/>
                <a:ea typeface="微软雅黑" panose="020B0503020204020204" charset="-122"/>
              </a:rPr>
              <a:t>——</a:t>
            </a:r>
            <a:r>
              <a:rPr lang="zh-CN" altLang="en-US" sz="3200" b="1">
                <a:solidFill>
                  <a:srgbClr val="FF0000"/>
                </a:solidFill>
                <a:highlight>
                  <a:srgbClr val="00FF00"/>
                </a:highlight>
                <a:latin typeface="微软雅黑" panose="020B0503020204020204" charset="-122"/>
                <a:ea typeface="微软雅黑" panose="020B0503020204020204" charset="-122"/>
              </a:rPr>
              <a:t>中华优秀传统文化与民族精神</a:t>
            </a:r>
            <a:endParaRPr lang="zh-CN" sz="3200" b="1">
              <a:solidFill>
                <a:srgbClr val="FF0000"/>
              </a:solidFill>
              <a:highlight>
                <a:srgbClr val="00FF00"/>
              </a:highlight>
              <a:latin typeface="微软雅黑" panose="020B0503020204020204" charset="-122"/>
              <a:ea typeface="微软雅黑" panose="020B0503020204020204" charset="-122"/>
            </a:endParaRPr>
          </a:p>
          <a:p>
            <a:pPr indent="0"/>
            <a:r>
              <a:rPr lang="zh-CN" sz="2400" b="1">
                <a:solidFill>
                  <a:srgbClr val="FFFF00"/>
                </a:solidFill>
                <a:highlight>
                  <a:srgbClr val="FF0000"/>
                </a:highlight>
                <a:latin typeface="微软雅黑" panose="020B0503020204020204" charset="-122"/>
                <a:ea typeface="微软雅黑" panose="020B0503020204020204" charset="-122"/>
              </a:rPr>
              <a:t>对内来说，对过去来说</a:t>
            </a:r>
            <a:endParaRPr lang="zh-CN" sz="2400" b="1">
              <a:solidFill>
                <a:srgbClr val="FFFF00"/>
              </a:solidFill>
              <a:highlight>
                <a:srgbClr val="FF0000"/>
              </a:highlight>
              <a:latin typeface="微软雅黑" panose="020B0503020204020204" charset="-122"/>
              <a:ea typeface="微软雅黑" panose="020B0503020204020204" charset="-122"/>
            </a:endParaRPr>
          </a:p>
          <a:p>
            <a:pPr indent="0"/>
            <a:r>
              <a:rPr lang="zh-CN" sz="2400" b="1">
                <a:solidFill>
                  <a:srgbClr val="FFFF00"/>
                </a:solidFill>
                <a:highlight>
                  <a:srgbClr val="FF0000"/>
                </a:highlight>
                <a:latin typeface="微软雅黑" panose="020B0503020204020204" charset="-122"/>
                <a:ea typeface="微软雅黑" panose="020B0503020204020204" charset="-122"/>
              </a:rPr>
              <a:t>（运用文化传承与文化创新的知识）有两种情况一种答第七课不忘本来，一种答整个单元</a:t>
            </a:r>
            <a:r>
              <a:rPr lang="en-US" sz="2400" b="1">
                <a:solidFill>
                  <a:srgbClr val="FF0000"/>
                </a:solidFill>
                <a:latin typeface="微软雅黑" panose="020B0503020204020204" charset="-122"/>
                <a:ea typeface="微软雅黑" panose="020B0503020204020204" charset="-122"/>
              </a:rPr>
              <a:t>①</a:t>
            </a:r>
            <a:r>
              <a:rPr lang="zh-CN" sz="2400" b="1">
                <a:solidFill>
                  <a:srgbClr val="FF0000"/>
                </a:solidFill>
                <a:highlight>
                  <a:srgbClr val="FFFF00"/>
                </a:highlight>
                <a:latin typeface="微软雅黑" panose="020B0503020204020204" charset="-122"/>
                <a:ea typeface="微软雅黑" panose="020B0503020204020204" charset="-122"/>
              </a:rPr>
              <a:t>文化</a:t>
            </a:r>
            <a:r>
              <a:rPr lang="zh-CN" sz="2400" b="1">
                <a:latin typeface="微软雅黑" panose="020B0503020204020204" charset="-122"/>
                <a:ea typeface="微软雅黑" panose="020B0503020204020204" charset="-122"/>
              </a:rPr>
              <a:t>具有</a:t>
            </a:r>
            <a:r>
              <a:rPr lang="zh-CN" sz="2400" b="1" u="none">
                <a:latin typeface="微软雅黑" panose="020B0503020204020204" charset="-122"/>
                <a:ea typeface="微软雅黑" panose="020B0503020204020204" charset="-122"/>
              </a:rPr>
              <a:t>引领风尚，教育人民，服务社会，推动发展</a:t>
            </a:r>
            <a:r>
              <a:rPr lang="zh-CN" sz="2400" b="1">
                <a:latin typeface="微软雅黑" panose="020B0503020204020204" charset="-122"/>
                <a:ea typeface="微软雅黑" panose="020B0503020204020204" charset="-122"/>
              </a:rPr>
              <a:t>的功能；是民族的血脉和灵魂。</a:t>
            </a:r>
            <a:r>
              <a:rPr lang="en-US" sz="2400" b="1">
                <a:solidFill>
                  <a:srgbClr val="FF0000"/>
                </a:solidFill>
                <a:latin typeface="微软雅黑" panose="020B0503020204020204" charset="-122"/>
                <a:ea typeface="微软雅黑" panose="020B0503020204020204" charset="-122"/>
              </a:rPr>
              <a:t>②</a:t>
            </a:r>
            <a:r>
              <a:rPr lang="zh-CN" sz="2400" b="1">
                <a:solidFill>
                  <a:srgbClr val="FF0000"/>
                </a:solidFill>
                <a:highlight>
                  <a:srgbClr val="FFFF00"/>
                </a:highlight>
                <a:latin typeface="微软雅黑" panose="020B0503020204020204" charset="-122"/>
                <a:ea typeface="微软雅黑" panose="020B0503020204020204" charset="-122"/>
              </a:rPr>
              <a:t>对于中华文化要</a:t>
            </a:r>
            <a:r>
              <a:rPr lang="zh-CN" sz="2400" b="1" u="none">
                <a:latin typeface="微软雅黑" panose="020B0503020204020204" charset="-122"/>
                <a:ea typeface="微软雅黑" panose="020B0503020204020204" charset="-122"/>
              </a:rPr>
              <a:t>取其精华，弃其糟粕；推陈出新，革故鼎新；古为今用，批判继承；去粗取精，去伪存真；科学扬弃，为我所用</a:t>
            </a:r>
            <a:r>
              <a:rPr lang="zh-CN" sz="2400" b="1">
                <a:latin typeface="微软雅黑" panose="020B0503020204020204" charset="-122"/>
                <a:ea typeface="微软雅黑" panose="020B0503020204020204" charset="-122"/>
              </a:rPr>
              <a:t>。</a:t>
            </a:r>
            <a:endParaRPr lang="zh-CN" sz="2400" b="1">
              <a:latin typeface="微软雅黑" panose="020B0503020204020204" charset="-122"/>
              <a:ea typeface="微软雅黑" panose="020B0503020204020204" charset="-122"/>
            </a:endParaRPr>
          </a:p>
          <a:p>
            <a:pPr indent="0"/>
            <a:r>
              <a:rPr lang="en-US" sz="2400" b="1">
                <a:solidFill>
                  <a:srgbClr val="FF0000"/>
                </a:solidFill>
                <a:latin typeface="微软雅黑" panose="020B0503020204020204" charset="-122"/>
                <a:ea typeface="微软雅黑" panose="020B0503020204020204" charset="-122"/>
              </a:rPr>
              <a:t>③</a:t>
            </a:r>
            <a:r>
              <a:rPr lang="zh-CN" sz="2400" b="1">
                <a:latin typeface="微软雅黑" panose="020B0503020204020204" charset="-122"/>
                <a:ea typeface="微软雅黑" panose="020B0503020204020204" charset="-122"/>
              </a:rPr>
              <a:t>借助</a:t>
            </a:r>
            <a:r>
              <a:rPr lang="zh-CN" sz="2400" b="1" u="none">
                <a:latin typeface="微软雅黑" panose="020B0503020204020204" charset="-122"/>
                <a:ea typeface="微软雅黑" panose="020B0503020204020204" charset="-122"/>
              </a:rPr>
              <a:t>文化载体</a:t>
            </a:r>
            <a:r>
              <a:rPr lang="zh-CN" sz="2400" b="1">
                <a:latin typeface="微软雅黑" panose="020B0503020204020204" charset="-122"/>
                <a:ea typeface="微软雅黑" panose="020B0503020204020204" charset="-122"/>
              </a:rPr>
              <a:t>，深入</a:t>
            </a:r>
            <a:r>
              <a:rPr lang="zh-CN" sz="2400" b="1" u="none">
                <a:latin typeface="微软雅黑" panose="020B0503020204020204" charset="-122"/>
                <a:ea typeface="微软雅黑" panose="020B0503020204020204" charset="-122"/>
              </a:rPr>
              <a:t>挖掘</a:t>
            </a:r>
            <a:r>
              <a:rPr lang="zh-CN" sz="2400" b="1">
                <a:solidFill>
                  <a:srgbClr val="FF0000"/>
                </a:solidFill>
                <a:highlight>
                  <a:srgbClr val="FFFF00"/>
                </a:highlight>
                <a:latin typeface="微软雅黑" panose="020B0503020204020204" charset="-122"/>
                <a:ea typeface="微软雅黑" panose="020B0503020204020204" charset="-122"/>
              </a:rPr>
              <a:t>中华优秀传统文化</a:t>
            </a:r>
            <a:r>
              <a:rPr lang="zh-CN" sz="2400" b="1">
                <a:latin typeface="微软雅黑" panose="020B0503020204020204" charset="-122"/>
                <a:ea typeface="微软雅黑" panose="020B0503020204020204" charset="-122"/>
              </a:rPr>
              <a:t>中的核心思想理念、中华传统美德和中华人文精神。</a:t>
            </a:r>
            <a:endParaRPr lang="zh-CN" sz="2400" b="1">
              <a:latin typeface="微软雅黑" panose="020B0503020204020204" charset="-122"/>
              <a:ea typeface="微软雅黑" panose="020B0503020204020204" charset="-122"/>
            </a:endParaRPr>
          </a:p>
          <a:p>
            <a:pPr indent="0"/>
            <a:r>
              <a:rPr lang="en-US" sz="2400" b="1">
                <a:solidFill>
                  <a:srgbClr val="FF0000"/>
                </a:solidFill>
                <a:latin typeface="微软雅黑" panose="020B0503020204020204" charset="-122"/>
                <a:ea typeface="微软雅黑" panose="020B0503020204020204" charset="-122"/>
              </a:rPr>
              <a:t>④</a:t>
            </a:r>
            <a:r>
              <a:rPr lang="zh-CN" sz="2400" b="1">
                <a:latin typeface="微软雅黑" panose="020B0503020204020204" charset="-122"/>
                <a:ea typeface="微软雅黑" panose="020B0503020204020204" charset="-122"/>
              </a:rPr>
              <a:t>推动</a:t>
            </a:r>
            <a:r>
              <a:rPr lang="zh-CN" sz="2400" b="1">
                <a:solidFill>
                  <a:srgbClr val="FF0000"/>
                </a:solidFill>
                <a:highlight>
                  <a:srgbClr val="FFFF00"/>
                </a:highlight>
                <a:latin typeface="微软雅黑" panose="020B0503020204020204" charset="-122"/>
                <a:ea typeface="微软雅黑" panose="020B0503020204020204" charset="-122"/>
              </a:rPr>
              <a:t>中华优秀传统文化</a:t>
            </a:r>
            <a:r>
              <a:rPr lang="zh-CN" sz="2400" b="1" u="none">
                <a:latin typeface="微软雅黑" panose="020B0503020204020204" charset="-122"/>
                <a:ea typeface="微软雅黑" panose="020B0503020204020204" charset="-122"/>
              </a:rPr>
              <a:t>创造性转化创新性发展</a:t>
            </a:r>
            <a:r>
              <a:rPr lang="zh-CN" sz="2400" b="1">
                <a:latin typeface="微软雅黑" panose="020B0503020204020204" charset="-122"/>
                <a:ea typeface="微软雅黑" panose="020B0503020204020204" charset="-122"/>
              </a:rPr>
              <a:t>，符合当今时代，社会生活和社会实践的进步与要求，丰富</a:t>
            </a:r>
            <a:r>
              <a:rPr lang="zh-CN" sz="2400" b="1" u="none">
                <a:latin typeface="微软雅黑" panose="020B0503020204020204" charset="-122"/>
                <a:ea typeface="微软雅黑" panose="020B0503020204020204" charset="-122"/>
              </a:rPr>
              <a:t>内涵</a:t>
            </a:r>
            <a:r>
              <a:rPr lang="zh-CN" sz="2400" b="1">
                <a:latin typeface="微软雅黑" panose="020B0503020204020204" charset="-122"/>
                <a:ea typeface="微软雅黑" panose="020B0503020204020204" charset="-122"/>
              </a:rPr>
              <a:t>，</a:t>
            </a:r>
            <a:r>
              <a:rPr lang="zh-CN" sz="2400" b="1" u="none">
                <a:latin typeface="微软雅黑" panose="020B0503020204020204" charset="-122"/>
                <a:ea typeface="微软雅黑" panose="020B0503020204020204" charset="-122"/>
              </a:rPr>
              <a:t>创新</a:t>
            </a:r>
            <a:r>
              <a:rPr lang="zh-CN" sz="2400" b="1">
                <a:latin typeface="微软雅黑" panose="020B0503020204020204" charset="-122"/>
                <a:ea typeface="微软雅黑" panose="020B0503020204020204" charset="-122"/>
              </a:rPr>
              <a:t>形式，以群众喜闻乐见的方式</a:t>
            </a:r>
            <a:r>
              <a:rPr lang="zh-CN" sz="2400" b="1" u="none">
                <a:latin typeface="微软雅黑" panose="020B0503020204020204" charset="-122"/>
                <a:ea typeface="微软雅黑" panose="020B0503020204020204" charset="-122"/>
              </a:rPr>
              <a:t>推广</a:t>
            </a:r>
            <a:r>
              <a:rPr lang="zh-CN" sz="2400" b="1">
                <a:latin typeface="微软雅黑" panose="020B0503020204020204" charset="-122"/>
                <a:ea typeface="微软雅黑" panose="020B0503020204020204" charset="-122"/>
              </a:rPr>
              <a:t>开来，</a:t>
            </a:r>
            <a:r>
              <a:rPr lang="zh-CN" sz="2400" b="1">
                <a:solidFill>
                  <a:srgbClr val="FF0000"/>
                </a:solidFill>
                <a:highlight>
                  <a:srgbClr val="FFFF00"/>
                </a:highlight>
                <a:latin typeface="微软雅黑" panose="020B0503020204020204" charset="-122"/>
                <a:ea typeface="微软雅黑" panose="020B0503020204020204" charset="-122"/>
              </a:rPr>
              <a:t>（社会实践，高科技，时代，群众，现实）</a:t>
            </a:r>
            <a:r>
              <a:rPr lang="zh-CN" sz="2400" b="1">
                <a:latin typeface="微软雅黑" panose="020B0503020204020204" charset="-122"/>
                <a:ea typeface="微软雅黑" panose="020B0503020204020204" charset="-122"/>
              </a:rPr>
              <a:t>充分彰显中华优秀传统文化的当代价值。</a:t>
            </a:r>
            <a:endParaRPr lang="zh-CN" sz="2400" b="1">
              <a:latin typeface="微软雅黑" panose="020B0503020204020204" charset="-122"/>
              <a:ea typeface="微软雅黑" panose="020B0503020204020204" charset="-122"/>
            </a:endParaRPr>
          </a:p>
          <a:p>
            <a:pPr indent="0"/>
            <a:r>
              <a:rPr lang="en-US" sz="2400" b="1">
                <a:solidFill>
                  <a:srgbClr val="FF0000"/>
                </a:solidFill>
                <a:latin typeface="微软雅黑" panose="020B0503020204020204" charset="-122"/>
                <a:ea typeface="微软雅黑" panose="020B0503020204020204" charset="-122"/>
              </a:rPr>
              <a:t>⑤</a:t>
            </a:r>
            <a:r>
              <a:rPr lang="zh-CN" sz="2400" b="1">
                <a:solidFill>
                  <a:srgbClr val="FF0000"/>
                </a:solidFill>
                <a:highlight>
                  <a:srgbClr val="FFFF00"/>
                </a:highlight>
                <a:latin typeface="微软雅黑" panose="020B0503020204020204" charset="-122"/>
                <a:ea typeface="微软雅黑" panose="020B0503020204020204" charset="-122"/>
              </a:rPr>
              <a:t>中华优秀传统文化</a:t>
            </a:r>
            <a:r>
              <a:rPr lang="zh-CN" sz="2400" b="1">
                <a:latin typeface="微软雅黑" panose="020B0503020204020204" charset="-122"/>
                <a:ea typeface="微软雅黑" panose="020B0503020204020204" charset="-122"/>
              </a:rPr>
              <a:t>因其具有强大</a:t>
            </a:r>
            <a:r>
              <a:rPr lang="zh-CN" sz="2400" b="1" u="none">
                <a:latin typeface="微软雅黑" panose="020B0503020204020204" charset="-122"/>
                <a:ea typeface="微软雅黑" panose="020B0503020204020204" charset="-122"/>
              </a:rPr>
              <a:t>包容性</a:t>
            </a:r>
            <a:r>
              <a:rPr lang="zh-CN" sz="2400" b="1">
                <a:latin typeface="微软雅黑" panose="020B0503020204020204" charset="-122"/>
                <a:ea typeface="微软雅黑" panose="020B0503020204020204" charset="-122"/>
              </a:rPr>
              <a:t>而</a:t>
            </a:r>
            <a:r>
              <a:rPr lang="zh-CN" sz="2400" b="1" u="none">
                <a:latin typeface="微软雅黑" panose="020B0503020204020204" charset="-122"/>
                <a:ea typeface="微软雅黑" panose="020B0503020204020204" charset="-122"/>
              </a:rPr>
              <a:t>源远流长，博大精深</a:t>
            </a:r>
            <a:r>
              <a:rPr lang="zh-CN" sz="2400" b="1">
                <a:latin typeface="微软雅黑" panose="020B0503020204020204" charset="-122"/>
                <a:ea typeface="微软雅黑" panose="020B0503020204020204" charset="-122"/>
              </a:rPr>
              <a:t>，呈现出较强的</a:t>
            </a:r>
            <a:r>
              <a:rPr lang="zh-CN" sz="2400" b="1" u="none">
                <a:latin typeface="微软雅黑" panose="020B0503020204020204" charset="-122"/>
                <a:ea typeface="微软雅黑" panose="020B0503020204020204" charset="-122"/>
              </a:rPr>
              <a:t>凝聚力</a:t>
            </a:r>
            <a:r>
              <a:rPr lang="zh-CN" sz="2400" b="1">
                <a:latin typeface="微软雅黑" panose="020B0503020204020204" charset="-122"/>
                <a:ea typeface="微软雅黑" panose="020B0503020204020204" charset="-122"/>
              </a:rPr>
              <a:t>、</a:t>
            </a:r>
            <a:r>
              <a:rPr lang="zh-CN" sz="2400" b="1" u="none">
                <a:latin typeface="微软雅黑" panose="020B0503020204020204" charset="-122"/>
                <a:ea typeface="微软雅黑" panose="020B0503020204020204" charset="-122"/>
              </a:rPr>
              <a:t>连续性</a:t>
            </a:r>
            <a:r>
              <a:rPr lang="zh-CN" sz="2400" b="1">
                <a:latin typeface="微软雅黑" panose="020B0503020204020204" charset="-122"/>
                <a:ea typeface="微软雅黑" panose="020B0503020204020204" charset="-122"/>
              </a:rPr>
              <a:t>和</a:t>
            </a:r>
            <a:r>
              <a:rPr lang="zh-CN" sz="2400" b="1" u="none">
                <a:latin typeface="微软雅黑" panose="020B0503020204020204" charset="-122"/>
                <a:ea typeface="微软雅黑" panose="020B0503020204020204" charset="-122"/>
              </a:rPr>
              <a:t>生命力</a:t>
            </a:r>
            <a:r>
              <a:rPr lang="zh-CN" sz="2400" b="1">
                <a:latin typeface="微软雅黑" panose="020B0503020204020204" charset="-122"/>
                <a:ea typeface="微软雅黑" panose="020B0503020204020204" charset="-122"/>
              </a:rPr>
              <a:t>。</a:t>
            </a:r>
            <a:endParaRPr lang="zh-CN" sz="2400" b="1">
              <a:latin typeface="微软雅黑" panose="020B0503020204020204" charset="-122"/>
              <a:ea typeface="微软雅黑" panose="020B0503020204020204" charset="-122"/>
            </a:endParaRPr>
          </a:p>
          <a:p>
            <a:pPr indent="0"/>
            <a:r>
              <a:rPr lang="zh-CN" sz="2400" b="1" u="dbl">
                <a:solidFill>
                  <a:srgbClr val="FFFF00"/>
                </a:solidFill>
                <a:highlight>
                  <a:srgbClr val="FF0000"/>
                </a:highlight>
                <a:latin typeface="+mj-ea"/>
                <a:ea typeface="+mj-ea"/>
                <a:cs typeface="+mj-ea"/>
                <a:sym typeface="+mn-ea"/>
              </a:rPr>
              <a:t>⑭中华民族精神</a:t>
            </a:r>
            <a:r>
              <a:rPr lang="zh-CN" sz="2400" b="1">
                <a:solidFill>
                  <a:srgbClr val="FFFF00"/>
                </a:solidFill>
                <a:highlight>
                  <a:srgbClr val="FF0000"/>
                </a:highlight>
                <a:latin typeface="+mj-ea"/>
                <a:ea typeface="+mj-ea"/>
                <a:cs typeface="+mj-ea"/>
                <a:sym typeface="+mn-ea"/>
              </a:rPr>
              <a:t>是集中体现了中华民族的</a:t>
            </a:r>
            <a:r>
              <a:rPr lang="zh-CN" sz="2400" b="1" u="dbl">
                <a:solidFill>
                  <a:srgbClr val="FFFF00"/>
                </a:solidFill>
                <a:highlight>
                  <a:srgbClr val="FF0000"/>
                </a:highlight>
                <a:latin typeface="+mj-ea"/>
                <a:ea typeface="+mj-ea"/>
                <a:cs typeface="+mj-ea"/>
                <a:sym typeface="+mn-ea"/>
              </a:rPr>
              <a:t>整体风貌和精神特征</a:t>
            </a:r>
            <a:r>
              <a:rPr lang="zh-CN" sz="2400" b="1">
                <a:solidFill>
                  <a:srgbClr val="FFFF00"/>
                </a:solidFill>
                <a:highlight>
                  <a:srgbClr val="FF0000"/>
                </a:highlight>
                <a:latin typeface="+mj-ea"/>
                <a:ea typeface="+mj-ea"/>
                <a:cs typeface="+mj-ea"/>
                <a:sym typeface="+mn-ea"/>
              </a:rPr>
              <a:t>，体现了中华民族</a:t>
            </a:r>
            <a:r>
              <a:rPr lang="zh-CN" sz="2400" b="1" u="dbl">
                <a:solidFill>
                  <a:srgbClr val="FFFF00"/>
                </a:solidFill>
                <a:highlight>
                  <a:srgbClr val="FF0000"/>
                </a:highlight>
                <a:latin typeface="+mj-ea"/>
                <a:ea typeface="+mj-ea"/>
                <a:cs typeface="+mj-ea"/>
                <a:sym typeface="+mn-ea"/>
              </a:rPr>
              <a:t>共同的价值追求</a:t>
            </a:r>
            <a:r>
              <a:rPr lang="zh-CN" sz="2400" b="1">
                <a:solidFill>
                  <a:srgbClr val="FFFF00"/>
                </a:solidFill>
                <a:highlight>
                  <a:srgbClr val="FF0000"/>
                </a:highlight>
                <a:latin typeface="+mj-ea"/>
                <a:ea typeface="+mj-ea"/>
                <a:cs typeface="+mj-ea"/>
                <a:sym typeface="+mn-ea"/>
              </a:rPr>
              <a:t>，是中华民族</a:t>
            </a:r>
            <a:r>
              <a:rPr lang="zh-CN" sz="2400" b="1" u="dbl">
                <a:solidFill>
                  <a:srgbClr val="FFFF00"/>
                </a:solidFill>
                <a:highlight>
                  <a:srgbClr val="FF0000"/>
                </a:highlight>
                <a:latin typeface="+mj-ea"/>
                <a:ea typeface="+mj-ea"/>
                <a:cs typeface="+mj-ea"/>
                <a:sym typeface="+mn-ea"/>
              </a:rPr>
              <a:t>永远的精神火炬</a:t>
            </a:r>
            <a:r>
              <a:rPr lang="zh-CN" sz="2400" b="1">
                <a:solidFill>
                  <a:srgbClr val="FFFF00"/>
                </a:solidFill>
                <a:highlight>
                  <a:srgbClr val="FF0000"/>
                </a:highlight>
                <a:latin typeface="+mj-ea"/>
                <a:ea typeface="+mj-ea"/>
                <a:cs typeface="+mj-ea"/>
                <a:sym typeface="+mn-ea"/>
              </a:rPr>
              <a:t>。</a:t>
            </a:r>
            <a:r>
              <a:rPr lang="zh-CN" sz="2400" b="1">
                <a:latin typeface="+mj-ea"/>
                <a:ea typeface="+mj-ea"/>
                <a:cs typeface="+mj-ea"/>
                <a:sym typeface="+mn-ea"/>
              </a:rPr>
              <a:t>新年贺词中蕴含的伟大民族精神，为我们团结奋斗</a:t>
            </a:r>
            <a:r>
              <a:rPr lang="zh-CN" sz="2400" b="1" u="dbl">
                <a:solidFill>
                  <a:srgbClr val="FF0000"/>
                </a:solidFill>
                <a:latin typeface="+mj-ea"/>
                <a:ea typeface="+mj-ea"/>
                <a:cs typeface="+mj-ea"/>
                <a:sym typeface="+mn-ea"/>
              </a:rPr>
              <a:t>提供精神动力</a:t>
            </a:r>
            <a:r>
              <a:rPr lang="zh-CN" sz="2400" b="1">
                <a:latin typeface="+mj-ea"/>
                <a:ea typeface="+mj-ea"/>
                <a:cs typeface="+mj-ea"/>
                <a:sym typeface="+mn-ea"/>
              </a:rPr>
              <a:t>，</a:t>
            </a:r>
            <a:r>
              <a:rPr lang="zh-CN" sz="2400" b="1" u="dbl">
                <a:latin typeface="+mj-ea"/>
                <a:ea typeface="+mj-ea"/>
                <a:cs typeface="+mj-ea"/>
                <a:sym typeface="+mn-ea"/>
              </a:rPr>
              <a:t>凝聚起</a:t>
            </a:r>
            <a:r>
              <a:rPr lang="zh-CN" sz="2400" b="1">
                <a:latin typeface="+mj-ea"/>
                <a:ea typeface="+mj-ea"/>
                <a:cs typeface="+mj-ea"/>
                <a:sym typeface="+mn-ea"/>
              </a:rPr>
              <a:t>团结奋斗的</a:t>
            </a:r>
            <a:r>
              <a:rPr lang="zh-CN" sz="2400" b="1" u="dbl">
                <a:solidFill>
                  <a:srgbClr val="FF0000"/>
                </a:solidFill>
                <a:latin typeface="+mj-ea"/>
                <a:ea typeface="+mj-ea"/>
                <a:cs typeface="+mj-ea"/>
                <a:sym typeface="+mn-ea"/>
              </a:rPr>
              <a:t>磅礴力量。</a:t>
            </a:r>
            <a:endParaRPr lang="zh-CN" altLang="en-US" sz="2400" b="1">
              <a:latin typeface="微软雅黑" panose="020B0503020204020204" charset="-122"/>
              <a:ea typeface="微软雅黑" panose="020B050302020402020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635" y="0"/>
            <a:ext cx="12071985" cy="5507990"/>
          </a:xfrm>
          <a:prstGeom prst="rect">
            <a:avLst/>
          </a:prstGeom>
          <a:noFill/>
          <a:ln w="9525">
            <a:noFill/>
          </a:ln>
        </p:spPr>
        <p:txBody>
          <a:bodyPr wrap="square">
            <a:spAutoFit/>
          </a:bodyPr>
          <a:p>
            <a:pPr indent="0"/>
            <a:r>
              <a:rPr lang="en-US" altLang="zh-CN" sz="3200" b="1">
                <a:solidFill>
                  <a:srgbClr val="FF0000"/>
                </a:solidFill>
                <a:highlight>
                  <a:srgbClr val="00FF00"/>
                </a:highlight>
                <a:latin typeface="微软雅黑" panose="020B0503020204020204" charset="-122"/>
                <a:ea typeface="微软雅黑" panose="020B0503020204020204" charset="-122"/>
              </a:rPr>
              <a:t>吸收外来——借鉴外来文化的有益成果</a:t>
            </a:r>
            <a:endParaRPr lang="en-US" altLang="zh-CN" sz="3200" b="1">
              <a:solidFill>
                <a:srgbClr val="FF0000"/>
              </a:solidFill>
              <a:highlight>
                <a:srgbClr val="00FF00"/>
              </a:highlight>
              <a:latin typeface="微软雅黑" panose="020B0503020204020204" charset="-122"/>
              <a:ea typeface="微软雅黑" panose="020B0503020204020204" charset="-122"/>
            </a:endParaRPr>
          </a:p>
          <a:p>
            <a:pPr indent="0"/>
            <a:r>
              <a:rPr lang="zh-CN" sz="2400" b="1">
                <a:solidFill>
                  <a:srgbClr val="FFFF00"/>
                </a:solidFill>
                <a:highlight>
                  <a:srgbClr val="FF0000"/>
                </a:highlight>
                <a:latin typeface="微软雅黑" panose="020B0503020204020204" charset="-122"/>
                <a:ea typeface="微软雅黑" panose="020B0503020204020204" charset="-122"/>
              </a:rPr>
              <a:t>对外来说、对现在来说（</a:t>
            </a:r>
            <a:r>
              <a:rPr lang="zh-CN" altLang="en-US" sz="3200" b="1">
                <a:solidFill>
                  <a:srgbClr val="FF0000"/>
                </a:solidFill>
                <a:highlight>
                  <a:srgbClr val="FFFF00"/>
                </a:highlight>
                <a:latin typeface="华文琥珀" panose="02010800040101010101" charset="-122"/>
                <a:ea typeface="华文琥珀" panose="02010800040101010101" charset="-122"/>
              </a:rPr>
              <a:t>一般情况下是：</a:t>
            </a:r>
            <a:r>
              <a:rPr lang="zh-CN" sz="2400" b="1">
                <a:solidFill>
                  <a:srgbClr val="FFFF00"/>
                </a:solidFill>
                <a:highlight>
                  <a:srgbClr val="FF0000"/>
                </a:highlight>
                <a:latin typeface="微软雅黑" panose="020B0503020204020204" charset="-122"/>
                <a:ea typeface="微软雅黑" panose="020B0503020204020204" charset="-122"/>
              </a:rPr>
              <a:t>运用文化多样性和文化交流传播的知识）</a:t>
            </a:r>
            <a:endParaRPr lang="en-US" sz="2400" b="1">
              <a:solidFill>
                <a:srgbClr val="FF0000"/>
              </a:solidFill>
              <a:latin typeface="+mj-ea"/>
              <a:ea typeface="+mj-ea"/>
            </a:endParaRPr>
          </a:p>
          <a:p>
            <a:pPr indent="0"/>
            <a:r>
              <a:rPr lang="en-US" sz="2400" b="1">
                <a:solidFill>
                  <a:srgbClr val="FF0000"/>
                </a:solidFill>
                <a:latin typeface="+mj-ea"/>
                <a:ea typeface="+mj-ea"/>
              </a:rPr>
              <a:t>⑥</a:t>
            </a:r>
            <a:r>
              <a:rPr lang="zh-CN" sz="2400" b="1">
                <a:solidFill>
                  <a:srgbClr val="FF0000"/>
                </a:solidFill>
                <a:highlight>
                  <a:srgbClr val="FFFF00"/>
                </a:highlight>
                <a:latin typeface="微软雅黑" panose="020B0503020204020204" charset="-122"/>
                <a:ea typeface="微软雅黑" panose="020B0503020204020204" charset="-122"/>
              </a:rPr>
              <a:t>文化</a:t>
            </a:r>
            <a:r>
              <a:rPr lang="zh-CN" altLang="en-US" sz="2400" b="1">
                <a:latin typeface="+mj-ea"/>
                <a:ea typeface="+mj-ea"/>
              </a:rPr>
              <a:t>既是民族的也是世界的，具有民族性、世界性，使世界文化呈现出多样性。民族文化能够激发民族创造力和凝聚力。文化多样性是发展本民族文化的内在要求，也是实现世界文化繁荣的必然要求。</a:t>
            </a:r>
            <a:endParaRPr lang="zh-CN" altLang="en-US" sz="2400" b="1">
              <a:latin typeface="+mj-ea"/>
              <a:ea typeface="+mj-ea"/>
            </a:endParaRPr>
          </a:p>
          <a:p>
            <a:pPr indent="0"/>
            <a:r>
              <a:rPr lang="en-US" sz="2400" b="1">
                <a:solidFill>
                  <a:srgbClr val="FF0000"/>
                </a:solidFill>
                <a:latin typeface="+mj-ea"/>
                <a:ea typeface="+mj-ea"/>
              </a:rPr>
              <a:t>⑦</a:t>
            </a:r>
            <a:r>
              <a:rPr lang="zh-CN" altLang="en-US" sz="2400" b="1">
                <a:latin typeface="+mj-ea"/>
                <a:ea typeface="+mj-ea"/>
              </a:rPr>
              <a:t>坚持</a:t>
            </a:r>
            <a:r>
              <a:rPr lang="zh-CN" sz="2400" b="1">
                <a:solidFill>
                  <a:srgbClr val="FF0000"/>
                </a:solidFill>
                <a:highlight>
                  <a:srgbClr val="FFFF00"/>
                </a:highlight>
                <a:latin typeface="微软雅黑" panose="020B0503020204020204" charset="-122"/>
                <a:ea typeface="微软雅黑" panose="020B0503020204020204" charset="-122"/>
              </a:rPr>
              <a:t>各民族平等</a:t>
            </a:r>
            <a:r>
              <a:rPr lang="zh-CN" altLang="en-US" sz="2400" b="1">
                <a:latin typeface="+mj-ea"/>
                <a:ea typeface="+mj-ea"/>
              </a:rPr>
              <a:t>的基础上，尊重差异，理解个性，既要认同本民族文化，又要尊重其他民族文化，相互借鉴，求同存异，共同促进人类文明繁荣进步，以求同存异、取长补短为原则，尊重、维护世界各国各民族文化多样性。我们应该维护各国各民族文化多样性，加强相互交流、相互学习、相互借鉴，而不应该相互隔膜、相互排斥、相互取代。</a:t>
            </a:r>
            <a:endParaRPr lang="zh-CN" altLang="en-US" sz="2400" b="1">
              <a:latin typeface="+mj-ea"/>
              <a:ea typeface="+mj-ea"/>
            </a:endParaRPr>
          </a:p>
          <a:p>
            <a:pPr indent="0"/>
            <a:r>
              <a:rPr lang="en-US" sz="2400" b="1">
                <a:solidFill>
                  <a:srgbClr val="FF0000"/>
                </a:solidFill>
                <a:latin typeface="+mj-ea"/>
                <a:ea typeface="+mj-ea"/>
                <a:cs typeface="+mj-ea"/>
                <a:sym typeface="+mn-ea"/>
              </a:rPr>
              <a:t>⑧</a:t>
            </a:r>
            <a:r>
              <a:rPr lang="zh-CN" sz="2400" b="1">
                <a:solidFill>
                  <a:srgbClr val="FF0000"/>
                </a:solidFill>
                <a:highlight>
                  <a:srgbClr val="FFFF00"/>
                </a:highlight>
                <a:latin typeface="微软雅黑" panose="020B0503020204020204" charset="-122"/>
                <a:ea typeface="微软雅黑" panose="020B0503020204020204" charset="-122"/>
                <a:sym typeface="+mn-ea"/>
              </a:rPr>
              <a:t>文化交</a:t>
            </a:r>
            <a:r>
              <a:rPr lang="zh-CN" sz="2400" b="1">
                <a:latin typeface="+mj-ea"/>
                <a:ea typeface="+mj-ea"/>
                <a:cs typeface="+mj-ea"/>
                <a:sym typeface="+mn-ea"/>
              </a:rPr>
              <a:t>流构成了文化发展的重要动力，文化交融推动文化的发展，文化因交流而多彩，文化因交融而丰富。</a:t>
            </a:r>
            <a:endParaRPr lang="zh-CN" sz="2400" b="1">
              <a:solidFill>
                <a:srgbClr val="FF0000"/>
              </a:solidFill>
              <a:highlight>
                <a:srgbClr val="FFFF00"/>
              </a:highlight>
              <a:latin typeface="微软雅黑" panose="020B0503020204020204" charset="-122"/>
              <a:ea typeface="微软雅黑" panose="020B0503020204020204" charset="-122"/>
              <a:sym typeface="+mn-ea"/>
            </a:endParaRPr>
          </a:p>
          <a:p>
            <a:pPr indent="0"/>
            <a:r>
              <a:rPr lang="en-US" sz="2400" b="1">
                <a:solidFill>
                  <a:srgbClr val="FF0000"/>
                </a:solidFill>
                <a:latin typeface="+mj-ea"/>
                <a:ea typeface="+mj-ea"/>
                <a:cs typeface="+mj-ea"/>
                <a:sym typeface="+mn-ea"/>
              </a:rPr>
              <a:t>⑨</a:t>
            </a:r>
            <a:r>
              <a:rPr lang="zh-CN" sz="2400" b="1">
                <a:latin typeface="+mj-ea"/>
                <a:ea typeface="+mj-ea"/>
                <a:cs typeface="+mj-ea"/>
                <a:sym typeface="+mn-ea"/>
              </a:rPr>
              <a:t>要</a:t>
            </a:r>
            <a:r>
              <a:rPr lang="zh-CN" sz="2400" b="1">
                <a:solidFill>
                  <a:srgbClr val="FF0000"/>
                </a:solidFill>
                <a:highlight>
                  <a:srgbClr val="FFFF00"/>
                </a:highlight>
                <a:latin typeface="微软雅黑" panose="020B0503020204020204" charset="-122"/>
                <a:ea typeface="微软雅黑" panose="020B0503020204020204" charset="-122"/>
                <a:sym typeface="+mn-ea"/>
              </a:rPr>
              <a:t>正确对待外来文化</a:t>
            </a:r>
            <a:r>
              <a:rPr lang="zh-CN" sz="2400" b="1">
                <a:latin typeface="+mj-ea"/>
                <a:ea typeface="+mj-ea"/>
                <a:cs typeface="+mj-ea"/>
                <a:sym typeface="+mn-ea"/>
              </a:rPr>
              <a:t>，面向世界，博采众长，保持开放心态；立足国情，交流互鉴，洋为中用，以我为主，为我所用，坚守中华文化立场，</a:t>
            </a:r>
            <a:r>
              <a:rPr lang="zh-CN" sz="2400" b="1" u="dbl">
                <a:solidFill>
                  <a:srgbClr val="FF0000"/>
                </a:solidFill>
                <a:highlight>
                  <a:srgbClr val="00FF00"/>
                </a:highlight>
                <a:latin typeface="+mj-ea"/>
                <a:ea typeface="+mj-ea"/>
                <a:cs typeface="+mj-ea"/>
                <a:sym typeface="+mn-ea"/>
              </a:rPr>
              <a:t>传承中华文化基因，</a:t>
            </a:r>
            <a:r>
              <a:rPr lang="zh-CN" sz="2400" b="1">
                <a:latin typeface="+mj-ea"/>
                <a:ea typeface="+mj-ea"/>
                <a:cs typeface="+mj-ea"/>
                <a:sym typeface="+mn-ea"/>
              </a:rPr>
              <a:t>吸收外来文化的有益成果，推动当代中国文化发展。</a:t>
            </a:r>
            <a:endParaRPr lang="zh-CN" altLang="en-US" sz="2400" b="1">
              <a:latin typeface="+mj-ea"/>
              <a:ea typeface="+mj-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0" y="0"/>
            <a:ext cx="12101195" cy="6862445"/>
          </a:xfrm>
          <a:prstGeom prst="rect">
            <a:avLst/>
          </a:prstGeom>
          <a:noFill/>
          <a:ln w="9525">
            <a:noFill/>
          </a:ln>
        </p:spPr>
        <p:txBody>
          <a:bodyPr wrap="square">
            <a:spAutoFit/>
          </a:bodyPr>
          <a:p>
            <a:pPr indent="0"/>
            <a:r>
              <a:rPr lang="en-US" altLang="zh-CN" sz="3200" b="1">
                <a:solidFill>
                  <a:srgbClr val="FF0000"/>
                </a:solidFill>
                <a:highlight>
                  <a:srgbClr val="00FF00"/>
                </a:highlight>
                <a:latin typeface="微软雅黑" panose="020B0503020204020204" charset="-122"/>
                <a:ea typeface="微软雅黑" panose="020B0503020204020204" charset="-122"/>
              </a:rPr>
              <a:t>走向未来——发展中国特色社会主义文化</a:t>
            </a:r>
            <a:endParaRPr lang="en-US" altLang="zh-CN" sz="3200" b="1">
              <a:solidFill>
                <a:srgbClr val="FF0000"/>
              </a:solidFill>
              <a:highlight>
                <a:srgbClr val="00FF00"/>
              </a:highlight>
              <a:latin typeface="微软雅黑" panose="020B0503020204020204" charset="-122"/>
              <a:ea typeface="微软雅黑" panose="020B0503020204020204" charset="-122"/>
            </a:endParaRPr>
          </a:p>
          <a:p>
            <a:pPr indent="0"/>
            <a:r>
              <a:rPr lang="zh-CN" sz="2400" b="1">
                <a:solidFill>
                  <a:srgbClr val="FFFF00"/>
                </a:solidFill>
                <a:highlight>
                  <a:srgbClr val="FF0000"/>
                </a:highlight>
                <a:latin typeface="微软雅黑" panose="020B0503020204020204" charset="-122"/>
                <a:ea typeface="微软雅黑" panose="020B0503020204020204" charset="-122"/>
              </a:rPr>
              <a:t>对内来说，对将来来说</a:t>
            </a:r>
            <a:endParaRPr lang="zh-CN" sz="2400" b="1">
              <a:solidFill>
                <a:srgbClr val="FFFF00"/>
              </a:solidFill>
              <a:highlight>
                <a:srgbClr val="FF0000"/>
              </a:highlight>
              <a:latin typeface="微软雅黑" panose="020B0503020204020204" charset="-122"/>
              <a:ea typeface="微软雅黑" panose="020B0503020204020204" charset="-122"/>
            </a:endParaRPr>
          </a:p>
          <a:p>
            <a:pPr indent="0"/>
            <a:r>
              <a:rPr lang="en-US" sz="2400" b="1">
                <a:solidFill>
                  <a:srgbClr val="FF0000"/>
                </a:solidFill>
                <a:latin typeface="+mj-ea"/>
                <a:ea typeface="+mj-ea"/>
                <a:cs typeface="+mj-ea"/>
              </a:rPr>
              <a:t>⑩</a:t>
            </a:r>
            <a:r>
              <a:rPr lang="zh-CN" sz="2400" b="1">
                <a:latin typeface="+mj-ea"/>
                <a:ea typeface="+mj-ea"/>
                <a:cs typeface="+mj-ea"/>
              </a:rPr>
              <a:t>文化发展的基本路径：坚定</a:t>
            </a:r>
            <a:r>
              <a:rPr lang="zh-CN" sz="2400" b="1" u="none">
                <a:latin typeface="+mj-ea"/>
                <a:ea typeface="+mj-ea"/>
                <a:cs typeface="+mj-ea"/>
              </a:rPr>
              <a:t>理想信念</a:t>
            </a:r>
            <a:r>
              <a:rPr lang="zh-CN" sz="2400" b="1">
                <a:latin typeface="+mj-ea"/>
                <a:ea typeface="+mj-ea"/>
                <a:cs typeface="+mj-ea"/>
              </a:rPr>
              <a:t>，坚持以</a:t>
            </a:r>
            <a:r>
              <a:rPr lang="zh-CN" sz="2400" b="1" u="none">
                <a:latin typeface="+mj-ea"/>
                <a:ea typeface="+mj-ea"/>
                <a:cs typeface="+mj-ea"/>
              </a:rPr>
              <a:t>人民</a:t>
            </a:r>
            <a:r>
              <a:rPr lang="zh-CN" sz="2400" b="1">
                <a:latin typeface="+mj-ea"/>
                <a:ea typeface="+mj-ea"/>
                <a:cs typeface="+mj-ea"/>
              </a:rPr>
              <a:t>为中心，</a:t>
            </a:r>
            <a:r>
              <a:rPr lang="zh-CN" sz="2400" b="1" u="dbl">
                <a:solidFill>
                  <a:srgbClr val="FF0000"/>
                </a:solidFill>
                <a:highlight>
                  <a:srgbClr val="00FF00"/>
                </a:highlight>
                <a:latin typeface="+mj-ea"/>
                <a:ea typeface="+mj-ea"/>
                <a:cs typeface="+mj-ea"/>
              </a:rPr>
              <a:t>立足人民群众的伟大实践</a:t>
            </a:r>
            <a:r>
              <a:rPr lang="en-US" sz="2400" b="1">
                <a:solidFill>
                  <a:srgbClr val="FF0000"/>
                </a:solidFill>
                <a:highlight>
                  <a:srgbClr val="00FF00"/>
                </a:highlight>
                <a:latin typeface="+mj-ea"/>
                <a:ea typeface="+mj-ea"/>
                <a:cs typeface="+mj-ea"/>
              </a:rPr>
              <a:t>/</a:t>
            </a:r>
            <a:r>
              <a:rPr lang="zh-CN" sz="2400" b="1" u="dbl">
                <a:solidFill>
                  <a:srgbClr val="FF0000"/>
                </a:solidFill>
                <a:highlight>
                  <a:srgbClr val="00FF00"/>
                </a:highlight>
                <a:latin typeface="+mj-ea"/>
                <a:ea typeface="+mj-ea"/>
                <a:cs typeface="+mj-ea"/>
              </a:rPr>
              <a:t>把人民的生活作为取之不尽用之不竭的创作源泉</a:t>
            </a:r>
            <a:r>
              <a:rPr lang="zh-CN" sz="2400" b="1">
                <a:latin typeface="+mj-ea"/>
                <a:ea typeface="+mj-ea"/>
                <a:cs typeface="+mj-ea"/>
              </a:rPr>
              <a:t>；立足</a:t>
            </a:r>
            <a:r>
              <a:rPr lang="zh-CN" sz="2400" b="1" u="none">
                <a:latin typeface="+mj-ea"/>
                <a:ea typeface="+mj-ea"/>
                <a:cs typeface="+mj-ea"/>
              </a:rPr>
              <a:t>时代</a:t>
            </a:r>
            <a:r>
              <a:rPr lang="zh-CN" sz="2400" b="1">
                <a:latin typeface="+mj-ea"/>
                <a:ea typeface="+mj-ea"/>
                <a:cs typeface="+mj-ea"/>
              </a:rPr>
              <a:t>之基，回答</a:t>
            </a:r>
            <a:r>
              <a:rPr lang="zh-CN" sz="2400" b="1" u="none">
                <a:latin typeface="+mj-ea"/>
                <a:ea typeface="+mj-ea"/>
                <a:cs typeface="+mj-ea"/>
              </a:rPr>
              <a:t>时代</a:t>
            </a:r>
            <a:r>
              <a:rPr lang="zh-CN" sz="2400" b="1">
                <a:latin typeface="+mj-ea"/>
                <a:ea typeface="+mj-ea"/>
                <a:cs typeface="+mj-ea"/>
              </a:rPr>
              <a:t>问题，每一种文化是</a:t>
            </a:r>
            <a:r>
              <a:rPr lang="zh-CN" sz="2400" b="1" u="dbl">
                <a:solidFill>
                  <a:srgbClr val="FF0000"/>
                </a:solidFill>
                <a:highlight>
                  <a:srgbClr val="00FF00"/>
                </a:highlight>
                <a:latin typeface="+mj-ea"/>
                <a:ea typeface="+mj-ea"/>
                <a:cs typeface="+mj-ea"/>
              </a:rPr>
              <a:t>特定时代的产物，</a:t>
            </a:r>
            <a:r>
              <a:rPr lang="zh-CN" sz="2400" b="1">
                <a:latin typeface="+mj-ea"/>
                <a:ea typeface="+mj-ea"/>
                <a:cs typeface="+mj-ea"/>
              </a:rPr>
              <a:t>只有</a:t>
            </a:r>
            <a:r>
              <a:rPr lang="zh-CN" sz="2400" b="1" u="dbl">
                <a:solidFill>
                  <a:srgbClr val="FF0000"/>
                </a:solidFill>
                <a:highlight>
                  <a:srgbClr val="00FF00"/>
                </a:highlight>
                <a:latin typeface="+mj-ea"/>
                <a:ea typeface="+mj-ea"/>
                <a:cs typeface="+mj-ea"/>
              </a:rPr>
              <a:t>符合人类历史前进的时代潮流，具有鲜明的时代特色，反映时代风貌的文化作品</a:t>
            </a:r>
            <a:r>
              <a:rPr lang="zh-CN" sz="2400" b="1">
                <a:latin typeface="+mj-ea"/>
                <a:ea typeface="+mj-ea"/>
                <a:cs typeface="+mj-ea"/>
              </a:rPr>
              <a:t>，才有可能成为经典，具有恒久的魅力；融通不同</a:t>
            </a:r>
            <a:r>
              <a:rPr lang="zh-CN" sz="2400" b="1" u="none">
                <a:latin typeface="+mj-ea"/>
                <a:ea typeface="+mj-ea"/>
                <a:cs typeface="+mj-ea"/>
              </a:rPr>
              <a:t>资源</a:t>
            </a:r>
            <a:r>
              <a:rPr lang="zh-CN" sz="2400" b="1">
                <a:latin typeface="+mj-ea"/>
                <a:ea typeface="+mj-ea"/>
                <a:cs typeface="+mj-ea"/>
              </a:rPr>
              <a:t>，实现综合</a:t>
            </a:r>
            <a:r>
              <a:rPr lang="zh-CN" sz="2400" b="1" u="none">
                <a:latin typeface="+mj-ea"/>
                <a:ea typeface="+mj-ea"/>
                <a:cs typeface="+mj-ea"/>
              </a:rPr>
              <a:t>创新</a:t>
            </a:r>
            <a:r>
              <a:rPr lang="zh-CN" sz="2400" b="1">
                <a:latin typeface="+mj-ea"/>
                <a:ea typeface="+mj-ea"/>
                <a:cs typeface="+mj-ea"/>
              </a:rPr>
              <a:t>（不忘本来、吸收外来、面向未来）。</a:t>
            </a:r>
            <a:r>
              <a:rPr lang="en-US" sz="2400" b="1">
                <a:solidFill>
                  <a:srgbClr val="FF0000"/>
                </a:solidFill>
                <a:latin typeface="+mj-ea"/>
                <a:ea typeface="+mj-ea"/>
                <a:cs typeface="+mj-ea"/>
              </a:rPr>
              <a:t>⑪</a:t>
            </a:r>
            <a:r>
              <a:rPr lang="zh-CN" sz="2400" b="1">
                <a:latin typeface="+mj-ea"/>
                <a:ea typeface="+mj-ea"/>
                <a:cs typeface="+mj-ea"/>
              </a:rPr>
              <a:t>建设</a:t>
            </a:r>
            <a:r>
              <a:rPr lang="zh-CN" sz="2400" b="1" u="none">
                <a:latin typeface="+mj-ea"/>
                <a:ea typeface="+mj-ea"/>
                <a:cs typeface="+mj-ea"/>
              </a:rPr>
              <a:t>文化强国</a:t>
            </a:r>
            <a:r>
              <a:rPr lang="zh-CN" sz="2400" b="1">
                <a:latin typeface="+mj-ea"/>
                <a:ea typeface="+mj-ea"/>
                <a:cs typeface="+mj-ea"/>
              </a:rPr>
              <a:t>，坚定</a:t>
            </a:r>
            <a:r>
              <a:rPr lang="zh-CN" sz="2400" b="1" u="none">
                <a:latin typeface="+mj-ea"/>
                <a:ea typeface="+mj-ea"/>
                <a:cs typeface="+mj-ea"/>
              </a:rPr>
              <a:t>文化自信</a:t>
            </a:r>
            <a:r>
              <a:rPr lang="zh-CN" sz="2400" b="1">
                <a:latin typeface="+mj-ea"/>
                <a:ea typeface="+mj-ea"/>
                <a:cs typeface="+mj-ea"/>
              </a:rPr>
              <a:t>，</a:t>
            </a:r>
            <a:r>
              <a:rPr lang="zh-CN" sz="2400" b="1" u="dbl">
                <a:solidFill>
                  <a:srgbClr val="FF0000"/>
                </a:solidFill>
                <a:latin typeface="+mj-ea"/>
                <a:ea typeface="+mj-ea"/>
                <a:cs typeface="+mj-ea"/>
              </a:rPr>
              <a:t>文化自信是</a:t>
            </a:r>
            <a:r>
              <a:rPr lang="zh-CN" sz="2400" b="1" u="dbl">
                <a:solidFill>
                  <a:srgbClr val="FF0000"/>
                </a:solidFill>
                <a:highlight>
                  <a:srgbClr val="00FF00"/>
                </a:highlight>
                <a:latin typeface="+mj-ea"/>
                <a:ea typeface="+mj-ea"/>
                <a:cs typeface="+mj-ea"/>
              </a:rPr>
              <a:t>一个国家、一个民族发展中更基本、更深沉、更持久的力量，</a:t>
            </a:r>
            <a:r>
              <a:rPr lang="zh-CN" sz="2400" b="1">
                <a:latin typeface="+mj-ea"/>
                <a:ea typeface="+mj-ea"/>
                <a:cs typeface="+mj-ea"/>
              </a:rPr>
              <a:t>增强</a:t>
            </a:r>
            <a:r>
              <a:rPr lang="zh-CN" sz="2400" b="1" u="none">
                <a:latin typeface="+mj-ea"/>
                <a:ea typeface="+mj-ea"/>
                <a:cs typeface="+mj-ea"/>
              </a:rPr>
              <a:t>文化软实力</a:t>
            </a:r>
            <a:r>
              <a:rPr lang="zh-CN" sz="2400" b="1">
                <a:latin typeface="+mj-ea"/>
                <a:ea typeface="+mj-ea"/>
                <a:cs typeface="+mj-ea"/>
              </a:rPr>
              <a:t>，提升中华文化</a:t>
            </a:r>
            <a:r>
              <a:rPr lang="zh-CN" sz="2400" b="1" u="none">
                <a:latin typeface="+mj-ea"/>
                <a:ea typeface="+mj-ea"/>
                <a:cs typeface="+mj-ea"/>
              </a:rPr>
              <a:t>影响力</a:t>
            </a:r>
            <a:r>
              <a:rPr lang="zh-CN" sz="2400" b="1">
                <a:latin typeface="+mj-ea"/>
                <a:ea typeface="+mj-ea"/>
                <a:cs typeface="+mj-ea"/>
              </a:rPr>
              <a:t>，推进国际传播能力建设，讲好</a:t>
            </a:r>
            <a:r>
              <a:rPr lang="zh-CN" sz="2400" b="1" u="none">
                <a:latin typeface="+mj-ea"/>
                <a:ea typeface="+mj-ea"/>
                <a:cs typeface="+mj-ea"/>
              </a:rPr>
              <a:t>中国故事</a:t>
            </a:r>
            <a:r>
              <a:rPr lang="zh-CN" sz="2400" b="1">
                <a:latin typeface="+mj-ea"/>
                <a:ea typeface="+mj-ea"/>
                <a:cs typeface="+mj-ea"/>
              </a:rPr>
              <a:t>，展示中华文化</a:t>
            </a:r>
            <a:r>
              <a:rPr lang="zh-CN" sz="2400" b="1" u="none">
                <a:latin typeface="+mj-ea"/>
                <a:ea typeface="+mj-ea"/>
                <a:cs typeface="+mj-ea"/>
              </a:rPr>
              <a:t>独特魅力</a:t>
            </a:r>
            <a:r>
              <a:rPr lang="zh-CN" sz="2400" b="1">
                <a:latin typeface="+mj-ea"/>
                <a:ea typeface="+mj-ea"/>
                <a:cs typeface="+mj-ea"/>
              </a:rPr>
              <a:t>。</a:t>
            </a:r>
            <a:r>
              <a:rPr lang="en-US" sz="2400" b="1">
                <a:solidFill>
                  <a:srgbClr val="FF0000"/>
                </a:solidFill>
                <a:latin typeface="+mj-ea"/>
                <a:ea typeface="+mj-ea"/>
                <a:cs typeface="+mj-ea"/>
              </a:rPr>
              <a:t>⑫</a:t>
            </a:r>
            <a:r>
              <a:rPr lang="zh-CN" sz="2400" b="1">
                <a:latin typeface="+mj-ea"/>
                <a:ea typeface="+mj-ea"/>
                <a:cs typeface="+mj-ea"/>
              </a:rPr>
              <a:t>弘扬</a:t>
            </a:r>
            <a:r>
              <a:rPr lang="zh-CN" sz="2400" b="1" u="none">
                <a:latin typeface="+mj-ea"/>
                <a:ea typeface="+mj-ea"/>
                <a:cs typeface="+mj-ea"/>
              </a:rPr>
              <a:t>主旋律</a:t>
            </a:r>
            <a:r>
              <a:rPr lang="zh-CN" sz="2400" b="1">
                <a:latin typeface="+mj-ea"/>
                <a:ea typeface="+mj-ea"/>
                <a:cs typeface="+mj-ea"/>
              </a:rPr>
              <a:t>，传播</a:t>
            </a:r>
            <a:r>
              <a:rPr lang="zh-CN" sz="2400" b="1" u="none">
                <a:latin typeface="+mj-ea"/>
                <a:ea typeface="+mj-ea"/>
                <a:cs typeface="+mj-ea"/>
              </a:rPr>
              <a:t>正能量</a:t>
            </a:r>
            <a:r>
              <a:rPr lang="zh-CN" sz="2400" b="1">
                <a:latin typeface="+mj-ea"/>
                <a:ea typeface="+mj-ea"/>
                <a:cs typeface="+mj-ea"/>
              </a:rPr>
              <a:t>；要培育和践行</a:t>
            </a:r>
            <a:r>
              <a:rPr lang="zh-CN" sz="2400" b="1" u="none">
                <a:latin typeface="+mj-ea"/>
                <a:ea typeface="+mj-ea"/>
                <a:cs typeface="+mj-ea"/>
              </a:rPr>
              <a:t>社会主义核心价值观</a:t>
            </a:r>
            <a:r>
              <a:rPr lang="zh-CN" sz="2400" b="1">
                <a:latin typeface="+mj-ea"/>
                <a:ea typeface="+mj-ea"/>
                <a:cs typeface="+mj-ea"/>
              </a:rPr>
              <a:t>；要提高人们的</a:t>
            </a:r>
            <a:r>
              <a:rPr lang="zh-CN" sz="2400" b="1" u="none">
                <a:latin typeface="+mj-ea"/>
                <a:ea typeface="+mj-ea"/>
                <a:cs typeface="+mj-ea"/>
              </a:rPr>
              <a:t>思想道德修养和科学文化修养</a:t>
            </a:r>
            <a:r>
              <a:rPr lang="zh-CN" sz="2400" b="1">
                <a:latin typeface="+mj-ea"/>
                <a:ea typeface="+mj-ea"/>
                <a:cs typeface="+mj-ea"/>
              </a:rPr>
              <a:t>；要推动</a:t>
            </a:r>
            <a:r>
              <a:rPr lang="zh-CN" sz="2400" b="1" u="none">
                <a:latin typeface="+mj-ea"/>
                <a:ea typeface="+mj-ea"/>
                <a:cs typeface="+mj-ea"/>
              </a:rPr>
              <a:t>文化事业和文化产业</a:t>
            </a:r>
            <a:r>
              <a:rPr lang="zh-CN" sz="2400" b="1">
                <a:latin typeface="+mj-ea"/>
                <a:ea typeface="+mj-ea"/>
                <a:cs typeface="+mj-ea"/>
              </a:rPr>
              <a:t>的发展，</a:t>
            </a:r>
            <a:r>
              <a:rPr lang="zh-CN" sz="2400" b="1" u="dbl">
                <a:solidFill>
                  <a:srgbClr val="FF0000"/>
                </a:solidFill>
                <a:highlight>
                  <a:srgbClr val="00FF00"/>
                </a:highlight>
                <a:latin typeface="+mj-ea"/>
                <a:ea typeface="+mj-ea"/>
                <a:cs typeface="+mj-ea"/>
              </a:rPr>
              <a:t>把社会效益放在首位，实现社会效益和经济效益的统一</a:t>
            </a:r>
            <a:r>
              <a:rPr lang="zh-CN" sz="2400" b="1">
                <a:latin typeface="+mj-ea"/>
                <a:ea typeface="+mj-ea"/>
                <a:cs typeface="+mj-ea"/>
              </a:rPr>
              <a:t>，</a:t>
            </a:r>
            <a:r>
              <a:rPr lang="zh-CN" sz="2400" b="1" u="dbl">
                <a:solidFill>
                  <a:srgbClr val="FF0000"/>
                </a:solidFill>
                <a:highlight>
                  <a:srgbClr val="00FF00"/>
                </a:highlight>
                <a:latin typeface="+mj-ea"/>
                <a:ea typeface="+mj-ea"/>
                <a:cs typeface="+mj-ea"/>
              </a:rPr>
              <a:t>生产创作出人民喜闻乐见的优秀文化作品，丰富高品质文化消费产品的供给，</a:t>
            </a:r>
            <a:r>
              <a:rPr lang="zh-CN" sz="2400" b="1">
                <a:latin typeface="+mj-ea"/>
                <a:ea typeface="+mj-ea"/>
                <a:cs typeface="+mj-ea"/>
              </a:rPr>
              <a:t>坚持</a:t>
            </a:r>
            <a:r>
              <a:rPr lang="zh-CN" sz="2400" b="1" u="none">
                <a:latin typeface="+mj-ea"/>
                <a:ea typeface="+mj-ea"/>
                <a:cs typeface="+mj-ea"/>
              </a:rPr>
              <a:t>以人民为中心</a:t>
            </a:r>
            <a:r>
              <a:rPr lang="zh-CN" sz="2400" b="1">
                <a:latin typeface="+mj-ea"/>
                <a:ea typeface="+mj-ea"/>
                <a:cs typeface="+mj-ea"/>
              </a:rPr>
              <a:t>的创作导向、满足群众的基本文化需求和多样化的文化需求。</a:t>
            </a:r>
            <a:r>
              <a:rPr lang="en-US" sz="2400" b="1">
                <a:solidFill>
                  <a:srgbClr val="FF0000"/>
                </a:solidFill>
                <a:latin typeface="+mj-ea"/>
                <a:ea typeface="+mj-ea"/>
                <a:cs typeface="+mj-ea"/>
              </a:rPr>
              <a:t>⑬</a:t>
            </a:r>
            <a:r>
              <a:rPr lang="zh-CN" sz="2400" b="1">
                <a:latin typeface="+mj-ea"/>
                <a:ea typeface="+mj-ea"/>
                <a:cs typeface="+mj-ea"/>
              </a:rPr>
              <a:t>发展中国特色社会主义文化，以</a:t>
            </a:r>
            <a:r>
              <a:rPr lang="zh-CN" sz="2400" b="1" u="none">
                <a:latin typeface="+mj-ea"/>
                <a:ea typeface="+mj-ea"/>
                <a:cs typeface="+mj-ea"/>
              </a:rPr>
              <a:t>马克思主义</a:t>
            </a:r>
            <a:r>
              <a:rPr lang="zh-CN" sz="2400" b="1">
                <a:latin typeface="+mj-ea"/>
                <a:ea typeface="+mj-ea"/>
                <a:cs typeface="+mj-ea"/>
              </a:rPr>
              <a:t>为指导，立足</a:t>
            </a:r>
            <a:r>
              <a:rPr lang="zh-CN" sz="2400" b="1" u="none">
                <a:latin typeface="+mj-ea"/>
                <a:ea typeface="+mj-ea"/>
                <a:cs typeface="+mj-ea"/>
              </a:rPr>
              <a:t>当代中国实际</a:t>
            </a:r>
            <a:r>
              <a:rPr lang="zh-CN" sz="2400" b="1">
                <a:latin typeface="+mj-ea"/>
                <a:ea typeface="+mj-ea"/>
                <a:cs typeface="+mj-ea"/>
              </a:rPr>
              <a:t>，坚持</a:t>
            </a:r>
            <a:r>
              <a:rPr lang="zh-CN" sz="2400" b="1" u="none">
                <a:latin typeface="+mj-ea"/>
                <a:ea typeface="+mj-ea"/>
                <a:cs typeface="+mj-ea"/>
              </a:rPr>
              <a:t>为人民服务</a:t>
            </a:r>
            <a:r>
              <a:rPr lang="zh-CN" sz="2400" b="1">
                <a:latin typeface="+mj-ea"/>
                <a:ea typeface="+mj-ea"/>
                <a:cs typeface="+mj-ea"/>
              </a:rPr>
              <a:t>、</a:t>
            </a:r>
            <a:r>
              <a:rPr lang="zh-CN" sz="2400" b="1" u="none">
                <a:latin typeface="+mj-ea"/>
                <a:ea typeface="+mj-ea"/>
                <a:cs typeface="+mj-ea"/>
              </a:rPr>
              <a:t>为社会主义服务</a:t>
            </a:r>
            <a:r>
              <a:rPr lang="zh-CN" sz="2400" b="1">
                <a:latin typeface="+mj-ea"/>
                <a:ea typeface="+mj-ea"/>
                <a:cs typeface="+mj-ea"/>
              </a:rPr>
              <a:t>，构筑中国精神，中国价值，中国力量，加强</a:t>
            </a:r>
            <a:r>
              <a:rPr lang="zh-CN" sz="2400" b="1" u="none">
                <a:latin typeface="+mj-ea"/>
                <a:ea typeface="+mj-ea"/>
                <a:cs typeface="+mj-ea"/>
              </a:rPr>
              <a:t>党</a:t>
            </a:r>
            <a:r>
              <a:rPr lang="zh-CN" sz="2400" b="1">
                <a:latin typeface="+mj-ea"/>
                <a:ea typeface="+mj-ea"/>
                <a:cs typeface="+mj-ea"/>
              </a:rPr>
              <a:t>对文化工作的领导，牢牢掌握意识形态工作领导权。</a:t>
            </a:r>
            <a:endParaRPr lang="zh-CN" altLang="en-US" sz="2400" b="1" u="dbl">
              <a:solidFill>
                <a:srgbClr val="FF0000"/>
              </a:solidFill>
              <a:latin typeface="+mj-ea"/>
              <a:ea typeface="+mj-ea"/>
              <a:cs typeface="+mj-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0" y="0"/>
            <a:ext cx="12192000" cy="6913880"/>
          </a:xfrm>
          <a:prstGeom prst="rect">
            <a:avLst/>
          </a:prstGeom>
          <a:noFill/>
          <a:ln w="9525">
            <a:noFill/>
          </a:ln>
        </p:spPr>
        <p:txBody>
          <a:bodyPr wrap="square">
            <a:spAutoFit/>
          </a:bodyPr>
          <a:p>
            <a:pPr indent="0" fontAlgn="auto">
              <a:lnSpc>
                <a:spcPts val="2800"/>
              </a:lnSpc>
            </a:pPr>
            <a:r>
              <a:rPr lang="zh-CN" sz="2000" b="1">
                <a:solidFill>
                  <a:srgbClr val="FF0000"/>
                </a:solidFill>
                <a:latin typeface="华文琥珀" panose="02010800040101010101" charset="-122"/>
                <a:ea typeface="华文琥珀" panose="02010800040101010101" charset="-122"/>
                <a:cs typeface="华文琥珀" panose="02010800040101010101" charset="-122"/>
              </a:rPr>
              <a:t>第一课</a:t>
            </a:r>
            <a:r>
              <a:rPr lang="en-US" sz="2000" b="1">
                <a:solidFill>
                  <a:srgbClr val="FF0000"/>
                </a:solidFill>
                <a:latin typeface="华文琥珀" panose="02010800040101010101" charset="-122"/>
                <a:ea typeface="华文琥珀" panose="02010800040101010101" charset="-122"/>
                <a:cs typeface="华文琥珀" panose="02010800040101010101" charset="-122"/>
              </a:rPr>
              <a:t> </a:t>
            </a:r>
            <a:r>
              <a:rPr lang="zh-CN" sz="2000" b="1">
                <a:solidFill>
                  <a:srgbClr val="FF0000"/>
                </a:solidFill>
                <a:latin typeface="华文琥珀" panose="02010800040101010101" charset="-122"/>
                <a:ea typeface="华文琥珀" panose="02010800040101010101" charset="-122"/>
                <a:cs typeface="华文琥珀" panose="02010800040101010101" charset="-122"/>
              </a:rPr>
              <a:t>时代精神的精华</a:t>
            </a:r>
            <a:r>
              <a:rPr lang="zh-CN" sz="2000" b="1">
                <a:latin typeface="微软雅黑" panose="020B0503020204020204" charset="-122"/>
                <a:ea typeface="微软雅黑" panose="020B0503020204020204" charset="-122"/>
                <a:cs typeface="微软雅黑" panose="020B0503020204020204" charset="-122"/>
              </a:rPr>
              <a:t>1.哲学产生于追问，来源于思考。2.哲学是时代精神的精华。3.哲学是系统化科学化的世界观。4.方法论决定世界观，世界观体现方法论。5.哲学是对自然知识的概括与升华，从人类社会知识中抽象出最一般的本质和最普遍的规律。6.哲学为具体科学提供正确的世界观和方法论的指导。7.哲学的进步推动具体科学的发展。8.哲学的基本问题是思维和存在的辩证关系问题。9.思维不能正确认识存在，不可知论是科学的。10.划分唯物主义和唯心主义的标准是否追求精神需求。11.所有唯物主义的基本形态都科学。12.人是爬行的机器属于古代朴素唯物主义观点。13.发展观点是马克思主义哲学的核心观点和首要观点。14.以前的唯物主义也把唯物主义和辩证法相结合，自然观与历史观相结合。15.马克思主义哲学之所以是科学的，在于它改变世界。之所以是革命的，在于它正确揭示了世界的本质和运动规律。16.毛泽东思想的产生背景是中国革命、建设和改革。17.实事求是、群众路线和独立自主是毛泽东思想的精髓，实事求是是毛泽东思想活的灵魂。</a:t>
            </a:r>
            <a:endParaRPr lang="zh-CN" altLang="en-US" sz="20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0" y="0"/>
            <a:ext cx="12192000" cy="6734175"/>
          </a:xfrm>
          <a:prstGeom prst="rect">
            <a:avLst/>
          </a:prstGeom>
          <a:noFill/>
          <a:ln w="9525">
            <a:noFill/>
          </a:ln>
        </p:spPr>
        <p:txBody>
          <a:bodyPr wrap="square">
            <a:spAutoFit/>
          </a:bodyPr>
          <a:p>
            <a:pPr indent="0" fontAlgn="auto">
              <a:lnSpc>
                <a:spcPts val="3700"/>
              </a:lnSpc>
            </a:pPr>
            <a:r>
              <a:rPr lang="zh-CN" sz="2400" b="1">
                <a:solidFill>
                  <a:srgbClr val="FF0000"/>
                </a:solidFill>
                <a:latin typeface="华文琥珀" panose="02010800040101010101" charset="-122"/>
                <a:ea typeface="华文琥珀" panose="02010800040101010101" charset="-122"/>
                <a:cs typeface="华文琥珀" panose="02010800040101010101" charset="-122"/>
              </a:rPr>
              <a:t>第二课 探究世界的本质</a:t>
            </a:r>
            <a:r>
              <a:rPr lang="zh-CN" sz="2400" b="1">
                <a:latin typeface="微软雅黑" panose="020B0503020204020204" charset="-122"/>
                <a:ea typeface="微软雅黑" panose="020B0503020204020204" charset="-122"/>
                <a:cs typeface="微软雅黑" panose="020B0503020204020204" charset="-122"/>
              </a:rPr>
              <a:t>1.物质与意识相互依赖。2.价值观决定人生道路，生活态度决定生活方式，消费观念决定消费行为。3.物质的唯一特性是运动，根本属性和存在方式是客观实在性。4.人可以发明和创造物质，因为物质不是抽象概念是具体概念。5.意识是大脑的机能，大脑是意识的物质器官和生理基础。6.真象是对客观物质世界的反映，而错觉不是来源于客观物质世界。7.一切事物都处于运动变化发展中，这里的事物指的是抽象的物质。8.物质不运动是意识在运动，世界是绝对运动的，所以没有相对静止/世界是相对运动和绝对静止的统一体。9.我们可以忽视、创造、消灭规律，发挥主观能动性可以突破规律的制约。10.意识直接就可以将主观的东西变为客观的东西，将客观见之于主观，所以意识属于物质力量。11.充分发挥主观能动性是尊重客观规律的前提和基础</a:t>
            </a:r>
            <a:r>
              <a:rPr lang="zh-CN" sz="2800" b="1">
                <a:latin typeface="微软雅黑" panose="020B0503020204020204" charset="-122"/>
                <a:ea typeface="微软雅黑" panose="020B0503020204020204" charset="-122"/>
                <a:cs typeface="微软雅黑" panose="020B0503020204020204" charset="-122"/>
              </a:rPr>
              <a:t>。</a:t>
            </a:r>
            <a:endParaRPr lang="zh-CN" sz="28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0" y="98425"/>
            <a:ext cx="12192000" cy="6759575"/>
          </a:xfrm>
          <a:prstGeom prst="rect">
            <a:avLst/>
          </a:prstGeom>
          <a:noFill/>
          <a:ln w="9525">
            <a:noFill/>
          </a:ln>
        </p:spPr>
        <p:txBody>
          <a:bodyPr wrap="square">
            <a:spAutoFit/>
          </a:bodyPr>
          <a:p>
            <a:pPr indent="0" fontAlgn="auto">
              <a:lnSpc>
                <a:spcPts val="2600"/>
              </a:lnSpc>
            </a:pPr>
            <a:r>
              <a:rPr lang="zh-CN" sz="2400" b="1">
                <a:solidFill>
                  <a:srgbClr val="FF0000"/>
                </a:solidFill>
                <a:latin typeface="华文琥珀" panose="02010800040101010101" charset="-122"/>
                <a:ea typeface="华文琥珀" panose="02010800040101010101" charset="-122"/>
                <a:cs typeface="华文琥珀" panose="02010800040101010101" charset="-122"/>
              </a:rPr>
              <a:t>第三课 把握世界的规律</a:t>
            </a:r>
            <a:r>
              <a:rPr lang="zh-CN" sz="2000" b="1">
                <a:latin typeface="微软雅黑" panose="020B0503020204020204" charset="-122"/>
                <a:ea typeface="微软雅黑" panose="020B0503020204020204" charset="-122"/>
                <a:cs typeface="微软雅黑" panose="020B0503020204020204" charset="-122"/>
              </a:rPr>
              <a:t>1.任何两个事物之间都有联系/任何事物都是相互联系的。2.自在事物的联系是人类创造的，人为事物的联系带有人化的特点不具有客观性。3.客观联系面前人无能为力。4.实践的多样性是联系多样性的基础。5.把握联系的客观性对于我们正确认识事物具有重要意义。6.系统就是整体，要素就是部分。7.要立足部分，在满足部分利益的中满足整体利益。8.要重视整体的作用，用整体的发展推动部分的发展。9.发展的实质是旧事物的灭亡。10.新事物是后出现的事物，旧事物是前出现的事物。11.量变是显著的，质变是不显著的。12.质变是量变的必要准备，量变是质变的必然结果。13.事物的发展就是质变。14.事物的发展就是这样由量变到质变，又在新质的基础上开始新的量变，如此循环往复。15.量变必然引起质变。16.事物发展前途是光明性和曲折性的统一/事物发展的方向是前进行与曲折性的统一。17.唯物辩证法的实质与核心是联系观和发展观，总特征是矛盾观。18.普遍性与特殊性是矛盾的两个基本属性。19.同一性是矛盾双方相互排斥和分离的属性。20.同一性是绝对的，斗争性是相对的。</a:t>
            </a:r>
            <a:endParaRPr lang="zh-CN" altLang="en-US" sz="20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0" y="0"/>
            <a:ext cx="12192000" cy="6821170"/>
          </a:xfrm>
          <a:prstGeom prst="rect">
            <a:avLst/>
          </a:prstGeom>
          <a:noFill/>
          <a:ln w="9525">
            <a:noFill/>
          </a:ln>
        </p:spPr>
        <p:txBody>
          <a:bodyPr wrap="square">
            <a:spAutoFit/>
          </a:bodyPr>
          <a:p>
            <a:pPr indent="0" fontAlgn="auto">
              <a:lnSpc>
                <a:spcPts val="3280"/>
              </a:lnSpc>
            </a:pPr>
            <a:r>
              <a:rPr lang="zh-CN" sz="2400" b="1">
                <a:latin typeface="微软雅黑" panose="020B0503020204020204" charset="-122"/>
                <a:ea typeface="微软雅黑" panose="020B0503020204020204" charset="-122"/>
                <a:cs typeface="微软雅黑" panose="020B0503020204020204" charset="-122"/>
              </a:rPr>
              <a:t>21.同一性寓于斗争性之中，并被斗争性所制约。22.斗争性和同一性在一定条件下相互转化。23.事物发展的源泉和动力是辩证的否定观。24.斗争性和同一性是矛盾问题的精髓。25.承认矛盾的特殊性是坚持唯物辩证法的前提。26.矛盾的普遍性是个性，矛盾的特殊性是共性。27.特殊性寓于普遍性之中，并通过普遍性表现出来。28.复杂事物要分矛盾的主次方面。29.事物的性质主要是由主要矛盾决定的。30.矛盾的主次方面辩证关系告诉我们要抓关键、抓重点。31.我们要坚持均衡论和一点论的统一。32.具体问题具体分析是在矛盾特殊性原理的指导下，具体分析矛盾的特殊性，找出解决矛盾的正确方法。33.坚持共性与个性具体的历史统一是正确认识事物的基础，是正确解决矛盾的关键。34.普遍性规定了一事物区别于其他事物的特殊本质。35.具体问题具体分析是认识事物的根本方法。矛盾分析法是马克思主义活的灵魂。</a:t>
            </a:r>
            <a:endParaRPr lang="zh-CN"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2039620" y="815340"/>
            <a:ext cx="1275080" cy="645160"/>
          </a:xfrm>
          <a:prstGeom prst="rect">
            <a:avLst/>
          </a:prstGeom>
          <a:solidFill>
            <a:srgbClr val="FFFF00"/>
          </a:solidFill>
        </p:spPr>
        <p:txBody>
          <a:bodyPr wrap="square" rtlCol="0">
            <a:spAutoFit/>
          </a:bodyPr>
          <a:p>
            <a:r>
              <a:rPr lang="zh-CN" altLang="en-US" sz="3600" b="1">
                <a:solidFill>
                  <a:srgbClr val="FF0000"/>
                </a:solidFill>
                <a:latin typeface="华文琥珀" panose="02010800040101010101" charset="-122"/>
                <a:ea typeface="华文琥珀" panose="02010800040101010101" charset="-122"/>
              </a:rPr>
              <a:t>物质</a:t>
            </a:r>
            <a:endParaRPr lang="zh-CN" altLang="en-US" sz="3600" b="1">
              <a:solidFill>
                <a:srgbClr val="FF0000"/>
              </a:solidFill>
              <a:latin typeface="华文琥珀" panose="02010800040101010101" charset="-122"/>
              <a:ea typeface="华文琥珀" panose="02010800040101010101" charset="-122"/>
            </a:endParaRPr>
          </a:p>
        </p:txBody>
      </p:sp>
      <p:sp>
        <p:nvSpPr>
          <p:cNvPr id="6" name="文本框 5"/>
          <p:cNvSpPr txBox="1"/>
          <p:nvPr/>
        </p:nvSpPr>
        <p:spPr>
          <a:xfrm>
            <a:off x="10018395" y="762635"/>
            <a:ext cx="1136015" cy="645160"/>
          </a:xfrm>
          <a:prstGeom prst="rect">
            <a:avLst/>
          </a:prstGeom>
          <a:solidFill>
            <a:srgbClr val="FFFF00"/>
          </a:solidFill>
        </p:spPr>
        <p:txBody>
          <a:bodyPr wrap="square" rtlCol="0">
            <a:spAutoFit/>
          </a:bodyPr>
          <a:p>
            <a:pPr algn="l">
              <a:buClrTx/>
              <a:buSzTx/>
              <a:buFontTx/>
            </a:pPr>
            <a:r>
              <a:rPr lang="zh-CN" altLang="en-US" sz="3600" b="1">
                <a:solidFill>
                  <a:srgbClr val="FF0000"/>
                </a:solidFill>
                <a:latin typeface="华文琥珀" panose="02010800040101010101" charset="-122"/>
                <a:ea typeface="华文琥珀" panose="02010800040101010101" charset="-122"/>
              </a:rPr>
              <a:t>意识</a:t>
            </a:r>
            <a:endParaRPr lang="zh-CN" altLang="en-US" sz="3600" b="1">
              <a:solidFill>
                <a:srgbClr val="FF0000"/>
              </a:solidFill>
              <a:latin typeface="华文琥珀" panose="02010800040101010101" charset="-122"/>
              <a:ea typeface="华文琥珀" panose="02010800040101010101" charset="-122"/>
            </a:endParaRPr>
          </a:p>
        </p:txBody>
      </p:sp>
      <p:sp>
        <p:nvSpPr>
          <p:cNvPr id="7" name="文本框 6"/>
          <p:cNvSpPr txBox="1"/>
          <p:nvPr/>
        </p:nvSpPr>
        <p:spPr>
          <a:xfrm>
            <a:off x="293370" y="3579495"/>
            <a:ext cx="1768475" cy="1014730"/>
          </a:xfrm>
          <a:prstGeom prst="rect">
            <a:avLst/>
          </a:prstGeom>
          <a:solidFill>
            <a:srgbClr val="FFFF00"/>
          </a:solidFill>
        </p:spPr>
        <p:txBody>
          <a:bodyPr wrap="square" rtlCol="0">
            <a:spAutoFit/>
          </a:bodyPr>
          <a:p>
            <a:pPr algn="l">
              <a:buClrTx/>
              <a:buSzTx/>
              <a:buFontTx/>
            </a:pPr>
            <a:r>
              <a:rPr lang="zh-CN" altLang="en-US" sz="3200" b="1">
                <a:solidFill>
                  <a:srgbClr val="FF0000"/>
                </a:solidFill>
                <a:latin typeface="华文琥珀" panose="02010800040101010101" charset="-122"/>
                <a:ea typeface="华文琥珀" panose="02010800040101010101" charset="-122"/>
              </a:rPr>
              <a:t>运动</a:t>
            </a:r>
            <a:endParaRPr lang="zh-CN" altLang="en-US" sz="3200" b="1">
              <a:solidFill>
                <a:srgbClr val="FF0000"/>
              </a:solidFill>
              <a:latin typeface="华文琥珀" panose="02010800040101010101" charset="-122"/>
              <a:ea typeface="华文琥珀" panose="02010800040101010101" charset="-122"/>
            </a:endParaRPr>
          </a:p>
          <a:p>
            <a:pPr algn="l">
              <a:buClrTx/>
              <a:buSzTx/>
              <a:buFontTx/>
            </a:pPr>
            <a:r>
              <a:rPr lang="zh-CN" altLang="en-US" sz="2800" b="1">
                <a:latin typeface="华文琥珀" panose="02010800040101010101" charset="-122"/>
                <a:ea typeface="华文琥珀" panose="02010800040101010101" charset="-122"/>
              </a:rPr>
              <a:t>含义</a:t>
            </a:r>
            <a:r>
              <a:rPr lang="en-US" altLang="zh-CN" sz="2800" b="1">
                <a:latin typeface="华文琥珀" panose="02010800040101010101" charset="-122"/>
                <a:ea typeface="华文琥珀" panose="02010800040101010101" charset="-122"/>
              </a:rPr>
              <a:t>/</a:t>
            </a:r>
            <a:r>
              <a:rPr lang="zh-CN" altLang="en-US" sz="2800" b="1">
                <a:latin typeface="华文琥珀" panose="02010800040101010101" charset="-122"/>
                <a:ea typeface="华文琥珀" panose="02010800040101010101" charset="-122"/>
              </a:rPr>
              <a:t>特征</a:t>
            </a:r>
            <a:endParaRPr lang="zh-CN" altLang="en-US" sz="2800" b="1">
              <a:latin typeface="华文琥珀" panose="02010800040101010101" charset="-122"/>
              <a:ea typeface="华文琥珀" panose="02010800040101010101" charset="-122"/>
            </a:endParaRPr>
          </a:p>
        </p:txBody>
      </p:sp>
      <p:sp>
        <p:nvSpPr>
          <p:cNvPr id="8" name="文本框 7"/>
          <p:cNvSpPr txBox="1"/>
          <p:nvPr/>
        </p:nvSpPr>
        <p:spPr>
          <a:xfrm>
            <a:off x="551815" y="6170930"/>
            <a:ext cx="1034415" cy="521970"/>
          </a:xfrm>
          <a:prstGeom prst="rect">
            <a:avLst/>
          </a:prstGeom>
          <a:solidFill>
            <a:srgbClr val="FFFF00"/>
          </a:solidFill>
        </p:spPr>
        <p:txBody>
          <a:bodyPr wrap="square" rtlCol="0">
            <a:spAutoFit/>
          </a:bodyPr>
          <a:p>
            <a:pPr algn="l">
              <a:buClrTx/>
              <a:buSzTx/>
              <a:buFontTx/>
            </a:pPr>
            <a:r>
              <a:rPr lang="zh-CN" altLang="en-US" sz="2800" b="1">
                <a:solidFill>
                  <a:srgbClr val="FF0000"/>
                </a:solidFill>
                <a:latin typeface="华文琥珀" panose="02010800040101010101" charset="-122"/>
                <a:ea typeface="华文琥珀" panose="02010800040101010101" charset="-122"/>
              </a:rPr>
              <a:t>静止</a:t>
            </a:r>
            <a:endParaRPr lang="zh-CN" altLang="en-US" sz="2800" b="1">
              <a:solidFill>
                <a:srgbClr val="FF0000"/>
              </a:solidFill>
              <a:latin typeface="华文琥珀" panose="02010800040101010101" charset="-122"/>
              <a:ea typeface="华文琥珀" panose="02010800040101010101" charset="-122"/>
            </a:endParaRPr>
          </a:p>
        </p:txBody>
      </p:sp>
      <p:sp>
        <p:nvSpPr>
          <p:cNvPr id="9" name="文本框 8"/>
          <p:cNvSpPr txBox="1"/>
          <p:nvPr/>
        </p:nvSpPr>
        <p:spPr>
          <a:xfrm>
            <a:off x="3622040" y="3579495"/>
            <a:ext cx="1887220" cy="1014730"/>
          </a:xfrm>
          <a:prstGeom prst="rect">
            <a:avLst/>
          </a:prstGeom>
          <a:solidFill>
            <a:srgbClr val="FFFF00"/>
          </a:solidFill>
        </p:spPr>
        <p:txBody>
          <a:bodyPr wrap="square" rtlCol="0">
            <a:spAutoFit/>
          </a:bodyPr>
          <a:p>
            <a:pPr algn="l">
              <a:buClrTx/>
              <a:buSzTx/>
              <a:buFontTx/>
            </a:pPr>
            <a:r>
              <a:rPr lang="zh-CN" altLang="en-US" sz="3200" b="1">
                <a:solidFill>
                  <a:srgbClr val="FF0000"/>
                </a:solidFill>
                <a:latin typeface="华文琥珀" panose="02010800040101010101" charset="-122"/>
                <a:ea typeface="华文琥珀" panose="02010800040101010101" charset="-122"/>
              </a:rPr>
              <a:t>客观规律</a:t>
            </a:r>
            <a:endParaRPr lang="zh-CN" altLang="en-US" sz="3200" b="1">
              <a:solidFill>
                <a:srgbClr val="FF0000"/>
              </a:solidFill>
              <a:latin typeface="华文琥珀" panose="02010800040101010101" charset="-122"/>
              <a:ea typeface="华文琥珀" panose="02010800040101010101" charset="-122"/>
            </a:endParaRPr>
          </a:p>
          <a:p>
            <a:pPr algn="l">
              <a:buClrTx/>
              <a:buSzTx/>
              <a:buFontTx/>
            </a:pPr>
            <a:r>
              <a:rPr lang="zh-CN" altLang="en-US" sz="2800" b="1">
                <a:latin typeface="华文琥珀" panose="02010800040101010101" charset="-122"/>
                <a:ea typeface="华文琥珀" panose="02010800040101010101" charset="-122"/>
              </a:rPr>
              <a:t>含义</a:t>
            </a:r>
            <a:r>
              <a:rPr lang="en-US" altLang="zh-CN" sz="2800" b="1">
                <a:latin typeface="华文琥珀" panose="02010800040101010101" charset="-122"/>
                <a:ea typeface="华文琥珀" panose="02010800040101010101" charset="-122"/>
              </a:rPr>
              <a:t>/</a:t>
            </a:r>
            <a:r>
              <a:rPr lang="zh-CN" altLang="en-US" sz="2800" b="1">
                <a:latin typeface="华文琥珀" panose="02010800040101010101" charset="-122"/>
                <a:ea typeface="华文琥珀" panose="02010800040101010101" charset="-122"/>
              </a:rPr>
              <a:t>特征</a:t>
            </a:r>
            <a:endParaRPr lang="zh-CN" altLang="en-US" sz="2800" b="1">
              <a:latin typeface="华文琥珀" panose="02010800040101010101" charset="-122"/>
              <a:ea typeface="华文琥珀" panose="02010800040101010101" charset="-122"/>
            </a:endParaRPr>
          </a:p>
        </p:txBody>
      </p:sp>
      <p:sp>
        <p:nvSpPr>
          <p:cNvPr id="10" name="文本框 9"/>
          <p:cNvSpPr txBox="1"/>
          <p:nvPr/>
        </p:nvSpPr>
        <p:spPr>
          <a:xfrm>
            <a:off x="8924290" y="3579495"/>
            <a:ext cx="2261870" cy="583565"/>
          </a:xfrm>
          <a:prstGeom prst="rect">
            <a:avLst/>
          </a:prstGeom>
          <a:solidFill>
            <a:srgbClr val="FFFF00"/>
          </a:solidFill>
        </p:spPr>
        <p:txBody>
          <a:bodyPr wrap="square" rtlCol="0">
            <a:spAutoFit/>
          </a:bodyPr>
          <a:p>
            <a:pPr algn="l">
              <a:buClrTx/>
              <a:buSzTx/>
              <a:buFontTx/>
            </a:pPr>
            <a:r>
              <a:rPr lang="zh-CN" altLang="en-US" sz="3200" b="1">
                <a:solidFill>
                  <a:srgbClr val="FF0000"/>
                </a:solidFill>
                <a:latin typeface="华文琥珀" panose="02010800040101010101" charset="-122"/>
                <a:ea typeface="华文琥珀" panose="02010800040101010101" charset="-122"/>
              </a:rPr>
              <a:t>主观能动性</a:t>
            </a:r>
            <a:endParaRPr lang="zh-CN" altLang="en-US" sz="3200" b="1">
              <a:solidFill>
                <a:srgbClr val="FF0000"/>
              </a:solidFill>
              <a:latin typeface="华文琥珀" panose="02010800040101010101" charset="-122"/>
              <a:ea typeface="华文琥珀" panose="02010800040101010101" charset="-122"/>
            </a:endParaRPr>
          </a:p>
        </p:txBody>
      </p:sp>
      <p:cxnSp>
        <p:nvCxnSpPr>
          <p:cNvPr id="13" name="直接箭头连接符 12"/>
          <p:cNvCxnSpPr/>
          <p:nvPr/>
        </p:nvCxnSpPr>
        <p:spPr>
          <a:xfrm>
            <a:off x="3404235" y="984885"/>
            <a:ext cx="6548120" cy="8255"/>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H="1">
            <a:off x="3314065" y="1346200"/>
            <a:ext cx="6494145" cy="30480"/>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2" name="椭圆 11"/>
          <p:cNvSpPr/>
          <p:nvPr/>
        </p:nvSpPr>
        <p:spPr>
          <a:xfrm>
            <a:off x="3270250" y="1156335"/>
            <a:ext cx="351790" cy="189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4" name="直接箭头连接符 13"/>
          <p:cNvCxnSpPr/>
          <p:nvPr/>
        </p:nvCxnSpPr>
        <p:spPr>
          <a:xfrm flipH="1">
            <a:off x="983615" y="1557020"/>
            <a:ext cx="1626870" cy="1997075"/>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V="1">
            <a:off x="1737360" y="1460500"/>
            <a:ext cx="1375410" cy="2145665"/>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flipH="1">
            <a:off x="922655" y="4523105"/>
            <a:ext cx="10795" cy="1586865"/>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flipV="1">
            <a:off x="2088515" y="3995420"/>
            <a:ext cx="1476375" cy="35560"/>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flipV="1">
            <a:off x="5483225" y="3694430"/>
            <a:ext cx="3384550" cy="10160"/>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flipH="1" flipV="1">
            <a:off x="5566410" y="3985895"/>
            <a:ext cx="3270885" cy="9525"/>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9055100" y="1346200"/>
            <a:ext cx="3061970" cy="1938020"/>
          </a:xfrm>
          <a:prstGeom prst="rect">
            <a:avLst/>
          </a:prstGeom>
          <a:solidFill>
            <a:srgbClr val="92D050"/>
          </a:solidFill>
        </p:spPr>
        <p:txBody>
          <a:bodyPr wrap="square" rtlCol="0">
            <a:spAutoFit/>
          </a:bodyPr>
          <a:p>
            <a:r>
              <a:rPr lang="en-US" altLang="zh-CN" sz="2400">
                <a:latin typeface="华文琥珀" panose="02010800040101010101" charset="-122"/>
                <a:ea typeface="华文琥珀" panose="02010800040101010101" charset="-122"/>
                <a:cs typeface="华文琥珀" panose="02010800040101010101" charset="-122"/>
              </a:rPr>
              <a:t>1.</a:t>
            </a:r>
            <a:r>
              <a:rPr lang="zh-CN" altLang="en-US" sz="2400">
                <a:latin typeface="华文琥珀" panose="02010800040101010101" charset="-122"/>
                <a:ea typeface="华文琥珀" panose="02010800040101010101" charset="-122"/>
                <a:cs typeface="华文琥珀" panose="02010800040101010101" charset="-122"/>
              </a:rPr>
              <a:t>含义</a:t>
            </a:r>
            <a:endParaRPr lang="zh-CN" altLang="en-US" sz="2400">
              <a:latin typeface="华文琥珀" panose="02010800040101010101" charset="-122"/>
              <a:ea typeface="华文琥珀" panose="02010800040101010101" charset="-122"/>
              <a:cs typeface="华文琥珀" panose="02010800040101010101" charset="-122"/>
            </a:endParaRPr>
          </a:p>
          <a:p>
            <a:r>
              <a:rPr lang="en-US" altLang="zh-CN" sz="2400">
                <a:latin typeface="华文琥珀" panose="02010800040101010101" charset="-122"/>
                <a:ea typeface="华文琥珀" panose="02010800040101010101" charset="-122"/>
                <a:cs typeface="华文琥珀" panose="02010800040101010101" charset="-122"/>
              </a:rPr>
              <a:t>2.</a:t>
            </a:r>
            <a:r>
              <a:rPr lang="zh-CN" altLang="en-US" sz="2400">
                <a:latin typeface="华文琥珀" panose="02010800040101010101" charset="-122"/>
                <a:ea typeface="华文琥珀" panose="02010800040101010101" charset="-122"/>
                <a:cs typeface="华文琥珀" panose="02010800040101010101" charset="-122"/>
              </a:rPr>
              <a:t>产生</a:t>
            </a:r>
            <a:endParaRPr lang="zh-CN" altLang="en-US" sz="2400">
              <a:latin typeface="华文琥珀" panose="02010800040101010101" charset="-122"/>
              <a:ea typeface="华文琥珀" panose="02010800040101010101" charset="-122"/>
              <a:cs typeface="华文琥珀" panose="02010800040101010101" charset="-122"/>
            </a:endParaRPr>
          </a:p>
          <a:p>
            <a:r>
              <a:rPr lang="en-US" altLang="zh-CN" sz="2400">
                <a:latin typeface="华文琥珀" panose="02010800040101010101" charset="-122"/>
                <a:ea typeface="华文琥珀" panose="02010800040101010101" charset="-122"/>
                <a:cs typeface="华文琥珀" panose="02010800040101010101" charset="-122"/>
              </a:rPr>
              <a:t>3.</a:t>
            </a:r>
            <a:r>
              <a:rPr lang="zh-CN" altLang="en-US" sz="2400">
                <a:latin typeface="华文琥珀" panose="02010800040101010101" charset="-122"/>
                <a:ea typeface="华文琥珀" panose="02010800040101010101" charset="-122"/>
                <a:cs typeface="华文琥珀" panose="02010800040101010101" charset="-122"/>
              </a:rPr>
              <a:t>生理基础</a:t>
            </a:r>
            <a:r>
              <a:rPr lang="en-US" altLang="zh-CN" sz="2400">
                <a:latin typeface="华文琥珀" panose="02010800040101010101" charset="-122"/>
                <a:ea typeface="华文琥珀" panose="02010800040101010101" charset="-122"/>
                <a:cs typeface="华文琥珀" panose="02010800040101010101" charset="-122"/>
              </a:rPr>
              <a:t>/</a:t>
            </a:r>
            <a:r>
              <a:rPr lang="zh-CN" altLang="en-US" sz="2400">
                <a:latin typeface="华文琥珀" panose="02010800040101010101" charset="-122"/>
                <a:ea typeface="华文琥珀" panose="02010800040101010101" charset="-122"/>
                <a:cs typeface="华文琥珀" panose="02010800040101010101" charset="-122"/>
              </a:rPr>
              <a:t>物质器官</a:t>
            </a:r>
            <a:endParaRPr lang="zh-CN" altLang="en-US" sz="2400">
              <a:latin typeface="华文琥珀" panose="02010800040101010101" charset="-122"/>
              <a:ea typeface="华文琥珀" panose="02010800040101010101" charset="-122"/>
              <a:cs typeface="华文琥珀" panose="02010800040101010101" charset="-122"/>
            </a:endParaRPr>
          </a:p>
          <a:p>
            <a:r>
              <a:rPr lang="en-US" altLang="zh-CN" sz="2400">
                <a:latin typeface="华文琥珀" panose="02010800040101010101" charset="-122"/>
                <a:ea typeface="华文琥珀" panose="02010800040101010101" charset="-122"/>
                <a:cs typeface="华文琥珀" panose="02010800040101010101" charset="-122"/>
              </a:rPr>
              <a:t>4.</a:t>
            </a:r>
            <a:r>
              <a:rPr lang="zh-CN" altLang="en-US" sz="2400">
                <a:latin typeface="华文琥珀" panose="02010800040101010101" charset="-122"/>
                <a:ea typeface="华文琥珀" panose="02010800040101010101" charset="-122"/>
                <a:cs typeface="华文琥珀" panose="02010800040101010101" charset="-122"/>
              </a:rPr>
              <a:t>内容和形式</a:t>
            </a:r>
            <a:endParaRPr lang="zh-CN" altLang="en-US" sz="2400">
              <a:latin typeface="华文琥珀" panose="02010800040101010101" charset="-122"/>
              <a:ea typeface="华文琥珀" panose="02010800040101010101" charset="-122"/>
              <a:cs typeface="华文琥珀" panose="02010800040101010101" charset="-122"/>
            </a:endParaRPr>
          </a:p>
          <a:p>
            <a:r>
              <a:rPr lang="en-US" altLang="zh-CN" sz="2400">
                <a:latin typeface="华文琥珀" panose="02010800040101010101" charset="-122"/>
                <a:ea typeface="华文琥珀" panose="02010800040101010101" charset="-122"/>
                <a:cs typeface="华文琥珀" panose="02010800040101010101" charset="-122"/>
              </a:rPr>
              <a:t>5.</a:t>
            </a:r>
            <a:r>
              <a:rPr lang="zh-CN" altLang="en-US" sz="2400">
                <a:latin typeface="华文琥珀" panose="02010800040101010101" charset="-122"/>
                <a:ea typeface="华文琥珀" panose="02010800040101010101" charset="-122"/>
                <a:cs typeface="华文琥珀" panose="02010800040101010101" charset="-122"/>
              </a:rPr>
              <a:t>作用</a:t>
            </a:r>
            <a:endParaRPr lang="zh-CN" altLang="en-US" sz="2400">
              <a:latin typeface="华文琥珀" panose="02010800040101010101" charset="-122"/>
              <a:ea typeface="华文琥珀" panose="02010800040101010101" charset="-122"/>
              <a:cs typeface="华文琥珀" panose="02010800040101010101" charset="-122"/>
            </a:endParaRPr>
          </a:p>
        </p:txBody>
      </p:sp>
      <p:sp>
        <p:nvSpPr>
          <p:cNvPr id="22" name="文本框 21"/>
          <p:cNvSpPr txBox="1"/>
          <p:nvPr/>
        </p:nvSpPr>
        <p:spPr>
          <a:xfrm>
            <a:off x="240665" y="235585"/>
            <a:ext cx="1821180" cy="1885950"/>
          </a:xfrm>
          <a:prstGeom prst="rect">
            <a:avLst/>
          </a:prstGeom>
          <a:solidFill>
            <a:srgbClr val="92D050"/>
          </a:solidFill>
        </p:spPr>
        <p:txBody>
          <a:bodyPr wrap="square" rtlCol="0">
            <a:noAutofit/>
          </a:bodyPr>
          <a:p>
            <a:r>
              <a:rPr lang="en-US" altLang="zh-CN" sz="2400">
                <a:latin typeface="华文琥珀" panose="02010800040101010101" charset="-122"/>
                <a:ea typeface="华文琥珀" panose="02010800040101010101" charset="-122"/>
                <a:cs typeface="华文琥珀" panose="02010800040101010101" charset="-122"/>
              </a:rPr>
              <a:t>1.</a:t>
            </a:r>
            <a:r>
              <a:rPr lang="zh-CN" altLang="en-US" sz="2400">
                <a:latin typeface="华文琥珀" panose="02010800040101010101" charset="-122"/>
                <a:ea typeface="华文琥珀" panose="02010800040101010101" charset="-122"/>
                <a:cs typeface="华文琥珀" panose="02010800040101010101" charset="-122"/>
              </a:rPr>
              <a:t>含义</a:t>
            </a:r>
            <a:endParaRPr lang="zh-CN" altLang="en-US" sz="2400">
              <a:latin typeface="华文琥珀" panose="02010800040101010101" charset="-122"/>
              <a:ea typeface="华文琥珀" panose="02010800040101010101" charset="-122"/>
              <a:cs typeface="华文琥珀" panose="02010800040101010101" charset="-122"/>
            </a:endParaRPr>
          </a:p>
          <a:p>
            <a:r>
              <a:rPr lang="en-US" altLang="zh-CN" sz="2400">
                <a:latin typeface="华文琥珀" panose="02010800040101010101" charset="-122"/>
                <a:ea typeface="华文琥珀" panose="02010800040101010101" charset="-122"/>
                <a:cs typeface="华文琥珀" panose="02010800040101010101" charset="-122"/>
              </a:rPr>
              <a:t>2.</a:t>
            </a:r>
            <a:r>
              <a:rPr lang="zh-CN" altLang="en-US" sz="2400">
                <a:latin typeface="华文琥珀" panose="02010800040101010101" charset="-122"/>
                <a:ea typeface="华文琥珀" panose="02010800040101010101" charset="-122"/>
                <a:cs typeface="华文琥珀" panose="02010800040101010101" charset="-122"/>
              </a:rPr>
              <a:t>唯一特性</a:t>
            </a:r>
            <a:endParaRPr lang="zh-CN" altLang="en-US" sz="2400">
              <a:latin typeface="华文琥珀" panose="02010800040101010101" charset="-122"/>
              <a:ea typeface="华文琥珀" panose="02010800040101010101" charset="-122"/>
              <a:cs typeface="华文琥珀" panose="02010800040101010101" charset="-122"/>
            </a:endParaRPr>
          </a:p>
          <a:p>
            <a:r>
              <a:rPr lang="en-US" altLang="zh-CN" sz="2400">
                <a:latin typeface="华文琥珀" panose="02010800040101010101" charset="-122"/>
                <a:ea typeface="华文琥珀" panose="02010800040101010101" charset="-122"/>
                <a:cs typeface="华文琥珀" panose="02010800040101010101" charset="-122"/>
              </a:rPr>
              <a:t>3.</a:t>
            </a:r>
            <a:r>
              <a:rPr lang="zh-CN" altLang="en-US" sz="2400">
                <a:latin typeface="华文琥珀" panose="02010800040101010101" charset="-122"/>
                <a:ea typeface="华文琥珀" panose="02010800040101010101" charset="-122"/>
                <a:cs typeface="华文琥珀" panose="02010800040101010101" charset="-122"/>
              </a:rPr>
              <a:t>具体形态</a:t>
            </a:r>
            <a:endParaRPr lang="zh-CN" altLang="en-US" sz="2400">
              <a:latin typeface="华文琥珀" panose="02010800040101010101" charset="-122"/>
              <a:ea typeface="华文琥珀" panose="02010800040101010101" charset="-122"/>
              <a:cs typeface="华文琥珀" panose="02010800040101010101" charset="-122"/>
            </a:endParaRPr>
          </a:p>
          <a:p>
            <a:r>
              <a:rPr lang="en-US" altLang="zh-CN" sz="2400">
                <a:latin typeface="华文琥珀" panose="02010800040101010101" charset="-122"/>
                <a:ea typeface="华文琥珀" panose="02010800040101010101" charset="-122"/>
                <a:cs typeface="华文琥珀" panose="02010800040101010101" charset="-122"/>
              </a:rPr>
              <a:t>4.</a:t>
            </a:r>
            <a:r>
              <a:rPr lang="zh-CN" altLang="en-US" sz="2400">
                <a:latin typeface="华文琥珀" panose="02010800040101010101" charset="-122"/>
                <a:ea typeface="华文琥珀" panose="02010800040101010101" charset="-122"/>
                <a:cs typeface="华文琥珀" panose="02010800040101010101" charset="-122"/>
              </a:rPr>
              <a:t>根本属性和存在方式</a:t>
            </a:r>
            <a:endParaRPr lang="zh-CN" altLang="en-US" sz="2400">
              <a:latin typeface="华文琥珀" panose="02010800040101010101" charset="-122"/>
              <a:ea typeface="华文琥珀" panose="02010800040101010101" charset="-122"/>
              <a:cs typeface="华文琥珀" panose="02010800040101010101" charset="-122"/>
            </a:endParaRPr>
          </a:p>
          <a:p>
            <a:endParaRPr lang="zh-CN" altLang="en-US" sz="2400">
              <a:latin typeface="华文琥珀" panose="02010800040101010101" charset="-122"/>
              <a:ea typeface="华文琥珀" panose="02010800040101010101" charset="-122"/>
              <a:cs typeface="华文琥珀" panose="02010800040101010101" charset="-122"/>
            </a:endParaRPr>
          </a:p>
        </p:txBody>
      </p:sp>
      <p:sp>
        <p:nvSpPr>
          <p:cNvPr id="23" name="下箭头标注 22"/>
          <p:cNvSpPr/>
          <p:nvPr/>
        </p:nvSpPr>
        <p:spPr>
          <a:xfrm>
            <a:off x="3665220" y="4794250"/>
            <a:ext cx="7211060" cy="592455"/>
          </a:xfrm>
          <a:prstGeom prst="downArrowCallo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75260" y="59690"/>
            <a:ext cx="11841480" cy="6739255"/>
          </a:xfrm>
          <a:prstGeom prst="rect">
            <a:avLst/>
          </a:prstGeom>
          <a:noFill/>
          <a:ln w="9525">
            <a:noFill/>
          </a:ln>
        </p:spPr>
        <p:txBody>
          <a:bodyPr wrap="square">
            <a:spAutoFit/>
          </a:bodyPr>
          <a:p>
            <a:pPr indent="0"/>
            <a:r>
              <a:rPr lang="zh-CN" sz="2400" b="1">
                <a:solidFill>
                  <a:srgbClr val="FF0000"/>
                </a:solidFill>
                <a:latin typeface="华文琥珀" panose="02010800040101010101" charset="-122"/>
                <a:ea typeface="华文琥珀" panose="02010800040101010101" charset="-122"/>
                <a:cs typeface="华文琥珀" panose="02010800040101010101" charset="-122"/>
              </a:rPr>
              <a:t>第四课 探索认识的奥秘</a:t>
            </a:r>
            <a:endParaRPr lang="zh-CN" b="1">
              <a:ea typeface="宋体" panose="02010600030101010101" pitchFamily="2" charset="-122"/>
            </a:endParaRPr>
          </a:p>
          <a:p>
            <a:pPr indent="0"/>
            <a:r>
              <a:rPr lang="zh-CN" sz="2400" b="1">
                <a:latin typeface="微软雅黑" panose="020B0503020204020204" charset="-122"/>
                <a:ea typeface="微软雅黑" panose="020B0503020204020204" charset="-122"/>
                <a:cs typeface="微软雅黑" panose="020B0503020204020204" charset="-122"/>
              </a:rPr>
              <a:t>1.认识是客体对主体的被动反映。2.理性认识是人们在实践基础上由感觉器官直接感受到的关于事物内部联系、本质等，包括感觉、知觉、表象三种形式。3.感性认识有待发展、深化为理性认识，所以理性认识必感性认识更正确、更可靠、更深刻。4.飞蛾扑灭火烛属于实践活动。5.人可以直接把精神力量转化为物质力量/实践可以将客观见之于主观。6.获得世界规律的认识是科学实验活动的最终目的。7.认识具有客观物质性、主观能动性和社会历史性。8.社会性是指在不同历史发展阶段，实践活动的内容、形式、规模和水平是各不相同的。</a:t>
            </a:r>
            <a:endParaRPr lang="zh-CN" sz="2400" b="1">
              <a:latin typeface="微软雅黑" panose="020B0503020204020204" charset="-122"/>
              <a:ea typeface="微软雅黑" panose="020B0503020204020204" charset="-122"/>
              <a:cs typeface="微软雅黑" panose="020B0503020204020204" charset="-122"/>
            </a:endParaRPr>
          </a:p>
          <a:p>
            <a:pPr indent="0"/>
            <a:r>
              <a:rPr lang="zh-CN" sz="2400" b="1">
                <a:latin typeface="微软雅黑" panose="020B0503020204020204" charset="-122"/>
                <a:ea typeface="微软雅黑" panose="020B0503020204020204" charset="-122"/>
                <a:cs typeface="微软雅黑" panose="020B0503020204020204" charset="-122"/>
              </a:rPr>
              <a:t>9.学习属于实践活动。10.实践是认识的唯一途径。11.推理判断也可以成为检验真理性认识的标准。12.有用即真理。13.真理是有用的。14.认识是标志主观与客观相符合的哲学范畴。15.公说公有理，婆说婆有理/仁者见仁，智者见智。</a:t>
            </a:r>
            <a:endParaRPr lang="zh-CN" altLang="en-US" b="1">
              <a:ea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302895" y="751840"/>
            <a:ext cx="11428095" cy="4831080"/>
          </a:xfrm>
          <a:prstGeom prst="rect">
            <a:avLst/>
          </a:prstGeom>
          <a:noFill/>
          <a:ln w="9525">
            <a:noFill/>
          </a:ln>
        </p:spPr>
        <p:txBody>
          <a:bodyPr wrap="square">
            <a:spAutoFit/>
          </a:bodyPr>
          <a:p>
            <a:pPr indent="0"/>
            <a:r>
              <a:rPr lang="zh-CN" sz="2800" b="1">
                <a:latin typeface="微软雅黑" panose="020B0503020204020204" charset="-122"/>
                <a:ea typeface="微软雅黑" panose="020B0503020204020204" charset="-122"/>
                <a:cs typeface="微软雅黑" panose="020B0503020204020204" charset="-122"/>
              </a:rPr>
              <a:t>16.在同一条件下人们对同一对象的真理性认识有多个。17.真理没有自己适用的条件和范围。18.真理和谬误相伴而生，所以真理与谬误没有明确界限，真理就是谬误。19.真理是客观与主观，实践与理论的具体的历史的统一。20.真理可以超越历史条件。21.认识无限性是指每个人的认识是无限的。22.即使从实践到认识、再从认识到实践多次反复也获得不了正确的认识。23.认识是一种圆圈式的循环运动。24.真理可以超越自己，可以被推翻，可以被创造。25.人的认识就是从感性认识到理性认识到实践再到感性认识循环往复的过程。</a:t>
            </a:r>
            <a:endParaRPr lang="zh-CN" sz="28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0" y="0"/>
            <a:ext cx="12191365" cy="6739255"/>
          </a:xfrm>
          <a:prstGeom prst="rect">
            <a:avLst/>
          </a:prstGeom>
          <a:noFill/>
        </p:spPr>
        <p:txBody>
          <a:bodyPr wrap="square" rtlCol="0">
            <a:spAutoFit/>
          </a:bodyPr>
          <a:p>
            <a:r>
              <a:rPr lang="zh-CN" sz="2400" b="1">
                <a:solidFill>
                  <a:srgbClr val="FF0000"/>
                </a:solidFill>
                <a:latin typeface="华文琥珀" panose="02010800040101010101" charset="-122"/>
                <a:ea typeface="华文琥珀" panose="02010800040101010101" charset="-122"/>
                <a:cs typeface="华文琥珀" panose="02010800040101010101" charset="-122"/>
              </a:rPr>
              <a:t>第五课 寻觅社会的真谛</a:t>
            </a:r>
            <a:endParaRPr lang="zh-CN" sz="2400" b="1">
              <a:solidFill>
                <a:srgbClr val="FF0000"/>
              </a:solidFill>
              <a:latin typeface="华文琥珀" panose="02010800040101010101" charset="-122"/>
              <a:ea typeface="华文琥珀" panose="02010800040101010101" charset="-122"/>
              <a:cs typeface="华文琥珀" panose="02010800040101010101" charset="-122"/>
            </a:endParaRPr>
          </a:p>
          <a:p>
            <a:r>
              <a:rPr lang="zh-CN" sz="2400" b="1">
                <a:latin typeface="微软雅黑" panose="020B0503020204020204" charset="-122"/>
                <a:ea typeface="微软雅黑" panose="020B0503020204020204" charset="-122"/>
                <a:cs typeface="微软雅黑" panose="020B0503020204020204" charset="-122"/>
              </a:rPr>
              <a:t>1.社会历史在本质上是实践的。</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2.实践是社会历史的起点，是理解所有社会历史奥秘的“钥匙”，先有人才有劳动，人创造了劳动。</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3.人类创造科学文化的实践构成了社会生活的经济领域，调整、改革社会关系的实践构成了社会生活的精神文化领域。</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4.人类活动是无</a:t>
            </a:r>
            <a:r>
              <a:rPr lang="zh-CN" sz="2400" b="1">
                <a:latin typeface="微软雅黑" panose="020B0503020204020204" charset="-122"/>
                <a:ea typeface="微软雅黑" panose="020B0503020204020204" charset="-122"/>
                <a:cs typeface="微软雅黑" panose="020B0503020204020204" charset="-122"/>
              </a:rPr>
              <a:t>意识无目的的。</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5.社会存在与社会意识的辩证关系问题是历史观的基本问题。</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6.社会存在包括：</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7.唯心史观既考察了人们历史活动的思想动机，还追溯到产生这些思想动机的物质原因社会存在。</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8.社会意识促进社会存在的发展，所以社会意识决定社会存在，比如</a:t>
            </a:r>
            <a:r>
              <a:rPr lang="zh-CN" sz="2400" b="1">
                <a:latin typeface="微软雅黑" panose="020B0503020204020204" charset="-122"/>
                <a:ea typeface="微软雅黑" panose="020B0503020204020204" charset="-122"/>
                <a:cs typeface="微软雅黑" panose="020B0503020204020204" charset="-122"/>
                <a:sym typeface="+mn-ea"/>
              </a:rPr>
              <a:t>价值观决定人生道路，生活态度决定生活道路，社会意识与社会存在同步发展。</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9. </a:t>
            </a:r>
            <a:r>
              <a:rPr lang="zh-CN" sz="2400" b="1" u="sng">
                <a:latin typeface="微软雅黑" panose="020B0503020204020204" charset="-122"/>
                <a:ea typeface="微软雅黑" panose="020B0503020204020204" charset="-122"/>
                <a:cs typeface="微软雅黑" panose="020B0503020204020204" charset="-122"/>
              </a:rPr>
              <a:t>                                                </a:t>
            </a:r>
            <a:r>
              <a:rPr lang="zh-CN" sz="2400" b="1">
                <a:latin typeface="微软雅黑" panose="020B0503020204020204" charset="-122"/>
                <a:ea typeface="微软雅黑" panose="020B0503020204020204" charset="-122"/>
                <a:cs typeface="微软雅黑" panose="020B0503020204020204" charset="-122"/>
              </a:rPr>
              <a:t>人类社会存在和发展的基础，</a:t>
            </a:r>
            <a:r>
              <a:rPr lang="zh-CN" sz="2400" b="1" u="sng">
                <a:latin typeface="微软雅黑" panose="020B0503020204020204" charset="-122"/>
                <a:ea typeface="微软雅黑" panose="020B0503020204020204" charset="-122"/>
                <a:cs typeface="微软雅黑" panose="020B0503020204020204" charset="-122"/>
              </a:rPr>
              <a:t>                            </a:t>
            </a:r>
            <a:r>
              <a:rPr lang="zh-CN" sz="2400" b="1">
                <a:latin typeface="微软雅黑" panose="020B0503020204020204" charset="-122"/>
                <a:ea typeface="微软雅黑" panose="020B0503020204020204" charset="-122"/>
                <a:cs typeface="微软雅黑" panose="020B0503020204020204" charset="-122"/>
              </a:rPr>
              <a:t>决定着社会的性质和面貌，</a:t>
            </a:r>
            <a:r>
              <a:rPr lang="zh-CN" sz="2400" b="1" u="sng">
                <a:latin typeface="微软雅黑" panose="020B0503020204020204" charset="-122"/>
                <a:ea typeface="微软雅黑" panose="020B0503020204020204" charset="-122"/>
                <a:cs typeface="微软雅黑" panose="020B0503020204020204" charset="-122"/>
              </a:rPr>
              <a:t>                    </a:t>
            </a:r>
            <a:r>
              <a:rPr lang="zh-CN" sz="2400" b="1">
                <a:latin typeface="微软雅黑" panose="020B0503020204020204" charset="-122"/>
                <a:ea typeface="微软雅黑" panose="020B0503020204020204" charset="-122"/>
                <a:cs typeface="微软雅黑" panose="020B0503020204020204" charset="-122"/>
              </a:rPr>
              <a:t>决定着社会形态的更替。生产方式包括：</a:t>
            </a:r>
            <a:r>
              <a:rPr lang="zh-CN" sz="2400" b="1" u="sng">
                <a:latin typeface="微软雅黑" panose="020B0503020204020204" charset="-122"/>
                <a:ea typeface="微软雅黑" panose="020B0503020204020204" charset="-122"/>
                <a:cs typeface="微软雅黑" panose="020B0503020204020204" charset="-122"/>
              </a:rPr>
              <a:t>             </a:t>
            </a:r>
            <a:r>
              <a:rPr lang="zh-CN" sz="2400" b="1">
                <a:latin typeface="微软雅黑" panose="020B0503020204020204" charset="-122"/>
                <a:ea typeface="微软雅黑" panose="020B0503020204020204" charset="-122"/>
                <a:cs typeface="微软雅黑" panose="020B0503020204020204" charset="-122"/>
              </a:rPr>
              <a:t>  和</a:t>
            </a:r>
            <a:r>
              <a:rPr lang="zh-CN" sz="2400" b="1" u="sng">
                <a:latin typeface="微软雅黑" panose="020B0503020204020204" charset="-122"/>
                <a:ea typeface="微软雅黑" panose="020B0503020204020204" charset="-122"/>
                <a:cs typeface="微软雅黑" panose="020B0503020204020204" charset="-122"/>
              </a:rPr>
              <a:t>                   </a:t>
            </a:r>
            <a:r>
              <a:rPr lang="zh-CN" sz="2400" b="1">
                <a:latin typeface="微软雅黑" panose="020B0503020204020204" charset="-122"/>
                <a:ea typeface="微软雅黑" panose="020B0503020204020204" charset="-122"/>
                <a:cs typeface="微软雅黑" panose="020B0503020204020204" charset="-122"/>
              </a:rPr>
              <a:t>。</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10.生产力的组成要素：</a:t>
            </a:r>
            <a:r>
              <a:rPr lang="zh-CN" sz="2400" b="1" u="sng">
                <a:latin typeface="微软雅黑" panose="020B0503020204020204" charset="-122"/>
                <a:ea typeface="微软雅黑" panose="020B0503020204020204" charset="-122"/>
                <a:cs typeface="微软雅黑" panose="020B0503020204020204" charset="-122"/>
              </a:rPr>
              <a:t>                </a:t>
            </a:r>
            <a:r>
              <a:rPr lang="zh-CN" sz="2400" b="1">
                <a:latin typeface="微软雅黑" panose="020B0503020204020204" charset="-122"/>
                <a:ea typeface="微软雅黑" panose="020B0503020204020204" charset="-122"/>
                <a:cs typeface="微软雅黑" panose="020B0503020204020204" charset="-122"/>
              </a:rPr>
              <a:t>、</a:t>
            </a:r>
            <a:r>
              <a:rPr lang="zh-CN" sz="2400" b="1" u="sng">
                <a:latin typeface="微软雅黑" panose="020B0503020204020204" charset="-122"/>
                <a:ea typeface="微软雅黑" panose="020B0503020204020204" charset="-122"/>
                <a:cs typeface="微软雅黑" panose="020B0503020204020204" charset="-122"/>
              </a:rPr>
              <a:t>             </a:t>
            </a:r>
            <a:r>
              <a:rPr lang="zh-CN" sz="2400" b="1">
                <a:latin typeface="微软雅黑" panose="020B0503020204020204" charset="-122"/>
                <a:ea typeface="微软雅黑" panose="020B0503020204020204" charset="-122"/>
                <a:cs typeface="微软雅黑" panose="020B0503020204020204" charset="-122"/>
              </a:rPr>
              <a:t> 和</a:t>
            </a:r>
            <a:r>
              <a:rPr lang="zh-CN" sz="2400" b="1" u="sng">
                <a:latin typeface="微软雅黑" panose="020B0503020204020204" charset="-122"/>
                <a:ea typeface="微软雅黑" panose="020B0503020204020204" charset="-122"/>
                <a:cs typeface="微软雅黑" panose="020B0503020204020204" charset="-122"/>
              </a:rPr>
              <a:t>               </a:t>
            </a:r>
            <a:r>
              <a:rPr lang="zh-CN" sz="2400" b="1">
                <a:latin typeface="微软雅黑" panose="020B0503020204020204" charset="-122"/>
                <a:ea typeface="微软雅黑" panose="020B0503020204020204" charset="-122"/>
                <a:cs typeface="微软雅黑" panose="020B0503020204020204" charset="-122"/>
              </a:rPr>
              <a:t>；生产关系的要素：</a:t>
            </a:r>
            <a:r>
              <a:rPr lang="zh-CN" sz="2400" b="1" u="sng">
                <a:latin typeface="微软雅黑" panose="020B0503020204020204" charset="-122"/>
                <a:ea typeface="微软雅黑" panose="020B0503020204020204" charset="-122"/>
                <a:cs typeface="微软雅黑" panose="020B0503020204020204" charset="-122"/>
              </a:rPr>
              <a:t>            </a:t>
            </a:r>
            <a:r>
              <a:rPr lang="zh-CN" sz="2400" b="1">
                <a:latin typeface="微软雅黑" panose="020B0503020204020204" charset="-122"/>
                <a:ea typeface="微软雅黑" panose="020B0503020204020204" charset="-122"/>
                <a:cs typeface="微软雅黑" panose="020B0503020204020204" charset="-122"/>
              </a:rPr>
              <a:t>、             和 </a:t>
            </a:r>
            <a:r>
              <a:rPr lang="zh-CN" sz="2400" b="1" u="sng">
                <a:latin typeface="微软雅黑" panose="020B0503020204020204" charset="-122"/>
                <a:ea typeface="微软雅黑" panose="020B0503020204020204" charset="-122"/>
                <a:cs typeface="微软雅黑" panose="020B0503020204020204" charset="-122"/>
              </a:rPr>
              <a:t>               </a:t>
            </a:r>
            <a:r>
              <a:rPr lang="zh-CN" sz="2400" b="1">
                <a:latin typeface="微软雅黑" panose="020B0503020204020204" charset="-122"/>
                <a:ea typeface="微软雅黑" panose="020B0503020204020204" charset="-122"/>
                <a:cs typeface="微软雅黑" panose="020B0503020204020204" charset="-122"/>
              </a:rPr>
              <a:t>。</a:t>
            </a:r>
            <a:endParaRPr lang="zh-CN"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0" y="0"/>
            <a:ext cx="12191365" cy="6739255"/>
          </a:xfrm>
          <a:prstGeom prst="rect">
            <a:avLst/>
          </a:prstGeom>
          <a:noFill/>
        </p:spPr>
        <p:txBody>
          <a:bodyPr wrap="square" rtlCol="0">
            <a:spAutoFit/>
          </a:bodyPr>
          <a:p>
            <a:r>
              <a:rPr lang="zh-CN" sz="2400" b="1">
                <a:latin typeface="微软雅黑" panose="020B0503020204020204" charset="-122"/>
                <a:ea typeface="微软雅黑" panose="020B0503020204020204" charset="-122"/>
                <a:cs typeface="微软雅黑" panose="020B0503020204020204" charset="-122"/>
              </a:rPr>
              <a:t>11.生产关系是生产方式中最革命、最活跃的因素，生产关系促进生产力的发展，所以生产关系决定生产力，生产力一定要适应生产关系状况的规律。</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12.上层建筑促进经济基础的巩固，所以上层建筑决定经济基础，经济基础要适合上层建筑状况的规律。</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13.政治体制改革要选生产力与生产关系的辩证关系。</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14.生产力与生产关系、经济基础与上层建筑的矛盾是社会主要矛盾。</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15.社会发展的总趋势是前进行和曲折性的辩证统一。</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16.社会发展的直接动力是社会主要矛盾的产生发展和解决，社会主义社会需要阶级</a:t>
            </a:r>
            <a:r>
              <a:rPr lang="zh-CN" sz="2400" b="1">
                <a:latin typeface="微软雅黑" panose="020B0503020204020204" charset="-122"/>
                <a:ea typeface="微软雅黑" panose="020B0503020204020204" charset="-122"/>
                <a:cs typeface="微软雅黑" panose="020B0503020204020204" charset="-122"/>
              </a:rPr>
              <a:t>斗争。</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17.改革是针对对抗性矛盾的，所以改革就是社会主义制度的根本性</a:t>
            </a:r>
            <a:r>
              <a:rPr lang="zh-CN" sz="2400" b="1">
                <a:latin typeface="微软雅黑" panose="020B0503020204020204" charset="-122"/>
                <a:ea typeface="微软雅黑" panose="020B0503020204020204" charset="-122"/>
                <a:cs typeface="微软雅黑" panose="020B0503020204020204" charset="-122"/>
              </a:rPr>
              <a:t>变革。</a:t>
            </a:r>
            <a:endParaRPr lang="zh-CN" sz="2400" b="1">
              <a:latin typeface="微软雅黑" panose="020B0503020204020204" charset="-122"/>
              <a:ea typeface="微软雅黑" panose="020B0503020204020204" charset="-122"/>
              <a:cs typeface="微软雅黑" panose="020B0503020204020204" charset="-122"/>
            </a:endParaRPr>
          </a:p>
          <a:p>
            <a:r>
              <a:rPr lang="zh-CN" sz="2400" b="1">
                <a:latin typeface="微软雅黑" panose="020B0503020204020204" charset="-122"/>
                <a:ea typeface="微软雅黑" panose="020B0503020204020204" charset="-122"/>
                <a:cs typeface="微软雅黑" panose="020B0503020204020204" charset="-122"/>
              </a:rPr>
              <a:t>18.社会历史的主体是脑力劳动者，人民群众是社会发展的根本</a:t>
            </a:r>
            <a:r>
              <a:rPr lang="zh-CN" sz="2400" b="1">
                <a:latin typeface="微软雅黑" panose="020B0503020204020204" charset="-122"/>
                <a:ea typeface="微软雅黑" panose="020B0503020204020204" charset="-122"/>
                <a:cs typeface="微软雅黑" panose="020B0503020204020204" charset="-122"/>
              </a:rPr>
              <a:t>动力。</a:t>
            </a:r>
            <a:endParaRPr lang="zh-CN"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19.</a:t>
            </a:r>
            <a:r>
              <a:rPr lang="zh-CN" altLang="en-US" sz="2400" b="1">
                <a:latin typeface="微软雅黑" panose="020B0503020204020204" charset="-122"/>
                <a:ea typeface="微软雅黑" panose="020B0503020204020204" charset="-122"/>
                <a:cs typeface="微软雅黑" panose="020B0503020204020204" charset="-122"/>
              </a:rPr>
              <a:t>袁世凯、林森</a:t>
            </a:r>
            <a:r>
              <a:rPr lang="zh-CN" altLang="en-US" sz="2400" b="1">
                <a:latin typeface="微软雅黑" panose="020B0503020204020204" charset="-122"/>
                <a:ea typeface="微软雅黑" panose="020B0503020204020204" charset="-122"/>
                <a:cs typeface="微软雅黑" panose="020B0503020204020204" charset="-122"/>
              </a:rPr>
              <a:t>浩也属于人民</a:t>
            </a:r>
            <a:r>
              <a:rPr lang="zh-CN" altLang="en-US" sz="2400" b="1">
                <a:latin typeface="微软雅黑" panose="020B0503020204020204" charset="-122"/>
                <a:ea typeface="微软雅黑" panose="020B0503020204020204" charset="-122"/>
                <a:cs typeface="微软雅黑" panose="020B0503020204020204" charset="-122"/>
              </a:rPr>
              <a:t>群众。在不同时期、不同</a:t>
            </a:r>
            <a:r>
              <a:rPr lang="zh-CN" altLang="en-US" sz="2400" b="1">
                <a:latin typeface="微软雅黑" panose="020B0503020204020204" charset="-122"/>
                <a:ea typeface="微软雅黑" panose="020B0503020204020204" charset="-122"/>
                <a:cs typeface="微软雅黑" panose="020B0503020204020204" charset="-122"/>
              </a:rPr>
              <a:t>国家，劳动群众就是人民</a:t>
            </a:r>
            <a:r>
              <a:rPr lang="zh-CN" altLang="en-US" sz="2400" b="1">
                <a:latin typeface="微软雅黑" panose="020B0503020204020204" charset="-122"/>
                <a:ea typeface="微软雅黑" panose="020B0503020204020204" charset="-122"/>
                <a:cs typeface="微软雅黑" panose="020B0503020204020204" charset="-122"/>
              </a:rPr>
              <a:t>群众。</a:t>
            </a:r>
            <a:endParaRPr lang="zh-CN" altLang="en-US"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20.</a:t>
            </a:r>
            <a:r>
              <a:rPr lang="zh-CN" altLang="en-US" sz="2400" b="1">
                <a:latin typeface="微软雅黑" panose="020B0503020204020204" charset="-122"/>
                <a:ea typeface="微软雅黑" panose="020B0503020204020204" charset="-122"/>
                <a:cs typeface="微软雅黑" panose="020B0503020204020204" charset="-122"/>
              </a:rPr>
              <a:t>人民群众是社会历史财富的创造</a:t>
            </a:r>
            <a:r>
              <a:rPr lang="zh-CN" altLang="en-US" sz="2400" b="1">
                <a:latin typeface="微软雅黑" panose="020B0503020204020204" charset="-122"/>
                <a:ea typeface="微软雅黑" panose="020B0503020204020204" charset="-122"/>
                <a:cs typeface="微软雅黑" panose="020B0503020204020204" charset="-122"/>
              </a:rPr>
              <a:t>者，是物质生产的领导者和社会生产力的引领</a:t>
            </a:r>
            <a:r>
              <a:rPr lang="zh-CN" altLang="en-US" sz="2400" b="1">
                <a:latin typeface="微软雅黑" panose="020B0503020204020204" charset="-122"/>
                <a:ea typeface="微软雅黑" panose="020B0503020204020204" charset="-122"/>
                <a:cs typeface="微软雅黑" panose="020B0503020204020204" charset="-122"/>
              </a:rPr>
              <a:t>者。</a:t>
            </a:r>
            <a:endParaRPr lang="zh-CN" altLang="en-US"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21.</a:t>
            </a:r>
            <a:r>
              <a:rPr lang="zh-CN" altLang="en-US" sz="2400" b="1">
                <a:latin typeface="微软雅黑" panose="020B0503020204020204" charset="-122"/>
                <a:ea typeface="微软雅黑" panose="020B0503020204020204" charset="-122"/>
                <a:cs typeface="微软雅黑" panose="020B0503020204020204" charset="-122"/>
              </a:rPr>
              <a:t>人民群众是社会变革的决定力量，是社会变革的主力军，是推动社会历史发展的决定力量，在阶级社会人民群众</a:t>
            </a:r>
            <a:r>
              <a:rPr lang="zh-CN" altLang="en-US" sz="2400" b="1">
                <a:latin typeface="微软雅黑" panose="020B0503020204020204" charset="-122"/>
                <a:ea typeface="微软雅黑" panose="020B0503020204020204" charset="-122"/>
                <a:cs typeface="微软雅黑" panose="020B0503020204020204" charset="-122"/>
              </a:rPr>
              <a:t>通过改革推动生产力</a:t>
            </a:r>
            <a:r>
              <a:rPr lang="zh-CN" altLang="en-US" sz="2400" b="1">
                <a:latin typeface="微软雅黑" panose="020B0503020204020204" charset="-122"/>
                <a:ea typeface="微软雅黑" panose="020B0503020204020204" charset="-122"/>
                <a:cs typeface="微软雅黑" panose="020B0503020204020204" charset="-122"/>
              </a:rPr>
              <a:t>发展。</a:t>
            </a:r>
            <a:endParaRPr lang="zh-CN" altLang="en-US"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22.</a:t>
            </a:r>
            <a:r>
              <a:rPr lang="zh-CN" altLang="en-US" sz="2400" b="1">
                <a:latin typeface="微软雅黑" panose="020B0503020204020204" charset="-122"/>
                <a:ea typeface="微软雅黑" panose="020B0503020204020204" charset="-122"/>
                <a:cs typeface="微软雅黑" panose="020B0503020204020204" charset="-122"/>
              </a:rPr>
              <a:t>劳动群众是精神财富的源泉，群众为</a:t>
            </a:r>
            <a:r>
              <a:rPr lang="zh-CN" altLang="en-US" sz="2400" b="1">
                <a:latin typeface="微软雅黑" panose="020B0503020204020204" charset="-122"/>
                <a:ea typeface="微软雅黑" panose="020B0503020204020204" charset="-122"/>
                <a:cs typeface="微软雅黑" panose="020B0503020204020204" charset="-122"/>
              </a:rPr>
              <a:t>社会财富的创造提供了物质</a:t>
            </a:r>
            <a:r>
              <a:rPr lang="zh-CN" altLang="en-US" sz="2400" b="1">
                <a:latin typeface="微软雅黑" panose="020B0503020204020204" charset="-122"/>
                <a:ea typeface="微软雅黑" panose="020B0503020204020204" charset="-122"/>
                <a:cs typeface="微软雅黑" panose="020B0503020204020204" charset="-122"/>
              </a:rPr>
              <a:t>条件。</a:t>
            </a:r>
            <a:endParaRPr lang="zh-CN" altLang="en-US"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23.</a:t>
            </a:r>
            <a:r>
              <a:rPr lang="zh-CN" altLang="en-US" sz="2400" b="1">
                <a:latin typeface="微软雅黑" panose="020B0503020204020204" charset="-122"/>
                <a:ea typeface="微软雅黑" panose="020B0503020204020204" charset="-122"/>
                <a:cs typeface="微软雅黑" panose="020B0503020204020204" charset="-122"/>
              </a:rPr>
              <a:t>群众观点是无产阶级政党的根本领导方法和工作方法，是我们党的生命线和根本工作路线。</a:t>
            </a:r>
            <a:r>
              <a:rPr lang="zh-CN" altLang="en-US"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区分群众观点和群众路线的内容。</a:t>
            </a:r>
            <a:endParaRPr lang="zh-CN" altLang="en-US"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24.</a:t>
            </a:r>
            <a:r>
              <a:rPr lang="zh-CN" altLang="en-US" sz="2400" b="1">
                <a:latin typeface="微软雅黑" panose="020B0503020204020204" charset="-122"/>
                <a:ea typeface="微软雅黑" panose="020B0503020204020204" charset="-122"/>
                <a:cs typeface="微软雅黑" panose="020B0503020204020204" charset="-122"/>
              </a:rPr>
              <a:t>我党的中心工作就是发展好最广大人民群众的</a:t>
            </a:r>
            <a:r>
              <a:rPr lang="zh-CN" altLang="en-US" sz="2400" b="1">
                <a:latin typeface="微软雅黑" panose="020B0503020204020204" charset="-122"/>
                <a:ea typeface="微软雅黑" panose="020B0503020204020204" charset="-122"/>
                <a:cs typeface="微软雅黑" panose="020B0503020204020204" charset="-122"/>
              </a:rPr>
              <a:t>各项利益。</a:t>
            </a:r>
            <a:endParaRPr lang="zh-CN" altLang="en-US"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0" y="0"/>
            <a:ext cx="12191365" cy="6739255"/>
          </a:xfrm>
          <a:prstGeom prst="rect">
            <a:avLst/>
          </a:prstGeom>
          <a:noFill/>
        </p:spPr>
        <p:txBody>
          <a:bodyPr wrap="square" rtlCol="0">
            <a:spAutoFit/>
          </a:bodyPr>
          <a:p>
            <a:r>
              <a:rPr lang="zh-CN" sz="2400" b="1">
                <a:solidFill>
                  <a:srgbClr val="FF0000"/>
                </a:solidFill>
                <a:latin typeface="华文琥珀" panose="02010800040101010101" charset="-122"/>
                <a:ea typeface="华文琥珀" panose="02010800040101010101" charset="-122"/>
                <a:cs typeface="华文琥珀" panose="02010800040101010101" charset="-122"/>
              </a:rPr>
              <a:t>第六课 实现人生的价值</a:t>
            </a:r>
            <a:endParaRPr lang="zh-CN" sz="2400" b="1">
              <a:solidFill>
                <a:srgbClr val="FF0000"/>
              </a:solidFill>
              <a:latin typeface="华文琥珀" panose="02010800040101010101" charset="-122"/>
              <a:ea typeface="华文琥珀" panose="02010800040101010101" charset="-122"/>
              <a:cs typeface="华文琥珀" panose="02010800040101010101"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1.真理是有价值的/价值是主体对客体的积极意义/事物的价值由人的需要决定。</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2.人只是价值的享有者。</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3.对一个人的价值的评价归根到底是看他的索取。</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4.价值观决定事物的价值/事物价值的大小由价值观决定/价值观直接决定一个人的理想、信念、生活目标。</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5.价值观促进人们认识和改造世界，对人生道路的选择具有促进</a:t>
            </a:r>
            <a:r>
              <a:rPr lang="zh-CN" sz="2400" b="1">
                <a:latin typeface="微软雅黑" panose="020B0503020204020204" charset="-122"/>
                <a:ea typeface="微软雅黑" panose="020B0503020204020204" charset="-122"/>
                <a:cs typeface="微软雅黑" panose="020B0503020204020204" charset="-122"/>
              </a:rPr>
              <a:t>作用。</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6.价值观决定人生道路和生活方式。</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7.个人利益高于共同利益。</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8.对一个民族和国家来说，最持久、最深层的物质力量是每个人的价值观。</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9.价值观与社会主义核心价值观的地位：</a:t>
            </a:r>
            <a:endParaRPr 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10.</a:t>
            </a:r>
            <a:r>
              <a:rPr lang="zh-CN" altLang="en-US" sz="2400" b="1">
                <a:latin typeface="微软雅黑" panose="020B0503020204020204" charset="-122"/>
                <a:ea typeface="微软雅黑" panose="020B0503020204020204" charset="-122"/>
                <a:cs typeface="微软雅黑" panose="020B0503020204020204" charset="-122"/>
              </a:rPr>
              <a:t>社会主义核心价值观在国家层面描述为：爱国敬业诚信友善。</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11.</a:t>
            </a:r>
            <a:r>
              <a:rPr lang="zh-CN" altLang="en-US" sz="2400" b="1">
                <a:latin typeface="微软雅黑" panose="020B0503020204020204" charset="-122"/>
                <a:ea typeface="微软雅黑" panose="020B0503020204020204" charset="-122"/>
                <a:cs typeface="微软雅黑" panose="020B0503020204020204" charset="-122"/>
              </a:rPr>
              <a:t>社会主义核心价值观继承了中华传统文化，吸收了外来文化。</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a:t>
            </a:r>
            <a:r>
              <a:rPr lang="en-US" altLang="zh-CN" sz="2400" b="1">
                <a:latin typeface="微软雅黑" panose="020B0503020204020204" charset="-122"/>
                <a:ea typeface="微软雅黑" panose="020B0503020204020204" charset="-122"/>
                <a:cs typeface="微软雅黑" panose="020B0503020204020204" charset="-122"/>
              </a:rPr>
              <a:t>2</a:t>
            </a:r>
            <a:r>
              <a:rPr lang="zh-CN" sz="2400" b="1">
                <a:latin typeface="微软雅黑" panose="020B0503020204020204" charset="-122"/>
                <a:ea typeface="微软雅黑" panose="020B0503020204020204" charset="-122"/>
                <a:cs typeface="微软雅黑" panose="020B0503020204020204" charset="-122"/>
              </a:rPr>
              <a:t>.花开了属于价值选择，花真美属于事实判断，采一朵带回去属于价值判断。</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a:t>
            </a:r>
            <a:r>
              <a:rPr lang="en-US" altLang="zh-CN" sz="2400" b="1">
                <a:latin typeface="微软雅黑" panose="020B0503020204020204" charset="-122"/>
                <a:ea typeface="微软雅黑" panose="020B0503020204020204" charset="-122"/>
                <a:cs typeface="微软雅黑" panose="020B0503020204020204" charset="-122"/>
              </a:rPr>
              <a:t>3</a:t>
            </a:r>
            <a:r>
              <a:rPr lang="zh-CN" sz="2400" b="1">
                <a:latin typeface="微软雅黑" panose="020B0503020204020204" charset="-122"/>
                <a:ea typeface="微软雅黑" panose="020B0503020204020204" charset="-122"/>
                <a:cs typeface="微软雅黑" panose="020B0503020204020204" charset="-122"/>
              </a:rPr>
              <a:t>.价值判断以价值选择为基础/价值选择是价值判断的基础。</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a:t>
            </a:r>
            <a:r>
              <a:rPr lang="en-US" altLang="zh-CN" sz="2400" b="1">
                <a:latin typeface="微软雅黑" panose="020B0503020204020204" charset="-122"/>
                <a:ea typeface="微软雅黑" panose="020B0503020204020204" charset="-122"/>
                <a:cs typeface="微软雅黑" panose="020B0503020204020204" charset="-122"/>
              </a:rPr>
              <a:t>4</a:t>
            </a:r>
            <a:r>
              <a:rPr lang="zh-CN" sz="2400" b="1">
                <a:latin typeface="微软雅黑" panose="020B0503020204020204" charset="-122"/>
                <a:ea typeface="微软雅黑" panose="020B0503020204020204" charset="-122"/>
                <a:cs typeface="微软雅黑" panose="020B0503020204020204" charset="-122"/>
              </a:rPr>
              <a:t>.价值判断和选择是凭空产生的，产生之后一成不变。</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a:t>
            </a:r>
            <a:r>
              <a:rPr lang="en-US" altLang="zh-CN" sz="2400" b="1">
                <a:latin typeface="微软雅黑" panose="020B0503020204020204" charset="-122"/>
                <a:ea typeface="微软雅黑" panose="020B0503020204020204" charset="-122"/>
                <a:cs typeface="微软雅黑" panose="020B0503020204020204" charset="-122"/>
              </a:rPr>
              <a:t>5</a:t>
            </a:r>
            <a:r>
              <a:rPr lang="zh-CN" sz="2400" b="1">
                <a:latin typeface="微软雅黑" panose="020B0503020204020204" charset="-122"/>
                <a:ea typeface="微软雅黑" panose="020B0503020204020204" charset="-122"/>
                <a:cs typeface="微软雅黑" panose="020B0503020204020204" charset="-122"/>
              </a:rPr>
              <a:t>.不同历史时期有不同表现是价值判断与选择的主体差异性，因人而异是价值判断与选择的阶级性，在阶级社会代表某一个阶级的利益立场是价值判断与选择的社会历史性。</a:t>
            </a:r>
            <a:endParaRPr lang="zh-CN"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0" y="0"/>
            <a:ext cx="12191365" cy="4154170"/>
          </a:xfrm>
          <a:prstGeom prst="rect">
            <a:avLst/>
          </a:prstGeom>
          <a:noFill/>
        </p:spPr>
        <p:txBody>
          <a:bodyPr wrap="square" rtlCol="0">
            <a:spAutoFit/>
          </a:bodyPr>
          <a:p>
            <a:pPr algn="l">
              <a:buClrTx/>
              <a:buSzTx/>
              <a:buNone/>
            </a:pPr>
            <a:r>
              <a:rPr lang="zh-CN" sz="2400" b="1">
                <a:latin typeface="微软雅黑" panose="020B0503020204020204" charset="-122"/>
                <a:ea typeface="微软雅黑" panose="020B0503020204020204" charset="-122"/>
                <a:cs typeface="微软雅黑" panose="020B0503020204020204" charset="-122"/>
              </a:rPr>
              <a:t>1</a:t>
            </a:r>
            <a:r>
              <a:rPr lang="en-US" altLang="zh-CN" sz="2400" b="1">
                <a:latin typeface="微软雅黑" panose="020B0503020204020204" charset="-122"/>
                <a:ea typeface="微软雅黑" panose="020B0503020204020204" charset="-122"/>
                <a:cs typeface="微软雅黑" panose="020B0503020204020204" charset="-122"/>
              </a:rPr>
              <a:t>6</a:t>
            </a:r>
            <a:r>
              <a:rPr lang="zh-CN" sz="2400" b="1">
                <a:latin typeface="微软雅黑" panose="020B0503020204020204" charset="-122"/>
                <a:ea typeface="微软雅黑" panose="020B0503020204020204" charset="-122"/>
                <a:cs typeface="微软雅黑" panose="020B0503020204020204" charset="-122"/>
              </a:rPr>
              <a:t>.遵循社会发展的客观规律是价值判断与价值选择的最高价值标准。</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a:t>
            </a:r>
            <a:r>
              <a:rPr lang="en-US" altLang="zh-CN" sz="2400" b="1">
                <a:latin typeface="微软雅黑" panose="020B0503020204020204" charset="-122"/>
                <a:ea typeface="微软雅黑" panose="020B0503020204020204" charset="-122"/>
                <a:cs typeface="微软雅黑" panose="020B0503020204020204" charset="-122"/>
              </a:rPr>
              <a:t>7</a:t>
            </a:r>
            <a:r>
              <a:rPr lang="zh-CN" sz="2400" b="1">
                <a:latin typeface="微软雅黑" panose="020B0503020204020204" charset="-122"/>
                <a:ea typeface="微软雅黑" panose="020B0503020204020204" charset="-122"/>
                <a:cs typeface="微软雅黑" panose="020B0503020204020204" charset="-122"/>
              </a:rPr>
              <a:t>.我们在各项工作中最重要的是必须首先考虑个人利益需求。</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a:t>
            </a:r>
            <a:r>
              <a:rPr lang="en-US" altLang="zh-CN" sz="2400" b="1">
                <a:latin typeface="微软雅黑" panose="020B0503020204020204" charset="-122"/>
                <a:ea typeface="微软雅黑" panose="020B0503020204020204" charset="-122"/>
                <a:cs typeface="微软雅黑" panose="020B0503020204020204" charset="-122"/>
              </a:rPr>
              <a:t>8</a:t>
            </a:r>
            <a:r>
              <a:rPr lang="zh-CN" sz="2400" b="1">
                <a:latin typeface="微软雅黑" panose="020B0503020204020204" charset="-122"/>
                <a:ea typeface="微软雅黑" panose="020B0503020204020204" charset="-122"/>
                <a:cs typeface="微软雅黑" panose="020B0503020204020204" charset="-122"/>
              </a:rPr>
              <a:t>.个人利益服从集体利益意味着个人没有正当权益和合法权益。</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a:t>
            </a:r>
            <a:r>
              <a:rPr lang="en-US" altLang="zh-CN" sz="2400" b="1">
                <a:latin typeface="微软雅黑" panose="020B0503020204020204" charset="-122"/>
                <a:ea typeface="微软雅黑" panose="020B0503020204020204" charset="-122"/>
                <a:cs typeface="微软雅黑" panose="020B0503020204020204" charset="-122"/>
              </a:rPr>
              <a:t>9</a:t>
            </a:r>
            <a:r>
              <a:rPr lang="zh-CN" sz="2400" b="1">
                <a:latin typeface="微软雅黑" panose="020B0503020204020204" charset="-122"/>
                <a:ea typeface="微软雅黑" panose="020B0503020204020204" charset="-122"/>
                <a:cs typeface="微软雅黑" panose="020B0503020204020204" charset="-122"/>
              </a:rPr>
              <a:t>.科学实验活动是人类最基本的实践活动，也是人的存在方式。</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20</a:t>
            </a:r>
            <a:r>
              <a:rPr lang="zh-CN" sz="2400" b="1">
                <a:latin typeface="微软雅黑" panose="020B0503020204020204" charset="-122"/>
                <a:ea typeface="微软雅黑" panose="020B0503020204020204" charset="-122"/>
                <a:cs typeface="微软雅黑" panose="020B0503020204020204" charset="-122"/>
              </a:rPr>
              <a:t>.中国共产党的奋斗目标是自己的特权与私</a:t>
            </a:r>
            <a:r>
              <a:rPr lang="zh-CN" sz="2400" b="1">
                <a:latin typeface="微软雅黑" panose="020B0503020204020204" charset="-122"/>
                <a:ea typeface="微软雅黑" panose="020B0503020204020204" charset="-122"/>
                <a:cs typeface="微软雅黑" panose="020B0503020204020204" charset="-122"/>
              </a:rPr>
              <a:t>利。</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21</a:t>
            </a:r>
            <a:r>
              <a:rPr lang="zh-CN" sz="2400" b="1">
                <a:latin typeface="微软雅黑" panose="020B0503020204020204" charset="-122"/>
                <a:ea typeface="微软雅黑" panose="020B0503020204020204" charset="-122"/>
                <a:cs typeface="微软雅黑" panose="020B0503020204020204" charset="-122"/>
              </a:rPr>
              <a:t>.向社会索取是实现人生价值的必由之路，自强</a:t>
            </a:r>
            <a:r>
              <a:rPr lang="zh-CN" sz="2400" b="1">
                <a:latin typeface="微软雅黑" panose="020B0503020204020204" charset="-122"/>
                <a:ea typeface="微软雅黑" panose="020B0503020204020204" charset="-122"/>
                <a:cs typeface="微软雅黑" panose="020B0503020204020204" charset="-122"/>
              </a:rPr>
              <a:t>不息是拥有幸福人生的根本途径。</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22</a:t>
            </a:r>
            <a:r>
              <a:rPr lang="zh-CN" sz="2400" b="1">
                <a:latin typeface="微软雅黑" panose="020B0503020204020204" charset="-122"/>
                <a:ea typeface="微软雅黑" panose="020B0503020204020204" charset="-122"/>
                <a:cs typeface="微软雅黑" panose="020B0503020204020204" charset="-122"/>
              </a:rPr>
              <a:t>.人们创造和实现人生价值的前提与基础是正确的价值观</a:t>
            </a:r>
            <a:r>
              <a:rPr lang="en-US" altLang="zh-CN" sz="2400" b="1">
                <a:latin typeface="微软雅黑" panose="020B0503020204020204" charset="-122"/>
                <a:ea typeface="微软雅黑" panose="020B0503020204020204"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rPr>
              <a:t>社会提供的各种条件是人们创造和实现人生价值的决定因素。</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2</a:t>
            </a:r>
            <a:r>
              <a:rPr lang="en-US" altLang="zh-CN" sz="2400" b="1">
                <a:latin typeface="微软雅黑" panose="020B0503020204020204" charset="-122"/>
                <a:ea typeface="微软雅黑" panose="020B0503020204020204" charset="-122"/>
                <a:cs typeface="微软雅黑" panose="020B0503020204020204" charset="-122"/>
              </a:rPr>
              <a:t>3</a:t>
            </a:r>
            <a:r>
              <a:rPr lang="zh-CN" sz="2400" b="1">
                <a:latin typeface="微软雅黑" panose="020B0503020204020204" charset="-122"/>
                <a:ea typeface="微软雅黑" panose="020B0503020204020204" charset="-122"/>
                <a:cs typeface="微软雅黑" panose="020B0503020204020204" charset="-122"/>
              </a:rPr>
              <a:t>.能力卓越的人一定可以实现人生价值</a:t>
            </a:r>
            <a:r>
              <a:rPr lang="en-US" altLang="zh-CN" sz="2400" b="1">
                <a:latin typeface="微软雅黑" panose="020B0503020204020204" charset="-122"/>
                <a:ea typeface="微软雅黑" panose="020B0503020204020204" charset="-122"/>
                <a:cs typeface="微软雅黑" panose="020B0503020204020204" charset="-122"/>
              </a:rPr>
              <a:t>/</a:t>
            </a:r>
            <a:r>
              <a:rPr lang="zh-CN" altLang="en-US" sz="2400" b="1">
                <a:latin typeface="微软雅黑" panose="020B0503020204020204" charset="-122"/>
                <a:ea typeface="微软雅黑" panose="020B0503020204020204" charset="-122"/>
                <a:cs typeface="微软雅黑" panose="020B0503020204020204" charset="-122"/>
                <a:sym typeface="+mn-ea"/>
              </a:rPr>
              <a:t>实现人生价值取决于人的主观能动性的发挥。</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24.</a:t>
            </a:r>
            <a:r>
              <a:rPr lang="zh-CN" altLang="en-US" sz="2400" b="1">
                <a:latin typeface="微软雅黑" panose="020B0503020204020204" charset="-122"/>
                <a:ea typeface="微软雅黑" panose="020B0503020204020204" charset="-122"/>
                <a:cs typeface="微软雅黑" panose="020B0503020204020204" charset="-122"/>
                <a:sym typeface="+mn-ea"/>
              </a:rPr>
              <a:t>创造和实现人生价值必须有良好的社会条件。</a:t>
            </a:r>
            <a:endParaRPr lang="zh-CN" altLang="en-US" sz="2400" b="1">
              <a:latin typeface="微软雅黑" panose="020B0503020204020204" charset="-122"/>
              <a:ea typeface="微软雅黑" panose="020B0503020204020204" charset="-122"/>
              <a:cs typeface="微软雅黑" panose="020B0503020204020204" charset="-122"/>
              <a:sym typeface="+mn-ea"/>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25.</a:t>
            </a:r>
            <a:r>
              <a:rPr lang="zh-CN" altLang="en-US" sz="2400" b="1">
                <a:latin typeface="微软雅黑" panose="020B0503020204020204" charset="-122"/>
                <a:ea typeface="微软雅黑" panose="020B0503020204020204" charset="-122"/>
                <a:cs typeface="微软雅黑" panose="020B0503020204020204" charset="-122"/>
              </a:rPr>
              <a:t>个人素质就是科学文化素质，科学文化素质高的人思想道德素质一定</a:t>
            </a:r>
            <a:r>
              <a:rPr lang="zh-CN" altLang="en-US" sz="2400" b="1">
                <a:latin typeface="微软雅黑" panose="020B0503020204020204" charset="-122"/>
                <a:ea typeface="微软雅黑" panose="020B0503020204020204" charset="-122"/>
                <a:cs typeface="微软雅黑" panose="020B0503020204020204" charset="-122"/>
              </a:rPr>
              <a:t>好。</a:t>
            </a:r>
            <a:endParaRPr lang="zh-CN" altLang="en-US"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21285" y="106680"/>
            <a:ext cx="11916410" cy="6739255"/>
          </a:xfrm>
          <a:prstGeom prst="rect">
            <a:avLst/>
          </a:prstGeom>
          <a:noFill/>
        </p:spPr>
        <p:txBody>
          <a:bodyPr wrap="square" rtlCol="0">
            <a:spAutoFit/>
          </a:bodyPr>
          <a:p>
            <a:pPr algn="l">
              <a:buClrTx/>
              <a:buSzTx/>
              <a:buNone/>
            </a:pPr>
            <a:r>
              <a:rPr lang="zh-CN" sz="2400" b="1">
                <a:solidFill>
                  <a:srgbClr val="FF0000"/>
                </a:solidFill>
                <a:latin typeface="华文琥珀" panose="02010800040101010101" charset="-122"/>
                <a:ea typeface="华文琥珀" panose="02010800040101010101" charset="-122"/>
                <a:cs typeface="华文琥珀" panose="02010800040101010101" charset="-122"/>
              </a:rPr>
              <a:t>第七课 继承发展中华优秀传统文化</a:t>
            </a:r>
            <a:endParaRPr lang="zh-CN" sz="2400" b="1">
              <a:solidFill>
                <a:srgbClr val="FF0000"/>
              </a:solidFill>
              <a:latin typeface="华文琥珀" panose="02010800040101010101" charset="-122"/>
              <a:ea typeface="华文琥珀" panose="02010800040101010101" charset="-122"/>
              <a:cs typeface="华文琥珀" panose="02010800040101010101"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1.自然科学和技术属于文化，自然地理环境也属于文化。</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2.不同时代的文化决定了不同时代的经济和政治。</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3.文化的核心是价值观，支配和影响着人们的文化实践与文化生活。</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4.经济是集中体现，政治是反映，文化是基础。</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5.文化发展与经济发展完全同步。</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6.文化就是文明。</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7.文化促进经济政治的发展，能够丰富人的精神世界，增强人的精神力量，促进人的全面发展。</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8.文化载体就是文化本身。</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9.文化是一种物质力量。</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10.中华文化是各民族文化的简单相加。</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11.中华优秀传统文化的核心思想理念是自强不息、敬业乐群、扶危济困、见义勇为、孝老敬亲，中华人文精神包括讲仁爱、重民本、守诚信、崇正义、尚和合、求大同。</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12.中华民族精神是中华传统文化的精华。</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13.中华优秀传统文化是中华民族的突出优势/中华优秀传统文化在世界上具有不可比拟的优越性，因而要大力输出中国模式，让中华优秀文化成为普世文化、成为世界的主流文化。</a:t>
            </a:r>
            <a:endParaRPr lang="zh-CN"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35" y="0"/>
            <a:ext cx="12191365" cy="5631180"/>
          </a:xfrm>
          <a:prstGeom prst="rect">
            <a:avLst/>
          </a:prstGeom>
          <a:noFill/>
        </p:spPr>
        <p:txBody>
          <a:bodyPr wrap="square" rtlCol="0">
            <a:spAutoFit/>
          </a:bodyPr>
          <a:p>
            <a:pPr algn="l">
              <a:buClrTx/>
              <a:buSzTx/>
              <a:buNone/>
            </a:pPr>
            <a:r>
              <a:rPr lang="zh-CN" sz="2400" b="1">
                <a:latin typeface="微软雅黑" panose="020B0503020204020204" charset="-122"/>
                <a:ea typeface="微软雅黑" panose="020B0503020204020204" charset="-122"/>
                <a:cs typeface="微软雅黑" panose="020B0503020204020204" charset="-122"/>
              </a:rPr>
              <a:t>14.中华文化一直走在世界前列。</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15.对待中华优秀传统文化要取其精华、去其糟粕，批判继承，去粗取精、去伪存真。</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16.中华优秀传统文化是中华民族共同的精神标识，涵养着中华民族共同的价值观。</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zh-CN" sz="2400" b="1">
                <a:latin typeface="微软雅黑" panose="020B0503020204020204" charset="-122"/>
                <a:ea typeface="微软雅黑" panose="020B0503020204020204" charset="-122"/>
                <a:cs typeface="微软雅黑" panose="020B0503020204020204" charset="-122"/>
              </a:rPr>
              <a:t>17.中华文化能够为解决当代中国和世界发展中的许多问题提供有益借鉴。</a:t>
            </a:r>
            <a:endParaRPr 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18.</a:t>
            </a:r>
            <a:r>
              <a:rPr lang="zh-CN" altLang="en-US" sz="2400" b="1">
                <a:latin typeface="微软雅黑" panose="020B0503020204020204" charset="-122"/>
                <a:ea typeface="微软雅黑" panose="020B0503020204020204" charset="-122"/>
                <a:cs typeface="微软雅黑" panose="020B0503020204020204" charset="-122"/>
              </a:rPr>
              <a:t>要实现中华文化创造性转化和创新性发展。</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19.</a:t>
            </a:r>
            <a:r>
              <a:rPr lang="zh-CN" altLang="en-US" sz="2400" b="1">
                <a:latin typeface="微软雅黑" panose="020B0503020204020204" charset="-122"/>
                <a:ea typeface="微软雅黑" panose="020B0503020204020204" charset="-122"/>
                <a:cs typeface="微软雅黑" panose="020B0503020204020204" charset="-122"/>
              </a:rPr>
              <a:t>科学技术改变形式选择创新性发展。</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20.</a:t>
            </a:r>
            <a:r>
              <a:rPr lang="zh-CN" altLang="en-US" sz="2400" b="1">
                <a:latin typeface="微软雅黑" panose="020B0503020204020204" charset="-122"/>
                <a:ea typeface="微软雅黑" panose="020B0503020204020204" charset="-122"/>
                <a:cs typeface="微软雅黑" panose="020B0503020204020204" charset="-122"/>
              </a:rPr>
              <a:t>中华民族形成了以爱国主义为核心的时代精神和以改革创新为核心的民族精神。</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21.</a:t>
            </a:r>
            <a:r>
              <a:rPr lang="zh-CN" altLang="en-US" sz="2400" b="1">
                <a:latin typeface="微软雅黑" panose="020B0503020204020204" charset="-122"/>
                <a:ea typeface="微软雅黑" panose="020B0503020204020204" charset="-122"/>
                <a:cs typeface="微软雅黑" panose="020B0503020204020204" charset="-122"/>
              </a:rPr>
              <a:t>中华文化是各族人民风雨同舟、自强不息的精神支柱，中华文化为中国发展和人类文明进步提供强大的精神动力，中华文化集中体现了中华民族的整体风貌和精神特征，体现了中华民族共同的价值追求，是中华民族永远的精神火炬。</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22.</a:t>
            </a:r>
            <a:r>
              <a:rPr lang="zh-CN" altLang="en-US" sz="2400" b="1">
                <a:latin typeface="微软雅黑" panose="020B0503020204020204" charset="-122"/>
                <a:ea typeface="微软雅黑" panose="020B0503020204020204" charset="-122"/>
                <a:cs typeface="微软雅黑" panose="020B0503020204020204" charset="-122"/>
              </a:rPr>
              <a:t>中华优秀传统文化是民族文化的结晶，形成以后一成不变。</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23.</a:t>
            </a:r>
            <a:r>
              <a:rPr lang="zh-CN" altLang="en-US" sz="2400" b="1">
                <a:latin typeface="微软雅黑" panose="020B0503020204020204" charset="-122"/>
                <a:ea typeface="微软雅黑" panose="020B0503020204020204" charset="-122"/>
                <a:cs typeface="微软雅黑" panose="020B0503020204020204" charset="-122"/>
              </a:rPr>
              <a:t>中国共产党的精神之源是红色革命精神。</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24.</a:t>
            </a:r>
            <a:r>
              <a:rPr lang="zh-CN" altLang="en-US" sz="2400" b="1">
                <a:latin typeface="微软雅黑" panose="020B0503020204020204" charset="-122"/>
                <a:ea typeface="微软雅黑" panose="020B0503020204020204" charset="-122"/>
                <a:cs typeface="微软雅黑" panose="020B0503020204020204" charset="-122"/>
              </a:rPr>
              <a:t>抗美援朝精神、两弹一星精神、雷锋精神、焦裕禄精神、大庆精神等都属于革命精神。</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25.</a:t>
            </a:r>
            <a:r>
              <a:rPr lang="zh-CN" altLang="en-US" sz="2400" b="1">
                <a:latin typeface="微软雅黑" panose="020B0503020204020204" charset="-122"/>
                <a:ea typeface="微软雅黑" panose="020B0503020204020204" charset="-122"/>
                <a:cs typeface="微软雅黑" panose="020B0503020204020204" charset="-122"/>
              </a:rPr>
              <a:t>新时代，弘扬和培育民族精神，必须发挥民族精神的引领作用，实现中华民族伟大复兴的中国梦。</a:t>
            </a:r>
            <a:endParaRPr lang="zh-CN" altLang="en-US"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0" y="0"/>
            <a:ext cx="12192635" cy="6739255"/>
          </a:xfrm>
          <a:prstGeom prst="rect">
            <a:avLst/>
          </a:prstGeom>
          <a:noFill/>
        </p:spPr>
        <p:txBody>
          <a:bodyPr wrap="square" rtlCol="0">
            <a:spAutoFit/>
          </a:bodyPr>
          <a:p>
            <a:r>
              <a:rPr lang="zh-CN" sz="2400" b="1">
                <a:solidFill>
                  <a:srgbClr val="FF0000"/>
                </a:solidFill>
                <a:latin typeface="华文琥珀" panose="02010800040101010101" charset="-122"/>
                <a:ea typeface="华文琥珀" panose="02010800040101010101" charset="-122"/>
                <a:cs typeface="华文琥珀" panose="02010800040101010101" charset="-122"/>
              </a:rPr>
              <a:t>第八课 学习借鉴外来文化的有益成果</a:t>
            </a:r>
            <a:endParaRPr lang="zh-CN" sz="2400" b="1">
              <a:solidFill>
                <a:srgbClr val="FF0000"/>
              </a:solidFill>
              <a:latin typeface="华文琥珀" panose="02010800040101010101" charset="-122"/>
              <a:ea typeface="华文琥珀" panose="02010800040101010101" charset="-122"/>
              <a:cs typeface="华文琥珀" panose="02010800040101010101" charset="-122"/>
            </a:endParaRPr>
          </a:p>
          <a:p>
            <a:pPr algn="l">
              <a:buClrTx/>
              <a:buSzTx/>
              <a:buNone/>
            </a:pPr>
            <a:r>
              <a:rPr lang="zh-CN" altLang="en-US" sz="2400" b="1">
                <a:latin typeface="微软雅黑" panose="020B0503020204020204" charset="-122"/>
                <a:ea typeface="微软雅黑" panose="020B0503020204020204" charset="-122"/>
                <a:cs typeface="微软雅黑" panose="020B0503020204020204" charset="-122"/>
              </a:rPr>
              <a:t>1.民族精神是一个民族区别于其他民族的独特标识，是一个民族生存与发展的精神根基。</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zh-CN" altLang="en-US" sz="2400" b="1">
                <a:latin typeface="微软雅黑" panose="020B0503020204020204" charset="-122"/>
                <a:ea typeface="微软雅黑" panose="020B0503020204020204" charset="-122"/>
                <a:cs typeface="微软雅黑" panose="020B0503020204020204" charset="-122"/>
              </a:rPr>
              <a:t>2.民族精神是民族文化的核心和灵魂。</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zh-CN" altLang="en-US" sz="2400" b="1">
                <a:latin typeface="微软雅黑" panose="020B0503020204020204" charset="-122"/>
                <a:ea typeface="微软雅黑" panose="020B0503020204020204" charset="-122"/>
                <a:cs typeface="微软雅黑" panose="020B0503020204020204" charset="-122"/>
              </a:rPr>
              <a:t>3.面对文化多样性，我们要消除文化之间的差异，尊重本民族文化，认同其他民族文化，让不同文化趋同。</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zh-CN" altLang="en-US" sz="2400" b="1">
                <a:latin typeface="微软雅黑" panose="020B0503020204020204" charset="-122"/>
                <a:ea typeface="微软雅黑" panose="020B0503020204020204" charset="-122"/>
                <a:cs typeface="微软雅黑" panose="020B0503020204020204" charset="-122"/>
              </a:rPr>
              <a:t>4.文化交流是文化发展的根本动力，所以要坚持文化一律平等的原则，积极推进不同民族文化的交流。</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zh-CN" altLang="en-US" sz="2400" b="1">
                <a:latin typeface="微软雅黑" panose="020B0503020204020204" charset="-122"/>
                <a:ea typeface="微软雅黑" panose="020B0503020204020204" charset="-122"/>
                <a:cs typeface="微软雅黑" panose="020B0503020204020204" charset="-122"/>
              </a:rPr>
              <a:t>5.中华文化具有独特的优越性，应该主导和领导世界文化的发展。</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zh-CN" altLang="en-US" sz="2400" b="1">
                <a:latin typeface="微软雅黑" panose="020B0503020204020204" charset="-122"/>
                <a:ea typeface="微软雅黑" panose="020B0503020204020204" charset="-122"/>
                <a:cs typeface="微软雅黑" panose="020B0503020204020204" charset="-122"/>
              </a:rPr>
              <a:t>6.借鉴外来文化是让世界变得更加美丽、各国人民生活得更加美好的必由之路。</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zh-CN" altLang="en-US" sz="2400" b="1">
                <a:latin typeface="微软雅黑" panose="020B0503020204020204" charset="-122"/>
                <a:ea typeface="微软雅黑" panose="020B0503020204020204" charset="-122"/>
                <a:cs typeface="微软雅黑" panose="020B0503020204020204" charset="-122"/>
              </a:rPr>
              <a:t>7.听中华人民共和国国歌产生的共鸣体现的是对中华民族文化的认同/抗疫歌曲星光在不同国家引发共鸣体现的是中华民族文化的个性——征服了世界人民。</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zh-CN" altLang="en-US" sz="2400" b="1">
                <a:latin typeface="微软雅黑" panose="020B0503020204020204" charset="-122"/>
                <a:ea typeface="微软雅黑" panose="020B0503020204020204" charset="-122"/>
                <a:cs typeface="微软雅黑" panose="020B0503020204020204" charset="-122"/>
              </a:rPr>
              <a:t>8.我们要么应该像康有为一样彻底拒斥外来文化，要么应该像韩流粉一样盲目照搬外来文化。</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zh-CN" altLang="en-US" sz="2400" b="1">
                <a:latin typeface="微软雅黑" panose="020B0503020204020204" charset="-122"/>
                <a:ea typeface="微软雅黑" panose="020B0503020204020204" charset="-122"/>
                <a:cs typeface="微软雅黑" panose="020B0503020204020204" charset="-122"/>
              </a:rPr>
              <a:t>9.古代的学问可以直接解决今天的问题，外来文化也可以直接解决中国的问题。</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zh-CN" altLang="en-US" sz="2400" b="1">
                <a:latin typeface="微软雅黑" panose="020B0503020204020204" charset="-122"/>
                <a:ea typeface="微软雅黑" panose="020B0503020204020204" charset="-122"/>
                <a:cs typeface="微软雅黑" panose="020B0503020204020204" charset="-122"/>
              </a:rPr>
              <a:t>10.对待各少数民族文化要洋为中用、以我为主、为我所用，坚守中华文化立场。</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11.</a:t>
            </a:r>
            <a:r>
              <a:rPr lang="zh-CN" altLang="en-US" sz="2400" b="1">
                <a:latin typeface="微软雅黑" panose="020B0503020204020204" charset="-122"/>
                <a:ea typeface="微软雅黑" panose="020B0503020204020204" charset="-122"/>
                <a:cs typeface="微软雅黑" panose="020B0503020204020204" charset="-122"/>
              </a:rPr>
              <a:t>文化能使世界人民同步发展。</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12.</a:t>
            </a:r>
            <a:r>
              <a:rPr lang="zh-CN" altLang="en-US" sz="2400" b="1">
                <a:latin typeface="微软雅黑" panose="020B0503020204020204" charset="-122"/>
                <a:ea typeface="微软雅黑" panose="020B0503020204020204" charset="-122"/>
                <a:cs typeface="微软雅黑" panose="020B0503020204020204" charset="-122"/>
              </a:rPr>
              <a:t>文化交融是文化发展的重要动力。</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13.一个民族的文化成就，是本民族人民劳动智慧的结晶</a:t>
            </a:r>
            <a:r>
              <a:rPr lang="zh-CN" altLang="en-US" sz="2400" b="1">
                <a:latin typeface="微软雅黑" panose="020B0503020204020204" charset="-122"/>
                <a:ea typeface="微软雅黑" panose="020B0503020204020204" charset="-122"/>
                <a:cs typeface="微软雅黑" panose="020B0503020204020204" charset="-122"/>
              </a:rPr>
              <a:t>。</a:t>
            </a:r>
            <a:endParaRPr lang="zh-CN" altLang="en-US"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0" y="0"/>
            <a:ext cx="12192000" cy="6739255"/>
          </a:xfrm>
          <a:prstGeom prst="rect">
            <a:avLst/>
          </a:prstGeom>
          <a:noFill/>
        </p:spPr>
        <p:txBody>
          <a:bodyPr wrap="square" rtlCol="0">
            <a:spAutoFit/>
          </a:bodyPr>
          <a:p>
            <a:r>
              <a:rPr lang="zh-CN" altLang="en-US" sz="2400" b="1">
                <a:solidFill>
                  <a:srgbClr val="FF0000"/>
                </a:solidFill>
                <a:latin typeface="华文琥珀" panose="02010800040101010101" charset="-122"/>
                <a:ea typeface="华文琥珀" panose="02010800040101010101" charset="-122"/>
                <a:cs typeface="华文琥珀" panose="02010800040101010101" charset="-122"/>
              </a:rPr>
              <a:t>第九课</a:t>
            </a:r>
            <a:r>
              <a:rPr lang="en-US" altLang="zh-CN" sz="2400" b="1">
                <a:solidFill>
                  <a:srgbClr val="FF0000"/>
                </a:solidFill>
                <a:latin typeface="华文琥珀" panose="02010800040101010101" charset="-122"/>
                <a:ea typeface="华文琥珀" panose="02010800040101010101" charset="-122"/>
                <a:cs typeface="华文琥珀" panose="02010800040101010101" charset="-122"/>
              </a:rPr>
              <a:t>  </a:t>
            </a:r>
            <a:r>
              <a:rPr lang="zh-CN" altLang="en-US" sz="2400" b="1">
                <a:solidFill>
                  <a:srgbClr val="FF0000"/>
                </a:solidFill>
                <a:latin typeface="华文琥珀" panose="02010800040101010101" charset="-122"/>
                <a:ea typeface="华文琥珀" panose="02010800040101010101" charset="-122"/>
                <a:cs typeface="华文琥珀" panose="02010800040101010101" charset="-122"/>
              </a:rPr>
              <a:t>发展中国特色社会主义文化</a:t>
            </a:r>
            <a:endParaRPr lang="zh-CN" altLang="en-US" sz="2400" b="1">
              <a:solidFill>
                <a:srgbClr val="FF0000"/>
              </a:solidFill>
              <a:latin typeface="华文琥珀" panose="02010800040101010101" charset="-122"/>
              <a:ea typeface="华文琥珀" panose="02010800040101010101" charset="-122"/>
              <a:cs typeface="华文琥珀" panose="02010800040101010101" charset="-122"/>
            </a:endParaRPr>
          </a:p>
          <a:p>
            <a:r>
              <a:rPr lang="en-US" altLang="zh-CN" sz="2400" b="1">
                <a:latin typeface="微软雅黑" panose="020B0503020204020204" charset="-122"/>
                <a:ea typeface="微软雅黑" panose="020B0503020204020204" charset="-122"/>
                <a:cs typeface="微软雅黑" panose="020B0503020204020204" charset="-122"/>
              </a:rPr>
              <a:t>1.</a:t>
            </a:r>
            <a:r>
              <a:rPr lang="zh-CN" altLang="en-US" sz="2400" b="1">
                <a:latin typeface="微软雅黑" panose="020B0503020204020204" charset="-122"/>
                <a:ea typeface="微软雅黑" panose="020B0503020204020204" charset="-122"/>
                <a:cs typeface="微软雅黑" panose="020B0503020204020204" charset="-122"/>
              </a:rPr>
              <a:t>中国特色社会主义文化源自于中国特色社会主义实践，熔铸于中华传统文化，植根于革命文化和社会主义先进文化。</a:t>
            </a:r>
            <a:endParaRPr lang="en-US" altLang="zh-CN"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2.中国共产党的成立是中华文化由衰微走向重振的重要转折点。</a:t>
            </a:r>
            <a:endParaRPr lang="en-US" altLang="zh-CN"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3.人民群众是中国先进文化的引领者和践行者</a:t>
            </a:r>
            <a:r>
              <a:rPr lang="zh-CN" altLang="en-US" sz="2400" b="1">
                <a:latin typeface="微软雅黑" panose="020B0503020204020204" charset="-122"/>
                <a:ea typeface="微软雅黑" panose="020B0503020204020204" charset="-122"/>
                <a:cs typeface="微软雅黑" panose="020B0503020204020204" charset="-122"/>
              </a:rPr>
              <a:t>，是中华优秀传统文化的忠实传承者和弘扬者。</a:t>
            </a:r>
            <a:endParaRPr lang="en-US" altLang="zh-CN"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4.革命文化代表着中华民族</a:t>
            </a:r>
            <a:r>
              <a:rPr lang="zh-CN" altLang="en-US" sz="2400" b="1">
                <a:latin typeface="微软雅黑" panose="020B0503020204020204" charset="-122"/>
                <a:ea typeface="微软雅黑" panose="020B0503020204020204" charset="-122"/>
                <a:cs typeface="微软雅黑" panose="020B0503020204020204" charset="-122"/>
              </a:rPr>
              <a:t>共同</a:t>
            </a:r>
            <a:r>
              <a:rPr lang="en-US" altLang="zh-CN" sz="2400" b="1">
                <a:latin typeface="微软雅黑" panose="020B0503020204020204" charset="-122"/>
                <a:ea typeface="微软雅黑" panose="020B0503020204020204" charset="-122"/>
                <a:cs typeface="微软雅黑" panose="020B0503020204020204" charset="-122"/>
              </a:rPr>
              <a:t>的的精神标识，积淀着中华民族最深层的精神追求；革命文化和社会主义先进文化，是中国革命的精神标识。</a:t>
            </a:r>
            <a:endParaRPr lang="en-US" altLang="zh-CN"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5.中国共产党全盘继承了中华传统文化。</a:t>
            </a:r>
            <a:endParaRPr lang="en-US" altLang="zh-CN"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6.只有走中国特色社会主义文化发展道路，才能建设社会主义文化强国。</a:t>
            </a:r>
            <a:r>
              <a:rPr lang="zh-CN" altLang="en-US" sz="2400" b="1">
                <a:solidFill>
                  <a:srgbClr val="FF0000"/>
                </a:solidFill>
                <a:latin typeface="华文琥珀" panose="02010800040101010101" charset="-122"/>
                <a:ea typeface="华文琥珀" panose="02010800040101010101" charset="-122"/>
                <a:cs typeface="微软雅黑" panose="020B0503020204020204" charset="-122"/>
              </a:rPr>
              <a:t>（关系？）</a:t>
            </a:r>
            <a:endParaRPr lang="en-US" altLang="zh-CN"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7.中国特色社会主义文化就是当代中国的先进文化。</a:t>
            </a:r>
            <a:endParaRPr lang="en-US" altLang="zh-CN"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8.看一种文化有没有生命力，只看它是不是代表先进文化发展的方向就行了。</a:t>
            </a:r>
            <a:endParaRPr lang="en-US" altLang="zh-CN"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9.中国特色社会主义文化以世界先进文化发展理论为指导思想。</a:t>
            </a:r>
            <a:endParaRPr lang="en-US" altLang="zh-CN"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10.发展中国特色社会主义文化，坚持把增进人民福祉、促进人的全面发展作为中心。</a:t>
            </a:r>
            <a:endParaRPr lang="en-US" altLang="zh-CN"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11.文化创作者的灵感是一切文化产品取之不尽、用之不竭的创作源泉，文化工作者是文化创造的主体。</a:t>
            </a:r>
            <a:endParaRPr lang="en-US" altLang="zh-CN"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12.人民是文化成果的最终享有者和所有者。</a:t>
            </a:r>
            <a:endParaRPr lang="en-US" altLang="zh-CN" sz="2400" b="1">
              <a:latin typeface="微软雅黑" panose="020B0503020204020204" charset="-122"/>
              <a:ea typeface="微软雅黑" panose="020B0503020204020204" charset="-122"/>
              <a:cs typeface="微软雅黑" panose="020B0503020204020204" charset="-122"/>
            </a:endParaRPr>
          </a:p>
          <a:p>
            <a:r>
              <a:rPr lang="en-US" altLang="zh-CN" sz="2400" b="1">
                <a:latin typeface="微软雅黑" panose="020B0503020204020204" charset="-122"/>
                <a:ea typeface="微软雅黑" panose="020B0503020204020204" charset="-122"/>
                <a:cs typeface="微软雅黑" panose="020B0503020204020204" charset="-122"/>
              </a:rPr>
              <a:t>13.发展文化产业，保障人民基本文化权益。</a:t>
            </a:r>
            <a:endParaRPr lang="en-US" altLang="zh-CN"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2489200" y="1471930"/>
            <a:ext cx="1275080" cy="645160"/>
          </a:xfrm>
          <a:prstGeom prst="rect">
            <a:avLst/>
          </a:prstGeom>
          <a:solidFill>
            <a:srgbClr val="FFFF00"/>
          </a:solidFill>
        </p:spPr>
        <p:txBody>
          <a:bodyPr wrap="square" rtlCol="0">
            <a:spAutoFit/>
          </a:bodyPr>
          <a:p>
            <a:r>
              <a:rPr lang="zh-CN" altLang="en-US" sz="3600" b="1">
                <a:solidFill>
                  <a:srgbClr val="FF0000"/>
                </a:solidFill>
                <a:latin typeface="华文琥珀" panose="02010800040101010101" charset="-122"/>
                <a:ea typeface="华文琥珀" panose="02010800040101010101" charset="-122"/>
              </a:rPr>
              <a:t>实践</a:t>
            </a:r>
            <a:endParaRPr lang="zh-CN" altLang="en-US" sz="3600" b="1">
              <a:solidFill>
                <a:srgbClr val="FF0000"/>
              </a:solidFill>
              <a:latin typeface="华文琥珀" panose="02010800040101010101" charset="-122"/>
              <a:ea typeface="华文琥珀" panose="02010800040101010101" charset="-122"/>
            </a:endParaRPr>
          </a:p>
        </p:txBody>
      </p:sp>
      <p:sp>
        <p:nvSpPr>
          <p:cNvPr id="6" name="文本框 5"/>
          <p:cNvSpPr txBox="1"/>
          <p:nvPr/>
        </p:nvSpPr>
        <p:spPr>
          <a:xfrm>
            <a:off x="8366760" y="1472565"/>
            <a:ext cx="1275080" cy="645160"/>
          </a:xfrm>
          <a:prstGeom prst="rect">
            <a:avLst/>
          </a:prstGeom>
          <a:solidFill>
            <a:srgbClr val="FFFF00"/>
          </a:solidFill>
        </p:spPr>
        <p:txBody>
          <a:bodyPr wrap="square" rtlCol="0">
            <a:spAutoFit/>
          </a:bodyPr>
          <a:p>
            <a:r>
              <a:rPr lang="zh-CN" altLang="en-US" sz="3600" b="1">
                <a:solidFill>
                  <a:srgbClr val="FF0000"/>
                </a:solidFill>
                <a:latin typeface="华文琥珀" panose="02010800040101010101" charset="-122"/>
                <a:ea typeface="华文琥珀" panose="02010800040101010101" charset="-122"/>
              </a:rPr>
              <a:t>认识</a:t>
            </a:r>
            <a:endParaRPr lang="zh-CN" altLang="en-US" sz="3600" b="1">
              <a:solidFill>
                <a:srgbClr val="FF0000"/>
              </a:solidFill>
              <a:latin typeface="华文琥珀" panose="02010800040101010101" charset="-122"/>
              <a:ea typeface="华文琥珀" panose="02010800040101010101" charset="-122"/>
            </a:endParaRPr>
          </a:p>
        </p:txBody>
      </p:sp>
      <p:sp>
        <p:nvSpPr>
          <p:cNvPr id="7" name="右箭头标注 6"/>
          <p:cNvSpPr/>
          <p:nvPr/>
        </p:nvSpPr>
        <p:spPr>
          <a:xfrm>
            <a:off x="2051685" y="449580"/>
            <a:ext cx="425450" cy="265684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文本框 8"/>
          <p:cNvSpPr txBox="1"/>
          <p:nvPr/>
        </p:nvSpPr>
        <p:spPr>
          <a:xfrm>
            <a:off x="96520" y="1200785"/>
            <a:ext cx="1967230" cy="1383665"/>
          </a:xfrm>
          <a:prstGeom prst="rect">
            <a:avLst/>
          </a:prstGeom>
          <a:noFill/>
        </p:spPr>
        <p:txBody>
          <a:bodyPr wrap="square" rtlCol="0">
            <a:spAutoFit/>
          </a:bodyPr>
          <a:p>
            <a:r>
              <a:rPr lang="en-US" altLang="zh-CN" sz="2800">
                <a:latin typeface="华文琥珀" panose="02010800040101010101" charset="-122"/>
                <a:ea typeface="华文琥珀" panose="02010800040101010101" charset="-122"/>
                <a:cs typeface="华文琥珀" panose="02010800040101010101" charset="-122"/>
              </a:rPr>
              <a:t>1.</a:t>
            </a:r>
            <a:r>
              <a:rPr lang="zh-CN" altLang="en-US" sz="2800">
                <a:latin typeface="华文琥珀" panose="02010800040101010101" charset="-122"/>
                <a:ea typeface="华文琥珀" panose="02010800040101010101" charset="-122"/>
                <a:cs typeface="华文琥珀" panose="02010800040101010101" charset="-122"/>
              </a:rPr>
              <a:t>含义</a:t>
            </a:r>
            <a:endParaRPr lang="zh-CN" altLang="en-US" sz="2800">
              <a:latin typeface="华文琥珀" panose="02010800040101010101" charset="-122"/>
              <a:ea typeface="华文琥珀" panose="02010800040101010101" charset="-122"/>
              <a:cs typeface="华文琥珀" panose="02010800040101010101" charset="-122"/>
            </a:endParaRPr>
          </a:p>
          <a:p>
            <a:r>
              <a:rPr lang="en-US" altLang="zh-CN" sz="2800">
                <a:latin typeface="华文琥珀" panose="02010800040101010101" charset="-122"/>
                <a:ea typeface="华文琥珀" panose="02010800040101010101" charset="-122"/>
                <a:cs typeface="华文琥珀" panose="02010800040101010101" charset="-122"/>
              </a:rPr>
              <a:t>2.</a:t>
            </a:r>
            <a:r>
              <a:rPr lang="zh-CN" altLang="en-US" sz="2800">
                <a:latin typeface="华文琥珀" panose="02010800040101010101" charset="-122"/>
                <a:ea typeface="华文琥珀" panose="02010800040101010101" charset="-122"/>
                <a:cs typeface="华文琥珀" panose="02010800040101010101" charset="-122"/>
              </a:rPr>
              <a:t>基本形式</a:t>
            </a:r>
            <a:endParaRPr lang="zh-CN" altLang="en-US" sz="2800">
              <a:latin typeface="华文琥珀" panose="02010800040101010101" charset="-122"/>
              <a:ea typeface="华文琥珀" panose="02010800040101010101" charset="-122"/>
              <a:cs typeface="华文琥珀" panose="02010800040101010101" charset="-122"/>
            </a:endParaRPr>
          </a:p>
          <a:p>
            <a:r>
              <a:rPr lang="en-US" altLang="zh-CN" sz="2800">
                <a:latin typeface="华文琥珀" panose="02010800040101010101" charset="-122"/>
                <a:ea typeface="华文琥珀" panose="02010800040101010101" charset="-122"/>
                <a:cs typeface="华文琥珀" panose="02010800040101010101" charset="-122"/>
              </a:rPr>
              <a:t>3.</a:t>
            </a:r>
            <a:r>
              <a:rPr lang="zh-CN" altLang="en-US" sz="2800">
                <a:latin typeface="华文琥珀" panose="02010800040101010101" charset="-122"/>
                <a:ea typeface="华文琥珀" panose="02010800040101010101" charset="-122"/>
                <a:cs typeface="华文琥珀" panose="02010800040101010101" charset="-122"/>
              </a:rPr>
              <a:t>特征</a:t>
            </a:r>
            <a:endParaRPr lang="zh-CN" altLang="en-US" sz="2800">
              <a:latin typeface="华文琥珀" panose="02010800040101010101" charset="-122"/>
              <a:ea typeface="华文琥珀" panose="02010800040101010101" charset="-122"/>
              <a:cs typeface="华文琥珀" panose="02010800040101010101" charset="-122"/>
            </a:endParaRPr>
          </a:p>
        </p:txBody>
      </p:sp>
      <p:sp>
        <p:nvSpPr>
          <p:cNvPr id="10" name="左箭头标注 9"/>
          <p:cNvSpPr/>
          <p:nvPr/>
        </p:nvSpPr>
        <p:spPr>
          <a:xfrm>
            <a:off x="9641840" y="258445"/>
            <a:ext cx="352425" cy="2672715"/>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文本框 10"/>
          <p:cNvSpPr txBox="1"/>
          <p:nvPr/>
        </p:nvSpPr>
        <p:spPr>
          <a:xfrm>
            <a:off x="10035540" y="558800"/>
            <a:ext cx="2101215" cy="1938020"/>
          </a:xfrm>
          <a:prstGeom prst="rect">
            <a:avLst/>
          </a:prstGeom>
          <a:noFill/>
        </p:spPr>
        <p:txBody>
          <a:bodyPr wrap="square" rtlCol="0">
            <a:spAutoFit/>
          </a:bodyPr>
          <a:p>
            <a:pPr algn="l">
              <a:buClrTx/>
              <a:buSzTx/>
              <a:buFontTx/>
            </a:pPr>
            <a:r>
              <a:rPr lang="en-US" altLang="zh-CN" sz="2800">
                <a:latin typeface="华文琥珀" panose="02010800040101010101" charset="-122"/>
                <a:ea typeface="华文琥珀" panose="02010800040101010101" charset="-122"/>
                <a:cs typeface="华文琥珀" panose="02010800040101010101" charset="-122"/>
              </a:rPr>
              <a:t>1.含义</a:t>
            </a:r>
            <a:endParaRPr lang="en-US" altLang="zh-CN" sz="2800">
              <a:latin typeface="华文琥珀" panose="02010800040101010101" charset="-122"/>
              <a:ea typeface="华文琥珀" panose="02010800040101010101" charset="-122"/>
              <a:cs typeface="华文琥珀" panose="02010800040101010101" charset="-122"/>
            </a:endParaRPr>
          </a:p>
          <a:p>
            <a:pPr algn="l">
              <a:buClrTx/>
              <a:buSzTx/>
              <a:buFontTx/>
            </a:pPr>
            <a:r>
              <a:rPr lang="en-US" altLang="zh-CN" sz="2800">
                <a:latin typeface="华文琥珀" panose="02010800040101010101" charset="-122"/>
                <a:ea typeface="华文琥珀" panose="02010800040101010101" charset="-122"/>
                <a:cs typeface="华文琥珀" panose="02010800040101010101" charset="-122"/>
              </a:rPr>
              <a:t>2.类型/阶段</a:t>
            </a:r>
            <a:endParaRPr lang="en-US" altLang="zh-CN" sz="2800">
              <a:latin typeface="华文琥珀" panose="02010800040101010101" charset="-122"/>
              <a:ea typeface="华文琥珀" panose="02010800040101010101" charset="-122"/>
              <a:cs typeface="华文琥珀" panose="02010800040101010101" charset="-122"/>
            </a:endParaRPr>
          </a:p>
          <a:p>
            <a:pPr algn="l">
              <a:buClrTx/>
              <a:buSzTx/>
              <a:buFontTx/>
            </a:pPr>
            <a:endParaRPr lang="en-US" altLang="zh-CN" sz="3200">
              <a:solidFill>
                <a:srgbClr val="FF0000"/>
              </a:solidFill>
              <a:latin typeface="华文琥珀" panose="02010800040101010101" charset="-122"/>
              <a:ea typeface="华文琥珀" panose="02010800040101010101" charset="-122"/>
              <a:cs typeface="华文琥珀" panose="02010800040101010101" charset="-122"/>
            </a:endParaRPr>
          </a:p>
          <a:p>
            <a:pPr algn="l">
              <a:buClrTx/>
              <a:buSzTx/>
              <a:buFontTx/>
            </a:pPr>
            <a:r>
              <a:rPr lang="en-US" altLang="zh-CN" sz="3200">
                <a:solidFill>
                  <a:srgbClr val="FF0000"/>
                </a:solidFill>
                <a:latin typeface="华文琥珀" panose="02010800040101010101" charset="-122"/>
                <a:ea typeface="华文琥珀" panose="02010800040101010101" charset="-122"/>
                <a:cs typeface="华文琥珀" panose="02010800040101010101" charset="-122"/>
              </a:rPr>
              <a:t>3.特征</a:t>
            </a:r>
            <a:endParaRPr lang="en-US" altLang="zh-CN" sz="3200">
              <a:solidFill>
                <a:srgbClr val="FF0000"/>
              </a:solidFill>
              <a:latin typeface="华文琥珀" panose="02010800040101010101" charset="-122"/>
              <a:ea typeface="华文琥珀" panose="02010800040101010101" charset="-122"/>
              <a:cs typeface="华文琥珀" panose="02010800040101010101" charset="-122"/>
            </a:endParaRPr>
          </a:p>
        </p:txBody>
      </p:sp>
      <p:cxnSp>
        <p:nvCxnSpPr>
          <p:cNvPr id="12" name="直接箭头连接符 11"/>
          <p:cNvCxnSpPr/>
          <p:nvPr/>
        </p:nvCxnSpPr>
        <p:spPr>
          <a:xfrm>
            <a:off x="3776345" y="1521460"/>
            <a:ext cx="4577715" cy="12065"/>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flipH="1">
            <a:off x="3739515" y="2000250"/>
            <a:ext cx="4620260" cy="31115"/>
          </a:xfrm>
          <a:prstGeom prst="straightConnector1">
            <a:avLst/>
          </a:prstGeom>
          <a:ln w="6350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4" name="椭圆 13"/>
          <p:cNvSpPr/>
          <p:nvPr/>
        </p:nvSpPr>
        <p:spPr>
          <a:xfrm>
            <a:off x="3739515" y="1776730"/>
            <a:ext cx="352425" cy="2235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文本框 14"/>
          <p:cNvSpPr txBox="1"/>
          <p:nvPr/>
        </p:nvSpPr>
        <p:spPr>
          <a:xfrm>
            <a:off x="3739515" y="449580"/>
            <a:ext cx="3751580" cy="521970"/>
          </a:xfrm>
          <a:prstGeom prst="rect">
            <a:avLst/>
          </a:prstGeom>
          <a:noFill/>
        </p:spPr>
        <p:txBody>
          <a:bodyPr wrap="square" rtlCol="0">
            <a:spAutoFit/>
          </a:bodyPr>
          <a:p>
            <a:pPr algn="l">
              <a:buClrTx/>
              <a:buSzTx/>
              <a:buFontTx/>
            </a:pPr>
            <a:r>
              <a:rPr lang="en-US" altLang="zh-CN" sz="2800">
                <a:latin typeface="华文琥珀" panose="02010800040101010101" charset="-122"/>
                <a:ea typeface="华文琥珀" panose="02010800040101010101" charset="-122"/>
                <a:cs typeface="华文琥珀" panose="02010800040101010101" charset="-122"/>
              </a:rPr>
              <a:t>辩证关系原理及方法论</a:t>
            </a:r>
            <a:endParaRPr lang="en-US" altLang="zh-CN" sz="2800">
              <a:latin typeface="华文琥珀" panose="02010800040101010101" charset="-122"/>
              <a:ea typeface="华文琥珀" panose="02010800040101010101" charset="-122"/>
              <a:cs typeface="华文琥珀" panose="02010800040101010101" charset="-122"/>
            </a:endParaRPr>
          </a:p>
        </p:txBody>
      </p:sp>
      <p:sp>
        <p:nvSpPr>
          <p:cNvPr id="16" name="文本框 15"/>
          <p:cNvSpPr txBox="1"/>
          <p:nvPr/>
        </p:nvSpPr>
        <p:spPr>
          <a:xfrm>
            <a:off x="5207635" y="4768215"/>
            <a:ext cx="1228725" cy="645160"/>
          </a:xfrm>
          <a:prstGeom prst="rect">
            <a:avLst/>
          </a:prstGeom>
          <a:solidFill>
            <a:srgbClr val="FFFF00"/>
          </a:solidFill>
        </p:spPr>
        <p:txBody>
          <a:bodyPr wrap="square" rtlCol="0">
            <a:spAutoFit/>
          </a:bodyPr>
          <a:p>
            <a:r>
              <a:rPr lang="zh-CN" altLang="en-US" sz="3600" b="1">
                <a:solidFill>
                  <a:srgbClr val="FF0000"/>
                </a:solidFill>
                <a:latin typeface="华文琥珀" panose="02010800040101010101" charset="-122"/>
                <a:ea typeface="华文琥珀" panose="02010800040101010101" charset="-122"/>
              </a:rPr>
              <a:t>真理</a:t>
            </a:r>
            <a:endParaRPr lang="zh-CN" altLang="en-US" sz="2400" b="1">
              <a:solidFill>
                <a:schemeClr val="tx1"/>
              </a:solidFill>
              <a:latin typeface="华文琥珀" panose="02010800040101010101" charset="-122"/>
              <a:ea typeface="华文琥珀" panose="02010800040101010101" charset="-122"/>
            </a:endParaRPr>
          </a:p>
        </p:txBody>
      </p:sp>
      <p:sp>
        <p:nvSpPr>
          <p:cNvPr id="17" name="下箭头 16"/>
          <p:cNvSpPr/>
          <p:nvPr/>
        </p:nvSpPr>
        <p:spPr>
          <a:xfrm>
            <a:off x="10588625" y="2355850"/>
            <a:ext cx="376555" cy="2447925"/>
          </a:xfrm>
          <a:prstGeom prst="downArrow">
            <a:avLst/>
          </a:prstGeom>
          <a:gradFill>
            <a:gsLst>
              <a:gs pos="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下箭头 17"/>
          <p:cNvSpPr/>
          <p:nvPr/>
        </p:nvSpPr>
        <p:spPr>
          <a:xfrm rot="16200000">
            <a:off x="7593330" y="3745865"/>
            <a:ext cx="376555" cy="2690495"/>
          </a:xfrm>
          <a:prstGeom prst="downArrow">
            <a:avLst/>
          </a:prstGeom>
          <a:gradFill>
            <a:gsLst>
              <a:gs pos="0">
                <a:srgbClr val="E30000"/>
              </a:gs>
              <a:gs pos="100000">
                <a:srgbClr val="760303"/>
              </a:gs>
            </a:gsLst>
            <a:lin ang="5400000" scaled="0"/>
          </a:gra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文本框 19"/>
          <p:cNvSpPr txBox="1"/>
          <p:nvPr/>
        </p:nvSpPr>
        <p:spPr>
          <a:xfrm>
            <a:off x="9126855" y="4902835"/>
            <a:ext cx="3060700" cy="460375"/>
          </a:xfrm>
          <a:prstGeom prst="rect">
            <a:avLst/>
          </a:prstGeom>
          <a:noFill/>
        </p:spPr>
        <p:txBody>
          <a:bodyPr wrap="square" rtlCol="0" anchor="t">
            <a:spAutoFit/>
          </a:bodyPr>
          <a:p>
            <a:r>
              <a:rPr lang="zh-CN" altLang="en-US" sz="2400" b="1">
                <a:solidFill>
                  <a:srgbClr val="FF0000"/>
                </a:solidFill>
                <a:highlight>
                  <a:srgbClr val="00FF00"/>
                </a:highlight>
                <a:latin typeface="华文琥珀" panose="02010800040101010101" charset="-122"/>
                <a:ea typeface="华文琥珀" panose="02010800040101010101" charset="-122"/>
                <a:sym typeface="+mn-ea"/>
              </a:rPr>
              <a:t>追求真理是一个过程</a:t>
            </a:r>
            <a:endParaRPr lang="zh-CN" altLang="en-US" sz="2400" b="1">
              <a:solidFill>
                <a:srgbClr val="FF0000"/>
              </a:solidFill>
              <a:highlight>
                <a:srgbClr val="00FF00"/>
              </a:highlight>
              <a:latin typeface="华文琥珀" panose="02010800040101010101" charset="-122"/>
              <a:ea typeface="华文琥珀" panose="02010800040101010101" charset="-122"/>
              <a:sym typeface="+mn-ea"/>
            </a:endParaRPr>
          </a:p>
        </p:txBody>
      </p:sp>
      <p:sp>
        <p:nvSpPr>
          <p:cNvPr id="21" name="右箭头标注 20"/>
          <p:cNvSpPr/>
          <p:nvPr/>
        </p:nvSpPr>
        <p:spPr>
          <a:xfrm>
            <a:off x="4189095" y="4338955"/>
            <a:ext cx="862330" cy="146939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文本框 21"/>
          <p:cNvSpPr txBox="1"/>
          <p:nvPr/>
        </p:nvSpPr>
        <p:spPr>
          <a:xfrm>
            <a:off x="2731770" y="4614545"/>
            <a:ext cx="1360170" cy="953135"/>
          </a:xfrm>
          <a:prstGeom prst="rect">
            <a:avLst/>
          </a:prstGeom>
          <a:noFill/>
        </p:spPr>
        <p:txBody>
          <a:bodyPr wrap="square" rtlCol="0">
            <a:spAutoFit/>
          </a:bodyPr>
          <a:p>
            <a:r>
              <a:rPr lang="en-US" altLang="zh-CN" sz="2800">
                <a:latin typeface="华文琥珀" panose="02010800040101010101" charset="-122"/>
                <a:ea typeface="华文琥珀" panose="02010800040101010101" charset="-122"/>
                <a:cs typeface="华文琥珀" panose="02010800040101010101" charset="-122"/>
              </a:rPr>
              <a:t>1.</a:t>
            </a:r>
            <a:r>
              <a:rPr lang="zh-CN" altLang="en-US" sz="2800">
                <a:latin typeface="华文琥珀" panose="02010800040101010101" charset="-122"/>
                <a:ea typeface="华文琥珀" panose="02010800040101010101" charset="-122"/>
                <a:cs typeface="华文琥珀" panose="02010800040101010101" charset="-122"/>
              </a:rPr>
              <a:t>含义</a:t>
            </a:r>
            <a:endParaRPr lang="zh-CN" altLang="en-US" sz="2800">
              <a:latin typeface="华文琥珀" panose="02010800040101010101" charset="-122"/>
              <a:ea typeface="华文琥珀" panose="02010800040101010101" charset="-122"/>
              <a:cs typeface="华文琥珀" panose="02010800040101010101" charset="-122"/>
            </a:endParaRPr>
          </a:p>
          <a:p>
            <a:r>
              <a:rPr lang="en-US" altLang="zh-CN" sz="2800">
                <a:latin typeface="华文琥珀" panose="02010800040101010101" charset="-122"/>
                <a:ea typeface="华文琥珀" panose="02010800040101010101" charset="-122"/>
                <a:cs typeface="华文琥珀" panose="02010800040101010101" charset="-122"/>
              </a:rPr>
              <a:t>2.</a:t>
            </a:r>
            <a:r>
              <a:rPr lang="zh-CN" altLang="en-US" sz="2800">
                <a:latin typeface="华文琥珀" panose="02010800040101010101" charset="-122"/>
                <a:ea typeface="华文琥珀" panose="02010800040101010101" charset="-122"/>
                <a:cs typeface="华文琥珀" panose="02010800040101010101" charset="-122"/>
              </a:rPr>
              <a:t>属性</a:t>
            </a:r>
            <a:endParaRPr lang="zh-CN" altLang="en-US" sz="2800">
              <a:latin typeface="华文琥珀" panose="02010800040101010101" charset="-122"/>
              <a:ea typeface="华文琥珀" panose="02010800040101010101" charset="-122"/>
              <a:cs typeface="华文琥珀" panose="02010800040101010101" charset="-122"/>
            </a:endParaRPr>
          </a:p>
        </p:txBody>
      </p:sp>
      <p:cxnSp>
        <p:nvCxnSpPr>
          <p:cNvPr id="23" name="直接连接符 22"/>
          <p:cNvCxnSpPr/>
          <p:nvPr/>
        </p:nvCxnSpPr>
        <p:spPr>
          <a:xfrm flipH="1">
            <a:off x="23495" y="1400175"/>
            <a:ext cx="12113260" cy="3387725"/>
          </a:xfrm>
          <a:prstGeom prst="line">
            <a:avLst/>
          </a:prstGeom>
          <a:ln w="127000" cmpd="sng">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4" name="文本框 23"/>
          <p:cNvSpPr txBox="1"/>
          <p:nvPr/>
        </p:nvSpPr>
        <p:spPr>
          <a:xfrm>
            <a:off x="5621655" y="3280410"/>
            <a:ext cx="4573270" cy="460375"/>
          </a:xfrm>
          <a:prstGeom prst="rect">
            <a:avLst/>
          </a:prstGeom>
          <a:noFill/>
        </p:spPr>
        <p:txBody>
          <a:bodyPr wrap="square" rtlCol="0">
            <a:spAutoFit/>
          </a:bodyPr>
          <a:p>
            <a:r>
              <a:rPr lang="zh-CN" altLang="en-US" sz="2400" b="1">
                <a:solidFill>
                  <a:srgbClr val="FF0000"/>
                </a:solidFill>
                <a:highlight>
                  <a:srgbClr val="00FF00"/>
                </a:highlight>
                <a:latin typeface="华文琥珀" panose="02010800040101010101" charset="-122"/>
                <a:ea typeface="华文琥珀" panose="02010800040101010101" charset="-122"/>
              </a:rPr>
              <a:t>在实践中检验和追求和发展真理</a:t>
            </a:r>
            <a:endParaRPr lang="zh-CN" altLang="en-US" sz="2400" b="1">
              <a:solidFill>
                <a:srgbClr val="FF0000"/>
              </a:solidFill>
              <a:highlight>
                <a:srgbClr val="00FF00"/>
              </a:highlight>
              <a:latin typeface="华文琥珀" panose="02010800040101010101" charset="-122"/>
              <a:ea typeface="华文琥珀" panose="02010800040101010101"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35" y="64135"/>
            <a:ext cx="12191365" cy="6739255"/>
          </a:xfrm>
          <a:prstGeom prst="rect">
            <a:avLst/>
          </a:prstGeom>
          <a:noFill/>
        </p:spPr>
        <p:txBody>
          <a:bodyPr wrap="square" rtlCol="0">
            <a:spAutoFit/>
          </a:bodyPr>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14.文化发展的根本目的是建设文化强国。</a:t>
            </a:r>
            <a:endParaRPr lang="en-US" alt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15.“不忘本来”就是要继承传统文化，推陈出新。“吸收外来”就是要全面吸收外来文化，全面开放。</a:t>
            </a:r>
            <a:endParaRPr lang="en-US" alt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16.文化创新和发展的关键是文化工作者。</a:t>
            </a:r>
            <a:endParaRPr lang="en-US" alt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17.只有是人民群众喜欢的文化作品，就具有恒久的魅力。</a:t>
            </a:r>
            <a:endParaRPr lang="en-US" alt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18.融通古今中外各种资源，要把握好中华传统文化、国外文化等资源。</a:t>
            </a:r>
            <a:endParaRPr lang="en-US" alt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19.大力发展先进文化，支持健康有益文化，努力改造或剔除腐朽文化，坚决抵制、依法取缔落后文化。</a:t>
            </a:r>
            <a:endParaRPr lang="en-US" alt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20.思想道德修养比科学文化修养更重要。</a:t>
            </a:r>
            <a:endParaRPr lang="en-US" alt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21.建立健全把经济效益放在首位，社会效益与经济效益相统一的文化创作生产体制机制。</a:t>
            </a:r>
            <a:endParaRPr lang="en-US" alt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22.</a:t>
            </a:r>
            <a:r>
              <a:rPr lang="zh-CN" altLang="en-US" sz="2400" b="1">
                <a:latin typeface="微软雅黑" panose="020B0503020204020204" charset="-122"/>
                <a:ea typeface="微软雅黑" panose="020B0503020204020204" charset="-122"/>
                <a:cs typeface="微软雅黑" panose="020B0503020204020204" charset="-122"/>
              </a:rPr>
              <a:t>要用中华民族精神凝魂聚力，发挥对国民教育、精神文明创建、精神文化产品创作生产传播的引领作用。</a:t>
            </a:r>
            <a:endParaRPr lang="zh-CN" altLang="en-US"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23.文化自信决定着中华民族伟大复兴。</a:t>
            </a:r>
            <a:endParaRPr lang="en-US" alt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24.文化自信最根本的是对社会主义先进文化的自信。</a:t>
            </a:r>
            <a:endParaRPr lang="en-US" alt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25.优秀文化，引领社会风尚，决定社会发展。</a:t>
            </a:r>
            <a:endParaRPr lang="en-US" alt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26.</a:t>
            </a:r>
            <a:r>
              <a:rPr lang="zh-CN" altLang="en-US" sz="2400" b="1">
                <a:latin typeface="微软雅黑" panose="020B0503020204020204" charset="-122"/>
                <a:ea typeface="微软雅黑" panose="020B0503020204020204" charset="-122"/>
                <a:cs typeface="微软雅黑" panose="020B0503020204020204" charset="-122"/>
              </a:rPr>
              <a:t>社</a:t>
            </a:r>
            <a:r>
              <a:rPr lang="en-US" altLang="zh-CN" sz="2400" b="1">
                <a:latin typeface="微软雅黑" panose="020B0503020204020204" charset="-122"/>
                <a:ea typeface="微软雅黑" panose="020B0503020204020204" charset="-122"/>
                <a:cs typeface="微软雅黑" panose="020B0503020204020204" charset="-122"/>
              </a:rPr>
              <a:t>会主义核心价值观是维系各族人民共同生活的精神纽带。</a:t>
            </a:r>
            <a:endParaRPr lang="en-US" alt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27.社会主义文化坚持多元指导，突出主流意识。</a:t>
            </a:r>
            <a:endParaRPr lang="en-US" altLang="zh-CN" sz="2400" b="1">
              <a:latin typeface="微软雅黑" panose="020B0503020204020204" charset="-122"/>
              <a:ea typeface="微软雅黑" panose="020B0503020204020204" charset="-122"/>
              <a:cs typeface="微软雅黑" panose="020B0503020204020204" charset="-122"/>
            </a:endParaRPr>
          </a:p>
          <a:p>
            <a:pPr algn="l">
              <a:buClrTx/>
              <a:buSzTx/>
              <a:buNone/>
            </a:pPr>
            <a:r>
              <a:rPr lang="en-US" altLang="zh-CN" sz="2400" b="1">
                <a:latin typeface="微软雅黑" panose="020B0503020204020204" charset="-122"/>
                <a:ea typeface="微软雅黑" panose="020B0503020204020204" charset="-122"/>
                <a:cs typeface="微软雅黑" panose="020B0503020204020204" charset="-122"/>
              </a:rPr>
              <a:t>28.制度自信是一个国家、一个民族发展中更基本、更深沉、更持久的力量</a:t>
            </a:r>
            <a:r>
              <a:rPr lang="zh-CN" altLang="en-US" sz="2400" b="1">
                <a:latin typeface="微软雅黑" panose="020B0503020204020204" charset="-122"/>
                <a:ea typeface="微软雅黑" panose="020B0503020204020204" charset="-122"/>
                <a:cs typeface="微软雅黑" panose="020B0503020204020204" charset="-122"/>
              </a:rPr>
              <a:t>。</a:t>
            </a:r>
            <a:endParaRPr lang="zh-CN" altLang="en-US"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0" y="0"/>
            <a:ext cx="12192000" cy="4154170"/>
          </a:xfrm>
          <a:prstGeom prst="rect">
            <a:avLst/>
          </a:prstGeom>
          <a:noFill/>
          <a:ln w="9525">
            <a:noFill/>
          </a:ln>
        </p:spPr>
        <p:txBody>
          <a:bodyPr wrap="square">
            <a:spAutoFit/>
          </a:bodyPr>
          <a:p>
            <a:pPr indent="0" fontAlgn="auto"/>
            <a:r>
              <a:rPr lang="en-US" sz="2400" b="1">
                <a:solidFill>
                  <a:schemeClr val="tx1"/>
                </a:solidFill>
                <a:latin typeface="+mj-ea"/>
                <a:ea typeface="+mj-ea"/>
                <a:cs typeface="+mj-ea"/>
              </a:rPr>
              <a:t>17.</a:t>
            </a:r>
            <a:r>
              <a:rPr lang="zh-CN" sz="2400" b="1">
                <a:solidFill>
                  <a:schemeClr val="tx1"/>
                </a:solidFill>
                <a:latin typeface="+mj-ea"/>
                <a:ea typeface="+mj-ea"/>
                <a:cs typeface="+mj-ea"/>
              </a:rPr>
              <a:t>材料一</a:t>
            </a:r>
            <a:r>
              <a:rPr lang="en-US" sz="2400" b="1">
                <a:solidFill>
                  <a:schemeClr val="tx1"/>
                </a:solidFill>
                <a:latin typeface="+mj-ea"/>
                <a:ea typeface="+mj-ea"/>
                <a:cs typeface="+mj-ea"/>
              </a:rPr>
              <a:t>  </a:t>
            </a:r>
            <a:r>
              <a:rPr lang="zh-CN" sz="2400" b="1">
                <a:solidFill>
                  <a:schemeClr val="tx1"/>
                </a:solidFill>
                <a:latin typeface="+mj-ea"/>
                <a:ea typeface="+mj-ea"/>
                <a:cs typeface="+mj-ea"/>
              </a:rPr>
              <a:t>中华优秀传统文化，是当代中国发展的</a:t>
            </a:r>
            <a:r>
              <a:rPr lang="zh-CN" sz="2400" b="1">
                <a:solidFill>
                  <a:srgbClr val="FF0000"/>
                </a:solidFill>
                <a:latin typeface="+mj-ea"/>
                <a:ea typeface="+mj-ea"/>
                <a:cs typeface="+mj-ea"/>
              </a:rPr>
              <a:t>突出优势</a:t>
            </a:r>
            <a:r>
              <a:rPr lang="zh-CN" sz="2400" b="1">
                <a:solidFill>
                  <a:schemeClr val="tx1"/>
                </a:solidFill>
                <a:latin typeface="+mj-ea"/>
                <a:ea typeface="+mj-ea"/>
                <a:cs typeface="+mj-ea"/>
              </a:rPr>
              <a:t>，是我们在世界文化激荡中</a:t>
            </a:r>
            <a:r>
              <a:rPr lang="zh-CN" sz="2400" b="1">
                <a:solidFill>
                  <a:srgbClr val="FF0000"/>
                </a:solidFill>
                <a:latin typeface="+mj-ea"/>
                <a:ea typeface="+mj-ea"/>
                <a:cs typeface="+mj-ea"/>
              </a:rPr>
              <a:t>站稳脚跟</a:t>
            </a:r>
            <a:r>
              <a:rPr lang="zh-CN" sz="2400" b="1">
                <a:solidFill>
                  <a:schemeClr val="tx1"/>
                </a:solidFill>
                <a:latin typeface="+mj-ea"/>
                <a:ea typeface="+mj-ea"/>
                <a:cs typeface="+mj-ea"/>
              </a:rPr>
              <a:t>的</a:t>
            </a:r>
            <a:r>
              <a:rPr lang="zh-CN" sz="2400" b="1">
                <a:solidFill>
                  <a:srgbClr val="FF0000"/>
                </a:solidFill>
                <a:latin typeface="+mj-ea"/>
                <a:ea typeface="+mj-ea"/>
                <a:cs typeface="+mj-ea"/>
              </a:rPr>
              <a:t>根基</a:t>
            </a:r>
            <a:r>
              <a:rPr lang="zh-CN" sz="2400" b="1">
                <a:solidFill>
                  <a:schemeClr val="tx1"/>
                </a:solidFill>
                <a:latin typeface="+mj-ea"/>
                <a:ea typeface="+mj-ea"/>
                <a:cs typeface="+mj-ea"/>
              </a:rPr>
              <a:t>。近年来，我国推动优秀传统文化融入国民教育。中央和地方媒体开设专题专栏，推出一系列专题片、纪录片，有关部门举办一系列文化活动、主题展览，彰显了</a:t>
            </a:r>
            <a:r>
              <a:rPr lang="zh-CN" sz="2400" b="1">
                <a:solidFill>
                  <a:srgbClr val="FF0000"/>
                </a:solidFill>
                <a:highlight>
                  <a:srgbClr val="00FF00"/>
                </a:highlight>
                <a:latin typeface="+mj-ea"/>
                <a:ea typeface="+mj-ea"/>
                <a:cs typeface="+mj-ea"/>
              </a:rPr>
              <a:t>中华文化的神韵风采</a:t>
            </a:r>
            <a:r>
              <a:rPr lang="zh-CN" sz="2400" b="1">
                <a:solidFill>
                  <a:schemeClr val="tx1"/>
                </a:solidFill>
                <a:latin typeface="+mj-ea"/>
                <a:ea typeface="+mj-ea"/>
                <a:cs typeface="+mj-ea"/>
              </a:rPr>
              <a:t>。</a:t>
            </a:r>
            <a:r>
              <a:rPr lang="zh-CN" sz="2400" b="1">
                <a:solidFill>
                  <a:srgbClr val="FF0000"/>
                </a:solidFill>
                <a:highlight>
                  <a:srgbClr val="FFFF00"/>
                </a:highlight>
                <a:latin typeface="+mj-ea"/>
                <a:ea typeface="+mj-ea"/>
                <a:cs typeface="+mj-ea"/>
              </a:rPr>
              <a:t>大型纪录片</a:t>
            </a:r>
            <a:r>
              <a:rPr lang="zh-CN" sz="2400" b="1">
                <a:solidFill>
                  <a:schemeClr val="tx1"/>
                </a:solidFill>
                <a:latin typeface="+mj-ea"/>
                <a:ea typeface="+mj-ea"/>
                <a:cs typeface="+mj-ea"/>
              </a:rPr>
              <a:t>《记住乡愁》《航拍</a:t>
            </a:r>
            <a:r>
              <a:rPr lang="zh-CN" sz="2400" b="1">
                <a:solidFill>
                  <a:srgbClr val="FFFF00"/>
                </a:solidFill>
                <a:highlight>
                  <a:srgbClr val="FF0000"/>
                </a:highlight>
                <a:latin typeface="+mj-ea"/>
                <a:ea typeface="+mj-ea"/>
                <a:cs typeface="+mj-ea"/>
              </a:rPr>
              <a:t>中国</a:t>
            </a:r>
            <a:r>
              <a:rPr lang="zh-CN" sz="2400" b="1">
                <a:solidFill>
                  <a:schemeClr val="tx1"/>
                </a:solidFill>
                <a:latin typeface="+mj-ea"/>
                <a:ea typeface="+mj-ea"/>
                <a:cs typeface="+mj-ea"/>
              </a:rPr>
              <a:t>》，</a:t>
            </a:r>
            <a:r>
              <a:rPr lang="zh-CN" sz="2400" b="1">
                <a:solidFill>
                  <a:srgbClr val="FF0000"/>
                </a:solidFill>
                <a:highlight>
                  <a:srgbClr val="FFFF00"/>
                </a:highlight>
                <a:latin typeface="+mj-ea"/>
                <a:ea typeface="+mj-ea"/>
                <a:cs typeface="+mj-ea"/>
              </a:rPr>
              <a:t>电视节目</a:t>
            </a:r>
            <a:r>
              <a:rPr lang="zh-CN" sz="2400" b="1">
                <a:solidFill>
                  <a:schemeClr val="tx1"/>
                </a:solidFill>
                <a:latin typeface="+mj-ea"/>
                <a:ea typeface="+mj-ea"/>
                <a:cs typeface="+mj-ea"/>
              </a:rPr>
              <a:t>《典籍里的</a:t>
            </a:r>
            <a:r>
              <a:rPr lang="zh-CN" sz="2400" b="1">
                <a:solidFill>
                  <a:srgbClr val="FFFF00"/>
                </a:solidFill>
                <a:highlight>
                  <a:srgbClr val="FF0000"/>
                </a:highlight>
                <a:latin typeface="+mj-ea"/>
                <a:ea typeface="+mj-ea"/>
                <a:cs typeface="+mj-ea"/>
              </a:rPr>
              <a:t>中国</a:t>
            </a:r>
            <a:r>
              <a:rPr lang="zh-CN" sz="2400" b="1">
                <a:solidFill>
                  <a:schemeClr val="tx1"/>
                </a:solidFill>
                <a:latin typeface="+mj-ea"/>
                <a:ea typeface="+mj-ea"/>
                <a:cs typeface="+mj-ea"/>
              </a:rPr>
              <a:t>》《</a:t>
            </a:r>
            <a:r>
              <a:rPr lang="zh-CN" sz="2400" b="1">
                <a:solidFill>
                  <a:srgbClr val="FFFF00"/>
                </a:solidFill>
                <a:highlight>
                  <a:srgbClr val="FF0000"/>
                </a:highlight>
                <a:latin typeface="+mj-ea"/>
                <a:ea typeface="+mj-ea"/>
                <a:cs typeface="+mj-ea"/>
              </a:rPr>
              <a:t>中国</a:t>
            </a:r>
            <a:r>
              <a:rPr lang="zh-CN" sz="2400" b="1">
                <a:solidFill>
                  <a:schemeClr val="tx1"/>
                </a:solidFill>
                <a:latin typeface="+mj-ea"/>
                <a:ea typeface="+mj-ea"/>
                <a:cs typeface="+mj-ea"/>
              </a:rPr>
              <a:t>诗词大会》《</a:t>
            </a:r>
            <a:r>
              <a:rPr lang="zh-CN" sz="2400" b="1">
                <a:solidFill>
                  <a:srgbClr val="FFFF00"/>
                </a:solidFill>
                <a:highlight>
                  <a:srgbClr val="FF0000"/>
                </a:highlight>
                <a:latin typeface="+mj-ea"/>
                <a:ea typeface="+mj-ea"/>
                <a:cs typeface="+mj-ea"/>
              </a:rPr>
              <a:t>国家</a:t>
            </a:r>
            <a:r>
              <a:rPr lang="zh-CN" sz="2400" b="1">
                <a:solidFill>
                  <a:schemeClr val="tx1"/>
                </a:solidFill>
                <a:latin typeface="+mj-ea"/>
                <a:ea typeface="+mj-ea"/>
                <a:cs typeface="+mj-ea"/>
              </a:rPr>
              <a:t>宝藏》《唐宫夜宴》《洛神水赋》等</a:t>
            </a:r>
            <a:r>
              <a:rPr lang="zh-CN" sz="2400" b="1">
                <a:solidFill>
                  <a:srgbClr val="FF0000"/>
                </a:solidFill>
                <a:highlight>
                  <a:srgbClr val="00FFFF"/>
                </a:highlight>
                <a:latin typeface="+mj-ea"/>
                <a:ea typeface="+mj-ea"/>
                <a:cs typeface="+mj-ea"/>
              </a:rPr>
              <a:t>引起社会广泛关注</a:t>
            </a:r>
            <a:r>
              <a:rPr lang="zh-CN" sz="2400" b="1">
                <a:solidFill>
                  <a:schemeClr val="tx1"/>
                </a:solidFill>
                <a:latin typeface="+mj-ea"/>
                <a:ea typeface="+mj-ea"/>
                <a:cs typeface="+mj-ea"/>
              </a:rPr>
              <a:t>，</a:t>
            </a:r>
            <a:r>
              <a:rPr lang="zh-CN" sz="2400" b="1">
                <a:solidFill>
                  <a:srgbClr val="FF0000"/>
                </a:solidFill>
                <a:highlight>
                  <a:srgbClr val="FFFF00"/>
                </a:highlight>
                <a:latin typeface="+mj-ea"/>
                <a:ea typeface="+mj-ea"/>
                <a:cs typeface="+mj-ea"/>
              </a:rPr>
              <a:t>传统文化主题动画片</a:t>
            </a:r>
            <a:r>
              <a:rPr lang="zh-CN" sz="2400" b="1">
                <a:solidFill>
                  <a:schemeClr val="tx1"/>
                </a:solidFill>
                <a:latin typeface="+mj-ea"/>
                <a:ea typeface="+mj-ea"/>
                <a:cs typeface="+mj-ea"/>
              </a:rPr>
              <a:t>《</a:t>
            </a:r>
            <a:r>
              <a:rPr lang="zh-CN" sz="2400" b="1">
                <a:solidFill>
                  <a:srgbClr val="FFFF00"/>
                </a:solidFill>
                <a:highlight>
                  <a:srgbClr val="FF00FF"/>
                </a:highlight>
                <a:latin typeface="+mj-ea"/>
                <a:ea typeface="+mj-ea"/>
                <a:cs typeface="+mj-ea"/>
              </a:rPr>
              <a:t>大禹治水</a:t>
            </a:r>
            <a:r>
              <a:rPr lang="zh-CN" sz="2400" b="1">
                <a:solidFill>
                  <a:schemeClr val="tx1"/>
                </a:solidFill>
                <a:latin typeface="+mj-ea"/>
                <a:ea typeface="+mj-ea"/>
                <a:cs typeface="+mj-ea"/>
              </a:rPr>
              <a:t>》《</a:t>
            </a:r>
            <a:r>
              <a:rPr lang="zh-CN" sz="2400" b="1">
                <a:solidFill>
                  <a:srgbClr val="FFFF00"/>
                </a:solidFill>
                <a:highlight>
                  <a:srgbClr val="FF00FF"/>
                </a:highlight>
                <a:latin typeface="+mj-ea"/>
                <a:ea typeface="+mj-ea"/>
                <a:cs typeface="+mj-ea"/>
              </a:rPr>
              <a:t>愚公移山</a:t>
            </a:r>
            <a:r>
              <a:rPr lang="zh-CN" sz="2400" b="1">
                <a:solidFill>
                  <a:schemeClr val="tx1"/>
                </a:solidFill>
                <a:latin typeface="+mj-ea"/>
                <a:ea typeface="+mj-ea"/>
                <a:cs typeface="+mj-ea"/>
              </a:rPr>
              <a:t>》《</a:t>
            </a:r>
            <a:r>
              <a:rPr lang="zh-CN" sz="2400" b="1">
                <a:solidFill>
                  <a:srgbClr val="FFFF00"/>
                </a:solidFill>
                <a:highlight>
                  <a:srgbClr val="FF00FF"/>
                </a:highlight>
                <a:latin typeface="+mj-ea"/>
                <a:ea typeface="+mj-ea"/>
                <a:cs typeface="+mj-ea"/>
              </a:rPr>
              <a:t>杨家</a:t>
            </a:r>
            <a:r>
              <a:rPr lang="zh-CN" sz="2400" b="1">
                <a:solidFill>
                  <a:srgbClr val="FFFF00"/>
                </a:solidFill>
                <a:highlight>
                  <a:srgbClr val="FF0000"/>
                </a:highlight>
                <a:latin typeface="+mj-ea"/>
                <a:ea typeface="+mj-ea"/>
                <a:cs typeface="+mj-ea"/>
              </a:rPr>
              <a:t>将</a:t>
            </a:r>
            <a:r>
              <a:rPr lang="zh-CN" sz="2400" b="1">
                <a:solidFill>
                  <a:schemeClr val="tx1"/>
                </a:solidFill>
                <a:latin typeface="+mj-ea"/>
                <a:ea typeface="+mj-ea"/>
                <a:cs typeface="+mj-ea"/>
              </a:rPr>
              <a:t>》《百鸟朝凤》</a:t>
            </a:r>
            <a:r>
              <a:rPr lang="zh-CN" sz="2400" b="1">
                <a:solidFill>
                  <a:srgbClr val="FF0000"/>
                </a:solidFill>
                <a:highlight>
                  <a:srgbClr val="00FFFF"/>
                </a:highlight>
                <a:latin typeface="+mj-ea"/>
                <a:ea typeface="+mj-ea"/>
                <a:cs typeface="+mj-ea"/>
              </a:rPr>
              <a:t>深受“小观众”喜爱</a:t>
            </a:r>
            <a:r>
              <a:rPr lang="zh-CN" sz="2400" b="1">
                <a:solidFill>
                  <a:schemeClr val="tx1"/>
                </a:solidFill>
                <a:latin typeface="+mj-ea"/>
                <a:ea typeface="+mj-ea"/>
                <a:cs typeface="+mj-ea"/>
              </a:rPr>
              <a:t>，</a:t>
            </a:r>
            <a:r>
              <a:rPr lang="zh-CN" sz="2400" b="1">
                <a:solidFill>
                  <a:srgbClr val="FF0000"/>
                </a:solidFill>
                <a:highlight>
                  <a:srgbClr val="FFFF00"/>
                </a:highlight>
                <a:latin typeface="+mj-ea"/>
                <a:ea typeface="+mj-ea"/>
                <a:cs typeface="+mj-ea"/>
              </a:rPr>
              <a:t>传统戏曲</a:t>
            </a:r>
            <a:r>
              <a:rPr lang="zh-CN" sz="2400" b="1">
                <a:solidFill>
                  <a:schemeClr val="tx1"/>
                </a:solidFill>
                <a:latin typeface="+mj-ea"/>
                <a:ea typeface="+mj-ea"/>
                <a:cs typeface="+mj-ea"/>
              </a:rPr>
              <a:t>进校园、进乡村稳步推进，传统节日文化得到</a:t>
            </a:r>
            <a:r>
              <a:rPr lang="zh-CN" sz="2400" b="1">
                <a:solidFill>
                  <a:srgbClr val="FF0000"/>
                </a:solidFill>
                <a:highlight>
                  <a:srgbClr val="00FFFF"/>
                </a:highlight>
                <a:latin typeface="+mj-ea"/>
                <a:ea typeface="+mj-ea"/>
                <a:cs typeface="+mj-ea"/>
              </a:rPr>
              <a:t>全社会进一步重视</a:t>
            </a:r>
            <a:r>
              <a:rPr lang="zh-CN" sz="2400" b="1">
                <a:solidFill>
                  <a:schemeClr val="tx1"/>
                </a:solidFill>
                <a:latin typeface="+mj-ea"/>
                <a:ea typeface="+mj-ea"/>
                <a:cs typeface="+mj-ea"/>
              </a:rPr>
              <a:t>，“望得见</a:t>
            </a:r>
            <a:r>
              <a:rPr lang="zh-CN" sz="2400" b="1">
                <a:solidFill>
                  <a:srgbClr val="FFFF00"/>
                </a:solidFill>
                <a:highlight>
                  <a:srgbClr val="FF0000"/>
                </a:highlight>
                <a:latin typeface="+mj-ea"/>
                <a:ea typeface="+mj-ea"/>
                <a:cs typeface="+mj-ea"/>
              </a:rPr>
              <a:t>山</a:t>
            </a:r>
            <a:r>
              <a:rPr lang="zh-CN" sz="2400" b="1">
                <a:solidFill>
                  <a:schemeClr val="tx1"/>
                </a:solidFill>
                <a:latin typeface="+mj-ea"/>
                <a:ea typeface="+mj-ea"/>
                <a:cs typeface="+mj-ea"/>
              </a:rPr>
              <a:t>、看得见</a:t>
            </a:r>
            <a:r>
              <a:rPr lang="zh-CN" sz="2400" b="1">
                <a:solidFill>
                  <a:srgbClr val="FFFF00"/>
                </a:solidFill>
                <a:highlight>
                  <a:srgbClr val="FF0000"/>
                </a:highlight>
                <a:latin typeface="+mj-ea"/>
                <a:ea typeface="+mj-ea"/>
                <a:cs typeface="+mj-ea"/>
              </a:rPr>
              <a:t>水</a:t>
            </a:r>
            <a:r>
              <a:rPr lang="zh-CN" sz="2400" b="1">
                <a:solidFill>
                  <a:schemeClr val="tx1"/>
                </a:solidFill>
                <a:latin typeface="+mj-ea"/>
                <a:ea typeface="+mj-ea"/>
                <a:cs typeface="+mj-ea"/>
              </a:rPr>
              <a:t>、记得住</a:t>
            </a:r>
            <a:r>
              <a:rPr lang="zh-CN" sz="2400" b="1">
                <a:solidFill>
                  <a:srgbClr val="FFFF00"/>
                </a:solidFill>
                <a:highlight>
                  <a:srgbClr val="FF0000"/>
                </a:highlight>
                <a:latin typeface="+mj-ea"/>
                <a:ea typeface="+mj-ea"/>
                <a:cs typeface="+mj-ea"/>
              </a:rPr>
              <a:t>乡愁</a:t>
            </a:r>
            <a:r>
              <a:rPr lang="zh-CN" sz="2400" b="1">
                <a:solidFill>
                  <a:schemeClr val="tx1"/>
                </a:solidFill>
                <a:latin typeface="+mj-ea"/>
                <a:ea typeface="+mj-ea"/>
                <a:cs typeface="+mj-ea"/>
              </a:rPr>
              <a:t>”的</a:t>
            </a:r>
            <a:r>
              <a:rPr lang="zh-CN" sz="2400" b="1">
                <a:solidFill>
                  <a:srgbClr val="FFFF00"/>
                </a:solidFill>
                <a:highlight>
                  <a:srgbClr val="FF0000"/>
                </a:highlight>
                <a:latin typeface="+mj-ea"/>
                <a:ea typeface="+mj-ea"/>
                <a:cs typeface="+mj-ea"/>
              </a:rPr>
              <a:t>理念日益深入人心</a:t>
            </a:r>
            <a:r>
              <a:rPr lang="zh-CN" sz="2400" b="1">
                <a:solidFill>
                  <a:schemeClr val="tx1"/>
                </a:solidFill>
                <a:latin typeface="+mj-ea"/>
                <a:ea typeface="+mj-ea"/>
                <a:cs typeface="+mj-ea"/>
              </a:rPr>
              <a:t>。</a:t>
            </a:r>
            <a:r>
              <a:rPr lang="zh-CN" sz="2400" b="1">
                <a:solidFill>
                  <a:schemeClr val="tx1"/>
                </a:solidFill>
                <a:latin typeface="华文琥珀" panose="02010800040101010101" charset="-122"/>
                <a:ea typeface="华文琥珀" panose="02010800040101010101" charset="-122"/>
                <a:cs typeface="华文琥珀" panose="02010800040101010101" charset="-122"/>
              </a:rPr>
              <a:t>(1)结合材料，运用“</a:t>
            </a:r>
            <a:r>
              <a:rPr lang="zh-CN" sz="2400" b="1">
                <a:solidFill>
                  <a:srgbClr val="FF0000"/>
                </a:solidFill>
                <a:latin typeface="华文琥珀" panose="02010800040101010101" charset="-122"/>
                <a:ea typeface="华文琥珀" panose="02010800040101010101" charset="-122"/>
                <a:cs typeface="华文琥珀" panose="02010800040101010101" charset="-122"/>
              </a:rPr>
              <a:t>文化传承与文化创新</a:t>
            </a:r>
            <a:r>
              <a:rPr lang="zh-CN" sz="2400" b="1">
                <a:solidFill>
                  <a:schemeClr val="tx1"/>
                </a:solidFill>
                <a:latin typeface="华文琥珀" panose="02010800040101010101" charset="-122"/>
                <a:ea typeface="华文琥珀" panose="02010800040101010101" charset="-122"/>
                <a:cs typeface="华文琥珀" panose="02010800040101010101" charset="-122"/>
              </a:rPr>
              <a:t>"的相关知识阐述将</a:t>
            </a:r>
            <a:r>
              <a:rPr lang="zh-CN" sz="2400" b="1">
                <a:solidFill>
                  <a:srgbClr val="FF0000"/>
                </a:solidFill>
                <a:latin typeface="华文琥珀" panose="02010800040101010101" charset="-122"/>
                <a:ea typeface="华文琥珀" panose="02010800040101010101" charset="-122"/>
                <a:cs typeface="华文琥珀" panose="02010800040101010101" charset="-122"/>
              </a:rPr>
              <a:t>优秀传统文化</a:t>
            </a:r>
            <a:r>
              <a:rPr lang="zh-CN" sz="2400" b="1">
                <a:solidFill>
                  <a:schemeClr val="tx1"/>
                </a:solidFill>
                <a:latin typeface="华文琥珀" panose="02010800040101010101" charset="-122"/>
                <a:ea typeface="华文琥珀" panose="02010800040101010101" charset="-122"/>
                <a:cs typeface="华文琥珀" panose="02010800040101010101" charset="-122"/>
              </a:rPr>
              <a:t>融入国民（对人）教育的</a:t>
            </a:r>
            <a:r>
              <a:rPr lang="zh-CN" sz="2400" b="1">
                <a:solidFill>
                  <a:srgbClr val="FF0000"/>
                </a:solidFill>
                <a:latin typeface="华文琥珀" panose="02010800040101010101" charset="-122"/>
                <a:ea typeface="华文琥珀" panose="02010800040101010101" charset="-122"/>
                <a:cs typeface="华文琥珀" panose="02010800040101010101" charset="-122"/>
              </a:rPr>
              <a:t>意义</a:t>
            </a:r>
            <a:r>
              <a:rPr lang="zh-CN" sz="2400" b="1">
                <a:solidFill>
                  <a:schemeClr val="tx1"/>
                </a:solidFill>
                <a:latin typeface="华文琥珀" panose="02010800040101010101" charset="-122"/>
                <a:ea typeface="华文琥珀" panose="02010800040101010101" charset="-122"/>
                <a:cs typeface="华文琥珀" panose="02010800040101010101" charset="-122"/>
              </a:rPr>
              <a:t>。（8分）</a:t>
            </a:r>
            <a:endParaRPr lang="zh-CN" altLang="en-US" sz="2400" b="1">
              <a:solidFill>
                <a:schemeClr val="tx1"/>
              </a:solidFill>
              <a:latin typeface="华文琥珀" panose="02010800040101010101" charset="-122"/>
              <a:ea typeface="华文琥珀" panose="02010800040101010101" charset="-122"/>
              <a:cs typeface="华文琥珀" panose="02010800040101010101" charset="-122"/>
            </a:endParaRPr>
          </a:p>
        </p:txBody>
      </p:sp>
      <p:sp>
        <p:nvSpPr>
          <p:cNvPr id="4" name="文本框 3"/>
          <p:cNvSpPr txBox="1"/>
          <p:nvPr/>
        </p:nvSpPr>
        <p:spPr>
          <a:xfrm>
            <a:off x="635" y="4001770"/>
            <a:ext cx="12191365" cy="2856230"/>
          </a:xfrm>
          <a:prstGeom prst="rect">
            <a:avLst/>
          </a:prstGeom>
          <a:noFill/>
          <a:ln w="9525">
            <a:noFill/>
          </a:ln>
        </p:spPr>
        <p:txBody>
          <a:bodyPr wrap="square">
            <a:spAutoFit/>
          </a:bodyPr>
          <a:p>
            <a:pPr indent="0" fontAlgn="auto">
              <a:lnSpc>
                <a:spcPts val="3080"/>
              </a:lnSpc>
            </a:pPr>
            <a:r>
              <a:rPr lang="zh-CN" sz="2400" b="1">
                <a:latin typeface="微软雅黑" panose="020B0503020204020204" charset="-122"/>
                <a:ea typeface="微软雅黑" panose="020B0503020204020204" charset="-122"/>
                <a:cs typeface="微软雅黑" panose="020B0503020204020204" charset="-122"/>
              </a:rPr>
              <a:t>【答案】①有助于展现</a:t>
            </a:r>
            <a:r>
              <a:rPr 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博大精深、源远流长</a:t>
            </a:r>
            <a:r>
              <a:rPr lang="zh-CN" sz="2400" b="1">
                <a:solidFill>
                  <a:srgbClr val="FF0000"/>
                </a:solidFill>
                <a:highlight>
                  <a:srgbClr val="00FFFF"/>
                </a:highlight>
                <a:latin typeface="微软雅黑" panose="020B0503020204020204" charset="-122"/>
                <a:ea typeface="微软雅黑" panose="020B0503020204020204" charset="-122"/>
                <a:cs typeface="微软雅黑" panose="020B0503020204020204" charset="-122"/>
              </a:rPr>
              <a:t>（1分）</a:t>
            </a:r>
            <a:r>
              <a:rPr lang="zh-CN" sz="2400" b="1">
                <a:latin typeface="微软雅黑" panose="020B0503020204020204" charset="-122"/>
                <a:ea typeface="微软雅黑" panose="020B0503020204020204" charset="-122"/>
                <a:cs typeface="微软雅黑" panose="020B0503020204020204" charset="-122"/>
              </a:rPr>
              <a:t>的中华优秀传统文化的价值，增强民族</a:t>
            </a:r>
            <a:r>
              <a:rPr 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文化认同</a:t>
            </a:r>
            <a:r>
              <a:rPr lang="zh-CN" sz="2400" b="1">
                <a:latin typeface="微软雅黑" panose="020B0503020204020204" charset="-122"/>
                <a:ea typeface="微软雅黑" panose="020B0503020204020204" charset="-122"/>
                <a:cs typeface="微软雅黑" panose="020B0503020204020204" charset="-122"/>
              </a:rPr>
              <a:t>，树立民族</a:t>
            </a:r>
            <a:r>
              <a:rPr 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文化自信</a:t>
            </a:r>
            <a:r>
              <a:rPr lang="zh-CN" sz="2400" b="1">
                <a:solidFill>
                  <a:srgbClr val="FF0000"/>
                </a:solidFill>
                <a:highlight>
                  <a:srgbClr val="00FFFF"/>
                </a:highlight>
                <a:latin typeface="微软雅黑" panose="020B0503020204020204" charset="-122"/>
                <a:ea typeface="微软雅黑" panose="020B0503020204020204" charset="-122"/>
                <a:cs typeface="微软雅黑" panose="020B0503020204020204" charset="-122"/>
              </a:rPr>
              <a:t>（1分）</a:t>
            </a:r>
            <a:r>
              <a:rPr lang="en-US" sz="2400" b="1">
                <a:latin typeface="微软雅黑" panose="020B0503020204020204" charset="-122"/>
                <a:ea typeface="微软雅黑" panose="020B0503020204020204" charset="-122"/>
                <a:cs typeface="微软雅黑" panose="020B0503020204020204" charset="-122"/>
              </a:rPr>
              <a:t>;</a:t>
            </a:r>
            <a:r>
              <a:rPr lang="zh-CN" sz="2400" b="1">
                <a:latin typeface="微软雅黑" panose="020B0503020204020204" charset="-122"/>
                <a:ea typeface="微软雅黑" panose="020B0503020204020204" charset="-122"/>
                <a:cs typeface="微软雅黑" panose="020B0503020204020204" charset="-122"/>
              </a:rPr>
              <a:t>②有助于推动</a:t>
            </a:r>
            <a:r>
              <a:rPr lang="zh-CN" sz="2400" b="1">
                <a:solidFill>
                  <a:srgbClr val="0000FF"/>
                </a:solidFill>
                <a:latin typeface="微软雅黑" panose="020B0503020204020204" charset="-122"/>
                <a:ea typeface="微软雅黑" panose="020B0503020204020204" charset="-122"/>
                <a:cs typeface="微软雅黑" panose="020B0503020204020204" charset="-122"/>
              </a:rPr>
              <a:t>中华优秀传统文化</a:t>
            </a:r>
            <a:r>
              <a:rPr 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创造性转化与创新性发展</a:t>
            </a:r>
            <a:r>
              <a:rPr lang="zh-CN" sz="2400" b="1">
                <a:solidFill>
                  <a:srgbClr val="FF0000"/>
                </a:solidFill>
                <a:highlight>
                  <a:srgbClr val="00FFFF"/>
                </a:highlight>
                <a:latin typeface="微软雅黑" panose="020B0503020204020204" charset="-122"/>
                <a:ea typeface="微软雅黑" panose="020B0503020204020204" charset="-122"/>
                <a:cs typeface="微软雅黑" panose="020B0503020204020204" charset="-122"/>
              </a:rPr>
              <a:t>（1分）</a:t>
            </a:r>
            <a:r>
              <a:rPr lang="en-US" sz="2400" b="1">
                <a:latin typeface="微软雅黑" panose="020B0503020204020204" charset="-122"/>
                <a:ea typeface="微软雅黑" panose="020B0503020204020204" charset="-122"/>
                <a:cs typeface="微软雅黑" panose="020B0503020204020204" charset="-122"/>
              </a:rPr>
              <a:t>;</a:t>
            </a:r>
            <a:r>
              <a:rPr lang="zh-CN" sz="2400" b="1">
                <a:latin typeface="微软雅黑" panose="020B0503020204020204" charset="-122"/>
                <a:ea typeface="微软雅黑" panose="020B0503020204020204" charset="-122"/>
                <a:cs typeface="微软雅黑" panose="020B0503020204020204" charset="-122"/>
              </a:rPr>
              <a:t>③有助于传承</a:t>
            </a:r>
            <a:r>
              <a:rPr 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民族精神</a:t>
            </a:r>
            <a:r>
              <a:rPr lang="zh-CN" sz="2400" b="1">
                <a:solidFill>
                  <a:srgbClr val="FF0000"/>
                </a:solidFill>
                <a:highlight>
                  <a:srgbClr val="00FFFF"/>
                </a:highlight>
                <a:latin typeface="微软雅黑" panose="020B0503020204020204" charset="-122"/>
                <a:ea typeface="微软雅黑" panose="020B0503020204020204" charset="-122"/>
                <a:cs typeface="微软雅黑" panose="020B0503020204020204" charset="-122"/>
              </a:rPr>
              <a:t>（1分）</a:t>
            </a:r>
            <a:r>
              <a:rPr lang="zh-CN" sz="2400" b="1">
                <a:latin typeface="微软雅黑" panose="020B0503020204020204" charset="-122"/>
                <a:ea typeface="微软雅黑" panose="020B0503020204020204" charset="-122"/>
                <a:cs typeface="微软雅黑" panose="020B0503020204020204" charset="-122"/>
              </a:rPr>
              <a:t>，</a:t>
            </a:r>
            <a:r>
              <a:rPr 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提高思想道德修养</a:t>
            </a:r>
            <a:r>
              <a:rPr lang="zh-CN" sz="2400" b="1">
                <a:solidFill>
                  <a:srgbClr val="FF0000"/>
                </a:solidFill>
                <a:highlight>
                  <a:srgbClr val="00FFFF"/>
                </a:highlight>
                <a:latin typeface="微软雅黑" panose="020B0503020204020204" charset="-122"/>
                <a:ea typeface="微软雅黑" panose="020B0503020204020204" charset="-122"/>
                <a:cs typeface="微软雅黑" panose="020B0503020204020204" charset="-122"/>
              </a:rPr>
              <a:t>（1分）</a:t>
            </a:r>
            <a:r>
              <a:rPr lang="zh-CN" sz="2400" b="1">
                <a:solidFill>
                  <a:srgbClr val="7030A0"/>
                </a:solidFill>
                <a:latin typeface="微软雅黑" panose="020B0503020204020204" charset="-122"/>
                <a:ea typeface="微软雅黑" panose="020B0503020204020204" charset="-122"/>
                <a:cs typeface="微软雅黑" panose="020B0503020204020204" charset="-122"/>
              </a:rPr>
              <a:t>，</a:t>
            </a:r>
            <a:r>
              <a:rPr lang="zh-CN" sz="2400" b="1">
                <a:latin typeface="微软雅黑" panose="020B0503020204020204" charset="-122"/>
                <a:ea typeface="微软雅黑" panose="020B0503020204020204" charset="-122"/>
                <a:cs typeface="微软雅黑" panose="020B0503020204020204" charset="-122"/>
              </a:rPr>
              <a:t>涵养中华民族共同的价值观，培育和践行</a:t>
            </a:r>
            <a:r>
              <a:rPr 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社会主义核心价值观</a:t>
            </a:r>
            <a:r>
              <a:rPr lang="zh-CN" sz="2400" b="1">
                <a:solidFill>
                  <a:srgbClr val="FF0000"/>
                </a:solidFill>
                <a:highlight>
                  <a:srgbClr val="00FFFF"/>
                </a:highlight>
                <a:latin typeface="微软雅黑" panose="020B0503020204020204" charset="-122"/>
                <a:ea typeface="微软雅黑" panose="020B0503020204020204" charset="-122"/>
                <a:cs typeface="微软雅黑" panose="020B0503020204020204" charset="-122"/>
              </a:rPr>
              <a:t>（1分）</a:t>
            </a:r>
            <a:r>
              <a:rPr lang="zh-CN" sz="2400" b="1">
                <a:latin typeface="微软雅黑" panose="020B0503020204020204" charset="-122"/>
                <a:ea typeface="微软雅黑" panose="020B0503020204020204" charset="-122"/>
                <a:cs typeface="微软雅黑" panose="020B0503020204020204" charset="-122"/>
              </a:rPr>
              <a:t>，为社会发展凝聚精神动力</a:t>
            </a:r>
            <a:r>
              <a:rPr lang="en-US" sz="2400" b="1">
                <a:latin typeface="微软雅黑" panose="020B0503020204020204" charset="-122"/>
                <a:ea typeface="微软雅黑" panose="020B0503020204020204" charset="-122"/>
                <a:cs typeface="微软雅黑" panose="020B0503020204020204" charset="-122"/>
              </a:rPr>
              <a:t>;</a:t>
            </a:r>
            <a:r>
              <a:rPr lang="zh-CN" sz="2400" b="1">
                <a:latin typeface="微软雅黑" panose="020B0503020204020204" charset="-122"/>
                <a:ea typeface="微软雅黑" panose="020B0503020204020204" charset="-122"/>
                <a:cs typeface="微软雅黑" panose="020B0503020204020204" charset="-122"/>
              </a:rPr>
              <a:t>④</a:t>
            </a:r>
            <a:r>
              <a:rPr 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（可以补充有助于弘扬主旋律，传播正能量）</a:t>
            </a:r>
            <a:r>
              <a:rPr lang="zh-CN" sz="2400" b="1">
                <a:solidFill>
                  <a:srgbClr val="FF0000"/>
                </a:solidFill>
                <a:highlight>
                  <a:srgbClr val="00FFFF"/>
                </a:highlight>
                <a:latin typeface="微软雅黑" panose="020B0503020204020204" charset="-122"/>
                <a:ea typeface="微软雅黑" panose="020B0503020204020204" charset="-122"/>
                <a:cs typeface="微软雅黑" panose="020B0503020204020204" charset="-122"/>
              </a:rPr>
              <a:t>（1分）</a:t>
            </a:r>
            <a:r>
              <a:rPr lang="zh-CN" sz="2400" b="1">
                <a:latin typeface="微软雅黑" panose="020B0503020204020204" charset="-122"/>
                <a:ea typeface="微软雅黑" panose="020B0503020204020204" charset="-122"/>
                <a:cs typeface="微软雅黑" panose="020B0503020204020204" charset="-122"/>
              </a:rPr>
              <a:t>，</a:t>
            </a:r>
            <a:r>
              <a:rPr 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引领风尚，教育人民</a:t>
            </a:r>
            <a:r>
              <a:rPr lang="zh-CN" sz="2400" b="1">
                <a:solidFill>
                  <a:srgbClr val="FF0000"/>
                </a:solidFill>
                <a:highlight>
                  <a:srgbClr val="00FFFF"/>
                </a:highlight>
                <a:latin typeface="微软雅黑" panose="020B0503020204020204" charset="-122"/>
                <a:ea typeface="微软雅黑" panose="020B0503020204020204" charset="-122"/>
                <a:cs typeface="微软雅黑" panose="020B0503020204020204" charset="-122"/>
              </a:rPr>
              <a:t>（1分）</a:t>
            </a:r>
            <a:r>
              <a:rPr 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（可以补充文化是民族的血脉和灵魂）</a:t>
            </a:r>
            <a:r>
              <a:rPr 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丰富群众文化生活</a:t>
            </a:r>
            <a:r>
              <a:rPr lang="zh-CN" sz="2400" b="1">
                <a:solidFill>
                  <a:srgbClr val="7030A0"/>
                </a:solidFill>
                <a:latin typeface="微软雅黑" panose="020B0503020204020204" charset="-122"/>
                <a:ea typeface="微软雅黑" panose="020B0503020204020204" charset="-122"/>
                <a:cs typeface="微软雅黑" panose="020B0503020204020204" charset="-122"/>
              </a:rPr>
              <a:t>，增强人的</a:t>
            </a:r>
            <a:r>
              <a:rPr 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精神动力</a:t>
            </a:r>
            <a:r>
              <a:rPr lang="zh-CN" sz="2400" b="1">
                <a:solidFill>
                  <a:srgbClr val="FF0000"/>
                </a:solidFill>
                <a:highlight>
                  <a:srgbClr val="00FFFF"/>
                </a:highlight>
                <a:latin typeface="微软雅黑" panose="020B0503020204020204" charset="-122"/>
                <a:ea typeface="微软雅黑" panose="020B0503020204020204" charset="-122"/>
                <a:cs typeface="微软雅黑" panose="020B0503020204020204" charset="-122"/>
              </a:rPr>
              <a:t>（1分）</a:t>
            </a:r>
            <a:r>
              <a:rPr lang="zh-CN" sz="2400" b="1">
                <a:latin typeface="微软雅黑" panose="020B0503020204020204" charset="-122"/>
                <a:ea typeface="微软雅黑" panose="020B0503020204020204" charset="-122"/>
                <a:cs typeface="微软雅黑" panose="020B0503020204020204" charset="-122"/>
              </a:rPr>
              <a:t>。</a:t>
            </a:r>
            <a:endParaRPr lang="zh-CN" altLang="en-US" sz="2400" b="1">
              <a:latin typeface="微软雅黑" panose="020B0503020204020204" charset="-122"/>
              <a:ea typeface="微软雅黑" panose="020B0503020204020204" charset="-122"/>
              <a:cs typeface="微软雅黑" panose="020B0503020204020204" charset="-122"/>
            </a:endParaRPr>
          </a:p>
        </p:txBody>
      </p:sp>
      <p:sp>
        <p:nvSpPr>
          <p:cNvPr id="5" name="矩形 4"/>
          <p:cNvSpPr/>
          <p:nvPr/>
        </p:nvSpPr>
        <p:spPr>
          <a:xfrm>
            <a:off x="1929765" y="6013450"/>
            <a:ext cx="4408170" cy="377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1631950" y="6391275"/>
            <a:ext cx="3363595" cy="467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xit" presetSubtype="4" fill="hold" grpId="1" nodeType="clickEffect">
                                  <p:stCondLst>
                                    <p:cond delay="0"/>
                                  </p:stCondLst>
                                  <p:childTnLst>
                                    <p:anim calcmode="lin" valueType="num">
                                      <p:cBhvr additive="base">
                                        <p:cTn id="20" dur="500"/>
                                        <p:tgtEl>
                                          <p:spTgt spid="5"/>
                                        </p:tgtEl>
                                        <p:attrNameLst>
                                          <p:attrName>ppt_x</p:attrName>
                                        </p:attrNameLst>
                                      </p:cBhvr>
                                      <p:tavLst>
                                        <p:tav tm="0">
                                          <p:val>
                                            <p:strVal val="ppt_x"/>
                                          </p:val>
                                        </p:tav>
                                        <p:tav tm="100000">
                                          <p:val>
                                            <p:strVal val="ppt_x"/>
                                          </p:val>
                                        </p:tav>
                                      </p:tavLst>
                                    </p:anim>
                                    <p:anim calcmode="lin" valueType="num">
                                      <p:cBhvr additive="base">
                                        <p:cTn id="21" dur="500"/>
                                        <p:tgtEl>
                                          <p:spTgt spid="5"/>
                                        </p:tgtEl>
                                        <p:attrNameLst>
                                          <p:attrName>ppt_y</p:attrName>
                                        </p:attrNameLst>
                                      </p:cBhvr>
                                      <p:tavLst>
                                        <p:tav tm="0">
                                          <p:val>
                                            <p:strVal val="ppt_y"/>
                                          </p:val>
                                        </p:tav>
                                        <p:tav tm="100000">
                                          <p:val>
                                            <p:strVal val="1+ppt_h/2"/>
                                          </p:val>
                                        </p:tav>
                                      </p:tavLst>
                                    </p:anim>
                                    <p:set>
                                      <p:cBhvr>
                                        <p:cTn id="22" dur="1" fill="hold">
                                          <p:stCondLst>
                                            <p:cond delay="499"/>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 presetClass="exit" presetSubtype="4" fill="hold" grpId="1" nodeType="clickEffect">
                                  <p:stCondLst>
                                    <p:cond delay="0"/>
                                  </p:stCondLst>
                                  <p:childTnLst>
                                    <p:anim calcmode="lin" valueType="num">
                                      <p:cBhvr additive="base">
                                        <p:cTn id="26" dur="500"/>
                                        <p:tgtEl>
                                          <p:spTgt spid="6"/>
                                        </p:tgtEl>
                                        <p:attrNameLst>
                                          <p:attrName>ppt_x</p:attrName>
                                        </p:attrNameLst>
                                      </p:cBhvr>
                                      <p:tavLst>
                                        <p:tav tm="0">
                                          <p:val>
                                            <p:strVal val="ppt_x"/>
                                          </p:val>
                                        </p:tav>
                                        <p:tav tm="100000">
                                          <p:val>
                                            <p:strVal val="ppt_x"/>
                                          </p:val>
                                        </p:tav>
                                      </p:tavLst>
                                    </p:anim>
                                    <p:anim calcmode="lin" valueType="num">
                                      <p:cBhvr additive="base">
                                        <p:cTn id="27" dur="500"/>
                                        <p:tgtEl>
                                          <p:spTgt spid="6"/>
                                        </p:tgtEl>
                                        <p:attrNameLst>
                                          <p:attrName>ppt_y</p:attrName>
                                        </p:attrNameLst>
                                      </p:cBhvr>
                                      <p:tavLst>
                                        <p:tav tm="0">
                                          <p:val>
                                            <p:strVal val="ppt_y"/>
                                          </p:val>
                                        </p:tav>
                                        <p:tav tm="100000">
                                          <p:val>
                                            <p:strVal val="1+ppt_h/2"/>
                                          </p:val>
                                        </p:tav>
                                      </p:tavLst>
                                    </p:anim>
                                    <p:set>
                                      <p:cBhvr>
                                        <p:cTn id="2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animBg="1"/>
      <p:bldP spid="5" grpId="1" bldLvl="0" animBg="1"/>
      <p:bldP spid="6"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0" y="0"/>
            <a:ext cx="12192000" cy="4154170"/>
          </a:xfrm>
          <a:prstGeom prst="rect">
            <a:avLst/>
          </a:prstGeom>
          <a:noFill/>
          <a:ln w="9525">
            <a:noFill/>
          </a:ln>
        </p:spPr>
        <p:txBody>
          <a:bodyPr wrap="square">
            <a:spAutoFit/>
          </a:bodyPr>
          <a:p>
            <a:pPr indent="0" fontAlgn="auto"/>
            <a:r>
              <a:rPr lang="zh-CN" sz="2400" b="1">
                <a:latin typeface="+mj-ea"/>
                <a:ea typeface="+mj-ea"/>
                <a:cs typeface="+mj-ea"/>
              </a:rPr>
              <a:t>材料二</a:t>
            </a:r>
            <a:r>
              <a:rPr lang="en-US" sz="2400" b="1">
                <a:latin typeface="+mj-ea"/>
                <a:ea typeface="+mj-ea"/>
                <a:cs typeface="+mj-ea"/>
              </a:rPr>
              <a:t>  </a:t>
            </a:r>
            <a:r>
              <a:rPr lang="zh-CN" sz="2400" b="1">
                <a:latin typeface="+mj-ea"/>
                <a:ea typeface="+mj-ea"/>
                <a:cs typeface="+mj-ea"/>
              </a:rPr>
              <a:t>岁月流转，掠过漫天星斗。从</a:t>
            </a:r>
            <a:r>
              <a:rPr lang="zh-CN" sz="2400" b="1">
                <a:solidFill>
                  <a:srgbClr val="FF0000"/>
                </a:solidFill>
                <a:latin typeface="+mj-ea"/>
                <a:ea typeface="+mj-ea"/>
                <a:cs typeface="+mj-ea"/>
              </a:rPr>
              <a:t>董存瑞</a:t>
            </a:r>
            <a:r>
              <a:rPr lang="zh-CN" sz="2400" b="1">
                <a:latin typeface="+mj-ea"/>
                <a:ea typeface="+mj-ea"/>
                <a:cs typeface="+mj-ea"/>
              </a:rPr>
              <a:t>、</a:t>
            </a:r>
            <a:r>
              <a:rPr lang="zh-CN" sz="2400" b="1">
                <a:solidFill>
                  <a:srgbClr val="FF0000"/>
                </a:solidFill>
                <a:latin typeface="+mj-ea"/>
                <a:ea typeface="+mj-ea"/>
                <a:cs typeface="+mj-ea"/>
              </a:rPr>
              <a:t>雷锋</a:t>
            </a:r>
            <a:r>
              <a:rPr lang="zh-CN" sz="2400" b="1">
                <a:latin typeface="+mj-ea"/>
                <a:ea typeface="+mj-ea"/>
                <a:cs typeface="+mj-ea"/>
              </a:rPr>
              <a:t>，到</a:t>
            </a:r>
            <a:r>
              <a:rPr lang="zh-CN" sz="2400" b="1">
                <a:solidFill>
                  <a:srgbClr val="FF0000"/>
                </a:solidFill>
                <a:latin typeface="+mj-ea"/>
                <a:ea typeface="+mj-ea"/>
                <a:cs typeface="+mj-ea"/>
              </a:rPr>
              <a:t>钱学森</a:t>
            </a:r>
            <a:r>
              <a:rPr lang="zh-CN" sz="2400" b="1">
                <a:latin typeface="+mj-ea"/>
                <a:ea typeface="+mj-ea"/>
                <a:cs typeface="+mj-ea"/>
              </a:rPr>
              <a:t>、</a:t>
            </a:r>
            <a:r>
              <a:rPr lang="zh-CN" sz="2400" b="1">
                <a:solidFill>
                  <a:srgbClr val="FF0000"/>
                </a:solidFill>
                <a:latin typeface="+mj-ea"/>
                <a:ea typeface="+mj-ea"/>
                <a:cs typeface="+mj-ea"/>
              </a:rPr>
              <a:t>陈景润</a:t>
            </a:r>
            <a:r>
              <a:rPr lang="zh-CN" sz="2400" b="1">
                <a:latin typeface="+mj-ea"/>
                <a:ea typeface="+mj-ea"/>
                <a:cs typeface="+mj-ea"/>
              </a:rPr>
              <a:t>，再到“四大天王”和周杰……到了思想观念多元的00后一代，已再难有统一的答案。偶像的更迭，映射着时代的变迁，也不断改写着“偶像”的内核外延。疫情让“硬核医生”</a:t>
            </a:r>
            <a:r>
              <a:rPr lang="zh-CN" sz="2400" b="1">
                <a:solidFill>
                  <a:srgbClr val="00B050"/>
                </a:solidFill>
                <a:latin typeface="+mj-ea"/>
                <a:ea typeface="+mj-ea"/>
                <a:cs typeface="+mj-ea"/>
              </a:rPr>
              <a:t>张文宏</a:t>
            </a:r>
            <a:r>
              <a:rPr lang="zh-CN" sz="2400" b="1">
                <a:latin typeface="+mj-ea"/>
                <a:ea typeface="+mj-ea"/>
                <a:cs typeface="+mj-ea"/>
              </a:rPr>
              <a:t>成了“网红”，他专业素养高，不讲虚话空话，为患病者和更多的人作出实际贡献；“杂交水稻之父”</a:t>
            </a:r>
            <a:r>
              <a:rPr lang="zh-CN" sz="2400" b="1">
                <a:solidFill>
                  <a:srgbClr val="FF0000"/>
                </a:solidFill>
                <a:latin typeface="+mj-ea"/>
                <a:ea typeface="+mj-ea"/>
                <a:cs typeface="+mj-ea"/>
              </a:rPr>
              <a:t>袁隆平</a:t>
            </a:r>
            <a:r>
              <a:rPr lang="zh-CN" sz="2400" b="1">
                <a:latin typeface="+mj-ea"/>
                <a:ea typeface="+mj-ea"/>
                <a:cs typeface="+mj-ea"/>
              </a:rPr>
              <a:t>九十大寿的小视频在网上点击量过亿，网友叹服于袁老杂交水稻研究的开创性……网友追捧</a:t>
            </a:r>
            <a:r>
              <a:rPr lang="zh-CN" sz="2400" b="1">
                <a:solidFill>
                  <a:srgbClr val="FF0000"/>
                </a:solidFill>
                <a:highlight>
                  <a:srgbClr val="00FFFF"/>
                </a:highlight>
                <a:latin typeface="+mj-ea"/>
                <a:ea typeface="+mj-ea"/>
                <a:cs typeface="+mj-ea"/>
              </a:rPr>
              <a:t>大科学家、大知识分子</a:t>
            </a:r>
            <a:r>
              <a:rPr lang="zh-CN" sz="2400" b="1">
                <a:latin typeface="+mj-ea"/>
                <a:ea typeface="+mj-ea"/>
                <a:cs typeface="+mj-ea"/>
              </a:rPr>
              <a:t>，指向的是他们所代表的</a:t>
            </a:r>
            <a:r>
              <a:rPr lang="zh-CN" sz="2400" b="1">
                <a:solidFill>
                  <a:srgbClr val="FF0000"/>
                </a:solidFill>
                <a:highlight>
                  <a:srgbClr val="00FFFF"/>
                </a:highlight>
                <a:latin typeface="+mj-ea"/>
                <a:ea typeface="+mj-ea"/>
                <a:cs typeface="+mj-ea"/>
              </a:rPr>
              <a:t>科学精神、奉献精神与社会责任感</a:t>
            </a:r>
            <a:r>
              <a:rPr lang="zh-CN" sz="2400" b="1">
                <a:latin typeface="+mj-ea"/>
                <a:ea typeface="+mj-ea"/>
                <a:cs typeface="+mj-ea"/>
              </a:rPr>
              <a:t>。</a:t>
            </a:r>
            <a:r>
              <a:rPr lang="zh-CN" sz="2400" b="1">
                <a:solidFill>
                  <a:srgbClr val="FF0000"/>
                </a:solidFill>
                <a:highlight>
                  <a:srgbClr val="00FF00"/>
                </a:highlight>
                <a:latin typeface="+mj-ea"/>
                <a:ea typeface="+mj-ea"/>
                <a:cs typeface="+mj-ea"/>
              </a:rPr>
              <a:t>翻看再多的人物传记，都不及当下的现实</a:t>
            </a:r>
            <a:r>
              <a:rPr lang="zh-CN" sz="2400" b="1">
                <a:latin typeface="+mj-ea"/>
                <a:ea typeface="+mj-ea"/>
                <a:cs typeface="+mj-ea"/>
              </a:rPr>
              <a:t>更能让中国年轻人再次思考或重塑自己的英雄观。星空浩瀚，</a:t>
            </a:r>
            <a:r>
              <a:rPr lang="zh-CN" sz="2400" b="1">
                <a:solidFill>
                  <a:srgbClr val="FF0000"/>
                </a:solidFill>
                <a:highlight>
                  <a:srgbClr val="FFFF00"/>
                </a:highlight>
                <a:latin typeface="+mj-ea"/>
                <a:ea typeface="+mj-ea"/>
                <a:cs typeface="+mj-ea"/>
              </a:rPr>
              <a:t>引路者众</a:t>
            </a:r>
            <a:r>
              <a:rPr lang="zh-CN" sz="2400" b="1">
                <a:latin typeface="+mj-ea"/>
                <a:ea typeface="+mj-ea"/>
                <a:cs typeface="+mj-ea"/>
              </a:rPr>
              <a:t>。不知不觉间，当前青少年对偶像的崇拜，已从“仰望"向“共生”改变。他们不再采取匍匐膜拜的姿态，而是用</a:t>
            </a:r>
            <a:r>
              <a:rPr lang="zh-CN" sz="2400" b="1">
                <a:solidFill>
                  <a:srgbClr val="FF0000"/>
                </a:solidFill>
                <a:highlight>
                  <a:srgbClr val="FFFF00"/>
                </a:highlight>
                <a:latin typeface="+mj-ea"/>
                <a:ea typeface="+mj-ea"/>
                <a:cs typeface="+mj-ea"/>
              </a:rPr>
              <a:t>偶像的精神</a:t>
            </a:r>
            <a:r>
              <a:rPr lang="zh-CN" sz="2400" b="1">
                <a:latin typeface="+mj-ea"/>
                <a:ea typeface="+mj-ea"/>
                <a:cs typeface="+mj-ea"/>
              </a:rPr>
              <a:t>引导日常生活。</a:t>
            </a:r>
            <a:r>
              <a:rPr lang="zh-CN" sz="2400" b="1">
                <a:latin typeface="华文琥珀" panose="02010800040101010101" charset="-122"/>
                <a:ea typeface="华文琥珀" panose="02010800040101010101" charset="-122"/>
                <a:cs typeface="华文琥珀" panose="02010800040101010101" charset="-122"/>
              </a:rPr>
              <a:t>（2）结合</a:t>
            </a:r>
            <a:r>
              <a:rPr lang="zh-CN" sz="2400" b="1">
                <a:solidFill>
                  <a:srgbClr val="FF0000"/>
                </a:solidFill>
                <a:highlight>
                  <a:srgbClr val="FFFF00"/>
                </a:highlight>
                <a:latin typeface="华文琥珀" panose="02010800040101010101" charset="-122"/>
                <a:ea typeface="华文琥珀" panose="02010800040101010101" charset="-122"/>
                <a:cs typeface="华文琥珀" panose="02010800040101010101" charset="-122"/>
              </a:rPr>
              <a:t>材料</a:t>
            </a:r>
            <a:r>
              <a:rPr lang="zh-CN" sz="2400" b="1">
                <a:latin typeface="华文琥珀" panose="02010800040101010101" charset="-122"/>
                <a:ea typeface="华文琥珀" panose="02010800040101010101" charset="-122"/>
                <a:cs typeface="华文琥珀" panose="02010800040101010101" charset="-122"/>
              </a:rPr>
              <a:t>，运用“</a:t>
            </a:r>
            <a:r>
              <a:rPr lang="zh-CN" sz="2400" b="1">
                <a:solidFill>
                  <a:srgbClr val="FF0000"/>
                </a:solidFill>
                <a:latin typeface="华文琥珀" panose="02010800040101010101" charset="-122"/>
                <a:ea typeface="华文琥珀" panose="02010800040101010101" charset="-122"/>
                <a:cs typeface="华文琥珀" panose="02010800040101010101" charset="-122"/>
              </a:rPr>
              <a:t>文化传承与文化创新</a:t>
            </a:r>
            <a:r>
              <a:rPr lang="zh-CN" sz="2400" b="1">
                <a:latin typeface="华文琥珀" panose="02010800040101010101" charset="-122"/>
                <a:ea typeface="华文琥珀" panose="02010800040101010101" charset="-122"/>
                <a:cs typeface="华文琥珀" panose="02010800040101010101" charset="-122"/>
              </a:rPr>
              <a:t>”知识，说明</a:t>
            </a:r>
            <a:r>
              <a:rPr lang="zh-CN" sz="2400" b="1">
                <a:solidFill>
                  <a:srgbClr val="FF0000"/>
                </a:solidFill>
                <a:highlight>
                  <a:srgbClr val="FFFF00"/>
                </a:highlight>
                <a:latin typeface="华文琥珀" panose="02010800040101010101" charset="-122"/>
                <a:ea typeface="华文琥珀" panose="02010800040101010101" charset="-122"/>
                <a:cs typeface="华文琥珀" panose="02010800040101010101" charset="-122"/>
              </a:rPr>
              <a:t>如何</a:t>
            </a:r>
            <a:r>
              <a:rPr lang="zh-CN" sz="2400" b="1">
                <a:latin typeface="华文琥珀" panose="02010800040101010101" charset="-122"/>
                <a:ea typeface="华文琥珀" panose="02010800040101010101" charset="-122"/>
                <a:cs typeface="华文琥珀" panose="02010800040101010101" charset="-122"/>
              </a:rPr>
              <a:t>让更多的英雄人物</a:t>
            </a:r>
            <a:r>
              <a:rPr lang="zh-CN" sz="2400" b="1">
                <a:solidFill>
                  <a:srgbClr val="FF0000"/>
                </a:solidFill>
                <a:highlight>
                  <a:srgbClr val="FFFF00"/>
                </a:highlight>
                <a:latin typeface="华文琥珀" panose="02010800040101010101" charset="-122"/>
                <a:ea typeface="华文琥珀" panose="02010800040101010101" charset="-122"/>
                <a:cs typeface="华文琥珀" panose="02010800040101010101" charset="-122"/>
              </a:rPr>
              <a:t>成为青少年心中的偶像</a:t>
            </a:r>
            <a:r>
              <a:rPr lang="zh-CN" sz="2400" b="1">
                <a:latin typeface="华文琥珀" panose="02010800040101010101" charset="-122"/>
                <a:ea typeface="华文琥珀" panose="02010800040101010101" charset="-122"/>
                <a:cs typeface="华文琥珀" panose="02010800040101010101" charset="-122"/>
              </a:rPr>
              <a:t>。</a:t>
            </a:r>
            <a:r>
              <a:rPr lang="zh-CN" sz="2400" b="1">
                <a:solidFill>
                  <a:srgbClr val="FFFF00"/>
                </a:solidFill>
                <a:highlight>
                  <a:srgbClr val="FF0000"/>
                </a:highlight>
                <a:latin typeface="华文琥珀" panose="02010800040101010101" charset="-122"/>
                <a:ea typeface="华文琥珀" panose="02010800040101010101" charset="-122"/>
                <a:cs typeface="华文琥珀" panose="02010800040101010101" charset="-122"/>
              </a:rPr>
              <a:t>（8分）</a:t>
            </a:r>
            <a:endParaRPr lang="zh-CN" altLang="en-US" sz="2400" b="1">
              <a:solidFill>
                <a:srgbClr val="FFFF00"/>
              </a:solidFill>
              <a:highlight>
                <a:srgbClr val="FF0000"/>
              </a:highlight>
              <a:latin typeface="华文琥珀" panose="02010800040101010101" charset="-122"/>
              <a:ea typeface="华文琥珀" panose="02010800040101010101" charset="-122"/>
              <a:cs typeface="华文琥珀" panose="02010800040101010101" charset="-122"/>
            </a:endParaRPr>
          </a:p>
        </p:txBody>
      </p:sp>
      <p:sp>
        <p:nvSpPr>
          <p:cNvPr id="3" name="文本框 2"/>
          <p:cNvSpPr txBox="1"/>
          <p:nvPr/>
        </p:nvSpPr>
        <p:spPr>
          <a:xfrm>
            <a:off x="1270" y="4059555"/>
            <a:ext cx="12190730" cy="2856230"/>
          </a:xfrm>
          <a:prstGeom prst="rect">
            <a:avLst/>
          </a:prstGeom>
          <a:noFill/>
          <a:ln w="9525">
            <a:noFill/>
          </a:ln>
        </p:spPr>
        <p:txBody>
          <a:bodyPr wrap="square">
            <a:spAutoFit/>
          </a:bodyPr>
          <a:p>
            <a:pPr indent="0" fontAlgn="auto">
              <a:lnSpc>
                <a:spcPts val="3080"/>
              </a:lnSpc>
            </a:pPr>
            <a:r>
              <a:rPr lang="zh-CN" sz="2400" b="1">
                <a:latin typeface="微软雅黑" panose="020B0503020204020204" charset="-122"/>
                <a:ea typeface="微软雅黑" panose="020B0503020204020204" charset="-122"/>
                <a:cs typeface="微软雅黑" panose="020B0503020204020204" charset="-122"/>
              </a:rPr>
              <a:t>【答案】①【</a:t>
            </a:r>
            <a:r>
              <a:rPr lang="zh-CN" sz="2400" b="1">
                <a:solidFill>
                  <a:srgbClr val="FF0000"/>
                </a:solidFill>
                <a:latin typeface="微软雅黑" panose="020B0503020204020204" charset="-122"/>
                <a:ea typeface="微软雅黑" panose="020B0503020204020204" charset="-122"/>
                <a:cs typeface="微软雅黑" panose="020B0503020204020204" charset="-122"/>
              </a:rPr>
              <a:t>谁来宣传</a:t>
            </a:r>
            <a:r>
              <a:rPr lang="zh-CN" sz="2400" b="1">
                <a:latin typeface="微软雅黑" panose="020B0503020204020204" charset="-122"/>
                <a:ea typeface="微软雅黑" panose="020B0503020204020204" charset="-122"/>
                <a:cs typeface="微软雅黑" panose="020B0503020204020204" charset="-122"/>
              </a:rPr>
              <a:t>】</a:t>
            </a:r>
            <a:r>
              <a:rPr lang="zh-CN" sz="2400" b="1">
                <a:solidFill>
                  <a:srgbClr val="FF0000"/>
                </a:solidFill>
                <a:latin typeface="微软雅黑" panose="020B0503020204020204" charset="-122"/>
                <a:ea typeface="微软雅黑" panose="020B0503020204020204" charset="-122"/>
                <a:cs typeface="微软雅黑" panose="020B0503020204020204" charset="-122"/>
              </a:rPr>
              <a:t>党</a:t>
            </a:r>
            <a:r>
              <a:rPr lang="zh-CN" sz="2400" b="1">
                <a:latin typeface="微软雅黑" panose="020B0503020204020204" charset="-122"/>
                <a:ea typeface="微软雅黑" panose="020B0503020204020204" charset="-122"/>
                <a:cs typeface="微软雅黑" panose="020B0503020204020204" charset="-122"/>
              </a:rPr>
              <a:t>必须牢牢常握</a:t>
            </a:r>
            <a:r>
              <a:rPr lang="zh-CN" sz="2400" b="1">
                <a:solidFill>
                  <a:srgbClr val="FF0000"/>
                </a:solidFill>
                <a:latin typeface="微软雅黑" panose="020B0503020204020204" charset="-122"/>
                <a:ea typeface="微软雅黑" panose="020B0503020204020204" charset="-122"/>
                <a:cs typeface="微软雅黑" panose="020B0503020204020204" charset="-122"/>
              </a:rPr>
              <a:t>意识形态工作领导权</a:t>
            </a:r>
            <a:r>
              <a:rPr 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r>
              <a:rPr lang="en-US" alt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1</a:t>
            </a:r>
            <a:r>
              <a:rPr lang="zh-CN" altLang="en-US"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分</a:t>
            </a:r>
            <a:r>
              <a:rPr 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r>
              <a:rPr lang="zh-CN" sz="2400" b="1">
                <a:latin typeface="微软雅黑" panose="020B0503020204020204" charset="-122"/>
                <a:ea typeface="微软雅黑" panose="020B0503020204020204" charset="-122"/>
                <a:cs typeface="微软雅黑" panose="020B0503020204020204" charset="-122"/>
              </a:rPr>
              <a:t>，坚持</a:t>
            </a:r>
            <a:r>
              <a:rPr lang="zh-CN" sz="2400" b="1">
                <a:solidFill>
                  <a:srgbClr val="FF0000"/>
                </a:solidFill>
                <a:latin typeface="微软雅黑" panose="020B0503020204020204" charset="-122"/>
                <a:ea typeface="微软雅黑" panose="020B0503020204020204" charset="-122"/>
                <a:cs typeface="微软雅黑" panose="020B0503020204020204" charset="-122"/>
              </a:rPr>
              <a:t>正确舆论导向</a:t>
            </a:r>
            <a:r>
              <a:rPr lang="zh-CN" sz="2400" b="1">
                <a:latin typeface="微软雅黑" panose="020B0503020204020204" charset="-122"/>
                <a:ea typeface="微软雅黑" panose="020B0503020204020204" charset="-122"/>
                <a:cs typeface="微软雅黑" panose="020B0503020204020204" charset="-122"/>
              </a:rPr>
              <a:t>，旗帜鲜明</a:t>
            </a:r>
            <a:r>
              <a:rPr lang="zh-CN" sz="2400" b="1">
                <a:solidFill>
                  <a:srgbClr val="FF0000"/>
                </a:solidFill>
                <a:latin typeface="微软雅黑" panose="020B0503020204020204" charset="-122"/>
                <a:ea typeface="微软雅黑" panose="020B0503020204020204" charset="-122"/>
                <a:cs typeface="微软雅黑" panose="020B0503020204020204" charset="-122"/>
              </a:rPr>
              <a:t>宣传</a:t>
            </a:r>
            <a:r>
              <a:rPr lang="zh-CN" sz="2400" b="1">
                <a:latin typeface="微软雅黑" panose="020B0503020204020204" charset="-122"/>
                <a:ea typeface="微软雅黑" panose="020B0503020204020204" charset="-122"/>
                <a:cs typeface="微软雅黑" panose="020B0503020204020204" charset="-122"/>
              </a:rPr>
              <a:t>英雄人物</a:t>
            </a:r>
            <a:r>
              <a:rPr 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（1分）</a:t>
            </a:r>
            <a:r>
              <a:rPr lang="zh-CN" sz="2400" b="1">
                <a:latin typeface="微软雅黑" panose="020B0503020204020204" charset="-122"/>
                <a:ea typeface="微软雅黑" panose="020B0503020204020204" charset="-122"/>
                <a:cs typeface="微软雅黑" panose="020B0503020204020204" charset="-122"/>
              </a:rPr>
              <a:t>；②【</a:t>
            </a:r>
            <a:r>
              <a:rPr lang="zh-CN" sz="2400" b="1">
                <a:gradFill>
                  <a:gsLst>
                    <a:gs pos="0">
                      <a:srgbClr val="14CD68"/>
                    </a:gs>
                    <a:gs pos="100000">
                      <a:srgbClr val="035C7D"/>
                    </a:gs>
                  </a:gsLst>
                  <a:lin scaled="0"/>
                </a:gradFill>
                <a:latin typeface="微软雅黑" panose="020B0503020204020204" charset="-122"/>
                <a:ea typeface="微软雅黑" panose="020B0503020204020204" charset="-122"/>
                <a:cs typeface="微软雅黑" panose="020B0503020204020204" charset="-122"/>
              </a:rPr>
              <a:t>怎么宣传</a:t>
            </a:r>
            <a:r>
              <a:rPr lang="zh-CN" sz="2400" b="1">
                <a:latin typeface="微软雅黑" panose="020B0503020204020204" charset="-122"/>
                <a:ea typeface="微软雅黑" panose="020B0503020204020204" charset="-122"/>
                <a:cs typeface="微软雅黑" panose="020B0503020204020204" charset="-122"/>
              </a:rPr>
              <a:t>】</a:t>
            </a:r>
            <a:r>
              <a:rPr lang="zh-CN" sz="2400" b="1">
                <a:solidFill>
                  <a:schemeClr val="tx1"/>
                </a:solidFill>
                <a:latin typeface="微软雅黑" panose="020B0503020204020204" charset="-122"/>
                <a:ea typeface="微软雅黑" panose="020B0503020204020204" charset="-122"/>
                <a:cs typeface="微软雅黑" panose="020B0503020204020204" charset="-122"/>
              </a:rPr>
              <a:t>借助</a:t>
            </a:r>
            <a:r>
              <a:rPr lang="zh-CN" sz="2400" b="1">
                <a:gradFill>
                  <a:gsLst>
                    <a:gs pos="0">
                      <a:srgbClr val="14CD68"/>
                    </a:gs>
                    <a:gs pos="100000">
                      <a:srgbClr val="035C7D"/>
                    </a:gs>
                  </a:gsLst>
                  <a:lin scaled="0"/>
                </a:gradFill>
                <a:latin typeface="微软雅黑" panose="020B0503020204020204" charset="-122"/>
                <a:ea typeface="微软雅黑" panose="020B0503020204020204" charset="-122"/>
                <a:cs typeface="微软雅黑" panose="020B0503020204020204" charset="-122"/>
              </a:rPr>
              <a:t>现代科技</a:t>
            </a:r>
            <a:r>
              <a:rPr lang="zh-CN" sz="2400" b="1">
                <a:latin typeface="微软雅黑" panose="020B0503020204020204" charset="-122"/>
                <a:ea typeface="微软雅黑" panose="020B0503020204020204" charset="-122"/>
                <a:cs typeface="微软雅黑" panose="020B0503020204020204" charset="-122"/>
              </a:rPr>
              <a:t>，创新传播手段，加强互联网建设</a:t>
            </a:r>
            <a:r>
              <a:rPr 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sym typeface="+mn-ea"/>
              </a:rPr>
              <a:t>(1分)</a:t>
            </a:r>
            <a:r>
              <a:rPr lang="zh-CN" sz="2400" b="1">
                <a:latin typeface="微软雅黑" panose="020B0503020204020204" charset="-122"/>
                <a:ea typeface="微软雅黑" panose="020B0503020204020204" charset="-122"/>
                <a:cs typeface="微软雅黑" panose="020B0503020204020204" charset="-122"/>
              </a:rPr>
              <a:t>，</a:t>
            </a:r>
            <a:r>
              <a:rPr lang="zh-CN" sz="2400" b="1">
                <a:gradFill>
                  <a:gsLst>
                    <a:gs pos="0">
                      <a:srgbClr val="14CD68"/>
                    </a:gs>
                    <a:gs pos="100000">
                      <a:srgbClr val="035C7D"/>
                    </a:gs>
                  </a:gsLst>
                  <a:lin scaled="0"/>
                </a:gradFill>
                <a:latin typeface="微软雅黑" panose="020B0503020204020204" charset="-122"/>
                <a:ea typeface="微软雅黑" panose="020B0503020204020204" charset="-122"/>
                <a:cs typeface="微软雅黑" panose="020B0503020204020204" charset="-122"/>
              </a:rPr>
              <a:t>立体化，时代化</a:t>
            </a:r>
            <a:r>
              <a:rPr lang="zh-CN" sz="2400" b="1">
                <a:solidFill>
                  <a:srgbClr val="C00000"/>
                </a:solidFill>
                <a:latin typeface="微软雅黑" panose="020B0503020204020204" charset="-122"/>
                <a:ea typeface="微软雅黑" panose="020B0503020204020204" charset="-122"/>
                <a:cs typeface="微软雅黑" panose="020B0503020204020204" charset="-122"/>
              </a:rPr>
              <a:t>（宣传的对象是青少年）</a:t>
            </a:r>
            <a:r>
              <a:rPr lang="zh-CN" sz="2400" b="1">
                <a:latin typeface="微软雅黑" panose="020B0503020204020204" charset="-122"/>
                <a:ea typeface="微软雅黑" panose="020B0503020204020204" charset="-122"/>
                <a:cs typeface="微软雅黑" panose="020B0503020204020204" charset="-122"/>
              </a:rPr>
              <a:t>地宣传英雄人物</a:t>
            </a:r>
            <a:r>
              <a:rPr 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（1分）</a:t>
            </a:r>
            <a:r>
              <a:rPr lang="en-US" sz="2400" b="1">
                <a:latin typeface="微软雅黑" panose="020B0503020204020204" charset="-122"/>
                <a:ea typeface="微软雅黑" panose="020B0503020204020204" charset="-122"/>
                <a:cs typeface="微软雅黑" panose="020B0503020204020204" charset="-122"/>
              </a:rPr>
              <a:t>;</a:t>
            </a:r>
            <a:r>
              <a:rPr lang="zh-CN" sz="2400" b="1">
                <a:latin typeface="微软雅黑" panose="020B0503020204020204" charset="-122"/>
                <a:ea typeface="微软雅黑" panose="020B0503020204020204" charset="-122"/>
                <a:cs typeface="微软雅黑" panose="020B0503020204020204" charset="-122"/>
              </a:rPr>
              <a:t>③【</a:t>
            </a:r>
            <a:r>
              <a:rPr lang="zh-CN" sz="2400" b="1">
                <a:solidFill>
                  <a:srgbClr val="0000FF"/>
                </a:solidFill>
                <a:latin typeface="微软雅黑" panose="020B0503020204020204" charset="-122"/>
                <a:ea typeface="微软雅黑" panose="020B0503020204020204" charset="-122"/>
                <a:cs typeface="微软雅黑" panose="020B0503020204020204" charset="-122"/>
              </a:rPr>
              <a:t>宣传什么</a:t>
            </a:r>
            <a:r>
              <a:rPr lang="zh-CN" sz="2400" b="1">
                <a:latin typeface="微软雅黑" panose="020B0503020204020204" charset="-122"/>
                <a:ea typeface="微软雅黑" panose="020B0503020204020204" charset="-122"/>
                <a:cs typeface="微软雅黑" panose="020B0503020204020204" charset="-122"/>
              </a:rPr>
              <a:t>】弘扬</a:t>
            </a:r>
            <a:r>
              <a:rPr lang="zh-CN" sz="2400" b="1">
                <a:solidFill>
                  <a:schemeClr val="tx1"/>
                </a:solidFill>
                <a:latin typeface="微软雅黑" panose="020B0503020204020204" charset="-122"/>
                <a:ea typeface="微软雅黑" panose="020B0503020204020204" charset="-122"/>
                <a:cs typeface="微软雅黑" panose="020B0503020204020204" charset="-122"/>
              </a:rPr>
              <a:t>以</a:t>
            </a:r>
            <a:r>
              <a:rPr lang="zh-CN" sz="2400" b="1">
                <a:solidFill>
                  <a:srgbClr val="0000FF"/>
                </a:solidFill>
                <a:latin typeface="微软雅黑" panose="020B0503020204020204" charset="-122"/>
                <a:ea typeface="微软雅黑" panose="020B0503020204020204" charset="-122"/>
                <a:cs typeface="微软雅黑" panose="020B0503020204020204" charset="-122"/>
              </a:rPr>
              <a:t>爱国主义为核心</a:t>
            </a:r>
            <a:r>
              <a:rPr lang="zh-CN" sz="2400" b="1">
                <a:solidFill>
                  <a:schemeClr val="tx1"/>
                </a:solidFill>
                <a:latin typeface="微软雅黑" panose="020B0503020204020204" charset="-122"/>
                <a:ea typeface="微软雅黑" panose="020B0503020204020204" charset="-122"/>
                <a:cs typeface="微软雅黑" panose="020B0503020204020204" charset="-122"/>
              </a:rPr>
              <a:t>的</a:t>
            </a:r>
            <a:r>
              <a:rPr lang="zh-CN" sz="2400" b="1" u="dbl">
                <a:solidFill>
                  <a:srgbClr val="0000FF"/>
                </a:solidFill>
                <a:latin typeface="微软雅黑" panose="020B0503020204020204" charset="-122"/>
                <a:ea typeface="微软雅黑" panose="020B0503020204020204" charset="-122"/>
                <a:cs typeface="微软雅黑" panose="020B0503020204020204" charset="-122"/>
              </a:rPr>
              <a:t>中华民族精神</a:t>
            </a:r>
            <a:r>
              <a:rPr lang="zh-CN" sz="2400" b="1">
                <a:latin typeface="微软雅黑" panose="020B0503020204020204" charset="-122"/>
                <a:ea typeface="微软雅黑" panose="020B0503020204020204" charset="-122"/>
                <a:cs typeface="微软雅黑" panose="020B0503020204020204" charset="-122"/>
              </a:rPr>
              <a:t>和</a:t>
            </a:r>
            <a:r>
              <a:rPr lang="zh-CN" sz="2400" b="1">
                <a:solidFill>
                  <a:schemeClr val="tx1"/>
                </a:solidFill>
                <a:latin typeface="微软雅黑" panose="020B0503020204020204" charset="-122"/>
                <a:ea typeface="微软雅黑" panose="020B0503020204020204" charset="-122"/>
                <a:cs typeface="微软雅黑" panose="020B0503020204020204" charset="-122"/>
              </a:rPr>
              <a:t>以</a:t>
            </a:r>
            <a:r>
              <a:rPr lang="zh-CN" sz="2400" b="1">
                <a:solidFill>
                  <a:srgbClr val="0000FF"/>
                </a:solidFill>
                <a:latin typeface="微软雅黑" panose="020B0503020204020204" charset="-122"/>
                <a:ea typeface="微软雅黑" panose="020B0503020204020204" charset="-122"/>
                <a:cs typeface="微软雅黑" panose="020B0503020204020204" charset="-122"/>
              </a:rPr>
              <a:t>改革创新为核心</a:t>
            </a:r>
            <a:r>
              <a:rPr lang="zh-CN" sz="2400" b="1">
                <a:solidFill>
                  <a:schemeClr val="tx1"/>
                </a:solidFill>
                <a:latin typeface="微软雅黑" panose="020B0503020204020204" charset="-122"/>
                <a:ea typeface="微软雅黑" panose="020B0503020204020204" charset="-122"/>
                <a:cs typeface="微软雅黑" panose="020B0503020204020204" charset="-122"/>
              </a:rPr>
              <a:t>的</a:t>
            </a:r>
            <a:r>
              <a:rPr lang="zh-CN" sz="2400" b="1" u="dbl">
                <a:solidFill>
                  <a:srgbClr val="0000FF"/>
                </a:solidFill>
                <a:latin typeface="微软雅黑" panose="020B0503020204020204" charset="-122"/>
                <a:ea typeface="微软雅黑" panose="020B0503020204020204" charset="-122"/>
                <a:cs typeface="微软雅黑" panose="020B0503020204020204" charset="-122"/>
              </a:rPr>
              <a:t>时代精神</a:t>
            </a:r>
            <a:r>
              <a:rPr 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（1分）</a:t>
            </a:r>
            <a:r>
              <a:rPr lang="zh-CN" sz="2400" b="1">
                <a:latin typeface="微软雅黑" panose="020B0503020204020204" charset="-122"/>
                <a:ea typeface="微软雅黑" panose="020B0503020204020204" charset="-122"/>
                <a:cs typeface="微软雅黑" panose="020B0503020204020204" charset="-122"/>
              </a:rPr>
              <a:t>，使其入脑入心</a:t>
            </a:r>
            <a:r>
              <a:rPr lang="en-US" sz="2400" b="1">
                <a:latin typeface="微软雅黑" panose="020B0503020204020204" charset="-122"/>
                <a:ea typeface="微软雅黑" panose="020B0503020204020204" charset="-122"/>
                <a:cs typeface="微软雅黑" panose="020B0503020204020204" charset="-122"/>
              </a:rPr>
              <a:t>;④</a:t>
            </a:r>
            <a:r>
              <a:rPr lang="zh-CN" sz="2400" b="1">
                <a:solidFill>
                  <a:srgbClr val="0000FF"/>
                </a:solidFill>
                <a:latin typeface="微软雅黑" panose="020B0503020204020204" charset="-122"/>
                <a:ea typeface="微软雅黑" panose="020B0503020204020204" charset="-122"/>
                <a:cs typeface="微软雅黑" panose="020B0503020204020204" charset="-122"/>
              </a:rPr>
              <a:t>弘扬</a:t>
            </a:r>
            <a:r>
              <a:rPr lang="zh-CN" sz="2400" b="1" u="dbl">
                <a:solidFill>
                  <a:srgbClr val="0000FF"/>
                </a:solidFill>
                <a:latin typeface="微软雅黑" panose="020B0503020204020204" charset="-122"/>
                <a:ea typeface="微软雅黑" panose="020B0503020204020204" charset="-122"/>
                <a:cs typeface="微软雅黑" panose="020B0503020204020204" charset="-122"/>
              </a:rPr>
              <a:t>主旋律</a:t>
            </a:r>
            <a:r>
              <a:rPr lang="zh-CN" sz="2400" b="1">
                <a:solidFill>
                  <a:srgbClr val="0000FF"/>
                </a:solidFill>
                <a:latin typeface="微软雅黑" panose="020B0503020204020204" charset="-122"/>
                <a:ea typeface="微软雅黑" panose="020B0503020204020204" charset="-122"/>
                <a:cs typeface="微软雅黑" panose="020B0503020204020204" charset="-122"/>
              </a:rPr>
              <a:t>，传播</a:t>
            </a:r>
            <a:r>
              <a:rPr lang="zh-CN" sz="2400" b="1" u="dbl">
                <a:solidFill>
                  <a:srgbClr val="0000FF"/>
                </a:solidFill>
                <a:latin typeface="微软雅黑" panose="020B0503020204020204" charset="-122"/>
                <a:ea typeface="微软雅黑" panose="020B0503020204020204" charset="-122"/>
                <a:cs typeface="微软雅黑" panose="020B0503020204020204" charset="-122"/>
              </a:rPr>
              <a:t>正能量</a:t>
            </a:r>
            <a:r>
              <a:rPr 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（1分）</a:t>
            </a:r>
            <a:r>
              <a:rPr lang="zh-CN" sz="2400" b="1">
                <a:latin typeface="微软雅黑" panose="020B0503020204020204" charset="-122"/>
                <a:ea typeface="微软雅黑" panose="020B0503020204020204" charset="-122"/>
                <a:cs typeface="微软雅黑" panose="020B0503020204020204" charset="-122"/>
              </a:rPr>
              <a:t>，弘扬和培育</a:t>
            </a:r>
            <a:r>
              <a:rPr lang="zh-CN" sz="2400" b="1">
                <a:solidFill>
                  <a:srgbClr val="0000FF"/>
                </a:solidFill>
                <a:latin typeface="微软雅黑" panose="020B0503020204020204" charset="-122"/>
                <a:ea typeface="微软雅黑" panose="020B0503020204020204" charset="-122"/>
                <a:cs typeface="微软雅黑" panose="020B0503020204020204" charset="-122"/>
              </a:rPr>
              <a:t>社会主义核心价值观</a:t>
            </a:r>
            <a:r>
              <a:rPr 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sym typeface="+mn-ea"/>
              </a:rPr>
              <a:t>（1分）</a:t>
            </a:r>
            <a:r>
              <a:rPr lang="zh-CN" sz="2400" b="1">
                <a:latin typeface="微软雅黑" panose="020B0503020204020204" charset="-122"/>
                <a:ea typeface="微软雅黑" panose="020B0503020204020204" charset="-122"/>
                <a:cs typeface="微软雅黑" panose="020B0503020204020204" charset="-122"/>
              </a:rPr>
              <a:t>，增强青少年的</a:t>
            </a:r>
            <a:r>
              <a:rPr lang="zh-CN" sz="2400" b="1">
                <a:solidFill>
                  <a:srgbClr val="0000FF"/>
                </a:solidFill>
                <a:latin typeface="微软雅黑" panose="020B0503020204020204" charset="-122"/>
                <a:ea typeface="微软雅黑" panose="020B0503020204020204" charset="-122"/>
                <a:cs typeface="微软雅黑" panose="020B0503020204020204" charset="-122"/>
              </a:rPr>
              <a:t>文化自信</a:t>
            </a:r>
            <a:r>
              <a:rPr lang="zh-CN"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（1分）</a:t>
            </a:r>
            <a:r>
              <a:rPr lang="zh-CN" sz="2400" b="1">
                <a:latin typeface="微软雅黑" panose="020B0503020204020204" charset="-122"/>
                <a:ea typeface="微软雅黑" panose="020B0503020204020204" charset="-122"/>
                <a:cs typeface="微软雅黑" panose="020B0503020204020204" charset="-122"/>
              </a:rPr>
              <a:t>，使其乐于接受</a:t>
            </a:r>
            <a:r>
              <a:rPr lang="zh-CN" sz="2400" b="1">
                <a:solidFill>
                  <a:srgbClr val="0000FF"/>
                </a:solidFill>
                <a:latin typeface="微软雅黑" panose="020B0503020204020204" charset="-122"/>
                <a:ea typeface="微软雅黑" panose="020B0503020204020204" charset="-122"/>
                <a:cs typeface="微软雅黑" panose="020B0503020204020204" charset="-122"/>
              </a:rPr>
              <a:t>中华优秀传统文化、革命文化、社会主义先进文化</a:t>
            </a:r>
            <a:r>
              <a:rPr lang="zh-CN" sz="2400" b="1">
                <a:latin typeface="微软雅黑" panose="020B0503020204020204" charset="-122"/>
                <a:ea typeface="微软雅黑" panose="020B0503020204020204" charset="-122"/>
                <a:cs typeface="微软雅黑" panose="020B0503020204020204" charset="-122"/>
              </a:rPr>
              <a:t>的滋养。</a:t>
            </a:r>
            <a:endParaRPr lang="zh-CN" altLang="en-US"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0" y="0"/>
            <a:ext cx="12192000" cy="3046095"/>
          </a:xfrm>
          <a:prstGeom prst="rect">
            <a:avLst/>
          </a:prstGeom>
          <a:noFill/>
          <a:ln w="9525">
            <a:noFill/>
          </a:ln>
        </p:spPr>
        <p:txBody>
          <a:bodyPr wrap="square">
            <a:spAutoFit/>
          </a:bodyPr>
          <a:p>
            <a:pPr indent="0" fontAlgn="auto"/>
            <a:r>
              <a:rPr lang="en-US" sz="2400" b="1">
                <a:latin typeface="+mj-ea"/>
                <a:ea typeface="+mj-ea"/>
                <a:cs typeface="+mj-ea"/>
              </a:rPr>
              <a:t>18.“</a:t>
            </a:r>
            <a:r>
              <a:rPr lang="zh-CN" sz="2400" b="1">
                <a:latin typeface="+mj-ea"/>
                <a:ea typeface="+mj-ea"/>
                <a:cs typeface="+mj-ea"/>
              </a:rPr>
              <a:t>一两黑土二两油，插根筷子能发芽。”在中国东北地区流传的这句民间顺口溜，出了黑土的肥沃与珍贵。因为富含有机质及各类矿物质元素，黑土地被誉为“耕地中的大熊猫”，在保障国家</a:t>
            </a:r>
            <a:r>
              <a:rPr lang="zh-CN" sz="2400" b="1">
                <a:solidFill>
                  <a:srgbClr val="FF0000"/>
                </a:solidFill>
                <a:highlight>
                  <a:srgbClr val="00FF00"/>
                </a:highlight>
                <a:latin typeface="+mj-ea"/>
                <a:ea typeface="+mj-ea"/>
                <a:cs typeface="+mj-ea"/>
              </a:rPr>
              <a:t>粮食安全</a:t>
            </a:r>
            <a:r>
              <a:rPr lang="zh-CN" sz="2400" b="1">
                <a:latin typeface="+mj-ea"/>
                <a:ea typeface="+mj-ea"/>
                <a:cs typeface="+mj-ea"/>
              </a:rPr>
              <a:t>中地位极其重要，是名副其实的我国粮食安全“压舱石”。近60年来，</a:t>
            </a:r>
            <a:r>
              <a:rPr lang="zh-CN" sz="2400" b="1">
                <a:solidFill>
                  <a:srgbClr val="FF0000"/>
                </a:solidFill>
                <a:effectLst/>
                <a:highlight>
                  <a:srgbClr val="FFFF00"/>
                </a:highlight>
                <a:latin typeface="+mj-ea"/>
                <a:ea typeface="+mj-ea"/>
                <a:cs typeface="+mj-ea"/>
              </a:rPr>
              <a:t>黑土地一直处于高强度的利用当中，优质土壤特性退化十分严重</a:t>
            </a:r>
            <a:r>
              <a:rPr lang="zh-CN" sz="2400" b="1">
                <a:latin typeface="+mj-ea"/>
                <a:ea typeface="+mj-ea"/>
                <a:cs typeface="+mj-ea"/>
              </a:rPr>
              <a:t>。习近平总书记指出，要统筹保护好、利用好黑土地这一宝贵资源。</a:t>
            </a:r>
            <a:r>
              <a:rPr lang="en-US" sz="2400" b="1">
                <a:latin typeface="+mj-ea"/>
                <a:ea typeface="+mj-ea"/>
                <a:cs typeface="+mj-ea"/>
              </a:rPr>
              <a:t>2022</a:t>
            </a:r>
            <a:r>
              <a:rPr lang="zh-CN" sz="2400" b="1">
                <a:latin typeface="+mj-ea"/>
                <a:ea typeface="+mj-ea"/>
                <a:cs typeface="+mj-ea"/>
              </a:rPr>
              <a:t>年</a:t>
            </a:r>
            <a:r>
              <a:rPr lang="en-US" sz="2400" b="1">
                <a:latin typeface="+mj-ea"/>
                <a:ea typeface="+mj-ea"/>
                <a:cs typeface="+mj-ea"/>
              </a:rPr>
              <a:t>8</a:t>
            </a:r>
            <a:r>
              <a:rPr lang="zh-CN" sz="2400" b="1">
                <a:latin typeface="+mj-ea"/>
                <a:ea typeface="+mj-ea"/>
                <a:cs typeface="+mj-ea"/>
              </a:rPr>
              <a:t>月</a:t>
            </a:r>
            <a:r>
              <a:rPr lang="en-US" sz="2400" b="1">
                <a:latin typeface="+mj-ea"/>
                <a:ea typeface="+mj-ea"/>
                <a:cs typeface="+mj-ea"/>
              </a:rPr>
              <a:t>1</a:t>
            </a:r>
            <a:r>
              <a:rPr lang="zh-CN" sz="2400" b="1">
                <a:latin typeface="+mj-ea"/>
                <a:ea typeface="+mj-ea"/>
                <a:cs typeface="+mj-ea"/>
              </a:rPr>
              <a:t>日，</a:t>
            </a:r>
            <a:r>
              <a:rPr lang="zh-CN" sz="2400" b="1">
                <a:solidFill>
                  <a:srgbClr val="FF0000"/>
                </a:solidFill>
                <a:highlight>
                  <a:srgbClr val="00FFFF"/>
                </a:highlight>
                <a:latin typeface="+mj-ea"/>
                <a:ea typeface="+mj-ea"/>
                <a:cs typeface="+mj-ea"/>
              </a:rPr>
              <a:t>《中华人民共和国黑土地保护法》</a:t>
            </a:r>
            <a:r>
              <a:rPr lang="zh-CN" sz="2400" b="1">
                <a:latin typeface="+mj-ea"/>
                <a:ea typeface="+mj-ea"/>
                <a:cs typeface="+mj-ea"/>
              </a:rPr>
              <a:t>正式实施，这是中国首次对黑土地保护进行立法，</a:t>
            </a:r>
            <a:r>
              <a:rPr lang="zh-CN" sz="2400" b="1">
                <a:solidFill>
                  <a:srgbClr val="FF0000"/>
                </a:solidFill>
                <a:highlight>
                  <a:srgbClr val="00FFFF"/>
                </a:highlight>
                <a:latin typeface="+mj-ea"/>
                <a:ea typeface="+mj-ea"/>
                <a:cs typeface="+mj-ea"/>
              </a:rPr>
              <a:t>法明确提出</a:t>
            </a:r>
            <a:r>
              <a:rPr lang="zh-CN" sz="2400" b="1">
                <a:latin typeface="+mj-ea"/>
                <a:ea typeface="+mj-ea"/>
                <a:cs typeface="+mj-ea"/>
              </a:rPr>
              <a:t>，</a:t>
            </a:r>
            <a:r>
              <a:rPr lang="en-US" sz="2400" b="1">
                <a:latin typeface="+mj-ea"/>
                <a:ea typeface="+mj-ea"/>
                <a:cs typeface="+mj-ea"/>
              </a:rPr>
              <a:t>“</a:t>
            </a:r>
            <a:r>
              <a:rPr lang="zh-CN" sz="2400" b="1">
                <a:latin typeface="+mj-ea"/>
                <a:ea typeface="+mj-ea"/>
                <a:cs typeface="+mj-ea"/>
              </a:rPr>
              <a:t>黑土地应当重点</a:t>
            </a:r>
            <a:r>
              <a:rPr lang="zh-CN" sz="2400" b="1">
                <a:solidFill>
                  <a:srgbClr val="FF0000"/>
                </a:solidFill>
                <a:highlight>
                  <a:srgbClr val="00FF00"/>
                </a:highlight>
                <a:latin typeface="+mj-ea"/>
                <a:ea typeface="+mj-ea"/>
                <a:cs typeface="+mj-ea"/>
              </a:rPr>
              <a:t>用于粮食生产、实行严格保护，确保数量和质量长期稳定</a:t>
            </a:r>
            <a:r>
              <a:rPr lang="zh-CN" sz="2400" b="1">
                <a:latin typeface="+mj-ea"/>
                <a:ea typeface="+mj-ea"/>
                <a:cs typeface="+mj-ea"/>
              </a:rPr>
              <a:t>。</a:t>
            </a:r>
            <a:r>
              <a:rPr lang="en-US" sz="2400" b="1">
                <a:latin typeface="+mj-ea"/>
                <a:ea typeface="+mj-ea"/>
                <a:cs typeface="+mj-ea"/>
              </a:rPr>
              <a:t>”</a:t>
            </a:r>
            <a:r>
              <a:rPr lang="zh-CN" sz="2400" b="1">
                <a:latin typeface="华文琥珀" panose="02010800040101010101" charset="-122"/>
                <a:ea typeface="华文琥珀" panose="02010800040101010101" charset="-122"/>
                <a:cs typeface="华文琥珀" panose="02010800040101010101" charset="-122"/>
                <a:sym typeface="+mn-ea"/>
              </a:rPr>
              <a:t>（12分）</a:t>
            </a:r>
            <a:r>
              <a:rPr lang="zh-CN" sz="2400" b="1">
                <a:latin typeface="+mj-ea"/>
                <a:ea typeface="+mj-ea"/>
                <a:cs typeface="+mj-ea"/>
              </a:rPr>
              <a:t></a:t>
            </a:r>
            <a:r>
              <a:rPr lang="zh-CN" sz="2400" b="1">
                <a:latin typeface="华文琥珀" panose="02010800040101010101" charset="-122"/>
                <a:ea typeface="华文琥珀" panose="02010800040101010101" charset="-122"/>
                <a:cs typeface="华文琥珀" panose="02010800040101010101" charset="-122"/>
              </a:rPr>
              <a:t>结合材料，运用“</a:t>
            </a:r>
            <a:r>
              <a:rPr lang="zh-CN" sz="2400" b="1">
                <a:solidFill>
                  <a:srgbClr val="FF0000"/>
                </a:solidFill>
                <a:latin typeface="华文琥珀" panose="02010800040101010101" charset="-122"/>
                <a:ea typeface="华文琥珀" panose="02010800040101010101" charset="-122"/>
                <a:cs typeface="华文琥珀" panose="02010800040101010101" charset="-122"/>
              </a:rPr>
              <a:t>寻觅社会真谛</a:t>
            </a:r>
            <a:r>
              <a:rPr lang="zh-CN" sz="2400" b="1">
                <a:latin typeface="华文琥珀" panose="02010800040101010101" charset="-122"/>
                <a:ea typeface="华文琥珀" panose="02010800040101010101" charset="-122"/>
                <a:cs typeface="华文琥珀" panose="02010800040101010101" charset="-122"/>
              </a:rPr>
              <a:t>”的相关知识，</a:t>
            </a:r>
            <a:r>
              <a:rPr lang="zh-CN" sz="2400" b="1">
                <a:solidFill>
                  <a:srgbClr val="FF0000"/>
                </a:solidFill>
                <a:latin typeface="华文琥珀" panose="02010800040101010101" charset="-122"/>
                <a:ea typeface="华文琥珀" panose="02010800040101010101" charset="-122"/>
                <a:cs typeface="华文琥珀" panose="02010800040101010101" charset="-122"/>
              </a:rPr>
              <a:t>分析</a:t>
            </a:r>
            <a:r>
              <a:rPr lang="zh-CN" sz="2400" b="1">
                <a:latin typeface="华文琥珀" panose="02010800040101010101" charset="-122"/>
                <a:ea typeface="华文琥珀" panose="02010800040101010101" charset="-122"/>
                <a:cs typeface="华文琥珀" panose="02010800040101010101" charset="-122"/>
              </a:rPr>
              <a:t>党和国家立法保护黑土地的</a:t>
            </a:r>
            <a:r>
              <a:rPr lang="zh-CN" sz="2400" b="1">
                <a:solidFill>
                  <a:srgbClr val="FF0000"/>
                </a:solidFill>
                <a:latin typeface="华文琥珀" panose="02010800040101010101" charset="-122"/>
                <a:ea typeface="华文琥珀" panose="02010800040101010101" charset="-122"/>
                <a:cs typeface="华文琥珀" panose="02010800040101010101" charset="-122"/>
              </a:rPr>
              <a:t>哲学依据</a:t>
            </a:r>
            <a:r>
              <a:rPr lang="zh-CN" sz="2400" b="1">
                <a:latin typeface="华文琥珀" panose="02010800040101010101" charset="-122"/>
                <a:ea typeface="华文琥珀" panose="02010800040101010101" charset="-122"/>
                <a:cs typeface="华文琥珀" panose="02010800040101010101" charset="-122"/>
              </a:rPr>
              <a:t>。</a:t>
            </a:r>
            <a:endParaRPr lang="zh-CN" altLang="en-US" sz="2400" b="1">
              <a:latin typeface="+mj-ea"/>
              <a:ea typeface="+mj-ea"/>
              <a:cs typeface="+mj-ea"/>
            </a:endParaRPr>
          </a:p>
        </p:txBody>
      </p:sp>
      <p:sp>
        <p:nvSpPr>
          <p:cNvPr id="2" name="文本框 1"/>
          <p:cNvSpPr txBox="1"/>
          <p:nvPr/>
        </p:nvSpPr>
        <p:spPr>
          <a:xfrm>
            <a:off x="0" y="3073400"/>
            <a:ext cx="12192635" cy="3784600"/>
          </a:xfrm>
          <a:prstGeom prst="rect">
            <a:avLst/>
          </a:prstGeom>
          <a:noFill/>
        </p:spPr>
        <p:txBody>
          <a:bodyPr wrap="square" rtlCol="0" anchor="t">
            <a:spAutoFit/>
          </a:bodyPr>
          <a:p>
            <a:pPr indent="0" fontAlgn="auto"/>
            <a:r>
              <a:rPr lang="zh-CN" sz="2400" b="1">
                <a:latin typeface="+mj-ea"/>
                <a:ea typeface="+mj-ea"/>
                <a:cs typeface="+mj-ea"/>
                <a:sym typeface="+mn-ea"/>
              </a:rPr>
              <a:t>【答案】</a:t>
            </a:r>
            <a:r>
              <a:rPr lang="en-US" sz="2400" b="1">
                <a:latin typeface="+mj-ea"/>
                <a:ea typeface="+mj-ea"/>
                <a:cs typeface="+mj-ea"/>
                <a:sym typeface="+mn-ea"/>
              </a:rPr>
              <a:t>①</a:t>
            </a:r>
            <a:r>
              <a:rPr lang="zh-CN" sz="2400" b="1">
                <a:solidFill>
                  <a:srgbClr val="FF0000"/>
                </a:solidFill>
                <a:highlight>
                  <a:srgbClr val="FFFF00"/>
                </a:highlight>
                <a:latin typeface="+mj-ea"/>
                <a:ea typeface="+mj-ea"/>
                <a:cs typeface="+mj-ea"/>
                <a:sym typeface="+mn-ea"/>
              </a:rPr>
              <a:t>社会存在决定社会意识，社会意识是对社会存在的反映。</a:t>
            </a:r>
            <a:r>
              <a:rPr lang="zh-CN" sz="2400" b="1">
                <a:solidFill>
                  <a:srgbClr val="FF0000"/>
                </a:solidFill>
                <a:highlight>
                  <a:srgbClr val="00FF00"/>
                </a:highlight>
                <a:latin typeface="+mj-ea"/>
                <a:ea typeface="+mj-ea"/>
                <a:cs typeface="+mj-ea"/>
                <a:sym typeface="+mn-ea"/>
              </a:rPr>
              <a:t>（一切从社会存在出发）</a:t>
            </a:r>
            <a:r>
              <a:rPr lang="zh-CN" sz="2400" b="1">
                <a:latin typeface="+mj-ea"/>
                <a:ea typeface="+mj-ea"/>
                <a:cs typeface="+mj-ea"/>
                <a:sym typeface="+mn-ea"/>
              </a:rPr>
              <a:t>近</a:t>
            </a:r>
            <a:r>
              <a:rPr lang="en-US" sz="2400" b="1">
                <a:latin typeface="+mj-ea"/>
                <a:ea typeface="+mj-ea"/>
                <a:cs typeface="+mj-ea"/>
                <a:sym typeface="+mn-ea"/>
              </a:rPr>
              <a:t>60</a:t>
            </a:r>
            <a:r>
              <a:rPr lang="zh-CN" sz="2400" b="1">
                <a:latin typeface="+mj-ea"/>
                <a:ea typeface="+mj-ea"/>
                <a:cs typeface="+mj-ea"/>
                <a:sym typeface="+mn-ea"/>
              </a:rPr>
              <a:t>年来，黑土地一直处于高强度的利用当中，优质土壤特性退化十分严重，需要出台《中华人民共和国黑土地保护法》。</a:t>
            </a:r>
            <a:r>
              <a:rPr lang="en-US" sz="2400" b="1">
                <a:latin typeface="+mj-ea"/>
                <a:ea typeface="+mj-ea"/>
                <a:cs typeface="+mj-ea"/>
                <a:sym typeface="+mn-ea"/>
              </a:rPr>
              <a:t>②</a:t>
            </a:r>
            <a:r>
              <a:rPr lang="zh-CN" sz="2400" b="1">
                <a:solidFill>
                  <a:srgbClr val="FF0000"/>
                </a:solidFill>
                <a:highlight>
                  <a:srgbClr val="FFFF00"/>
                </a:highlight>
                <a:latin typeface="+mj-ea"/>
                <a:ea typeface="+mj-ea"/>
                <a:cs typeface="+mj-ea"/>
                <a:sym typeface="+mn-ea"/>
              </a:rPr>
              <a:t>社会意识具有相对独立性。社会意识对社会存在具有能动的反作用，正确的社会意识对社会存在具有促进作用。</a:t>
            </a:r>
            <a:r>
              <a:rPr lang="zh-CN" sz="2400" b="1">
                <a:solidFill>
                  <a:srgbClr val="FF0000"/>
                </a:solidFill>
                <a:highlight>
                  <a:srgbClr val="00FF00"/>
                </a:highlight>
                <a:latin typeface="+mj-ea"/>
                <a:ea typeface="+mj-ea"/>
                <a:cs typeface="+mj-ea"/>
                <a:sym typeface="+mn-ea"/>
              </a:rPr>
              <a:t>（树立正确的社会意识）</a:t>
            </a:r>
            <a:r>
              <a:rPr lang="zh-CN" sz="2400" b="1">
                <a:latin typeface="+mj-ea"/>
                <a:ea typeface="+mj-ea"/>
                <a:cs typeface="+mj-ea"/>
                <a:sym typeface="+mn-ea"/>
              </a:rPr>
              <a:t>《中华人民共和国黑土地保护法》正式实施，有利于粮食生产，确保数量和质量长期稳定。</a:t>
            </a:r>
            <a:r>
              <a:rPr lang="en-US" sz="2400" b="1">
                <a:latin typeface="+mj-ea"/>
                <a:ea typeface="+mj-ea"/>
                <a:cs typeface="+mj-ea"/>
                <a:sym typeface="+mn-ea"/>
              </a:rPr>
              <a:t>③</a:t>
            </a:r>
            <a:r>
              <a:rPr lang="zh-CN" sz="2400" b="1">
                <a:solidFill>
                  <a:srgbClr val="FF0000"/>
                </a:solidFill>
                <a:highlight>
                  <a:srgbClr val="FFFF00"/>
                </a:highlight>
                <a:latin typeface="+mj-ea"/>
                <a:ea typeface="+mj-ea"/>
                <a:cs typeface="+mj-ea"/>
                <a:sym typeface="+mn-ea"/>
              </a:rPr>
              <a:t>人民群众是历史的创造者（物质财富、精神财富、社会变革）</a:t>
            </a:r>
            <a:r>
              <a:rPr lang="zh-CN" sz="2400" b="1">
                <a:solidFill>
                  <a:srgbClr val="FF0000"/>
                </a:solidFill>
                <a:latin typeface="+mj-ea"/>
                <a:ea typeface="+mj-ea"/>
                <a:cs typeface="+mj-ea"/>
                <a:sym typeface="+mn-ea"/>
              </a:rPr>
              <a:t>，</a:t>
            </a:r>
            <a:r>
              <a:rPr lang="zh-CN" sz="2400" b="1">
                <a:solidFill>
                  <a:srgbClr val="FF0000"/>
                </a:solidFill>
                <a:highlight>
                  <a:srgbClr val="00FF00"/>
                </a:highlight>
                <a:latin typeface="+mj-ea"/>
                <a:ea typeface="+mj-ea"/>
                <a:cs typeface="+mj-ea"/>
                <a:sym typeface="+mn-ea"/>
              </a:rPr>
              <a:t>坚持群众观点和群众路线</a:t>
            </a:r>
            <a:r>
              <a:rPr lang="zh-CN" sz="2400" b="1">
                <a:solidFill>
                  <a:srgbClr val="FF0000"/>
                </a:solidFill>
                <a:latin typeface="+mj-ea"/>
                <a:ea typeface="+mj-ea"/>
                <a:cs typeface="+mj-ea"/>
                <a:sym typeface="+mn-ea"/>
              </a:rPr>
              <a:t>。</a:t>
            </a:r>
            <a:r>
              <a:rPr lang="zh-CN" sz="2400" b="1">
                <a:latin typeface="+mj-ea"/>
                <a:ea typeface="+mj-ea"/>
                <a:cs typeface="+mj-ea"/>
                <a:sym typeface="+mn-ea"/>
              </a:rPr>
              <a:t>《中华人民共和国黑土地保护法》有利于稳定粮食生产，维护最大人民群众的利益。</a:t>
            </a:r>
            <a:r>
              <a:rPr lang="en-US" sz="2400" b="1">
                <a:latin typeface="+mj-ea"/>
                <a:ea typeface="+mj-ea"/>
                <a:cs typeface="+mj-ea"/>
                <a:sym typeface="+mn-ea"/>
              </a:rPr>
              <a:t>④</a:t>
            </a:r>
            <a:r>
              <a:rPr lang="zh-CN" sz="2400" b="1">
                <a:solidFill>
                  <a:srgbClr val="FF0000"/>
                </a:solidFill>
                <a:latin typeface="+mj-ea"/>
                <a:ea typeface="+mj-ea"/>
                <a:cs typeface="+mj-ea"/>
                <a:sym typeface="+mn-ea"/>
              </a:rPr>
              <a:t>社会主义</a:t>
            </a:r>
            <a:r>
              <a:rPr lang="zh-CN" sz="2400" b="1">
                <a:solidFill>
                  <a:srgbClr val="FF0000"/>
                </a:solidFill>
                <a:highlight>
                  <a:srgbClr val="FFFF00"/>
                </a:highlight>
                <a:latin typeface="+mj-ea"/>
                <a:ea typeface="+mj-ea"/>
                <a:cs typeface="+mj-ea"/>
                <a:sym typeface="+mn-ea"/>
              </a:rPr>
              <a:t>改革</a:t>
            </a:r>
            <a:r>
              <a:rPr lang="zh-CN" sz="2400" b="1">
                <a:solidFill>
                  <a:srgbClr val="FF0000"/>
                </a:solidFill>
                <a:latin typeface="+mj-ea"/>
                <a:ea typeface="+mj-ea"/>
                <a:cs typeface="+mj-ea"/>
                <a:sym typeface="+mn-ea"/>
              </a:rPr>
              <a:t>是社会主义社会发展的</a:t>
            </a:r>
            <a:r>
              <a:rPr lang="zh-CN" sz="2400" b="1">
                <a:solidFill>
                  <a:srgbClr val="FF0000"/>
                </a:solidFill>
                <a:highlight>
                  <a:srgbClr val="FFFF00"/>
                </a:highlight>
                <a:latin typeface="+mj-ea"/>
                <a:ea typeface="+mj-ea"/>
                <a:cs typeface="+mj-ea"/>
                <a:sym typeface="+mn-ea"/>
              </a:rPr>
              <a:t>直接动力</a:t>
            </a:r>
            <a:r>
              <a:rPr lang="zh-CN" sz="2400" b="1">
                <a:solidFill>
                  <a:srgbClr val="FF0000"/>
                </a:solidFill>
                <a:latin typeface="+mj-ea"/>
                <a:ea typeface="+mj-ea"/>
                <a:cs typeface="+mj-ea"/>
                <a:sym typeface="+mn-ea"/>
              </a:rPr>
              <a:t>。</a:t>
            </a:r>
            <a:r>
              <a:rPr lang="zh-CN" sz="2400" b="1">
                <a:latin typeface="+mj-ea"/>
                <a:ea typeface="+mj-ea"/>
                <a:cs typeface="+mj-ea"/>
                <a:sym typeface="+mn-ea"/>
              </a:rPr>
              <a:t>党和国家立法保护黑土地，使</a:t>
            </a:r>
            <a:r>
              <a:rPr lang="zh-CN" sz="2400" b="1">
                <a:solidFill>
                  <a:srgbClr val="FF0000"/>
                </a:solidFill>
                <a:highlight>
                  <a:srgbClr val="FFFF00"/>
                </a:highlight>
                <a:latin typeface="+mj-ea"/>
                <a:ea typeface="+mj-ea"/>
                <a:cs typeface="+mj-ea"/>
                <a:sym typeface="+mn-ea"/>
              </a:rPr>
              <a:t>生产关系适合生产力状况、上层建筑适合经济基础状况</a:t>
            </a:r>
            <a:r>
              <a:rPr lang="zh-CN" sz="2400" b="1">
                <a:latin typeface="+mj-ea"/>
                <a:ea typeface="+mj-ea"/>
                <a:cs typeface="+mj-ea"/>
                <a:sym typeface="+mn-ea"/>
              </a:rPr>
              <a:t>，有利于保护好、利用好黑土地这一宝贵资源。</a:t>
            </a:r>
            <a:endParaRPr lang="zh-CN" altLang="en-US" sz="2400" b="1">
              <a:latin typeface="+mj-ea"/>
              <a:ea typeface="+mj-ea"/>
              <a:cs typeface="+mj-ea"/>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635" y="0"/>
            <a:ext cx="12191365" cy="6554470"/>
          </a:xfrm>
          <a:prstGeom prst="rect">
            <a:avLst/>
          </a:prstGeom>
          <a:noFill/>
          <a:ln w="9525">
            <a:noFill/>
          </a:ln>
        </p:spPr>
        <p:txBody>
          <a:bodyPr wrap="square">
            <a:spAutoFit/>
          </a:bodyPr>
          <a:p>
            <a:pPr indent="0" fontAlgn="auto"/>
            <a:r>
              <a:rPr lang="en-US" sz="2800" b="1">
                <a:latin typeface="微软雅黑" panose="020B0503020204020204" charset="-122"/>
                <a:ea typeface="微软雅黑" panose="020B0503020204020204" charset="-122"/>
                <a:cs typeface="微软雅黑" panose="020B0503020204020204" charset="-122"/>
              </a:rPr>
              <a:t>13.</a:t>
            </a:r>
            <a:r>
              <a:rPr lang="zh-CN" sz="2800" b="1">
                <a:latin typeface="微软雅黑" panose="020B0503020204020204" charset="-122"/>
                <a:ea typeface="微软雅黑" panose="020B0503020204020204" charset="-122"/>
                <a:cs typeface="微软雅黑" panose="020B0503020204020204" charset="-122"/>
              </a:rPr>
              <a:t>民俗是社会群体在现实生活中逐渐形成的相对稳定的生活方式。千百年来，中华民族孕育了多姿多彩的民俗文化，历经代代传承而生生不息。丰富的民俗文化，反映着中华民族独特的精神传统和人文品格。根植于乡土的民俗文化已经深深嵌入乡村社会生活的方方面面，发挥出助力现代乡村治理的独特功能。在传统社会中，以血缘关系聚居的瑶族群众采用“刀耕火种”的生产方式，加之依山而建的木质结构居所，极易发生火灾。历史上，为了保护家园，瑶族群众纷纷自发组织开展灭火行动，这一习俗延续至今。今天，现代化的生产方式替代了“刀耕火种”，但瑶族群众居住空间的特性仍使得火灾隐患较大，成为乡村治理的一个难题。为此，瑶族群众发起成立民间志愿消防队，吸纳更多瑶族同胞共同开展火灾扑救。他们还联合当地消防部门组建了说瑶话、唱瑶歌的“瑶族乡村消防宣传队”，将灭火场景等内容，用歌舞、剪纸、刺绣等民俗文化体现出来，走乡入户传播消防常识，取得了良好效果。</a:t>
            </a:r>
            <a:r>
              <a:rPr lang="zh-CN" sz="2800">
                <a:latin typeface="华文琥珀" panose="02010800040101010101" charset="-122"/>
                <a:ea typeface="华文琥珀" panose="02010800040101010101" charset="-122"/>
                <a:cs typeface="华文琥珀" panose="02010800040101010101" charset="-122"/>
              </a:rPr>
              <a:t>据此有人认为，</a:t>
            </a:r>
            <a:r>
              <a:rPr lang="zh-CN" sz="2800">
                <a:solidFill>
                  <a:srgbClr val="FF0000"/>
                </a:solidFill>
                <a:latin typeface="华文琥珀" panose="02010800040101010101" charset="-122"/>
                <a:ea typeface="华文琥珀" panose="02010800040101010101" charset="-122"/>
                <a:cs typeface="华文琥珀" panose="02010800040101010101" charset="-122"/>
              </a:rPr>
              <a:t>民俗文化</a:t>
            </a:r>
            <a:r>
              <a:rPr lang="zh-CN" sz="2800">
                <a:latin typeface="华文琥珀" panose="02010800040101010101" charset="-122"/>
                <a:ea typeface="华文琥珀" panose="02010800040101010101" charset="-122"/>
                <a:cs typeface="华文琥珀" panose="02010800040101010101" charset="-122"/>
              </a:rPr>
              <a:t>是宝贵的</a:t>
            </a:r>
            <a:r>
              <a:rPr lang="zh-CN" sz="2800">
                <a:solidFill>
                  <a:srgbClr val="FF0000"/>
                </a:solidFill>
                <a:latin typeface="华文琥珀" panose="02010800040101010101" charset="-122"/>
                <a:ea typeface="华文琥珀" panose="02010800040101010101" charset="-122"/>
                <a:cs typeface="华文琥珀" panose="02010800040101010101" charset="-122"/>
              </a:rPr>
              <a:t>精神财富</a:t>
            </a:r>
            <a:r>
              <a:rPr lang="zh-CN" sz="2800">
                <a:latin typeface="华文琥珀" panose="02010800040101010101" charset="-122"/>
                <a:ea typeface="华文琥珀" panose="02010800040101010101" charset="-122"/>
                <a:cs typeface="华文琥珀" panose="02010800040101010101" charset="-122"/>
              </a:rPr>
              <a:t>，助力现代乡村治理</a:t>
            </a:r>
            <a:r>
              <a:rPr lang="zh-CN" sz="2800">
                <a:solidFill>
                  <a:srgbClr val="FF0000"/>
                </a:solidFill>
                <a:latin typeface="华文琥珀" panose="02010800040101010101" charset="-122"/>
                <a:ea typeface="华文琥珀" panose="02010800040101010101" charset="-122"/>
                <a:cs typeface="华文琥珀" panose="02010800040101010101" charset="-122"/>
              </a:rPr>
              <a:t>需要守好民俗文化</a:t>
            </a:r>
            <a:r>
              <a:rPr lang="zh-CN" sz="2800">
                <a:latin typeface="华文琥珀" panose="02010800040101010101" charset="-122"/>
                <a:ea typeface="华文琥珀" panose="02010800040101010101" charset="-122"/>
                <a:cs typeface="华文琥珀" panose="02010800040101010101" charset="-122"/>
              </a:rPr>
              <a:t>。请结合材料，运用</a:t>
            </a:r>
            <a:r>
              <a:rPr lang="en-US" sz="2800">
                <a:latin typeface="华文琥珀" panose="02010800040101010101" charset="-122"/>
                <a:ea typeface="华文琥珀" panose="02010800040101010101" charset="-122"/>
                <a:cs typeface="华文琥珀" panose="02010800040101010101" charset="-122"/>
              </a:rPr>
              <a:t>“</a:t>
            </a:r>
            <a:r>
              <a:rPr lang="zh-CN" sz="2800">
                <a:solidFill>
                  <a:srgbClr val="FF0000"/>
                </a:solidFill>
                <a:highlight>
                  <a:srgbClr val="FFFF00"/>
                </a:highlight>
                <a:latin typeface="华文琥珀" panose="02010800040101010101" charset="-122"/>
                <a:ea typeface="华文琥珀" panose="02010800040101010101" charset="-122"/>
                <a:cs typeface="华文琥珀" panose="02010800040101010101" charset="-122"/>
              </a:rPr>
              <a:t>继承和发展中华优秀传统文化</a:t>
            </a:r>
            <a:r>
              <a:rPr lang="en-US" sz="2800">
                <a:latin typeface="华文琥珀" panose="02010800040101010101" charset="-122"/>
                <a:ea typeface="华文琥珀" panose="02010800040101010101" charset="-122"/>
                <a:cs typeface="华文琥珀" panose="02010800040101010101" charset="-122"/>
              </a:rPr>
              <a:t>”</a:t>
            </a:r>
            <a:r>
              <a:rPr lang="zh-CN" sz="2800">
                <a:latin typeface="华文琥珀" panose="02010800040101010101" charset="-122"/>
                <a:ea typeface="华文琥珀" panose="02010800040101010101" charset="-122"/>
                <a:cs typeface="华文琥珀" panose="02010800040101010101" charset="-122"/>
              </a:rPr>
              <a:t>的知识对此观点加以</a:t>
            </a:r>
            <a:r>
              <a:rPr lang="zh-CN" sz="2800">
                <a:solidFill>
                  <a:srgbClr val="FF0000"/>
                </a:solidFill>
                <a:latin typeface="华文琥珀" panose="02010800040101010101" charset="-122"/>
                <a:ea typeface="华文琥珀" panose="02010800040101010101" charset="-122"/>
                <a:cs typeface="华文琥珀" panose="02010800040101010101" charset="-122"/>
              </a:rPr>
              <a:t>评析</a:t>
            </a:r>
            <a:r>
              <a:rPr lang="zh-CN" sz="2800">
                <a:latin typeface="华文琥珀" panose="02010800040101010101" charset="-122"/>
                <a:ea typeface="华文琥珀" panose="02010800040101010101" charset="-122"/>
                <a:cs typeface="华文琥珀" panose="02010800040101010101" charset="-122"/>
              </a:rPr>
              <a:t>。</a:t>
            </a:r>
            <a:r>
              <a:rPr lang="zh-CN" sz="2800">
                <a:solidFill>
                  <a:srgbClr val="FFFF00"/>
                </a:solidFill>
                <a:highlight>
                  <a:srgbClr val="FF0000"/>
                </a:highlight>
                <a:latin typeface="华文琥珀" panose="02010800040101010101" charset="-122"/>
                <a:ea typeface="华文琥珀" panose="02010800040101010101" charset="-122"/>
                <a:cs typeface="华文琥珀" panose="02010800040101010101" charset="-122"/>
              </a:rPr>
              <a:t>（</a:t>
            </a:r>
            <a:r>
              <a:rPr lang="en-US" sz="2800">
                <a:solidFill>
                  <a:srgbClr val="FFFF00"/>
                </a:solidFill>
                <a:highlight>
                  <a:srgbClr val="FF0000"/>
                </a:highlight>
                <a:latin typeface="华文琥珀" panose="02010800040101010101" charset="-122"/>
                <a:ea typeface="华文琥珀" panose="02010800040101010101" charset="-122"/>
                <a:cs typeface="华文琥珀" panose="02010800040101010101" charset="-122"/>
              </a:rPr>
              <a:t>9</a:t>
            </a:r>
            <a:r>
              <a:rPr lang="zh-CN" sz="2800">
                <a:solidFill>
                  <a:srgbClr val="FFFF00"/>
                </a:solidFill>
                <a:highlight>
                  <a:srgbClr val="FF0000"/>
                </a:highlight>
                <a:latin typeface="华文琥珀" panose="02010800040101010101" charset="-122"/>
                <a:ea typeface="华文琥珀" panose="02010800040101010101" charset="-122"/>
                <a:cs typeface="华文琥珀" panose="02010800040101010101" charset="-122"/>
              </a:rPr>
              <a:t>分）</a:t>
            </a:r>
            <a:endParaRPr lang="zh-CN" altLang="en-US" sz="2800">
              <a:solidFill>
                <a:srgbClr val="FFFF00"/>
              </a:solidFill>
              <a:highlight>
                <a:srgbClr val="FF0000"/>
              </a:highlight>
              <a:latin typeface="华文琥珀" panose="02010800040101010101" charset="-122"/>
              <a:ea typeface="华文琥珀" panose="02010800040101010101" charset="-122"/>
              <a:cs typeface="华文琥珀" panose="02010800040101010101"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01600" y="230505"/>
            <a:ext cx="11988800" cy="6000750"/>
          </a:xfrm>
          <a:prstGeom prst="rect">
            <a:avLst/>
          </a:prstGeom>
          <a:noFill/>
          <a:ln w="9525">
            <a:noFill/>
          </a:ln>
        </p:spPr>
        <p:txBody>
          <a:bodyPr wrap="square">
            <a:spAutoFit/>
          </a:bodyPr>
          <a:p>
            <a:pPr indent="0"/>
            <a:r>
              <a:rPr lang="zh-CN" sz="3200" b="1">
                <a:latin typeface="微软雅黑" panose="020B0503020204020204" charset="-122"/>
                <a:ea typeface="微软雅黑" panose="020B0503020204020204" charset="-122"/>
              </a:rPr>
              <a:t>【答案】</a:t>
            </a:r>
            <a:r>
              <a:rPr lang="zh-CN" altLang="en-US" sz="3200" b="1">
                <a:solidFill>
                  <a:srgbClr val="FFFF00"/>
                </a:solidFill>
                <a:highlight>
                  <a:srgbClr val="FF0000"/>
                </a:highlight>
                <a:latin typeface="微软雅黑" panose="020B0503020204020204" charset="-122"/>
                <a:ea typeface="微软雅黑" panose="020B0503020204020204" charset="-122"/>
              </a:rPr>
              <a:t>①</a:t>
            </a:r>
            <a:r>
              <a:rPr lang="zh-CN" sz="3200" b="1">
                <a:latin typeface="微软雅黑" panose="020B0503020204020204" charset="-122"/>
                <a:ea typeface="微软雅黑" panose="020B0503020204020204" charset="-122"/>
              </a:rPr>
              <a:t>文化具有</a:t>
            </a:r>
            <a:r>
              <a:rPr lang="zh-CN" sz="3200" b="1">
                <a:solidFill>
                  <a:srgbClr val="FF0000"/>
                </a:solidFill>
                <a:latin typeface="微软雅黑" panose="020B0503020204020204" charset="-122"/>
                <a:ea typeface="微软雅黑" panose="020B0503020204020204" charset="-122"/>
              </a:rPr>
              <a:t>引领风尚、教育人民、服务社会、推动发展</a:t>
            </a:r>
            <a:r>
              <a:rPr lang="zh-CN" altLang="en-US" sz="3200" b="1">
                <a:latin typeface="微软雅黑" panose="020B0503020204020204" charset="-122"/>
                <a:ea typeface="微软雅黑" panose="020B0503020204020204" charset="-122"/>
              </a:rPr>
              <a:t>的功能</a:t>
            </a:r>
            <a:r>
              <a:rPr lang="zh-CN" altLang="en-US" sz="3200" b="1">
                <a:solidFill>
                  <a:srgbClr val="FFFF00"/>
                </a:solidFill>
                <a:highlight>
                  <a:srgbClr val="FF0000"/>
                </a:highlight>
                <a:latin typeface="微软雅黑" panose="020B0503020204020204" charset="-122"/>
                <a:ea typeface="微软雅黑" panose="020B0503020204020204" charset="-122"/>
              </a:rPr>
              <a:t>（</a:t>
            </a:r>
            <a:r>
              <a:rPr lang="en-US" altLang="zh-CN" sz="3200" b="1">
                <a:solidFill>
                  <a:srgbClr val="FFFF00"/>
                </a:solidFill>
                <a:highlight>
                  <a:srgbClr val="FF0000"/>
                </a:highlight>
                <a:latin typeface="微软雅黑" panose="020B0503020204020204" charset="-122"/>
                <a:ea typeface="微软雅黑" panose="020B0503020204020204" charset="-122"/>
              </a:rPr>
              <a:t>1</a:t>
            </a:r>
            <a:r>
              <a:rPr lang="zh-CN" altLang="en-US" sz="3200" b="1">
                <a:solidFill>
                  <a:srgbClr val="FFFF00"/>
                </a:solidFill>
                <a:highlight>
                  <a:srgbClr val="FF0000"/>
                </a:highlight>
                <a:latin typeface="微软雅黑" panose="020B0503020204020204" charset="-122"/>
                <a:ea typeface="微软雅黑" panose="020B0503020204020204" charset="-122"/>
              </a:rPr>
              <a:t>分）</a:t>
            </a:r>
            <a:r>
              <a:rPr lang="zh-CN" altLang="en-US" sz="3200" b="1">
                <a:latin typeface="微软雅黑" panose="020B0503020204020204" charset="-122"/>
                <a:ea typeface="微软雅黑" panose="020B0503020204020204" charset="-122"/>
              </a:rPr>
              <a:t>，是</a:t>
            </a:r>
            <a:r>
              <a:rPr lang="zh-CN" altLang="en-US" sz="3200" b="1">
                <a:solidFill>
                  <a:srgbClr val="FF0000"/>
                </a:solidFill>
                <a:latin typeface="微软雅黑" panose="020B0503020204020204" charset="-122"/>
                <a:ea typeface="微软雅黑" panose="020B0503020204020204" charset="-122"/>
              </a:rPr>
              <a:t>民族的血脉和灵魂</a:t>
            </a:r>
            <a:r>
              <a:rPr lang="zh-CN" altLang="en-US" sz="3200" b="1">
                <a:solidFill>
                  <a:srgbClr val="FFFF00"/>
                </a:solidFill>
                <a:highlight>
                  <a:srgbClr val="FF0000"/>
                </a:highlight>
                <a:latin typeface="微软雅黑" panose="020B0503020204020204" charset="-122"/>
                <a:ea typeface="微软雅黑" panose="020B0503020204020204" charset="-122"/>
              </a:rPr>
              <a:t>（1分）</a:t>
            </a:r>
            <a:r>
              <a:rPr lang="zh-CN" sz="3200" b="1">
                <a:latin typeface="微软雅黑" panose="020B0503020204020204" charset="-122"/>
                <a:ea typeface="微软雅黑" panose="020B0503020204020204" charset="-122"/>
              </a:rPr>
              <a:t>。守护好民俗文化，深刻理解民俗文化蕴含的人文精神、道德规范，有利于发挥文化</a:t>
            </a:r>
            <a:r>
              <a:rPr lang="zh-CN" sz="3200" b="1">
                <a:solidFill>
                  <a:srgbClr val="00B050"/>
                </a:solidFill>
                <a:latin typeface="微软雅黑" panose="020B0503020204020204" charset="-122"/>
                <a:ea typeface="微软雅黑" panose="020B0503020204020204" charset="-122"/>
              </a:rPr>
              <a:t>教化育人</a:t>
            </a:r>
            <a:r>
              <a:rPr lang="zh-CN" sz="3200" b="1">
                <a:latin typeface="微软雅黑" panose="020B0503020204020204" charset="-122"/>
                <a:ea typeface="微软雅黑" panose="020B0503020204020204" charset="-122"/>
              </a:rPr>
              <a:t>，</a:t>
            </a:r>
            <a:r>
              <a:rPr lang="zh-CN" sz="3200" b="1">
                <a:solidFill>
                  <a:srgbClr val="00B050"/>
                </a:solidFill>
                <a:latin typeface="微软雅黑" panose="020B0503020204020204" charset="-122"/>
                <a:ea typeface="微软雅黑" panose="020B0503020204020204" charset="-122"/>
              </a:rPr>
              <a:t>提高综合素质</a:t>
            </a:r>
            <a:r>
              <a:rPr lang="zh-CN" sz="3200" b="1">
                <a:latin typeface="微软雅黑" panose="020B0503020204020204" charset="-122"/>
                <a:ea typeface="微软雅黑" panose="020B0503020204020204" charset="-122"/>
              </a:rPr>
              <a:t>、</a:t>
            </a:r>
            <a:r>
              <a:rPr lang="zh-CN" sz="3200" b="1">
                <a:solidFill>
                  <a:srgbClr val="00B050"/>
                </a:solidFill>
                <a:latin typeface="微软雅黑" panose="020B0503020204020204" charset="-122"/>
                <a:ea typeface="微软雅黑" panose="020B0503020204020204" charset="-122"/>
              </a:rPr>
              <a:t>淳化民风</a:t>
            </a:r>
            <a:r>
              <a:rPr lang="zh-CN" sz="3200" b="1">
                <a:latin typeface="微软雅黑" panose="020B0503020204020204" charset="-122"/>
                <a:ea typeface="微软雅黑" panose="020B0503020204020204" charset="-122"/>
              </a:rPr>
              <a:t>中的重要作用</a:t>
            </a:r>
            <a:r>
              <a:rPr lang="zh-CN" altLang="en-US" sz="3200" b="1">
                <a:solidFill>
                  <a:srgbClr val="FFFF00"/>
                </a:solidFill>
                <a:highlight>
                  <a:srgbClr val="FF0000"/>
                </a:highlight>
                <a:latin typeface="微软雅黑" panose="020B0503020204020204" charset="-122"/>
                <a:ea typeface="微软雅黑" panose="020B0503020204020204" charset="-122"/>
              </a:rPr>
              <a:t>（1分）</a:t>
            </a:r>
            <a:r>
              <a:rPr lang="zh-CN" sz="3200" b="1">
                <a:latin typeface="微软雅黑" panose="020B0503020204020204" charset="-122"/>
                <a:ea typeface="微软雅黑" panose="020B0503020204020204" charset="-122"/>
              </a:rPr>
              <a:t>，从这一点上看，</a:t>
            </a:r>
            <a:r>
              <a:rPr lang="zh-CN" sz="3200" b="1">
                <a:solidFill>
                  <a:srgbClr val="0070C0"/>
                </a:solidFill>
                <a:latin typeface="微软雅黑" panose="020B0503020204020204" charset="-122"/>
                <a:ea typeface="微软雅黑" panose="020B0503020204020204" charset="-122"/>
              </a:rPr>
              <a:t>本观点有一定的合理性</a:t>
            </a:r>
            <a:r>
              <a:rPr lang="zh-CN" altLang="en-US" sz="3200" b="1">
                <a:solidFill>
                  <a:srgbClr val="FFFF00"/>
                </a:solidFill>
                <a:highlight>
                  <a:srgbClr val="FF0000"/>
                </a:highlight>
                <a:latin typeface="微软雅黑" panose="020B0503020204020204" charset="-122"/>
                <a:ea typeface="微软雅黑" panose="020B0503020204020204" charset="-122"/>
              </a:rPr>
              <a:t>（1分）</a:t>
            </a:r>
            <a:r>
              <a:rPr lang="zh-CN" sz="3200" b="1">
                <a:latin typeface="微软雅黑" panose="020B0503020204020204" charset="-122"/>
                <a:ea typeface="微软雅黑" panose="020B0503020204020204" charset="-122"/>
              </a:rPr>
              <a:t>。</a:t>
            </a:r>
            <a:r>
              <a:rPr lang="zh-CN" altLang="en-US" sz="3200" b="1">
                <a:solidFill>
                  <a:srgbClr val="FFFF00"/>
                </a:solidFill>
                <a:highlight>
                  <a:srgbClr val="FF0000"/>
                </a:highlight>
                <a:latin typeface="微软雅黑" panose="020B0503020204020204" charset="-122"/>
                <a:ea typeface="微软雅黑" panose="020B0503020204020204" charset="-122"/>
              </a:rPr>
              <a:t>②</a:t>
            </a:r>
            <a:r>
              <a:rPr lang="zh-CN" sz="3200" b="1">
                <a:latin typeface="微软雅黑" panose="020B0503020204020204" charset="-122"/>
                <a:ea typeface="微软雅黑" panose="020B0503020204020204" charset="-122"/>
              </a:rPr>
              <a:t>正确对待</a:t>
            </a:r>
            <a:r>
              <a:rPr lang="zh-CN" sz="3200" b="1">
                <a:solidFill>
                  <a:srgbClr val="FF0000"/>
                </a:solidFill>
                <a:latin typeface="微软雅黑" panose="020B0503020204020204" charset="-122"/>
                <a:ea typeface="微软雅黑" panose="020B0503020204020204" charset="-122"/>
              </a:rPr>
              <a:t>传统文化</a:t>
            </a:r>
            <a:r>
              <a:rPr lang="zh-CN" sz="3200" b="1">
                <a:latin typeface="微软雅黑" panose="020B0503020204020204" charset="-122"/>
                <a:ea typeface="微软雅黑" panose="020B0503020204020204" charset="-122"/>
              </a:rPr>
              <a:t>，必须</a:t>
            </a:r>
            <a:r>
              <a:rPr lang="zh-CN" sz="3200" b="1">
                <a:solidFill>
                  <a:srgbClr val="FF0000"/>
                </a:solidFill>
                <a:latin typeface="微软雅黑" panose="020B0503020204020204" charset="-122"/>
                <a:ea typeface="微软雅黑" panose="020B0503020204020204" charset="-122"/>
              </a:rPr>
              <a:t>取其精华，去其糟粕</a:t>
            </a:r>
            <a:r>
              <a:rPr lang="zh-CN" altLang="en-US" sz="3200" b="1">
                <a:solidFill>
                  <a:srgbClr val="FFFF00"/>
                </a:solidFill>
                <a:highlight>
                  <a:srgbClr val="FF0000"/>
                </a:highlight>
                <a:latin typeface="微软雅黑" panose="020B0503020204020204" charset="-122"/>
                <a:ea typeface="微软雅黑" panose="020B0503020204020204" charset="-122"/>
              </a:rPr>
              <a:t>（1分）</a:t>
            </a:r>
            <a:r>
              <a:rPr lang="zh-CN" sz="3200" b="1">
                <a:latin typeface="微软雅黑" panose="020B0503020204020204" charset="-122"/>
                <a:ea typeface="微软雅黑" panose="020B0503020204020204" charset="-122"/>
              </a:rPr>
              <a:t>，发挥</a:t>
            </a:r>
            <a:r>
              <a:rPr lang="zh-CN" sz="3200" b="1">
                <a:solidFill>
                  <a:srgbClr val="00B050"/>
                </a:solidFill>
                <a:latin typeface="微软雅黑" panose="020B0503020204020204" charset="-122"/>
                <a:ea typeface="微软雅黑" panose="020B0503020204020204" charset="-122"/>
              </a:rPr>
              <a:t>民俗文化在现代乡村治理</a:t>
            </a:r>
            <a:r>
              <a:rPr lang="zh-CN" sz="3200" b="1">
                <a:latin typeface="微软雅黑" panose="020B0503020204020204" charset="-122"/>
                <a:ea typeface="微软雅黑" panose="020B0503020204020204" charset="-122"/>
              </a:rPr>
              <a:t>中的独特功能，必须对民俗文化有鉴别的加以对待，</a:t>
            </a:r>
            <a:r>
              <a:rPr lang="zh-CN" sz="3200" b="1">
                <a:solidFill>
                  <a:srgbClr val="00B050"/>
                </a:solidFill>
                <a:latin typeface="微软雅黑" panose="020B0503020204020204" charset="-122"/>
                <a:ea typeface="微软雅黑" panose="020B0503020204020204" charset="-122"/>
              </a:rPr>
              <a:t>有批判予以继承</a:t>
            </a:r>
            <a:r>
              <a:rPr lang="zh-CN" altLang="en-US" sz="3200" b="1">
                <a:solidFill>
                  <a:srgbClr val="FFFF00"/>
                </a:solidFill>
                <a:highlight>
                  <a:srgbClr val="FF0000"/>
                </a:highlight>
                <a:latin typeface="微软雅黑" panose="020B0503020204020204" charset="-122"/>
                <a:ea typeface="微软雅黑" panose="020B0503020204020204" charset="-122"/>
              </a:rPr>
              <a:t>（1分)</a:t>
            </a:r>
            <a:r>
              <a:rPr lang="zh-CN" sz="3200" b="1">
                <a:latin typeface="微软雅黑" panose="020B0503020204020204" charset="-122"/>
                <a:ea typeface="微软雅黑" panose="020B0503020204020204" charset="-122"/>
              </a:rPr>
              <a:t>。</a:t>
            </a:r>
            <a:r>
              <a:rPr lang="zh-CN" altLang="en-US" sz="3200" b="1">
                <a:solidFill>
                  <a:srgbClr val="FFFF00"/>
                </a:solidFill>
                <a:highlight>
                  <a:srgbClr val="FF0000"/>
                </a:highlight>
                <a:latin typeface="微软雅黑" panose="020B0503020204020204" charset="-122"/>
                <a:ea typeface="微软雅黑" panose="020B0503020204020204" charset="-122"/>
              </a:rPr>
              <a:t>③</a:t>
            </a:r>
            <a:r>
              <a:rPr lang="zh-CN" sz="3200" b="1">
                <a:latin typeface="微软雅黑" panose="020B0503020204020204" charset="-122"/>
                <a:ea typeface="微软雅黑" panose="020B0503020204020204" charset="-122"/>
              </a:rPr>
              <a:t>发挥民俗文化在现代乡村治理中的独特功能，必须按照</a:t>
            </a:r>
            <a:r>
              <a:rPr lang="zh-CN" sz="3200" b="1">
                <a:solidFill>
                  <a:srgbClr val="FF0000"/>
                </a:solidFill>
                <a:latin typeface="微软雅黑" panose="020B0503020204020204" charset="-122"/>
                <a:ea typeface="微软雅黑" panose="020B0503020204020204" charset="-122"/>
              </a:rPr>
              <a:t>当今时代社会生活和社会实践的进步与发展</a:t>
            </a:r>
            <a:r>
              <a:rPr lang="zh-CN" altLang="en-US" sz="3200" b="1">
                <a:solidFill>
                  <a:srgbClr val="FFFF00"/>
                </a:solidFill>
                <a:highlight>
                  <a:srgbClr val="FF0000"/>
                </a:highlight>
                <a:latin typeface="微软雅黑" panose="020B0503020204020204" charset="-122"/>
                <a:ea typeface="微软雅黑" panose="020B0503020204020204" charset="-122"/>
              </a:rPr>
              <a:t>（1分）</a:t>
            </a:r>
            <a:r>
              <a:rPr lang="zh-CN" sz="3200" b="1">
                <a:latin typeface="微软雅黑" panose="020B0503020204020204" charset="-122"/>
                <a:ea typeface="微软雅黑" panose="020B0503020204020204" charset="-122"/>
              </a:rPr>
              <a:t>，对</a:t>
            </a:r>
            <a:r>
              <a:rPr lang="zh-CN" sz="3200" b="1">
                <a:solidFill>
                  <a:srgbClr val="FF0000"/>
                </a:solidFill>
                <a:latin typeface="微软雅黑" panose="020B0503020204020204" charset="-122"/>
                <a:ea typeface="微软雅黑" panose="020B0503020204020204" charset="-122"/>
              </a:rPr>
              <a:t>传统优秀</a:t>
            </a:r>
            <a:r>
              <a:rPr lang="zh-CN" sz="3200" b="1">
                <a:latin typeface="微软雅黑" panose="020B0503020204020204" charset="-122"/>
                <a:ea typeface="微软雅黑" panose="020B0503020204020204" charset="-122"/>
              </a:rPr>
              <a:t>民俗文化进行</a:t>
            </a:r>
            <a:r>
              <a:rPr lang="zh-CN" sz="3200" b="1">
                <a:solidFill>
                  <a:srgbClr val="FF0000"/>
                </a:solidFill>
                <a:latin typeface="微软雅黑" panose="020B0503020204020204" charset="-122"/>
                <a:ea typeface="微软雅黑" panose="020B0503020204020204" charset="-122"/>
              </a:rPr>
              <a:t>创造性转化和创新性发展</a:t>
            </a:r>
            <a:r>
              <a:rPr lang="zh-CN" altLang="en-US" sz="3200" b="1">
                <a:solidFill>
                  <a:srgbClr val="FFFF00"/>
                </a:solidFill>
                <a:highlight>
                  <a:srgbClr val="FF0000"/>
                </a:highlight>
                <a:latin typeface="微软雅黑" panose="020B0503020204020204" charset="-122"/>
                <a:ea typeface="微软雅黑" panose="020B0503020204020204" charset="-122"/>
              </a:rPr>
              <a:t>（1分）</a:t>
            </a:r>
            <a:r>
              <a:rPr lang="zh-CN" sz="3200" b="1">
                <a:latin typeface="微软雅黑" panose="020B0503020204020204" charset="-122"/>
                <a:ea typeface="微软雅黑" panose="020B0503020204020204" charset="-122"/>
              </a:rPr>
              <a:t>，做到推陈出新，革故鼎新</a:t>
            </a:r>
            <a:r>
              <a:rPr lang="zh-CN" altLang="en-US" sz="3200" b="1">
                <a:solidFill>
                  <a:srgbClr val="FFFF00"/>
                </a:solidFill>
                <a:highlight>
                  <a:srgbClr val="FF0000"/>
                </a:highlight>
                <a:latin typeface="微软雅黑" panose="020B0503020204020204" charset="-122"/>
                <a:ea typeface="微软雅黑" panose="020B0503020204020204" charset="-122"/>
              </a:rPr>
              <a:t>（1分）</a:t>
            </a:r>
            <a:r>
              <a:rPr lang="zh-CN" sz="3200" b="1">
                <a:latin typeface="微软雅黑" panose="020B0503020204020204" charset="-122"/>
                <a:ea typeface="微软雅黑" panose="020B0503020204020204" charset="-122"/>
              </a:rPr>
              <a:t>。</a:t>
            </a:r>
            <a:endParaRPr lang="zh-CN" altLang="en-US" sz="3200" b="1">
              <a:latin typeface="微软雅黑" panose="020B0503020204020204" charset="-122"/>
              <a:ea typeface="微软雅黑" panose="020B050302020402020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208915" y="0"/>
            <a:ext cx="11881485" cy="6821170"/>
          </a:xfrm>
          <a:prstGeom prst="rect">
            <a:avLst/>
          </a:prstGeom>
          <a:noFill/>
        </p:spPr>
        <p:txBody>
          <a:bodyPr wrap="square" rtlCol="0">
            <a:spAutoFit/>
          </a:bodyPr>
          <a:p>
            <a:pPr algn="l" fontAlgn="auto">
              <a:lnSpc>
                <a:spcPts val="3280"/>
              </a:lnSpc>
              <a:buClrTx/>
              <a:buSzTx/>
              <a:buNone/>
            </a:pP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辩证唯物论</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探究世界的本质（物质与意识</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客观规律与主观能动性）</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endParaRPr>
          </a:p>
          <a:p>
            <a:pPr algn="l" fontAlgn="auto">
              <a:lnSpc>
                <a:spcPts val="3280"/>
              </a:lnSpc>
              <a:buClrTx/>
              <a:buSzTx/>
              <a:buNone/>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辩证唯物主义自然观</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唯物论</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辩证法</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认识论</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endParaRPr lang="en-US" altLang="zh-CN" sz="2400" b="1">
              <a:solidFill>
                <a:schemeClr val="tx1"/>
              </a:solidFill>
              <a:latin typeface="微软雅黑" panose="020B0503020204020204" charset="-122"/>
              <a:ea typeface="微软雅黑" panose="020B0503020204020204" charset="-122"/>
              <a:cs typeface="微软雅黑" panose="020B0503020204020204" charset="-122"/>
            </a:endParaRPr>
          </a:p>
          <a:p>
            <a:pPr algn="l" fontAlgn="auto">
              <a:lnSpc>
                <a:spcPts val="3280"/>
              </a:lnSpc>
              <a:buClrTx/>
              <a:buSzTx/>
              <a:buNone/>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唯物辩证法</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en-US" altLang="zh-CN" sz="2400" b="1">
                <a:latin typeface="微软雅黑" panose="020B0503020204020204" charset="-122"/>
                <a:ea typeface="微软雅黑" panose="020B0503020204020204" charset="-122"/>
                <a:cs typeface="微软雅黑" panose="020B0503020204020204" charset="-122"/>
                <a:sym typeface="+mn-ea"/>
              </a:rPr>
              <a:t>把握世界的规律</a:t>
            </a:r>
            <a:r>
              <a:rPr lang="zh-CN" altLang="en-US"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endParaRPr>
          </a:p>
          <a:p>
            <a:pPr algn="l" fontAlgn="auto">
              <a:lnSpc>
                <a:spcPts val="3280"/>
              </a:lnSpc>
              <a:buClrTx/>
              <a:buSzTx/>
              <a:buNone/>
            </a:pP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联系观</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世界是普遍联系的（联系含义特征</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整体</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与部分</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掌握系统优化的</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方法）</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endParaRPr lang="en-US" altLang="zh-CN" sz="2400" b="1">
              <a:solidFill>
                <a:schemeClr val="tx1"/>
              </a:solidFill>
              <a:latin typeface="微软雅黑" panose="020B0503020204020204" charset="-122"/>
              <a:ea typeface="微软雅黑" panose="020B0503020204020204" charset="-122"/>
              <a:cs typeface="微软雅黑" panose="020B0503020204020204" charset="-122"/>
            </a:endParaRPr>
          </a:p>
          <a:p>
            <a:pPr algn="l" fontAlgn="auto">
              <a:lnSpc>
                <a:spcPts val="3280"/>
              </a:lnSpc>
              <a:buClrTx/>
              <a:buSzTx/>
              <a:buNone/>
            </a:pP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发展观</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世界是永恒发展的（发展普遍性实质状态途径根本途径和动力源泉</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endParaRPr lang="en-US" altLang="zh-CN" sz="2400" b="1">
              <a:solidFill>
                <a:schemeClr val="tx1"/>
              </a:solidFill>
              <a:latin typeface="微软雅黑" panose="020B0503020204020204" charset="-122"/>
              <a:ea typeface="微软雅黑" panose="020B0503020204020204" charset="-122"/>
              <a:cs typeface="微软雅黑" panose="020B0503020204020204" charset="-122"/>
            </a:endParaRPr>
          </a:p>
          <a:p>
            <a:pPr algn="l" fontAlgn="auto">
              <a:lnSpc>
                <a:spcPts val="3280"/>
              </a:lnSpc>
              <a:buClrTx/>
              <a:buSzTx/>
              <a:buNone/>
            </a:pP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矛盾观</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唯物辩证法的实质与核心</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endParaRPr lang="en-US" altLang="zh-CN" sz="2400" b="1">
              <a:solidFill>
                <a:schemeClr val="tx1"/>
              </a:solidFill>
              <a:latin typeface="微软雅黑" panose="020B0503020204020204" charset="-122"/>
              <a:ea typeface="微软雅黑" panose="020B0503020204020204" charset="-122"/>
              <a:cs typeface="微软雅黑" panose="020B0503020204020204" charset="-122"/>
            </a:endParaRPr>
          </a:p>
          <a:p>
            <a:pPr algn="l" fontAlgn="auto">
              <a:lnSpc>
                <a:spcPts val="3280"/>
              </a:lnSpc>
              <a:buClrTx/>
              <a:buSzTx/>
              <a:buNone/>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唯物辩证法的总特征</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联系观和发展观</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endParaRPr lang="en-US" altLang="zh-CN" sz="2400" b="1">
              <a:solidFill>
                <a:schemeClr val="tx1"/>
              </a:solidFill>
              <a:latin typeface="微软雅黑" panose="020B0503020204020204" charset="-122"/>
              <a:ea typeface="微软雅黑" panose="020B0503020204020204" charset="-122"/>
              <a:cs typeface="微软雅黑" panose="020B0503020204020204" charset="-122"/>
            </a:endParaRPr>
          </a:p>
          <a:p>
            <a:pPr algn="l" fontAlgn="auto">
              <a:lnSpc>
                <a:spcPts val="3280"/>
              </a:lnSpc>
              <a:buClrTx/>
              <a:buSzTx/>
              <a:buNone/>
            </a:pP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事物发展的源泉和动力</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u="heavy">
                <a:solidFill>
                  <a:schemeClr val="tx1"/>
                </a:solidFill>
                <a:uFill>
                  <a:solidFill>
                    <a:srgbClr val="FF0000"/>
                  </a:solidFill>
                </a:uFill>
                <a:latin typeface="微软雅黑" panose="020B0503020204020204" charset="-122"/>
                <a:ea typeface="微软雅黑" panose="020B0503020204020204" charset="-122"/>
                <a:cs typeface="微软雅黑" panose="020B0503020204020204" charset="-122"/>
              </a:rPr>
              <a:t>对立统一关系原理</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矛盾的基本属性</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矛盾的同一性和</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斗争性</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endParaRPr lang="en-US" altLang="zh-CN" sz="2400" b="1">
              <a:solidFill>
                <a:schemeClr val="tx1"/>
              </a:solidFill>
              <a:latin typeface="微软雅黑" panose="020B0503020204020204" charset="-122"/>
              <a:ea typeface="微软雅黑" panose="020B0503020204020204" charset="-122"/>
              <a:cs typeface="微软雅黑" panose="020B0503020204020204" charset="-122"/>
            </a:endParaRPr>
          </a:p>
          <a:p>
            <a:pPr algn="l" fontAlgn="auto">
              <a:lnSpc>
                <a:spcPts val="3280"/>
              </a:lnSpc>
              <a:buClrTx/>
              <a:buSzTx/>
              <a:buNone/>
            </a:pP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矛盾问题的精髓</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矛盾的普遍性和特殊性</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 </a:t>
            </a:r>
            <a:endParaRPr lang="en-US" altLang="zh-CN" sz="2400" b="1">
              <a:solidFill>
                <a:schemeClr val="tx1"/>
              </a:solidFill>
              <a:latin typeface="微软雅黑" panose="020B0503020204020204" charset="-122"/>
              <a:ea typeface="微软雅黑" panose="020B0503020204020204" charset="-122"/>
              <a:cs typeface="微软雅黑" panose="020B0503020204020204" charset="-122"/>
            </a:endParaRPr>
          </a:p>
          <a:p>
            <a:pPr algn="l" fontAlgn="auto">
              <a:lnSpc>
                <a:spcPts val="3280"/>
              </a:lnSpc>
              <a:buClrTx/>
              <a:buSzTx/>
              <a:buNone/>
            </a:pPr>
            <a:r>
              <a:rPr lang="zh-CN" altLang="en-US" sz="2400" b="1" u="heavy">
                <a:solidFill>
                  <a:schemeClr val="tx1"/>
                </a:solidFill>
                <a:uFill>
                  <a:solidFill>
                    <a:srgbClr val="FF0000"/>
                  </a:solidFill>
                </a:uFill>
                <a:latin typeface="微软雅黑" panose="020B0503020204020204" charset="-122"/>
                <a:ea typeface="微软雅黑" panose="020B0503020204020204" charset="-122"/>
                <a:cs typeface="微软雅黑" panose="020B0503020204020204" charset="-122"/>
              </a:rPr>
              <a:t>用对立统一的观点看问题</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主次矛和矛主次</a:t>
            </a:r>
            <a:endParaRPr lang="en-US" altLang="zh-CN" sz="2400" b="1">
              <a:solidFill>
                <a:schemeClr val="tx1"/>
              </a:solidFill>
              <a:latin typeface="微软雅黑" panose="020B0503020204020204" charset="-122"/>
              <a:ea typeface="微软雅黑" panose="020B0503020204020204" charset="-122"/>
              <a:cs typeface="微软雅黑" panose="020B0503020204020204" charset="-122"/>
            </a:endParaRPr>
          </a:p>
          <a:p>
            <a:pPr algn="l" fontAlgn="auto">
              <a:lnSpc>
                <a:spcPts val="3280"/>
              </a:lnSpc>
              <a:buClrTx/>
              <a:buSzTx/>
              <a:buNone/>
            </a:pPr>
            <a:r>
              <a:rPr lang="zh-CN" altLang="en-US" sz="2400" b="1" u="heavy">
                <a:uFill>
                  <a:solidFill>
                    <a:srgbClr val="FF0000"/>
                  </a:solidFill>
                </a:uFill>
                <a:latin typeface="微软雅黑" panose="020B0503020204020204" charset="-122"/>
                <a:ea typeface="微软雅黑" panose="020B0503020204020204" charset="-122"/>
                <a:cs typeface="微软雅黑" panose="020B0503020204020204" charset="-122"/>
                <a:sym typeface="+mn-ea"/>
              </a:rPr>
              <a:t>对立统一规律</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sym typeface="+mn-ea"/>
              </a:rPr>
              <a:t>=</a:t>
            </a:r>
            <a:r>
              <a:rPr lang="zh-CN" altLang="en-US" sz="2400" b="1">
                <a:latin typeface="微软雅黑" panose="020B0503020204020204" charset="-122"/>
                <a:ea typeface="微软雅黑" panose="020B0503020204020204" charset="-122"/>
                <a:cs typeface="微软雅黑" panose="020B0503020204020204" charset="-122"/>
                <a:sym typeface="+mn-ea"/>
              </a:rPr>
              <a:t>矛盾规律</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sym typeface="+mn-ea"/>
              </a:rPr>
              <a:t>=</a:t>
            </a:r>
            <a:r>
              <a:rPr lang="zh-CN" altLang="en-US" sz="2400" b="1">
                <a:latin typeface="微软雅黑" panose="020B0503020204020204" charset="-122"/>
                <a:ea typeface="微软雅黑" panose="020B0503020204020204" charset="-122"/>
                <a:cs typeface="微软雅黑" panose="020B0503020204020204" charset="-122"/>
                <a:sym typeface="+mn-ea"/>
              </a:rPr>
              <a:t>同一性与斗争性</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sym typeface="+mn-ea"/>
              </a:rPr>
              <a:t>+</a:t>
            </a:r>
            <a:r>
              <a:rPr lang="zh-CN" altLang="en-US" sz="2400" b="1">
                <a:latin typeface="微软雅黑" panose="020B0503020204020204" charset="-122"/>
                <a:ea typeface="微软雅黑" panose="020B0503020204020204" charset="-122"/>
                <a:cs typeface="微软雅黑" panose="020B0503020204020204" charset="-122"/>
                <a:sym typeface="+mn-ea"/>
              </a:rPr>
              <a:t>普遍性与特殊性</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sym typeface="+mn-ea"/>
              </a:rPr>
              <a:t>+</a:t>
            </a:r>
            <a:r>
              <a:rPr lang="zh-CN" altLang="en-US" sz="2400" b="1">
                <a:latin typeface="微软雅黑" panose="020B0503020204020204" charset="-122"/>
                <a:ea typeface="微软雅黑" panose="020B0503020204020204" charset="-122"/>
                <a:cs typeface="微软雅黑" panose="020B0503020204020204" charset="-122"/>
                <a:sym typeface="+mn-ea"/>
              </a:rPr>
              <a:t>主次矛与</a:t>
            </a:r>
            <a:r>
              <a:rPr lang="zh-CN" altLang="en-US" sz="2400" b="1">
                <a:latin typeface="微软雅黑" panose="020B0503020204020204" charset="-122"/>
                <a:ea typeface="微软雅黑" panose="020B0503020204020204" charset="-122"/>
                <a:cs typeface="微软雅黑" panose="020B0503020204020204" charset="-122"/>
                <a:sym typeface="+mn-ea"/>
              </a:rPr>
              <a:t>矛主次</a:t>
            </a:r>
            <a:r>
              <a:rPr lang="en-US" altLang="zh-CN" sz="2400" b="1">
                <a:latin typeface="微软雅黑" panose="020B0503020204020204" charset="-122"/>
                <a:ea typeface="微软雅黑" panose="020B0503020204020204" charset="-122"/>
                <a:cs typeface="微软雅黑" panose="020B0503020204020204" charset="-122"/>
                <a:sym typeface="+mn-ea"/>
              </a:rPr>
              <a:t> </a:t>
            </a:r>
            <a:endParaRPr lang="en-US" altLang="zh-CN" sz="2400" b="1">
              <a:solidFill>
                <a:schemeClr val="tx1"/>
              </a:solidFill>
              <a:latin typeface="微软雅黑" panose="020B0503020204020204" charset="-122"/>
              <a:ea typeface="微软雅黑" panose="020B0503020204020204" charset="-122"/>
              <a:cs typeface="微软雅黑" panose="020B0503020204020204" charset="-122"/>
            </a:endParaRPr>
          </a:p>
          <a:p>
            <a:pPr algn="l" fontAlgn="auto">
              <a:lnSpc>
                <a:spcPts val="3280"/>
              </a:lnSpc>
              <a:buClrTx/>
              <a:buSzTx/>
              <a:buNone/>
            </a:pP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认识论</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探索认识的奥秘（实践与认识的辩证关系</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在实践中追求和发展真理；</a:t>
            </a:r>
            <a:r>
              <a:rPr lang="zh-CN" altLang="en-US"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与追求真理是</a:t>
            </a:r>
            <a:r>
              <a:rPr lang="zh-CN" altLang="en-US" sz="24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一个过程区分）</a:t>
            </a:r>
            <a:endParaRPr lang="en-US" altLang="zh-CN" sz="2400" b="1">
              <a:solidFill>
                <a:schemeClr val="tx1"/>
              </a:solidFill>
              <a:latin typeface="微软雅黑" panose="020B0503020204020204" charset="-122"/>
              <a:ea typeface="微软雅黑" panose="020B0503020204020204" charset="-122"/>
              <a:cs typeface="微软雅黑" panose="020B0503020204020204" charset="-122"/>
            </a:endParaRPr>
          </a:p>
          <a:p>
            <a:pPr algn="l" fontAlgn="auto">
              <a:lnSpc>
                <a:spcPts val="3280"/>
              </a:lnSpc>
              <a:buClrTx/>
              <a:buSzTx/>
              <a:buNone/>
            </a:pP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辩证唯物主义历史观</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唯物史</a:t>
            </a:r>
            <a:r>
              <a:rPr lang="en-US" altLang="zh-CN" sz="2400" b="1">
                <a:solidFill>
                  <a:schemeClr val="tx1"/>
                </a:solidFill>
                <a:latin typeface="微软雅黑" panose="020B0503020204020204" charset="-122"/>
                <a:ea typeface="微软雅黑" panose="020B0503020204020204" charset="-122"/>
                <a:cs typeface="微软雅黑" panose="020B0503020204020204" charset="-122"/>
              </a:rPr>
              <a:t>观</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历史唯物主</a:t>
            </a:r>
            <a:r>
              <a:rPr lang="zh-CN" altLang="en-US" sz="2400" b="1">
                <a:latin typeface="微软雅黑" panose="020B0503020204020204" charset="-122"/>
                <a:ea typeface="微软雅黑" panose="020B0503020204020204" charset="-122"/>
                <a:cs typeface="微软雅黑" panose="020B0503020204020204" charset="-122"/>
              </a:rPr>
              <a:t>义</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社会历史观</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人生</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价值观</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endParaRPr>
          </a:p>
          <a:p>
            <a:pPr algn="l" fontAlgn="auto">
              <a:lnSpc>
                <a:spcPts val="3280"/>
              </a:lnSpc>
              <a:buClrTx/>
              <a:buSzTx/>
              <a:buNone/>
            </a:pP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社会历史观</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寻觅社会的真谛</a:t>
            </a:r>
            <a:endPar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endParaRPr>
          </a:p>
          <a:p>
            <a:pPr algn="l" fontAlgn="auto">
              <a:lnSpc>
                <a:spcPts val="3280"/>
              </a:lnSpc>
              <a:buClrTx/>
              <a:buSzTx/>
              <a:buNone/>
            </a:pP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人生价值观</a:t>
            </a:r>
            <a:r>
              <a:rPr lang="en-US" altLang="zh-CN" sz="2400" b="1">
                <a:solidFill>
                  <a:srgbClr val="FF0000"/>
                </a:solidFill>
                <a:highlight>
                  <a:srgbClr val="FFFF00"/>
                </a:highlight>
                <a:latin typeface="微软雅黑" panose="020B0503020204020204" charset="-122"/>
                <a:ea typeface="微软雅黑" panose="020B0503020204020204" charset="-122"/>
                <a:cs typeface="微软雅黑" panose="020B0503020204020204" charset="-122"/>
              </a:rPr>
              <a:t>=</a:t>
            </a:r>
            <a:r>
              <a:rPr lang="zh-CN" altLang="en-US" sz="2400" b="1">
                <a:solidFill>
                  <a:schemeClr val="tx1"/>
                </a:solidFill>
                <a:latin typeface="微软雅黑" panose="020B0503020204020204" charset="-122"/>
                <a:ea typeface="微软雅黑" panose="020B0503020204020204" charset="-122"/>
                <a:cs typeface="微软雅黑" panose="020B0503020204020204" charset="-122"/>
              </a:rPr>
              <a:t>实现人生的价值</a:t>
            </a:r>
            <a:endParaRPr lang="zh-CN" altLang="en-US" sz="2400" b="1">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5" name="左箭头标注 4"/>
          <p:cNvSpPr/>
          <p:nvPr/>
        </p:nvSpPr>
        <p:spPr>
          <a:xfrm>
            <a:off x="113030" y="1372870"/>
            <a:ext cx="180340" cy="1082040"/>
          </a:xfrm>
          <a:prstGeom prst="leftArrow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30810" y="151765"/>
            <a:ext cx="11880215" cy="6554470"/>
          </a:xfrm>
          <a:prstGeom prst="rect">
            <a:avLst/>
          </a:prstGeom>
          <a:noFill/>
        </p:spPr>
        <p:txBody>
          <a:bodyPr wrap="square" rtlCol="0">
            <a:spAutoFit/>
          </a:bodyPr>
          <a:p>
            <a:pPr fontAlgn="auto"/>
            <a:r>
              <a:rPr lang="en-US" altLang="zh-CN" sz="2800" b="1">
                <a:solidFill>
                  <a:srgbClr val="FF0000"/>
                </a:solidFill>
                <a:latin typeface="华文琥珀" panose="02010800040101010101" charset="-122"/>
                <a:ea typeface="华文琥珀" panose="02010800040101010101" charset="-122"/>
                <a:cs typeface="华文琥珀" panose="02010800040101010101" charset="-122"/>
              </a:rPr>
              <a:t>1.</a:t>
            </a:r>
            <a:r>
              <a:rPr lang="zh-CN" altLang="en-US" sz="2800" b="1">
                <a:solidFill>
                  <a:srgbClr val="FF0000"/>
                </a:solidFill>
                <a:latin typeface="华文琥珀" panose="02010800040101010101" charset="-122"/>
                <a:ea typeface="华文琥珀" panose="02010800040101010101" charset="-122"/>
                <a:cs typeface="华文琥珀" panose="02010800040101010101" charset="-122"/>
              </a:rPr>
              <a:t>辩证唯物论（探索世界的</a:t>
            </a:r>
            <a:r>
              <a:rPr lang="zh-CN" altLang="en-US" sz="2800" b="1">
                <a:solidFill>
                  <a:srgbClr val="FF0000"/>
                </a:solidFill>
                <a:latin typeface="华文琥珀" panose="02010800040101010101" charset="-122"/>
                <a:ea typeface="华文琥珀" panose="02010800040101010101" charset="-122"/>
                <a:cs typeface="华文琥珀" panose="02010800040101010101" charset="-122"/>
              </a:rPr>
              <a:t>本质）：</a:t>
            </a:r>
            <a:endParaRPr lang="zh-CN" altLang="en-US" sz="2800" b="1">
              <a:solidFill>
                <a:srgbClr val="FF0000"/>
              </a:solidFill>
              <a:latin typeface="华文琥珀" panose="02010800040101010101" charset="-122"/>
              <a:ea typeface="华文琥珀" panose="02010800040101010101" charset="-122"/>
              <a:cs typeface="华文琥珀" panose="02010800040101010101" charset="-122"/>
            </a:endParaRPr>
          </a:p>
          <a:p>
            <a:pPr fontAlgn="auto"/>
            <a:r>
              <a:rPr lang="zh-CN" altLang="en-US" sz="2800" b="1">
                <a:latin typeface="微软雅黑" panose="020B0503020204020204" charset="-122"/>
                <a:ea typeface="微软雅黑" panose="020B0503020204020204" charset="-122"/>
                <a:cs typeface="微软雅黑" panose="020B0503020204020204" charset="-122"/>
              </a:rPr>
              <a:t>①物质</a:t>
            </a:r>
            <a:r>
              <a:rPr lang="zh-CN" altLang="en-US" sz="2800" b="1">
                <a:solidFill>
                  <a:srgbClr val="FF0000"/>
                </a:solidFill>
                <a:latin typeface="微软雅黑" panose="020B0503020204020204" charset="-122"/>
                <a:ea typeface="微软雅黑" panose="020B0503020204020204" charset="-122"/>
                <a:cs typeface="微软雅黑" panose="020B0503020204020204" charset="-122"/>
              </a:rPr>
              <a:t>决定</a:t>
            </a:r>
            <a:r>
              <a:rPr lang="zh-CN" altLang="en-US" sz="2800" b="1">
                <a:latin typeface="微软雅黑" panose="020B0503020204020204" charset="-122"/>
                <a:ea typeface="微软雅黑" panose="020B0503020204020204" charset="-122"/>
                <a:cs typeface="微软雅黑" panose="020B0503020204020204" charset="-122"/>
              </a:rPr>
              <a:t>意识</a:t>
            </a:r>
            <a:r>
              <a:rPr lang="en-US" altLang="zh-CN" sz="28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r>
              <a:rPr lang="zh-CN" altLang="en-US" sz="2800" b="1">
                <a:latin typeface="微软雅黑" panose="020B0503020204020204" charset="-122"/>
                <a:ea typeface="微软雅黑" panose="020B0503020204020204" charset="-122"/>
                <a:cs typeface="微软雅黑" panose="020B0503020204020204" charset="-122"/>
              </a:rPr>
              <a:t>一切从</a:t>
            </a:r>
            <a:r>
              <a:rPr lang="zh-CN" altLang="en-US" sz="2800" b="1">
                <a:solidFill>
                  <a:srgbClr val="FF0000"/>
                </a:solidFill>
                <a:latin typeface="微软雅黑" panose="020B0503020204020204" charset="-122"/>
                <a:ea typeface="微软雅黑" panose="020B0503020204020204" charset="-122"/>
                <a:cs typeface="微软雅黑" panose="020B0503020204020204" charset="-122"/>
              </a:rPr>
              <a:t>实际</a:t>
            </a:r>
            <a:r>
              <a:rPr lang="zh-CN" altLang="en-US" sz="2800" b="1">
                <a:latin typeface="微软雅黑" panose="020B0503020204020204" charset="-122"/>
                <a:ea typeface="微软雅黑" panose="020B0503020204020204" charset="-122"/>
                <a:cs typeface="微软雅黑" panose="020B0503020204020204" charset="-122"/>
              </a:rPr>
              <a:t>出发，</a:t>
            </a:r>
            <a:r>
              <a:rPr lang="zh-CN" altLang="en-US" sz="2800" b="1">
                <a:solidFill>
                  <a:srgbClr val="FF0000"/>
                </a:solidFill>
                <a:latin typeface="微软雅黑" panose="020B0503020204020204" charset="-122"/>
                <a:ea typeface="微软雅黑" panose="020B0503020204020204" charset="-122"/>
                <a:cs typeface="微软雅黑" panose="020B0503020204020204" charset="-122"/>
              </a:rPr>
              <a:t>实事求是</a:t>
            </a:r>
            <a:r>
              <a:rPr lang="en-US" altLang="zh-CN" sz="28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r>
              <a:rPr lang="zh-CN" altLang="en-US" sz="2800" b="1">
                <a:latin typeface="微软雅黑" panose="020B0503020204020204" charset="-122"/>
                <a:ea typeface="微软雅黑" panose="020B0503020204020204" charset="-122"/>
                <a:cs typeface="微软雅黑" panose="020B0503020204020204" charset="-122"/>
              </a:rPr>
              <a:t>材料</a:t>
            </a:r>
            <a:endParaRPr lang="zh-CN" altLang="en-US" sz="2800" b="1">
              <a:latin typeface="微软雅黑" panose="020B0503020204020204" charset="-122"/>
              <a:ea typeface="微软雅黑" panose="020B0503020204020204" charset="-122"/>
              <a:cs typeface="微软雅黑" panose="020B0503020204020204" charset="-122"/>
            </a:endParaRPr>
          </a:p>
          <a:p>
            <a:pPr fontAlgn="auto"/>
            <a:r>
              <a:rPr lang="zh-CN" altLang="en-US" sz="2800" b="1">
                <a:latin typeface="Calibri" panose="020F0502020204030204" charset="0"/>
                <a:ea typeface="微软雅黑" panose="020B0503020204020204" charset="-122"/>
                <a:cs typeface="微软雅黑" panose="020B0503020204020204" charset="-122"/>
              </a:rPr>
              <a:t>②意识</a:t>
            </a:r>
            <a:r>
              <a:rPr lang="zh-CN" altLang="en-US" sz="2800" b="1">
                <a:solidFill>
                  <a:srgbClr val="FF0000"/>
                </a:solidFill>
                <a:latin typeface="Calibri" panose="020F0502020204030204" charset="0"/>
                <a:ea typeface="微软雅黑" panose="020B0503020204020204" charset="-122"/>
                <a:cs typeface="微软雅黑" panose="020B0503020204020204" charset="-122"/>
              </a:rPr>
              <a:t>反作用于</a:t>
            </a:r>
            <a:r>
              <a:rPr lang="zh-CN" altLang="en-US" sz="2800" b="1">
                <a:latin typeface="Calibri" panose="020F0502020204030204" charset="0"/>
                <a:ea typeface="微软雅黑" panose="020B0503020204020204" charset="-122"/>
                <a:cs typeface="微软雅黑" panose="020B0503020204020204" charset="-122"/>
              </a:rPr>
              <a:t>物质（意识对物质具有</a:t>
            </a:r>
            <a:r>
              <a:rPr lang="zh-CN" altLang="en-US" sz="2800" b="1">
                <a:solidFill>
                  <a:srgbClr val="FF0000"/>
                </a:solidFill>
                <a:latin typeface="Calibri" panose="020F0502020204030204" charset="0"/>
                <a:ea typeface="微软雅黑" panose="020B0503020204020204" charset="-122"/>
                <a:cs typeface="微软雅黑" panose="020B0503020204020204" charset="-122"/>
              </a:rPr>
              <a:t>能动的反作用</a:t>
            </a:r>
            <a:r>
              <a:rPr lang="zh-CN" altLang="en-US" sz="2800" b="1">
                <a:latin typeface="Calibri" panose="020F0502020204030204" charset="0"/>
                <a:ea typeface="微软雅黑" panose="020B0503020204020204" charset="-122"/>
                <a:cs typeface="微软雅黑" panose="020B0503020204020204" charset="-122"/>
              </a:rPr>
              <a:t>），人能够能动的</a:t>
            </a:r>
            <a:r>
              <a:rPr lang="zh-CN" altLang="en-US" sz="2800" b="1">
                <a:solidFill>
                  <a:srgbClr val="FF0000"/>
                </a:solidFill>
                <a:latin typeface="Calibri" panose="020F0502020204030204" charset="0"/>
                <a:ea typeface="微软雅黑" panose="020B0503020204020204" charset="-122"/>
                <a:cs typeface="微软雅黑" panose="020B0503020204020204" charset="-122"/>
              </a:rPr>
              <a:t>认识世界</a:t>
            </a:r>
            <a:r>
              <a:rPr lang="zh-CN" altLang="en-US" sz="2800" b="1">
                <a:latin typeface="Calibri" panose="020F0502020204030204" charset="0"/>
                <a:ea typeface="微软雅黑" panose="020B0503020204020204" charset="-122"/>
                <a:cs typeface="微软雅黑" panose="020B0503020204020204" charset="-122"/>
              </a:rPr>
              <a:t>（意识活动具有</a:t>
            </a:r>
            <a:r>
              <a:rPr lang="zh-CN" altLang="en-US" sz="2800" b="1">
                <a:solidFill>
                  <a:srgbClr val="FF0000"/>
                </a:solidFill>
                <a:latin typeface="Calibri" panose="020F0502020204030204" charset="0"/>
                <a:ea typeface="微软雅黑" panose="020B0503020204020204" charset="-122"/>
                <a:cs typeface="微软雅黑" panose="020B0503020204020204" charset="-122"/>
              </a:rPr>
              <a:t>目的性、自觉选择性和能动创造性</a:t>
            </a:r>
            <a:r>
              <a:rPr lang="zh-CN" altLang="en-US" sz="2800" b="1">
                <a:latin typeface="Calibri" panose="020F0502020204030204" charset="0"/>
                <a:ea typeface="微软雅黑" panose="020B0503020204020204" charset="-122"/>
                <a:cs typeface="微软雅黑" panose="020B0503020204020204" charset="-122"/>
              </a:rPr>
              <a:t>）、</a:t>
            </a:r>
            <a:r>
              <a:rPr lang="zh-CN" altLang="en-US" sz="2800" b="1">
                <a:solidFill>
                  <a:srgbClr val="FF0000"/>
                </a:solidFill>
                <a:latin typeface="Calibri" panose="020F0502020204030204" charset="0"/>
                <a:ea typeface="微软雅黑" panose="020B0503020204020204" charset="-122"/>
                <a:cs typeface="微软雅黑" panose="020B0503020204020204" charset="-122"/>
              </a:rPr>
              <a:t>改造世界</a:t>
            </a:r>
            <a:r>
              <a:rPr lang="zh-CN" altLang="en-US" sz="2800" b="1">
                <a:latin typeface="Calibri" panose="020F0502020204030204" charset="0"/>
                <a:ea typeface="微软雅黑" panose="020B0503020204020204" charset="-122"/>
                <a:cs typeface="微软雅黑" panose="020B0503020204020204" charset="-122"/>
              </a:rPr>
              <a:t>（通过</a:t>
            </a:r>
            <a:r>
              <a:rPr lang="zh-CN" altLang="en-US" sz="2800" b="1">
                <a:solidFill>
                  <a:srgbClr val="FF0000"/>
                </a:solidFill>
                <a:latin typeface="Calibri" panose="020F0502020204030204" charset="0"/>
                <a:ea typeface="微软雅黑" panose="020B0503020204020204" charset="-122"/>
                <a:cs typeface="微软雅黑" panose="020B0503020204020204" charset="-122"/>
              </a:rPr>
              <a:t>实践</a:t>
            </a:r>
            <a:r>
              <a:rPr lang="zh-CN" altLang="en-US" sz="2800" b="1">
                <a:latin typeface="Calibri" panose="020F0502020204030204" charset="0"/>
                <a:ea typeface="微软雅黑" panose="020B0503020204020204" charset="-122"/>
                <a:cs typeface="微软雅黑" panose="020B0503020204020204" charset="-122"/>
              </a:rPr>
              <a:t>将主观见之于客观）</a:t>
            </a:r>
            <a:r>
              <a:rPr lang="en-US" altLang="zh-CN" sz="28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r>
              <a:rPr lang="zh-CN" altLang="en-US" sz="2800" b="1">
                <a:solidFill>
                  <a:srgbClr val="FF0000"/>
                </a:solidFill>
                <a:latin typeface="Calibri" panose="020F0502020204030204" charset="0"/>
                <a:ea typeface="微软雅黑" panose="020B0503020204020204" charset="-122"/>
                <a:cs typeface="微软雅黑" panose="020B0503020204020204" charset="-122"/>
              </a:rPr>
              <a:t>正确</a:t>
            </a:r>
            <a:r>
              <a:rPr lang="zh-CN" altLang="en-US" sz="2800" b="1">
                <a:latin typeface="Calibri" panose="020F0502020204030204" charset="0"/>
                <a:ea typeface="微软雅黑" panose="020B0503020204020204" charset="-122"/>
                <a:cs typeface="微软雅黑" panose="020B0503020204020204" charset="-122"/>
              </a:rPr>
              <a:t>的意识会</a:t>
            </a:r>
            <a:r>
              <a:rPr lang="zh-CN" altLang="en-US" sz="2800" b="1">
                <a:solidFill>
                  <a:srgbClr val="FF0000"/>
                </a:solidFill>
                <a:latin typeface="Calibri" panose="020F0502020204030204" charset="0"/>
                <a:ea typeface="微软雅黑" panose="020B0503020204020204" charset="-122"/>
                <a:cs typeface="微软雅黑" panose="020B0503020204020204" charset="-122"/>
              </a:rPr>
              <a:t>促进</a:t>
            </a:r>
            <a:r>
              <a:rPr lang="zh-CN" altLang="en-US" sz="2800" b="1">
                <a:latin typeface="Calibri" panose="020F0502020204030204" charset="0"/>
                <a:ea typeface="微软雅黑" panose="020B0503020204020204" charset="-122"/>
                <a:cs typeface="微软雅黑" panose="020B0503020204020204" charset="-122"/>
              </a:rPr>
              <a:t>物质世界的发展，</a:t>
            </a:r>
            <a:r>
              <a:rPr lang="zh-CN" altLang="en-US" sz="2800" b="1">
                <a:solidFill>
                  <a:srgbClr val="FF0000"/>
                </a:solidFill>
                <a:latin typeface="Calibri" panose="020F0502020204030204" charset="0"/>
                <a:ea typeface="微软雅黑" panose="020B0503020204020204" charset="-122"/>
                <a:cs typeface="微软雅黑" panose="020B0503020204020204" charset="-122"/>
              </a:rPr>
              <a:t>错误</a:t>
            </a:r>
            <a:r>
              <a:rPr lang="zh-CN" altLang="en-US" sz="2800" b="1">
                <a:latin typeface="Calibri" panose="020F0502020204030204" charset="0"/>
                <a:ea typeface="微软雅黑" panose="020B0503020204020204" charset="-122"/>
                <a:cs typeface="微软雅黑" panose="020B0503020204020204" charset="-122"/>
              </a:rPr>
              <a:t>的意识会</a:t>
            </a:r>
            <a:r>
              <a:rPr lang="zh-CN" altLang="en-US" sz="2800" b="1">
                <a:solidFill>
                  <a:srgbClr val="FF0000"/>
                </a:solidFill>
                <a:latin typeface="Calibri" panose="020F0502020204030204" charset="0"/>
                <a:ea typeface="微软雅黑" panose="020B0503020204020204" charset="-122"/>
                <a:cs typeface="微软雅黑" panose="020B0503020204020204" charset="-122"/>
              </a:rPr>
              <a:t>阻碍</a:t>
            </a:r>
            <a:r>
              <a:rPr lang="zh-CN" altLang="en-US" sz="2800" b="1">
                <a:latin typeface="Calibri" panose="020F0502020204030204" charset="0"/>
                <a:ea typeface="微软雅黑" panose="020B0503020204020204" charset="-122"/>
                <a:cs typeface="微软雅黑" panose="020B0503020204020204" charset="-122"/>
              </a:rPr>
              <a:t>物质世界的发展</a:t>
            </a:r>
            <a:r>
              <a:rPr lang="en-US" altLang="zh-CN" sz="2800" b="1">
                <a:latin typeface="Calibri" panose="020F0502020204030204" charset="0"/>
                <a:ea typeface="微软雅黑" panose="020B0503020204020204" charset="-122"/>
                <a:cs typeface="微软雅黑" panose="020B0503020204020204" charset="-122"/>
              </a:rPr>
              <a:t>+</a:t>
            </a:r>
            <a:r>
              <a:rPr lang="zh-CN" altLang="en-US" sz="2800" b="1">
                <a:latin typeface="Calibri" panose="020F0502020204030204" charset="0"/>
                <a:ea typeface="微软雅黑" panose="020B0503020204020204" charset="-122"/>
                <a:cs typeface="微软雅黑" panose="020B0503020204020204" charset="-122"/>
              </a:rPr>
              <a:t>我们应树立</a:t>
            </a:r>
            <a:r>
              <a:rPr lang="zh-CN" altLang="en-US" sz="2800" b="1">
                <a:solidFill>
                  <a:srgbClr val="FF0000"/>
                </a:solidFill>
                <a:latin typeface="Calibri" panose="020F0502020204030204" charset="0"/>
                <a:ea typeface="微软雅黑" panose="020B0503020204020204" charset="-122"/>
                <a:cs typeface="微软雅黑" panose="020B0503020204020204" charset="-122"/>
              </a:rPr>
              <a:t>正确</a:t>
            </a:r>
            <a:r>
              <a:rPr lang="zh-CN" altLang="en-US" sz="2800" b="1">
                <a:latin typeface="Calibri" panose="020F0502020204030204" charset="0"/>
                <a:ea typeface="微软雅黑" panose="020B0503020204020204" charset="-122"/>
                <a:cs typeface="微软雅黑" panose="020B0503020204020204" charset="-122"/>
              </a:rPr>
              <a:t>的意识，注重</a:t>
            </a:r>
            <a:r>
              <a:rPr lang="zh-CN" altLang="en-US" sz="2800" b="1">
                <a:solidFill>
                  <a:srgbClr val="FF0000"/>
                </a:solidFill>
                <a:latin typeface="Calibri" panose="020F0502020204030204" charset="0"/>
                <a:ea typeface="微软雅黑" panose="020B0503020204020204" charset="-122"/>
                <a:cs typeface="微软雅黑" panose="020B0503020204020204" charset="-122"/>
              </a:rPr>
              <a:t>精神</a:t>
            </a:r>
            <a:r>
              <a:rPr lang="zh-CN" altLang="en-US" sz="2800" b="1">
                <a:latin typeface="Calibri" panose="020F0502020204030204" charset="0"/>
                <a:ea typeface="微软雅黑" panose="020B0503020204020204" charset="-122"/>
                <a:cs typeface="微软雅黑" panose="020B0503020204020204" charset="-122"/>
              </a:rPr>
              <a:t>的力量</a:t>
            </a:r>
            <a:r>
              <a:rPr lang="en-US" altLang="zh-CN" sz="28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r>
              <a:rPr lang="zh-CN" altLang="en-US" sz="2800" b="1">
                <a:latin typeface="Calibri" panose="020F0502020204030204" charset="0"/>
                <a:ea typeface="微软雅黑" panose="020B0503020204020204" charset="-122"/>
                <a:cs typeface="微软雅黑" panose="020B0503020204020204" charset="-122"/>
              </a:rPr>
              <a:t>材料</a:t>
            </a:r>
            <a:endParaRPr lang="zh-CN" altLang="en-US" sz="2800" b="1">
              <a:latin typeface="Calibri" panose="020F0502020204030204" charset="0"/>
              <a:ea typeface="微软雅黑" panose="020B0503020204020204" charset="-122"/>
              <a:cs typeface="微软雅黑" panose="020B0503020204020204" charset="-122"/>
            </a:endParaRPr>
          </a:p>
          <a:p>
            <a:pPr fontAlgn="auto"/>
            <a:r>
              <a:rPr lang="zh-CN" altLang="en-US" sz="2800" b="1">
                <a:latin typeface="Calibri" panose="020F0502020204030204" charset="0"/>
                <a:ea typeface="微软雅黑" panose="020B0503020204020204" charset="-122"/>
                <a:cs typeface="微软雅黑" panose="020B0503020204020204" charset="-122"/>
              </a:rPr>
              <a:t>③</a:t>
            </a:r>
            <a:r>
              <a:rPr lang="zh-CN" altLang="en-US" sz="2800" b="1">
                <a:solidFill>
                  <a:srgbClr val="FF0000"/>
                </a:solidFill>
                <a:latin typeface="Calibri" panose="020F0502020204030204" charset="0"/>
                <a:ea typeface="微软雅黑" panose="020B0503020204020204" charset="-122"/>
                <a:cs typeface="微软雅黑" panose="020B0503020204020204" charset="-122"/>
              </a:rPr>
              <a:t>规律</a:t>
            </a:r>
            <a:r>
              <a:rPr lang="zh-CN" altLang="en-US" sz="2800" b="1">
                <a:latin typeface="Calibri" panose="020F0502020204030204" charset="0"/>
                <a:ea typeface="微软雅黑" panose="020B0503020204020204" charset="-122"/>
                <a:cs typeface="微软雅黑" panose="020B0503020204020204" charset="-122"/>
              </a:rPr>
              <a:t>是</a:t>
            </a:r>
            <a:r>
              <a:rPr lang="zh-CN" altLang="en-US" sz="2800" b="1">
                <a:solidFill>
                  <a:srgbClr val="FF0000"/>
                </a:solidFill>
                <a:latin typeface="Calibri" panose="020F0502020204030204" charset="0"/>
                <a:ea typeface="微软雅黑" panose="020B0503020204020204" charset="-122"/>
                <a:cs typeface="微软雅黑" panose="020B0503020204020204" charset="-122"/>
              </a:rPr>
              <a:t>客观</a:t>
            </a:r>
            <a:r>
              <a:rPr lang="zh-CN" altLang="en-US" sz="2800" b="1">
                <a:latin typeface="Calibri" panose="020F0502020204030204" charset="0"/>
                <a:ea typeface="微软雅黑" panose="020B0503020204020204" charset="-122"/>
                <a:cs typeface="微软雅黑" panose="020B0503020204020204" charset="-122"/>
              </a:rPr>
              <a:t>的、</a:t>
            </a:r>
            <a:r>
              <a:rPr lang="zh-CN" altLang="en-US" sz="2800" b="1">
                <a:solidFill>
                  <a:srgbClr val="FF0000"/>
                </a:solidFill>
                <a:latin typeface="Calibri" panose="020F0502020204030204" charset="0"/>
                <a:ea typeface="微软雅黑" panose="020B0503020204020204" charset="-122"/>
                <a:cs typeface="微软雅黑" panose="020B0503020204020204" charset="-122"/>
              </a:rPr>
              <a:t>普遍</a:t>
            </a:r>
            <a:r>
              <a:rPr lang="zh-CN" altLang="en-US" sz="2800" b="1">
                <a:latin typeface="Calibri" panose="020F0502020204030204" charset="0"/>
                <a:ea typeface="微软雅黑" panose="020B0503020204020204" charset="-122"/>
                <a:cs typeface="微软雅黑" panose="020B0503020204020204" charset="-122"/>
              </a:rPr>
              <a:t>的，尊重客观规律是正确发挥主观能动性的</a:t>
            </a:r>
            <a:r>
              <a:rPr lang="zh-CN" altLang="en-US" sz="2800" b="1">
                <a:solidFill>
                  <a:srgbClr val="FF0000"/>
                </a:solidFill>
                <a:latin typeface="Calibri" panose="020F0502020204030204" charset="0"/>
                <a:ea typeface="微软雅黑" panose="020B0503020204020204" charset="-122"/>
                <a:cs typeface="微软雅黑" panose="020B0503020204020204" charset="-122"/>
              </a:rPr>
              <a:t>前提条件</a:t>
            </a:r>
            <a:r>
              <a:rPr lang="en-US" altLang="zh-CN" sz="28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r>
              <a:rPr lang="zh-CN" altLang="en-US" sz="2800" b="1">
                <a:latin typeface="Calibri" panose="020F0502020204030204" charset="0"/>
                <a:ea typeface="微软雅黑" panose="020B0503020204020204" charset="-122"/>
                <a:cs typeface="微软雅黑" panose="020B0503020204020204" charset="-122"/>
              </a:rPr>
              <a:t>我们要</a:t>
            </a:r>
            <a:r>
              <a:rPr lang="zh-CN" altLang="en-US" sz="2800" b="1">
                <a:solidFill>
                  <a:srgbClr val="FF0000"/>
                </a:solidFill>
                <a:latin typeface="Calibri" panose="020F0502020204030204" charset="0"/>
                <a:ea typeface="微软雅黑" panose="020B0503020204020204" charset="-122"/>
                <a:cs typeface="微软雅黑" panose="020B0503020204020204" charset="-122"/>
              </a:rPr>
              <a:t>尊重</a:t>
            </a:r>
            <a:r>
              <a:rPr lang="zh-CN" altLang="en-US" sz="2800" b="1">
                <a:latin typeface="Calibri" panose="020F0502020204030204" charset="0"/>
                <a:ea typeface="微软雅黑" panose="020B0503020204020204" charset="-122"/>
                <a:cs typeface="微软雅黑" panose="020B0503020204020204" charset="-122"/>
              </a:rPr>
              <a:t>客观规律，按客观规律</a:t>
            </a:r>
            <a:r>
              <a:rPr lang="zh-CN" altLang="en-US" sz="2800" b="1">
                <a:solidFill>
                  <a:srgbClr val="FF0000"/>
                </a:solidFill>
                <a:latin typeface="Calibri" panose="020F0502020204030204" charset="0"/>
                <a:ea typeface="微软雅黑" panose="020B0503020204020204" charset="-122"/>
                <a:cs typeface="微软雅黑" panose="020B0503020204020204" charset="-122"/>
              </a:rPr>
              <a:t>办事</a:t>
            </a:r>
            <a:r>
              <a:rPr lang="en-US" altLang="zh-CN" sz="28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r>
              <a:rPr lang="zh-CN" altLang="en-US" sz="2800" b="1">
                <a:latin typeface="Calibri" panose="020F0502020204030204" charset="0"/>
                <a:ea typeface="微软雅黑" panose="020B0503020204020204" charset="-122"/>
                <a:cs typeface="微软雅黑" panose="020B0503020204020204" charset="-122"/>
              </a:rPr>
              <a:t>材料</a:t>
            </a:r>
            <a:endParaRPr lang="zh-CN" altLang="en-US" sz="2800" b="1">
              <a:latin typeface="Calibri" panose="020F0502020204030204" charset="0"/>
              <a:ea typeface="微软雅黑" panose="020B0503020204020204" charset="-122"/>
              <a:cs typeface="微软雅黑" panose="020B0503020204020204" charset="-122"/>
            </a:endParaRPr>
          </a:p>
          <a:p>
            <a:pPr fontAlgn="auto"/>
            <a:r>
              <a:rPr lang="zh-CN" altLang="en-US" sz="2800" b="1">
                <a:latin typeface="微软雅黑" panose="020B0503020204020204" charset="-122"/>
                <a:ea typeface="微软雅黑" panose="020B0503020204020204" charset="-122"/>
                <a:cs typeface="微软雅黑" panose="020B0503020204020204" charset="-122"/>
              </a:rPr>
              <a:t>④但是人在客观规律面前</a:t>
            </a:r>
            <a:r>
              <a:rPr lang="zh-CN" altLang="en-US" sz="2800" b="1">
                <a:solidFill>
                  <a:srgbClr val="FF0000"/>
                </a:solidFill>
                <a:latin typeface="微软雅黑" panose="020B0503020204020204" charset="-122"/>
                <a:ea typeface="微软雅黑" panose="020B0503020204020204" charset="-122"/>
                <a:cs typeface="微软雅黑" panose="020B0503020204020204" charset="-122"/>
              </a:rPr>
              <a:t>不是无能为力的</a:t>
            </a:r>
            <a:r>
              <a:rPr lang="en-US" altLang="zh-CN" sz="28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r>
              <a:rPr lang="zh-CN" altLang="en-US" sz="2800" b="1">
                <a:latin typeface="微软雅黑" panose="020B0503020204020204" charset="-122"/>
                <a:ea typeface="微软雅黑" panose="020B0503020204020204" charset="-122"/>
                <a:cs typeface="微软雅黑" panose="020B0503020204020204" charset="-122"/>
              </a:rPr>
              <a:t>可以在</a:t>
            </a:r>
            <a:r>
              <a:rPr lang="zh-CN" altLang="en-US" sz="2800" b="1">
                <a:solidFill>
                  <a:srgbClr val="FF0000"/>
                </a:solidFill>
                <a:latin typeface="微软雅黑" panose="020B0503020204020204" charset="-122"/>
                <a:ea typeface="微软雅黑" panose="020B0503020204020204" charset="-122"/>
                <a:cs typeface="微软雅黑" panose="020B0503020204020204" charset="-122"/>
              </a:rPr>
              <a:t>尊重</a:t>
            </a:r>
            <a:r>
              <a:rPr lang="zh-CN" altLang="en-US" sz="2800" b="1">
                <a:latin typeface="微软雅黑" panose="020B0503020204020204" charset="-122"/>
                <a:ea typeface="微软雅黑" panose="020B0503020204020204" charset="-122"/>
                <a:cs typeface="微软雅黑" panose="020B0503020204020204" charset="-122"/>
              </a:rPr>
              <a:t>客观规律的基础上</a:t>
            </a:r>
            <a:r>
              <a:rPr lang="zh-CN" altLang="en-US" sz="2800" b="1">
                <a:solidFill>
                  <a:srgbClr val="FF0000"/>
                </a:solidFill>
                <a:latin typeface="微软雅黑" panose="020B0503020204020204" charset="-122"/>
                <a:ea typeface="微软雅黑" panose="020B0503020204020204" charset="-122"/>
                <a:cs typeface="微软雅黑" panose="020B0503020204020204" charset="-122"/>
              </a:rPr>
              <a:t>充分发挥</a:t>
            </a:r>
            <a:r>
              <a:rPr lang="zh-CN" altLang="en-US" sz="2800" b="1">
                <a:latin typeface="微软雅黑" panose="020B0503020204020204" charset="-122"/>
                <a:ea typeface="微软雅黑" panose="020B0503020204020204" charset="-122"/>
                <a:cs typeface="微软雅黑" panose="020B0503020204020204" charset="-122"/>
              </a:rPr>
              <a:t>主观能动性，将尊重客观规律和发挥主观能动性</a:t>
            </a:r>
            <a:r>
              <a:rPr lang="zh-CN" altLang="en-US" sz="2800" b="1">
                <a:solidFill>
                  <a:srgbClr val="FF0000"/>
                </a:solidFill>
                <a:latin typeface="微软雅黑" panose="020B0503020204020204" charset="-122"/>
                <a:ea typeface="微软雅黑" panose="020B0503020204020204" charset="-122"/>
                <a:cs typeface="微软雅黑" panose="020B0503020204020204" charset="-122"/>
              </a:rPr>
              <a:t>相结合</a:t>
            </a:r>
            <a:r>
              <a:rPr lang="en-US" altLang="zh-CN" sz="2800" b="1">
                <a:solidFill>
                  <a:srgbClr val="FFFF00"/>
                </a:solidFill>
                <a:highlight>
                  <a:srgbClr val="FF0000"/>
                </a:highlight>
                <a:latin typeface="微软雅黑" panose="020B0503020204020204" charset="-122"/>
                <a:ea typeface="微软雅黑" panose="020B0503020204020204" charset="-122"/>
                <a:cs typeface="微软雅黑" panose="020B0503020204020204" charset="-122"/>
              </a:rPr>
              <a:t>+</a:t>
            </a:r>
            <a:r>
              <a:rPr lang="zh-CN" altLang="en-US" sz="2800" b="1">
                <a:latin typeface="微软雅黑" panose="020B0503020204020204" charset="-122"/>
                <a:ea typeface="微软雅黑" panose="020B0503020204020204" charset="-122"/>
                <a:cs typeface="微软雅黑" panose="020B0503020204020204" charset="-122"/>
              </a:rPr>
              <a:t>材料</a:t>
            </a:r>
            <a:endParaRPr lang="zh-CN" altLang="en-US" sz="2800" b="1">
              <a:latin typeface="微软雅黑" panose="020B0503020204020204" charset="-122"/>
              <a:ea typeface="微软雅黑" panose="020B0503020204020204" charset="-122"/>
              <a:cs typeface="微软雅黑" panose="020B0503020204020204" charset="-122"/>
            </a:endParaRPr>
          </a:p>
          <a:p>
            <a:pPr fontAlgn="auto"/>
            <a:r>
              <a:rPr lang="zh-CN" altLang="en-US" sz="2800" b="1">
                <a:solidFill>
                  <a:srgbClr val="FFFF00"/>
                </a:solidFill>
                <a:highlight>
                  <a:srgbClr val="FF0000"/>
                </a:highlight>
                <a:latin typeface="Calibri" panose="020F0502020204030204" charset="0"/>
                <a:ea typeface="微软雅黑" panose="020B0503020204020204" charset="-122"/>
                <a:cs typeface="微软雅黑" panose="020B0503020204020204" charset="-122"/>
              </a:rPr>
              <a:t>一切从实际出发，实事求是</a:t>
            </a:r>
            <a:r>
              <a:rPr lang="zh-CN" altLang="en-US" sz="2800" b="1">
                <a:solidFill>
                  <a:schemeClr val="tx1"/>
                </a:solidFill>
                <a:latin typeface="Calibri" panose="020F0502020204030204" charset="0"/>
                <a:ea typeface="微软雅黑" panose="020B0503020204020204" charset="-122"/>
                <a:cs typeface="微软雅黑" panose="020B0503020204020204" charset="-122"/>
              </a:rPr>
              <a:t>（</a:t>
            </a:r>
            <a:r>
              <a:rPr lang="zh-CN" altLang="en-US" sz="2800" b="1">
                <a:solidFill>
                  <a:srgbClr val="FF0000"/>
                </a:solidFill>
                <a:latin typeface="Calibri" panose="020F0502020204030204" charset="0"/>
                <a:ea typeface="微软雅黑" panose="020B0503020204020204" charset="-122"/>
                <a:cs typeface="微软雅黑" panose="020B0503020204020204" charset="-122"/>
              </a:rPr>
              <a:t>一要</a:t>
            </a:r>
            <a:r>
              <a:rPr lang="zh-CN" altLang="en-US" sz="2800" b="1">
                <a:solidFill>
                  <a:srgbClr val="FF0000"/>
                </a:solidFill>
                <a:highlight>
                  <a:srgbClr val="00FF00"/>
                </a:highlight>
                <a:latin typeface="Calibri" panose="020F0502020204030204" charset="0"/>
                <a:ea typeface="微软雅黑" panose="020B0503020204020204" charset="-122"/>
                <a:cs typeface="微软雅黑" panose="020B0503020204020204" charset="-122"/>
              </a:rPr>
              <a:t>尊重</a:t>
            </a:r>
            <a:r>
              <a:rPr lang="zh-CN" altLang="en-US" sz="2800" b="1">
                <a:solidFill>
                  <a:schemeClr val="tx1"/>
                </a:solidFill>
                <a:latin typeface="Calibri" panose="020F0502020204030204" charset="0"/>
                <a:ea typeface="微软雅黑" panose="020B0503020204020204" charset="-122"/>
                <a:cs typeface="微软雅黑" panose="020B0503020204020204" charset="-122"/>
              </a:rPr>
              <a:t>物质运动的客观规律，从客观存在的事物</a:t>
            </a:r>
            <a:r>
              <a:rPr lang="zh-CN" altLang="en-US" sz="2800" b="1">
                <a:solidFill>
                  <a:srgbClr val="FF0000"/>
                </a:solidFill>
                <a:highlight>
                  <a:srgbClr val="00FF00"/>
                </a:highlight>
                <a:latin typeface="Calibri" panose="020F0502020204030204" charset="0"/>
                <a:ea typeface="微软雅黑" panose="020B0503020204020204" charset="-122"/>
                <a:cs typeface="微软雅黑" panose="020B0503020204020204" charset="-122"/>
              </a:rPr>
              <a:t>出发</a:t>
            </a:r>
            <a:r>
              <a:rPr lang="zh-CN" altLang="en-US" sz="2800" b="1">
                <a:solidFill>
                  <a:schemeClr val="tx1"/>
                </a:solidFill>
                <a:latin typeface="Calibri" panose="020F0502020204030204" charset="0"/>
                <a:ea typeface="微软雅黑" panose="020B0503020204020204" charset="-122"/>
                <a:cs typeface="微软雅黑" panose="020B0503020204020204" charset="-122"/>
              </a:rPr>
              <a:t>；</a:t>
            </a:r>
            <a:r>
              <a:rPr lang="zh-CN" altLang="en-US" sz="2800" b="1">
                <a:solidFill>
                  <a:srgbClr val="FF0000"/>
                </a:solidFill>
                <a:latin typeface="Calibri" panose="020F0502020204030204" charset="0"/>
                <a:ea typeface="微软雅黑" panose="020B0503020204020204" charset="-122"/>
                <a:cs typeface="微软雅黑" panose="020B0503020204020204" charset="-122"/>
              </a:rPr>
              <a:t>二要</a:t>
            </a:r>
            <a:r>
              <a:rPr lang="zh-CN" altLang="en-US" sz="2800" b="1">
                <a:solidFill>
                  <a:srgbClr val="FF0000"/>
                </a:solidFill>
                <a:highlight>
                  <a:srgbClr val="00FF00"/>
                </a:highlight>
                <a:latin typeface="Calibri" panose="020F0502020204030204" charset="0"/>
                <a:ea typeface="微软雅黑" panose="020B0503020204020204" charset="-122"/>
                <a:cs typeface="微软雅黑" panose="020B0503020204020204" charset="-122"/>
              </a:rPr>
              <a:t>充分发挥</a:t>
            </a:r>
            <a:r>
              <a:rPr lang="zh-CN" altLang="en-US" sz="2800" b="1">
                <a:solidFill>
                  <a:schemeClr val="tx1"/>
                </a:solidFill>
                <a:latin typeface="Calibri" panose="020F0502020204030204" charset="0"/>
                <a:ea typeface="微软雅黑" panose="020B0503020204020204" charset="-122"/>
                <a:cs typeface="微软雅黑" panose="020B0503020204020204" charset="-122"/>
              </a:rPr>
              <a:t>主观能动性，解放思想，与时俱进；</a:t>
            </a:r>
            <a:r>
              <a:rPr lang="zh-CN" altLang="en-US" sz="2800" b="1">
                <a:solidFill>
                  <a:srgbClr val="FF0000"/>
                </a:solidFill>
                <a:latin typeface="Calibri" panose="020F0502020204030204" charset="0"/>
                <a:ea typeface="微软雅黑" panose="020B0503020204020204" charset="-122"/>
                <a:cs typeface="微软雅黑" panose="020B0503020204020204" charset="-122"/>
              </a:rPr>
              <a:t>三要</a:t>
            </a:r>
            <a:r>
              <a:rPr lang="zh-CN" altLang="en-US" sz="2800" b="1">
                <a:solidFill>
                  <a:schemeClr val="tx1"/>
                </a:solidFill>
                <a:latin typeface="Calibri" panose="020F0502020204030204" charset="0"/>
                <a:ea typeface="微软雅黑" panose="020B0503020204020204" charset="-122"/>
                <a:cs typeface="微软雅黑" panose="020B0503020204020204" charset="-122"/>
              </a:rPr>
              <a:t>把发挥主观能动性和尊重客观规律</a:t>
            </a:r>
            <a:r>
              <a:rPr lang="zh-CN" altLang="en-US" sz="2800" b="1">
                <a:solidFill>
                  <a:srgbClr val="FF0000"/>
                </a:solidFill>
                <a:highlight>
                  <a:srgbClr val="00FF00"/>
                </a:highlight>
                <a:latin typeface="Calibri" panose="020F0502020204030204" charset="0"/>
                <a:ea typeface="微软雅黑" panose="020B0503020204020204" charset="-122"/>
                <a:cs typeface="微软雅黑" panose="020B0503020204020204" charset="-122"/>
              </a:rPr>
              <a:t>结合</a:t>
            </a:r>
            <a:r>
              <a:rPr lang="zh-CN" altLang="en-US" sz="2800" b="1">
                <a:solidFill>
                  <a:schemeClr val="tx1"/>
                </a:solidFill>
                <a:latin typeface="Calibri" panose="020F0502020204030204" charset="0"/>
                <a:ea typeface="微软雅黑" panose="020B0503020204020204" charset="-122"/>
                <a:cs typeface="微软雅黑" panose="020B0503020204020204" charset="-122"/>
              </a:rPr>
              <a:t>起来，把高度的革命热情同严谨踏实的科学态度</a:t>
            </a:r>
            <a:r>
              <a:rPr lang="zh-CN" altLang="en-US" sz="2800" b="1">
                <a:solidFill>
                  <a:srgbClr val="FF0000"/>
                </a:solidFill>
                <a:highlight>
                  <a:srgbClr val="00FF00"/>
                </a:highlight>
                <a:latin typeface="Calibri" panose="020F0502020204030204" charset="0"/>
                <a:ea typeface="微软雅黑" panose="020B0503020204020204" charset="-122"/>
                <a:cs typeface="微软雅黑" panose="020B0503020204020204" charset="-122"/>
              </a:rPr>
              <a:t>结合</a:t>
            </a:r>
            <a:r>
              <a:rPr lang="zh-CN" altLang="en-US" sz="2800" b="1">
                <a:solidFill>
                  <a:schemeClr val="tx1"/>
                </a:solidFill>
                <a:latin typeface="Calibri" panose="020F0502020204030204" charset="0"/>
                <a:ea typeface="微软雅黑" panose="020B0503020204020204" charset="-122"/>
                <a:cs typeface="微软雅黑" panose="020B0503020204020204" charset="-122"/>
              </a:rPr>
              <a:t>起来）</a:t>
            </a:r>
            <a:endParaRPr lang="zh-CN" altLang="en-US" sz="2800" b="1">
              <a:solidFill>
                <a:schemeClr val="tx1"/>
              </a:solidFill>
              <a:latin typeface="Calibri" panose="020F0502020204030204" charset="0"/>
              <a:ea typeface="微软雅黑" panose="020B0503020204020204" charset="-122"/>
              <a:cs typeface="微软雅黑" panose="020B050302020402020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0" y="0"/>
            <a:ext cx="12192000" cy="6805930"/>
          </a:xfrm>
          <a:prstGeom prst="rect">
            <a:avLst/>
          </a:prstGeom>
          <a:noFill/>
        </p:spPr>
        <p:txBody>
          <a:bodyPr wrap="square" rtlCol="0">
            <a:spAutoFit/>
          </a:bodyPr>
          <a:p>
            <a:pPr fontAlgn="auto">
              <a:lnSpc>
                <a:spcPts val="3080"/>
              </a:lnSpc>
            </a:pPr>
            <a:r>
              <a:rPr lang="en-US" altLang="zh-CN" sz="2800" b="1">
                <a:solidFill>
                  <a:srgbClr val="FF0000"/>
                </a:solidFill>
                <a:latin typeface="华文琥珀" panose="02010800040101010101" charset="-122"/>
                <a:ea typeface="华文琥珀" panose="02010800040101010101" charset="-122"/>
                <a:cs typeface="华文琥珀" panose="02010800040101010101" charset="-122"/>
              </a:rPr>
              <a:t>2.唯物辩证法的联系观</a:t>
            </a:r>
            <a:r>
              <a:rPr lang="zh-CN" altLang="en-US" sz="2800" b="1">
                <a:solidFill>
                  <a:srgbClr val="FF0000"/>
                </a:solidFill>
                <a:latin typeface="华文琥珀" panose="02010800040101010101" charset="-122"/>
                <a:ea typeface="华文琥珀" panose="02010800040101010101" charset="-122"/>
                <a:cs typeface="华文琥珀" panose="02010800040101010101" charset="-122"/>
              </a:rPr>
              <a:t>（世界是普遍</a:t>
            </a:r>
            <a:r>
              <a:rPr lang="zh-CN" altLang="en-US" sz="2800" b="1">
                <a:solidFill>
                  <a:srgbClr val="FF0000"/>
                </a:solidFill>
                <a:latin typeface="华文琥珀" panose="02010800040101010101" charset="-122"/>
                <a:ea typeface="华文琥珀" panose="02010800040101010101" charset="-122"/>
                <a:cs typeface="华文琥珀" panose="02010800040101010101" charset="-122"/>
              </a:rPr>
              <a:t>联系的）</a:t>
            </a:r>
            <a:endParaRPr lang="en-US" altLang="zh-CN" sz="2800" b="1">
              <a:solidFill>
                <a:srgbClr val="FF0000"/>
              </a:solidFill>
              <a:latin typeface="华文琥珀" panose="02010800040101010101" charset="-122"/>
              <a:ea typeface="华文琥珀" panose="02010800040101010101" charset="-122"/>
              <a:cs typeface="华文琥珀" panose="02010800040101010101" charset="-122"/>
            </a:endParaRPr>
          </a:p>
          <a:p>
            <a:pPr fontAlgn="auto">
              <a:lnSpc>
                <a:spcPts val="3080"/>
              </a:lnSpc>
            </a:pPr>
            <a:r>
              <a:rPr lang="en-US" altLang="zh-CN" sz="2400" b="1">
                <a:solidFill>
                  <a:schemeClr val="tx1"/>
                </a:solidFill>
                <a:latin typeface="微软雅黑" panose="020B0503020204020204" charset="-122"/>
                <a:ea typeface="微软雅黑" panose="020B0503020204020204" charset="-122"/>
                <a:cs typeface="华文琥珀" panose="02010800040101010101" charset="-122"/>
              </a:rPr>
              <a:t>①</a:t>
            </a:r>
            <a:r>
              <a:rPr lang="zh-CN" altLang="en-US" sz="2400" b="1">
                <a:solidFill>
                  <a:srgbClr val="FF0000"/>
                </a:solidFill>
                <a:latin typeface="华文琥珀" panose="02010800040101010101" charset="-122"/>
                <a:ea typeface="华文琥珀" panose="02010800040101010101" charset="-122"/>
                <a:cs typeface="华文琥珀" panose="02010800040101010101" charset="-122"/>
                <a:sym typeface="+mn-ea"/>
              </a:rPr>
              <a:t>（联系的特征）</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联系是事物之间以及事物内部诸要素之间的相互依赖、相互影响、相互制约和相互作用的关系。</a:t>
            </a:r>
            <a:endParaRPr lang="zh-CN" altLang="en-US" sz="2400" b="1">
              <a:solidFill>
                <a:schemeClr val="tx1"/>
              </a:solidFill>
              <a:latin typeface="微软雅黑" panose="020B0503020204020204" charset="-122"/>
              <a:ea typeface="微软雅黑" panose="020B0503020204020204" charset="-122"/>
              <a:cs typeface="华文琥珀" panose="02010800040101010101" charset="-122"/>
            </a:endParaRPr>
          </a:p>
          <a:p>
            <a:pPr fontAlgn="auto">
              <a:lnSpc>
                <a:spcPts val="3080"/>
              </a:lnSpc>
            </a:pPr>
            <a:r>
              <a:rPr lang="zh-CN" altLang="en-US" sz="2400" b="1">
                <a:solidFill>
                  <a:schemeClr val="tx1"/>
                </a:solidFill>
                <a:latin typeface="Calibri" panose="020F0502020204030204" charset="0"/>
                <a:ea typeface="微软雅黑" panose="020B0503020204020204" charset="-122"/>
                <a:cs typeface="华文琥珀" panose="02010800040101010101" charset="-122"/>
              </a:rPr>
              <a:t>②联系具有</a:t>
            </a:r>
            <a:r>
              <a:rPr lang="zh-CN" altLang="en-US" sz="2400" b="1">
                <a:solidFill>
                  <a:srgbClr val="FF0000"/>
                </a:solidFill>
                <a:highlight>
                  <a:srgbClr val="FFFF00"/>
                </a:highlight>
                <a:latin typeface="+mj-ea"/>
                <a:ea typeface="+mj-ea"/>
                <a:cs typeface="+mj-ea"/>
              </a:rPr>
              <a:t>普遍性</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chemeClr val="tx1"/>
                </a:solidFill>
                <a:latin typeface="Calibri" panose="020F0502020204030204" charset="0"/>
                <a:ea typeface="微软雅黑" panose="020B0503020204020204" charset="-122"/>
                <a:cs typeface="华文琥珀" panose="02010800040101010101" charset="-122"/>
              </a:rPr>
              <a:t>我们</a:t>
            </a:r>
            <a:r>
              <a:rPr lang="zh-CN" altLang="en-US" sz="2400" b="1">
                <a:solidFill>
                  <a:srgbClr val="FF0000"/>
                </a:solidFill>
                <a:highlight>
                  <a:srgbClr val="00FF00"/>
                </a:highlight>
                <a:latin typeface="+mj-ea"/>
                <a:ea typeface="+mj-ea"/>
                <a:cs typeface="+mj-ea"/>
              </a:rPr>
              <a:t>用联系的观点看问题</a:t>
            </a:r>
            <a:r>
              <a:rPr lang="zh-CN" altLang="en-US" sz="2400" b="1">
                <a:solidFill>
                  <a:schemeClr val="tx1"/>
                </a:solidFill>
                <a:latin typeface="Calibri" panose="020F0502020204030204" charset="0"/>
                <a:ea typeface="微软雅黑" panose="020B0503020204020204" charset="-122"/>
                <a:cs typeface="华文琥珀" panose="02010800040101010101" charset="-122"/>
              </a:rPr>
              <a:t>，反对用孤立的观点看问题</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chemeClr val="tx1"/>
                </a:solidFill>
                <a:latin typeface="Calibri" panose="020F0502020204030204" charset="0"/>
                <a:ea typeface="微软雅黑" panose="020B0503020204020204" charset="-122"/>
                <a:cs typeface="华文琥珀" panose="02010800040101010101" charset="-122"/>
              </a:rPr>
              <a:t>材料</a:t>
            </a:r>
            <a:endParaRPr lang="zh-CN" altLang="en-US" sz="2400" b="1">
              <a:solidFill>
                <a:schemeClr val="tx1"/>
              </a:solidFill>
              <a:latin typeface="Calibri" panose="020F0502020204030204" charset="0"/>
              <a:ea typeface="微软雅黑" panose="020B0503020204020204" charset="-122"/>
              <a:cs typeface="华文琥珀" panose="02010800040101010101" charset="-122"/>
            </a:endParaRPr>
          </a:p>
          <a:p>
            <a:pPr fontAlgn="auto">
              <a:lnSpc>
                <a:spcPts val="3080"/>
              </a:lnSpc>
            </a:pPr>
            <a:r>
              <a:rPr lang="zh-CN" altLang="en-US" sz="2400" b="1">
                <a:solidFill>
                  <a:schemeClr val="tx1"/>
                </a:solidFill>
                <a:latin typeface="Calibri" panose="020F0502020204030204" charset="0"/>
                <a:ea typeface="微软雅黑" panose="020B0503020204020204" charset="-122"/>
                <a:cs typeface="华文琥珀" panose="02010800040101010101" charset="-122"/>
              </a:rPr>
              <a:t>联系具有</a:t>
            </a:r>
            <a:r>
              <a:rPr lang="zh-CN" altLang="en-US" sz="2400" b="1">
                <a:solidFill>
                  <a:srgbClr val="FF0000"/>
                </a:solidFill>
                <a:highlight>
                  <a:srgbClr val="FFFF00"/>
                </a:highlight>
                <a:latin typeface="+mj-ea"/>
                <a:ea typeface="+mj-ea"/>
                <a:cs typeface="+mj-ea"/>
              </a:rPr>
              <a:t>客观性</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chemeClr val="tx1"/>
                </a:solidFill>
                <a:latin typeface="Calibri" panose="020F0502020204030204" charset="0"/>
                <a:ea typeface="微软雅黑" panose="020B0503020204020204" charset="-122"/>
                <a:cs typeface="华文琥珀" panose="02010800040101010101" charset="-122"/>
              </a:rPr>
              <a:t>我们</a:t>
            </a:r>
            <a:r>
              <a:rPr lang="zh-CN" altLang="en-US" sz="2400" b="1">
                <a:solidFill>
                  <a:srgbClr val="FF0000"/>
                </a:solidFill>
                <a:highlight>
                  <a:srgbClr val="00FF00"/>
                </a:highlight>
                <a:latin typeface="+mj-ea"/>
                <a:ea typeface="+mj-ea"/>
                <a:cs typeface="+mj-ea"/>
              </a:rPr>
              <a:t>从事物固有的联系中把握事物</a:t>
            </a:r>
            <a:r>
              <a:rPr lang="zh-CN" altLang="en-US" sz="2400" b="1">
                <a:solidFill>
                  <a:schemeClr val="tx1"/>
                </a:solidFill>
                <a:latin typeface="Calibri" panose="020F0502020204030204" charset="0"/>
                <a:ea typeface="微软雅黑" panose="020B0503020204020204" charset="-122"/>
                <a:cs typeface="华文琥珀" panose="02010800040101010101" charset="-122"/>
              </a:rPr>
              <a:t>，</a:t>
            </a:r>
            <a:r>
              <a:rPr lang="zh-CN" altLang="en-US" sz="2400" b="1">
                <a:solidFill>
                  <a:schemeClr val="tx1"/>
                </a:solidFill>
                <a:latin typeface="Calibri" panose="020F0502020204030204" charset="0"/>
                <a:ea typeface="微软雅黑" panose="020B0503020204020204" charset="-122"/>
                <a:cs typeface="华文琥珀" panose="02010800040101010101" charset="-122"/>
              </a:rPr>
              <a:t>切忌主观随意性；人可以</a:t>
            </a:r>
            <a:r>
              <a:rPr lang="zh-CN" altLang="en-US" sz="2400" b="1">
                <a:solidFill>
                  <a:srgbClr val="FF0000"/>
                </a:solidFill>
                <a:highlight>
                  <a:srgbClr val="00FF00"/>
                </a:highlight>
                <a:latin typeface="+mj-ea"/>
                <a:ea typeface="+mj-ea"/>
                <a:cs typeface="+mj-ea"/>
              </a:rPr>
              <a:t>根据</a:t>
            </a:r>
            <a:r>
              <a:rPr lang="zh-CN" altLang="en-US" sz="2400" b="1">
                <a:solidFill>
                  <a:schemeClr val="tx1"/>
                </a:solidFill>
                <a:latin typeface="Calibri" panose="020F0502020204030204" charset="0"/>
                <a:ea typeface="微软雅黑" panose="020B0503020204020204" charset="-122"/>
                <a:cs typeface="华文琥珀" panose="02010800040101010101" charset="-122"/>
              </a:rPr>
              <a:t>事物固有的联系，</a:t>
            </a:r>
            <a:r>
              <a:rPr lang="zh-CN" altLang="en-US" sz="2400" b="1">
                <a:solidFill>
                  <a:srgbClr val="FF0000"/>
                </a:solidFill>
                <a:highlight>
                  <a:srgbClr val="00FF00"/>
                </a:highlight>
                <a:latin typeface="+mj-ea"/>
                <a:ea typeface="+mj-ea"/>
                <a:cs typeface="+mj-ea"/>
              </a:rPr>
              <a:t>改变</a:t>
            </a:r>
            <a:r>
              <a:rPr lang="zh-CN" altLang="en-US" sz="2400" b="1">
                <a:solidFill>
                  <a:schemeClr val="tx1"/>
                </a:solidFill>
                <a:latin typeface="Calibri" panose="020F0502020204030204" charset="0"/>
                <a:ea typeface="微软雅黑" panose="020B0503020204020204" charset="-122"/>
                <a:cs typeface="华文琥珀" panose="02010800040101010101" charset="-122"/>
              </a:rPr>
              <a:t>事物的状态，</a:t>
            </a:r>
            <a:r>
              <a:rPr lang="zh-CN" altLang="en-US" sz="2400" b="1">
                <a:solidFill>
                  <a:srgbClr val="FF0000"/>
                </a:solidFill>
                <a:highlight>
                  <a:srgbClr val="00FF00"/>
                </a:highlight>
                <a:latin typeface="+mj-ea"/>
                <a:ea typeface="+mj-ea"/>
                <a:cs typeface="+mj-ea"/>
              </a:rPr>
              <a:t>调整</a:t>
            </a:r>
            <a:r>
              <a:rPr lang="zh-CN" altLang="en-US" sz="2400" b="1">
                <a:solidFill>
                  <a:schemeClr val="tx1"/>
                </a:solidFill>
                <a:latin typeface="Calibri" panose="020F0502020204030204" charset="0"/>
                <a:ea typeface="微软雅黑" panose="020B0503020204020204" charset="-122"/>
                <a:cs typeface="华文琥珀" panose="02010800040101010101" charset="-122"/>
              </a:rPr>
              <a:t>原有的联系，</a:t>
            </a:r>
            <a:r>
              <a:rPr lang="zh-CN" altLang="en-US" sz="2400" b="1">
                <a:solidFill>
                  <a:srgbClr val="FF0000"/>
                </a:solidFill>
                <a:highlight>
                  <a:srgbClr val="00FF00"/>
                </a:highlight>
                <a:latin typeface="+mj-ea"/>
                <a:ea typeface="+mj-ea"/>
                <a:cs typeface="+mj-ea"/>
              </a:rPr>
              <a:t>建立</a:t>
            </a:r>
            <a:r>
              <a:rPr lang="zh-CN" altLang="en-US" sz="2400" b="1">
                <a:solidFill>
                  <a:schemeClr val="tx1"/>
                </a:solidFill>
                <a:latin typeface="Calibri" panose="020F0502020204030204" charset="0"/>
                <a:ea typeface="微软雅黑" panose="020B0503020204020204" charset="-122"/>
                <a:cs typeface="华文琥珀" panose="02010800040101010101" charset="-122"/>
              </a:rPr>
              <a:t>新的联系</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chemeClr val="tx1"/>
                </a:solidFill>
                <a:latin typeface="Calibri" panose="020F0502020204030204" charset="0"/>
                <a:ea typeface="微软雅黑" panose="020B0503020204020204" charset="-122"/>
                <a:cs typeface="华文琥珀" panose="02010800040101010101" charset="-122"/>
              </a:rPr>
              <a:t>材料</a:t>
            </a:r>
            <a:endParaRPr lang="zh-CN" altLang="en-US" sz="2400" b="1">
              <a:solidFill>
                <a:schemeClr val="tx1"/>
              </a:solidFill>
              <a:latin typeface="Calibri" panose="020F0502020204030204" charset="0"/>
              <a:ea typeface="微软雅黑" panose="020B0503020204020204" charset="-122"/>
              <a:cs typeface="华文琥珀" panose="02010800040101010101" charset="-122"/>
            </a:endParaRPr>
          </a:p>
          <a:p>
            <a:pPr fontAlgn="auto">
              <a:lnSpc>
                <a:spcPts val="3080"/>
              </a:lnSpc>
            </a:pPr>
            <a:r>
              <a:rPr lang="zh-CN" altLang="en-US" sz="2400" b="1">
                <a:solidFill>
                  <a:schemeClr val="tx1"/>
                </a:solidFill>
                <a:latin typeface="Calibri" panose="020F0502020204030204" charset="0"/>
                <a:ea typeface="微软雅黑" panose="020B0503020204020204" charset="-122"/>
                <a:cs typeface="华文琥珀" panose="02010800040101010101" charset="-122"/>
              </a:rPr>
              <a:t>联系具有多样性</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chemeClr val="tx1"/>
                </a:solidFill>
                <a:latin typeface="Calibri" panose="020F0502020204030204" charset="0"/>
                <a:ea typeface="微软雅黑" panose="020B0503020204020204" charset="-122"/>
                <a:cs typeface="华文琥珀" panose="02010800040101010101" charset="-122"/>
              </a:rPr>
              <a:t>要善于</a:t>
            </a:r>
            <a:r>
              <a:rPr lang="zh-CN" altLang="en-US" sz="2400" b="1">
                <a:solidFill>
                  <a:srgbClr val="FF0000"/>
                </a:solidFill>
                <a:highlight>
                  <a:srgbClr val="00FF00"/>
                </a:highlight>
                <a:latin typeface="+mj-ea"/>
                <a:ea typeface="+mj-ea"/>
                <a:cs typeface="+mj-ea"/>
              </a:rPr>
              <a:t>分析和把握</a:t>
            </a:r>
            <a:r>
              <a:rPr lang="zh-CN" altLang="en-US" sz="2400" b="1">
                <a:solidFill>
                  <a:schemeClr val="tx1"/>
                </a:solidFill>
                <a:latin typeface="Calibri" panose="020F0502020204030204" charset="0"/>
                <a:ea typeface="微软雅黑" panose="020B0503020204020204" charset="-122"/>
                <a:cs typeface="华文琥珀" panose="02010800040101010101" charset="-122"/>
              </a:rPr>
              <a:t>事物存在和发展的各种条件，一切</a:t>
            </a:r>
            <a:r>
              <a:rPr lang="zh-CN" altLang="en-US" sz="2400" b="1">
                <a:solidFill>
                  <a:srgbClr val="FF0000"/>
                </a:solidFill>
                <a:highlight>
                  <a:srgbClr val="00FF00"/>
                </a:highlight>
                <a:latin typeface="+mj-ea"/>
                <a:ea typeface="+mj-ea"/>
                <a:cs typeface="+mj-ea"/>
              </a:rPr>
              <a:t>以时间地点条件为转移</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chemeClr val="tx1"/>
                </a:solidFill>
                <a:latin typeface="Calibri" panose="020F0502020204030204" charset="0"/>
                <a:ea typeface="微软雅黑" panose="020B0503020204020204" charset="-122"/>
                <a:cs typeface="华文琥珀" panose="02010800040101010101" charset="-122"/>
              </a:rPr>
              <a:t>材料</a:t>
            </a:r>
            <a:endParaRPr lang="zh-CN" altLang="en-US" sz="2400" b="1">
              <a:solidFill>
                <a:schemeClr val="tx1"/>
              </a:solidFill>
              <a:latin typeface="Calibri" panose="020F0502020204030204" charset="0"/>
              <a:ea typeface="微软雅黑" panose="020B0503020204020204" charset="-122"/>
              <a:cs typeface="华文琥珀" panose="02010800040101010101" charset="-122"/>
            </a:endParaRPr>
          </a:p>
          <a:p>
            <a:pPr fontAlgn="auto">
              <a:lnSpc>
                <a:spcPts val="3080"/>
              </a:lnSpc>
            </a:pPr>
            <a:r>
              <a:rPr lang="zh-CN" altLang="en-US" sz="2400" b="1">
                <a:solidFill>
                  <a:schemeClr val="tx1"/>
                </a:solidFill>
                <a:latin typeface="Calibri" panose="020F0502020204030204" charset="0"/>
                <a:ea typeface="微软雅黑" panose="020B0503020204020204" charset="-122"/>
                <a:cs typeface="华文琥珀" panose="02010800040101010101" charset="-122"/>
              </a:rPr>
              <a:t>③</a:t>
            </a:r>
            <a:r>
              <a:rPr lang="zh-CN" altLang="en-US" sz="2400" b="1">
                <a:solidFill>
                  <a:srgbClr val="FF0000"/>
                </a:solidFill>
                <a:latin typeface="华文琥珀" panose="02010800040101010101" charset="-122"/>
                <a:ea typeface="华文琥珀" panose="02010800040101010101" charset="-122"/>
                <a:cs typeface="华文琥珀" panose="02010800040101010101" charset="-122"/>
                <a:sym typeface="+mn-ea"/>
              </a:rPr>
              <a:t>（整体和部分的辩证关系原理与方法论）</a:t>
            </a:r>
            <a:r>
              <a:rPr lang="zh-CN" altLang="en-US" sz="2400" b="1">
                <a:solidFill>
                  <a:schemeClr val="tx1"/>
                </a:solidFill>
                <a:latin typeface="Calibri" panose="020F0502020204030204" charset="0"/>
                <a:ea typeface="微软雅黑" panose="020B0503020204020204" charset="-122"/>
                <a:cs typeface="华文琥珀" panose="02010800040101010101" charset="-122"/>
              </a:rPr>
              <a:t>整体与部分</a:t>
            </a:r>
            <a:r>
              <a:rPr lang="zh-CN" altLang="en-US" sz="2400" b="1">
                <a:solidFill>
                  <a:srgbClr val="FFFF00"/>
                </a:solidFill>
                <a:highlight>
                  <a:srgbClr val="FF0000"/>
                </a:highlight>
                <a:latin typeface="Calibri" panose="020F0502020204030204" charset="0"/>
                <a:ea typeface="微软雅黑" panose="020B0503020204020204" charset="-122"/>
                <a:cs typeface="华文琥珀" panose="02010800040101010101" charset="-122"/>
              </a:rPr>
              <a:t>相互区别、相互联系、密不可分</a:t>
            </a:r>
            <a:r>
              <a:rPr lang="zh-CN" altLang="en-US" sz="2400" b="1">
                <a:solidFill>
                  <a:schemeClr val="tx1"/>
                </a:solidFill>
                <a:latin typeface="Calibri" panose="020F0502020204030204" charset="0"/>
                <a:ea typeface="微软雅黑" panose="020B0503020204020204" charset="-122"/>
                <a:cs typeface="华文琥珀" panose="02010800040101010101" charset="-122"/>
              </a:rPr>
              <a:t>。</a:t>
            </a:r>
            <a:endParaRPr lang="zh-CN" altLang="en-US" sz="2400" b="1">
              <a:solidFill>
                <a:schemeClr val="tx1"/>
              </a:solidFill>
              <a:latin typeface="Calibri" panose="020F0502020204030204" charset="0"/>
              <a:ea typeface="微软雅黑" panose="020B0503020204020204" charset="-122"/>
              <a:cs typeface="华文琥珀" panose="02010800040101010101" charset="-122"/>
            </a:endParaRPr>
          </a:p>
          <a:p>
            <a:pPr fontAlgn="auto">
              <a:lnSpc>
                <a:spcPts val="3080"/>
              </a:lnSpc>
            </a:pPr>
            <a:r>
              <a:rPr lang="zh-CN" altLang="en-US" sz="2400" b="1">
                <a:solidFill>
                  <a:schemeClr val="tx1"/>
                </a:solidFill>
                <a:latin typeface="Calibri" panose="020F0502020204030204" charset="0"/>
                <a:ea typeface="微软雅黑" panose="020B0503020204020204" charset="-122"/>
                <a:cs typeface="华文琥珀" panose="02010800040101010101" charset="-122"/>
              </a:rPr>
              <a:t>整体居于</a:t>
            </a:r>
            <a:r>
              <a:rPr lang="zh-CN" altLang="en-US" sz="2400" b="1">
                <a:solidFill>
                  <a:srgbClr val="FF0000"/>
                </a:solidFill>
                <a:highlight>
                  <a:srgbClr val="FFFF00"/>
                </a:highlight>
                <a:latin typeface="+mj-ea"/>
                <a:ea typeface="+mj-ea"/>
                <a:cs typeface="+mj-ea"/>
              </a:rPr>
              <a:t>主导地位</a:t>
            </a:r>
            <a:r>
              <a:rPr lang="zh-CN" altLang="en-US" sz="2400" b="1">
                <a:solidFill>
                  <a:schemeClr val="tx1"/>
                </a:solidFill>
                <a:latin typeface="+mj-ea"/>
                <a:ea typeface="+mj-ea"/>
                <a:cs typeface="+mj-ea"/>
              </a:rPr>
              <a:t>，</a:t>
            </a:r>
            <a:r>
              <a:rPr lang="zh-CN" altLang="en-US" sz="2400" b="1">
                <a:solidFill>
                  <a:srgbClr val="FF0000"/>
                </a:solidFill>
                <a:highlight>
                  <a:srgbClr val="FFFF00"/>
                </a:highlight>
                <a:latin typeface="+mj-ea"/>
                <a:ea typeface="+mj-ea"/>
                <a:cs typeface="+mj-ea"/>
              </a:rPr>
              <a:t>统率</a:t>
            </a:r>
            <a:r>
              <a:rPr lang="zh-CN" altLang="en-US" sz="2400" b="1">
                <a:solidFill>
                  <a:schemeClr val="tx1"/>
                </a:solidFill>
                <a:latin typeface="Calibri" panose="020F0502020204030204" charset="0"/>
                <a:ea typeface="微软雅黑" panose="020B0503020204020204" charset="-122"/>
                <a:cs typeface="华文琥珀" panose="02010800040101010101" charset="-122"/>
              </a:rPr>
              <a:t>部分，具有部分所不具备的功能；部分是</a:t>
            </a:r>
            <a:r>
              <a:rPr lang="zh-CN" altLang="en-US" sz="2400" b="1">
                <a:solidFill>
                  <a:srgbClr val="FF0000"/>
                </a:solidFill>
                <a:highlight>
                  <a:srgbClr val="FFFF00"/>
                </a:highlight>
                <a:latin typeface="+mj-ea"/>
                <a:ea typeface="+mj-ea"/>
                <a:cs typeface="+mj-ea"/>
              </a:rPr>
              <a:t>整体的</a:t>
            </a:r>
            <a:r>
              <a:rPr lang="zh-CN" altLang="en-US" sz="2400" b="1">
                <a:solidFill>
                  <a:schemeClr val="tx1"/>
                </a:solidFill>
                <a:latin typeface="Calibri" panose="020F0502020204030204" charset="0"/>
                <a:ea typeface="微软雅黑" panose="020B0503020204020204" charset="-122"/>
                <a:cs typeface="华文琥珀" panose="02010800040101010101" charset="-122"/>
              </a:rPr>
              <a:t>部分；</a:t>
            </a:r>
            <a:r>
              <a:rPr lang="zh-CN" altLang="en-US" sz="2400" b="1">
                <a:latin typeface="Calibri" panose="020F0502020204030204" charset="0"/>
                <a:ea typeface="微软雅黑" panose="020B0503020204020204" charset="-122"/>
                <a:cs typeface="华文琥珀" panose="02010800040101010101" charset="-122"/>
              </a:rPr>
              <a:t>整体的功能、状态及其变化会</a:t>
            </a:r>
            <a:r>
              <a:rPr lang="zh-CN" altLang="en-US" sz="2400" b="1">
                <a:solidFill>
                  <a:srgbClr val="FF0000"/>
                </a:solidFill>
                <a:highlight>
                  <a:srgbClr val="FFFF00"/>
                </a:highlight>
                <a:latin typeface="+mj-ea"/>
                <a:ea typeface="+mj-ea"/>
                <a:cs typeface="+mj-ea"/>
              </a:rPr>
              <a:t>影响部分</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chemeClr val="tx1"/>
                </a:solidFill>
                <a:latin typeface="Calibri" panose="020F0502020204030204" charset="0"/>
                <a:ea typeface="微软雅黑" panose="020B0503020204020204" charset="-122"/>
                <a:cs typeface="华文琥珀" panose="02010800040101010101" charset="-122"/>
              </a:rPr>
              <a:t>我们应当</a:t>
            </a:r>
            <a:r>
              <a:rPr lang="zh-CN" altLang="en-US" sz="2400" b="1">
                <a:solidFill>
                  <a:srgbClr val="FF0000"/>
                </a:solidFill>
                <a:highlight>
                  <a:srgbClr val="00FF00"/>
                </a:highlight>
                <a:latin typeface="+mj-ea"/>
                <a:ea typeface="+mj-ea"/>
                <a:cs typeface="+mj-ea"/>
              </a:rPr>
              <a:t>树立</a:t>
            </a:r>
            <a:r>
              <a:rPr lang="zh-CN" altLang="en-US" sz="2400" b="1">
                <a:solidFill>
                  <a:schemeClr val="tx1"/>
                </a:solidFill>
                <a:latin typeface="Calibri" panose="020F0502020204030204" charset="0"/>
                <a:ea typeface="微软雅黑" panose="020B0503020204020204" charset="-122"/>
                <a:cs typeface="华文琥珀" panose="02010800040101010101" charset="-122"/>
              </a:rPr>
              <a:t>全局观念，</a:t>
            </a:r>
            <a:r>
              <a:rPr lang="zh-CN" altLang="en-US" sz="2400" b="1">
                <a:solidFill>
                  <a:srgbClr val="FF0000"/>
                </a:solidFill>
                <a:highlight>
                  <a:srgbClr val="00FF00"/>
                </a:highlight>
                <a:latin typeface="+mj-ea"/>
                <a:ea typeface="+mj-ea"/>
                <a:cs typeface="+mj-ea"/>
              </a:rPr>
              <a:t>掌握</a:t>
            </a:r>
            <a:r>
              <a:rPr lang="zh-CN" altLang="en-US" sz="2400" b="1">
                <a:solidFill>
                  <a:schemeClr val="tx1"/>
                </a:solidFill>
                <a:latin typeface="Calibri" panose="020F0502020204030204" charset="0"/>
                <a:ea typeface="微软雅黑" panose="020B0503020204020204" charset="-122"/>
                <a:cs typeface="华文琥珀" panose="02010800040101010101" charset="-122"/>
              </a:rPr>
              <a:t>系统优化的方法，</a:t>
            </a:r>
            <a:r>
              <a:rPr lang="zh-CN" altLang="en-US" sz="2400" b="1">
                <a:solidFill>
                  <a:srgbClr val="FF0000"/>
                </a:solidFill>
                <a:highlight>
                  <a:srgbClr val="00FF00"/>
                </a:highlight>
                <a:latin typeface="+mj-ea"/>
                <a:ea typeface="+mj-ea"/>
                <a:cs typeface="+mj-ea"/>
              </a:rPr>
              <a:t>用</a:t>
            </a:r>
            <a:r>
              <a:rPr lang="zh-CN" altLang="en-US" sz="2400" b="1">
                <a:solidFill>
                  <a:schemeClr val="tx1"/>
                </a:solidFill>
                <a:latin typeface="Calibri" panose="020F0502020204030204" charset="0"/>
                <a:ea typeface="微软雅黑" panose="020B0503020204020204" charset="-122"/>
                <a:cs typeface="华文琥珀" panose="02010800040101010101" charset="-122"/>
              </a:rPr>
              <a:t>综合的思维方法认识事物，要</a:t>
            </a:r>
            <a:r>
              <a:rPr lang="zh-CN" altLang="en-US" sz="2400" b="1">
                <a:solidFill>
                  <a:srgbClr val="FF0000"/>
                </a:solidFill>
                <a:highlight>
                  <a:srgbClr val="00FF00"/>
                </a:highlight>
                <a:latin typeface="+mj-ea"/>
                <a:ea typeface="+mj-ea"/>
                <a:cs typeface="+mj-ea"/>
              </a:rPr>
              <a:t>立足</a:t>
            </a:r>
            <a:r>
              <a:rPr lang="zh-CN" altLang="en-US" sz="2400" b="1">
                <a:solidFill>
                  <a:schemeClr val="tx1"/>
                </a:solidFill>
                <a:latin typeface="Calibri" panose="020F0502020204030204" charset="0"/>
                <a:ea typeface="微软雅黑" panose="020B0503020204020204" charset="-122"/>
                <a:cs typeface="华文琥珀" panose="02010800040101010101" charset="-122"/>
              </a:rPr>
              <a:t>整体，把各个部分、各个要素联系起来考察，</a:t>
            </a:r>
            <a:r>
              <a:rPr lang="zh-CN" altLang="en-US" sz="2400" b="1">
                <a:solidFill>
                  <a:srgbClr val="FF0000"/>
                </a:solidFill>
                <a:highlight>
                  <a:srgbClr val="00FF00"/>
                </a:highlight>
                <a:latin typeface="+mj-ea"/>
                <a:ea typeface="+mj-ea"/>
                <a:cs typeface="+mj-ea"/>
              </a:rPr>
              <a:t>优化</a:t>
            </a:r>
            <a:r>
              <a:rPr lang="zh-CN" altLang="en-US" sz="2400" b="1">
                <a:solidFill>
                  <a:schemeClr val="tx1"/>
                </a:solidFill>
                <a:latin typeface="Calibri" panose="020F0502020204030204" charset="0"/>
                <a:ea typeface="微软雅黑" panose="020B0503020204020204" charset="-122"/>
                <a:cs typeface="华文琥珀" panose="02010800040101010101" charset="-122"/>
              </a:rPr>
              <a:t>组合，</a:t>
            </a:r>
            <a:r>
              <a:rPr lang="zh-CN" altLang="en-US" sz="2400" b="1">
                <a:solidFill>
                  <a:srgbClr val="FF0000"/>
                </a:solidFill>
                <a:highlight>
                  <a:srgbClr val="00FF00"/>
                </a:highlight>
                <a:latin typeface="+mj-ea"/>
                <a:ea typeface="+mj-ea"/>
                <a:cs typeface="+mj-ea"/>
              </a:rPr>
              <a:t>选择</a:t>
            </a:r>
            <a:r>
              <a:rPr lang="zh-CN" altLang="en-US" sz="2400" b="1">
                <a:solidFill>
                  <a:schemeClr val="tx1"/>
                </a:solidFill>
                <a:latin typeface="Calibri" panose="020F0502020204030204" charset="0"/>
                <a:ea typeface="微软雅黑" panose="020B0503020204020204" charset="-122"/>
                <a:cs typeface="华文琥珀" panose="02010800040101010101" charset="-122"/>
              </a:rPr>
              <a:t>最佳方案，</a:t>
            </a:r>
            <a:r>
              <a:rPr lang="zh-CN" altLang="en-US" sz="2400" b="1">
                <a:solidFill>
                  <a:srgbClr val="FF0000"/>
                </a:solidFill>
                <a:highlight>
                  <a:srgbClr val="00FF00"/>
                </a:highlight>
                <a:latin typeface="+mj-ea"/>
                <a:ea typeface="+mj-ea"/>
                <a:cs typeface="+mj-ea"/>
              </a:rPr>
              <a:t>实现</a:t>
            </a:r>
            <a:r>
              <a:rPr lang="zh-CN" altLang="en-US" sz="2400" b="1">
                <a:solidFill>
                  <a:schemeClr val="tx1"/>
                </a:solidFill>
                <a:latin typeface="Calibri" panose="020F0502020204030204" charset="0"/>
                <a:ea typeface="微软雅黑" panose="020B0503020204020204" charset="-122"/>
                <a:cs typeface="华文琥珀" panose="02010800040101010101" charset="-122"/>
              </a:rPr>
              <a:t>整体的最优目标</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chemeClr val="tx1"/>
                </a:solidFill>
                <a:latin typeface="Calibri" panose="020F0502020204030204" charset="0"/>
                <a:ea typeface="微软雅黑" panose="020B0503020204020204" charset="-122"/>
                <a:cs typeface="华文琥珀" panose="02010800040101010101" charset="-122"/>
              </a:rPr>
              <a:t>材料</a:t>
            </a:r>
            <a:endParaRPr lang="zh-CN" altLang="en-US" sz="2400" b="1">
              <a:solidFill>
                <a:schemeClr val="tx1"/>
              </a:solidFill>
              <a:latin typeface="Calibri" panose="020F0502020204030204" charset="0"/>
              <a:ea typeface="微软雅黑" panose="020B0503020204020204" charset="-122"/>
              <a:cs typeface="华文琥珀" panose="02010800040101010101" charset="-122"/>
            </a:endParaRPr>
          </a:p>
          <a:p>
            <a:pPr fontAlgn="auto">
              <a:lnSpc>
                <a:spcPts val="3080"/>
              </a:lnSpc>
            </a:pPr>
            <a:r>
              <a:rPr lang="zh-CN" altLang="en-US" sz="2400" b="1">
                <a:solidFill>
                  <a:schemeClr val="tx1"/>
                </a:solidFill>
                <a:latin typeface="Calibri" panose="020F0502020204030204" charset="0"/>
                <a:ea typeface="微软雅黑" panose="020B0503020204020204" charset="-122"/>
                <a:cs typeface="华文琥珀" panose="02010800040101010101" charset="-122"/>
              </a:rPr>
              <a:t>部分处于</a:t>
            </a:r>
            <a:r>
              <a:rPr lang="zh-CN" altLang="en-US" sz="2400" b="1">
                <a:solidFill>
                  <a:srgbClr val="FF0000"/>
                </a:solidFill>
                <a:highlight>
                  <a:srgbClr val="FFFF00"/>
                </a:highlight>
                <a:latin typeface="+mj-ea"/>
                <a:ea typeface="+mj-ea"/>
                <a:cs typeface="+mj-ea"/>
              </a:rPr>
              <a:t>被支配地位</a:t>
            </a:r>
            <a:r>
              <a:rPr lang="zh-CN" altLang="en-US" sz="2400" b="1">
                <a:solidFill>
                  <a:schemeClr val="tx1"/>
                </a:solidFill>
                <a:latin typeface="Calibri" panose="020F0502020204030204" charset="0"/>
                <a:ea typeface="微软雅黑" panose="020B0503020204020204" charset="-122"/>
                <a:cs typeface="华文琥珀" panose="02010800040101010101" charset="-122"/>
              </a:rPr>
              <a:t>；整体</a:t>
            </a:r>
            <a:r>
              <a:rPr lang="zh-CN" altLang="en-US" sz="2400" b="1">
                <a:solidFill>
                  <a:srgbClr val="FF0000"/>
                </a:solidFill>
                <a:highlight>
                  <a:srgbClr val="FFFF00"/>
                </a:highlight>
                <a:latin typeface="+mj-ea"/>
                <a:ea typeface="+mj-ea"/>
                <a:cs typeface="+mj-ea"/>
              </a:rPr>
              <a:t>由部分构成</a:t>
            </a:r>
            <a:r>
              <a:rPr lang="zh-CN" altLang="en-US" sz="2400" b="1">
                <a:solidFill>
                  <a:schemeClr val="tx1"/>
                </a:solidFill>
                <a:latin typeface="Calibri" panose="020F0502020204030204" charset="0"/>
                <a:ea typeface="微软雅黑" panose="020B0503020204020204" charset="-122"/>
                <a:cs typeface="华文琥珀" panose="02010800040101010101" charset="-122"/>
              </a:rPr>
              <a:t>；部分的功能及其变化会</a:t>
            </a:r>
            <a:r>
              <a:rPr lang="zh-CN" altLang="en-US" sz="2400" b="1">
                <a:solidFill>
                  <a:srgbClr val="FF0000"/>
                </a:solidFill>
                <a:highlight>
                  <a:srgbClr val="FFFF00"/>
                </a:highlight>
                <a:latin typeface="+mj-ea"/>
                <a:ea typeface="+mj-ea"/>
                <a:cs typeface="+mj-ea"/>
              </a:rPr>
              <a:t>影响整体的功能</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rgbClr val="FF0000"/>
                </a:solidFill>
                <a:highlight>
                  <a:srgbClr val="00FF00"/>
                </a:highlight>
                <a:latin typeface="+mj-ea"/>
                <a:ea typeface="+mj-ea"/>
                <a:cs typeface="+mj-ea"/>
              </a:rPr>
              <a:t>重视</a:t>
            </a:r>
            <a:r>
              <a:rPr lang="zh-CN" altLang="en-US" sz="2400" b="1">
                <a:solidFill>
                  <a:schemeClr val="tx1"/>
                </a:solidFill>
                <a:latin typeface="Calibri" panose="020F0502020204030204" charset="0"/>
                <a:ea typeface="微软雅黑" panose="020B0503020204020204" charset="-122"/>
                <a:cs typeface="华文琥珀" panose="02010800040101010101" charset="-122"/>
              </a:rPr>
              <a:t>部分的作用，用局部的发展</a:t>
            </a:r>
            <a:r>
              <a:rPr lang="zh-CN" altLang="en-US" sz="2400" b="1">
                <a:solidFill>
                  <a:srgbClr val="FF0000"/>
                </a:solidFill>
                <a:highlight>
                  <a:srgbClr val="00FF00"/>
                </a:highlight>
                <a:latin typeface="+mj-ea"/>
                <a:ea typeface="+mj-ea"/>
                <a:cs typeface="+mj-ea"/>
              </a:rPr>
              <a:t>推动</a:t>
            </a:r>
            <a:r>
              <a:rPr lang="zh-CN" altLang="en-US" sz="2400" b="1">
                <a:solidFill>
                  <a:schemeClr val="tx1"/>
                </a:solidFill>
                <a:latin typeface="Calibri" panose="020F0502020204030204" charset="0"/>
                <a:ea typeface="微软雅黑" panose="020B0503020204020204" charset="-122"/>
                <a:cs typeface="华文琥珀" panose="02010800040101010101" charset="-122"/>
              </a:rPr>
              <a:t>整体的发展</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chemeClr val="tx1"/>
                </a:solidFill>
                <a:latin typeface="Calibri" panose="020F0502020204030204" charset="0"/>
                <a:ea typeface="微软雅黑" panose="020B0503020204020204" charset="-122"/>
                <a:cs typeface="华文琥珀" panose="02010800040101010101" charset="-122"/>
              </a:rPr>
              <a:t>材料</a:t>
            </a:r>
            <a:endParaRPr lang="zh-CN" altLang="en-US" sz="2400" b="1">
              <a:solidFill>
                <a:schemeClr val="tx1"/>
              </a:solidFill>
              <a:latin typeface="Calibri" panose="020F0502020204030204" charset="0"/>
              <a:ea typeface="微软雅黑" panose="020B0503020204020204" charset="-122"/>
              <a:cs typeface="华文琥珀" panose="02010800040101010101" charset="-122"/>
            </a:endParaRPr>
          </a:p>
          <a:p>
            <a:pPr fontAlgn="auto">
              <a:lnSpc>
                <a:spcPts val="3080"/>
              </a:lnSpc>
            </a:pP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④</a:t>
            </a:r>
            <a:r>
              <a:rPr lang="zh-CN" altLang="en-US" sz="2400" b="1">
                <a:solidFill>
                  <a:srgbClr val="FF0000"/>
                </a:solidFill>
                <a:latin typeface="华文琥珀" panose="02010800040101010101" charset="-122"/>
                <a:ea typeface="华文琥珀" panose="02010800040101010101" charset="-122"/>
                <a:cs typeface="华文琥珀" panose="02010800040101010101" charset="-122"/>
              </a:rPr>
              <a:t>(掌握系统优化的方法)</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系统具有</a:t>
            </a:r>
            <a:r>
              <a:rPr lang="zh-CN" altLang="en-US" sz="2400" b="1">
                <a:solidFill>
                  <a:srgbClr val="FF0000"/>
                </a:solidFill>
                <a:highlight>
                  <a:srgbClr val="FFFF00"/>
                </a:highlight>
                <a:latin typeface="+mj-ea"/>
                <a:ea typeface="+mj-ea"/>
                <a:cs typeface="+mj-ea"/>
              </a:rPr>
              <a:t>整体性</a:t>
            </a:r>
            <a:r>
              <a:rPr lang="zh-CN" altLang="en-US" sz="2400" b="1">
                <a:solidFill>
                  <a:schemeClr val="tx1"/>
                </a:solidFill>
                <a:latin typeface="Calibri" panose="020F0502020204030204" charset="0"/>
                <a:ea typeface="微软雅黑" panose="020B0503020204020204" charset="-122"/>
                <a:cs typeface="华文琥珀" panose="02010800040101010101" charset="-122"/>
              </a:rPr>
              <a:t>、</a:t>
            </a:r>
            <a:r>
              <a:rPr lang="zh-CN" altLang="en-US" sz="2400" b="1">
                <a:solidFill>
                  <a:srgbClr val="FF0000"/>
                </a:solidFill>
                <a:highlight>
                  <a:srgbClr val="FFFF00"/>
                </a:highlight>
                <a:latin typeface="+mj-ea"/>
                <a:ea typeface="+mj-ea"/>
                <a:cs typeface="+mj-ea"/>
              </a:rPr>
              <a:t>有序性</a:t>
            </a:r>
            <a:r>
              <a:rPr lang="zh-CN" altLang="en-US" sz="2400" b="1">
                <a:solidFill>
                  <a:schemeClr val="tx1"/>
                </a:solidFill>
                <a:latin typeface="Calibri" panose="020F0502020204030204" charset="0"/>
                <a:ea typeface="微软雅黑" panose="020B0503020204020204" charset="-122"/>
                <a:cs typeface="华文琥珀" panose="02010800040101010101" charset="-122"/>
              </a:rPr>
              <a:t>和</a:t>
            </a:r>
            <a:r>
              <a:rPr lang="zh-CN" altLang="en-US" sz="2400" b="1">
                <a:solidFill>
                  <a:srgbClr val="FF0000"/>
                </a:solidFill>
                <a:highlight>
                  <a:srgbClr val="FFFF00"/>
                </a:highlight>
                <a:latin typeface="+mj-ea"/>
                <a:ea typeface="+mj-ea"/>
                <a:cs typeface="+mj-ea"/>
              </a:rPr>
              <a:t>内部结构的优化趋向</a:t>
            </a:r>
            <a:r>
              <a:rPr lang="zh-CN" altLang="en-US" sz="2400" b="1">
                <a:solidFill>
                  <a:schemeClr val="tx1"/>
                </a:solidFill>
                <a:latin typeface="Calibri" panose="020F0502020204030204" charset="0"/>
                <a:ea typeface="微软雅黑" panose="020B0503020204020204" charset="-122"/>
                <a:cs typeface="华文琥珀" panose="02010800040101010101" charset="-122"/>
              </a:rPr>
              <a:t>的特征</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rgbClr val="FF0000"/>
                </a:solidFill>
                <a:highlight>
                  <a:srgbClr val="00FF00"/>
                </a:highlight>
                <a:latin typeface="+mj-ea"/>
                <a:ea typeface="+mj-ea"/>
                <a:cs typeface="+mj-ea"/>
              </a:rPr>
              <a:t>着眼</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事物的整体性；</a:t>
            </a:r>
            <a:r>
              <a:rPr lang="zh-CN" altLang="en-US" sz="2400" b="1">
                <a:solidFill>
                  <a:srgbClr val="FF0000"/>
                </a:solidFill>
                <a:highlight>
                  <a:srgbClr val="00FF00"/>
                </a:highlight>
                <a:latin typeface="+mj-ea"/>
                <a:ea typeface="+mj-ea"/>
                <a:cs typeface="+mj-ea"/>
              </a:rPr>
              <a:t>注意</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遵循系统内部结构的有序性；</a:t>
            </a:r>
            <a:r>
              <a:rPr lang="zh-CN" altLang="en-US" sz="2400" b="1">
                <a:solidFill>
                  <a:srgbClr val="FF0000"/>
                </a:solidFill>
                <a:highlight>
                  <a:srgbClr val="00FF00"/>
                </a:highlight>
                <a:latin typeface="+mj-ea"/>
                <a:ea typeface="+mj-ea"/>
                <a:cs typeface="+mj-ea"/>
              </a:rPr>
              <a:t>注重</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系统内部结构的优化趋向</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材料</a:t>
            </a:r>
            <a:endParaRPr lang="zh-CN" altLang="en-US" sz="2400" b="1">
              <a:solidFill>
                <a:schemeClr val="tx1"/>
              </a:solidFill>
              <a:latin typeface="微软雅黑" panose="020B0503020204020204" charset="-122"/>
              <a:ea typeface="微软雅黑" panose="020B0503020204020204" charset="-122"/>
              <a:cs typeface="华文琥珀" panose="0201080004010101010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0" y="0"/>
            <a:ext cx="12192000" cy="6805930"/>
          </a:xfrm>
          <a:prstGeom prst="rect">
            <a:avLst/>
          </a:prstGeom>
          <a:noFill/>
        </p:spPr>
        <p:txBody>
          <a:bodyPr wrap="square" rtlCol="0">
            <a:spAutoFit/>
          </a:bodyPr>
          <a:p>
            <a:pPr fontAlgn="auto">
              <a:lnSpc>
                <a:spcPts val="3080"/>
              </a:lnSpc>
            </a:pPr>
            <a:r>
              <a:rPr lang="en-US" altLang="zh-CN" sz="2800" b="1">
                <a:solidFill>
                  <a:srgbClr val="FF0000"/>
                </a:solidFill>
                <a:latin typeface="华文琥珀" panose="02010800040101010101" charset="-122"/>
                <a:ea typeface="华文琥珀" panose="02010800040101010101" charset="-122"/>
                <a:cs typeface="华文琥珀" panose="02010800040101010101" charset="-122"/>
              </a:rPr>
              <a:t>3.唯物辩证法的发展观（世界是永恒发展的）</a:t>
            </a:r>
            <a:endParaRPr lang="en-US" altLang="zh-CN" sz="2800" b="1">
              <a:solidFill>
                <a:srgbClr val="FF0000"/>
              </a:solidFill>
              <a:latin typeface="华文琥珀" panose="02010800040101010101" charset="-122"/>
              <a:ea typeface="华文琥珀" panose="02010800040101010101" charset="-122"/>
              <a:cs typeface="华文琥珀" panose="02010800040101010101" charset="-122"/>
            </a:endParaRPr>
          </a:p>
          <a:p>
            <a:pPr fontAlgn="auto">
              <a:lnSpc>
                <a:spcPts val="3080"/>
              </a:lnSpc>
            </a:pPr>
            <a:r>
              <a:rPr lang="zh-CN" altLang="en-US" sz="2400" b="1">
                <a:latin typeface="+mj-ea"/>
                <a:ea typeface="+mj-ea"/>
                <a:cs typeface="+mj-ea"/>
              </a:rPr>
              <a:t>①世界是</a:t>
            </a:r>
            <a:r>
              <a:rPr lang="zh-CN" altLang="en-US" sz="2400" b="1">
                <a:solidFill>
                  <a:srgbClr val="FF0000"/>
                </a:solidFill>
                <a:highlight>
                  <a:srgbClr val="FFFF00"/>
                </a:highlight>
                <a:latin typeface="+mj-ea"/>
                <a:ea typeface="+mj-ea"/>
                <a:cs typeface="+mj-ea"/>
              </a:rPr>
              <a:t>普遍</a:t>
            </a:r>
            <a:r>
              <a:rPr lang="zh-CN" altLang="en-US" sz="2400" b="1">
                <a:latin typeface="+mj-ea"/>
                <a:ea typeface="+mj-ea"/>
                <a:cs typeface="+mj-ea"/>
              </a:rPr>
              <a:t>发展的/发展具有</a:t>
            </a:r>
            <a:r>
              <a:rPr lang="zh-CN" altLang="en-US" sz="2400" b="1">
                <a:solidFill>
                  <a:srgbClr val="FF0000"/>
                </a:solidFill>
                <a:highlight>
                  <a:srgbClr val="FFFF00"/>
                </a:highlight>
                <a:latin typeface="+mj-ea"/>
                <a:ea typeface="+mj-ea"/>
                <a:cs typeface="+mj-ea"/>
              </a:rPr>
              <a:t>普遍性</a:t>
            </a:r>
            <a:r>
              <a:rPr lang="zh-CN" altLang="en-US" sz="2400" b="1">
                <a:latin typeface="+mj-ea"/>
                <a:ea typeface="+mj-ea"/>
                <a:cs typeface="+mj-ea"/>
              </a:rPr>
              <a:t>，发展的</a:t>
            </a:r>
            <a:r>
              <a:rPr lang="zh-CN" altLang="en-US" sz="2400" b="1">
                <a:solidFill>
                  <a:srgbClr val="FF0000"/>
                </a:solidFill>
                <a:highlight>
                  <a:srgbClr val="FFFF00"/>
                </a:highlight>
                <a:latin typeface="+mj-ea"/>
                <a:ea typeface="+mj-ea"/>
                <a:cs typeface="+mj-ea"/>
              </a:rPr>
              <a:t>实质</a:t>
            </a:r>
            <a:r>
              <a:rPr lang="zh-CN" altLang="en-US" sz="2400" b="1">
                <a:latin typeface="+mj-ea"/>
                <a:ea typeface="+mj-ea"/>
                <a:cs typeface="+mj-ea"/>
              </a:rPr>
              <a:t>是事物的</a:t>
            </a:r>
            <a:r>
              <a:rPr lang="zh-CN" altLang="en-US" sz="2400" b="1">
                <a:solidFill>
                  <a:srgbClr val="FF0000"/>
                </a:solidFill>
                <a:highlight>
                  <a:srgbClr val="FFFF00"/>
                </a:highlight>
                <a:latin typeface="+mj-ea"/>
                <a:ea typeface="+mj-ea"/>
                <a:cs typeface="+mj-ea"/>
              </a:rPr>
              <a:t>前进和上升</a:t>
            </a:r>
            <a:r>
              <a:rPr lang="zh-CN" altLang="en-US" sz="2400" b="1">
                <a:latin typeface="+mj-ea"/>
                <a:ea typeface="+mj-ea"/>
                <a:cs typeface="+mj-ea"/>
              </a:rPr>
              <a:t>，是新事物的</a:t>
            </a:r>
            <a:r>
              <a:rPr lang="zh-CN" altLang="en-US" sz="2400" b="1">
                <a:solidFill>
                  <a:srgbClr val="FF0000"/>
                </a:solidFill>
                <a:highlight>
                  <a:srgbClr val="FFFF00"/>
                </a:highlight>
                <a:latin typeface="+mj-ea"/>
                <a:ea typeface="+mj-ea"/>
                <a:cs typeface="+mj-ea"/>
              </a:rPr>
              <a:t>产生</a:t>
            </a:r>
            <a:r>
              <a:rPr lang="zh-CN" altLang="en-US" sz="2400" b="1">
                <a:latin typeface="+mj-ea"/>
                <a:ea typeface="+mj-ea"/>
                <a:cs typeface="+mj-ea"/>
              </a:rPr>
              <a:t>和旧事物的</a:t>
            </a:r>
            <a:r>
              <a:rPr lang="zh-CN" altLang="en-US" sz="2400" b="1">
                <a:solidFill>
                  <a:srgbClr val="FF0000"/>
                </a:solidFill>
                <a:highlight>
                  <a:srgbClr val="FFFF00"/>
                </a:highlight>
                <a:latin typeface="+mj-ea"/>
                <a:ea typeface="+mj-ea"/>
                <a:cs typeface="+mj-ea"/>
              </a:rPr>
              <a:t>灭亡</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mj-ea"/>
                <a:ea typeface="+mj-ea"/>
                <a:cs typeface="+mj-ea"/>
              </a:rPr>
              <a:t>我们要用</a:t>
            </a:r>
            <a:r>
              <a:rPr lang="zh-CN" altLang="en-US" sz="2400" b="1">
                <a:solidFill>
                  <a:srgbClr val="FF0000"/>
                </a:solidFill>
                <a:highlight>
                  <a:srgbClr val="00FF00"/>
                </a:highlight>
                <a:latin typeface="+mj-ea"/>
                <a:ea typeface="+mj-ea"/>
                <a:cs typeface="+mj-ea"/>
              </a:rPr>
              <a:t>发展的观点</a:t>
            </a:r>
            <a:r>
              <a:rPr lang="zh-CN" altLang="en-US" sz="2400" b="1">
                <a:latin typeface="+mj-ea"/>
                <a:ea typeface="+mj-ea"/>
                <a:cs typeface="+mj-ea"/>
              </a:rPr>
              <a:t>看问题</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mj-ea"/>
                <a:ea typeface="+mj-ea"/>
                <a:cs typeface="+mj-ea"/>
              </a:rPr>
              <a:t>材料</a:t>
            </a:r>
            <a:endParaRPr lang="zh-CN" altLang="en-US" sz="2400" b="1">
              <a:latin typeface="+mj-ea"/>
              <a:ea typeface="+mj-ea"/>
              <a:cs typeface="+mj-ea"/>
            </a:endParaRPr>
          </a:p>
          <a:p>
            <a:pPr fontAlgn="auto">
              <a:lnSpc>
                <a:spcPts val="3080"/>
              </a:lnSpc>
            </a:pPr>
            <a:r>
              <a:rPr lang="zh-CN" altLang="en-US" sz="2400" b="1">
                <a:latin typeface="+mj-ea"/>
                <a:ea typeface="+mj-ea"/>
                <a:cs typeface="+mj-ea"/>
              </a:rPr>
              <a:t>②</a:t>
            </a:r>
            <a:r>
              <a:rPr lang="zh-CN" altLang="en-US" sz="2400" b="1">
                <a:solidFill>
                  <a:srgbClr val="FF0000"/>
                </a:solidFill>
                <a:latin typeface="华文琥珀" panose="02010800040101010101" charset="-122"/>
                <a:ea typeface="华文琥珀" panose="02010800040101010101" charset="-122"/>
                <a:cs typeface="华文琥珀" panose="02010800040101010101" charset="-122"/>
                <a:sym typeface="+mn-ea"/>
              </a:rPr>
              <a:t>（量变与质变的辩证关系原理与方法论）</a:t>
            </a:r>
            <a:r>
              <a:rPr lang="zh-CN" altLang="en-US" sz="2400" b="1">
                <a:solidFill>
                  <a:srgbClr val="FFFF00"/>
                </a:solidFill>
                <a:highlight>
                  <a:srgbClr val="FF0000"/>
                </a:highlight>
                <a:latin typeface="+mj-ea"/>
                <a:ea typeface="+mj-ea"/>
                <a:cs typeface="+mj-ea"/>
              </a:rPr>
              <a:t>事物发展是量变与质变的统一</a:t>
            </a:r>
            <a:endParaRPr lang="zh-CN" altLang="en-US" sz="2400" b="1">
              <a:latin typeface="+mj-ea"/>
              <a:ea typeface="+mj-ea"/>
              <a:cs typeface="+mj-ea"/>
            </a:endParaRPr>
          </a:p>
          <a:p>
            <a:pPr fontAlgn="auto">
              <a:lnSpc>
                <a:spcPts val="3080"/>
              </a:lnSpc>
            </a:pPr>
            <a:r>
              <a:rPr lang="zh-CN" altLang="en-US" sz="2400" b="1">
                <a:latin typeface="+mj-ea"/>
                <a:ea typeface="+mj-ea"/>
                <a:cs typeface="+mj-ea"/>
              </a:rPr>
              <a:t>事物发展总是</a:t>
            </a:r>
            <a:r>
              <a:rPr lang="zh-CN" altLang="en-US" sz="2400" b="1">
                <a:solidFill>
                  <a:srgbClr val="FF0000"/>
                </a:solidFill>
                <a:highlight>
                  <a:srgbClr val="FFFF00"/>
                </a:highlight>
                <a:latin typeface="+mj-ea"/>
                <a:ea typeface="+mj-ea"/>
                <a:cs typeface="+mj-ea"/>
              </a:rPr>
              <a:t>从量变开始</a:t>
            </a:r>
            <a:r>
              <a:rPr lang="zh-CN" altLang="en-US" sz="2400" b="1">
                <a:latin typeface="+mj-ea"/>
                <a:ea typeface="+mj-ea"/>
                <a:cs typeface="+mj-ea"/>
              </a:rPr>
              <a:t>，量变是质变的</a:t>
            </a:r>
            <a:r>
              <a:rPr lang="zh-CN" altLang="en-US" sz="2400" b="1">
                <a:solidFill>
                  <a:srgbClr val="FF0000"/>
                </a:solidFill>
                <a:highlight>
                  <a:srgbClr val="FFFF00"/>
                </a:highlight>
                <a:latin typeface="+mj-ea"/>
                <a:ea typeface="+mj-ea"/>
                <a:cs typeface="+mj-ea"/>
              </a:rPr>
              <a:t>必要准备</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mj-ea"/>
                <a:ea typeface="+mj-ea"/>
                <a:cs typeface="+mj-ea"/>
              </a:rPr>
              <a:t>要求我们</a:t>
            </a:r>
            <a:r>
              <a:rPr lang="zh-CN" altLang="en-US" sz="2400" b="1">
                <a:solidFill>
                  <a:srgbClr val="FF0000"/>
                </a:solidFill>
                <a:highlight>
                  <a:srgbClr val="00FF00"/>
                </a:highlight>
                <a:latin typeface="+mj-ea"/>
                <a:ea typeface="+mj-ea"/>
                <a:cs typeface="+mj-ea"/>
              </a:rPr>
              <a:t>重视量的积累</a:t>
            </a:r>
            <a:r>
              <a:rPr lang="zh-CN" altLang="en-US" sz="2400" b="1">
                <a:latin typeface="+mj-ea"/>
                <a:ea typeface="+mj-ea"/>
                <a:cs typeface="+mj-ea"/>
              </a:rPr>
              <a:t>，为实现事物的质变</a:t>
            </a:r>
            <a:r>
              <a:rPr lang="zh-CN" altLang="en-US" sz="2400" b="1">
                <a:solidFill>
                  <a:srgbClr val="FF0000"/>
                </a:solidFill>
                <a:highlight>
                  <a:srgbClr val="00FF00"/>
                </a:highlight>
                <a:latin typeface="+mj-ea"/>
                <a:ea typeface="+mj-ea"/>
                <a:cs typeface="+mj-ea"/>
              </a:rPr>
              <a:t>创造条件</a:t>
            </a:r>
            <a:r>
              <a:rPr lang="zh-CN" altLang="en-US" sz="2400" b="1">
                <a:latin typeface="+mj-ea"/>
                <a:ea typeface="+mj-ea"/>
                <a:cs typeface="+mj-ea"/>
              </a:rPr>
              <a:t>，当需要保持事物</a:t>
            </a:r>
            <a:r>
              <a:rPr lang="zh-CN" altLang="en-US" sz="2400" b="1">
                <a:solidFill>
                  <a:srgbClr val="FF0000"/>
                </a:solidFill>
                <a:highlight>
                  <a:srgbClr val="FFFF00"/>
                </a:highlight>
                <a:latin typeface="+mj-ea"/>
                <a:ea typeface="+mj-ea"/>
                <a:cs typeface="+mj-ea"/>
              </a:rPr>
              <a:t>性质稳定时候</a:t>
            </a:r>
            <a:r>
              <a:rPr lang="zh-CN" altLang="en-US" sz="2400" b="1">
                <a:latin typeface="+mj-ea"/>
                <a:ea typeface="+mj-ea"/>
                <a:cs typeface="+mj-ea"/>
              </a:rPr>
              <a:t>，要坚持</a:t>
            </a:r>
            <a:r>
              <a:rPr lang="zh-CN" altLang="en-US" sz="2400" b="1">
                <a:solidFill>
                  <a:srgbClr val="FF0000"/>
                </a:solidFill>
                <a:highlight>
                  <a:srgbClr val="00FF00"/>
                </a:highlight>
                <a:latin typeface="+mj-ea"/>
                <a:ea typeface="+mj-ea"/>
                <a:cs typeface="+mj-ea"/>
              </a:rPr>
              <a:t>适度原则</a:t>
            </a:r>
            <a:r>
              <a:rPr lang="zh-CN" altLang="en-US" sz="2400" b="1">
                <a:latin typeface="+mj-ea"/>
                <a:ea typeface="+mj-ea"/>
                <a:cs typeface="+mj-ea"/>
              </a:rPr>
              <a:t>，防止</a:t>
            </a:r>
            <a:r>
              <a:rPr lang="zh-CN" altLang="en-US" sz="2400" b="1">
                <a:solidFill>
                  <a:srgbClr val="FF0000"/>
                </a:solidFill>
                <a:highlight>
                  <a:srgbClr val="00FF00"/>
                </a:highlight>
                <a:latin typeface="+mj-ea"/>
                <a:ea typeface="+mj-ea"/>
                <a:cs typeface="+mj-ea"/>
              </a:rPr>
              <a:t>过犹不及</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mj-ea"/>
                <a:ea typeface="+mj-ea"/>
                <a:cs typeface="+mj-ea"/>
              </a:rPr>
              <a:t>材料</a:t>
            </a:r>
            <a:endParaRPr lang="zh-CN" altLang="en-US" sz="2400" b="1">
              <a:latin typeface="+mj-ea"/>
              <a:ea typeface="+mj-ea"/>
              <a:cs typeface="+mj-ea"/>
            </a:endParaRPr>
          </a:p>
          <a:p>
            <a:pPr fontAlgn="auto">
              <a:lnSpc>
                <a:spcPts val="3080"/>
              </a:lnSpc>
            </a:pPr>
            <a:r>
              <a:rPr lang="zh-CN" altLang="en-US" sz="2400" b="1">
                <a:latin typeface="+mj-ea"/>
                <a:ea typeface="+mj-ea"/>
                <a:cs typeface="+mj-ea"/>
              </a:rPr>
              <a:t>量变达到一定程度必然</a:t>
            </a:r>
            <a:r>
              <a:rPr lang="zh-CN" altLang="en-US" sz="2400" b="1">
                <a:solidFill>
                  <a:srgbClr val="FF0000"/>
                </a:solidFill>
                <a:highlight>
                  <a:srgbClr val="FFFF00"/>
                </a:highlight>
                <a:latin typeface="+mj-ea"/>
                <a:ea typeface="+mj-ea"/>
                <a:cs typeface="+mj-ea"/>
              </a:rPr>
              <a:t>引起质变</a:t>
            </a:r>
            <a:r>
              <a:rPr lang="zh-CN" altLang="en-US" sz="2400" b="1">
                <a:latin typeface="+mj-ea"/>
                <a:ea typeface="+mj-ea"/>
                <a:cs typeface="+mj-ea"/>
              </a:rPr>
              <a:t>，质变是量变的</a:t>
            </a:r>
            <a:r>
              <a:rPr lang="zh-CN" altLang="en-US" sz="2400" b="1">
                <a:solidFill>
                  <a:srgbClr val="FF0000"/>
                </a:solidFill>
                <a:highlight>
                  <a:srgbClr val="FFFF00"/>
                </a:highlight>
                <a:latin typeface="+mj-ea"/>
                <a:ea typeface="+mj-ea"/>
                <a:cs typeface="+mj-ea"/>
              </a:rPr>
              <a:t>必然结果</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mj-ea"/>
                <a:ea typeface="+mj-ea"/>
                <a:cs typeface="+mj-ea"/>
              </a:rPr>
              <a:t>要果断</a:t>
            </a:r>
            <a:r>
              <a:rPr lang="zh-CN" altLang="en-US" sz="2400" b="1">
                <a:solidFill>
                  <a:srgbClr val="FF0000"/>
                </a:solidFill>
                <a:highlight>
                  <a:srgbClr val="00FF00"/>
                </a:highlight>
                <a:latin typeface="+mj-ea"/>
                <a:ea typeface="+mj-ea"/>
                <a:cs typeface="+mj-ea"/>
              </a:rPr>
              <a:t>抓住时机</a:t>
            </a:r>
            <a:r>
              <a:rPr lang="zh-CN" altLang="en-US" sz="2400" b="1">
                <a:latin typeface="+mj-ea"/>
                <a:ea typeface="+mj-ea"/>
                <a:cs typeface="+mj-ea"/>
              </a:rPr>
              <a:t>，</a:t>
            </a:r>
            <a:r>
              <a:rPr lang="zh-CN" altLang="en-US" sz="2400" b="1">
                <a:solidFill>
                  <a:srgbClr val="FF0000"/>
                </a:solidFill>
                <a:highlight>
                  <a:srgbClr val="00FF00"/>
                </a:highlight>
                <a:latin typeface="+mj-ea"/>
                <a:ea typeface="+mj-ea"/>
                <a:cs typeface="+mj-ea"/>
              </a:rPr>
              <a:t>促成</a:t>
            </a:r>
            <a:r>
              <a:rPr lang="zh-CN" altLang="en-US" sz="2400" b="1">
                <a:latin typeface="+mj-ea"/>
                <a:ea typeface="+mj-ea"/>
                <a:cs typeface="+mj-ea"/>
              </a:rPr>
              <a:t>质变，实现事物的</a:t>
            </a:r>
            <a:r>
              <a:rPr lang="zh-CN" altLang="en-US" sz="2400" b="1">
                <a:solidFill>
                  <a:srgbClr val="FF0000"/>
                </a:solidFill>
                <a:highlight>
                  <a:srgbClr val="00FF00"/>
                </a:highlight>
                <a:latin typeface="+mj-ea"/>
                <a:ea typeface="+mj-ea"/>
                <a:cs typeface="+mj-ea"/>
              </a:rPr>
              <a:t>飞跃</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mj-ea"/>
                <a:ea typeface="+mj-ea"/>
                <a:cs typeface="+mj-ea"/>
              </a:rPr>
              <a:t>材料</a:t>
            </a:r>
            <a:endParaRPr lang="zh-CN" altLang="en-US" sz="2400" b="1">
              <a:latin typeface="+mj-ea"/>
              <a:ea typeface="+mj-ea"/>
              <a:cs typeface="+mj-ea"/>
            </a:endParaRPr>
          </a:p>
          <a:p>
            <a:pPr fontAlgn="auto">
              <a:lnSpc>
                <a:spcPts val="3080"/>
              </a:lnSpc>
            </a:pPr>
            <a:r>
              <a:rPr lang="zh-CN" altLang="en-US" sz="2400" b="1">
                <a:latin typeface="+mj-ea"/>
                <a:ea typeface="+mj-ea"/>
                <a:cs typeface="+mj-ea"/>
              </a:rPr>
              <a:t>③</a:t>
            </a:r>
            <a:r>
              <a:rPr lang="zh-CN" altLang="en-US" sz="2400" b="1">
                <a:solidFill>
                  <a:srgbClr val="FF0000"/>
                </a:solidFill>
                <a:latin typeface="华文琥珀" panose="02010800040101010101" charset="-122"/>
                <a:ea typeface="华文琥珀" panose="02010800040101010101" charset="-122"/>
                <a:cs typeface="华文琥珀" panose="02010800040101010101" charset="-122"/>
              </a:rPr>
              <a:t>（事物发展前途光明与道路曲折原理方法论）</a:t>
            </a:r>
            <a:r>
              <a:rPr lang="zh-CN" altLang="en-US" sz="2400" b="1">
                <a:solidFill>
                  <a:srgbClr val="FFFF00"/>
                </a:solidFill>
                <a:highlight>
                  <a:srgbClr val="FF0000"/>
                </a:highlight>
                <a:latin typeface="+mj-ea"/>
                <a:ea typeface="+mj-ea"/>
                <a:cs typeface="+mj-ea"/>
              </a:rPr>
              <a:t>事物发展是前进性与曲折性的统一</a:t>
            </a:r>
            <a:endParaRPr lang="zh-CN" altLang="en-US" sz="2400" b="1">
              <a:latin typeface="+mj-ea"/>
              <a:ea typeface="+mj-ea"/>
              <a:cs typeface="+mj-ea"/>
            </a:endParaRPr>
          </a:p>
          <a:p>
            <a:pPr fontAlgn="auto">
              <a:lnSpc>
                <a:spcPts val="3080"/>
              </a:lnSpc>
            </a:pPr>
            <a:r>
              <a:rPr lang="zh-CN" altLang="en-US" sz="2400" b="1">
                <a:latin typeface="+mj-ea"/>
                <a:ea typeface="+mj-ea"/>
                <a:cs typeface="+mj-ea"/>
              </a:rPr>
              <a:t>事物发展的</a:t>
            </a:r>
            <a:r>
              <a:rPr lang="zh-CN" altLang="en-US" sz="2400" b="1">
                <a:solidFill>
                  <a:srgbClr val="FF0000"/>
                </a:solidFill>
                <a:highlight>
                  <a:srgbClr val="FFFF00"/>
                </a:highlight>
                <a:latin typeface="+mj-ea"/>
                <a:ea typeface="+mj-ea"/>
                <a:cs typeface="+mj-ea"/>
              </a:rPr>
              <a:t>前途是光明的/方向是前进的、上升的</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mj-ea"/>
                <a:ea typeface="+mj-ea"/>
                <a:cs typeface="+mj-ea"/>
              </a:rPr>
              <a:t>要求我们对未来</a:t>
            </a:r>
            <a:r>
              <a:rPr lang="zh-CN" altLang="en-US" sz="2400" b="1">
                <a:solidFill>
                  <a:srgbClr val="FF0000"/>
                </a:solidFill>
                <a:highlight>
                  <a:srgbClr val="00FF00"/>
                </a:highlight>
                <a:latin typeface="+mj-ea"/>
                <a:ea typeface="+mj-ea"/>
                <a:cs typeface="+mj-ea"/>
              </a:rPr>
              <a:t>充满信心</a:t>
            </a:r>
            <a:r>
              <a:rPr lang="zh-CN" altLang="en-US" sz="2400" b="1">
                <a:latin typeface="+mj-ea"/>
                <a:ea typeface="+mj-ea"/>
                <a:cs typeface="+mj-ea"/>
              </a:rPr>
              <a:t>，热情支持和悉心</a:t>
            </a:r>
            <a:r>
              <a:rPr lang="zh-CN" altLang="en-US" sz="2400" b="1">
                <a:solidFill>
                  <a:srgbClr val="FF0000"/>
                </a:solidFill>
                <a:highlight>
                  <a:srgbClr val="00FF00"/>
                </a:highlight>
                <a:latin typeface="+mj-ea"/>
                <a:ea typeface="+mj-ea"/>
                <a:cs typeface="+mj-ea"/>
              </a:rPr>
              <a:t>保护</a:t>
            </a:r>
            <a:r>
              <a:rPr lang="zh-CN" altLang="en-US" sz="2400" b="1">
                <a:latin typeface="+mj-ea"/>
                <a:ea typeface="+mj-ea"/>
                <a:cs typeface="+mj-ea"/>
              </a:rPr>
              <a:t>新事物，促使其</a:t>
            </a:r>
            <a:r>
              <a:rPr lang="zh-CN" altLang="en-US" sz="2400" b="1">
                <a:solidFill>
                  <a:srgbClr val="FF0000"/>
                </a:solidFill>
                <a:highlight>
                  <a:srgbClr val="00FF00"/>
                </a:highlight>
                <a:latin typeface="+mj-ea"/>
                <a:ea typeface="+mj-ea"/>
                <a:cs typeface="+mj-ea"/>
              </a:rPr>
              <a:t>成长、壮大</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mj-ea"/>
                <a:ea typeface="+mj-ea"/>
                <a:cs typeface="+mj-ea"/>
              </a:rPr>
              <a:t>材料</a:t>
            </a:r>
            <a:endParaRPr lang="zh-CN" altLang="en-US" sz="2400" b="1">
              <a:latin typeface="+mj-ea"/>
              <a:ea typeface="+mj-ea"/>
              <a:cs typeface="+mj-ea"/>
            </a:endParaRPr>
          </a:p>
          <a:p>
            <a:pPr fontAlgn="auto">
              <a:lnSpc>
                <a:spcPts val="3080"/>
              </a:lnSpc>
            </a:pPr>
            <a:r>
              <a:rPr lang="zh-CN" altLang="en-US" sz="2400" b="1">
                <a:latin typeface="+mj-ea"/>
                <a:ea typeface="+mj-ea"/>
                <a:cs typeface="+mj-ea"/>
              </a:rPr>
              <a:t>事物发展的</a:t>
            </a:r>
            <a:r>
              <a:rPr lang="zh-CN" altLang="en-US" sz="2400" b="1">
                <a:solidFill>
                  <a:srgbClr val="FF0000"/>
                </a:solidFill>
                <a:highlight>
                  <a:srgbClr val="FFFF00"/>
                </a:highlight>
                <a:latin typeface="+mj-ea"/>
                <a:ea typeface="+mj-ea"/>
                <a:cs typeface="+mj-ea"/>
              </a:rPr>
              <a:t>道路是曲折的、迂回的</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mj-ea"/>
                <a:ea typeface="+mj-ea"/>
                <a:cs typeface="+mj-ea"/>
              </a:rPr>
              <a:t>我们要做好</a:t>
            </a:r>
            <a:r>
              <a:rPr lang="zh-CN" altLang="en-US" sz="2400" b="1">
                <a:solidFill>
                  <a:srgbClr val="FF0000"/>
                </a:solidFill>
                <a:highlight>
                  <a:srgbClr val="00FF00"/>
                </a:highlight>
                <a:latin typeface="+mj-ea"/>
                <a:ea typeface="+mj-ea"/>
                <a:cs typeface="+mj-ea"/>
              </a:rPr>
              <a:t>充分的思想准备</a:t>
            </a:r>
            <a:r>
              <a:rPr lang="zh-CN" altLang="en-US" sz="2400" b="1">
                <a:latin typeface="+mj-ea"/>
                <a:ea typeface="+mj-ea"/>
                <a:cs typeface="+mj-ea"/>
              </a:rPr>
              <a:t>，</a:t>
            </a:r>
            <a:r>
              <a:rPr lang="zh-CN" altLang="en-US" sz="2400" b="1">
                <a:solidFill>
                  <a:srgbClr val="FF0000"/>
                </a:solidFill>
                <a:highlight>
                  <a:srgbClr val="00FF00"/>
                </a:highlight>
                <a:latin typeface="+mj-ea"/>
                <a:ea typeface="+mj-ea"/>
                <a:cs typeface="+mj-ea"/>
              </a:rPr>
              <a:t>不断克服</a:t>
            </a:r>
            <a:r>
              <a:rPr lang="zh-CN" altLang="en-US" sz="2400" b="1">
                <a:latin typeface="+mj-ea"/>
                <a:ea typeface="+mj-ea"/>
                <a:cs typeface="+mj-ea"/>
              </a:rPr>
              <a:t>前进道路上的困难，</a:t>
            </a:r>
            <a:r>
              <a:rPr lang="zh-CN" altLang="en-US" sz="2400" b="1">
                <a:solidFill>
                  <a:srgbClr val="FF0000"/>
                </a:solidFill>
                <a:highlight>
                  <a:srgbClr val="00FF00"/>
                </a:highlight>
                <a:latin typeface="+mj-ea"/>
                <a:ea typeface="+mj-ea"/>
                <a:cs typeface="+mj-ea"/>
              </a:rPr>
              <a:t>勇敢面对</a:t>
            </a:r>
            <a:r>
              <a:rPr lang="zh-CN" altLang="en-US" sz="2400" b="1">
                <a:latin typeface="+mj-ea"/>
                <a:ea typeface="+mj-ea"/>
                <a:cs typeface="+mj-ea"/>
              </a:rPr>
              <a:t>挫折与考验</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mj-ea"/>
                <a:ea typeface="+mj-ea"/>
                <a:cs typeface="+mj-ea"/>
              </a:rPr>
              <a:t>材料</a:t>
            </a:r>
            <a:endParaRPr lang="zh-CN" altLang="en-US" sz="2400" b="1">
              <a:latin typeface="+mj-ea"/>
              <a:ea typeface="+mj-ea"/>
              <a:cs typeface="+mj-ea"/>
            </a:endParaRPr>
          </a:p>
          <a:p>
            <a:pPr fontAlgn="auto">
              <a:lnSpc>
                <a:spcPts val="3080"/>
              </a:lnSpc>
            </a:pPr>
            <a:r>
              <a:rPr lang="zh-CN" altLang="en-US" sz="2400" b="1">
                <a:latin typeface="微软雅黑" panose="020B0503020204020204" charset="-122"/>
                <a:ea typeface="微软雅黑" panose="020B0503020204020204" charset="-122"/>
                <a:cs typeface="+mj-ea"/>
              </a:rPr>
              <a:t>④事物发展的根本途径是否定之否定</a:t>
            </a:r>
            <a:r>
              <a:rPr lang="en-US" altLang="zh-CN" sz="2400" b="1">
                <a:latin typeface="微软雅黑" panose="020B0503020204020204" charset="-122"/>
                <a:ea typeface="微软雅黑" panose="020B0503020204020204" charset="-122"/>
                <a:cs typeface="+mj-ea"/>
              </a:rPr>
              <a:t>/</a:t>
            </a:r>
            <a:r>
              <a:rPr lang="zh-CN" altLang="en-US" sz="2400" b="1">
                <a:latin typeface="微软雅黑" panose="020B0503020204020204" charset="-122"/>
                <a:ea typeface="微软雅黑" panose="020B0503020204020204" charset="-122"/>
                <a:cs typeface="+mj-ea"/>
              </a:rPr>
              <a:t>辩证的否定观，</a:t>
            </a:r>
            <a:r>
              <a:rPr lang="zh-CN" altLang="en-US" sz="2400" b="1">
                <a:solidFill>
                  <a:srgbClr val="FF0000"/>
                </a:solidFill>
                <a:highlight>
                  <a:srgbClr val="FFFF00"/>
                </a:highlight>
                <a:latin typeface="+mj-ea"/>
                <a:ea typeface="+mj-ea"/>
                <a:cs typeface="+mj-ea"/>
              </a:rPr>
              <a:t>实质是扬弃</a:t>
            </a:r>
            <a:r>
              <a:rPr lang="zh-CN" altLang="en-US" sz="2400" b="1">
                <a:latin typeface="微软雅黑" panose="020B0503020204020204" charset="-122"/>
                <a:ea typeface="微软雅黑" panose="020B0503020204020204" charset="-122"/>
                <a:cs typeface="+mj-ea"/>
              </a:rPr>
              <a:t>，</a:t>
            </a:r>
            <a:r>
              <a:rPr lang="zh-CN" altLang="en-US" sz="2400" b="1">
                <a:solidFill>
                  <a:srgbClr val="FF0000"/>
                </a:solidFill>
                <a:highlight>
                  <a:srgbClr val="FFFF00"/>
                </a:highlight>
                <a:latin typeface="+mj-ea"/>
                <a:ea typeface="+mj-ea"/>
                <a:cs typeface="+mj-ea"/>
              </a:rPr>
              <a:t>克服</a:t>
            </a:r>
            <a:r>
              <a:rPr lang="zh-CN" altLang="en-US" sz="2400" b="1">
                <a:latin typeface="微软雅黑" panose="020B0503020204020204" charset="-122"/>
                <a:ea typeface="微软雅黑" panose="020B0503020204020204" charset="-122"/>
                <a:cs typeface="+mj-ea"/>
              </a:rPr>
              <a:t>旧事物中过时的消极的内容，</a:t>
            </a:r>
            <a:r>
              <a:rPr lang="zh-CN" altLang="en-US" sz="2400" b="1">
                <a:solidFill>
                  <a:srgbClr val="FF0000"/>
                </a:solidFill>
                <a:highlight>
                  <a:srgbClr val="FFFF00"/>
                </a:highlight>
                <a:latin typeface="+mj-ea"/>
                <a:ea typeface="+mj-ea"/>
                <a:cs typeface="+mj-ea"/>
              </a:rPr>
              <a:t>保留</a:t>
            </a:r>
            <a:r>
              <a:rPr lang="zh-CN" altLang="en-US" sz="2400" b="1">
                <a:latin typeface="微软雅黑" panose="020B0503020204020204" charset="-122"/>
                <a:ea typeface="微软雅黑" panose="020B0503020204020204" charset="-122"/>
                <a:cs typeface="+mj-ea"/>
              </a:rPr>
              <a:t>其积极合理的因素，自己</a:t>
            </a:r>
            <a:r>
              <a:rPr lang="zh-CN" altLang="en-US" sz="2400" b="1">
                <a:solidFill>
                  <a:srgbClr val="FF0000"/>
                </a:solidFill>
                <a:highlight>
                  <a:srgbClr val="FFFF00"/>
                </a:highlight>
                <a:latin typeface="+mj-ea"/>
                <a:ea typeface="+mj-ea"/>
                <a:cs typeface="+mj-ea"/>
              </a:rPr>
              <a:t>否定</a:t>
            </a:r>
            <a:r>
              <a:rPr lang="zh-CN" altLang="en-US" sz="2400" b="1">
                <a:latin typeface="微软雅黑" panose="020B0503020204020204" charset="-122"/>
                <a:ea typeface="微软雅黑" panose="020B0503020204020204" charset="-122"/>
                <a:cs typeface="+mj-ea"/>
              </a:rPr>
              <a:t>自己，自己</a:t>
            </a:r>
            <a:r>
              <a:rPr lang="zh-CN" altLang="en-US" sz="2400" b="1">
                <a:solidFill>
                  <a:srgbClr val="FF0000"/>
                </a:solidFill>
                <a:highlight>
                  <a:srgbClr val="FFFF00"/>
                </a:highlight>
                <a:latin typeface="+mj-ea"/>
                <a:ea typeface="+mj-ea"/>
                <a:cs typeface="+mj-ea"/>
              </a:rPr>
              <a:t>发展</a:t>
            </a:r>
            <a:r>
              <a:rPr lang="zh-CN" altLang="en-US" sz="2400" b="1">
                <a:latin typeface="微软雅黑" panose="020B0503020204020204" charset="-122"/>
                <a:ea typeface="微软雅黑" panose="020B0503020204020204" charset="-122"/>
                <a:cs typeface="+mj-ea"/>
              </a:rPr>
              <a:t>自己，是</a:t>
            </a:r>
            <a:r>
              <a:rPr lang="zh-CN" altLang="en-US" sz="2400" b="1">
                <a:solidFill>
                  <a:srgbClr val="FF0000"/>
                </a:solidFill>
                <a:highlight>
                  <a:srgbClr val="FFFF00"/>
                </a:highlight>
                <a:latin typeface="+mj-ea"/>
                <a:ea typeface="+mj-ea"/>
                <a:cs typeface="+mj-ea"/>
              </a:rPr>
              <a:t>联系和发展</a:t>
            </a:r>
            <a:r>
              <a:rPr lang="zh-CN" altLang="en-US" sz="2400" b="1">
                <a:latin typeface="微软雅黑" panose="020B0503020204020204" charset="-122"/>
                <a:ea typeface="微软雅黑" panose="020B0503020204020204" charset="-122"/>
                <a:cs typeface="+mj-ea"/>
              </a:rPr>
              <a:t>的环节</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微软雅黑" panose="020B0503020204020204" charset="-122"/>
                <a:ea typeface="微软雅黑" panose="020B0503020204020204" charset="-122"/>
                <a:cs typeface="+mj-ea"/>
              </a:rPr>
              <a:t>树立</a:t>
            </a:r>
            <a:r>
              <a:rPr lang="zh-CN" altLang="en-US" sz="2400" b="1">
                <a:solidFill>
                  <a:srgbClr val="FF0000"/>
                </a:solidFill>
                <a:highlight>
                  <a:srgbClr val="00FF00"/>
                </a:highlight>
                <a:latin typeface="+mj-ea"/>
                <a:ea typeface="+mj-ea"/>
                <a:cs typeface="+mj-ea"/>
              </a:rPr>
              <a:t>创新意识</a:t>
            </a:r>
            <a:r>
              <a:rPr lang="zh-CN" altLang="en-US" sz="2400" b="1">
                <a:latin typeface="微软雅黑" panose="020B0503020204020204" charset="-122"/>
                <a:ea typeface="微软雅黑" panose="020B0503020204020204" charset="-122"/>
                <a:cs typeface="+mj-ea"/>
              </a:rPr>
              <a:t>，</a:t>
            </a:r>
            <a:r>
              <a:rPr lang="zh-CN" altLang="en-US" sz="2400" b="1">
                <a:solidFill>
                  <a:srgbClr val="FF0000"/>
                </a:solidFill>
                <a:highlight>
                  <a:srgbClr val="00FF00"/>
                </a:highlight>
                <a:latin typeface="+mj-ea"/>
                <a:ea typeface="+mj-ea"/>
                <a:cs typeface="+mj-ea"/>
              </a:rPr>
              <a:t>解放思想</a:t>
            </a:r>
            <a:r>
              <a:rPr lang="zh-CN" altLang="en-US" sz="2400" b="1">
                <a:latin typeface="微软雅黑" panose="020B0503020204020204" charset="-122"/>
                <a:ea typeface="微软雅黑" panose="020B0503020204020204" charset="-122"/>
                <a:cs typeface="+mj-ea"/>
              </a:rPr>
              <a:t>、</a:t>
            </a:r>
            <a:r>
              <a:rPr lang="zh-CN" altLang="en-US" sz="2400" b="1">
                <a:solidFill>
                  <a:srgbClr val="FF0000"/>
                </a:solidFill>
                <a:highlight>
                  <a:srgbClr val="00FF00"/>
                </a:highlight>
                <a:latin typeface="+mj-ea"/>
                <a:ea typeface="+mj-ea"/>
                <a:cs typeface="+mj-ea"/>
              </a:rPr>
              <a:t>与时俱进</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微软雅黑" panose="020B0503020204020204" charset="-122"/>
                <a:ea typeface="微软雅黑" panose="020B0503020204020204" charset="-122"/>
                <a:cs typeface="+mj-ea"/>
              </a:rPr>
              <a:t>材料</a:t>
            </a:r>
            <a:endParaRPr lang="zh-CN" altLang="en-US" sz="2400" b="1">
              <a:solidFill>
                <a:srgbClr val="FF0000"/>
              </a:solidFill>
              <a:highlight>
                <a:srgbClr val="00FF00"/>
              </a:highlight>
              <a:latin typeface="+mj-ea"/>
              <a:ea typeface="+mj-ea"/>
              <a:cs typeface="+mj-ea"/>
            </a:endParaRPr>
          </a:p>
          <a:p>
            <a:pPr fontAlgn="auto">
              <a:lnSpc>
                <a:spcPts val="3080"/>
              </a:lnSpc>
            </a:pPr>
            <a:r>
              <a:rPr lang="zh-CN" altLang="en-US" sz="2400" b="1">
                <a:latin typeface="微软雅黑" panose="020B0503020204020204" charset="-122"/>
                <a:ea typeface="微软雅黑" panose="020B0503020204020204" charset="-122"/>
                <a:cs typeface="+mj-ea"/>
              </a:rPr>
              <a:t>⑤事物发展的根本动力和源泉：矛盾（对立</a:t>
            </a:r>
            <a:r>
              <a:rPr lang="zh-CN" altLang="en-US" sz="2400" b="1">
                <a:latin typeface="微软雅黑" panose="020B0503020204020204" charset="-122"/>
                <a:ea typeface="微软雅黑" panose="020B0503020204020204" charset="-122"/>
                <a:cs typeface="+mj-ea"/>
              </a:rPr>
              <a:t>统一）</a:t>
            </a:r>
            <a:endParaRPr lang="zh-CN" altLang="en-US" sz="2400" b="1">
              <a:latin typeface="微软雅黑" panose="020B0503020204020204" charset="-122"/>
              <a:ea typeface="微软雅黑" panose="020B0503020204020204" charset="-122"/>
              <a:cs typeface="+mj-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277495" y="421005"/>
            <a:ext cx="11637010" cy="5621020"/>
          </a:xfrm>
          <a:prstGeom prst="rect">
            <a:avLst/>
          </a:prstGeom>
          <a:noFill/>
        </p:spPr>
        <p:txBody>
          <a:bodyPr wrap="square" rtlCol="0">
            <a:spAutoFit/>
          </a:bodyPr>
          <a:p>
            <a:pPr fontAlgn="auto">
              <a:lnSpc>
                <a:spcPts val="3080"/>
              </a:lnSpc>
            </a:pPr>
            <a:r>
              <a:rPr lang="en-US" altLang="zh-CN" sz="2800" b="1">
                <a:solidFill>
                  <a:srgbClr val="FF0000"/>
                </a:solidFill>
                <a:latin typeface="华文琥珀" panose="02010800040101010101" charset="-122"/>
                <a:ea typeface="华文琥珀" panose="02010800040101010101" charset="-122"/>
                <a:cs typeface="华文琥珀" panose="02010800040101010101" charset="-122"/>
              </a:rPr>
              <a:t>4.唯物辩证法的矛盾观/唯物辩证法的实质与核心/矛盾规律/对立统一规律</a:t>
            </a:r>
            <a:endParaRPr lang="en-US" altLang="zh-CN" sz="2800" b="1">
              <a:solidFill>
                <a:srgbClr val="FF0000"/>
              </a:solidFill>
              <a:latin typeface="华文琥珀" panose="02010800040101010101" charset="-122"/>
              <a:ea typeface="华文琥珀" panose="02010800040101010101" charset="-122"/>
              <a:cs typeface="华文琥珀" panose="02010800040101010101" charset="-122"/>
            </a:endParaRPr>
          </a:p>
          <a:p>
            <a:pPr fontAlgn="auto">
              <a:lnSpc>
                <a:spcPts val="3080"/>
              </a:lnSpc>
            </a:pPr>
            <a:r>
              <a:rPr lang="zh-CN" altLang="en-US" sz="2400" b="1">
                <a:latin typeface="+mj-ea"/>
                <a:ea typeface="+mj-ea"/>
                <a:cs typeface="+mj-ea"/>
              </a:rPr>
              <a:t>①</a:t>
            </a:r>
            <a:r>
              <a:rPr lang="zh-CN" altLang="en-US" sz="2400" b="1">
                <a:solidFill>
                  <a:srgbClr val="FF0000"/>
                </a:solidFill>
                <a:latin typeface="华文琥珀" panose="02010800040101010101" charset="-122"/>
                <a:ea typeface="华文琥珀" panose="02010800040101010101" charset="-122"/>
                <a:cs typeface="华文琥珀" panose="02010800040101010101" charset="-122"/>
              </a:rPr>
              <a:t>（</a:t>
            </a:r>
            <a:r>
              <a:rPr lang="zh-CN" altLang="en-US" sz="2400" b="1">
                <a:solidFill>
                  <a:srgbClr val="FF0000"/>
                </a:solidFill>
                <a:latin typeface="华文琥珀" panose="02010800040101010101" charset="-122"/>
                <a:ea typeface="华文琥珀" panose="02010800040101010101" charset="-122"/>
                <a:cs typeface="华文琥珀" panose="02010800040101010101" charset="-122"/>
              </a:rPr>
              <a:t>事物发展的源泉和动力</a:t>
            </a:r>
            <a:r>
              <a:rPr lang="en-US" altLang="zh-CN" sz="2400" b="1">
                <a:solidFill>
                  <a:srgbClr val="FF0000"/>
                </a:solidFill>
                <a:latin typeface="华文琥珀" panose="02010800040101010101" charset="-122"/>
                <a:ea typeface="华文琥珀" panose="02010800040101010101" charset="-122"/>
                <a:cs typeface="华文琥珀" panose="02010800040101010101" charset="-122"/>
              </a:rPr>
              <a:t>/</a:t>
            </a:r>
            <a:r>
              <a:rPr lang="zh-CN" altLang="en-US" sz="2400" b="1">
                <a:solidFill>
                  <a:srgbClr val="FF0000"/>
                </a:solidFill>
                <a:latin typeface="华文琥珀" panose="02010800040101010101" charset="-122"/>
                <a:ea typeface="华文琥珀" panose="02010800040101010101" charset="-122"/>
                <a:cs typeface="华文琥珀" panose="02010800040101010101" charset="-122"/>
              </a:rPr>
              <a:t>矛盾的基本属性</a:t>
            </a:r>
            <a:r>
              <a:rPr lang="en-US" altLang="zh-CN" sz="2400" b="1">
                <a:solidFill>
                  <a:srgbClr val="FF0000"/>
                </a:solidFill>
                <a:latin typeface="华文琥珀" panose="02010800040101010101" charset="-122"/>
                <a:ea typeface="华文琥珀" panose="02010800040101010101" charset="-122"/>
                <a:cs typeface="华文琥珀" panose="02010800040101010101" charset="-122"/>
              </a:rPr>
              <a:t>/</a:t>
            </a:r>
            <a:r>
              <a:rPr lang="zh-CN" altLang="en-US" sz="2400" b="1">
                <a:solidFill>
                  <a:srgbClr val="FF0000"/>
                </a:solidFill>
                <a:latin typeface="华文琥珀" panose="02010800040101010101" charset="-122"/>
                <a:ea typeface="华文琥珀" panose="02010800040101010101" charset="-122"/>
                <a:cs typeface="华文琥珀" panose="02010800040101010101" charset="-122"/>
              </a:rPr>
              <a:t>对立统一关系原理）</a:t>
            </a:r>
            <a:endParaRPr lang="zh-CN" altLang="en-US" sz="2400" b="1">
              <a:solidFill>
                <a:srgbClr val="FF0000"/>
              </a:solidFill>
              <a:latin typeface="华文琥珀" panose="02010800040101010101" charset="-122"/>
              <a:ea typeface="华文琥珀" panose="02010800040101010101" charset="-122"/>
              <a:cs typeface="华文琥珀" panose="02010800040101010101" charset="-122"/>
            </a:endParaRPr>
          </a:p>
          <a:p>
            <a:pPr fontAlgn="auto">
              <a:lnSpc>
                <a:spcPts val="3080"/>
              </a:lnSpc>
            </a:pP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矛盾就是</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对立统一</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a:t>
            </a:r>
            <a:endParaRPr lang="zh-CN" altLang="en-US" sz="2400" b="1">
              <a:solidFill>
                <a:schemeClr val="tx1"/>
              </a:solidFill>
              <a:latin typeface="微软雅黑" panose="020B0503020204020204" charset="-122"/>
              <a:ea typeface="微软雅黑" panose="020B0503020204020204" charset="-122"/>
              <a:cs typeface="华文琥珀" panose="02010800040101010101" charset="-122"/>
            </a:endParaRPr>
          </a:p>
          <a:p>
            <a:pPr fontAlgn="auto">
              <a:lnSpc>
                <a:spcPts val="3080"/>
              </a:lnSpc>
            </a:pP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同一性是矛盾双方相互</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吸引</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联结</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的属性和趋势，相互</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依赖</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贯通</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，一定条件下相互</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转化</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，是</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相对的</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；斗争性是矛盾双方相互</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排斥</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对立和分离</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的属性，是</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绝对的</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a:t>
            </a:r>
            <a:endParaRPr lang="zh-CN" altLang="en-US" sz="2400" b="1">
              <a:solidFill>
                <a:schemeClr val="tx1"/>
              </a:solidFill>
              <a:latin typeface="微软雅黑" panose="020B0503020204020204" charset="-122"/>
              <a:ea typeface="微软雅黑" panose="020B0503020204020204" charset="-122"/>
              <a:cs typeface="华文琥珀" panose="02010800040101010101" charset="-122"/>
            </a:endParaRPr>
          </a:p>
          <a:p>
            <a:pPr fontAlgn="auto">
              <a:lnSpc>
                <a:spcPts val="3080"/>
              </a:lnSpc>
            </a:pPr>
            <a:r>
              <a:rPr lang="zh-CN" altLang="en-US" sz="2400" b="1">
                <a:solidFill>
                  <a:srgbClr val="FFFF00"/>
                </a:solidFill>
                <a:highlight>
                  <a:srgbClr val="FF0000"/>
                </a:highlight>
                <a:latin typeface="微软雅黑" panose="020B0503020204020204" charset="-122"/>
                <a:ea typeface="微软雅黑" panose="020B0503020204020204" charset="-122"/>
                <a:cs typeface="华文琥珀" panose="02010800040101010101" charset="-122"/>
              </a:rPr>
              <a:t>关系：</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同一性和斗争性</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相互离不开</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；斗争性</a:t>
            </a:r>
            <a:r>
              <a:rPr lang="zh-CN" altLang="en-US" sz="2400" b="1">
                <a:solidFill>
                  <a:srgbClr val="FFFF00"/>
                </a:solidFill>
                <a:highlight>
                  <a:srgbClr val="FF0000"/>
                </a:highlight>
                <a:latin typeface="微软雅黑" panose="020B0503020204020204" charset="-122"/>
                <a:ea typeface="微软雅黑" panose="020B0503020204020204" charset="-122"/>
                <a:cs typeface="华文琥珀" panose="02010800040101010101" charset="-122"/>
              </a:rPr>
              <a:t>寓于</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同一性之中，并</a:t>
            </a:r>
            <a:r>
              <a:rPr lang="zh-CN" altLang="en-US" sz="2400" b="1">
                <a:solidFill>
                  <a:srgbClr val="FFFF00"/>
                </a:solidFill>
                <a:highlight>
                  <a:srgbClr val="FF0000"/>
                </a:highlight>
                <a:latin typeface="微软雅黑" panose="020B0503020204020204" charset="-122"/>
                <a:ea typeface="微软雅黑" panose="020B0503020204020204" charset="-122"/>
                <a:cs typeface="华文琥珀" panose="02010800040101010101" charset="-122"/>
              </a:rPr>
              <a:t>为同一性所制约</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我们必须用</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rPr>
              <a:t>一分为二的观点</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全面的观点看问题，同时要积极</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rPr>
              <a:t>创造条件</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，使矛盾向</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rPr>
              <a:t>有利方向</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转化，</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rPr>
              <a:t>趋利避害</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，在对立中把握统一，在统一中把握对立。</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chemeClr val="tx1"/>
                </a:solidFill>
                <a:latin typeface="微软雅黑" panose="020B0503020204020204" charset="-122"/>
                <a:ea typeface="微软雅黑" panose="020B0503020204020204" charset="-122"/>
                <a:cs typeface="华文琥珀" panose="02010800040101010101" charset="-122"/>
              </a:rPr>
              <a:t>材料</a:t>
            </a:r>
            <a:endParaRPr lang="zh-CN" altLang="en-US" sz="2400" b="1">
              <a:latin typeface="+mj-ea"/>
              <a:ea typeface="+mj-ea"/>
              <a:cs typeface="+mj-ea"/>
            </a:endParaRPr>
          </a:p>
          <a:p>
            <a:pPr fontAlgn="auto">
              <a:lnSpc>
                <a:spcPts val="3080"/>
              </a:lnSpc>
            </a:pPr>
            <a:r>
              <a:rPr lang="zh-CN" altLang="en-US" sz="2400" b="1">
                <a:latin typeface="+mj-ea"/>
                <a:ea typeface="+mj-ea"/>
                <a:cs typeface="+mj-ea"/>
              </a:rPr>
              <a:t>②</a:t>
            </a:r>
            <a:r>
              <a:rPr lang="zh-CN" altLang="en-US" sz="2400" b="1">
                <a:solidFill>
                  <a:srgbClr val="FF0000"/>
                </a:solidFill>
                <a:latin typeface="华文琥珀" panose="02010800040101010101" charset="-122"/>
                <a:ea typeface="华文琥珀" panose="02010800040101010101" charset="-122"/>
                <a:cs typeface="华文琥珀" panose="02010800040101010101" charset="-122"/>
              </a:rPr>
              <a:t>（矛盾问题的精髓）</a:t>
            </a:r>
            <a:endPar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endParaRPr>
          </a:p>
          <a:p>
            <a:pPr fontAlgn="auto">
              <a:lnSpc>
                <a:spcPts val="3080"/>
              </a:lnSpc>
            </a:pPr>
            <a:r>
              <a:rPr lang="zh-CN" altLang="en-US" sz="2400" b="1">
                <a:latin typeface="微软雅黑" panose="020B0503020204020204" charset="-122"/>
                <a:ea typeface="微软雅黑" panose="020B0503020204020204" charset="-122"/>
                <a:cs typeface="华文琥珀" panose="02010800040101010101" charset="-122"/>
              </a:rPr>
              <a:t>矛盾具有</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普遍性</a:t>
            </a:r>
            <a:r>
              <a:rPr lang="zh-CN" altLang="en-US" sz="2400" b="1">
                <a:latin typeface="微软雅黑" panose="020B0503020204020204" charset="-122"/>
                <a:ea typeface="微软雅黑" panose="020B0503020204020204" charset="-122"/>
                <a:cs typeface="华文琥珀" panose="02010800040101010101" charset="-122"/>
              </a:rPr>
              <a:t>，</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时时事事</a:t>
            </a:r>
            <a:r>
              <a:rPr lang="zh-CN" altLang="en-US" sz="2400" b="1">
                <a:latin typeface="微软雅黑" panose="020B0503020204020204" charset="-122"/>
                <a:ea typeface="微软雅黑" panose="020B0503020204020204" charset="-122"/>
                <a:cs typeface="华文琥珀" panose="02010800040101010101" charset="-122"/>
              </a:rPr>
              <a:t>有矛盾</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微软雅黑" panose="020B0503020204020204" charset="-122"/>
                <a:ea typeface="微软雅黑" panose="020B0503020204020204" charset="-122"/>
                <a:cs typeface="华文琥珀" panose="02010800040101010101" charset="-122"/>
              </a:rPr>
              <a:t>我们要</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rPr>
              <a:t>承认、直面、分析、解决</a:t>
            </a:r>
            <a:r>
              <a:rPr lang="zh-CN" altLang="en-US" sz="2400" b="1">
                <a:latin typeface="微软雅黑" panose="020B0503020204020204" charset="-122"/>
                <a:ea typeface="微软雅黑" panose="020B0503020204020204" charset="-122"/>
                <a:cs typeface="华文琥珀" panose="02010800040101010101" charset="-122"/>
              </a:rPr>
              <a:t>矛盾</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微软雅黑" panose="020B0503020204020204" charset="-122"/>
                <a:ea typeface="微软雅黑" panose="020B0503020204020204" charset="-122"/>
                <a:cs typeface="华文琥珀" panose="02010800040101010101" charset="-122"/>
              </a:rPr>
              <a:t>材料</a:t>
            </a:r>
            <a:endParaRPr lang="zh-CN" altLang="en-US" sz="2400" b="1">
              <a:latin typeface="微软雅黑" panose="020B0503020204020204" charset="-122"/>
              <a:ea typeface="微软雅黑" panose="020B0503020204020204" charset="-122"/>
              <a:cs typeface="华文琥珀" panose="02010800040101010101" charset="-122"/>
            </a:endParaRPr>
          </a:p>
          <a:p>
            <a:pPr fontAlgn="auto">
              <a:lnSpc>
                <a:spcPts val="3080"/>
              </a:lnSpc>
            </a:pPr>
            <a:r>
              <a:rPr lang="zh-CN" altLang="en-US" sz="2400" b="1">
                <a:latin typeface="微软雅黑" panose="020B0503020204020204" charset="-122"/>
                <a:ea typeface="微软雅黑" panose="020B0503020204020204" charset="-122"/>
                <a:cs typeface="华文琥珀" panose="02010800040101010101" charset="-122"/>
              </a:rPr>
              <a:t>矛盾具有</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特殊性</a:t>
            </a:r>
            <a:r>
              <a:rPr lang="zh-CN" altLang="en-US" sz="2400" b="1">
                <a:latin typeface="微软雅黑" panose="020B0503020204020204" charset="-122"/>
                <a:ea typeface="微软雅黑" panose="020B0503020204020204" charset="-122"/>
                <a:cs typeface="华文琥珀" panose="02010800040101010101" charset="-122"/>
              </a:rPr>
              <a:t>，事物及每个侧面</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各有其特点</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微软雅黑" panose="020B0503020204020204" charset="-122"/>
                <a:ea typeface="微软雅黑" panose="020B0503020204020204" charset="-122"/>
                <a:cs typeface="华文琥珀" panose="02010800040101010101" charset="-122"/>
              </a:rPr>
              <a:t>我们要坚持</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rPr>
              <a:t>具体问题具体分析</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微软雅黑" panose="020B0503020204020204" charset="-122"/>
                <a:ea typeface="微软雅黑" panose="020B0503020204020204" charset="-122"/>
                <a:cs typeface="华文琥珀" panose="02010800040101010101" charset="-122"/>
              </a:rPr>
              <a:t>材料</a:t>
            </a:r>
            <a:endParaRPr lang="zh-CN" altLang="en-US" sz="2400" b="1">
              <a:latin typeface="微软雅黑" panose="020B0503020204020204" charset="-122"/>
              <a:ea typeface="微软雅黑" panose="020B0503020204020204" charset="-122"/>
              <a:cs typeface="华文琥珀" panose="02010800040101010101" charset="-122"/>
            </a:endParaRPr>
          </a:p>
          <a:p>
            <a:pPr fontAlgn="auto">
              <a:lnSpc>
                <a:spcPts val="3080"/>
              </a:lnSpc>
            </a:pPr>
            <a:r>
              <a:rPr lang="zh-CN" altLang="en-US" sz="2400" b="1">
                <a:solidFill>
                  <a:srgbClr val="FFFF00"/>
                </a:solidFill>
                <a:highlight>
                  <a:srgbClr val="FF0000"/>
                </a:highlight>
                <a:latin typeface="微软雅黑" panose="020B0503020204020204" charset="-122"/>
                <a:ea typeface="微软雅黑" panose="020B0503020204020204" charset="-122"/>
                <a:cs typeface="华文琥珀" panose="02010800040101010101" charset="-122"/>
              </a:rPr>
              <a:t>关系：</a:t>
            </a:r>
            <a:r>
              <a:rPr lang="zh-CN" altLang="en-US" sz="2400" b="1">
                <a:latin typeface="微软雅黑" panose="020B0503020204020204" charset="-122"/>
                <a:ea typeface="微软雅黑" panose="020B0503020204020204" charset="-122"/>
                <a:cs typeface="华文琥珀" panose="02010800040101010101" charset="-122"/>
              </a:rPr>
              <a:t>矛盾普遍性和特殊性</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相互联结</a:t>
            </a:r>
            <a:r>
              <a:rPr lang="zh-CN" altLang="en-US" sz="2400" b="1">
                <a:latin typeface="微软雅黑" panose="020B0503020204020204" charset="-122"/>
                <a:ea typeface="微软雅黑" panose="020B0503020204020204" charset="-122"/>
                <a:cs typeface="华文琥珀" panose="02010800040101010101" charset="-122"/>
              </a:rPr>
              <a:t>，普</a:t>
            </a:r>
            <a:r>
              <a:rPr lang="zh-CN" altLang="en-US" sz="2400" b="1">
                <a:solidFill>
                  <a:srgbClr val="FFFF00"/>
                </a:solidFill>
                <a:highlight>
                  <a:srgbClr val="FF0000"/>
                </a:highlight>
                <a:latin typeface="微软雅黑" panose="020B0503020204020204" charset="-122"/>
                <a:ea typeface="微软雅黑" panose="020B0503020204020204" charset="-122"/>
                <a:cs typeface="华文琥珀" panose="02010800040101010101" charset="-122"/>
              </a:rPr>
              <a:t>寓于</a:t>
            </a:r>
            <a:r>
              <a:rPr lang="zh-CN" altLang="en-US" sz="2400" b="1">
                <a:latin typeface="微软雅黑" panose="020B0503020204020204" charset="-122"/>
                <a:ea typeface="微软雅黑" panose="020B0503020204020204" charset="-122"/>
                <a:cs typeface="华文琥珀" panose="02010800040101010101" charset="-122"/>
              </a:rPr>
              <a:t>特中，并通过特</a:t>
            </a:r>
            <a:r>
              <a:rPr lang="zh-CN" altLang="en-US" sz="2400" b="1">
                <a:solidFill>
                  <a:srgbClr val="FFFF00"/>
                </a:solidFill>
                <a:highlight>
                  <a:srgbClr val="FF0000"/>
                </a:highlight>
                <a:latin typeface="微软雅黑" panose="020B0503020204020204" charset="-122"/>
                <a:ea typeface="微软雅黑" panose="020B0503020204020204" charset="-122"/>
                <a:cs typeface="华文琥珀" panose="02010800040101010101" charset="-122"/>
              </a:rPr>
              <a:t>表现</a:t>
            </a:r>
            <a:r>
              <a:rPr lang="zh-CN" altLang="en-US" sz="2400" b="1">
                <a:latin typeface="微软雅黑" panose="020B0503020204020204" charset="-122"/>
                <a:ea typeface="微软雅黑" panose="020B0503020204020204" charset="-122"/>
                <a:cs typeface="华文琥珀" panose="02010800040101010101" charset="-122"/>
              </a:rPr>
              <a:t>出来，特离不开普，特包含普；</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相互转化</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微软雅黑" panose="020B0503020204020204" charset="-122"/>
                <a:ea typeface="微软雅黑" panose="020B0503020204020204" charset="-122"/>
                <a:cs typeface="华文琥珀" panose="02010800040101010101" charset="-122"/>
              </a:rPr>
              <a:t>坚持矛盾的普遍性和特殊性、共性和个性</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rPr>
              <a:t>具体的历史的统一</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微软雅黑" panose="020B0503020204020204" charset="-122"/>
                <a:ea typeface="微软雅黑" panose="020B0503020204020204" charset="-122"/>
                <a:cs typeface="华文琥珀" panose="02010800040101010101" charset="-122"/>
              </a:rPr>
              <a:t>材料</a:t>
            </a:r>
            <a:endPar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93700" y="1193800"/>
            <a:ext cx="11404600" cy="3251200"/>
          </a:xfrm>
          <a:prstGeom prst="rect">
            <a:avLst/>
          </a:prstGeom>
          <a:noFill/>
        </p:spPr>
        <p:txBody>
          <a:bodyPr wrap="square" rtlCol="0">
            <a:spAutoFit/>
          </a:bodyPr>
          <a:p>
            <a:pPr fontAlgn="auto">
              <a:lnSpc>
                <a:spcPts val="3080"/>
              </a:lnSpc>
            </a:pPr>
            <a:r>
              <a:rPr lang="zh-CN" altLang="en-US" sz="2400" b="1">
                <a:latin typeface="Calibri" panose="020F0502020204030204" charset="0"/>
                <a:ea typeface="微软雅黑" panose="020B0503020204020204" charset="-122"/>
                <a:cs typeface="华文琥珀" panose="02010800040101010101" charset="-122"/>
                <a:sym typeface="+mn-ea"/>
              </a:rPr>
              <a:t>③</a:t>
            </a:r>
            <a:r>
              <a:rPr lang="zh-CN" altLang="en-US" sz="2400" b="1">
                <a:solidFill>
                  <a:srgbClr val="FF0000"/>
                </a:solidFill>
                <a:latin typeface="华文琥珀" panose="02010800040101010101" charset="-122"/>
                <a:ea typeface="华文琥珀" panose="02010800040101010101" charset="-122"/>
                <a:cs typeface="华文琥珀" panose="02010800040101010101" charset="-122"/>
                <a:sym typeface="+mn-ea"/>
              </a:rPr>
              <a:t>（用对立统一的观点看问题）</a:t>
            </a:r>
            <a:endParaRPr lang="zh-CN" altLang="en-US" sz="2400" b="1">
              <a:solidFill>
                <a:srgbClr val="FF0000"/>
              </a:solidFill>
              <a:latin typeface="华文琥珀" panose="02010800040101010101" charset="-122"/>
              <a:ea typeface="华文琥珀" panose="02010800040101010101" charset="-122"/>
              <a:cs typeface="华文琥珀" panose="02010800040101010101" charset="-122"/>
            </a:endParaRPr>
          </a:p>
          <a:p>
            <a:pPr fontAlgn="auto">
              <a:lnSpc>
                <a:spcPts val="3080"/>
              </a:lnSpc>
            </a:pPr>
            <a:r>
              <a:rPr lang="zh-CN" altLang="en-US" sz="2400" b="1">
                <a:solidFill>
                  <a:srgbClr val="FF0000"/>
                </a:solidFill>
                <a:latin typeface="微软雅黑" panose="020B0503020204020204" charset="-122"/>
                <a:ea typeface="微软雅黑" panose="020B0503020204020204" charset="-122"/>
                <a:cs typeface="华文琥珀" panose="02010800040101010101" charset="-122"/>
                <a:sym typeface="+mn-ea"/>
              </a:rPr>
              <a:t>主次矛辩证关系：</a:t>
            </a:r>
            <a:r>
              <a:rPr lang="zh-CN" altLang="en-US" sz="2400" b="1">
                <a:latin typeface="微软雅黑" panose="020B0503020204020204" charset="-122"/>
                <a:ea typeface="微软雅黑" panose="020B0503020204020204" charset="-122"/>
                <a:cs typeface="华文琥珀" panose="02010800040101010101" charset="-122"/>
                <a:sym typeface="+mn-ea"/>
              </a:rPr>
              <a:t>主矛</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sym typeface="+mn-ea"/>
              </a:rPr>
              <a:t>支配地位</a:t>
            </a:r>
            <a:r>
              <a:rPr lang="zh-CN" altLang="en-US" sz="2400" b="1">
                <a:latin typeface="微软雅黑" panose="020B0503020204020204" charset="-122"/>
                <a:ea typeface="微软雅黑" panose="020B0503020204020204" charset="-122"/>
                <a:cs typeface="华文琥珀" panose="02010800040101010101" charset="-122"/>
                <a:sym typeface="+mn-ea"/>
              </a:rPr>
              <a:t>，对事物发展方向</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sym typeface="+mn-ea"/>
              </a:rPr>
              <a:t>决定作用</a:t>
            </a:r>
            <a:r>
              <a:rPr lang="zh-CN" altLang="en-US" sz="2400" b="1">
                <a:solidFill>
                  <a:srgbClr val="FFFF00"/>
                </a:solidFill>
                <a:highlight>
                  <a:srgbClr val="FF0000"/>
                </a:highlight>
                <a:latin typeface="华文琥珀" panose="02010800040101010101" charset="-122"/>
                <a:ea typeface="华文琥珀" panose="02010800040101010101" charset="-122"/>
                <a:cs typeface="+mj-ea"/>
                <a:sym typeface="+mn-ea"/>
              </a:rPr>
              <a:t>+</a:t>
            </a:r>
            <a:r>
              <a:rPr lang="zh-CN" altLang="en-US" sz="2400" b="1">
                <a:latin typeface="微软雅黑" panose="020B0503020204020204" charset="-122"/>
                <a:ea typeface="微软雅黑" panose="020B0503020204020204" charset="-122"/>
                <a:cs typeface="华文琥珀" panose="02010800040101010101" charset="-122"/>
                <a:sym typeface="+mn-ea"/>
              </a:rPr>
              <a:t>办事情</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sym typeface="+mn-ea"/>
              </a:rPr>
              <a:t>抓重点</a:t>
            </a:r>
            <a:r>
              <a:rPr lang="zh-CN" altLang="en-US" sz="2400" b="1">
                <a:latin typeface="微软雅黑" panose="020B0503020204020204" charset="-122"/>
                <a:ea typeface="微软雅黑" panose="020B0503020204020204" charset="-122"/>
                <a:cs typeface="华文琥珀" panose="02010800040101010101" charset="-122"/>
                <a:sym typeface="+mn-ea"/>
              </a:rPr>
              <a:t>，</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sym typeface="+mn-ea"/>
              </a:rPr>
              <a:t>集中力量解决</a:t>
            </a:r>
            <a:r>
              <a:rPr lang="zh-CN" altLang="en-US" sz="2400" b="1">
                <a:latin typeface="微软雅黑" panose="020B0503020204020204" charset="-122"/>
                <a:ea typeface="微软雅黑" panose="020B0503020204020204" charset="-122"/>
                <a:cs typeface="华文琥珀" panose="02010800040101010101" charset="-122"/>
                <a:sym typeface="+mn-ea"/>
              </a:rPr>
              <a:t>主要矛盾</a:t>
            </a:r>
            <a:r>
              <a:rPr lang="zh-CN" altLang="en-US" sz="2400" b="1">
                <a:solidFill>
                  <a:srgbClr val="FFFF00"/>
                </a:solidFill>
                <a:highlight>
                  <a:srgbClr val="FF0000"/>
                </a:highlight>
                <a:latin typeface="华文琥珀" panose="02010800040101010101" charset="-122"/>
                <a:ea typeface="华文琥珀" panose="02010800040101010101" charset="-122"/>
                <a:cs typeface="+mj-ea"/>
                <a:sym typeface="+mn-ea"/>
              </a:rPr>
              <a:t>+</a:t>
            </a:r>
            <a:r>
              <a:rPr lang="zh-CN" altLang="en-US" sz="2400" b="1">
                <a:latin typeface="微软雅黑" panose="020B0503020204020204" charset="-122"/>
                <a:ea typeface="微软雅黑" panose="020B0503020204020204" charset="-122"/>
                <a:cs typeface="华文琥珀" panose="02010800040101010101" charset="-122"/>
                <a:sym typeface="+mn-ea"/>
              </a:rPr>
              <a:t>材料；次要矛盾</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sym typeface="+mn-ea"/>
              </a:rPr>
              <a:t>从属地位</a:t>
            </a:r>
            <a:r>
              <a:rPr lang="zh-CN" altLang="en-US" sz="2400" b="1">
                <a:latin typeface="微软雅黑" panose="020B0503020204020204" charset="-122"/>
                <a:ea typeface="微软雅黑" panose="020B0503020204020204" charset="-122"/>
                <a:cs typeface="华文琥珀" panose="02010800040101010101" charset="-122"/>
                <a:sym typeface="+mn-ea"/>
              </a:rPr>
              <a:t>，对事物发展</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sym typeface="+mn-ea"/>
              </a:rPr>
              <a:t>不起决定作用</a:t>
            </a:r>
            <a:r>
              <a:rPr lang="zh-CN" altLang="en-US" sz="2400" b="1">
                <a:latin typeface="微软雅黑" panose="020B0503020204020204" charset="-122"/>
                <a:ea typeface="微软雅黑" panose="020B0503020204020204" charset="-122"/>
                <a:cs typeface="华文琥珀" panose="02010800040101010101" charset="-122"/>
                <a:sym typeface="+mn-ea"/>
              </a:rPr>
              <a:t>；主次矛</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sym typeface="+mn-ea"/>
              </a:rPr>
              <a:t>相互依赖影响</a:t>
            </a:r>
            <a:r>
              <a:rPr lang="zh-CN" altLang="en-US" sz="2400" b="1">
                <a:latin typeface="微软雅黑" panose="020B0503020204020204" charset="-122"/>
                <a:ea typeface="微软雅黑" panose="020B0503020204020204" charset="-122"/>
                <a:cs typeface="华文琥珀" panose="02010800040101010101" charset="-122"/>
                <a:sym typeface="+mn-ea"/>
              </a:rPr>
              <a:t>一定条件相互</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sym typeface="+mn-ea"/>
              </a:rPr>
              <a:t>转化</a:t>
            </a:r>
            <a:r>
              <a:rPr lang="zh-CN" altLang="en-US" sz="2400" b="1">
                <a:solidFill>
                  <a:srgbClr val="FFFF00"/>
                </a:solidFill>
                <a:highlight>
                  <a:srgbClr val="FF0000"/>
                </a:highlight>
                <a:latin typeface="华文琥珀" panose="02010800040101010101" charset="-122"/>
                <a:ea typeface="华文琥珀" panose="02010800040101010101" charset="-122"/>
                <a:cs typeface="+mj-ea"/>
                <a:sym typeface="+mn-ea"/>
              </a:rPr>
              <a:t>+</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sym typeface="+mn-ea"/>
              </a:rPr>
              <a:t>统筹兼顾</a:t>
            </a:r>
            <a:r>
              <a:rPr lang="zh-CN" altLang="en-US" sz="2400" b="1">
                <a:latin typeface="微软雅黑" panose="020B0503020204020204" charset="-122"/>
                <a:ea typeface="微软雅黑" panose="020B0503020204020204" charset="-122"/>
                <a:cs typeface="华文琥珀" panose="02010800040101010101" charset="-122"/>
                <a:sym typeface="+mn-ea"/>
              </a:rPr>
              <a:t>，处理好</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sym typeface="+mn-ea"/>
              </a:rPr>
              <a:t>次要矛盾；</a:t>
            </a:r>
            <a:r>
              <a:rPr lang="zh-CN" altLang="en-US" sz="2400" b="1">
                <a:latin typeface="微软雅黑" panose="020B0503020204020204" charset="-122"/>
                <a:ea typeface="微软雅黑" panose="020B0503020204020204" charset="-122"/>
                <a:cs typeface="华文琥珀" panose="02010800040101010101" charset="-122"/>
                <a:sym typeface="+mn-ea"/>
              </a:rPr>
              <a:t>坚持</a:t>
            </a:r>
            <a:r>
              <a:rPr lang="zh-CN" altLang="en-US" sz="2400" b="1">
                <a:solidFill>
                  <a:srgbClr val="FFFF00"/>
                </a:solidFill>
                <a:highlight>
                  <a:srgbClr val="FF0000"/>
                </a:highlight>
                <a:latin typeface="微软雅黑" panose="020B0503020204020204" charset="-122"/>
                <a:ea typeface="微软雅黑" panose="020B0503020204020204" charset="-122"/>
                <a:cs typeface="华文琥珀" panose="02010800040101010101" charset="-122"/>
                <a:sym typeface="+mn-ea"/>
              </a:rPr>
              <a:t>两点论与重点论统一</a:t>
            </a:r>
            <a:endPar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endParaRPr>
          </a:p>
          <a:p>
            <a:pPr fontAlgn="auto">
              <a:lnSpc>
                <a:spcPts val="3080"/>
              </a:lnSpc>
            </a:pPr>
            <a:r>
              <a:rPr lang="zh-CN" altLang="en-US" sz="2400" b="1">
                <a:solidFill>
                  <a:srgbClr val="FF0000"/>
                </a:solidFill>
                <a:latin typeface="微软雅黑" panose="020B0503020204020204" charset="-122"/>
                <a:ea typeface="微软雅黑" panose="020B0503020204020204" charset="-122"/>
                <a:cs typeface="华文琥珀" panose="02010800040101010101" charset="-122"/>
              </a:rPr>
              <a:t>主次方面辩证关系：</a:t>
            </a:r>
            <a:r>
              <a:rPr lang="zh-CN" altLang="en-US" sz="2400" b="1">
                <a:latin typeface="微软雅黑" panose="020B0503020204020204" charset="-122"/>
                <a:ea typeface="微软雅黑" panose="020B0503020204020204" charset="-122"/>
                <a:cs typeface="华文琥珀" panose="02010800040101010101" charset="-122"/>
              </a:rPr>
              <a:t>主要方面</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支配地位</a:t>
            </a:r>
            <a:r>
              <a:rPr lang="zh-CN" altLang="en-US" sz="2400" b="1">
                <a:latin typeface="微软雅黑" panose="020B0503020204020204" charset="-122"/>
                <a:ea typeface="微软雅黑" panose="020B0503020204020204" charset="-122"/>
                <a:cs typeface="华文琥珀" panose="02010800040101010101" charset="-122"/>
              </a:rPr>
              <a:t>、</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主导作用</a:t>
            </a:r>
            <a:r>
              <a:rPr lang="zh-CN" altLang="en-US" sz="2400" b="1">
                <a:latin typeface="微软雅黑" panose="020B0503020204020204" charset="-122"/>
                <a:ea typeface="微软雅黑" panose="020B0503020204020204" charset="-122"/>
                <a:cs typeface="华文琥珀" panose="02010800040101010101" charset="-122"/>
              </a:rPr>
              <a:t>，事物的性质</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主要</a:t>
            </a:r>
            <a:r>
              <a:rPr lang="zh-CN" altLang="en-US" sz="2400" b="1">
                <a:latin typeface="微软雅黑" panose="020B0503020204020204" charset="-122"/>
                <a:ea typeface="微软雅黑" panose="020B0503020204020204" charset="-122"/>
                <a:cs typeface="华文琥珀" panose="02010800040101010101" charset="-122"/>
              </a:rPr>
              <a:t>是由</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主要</a:t>
            </a:r>
            <a:r>
              <a:rPr lang="zh-CN" altLang="en-US" sz="2400" b="1">
                <a:latin typeface="微软雅黑" panose="020B0503020204020204" charset="-122"/>
                <a:ea typeface="微软雅黑" panose="020B0503020204020204" charset="-122"/>
                <a:cs typeface="华文琥珀" panose="02010800040101010101" charset="-122"/>
              </a:rPr>
              <a:t>矛盾的</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主要</a:t>
            </a:r>
            <a:r>
              <a:rPr lang="zh-CN" altLang="en-US" sz="2400" b="1">
                <a:latin typeface="微软雅黑" panose="020B0503020204020204" charset="-122"/>
                <a:ea typeface="微软雅黑" panose="020B0503020204020204" charset="-122"/>
                <a:cs typeface="华文琥珀" panose="02010800040101010101" charset="-122"/>
              </a:rPr>
              <a:t>方面决定的</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微软雅黑" panose="020B0503020204020204" charset="-122"/>
                <a:ea typeface="微软雅黑" panose="020B0503020204020204" charset="-122"/>
                <a:cs typeface="华文琥珀" panose="02010800040101010101" charset="-122"/>
              </a:rPr>
              <a:t>抓</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rPr>
              <a:t>主流</a:t>
            </a:r>
            <a:r>
              <a:rPr lang="zh-CN" altLang="en-US" sz="2400" b="1">
                <a:latin typeface="微软雅黑" panose="020B0503020204020204" charset="-122"/>
                <a:ea typeface="微软雅黑" panose="020B0503020204020204" charset="-122"/>
                <a:cs typeface="华文琥珀" panose="02010800040101010101" charset="-122"/>
              </a:rPr>
              <a:t>，抓</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rPr>
              <a:t>主要方面</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latin typeface="微软雅黑" panose="020B0503020204020204" charset="-122"/>
                <a:ea typeface="微软雅黑" panose="020B0503020204020204" charset="-122"/>
                <a:cs typeface="华文琥珀" panose="02010800040101010101" charset="-122"/>
              </a:rPr>
              <a:t>材料；次要方面</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被支配地位</a:t>
            </a:r>
            <a:r>
              <a:rPr lang="zh-CN" altLang="en-US" sz="2400" b="1">
                <a:latin typeface="微软雅黑" panose="020B0503020204020204" charset="-122"/>
                <a:ea typeface="微软雅黑" panose="020B0503020204020204" charset="-122"/>
                <a:cs typeface="华文琥珀" panose="02010800040101010101" charset="-122"/>
              </a:rPr>
              <a:t>，主次方面</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相互排斥依赖</a:t>
            </a:r>
            <a:r>
              <a:rPr lang="zh-CN" altLang="en-US" sz="2400" b="1">
                <a:latin typeface="微软雅黑" panose="020B0503020204020204" charset="-122"/>
                <a:ea typeface="微软雅黑" panose="020B0503020204020204" charset="-122"/>
                <a:cs typeface="华文琥珀" panose="02010800040101010101" charset="-122"/>
              </a:rPr>
              <a:t>、一定条件下</a:t>
            </a:r>
            <a:r>
              <a:rPr lang="zh-CN" altLang="en-US" sz="2400" b="1">
                <a:solidFill>
                  <a:srgbClr val="FF0000"/>
                </a:solidFill>
                <a:highlight>
                  <a:srgbClr val="FFFF00"/>
                </a:highlight>
                <a:latin typeface="微软雅黑" panose="020B0503020204020204" charset="-122"/>
                <a:ea typeface="微软雅黑" panose="020B0503020204020204" charset="-122"/>
                <a:cs typeface="华文琥珀" panose="02010800040101010101" charset="-122"/>
              </a:rPr>
              <a:t>相互转化</a:t>
            </a:r>
            <a:r>
              <a:rPr lang="zh-CN" altLang="en-US" sz="2400" b="1">
                <a:solidFill>
                  <a:srgbClr val="FFFF00"/>
                </a:solidFill>
                <a:highlight>
                  <a:srgbClr val="FF0000"/>
                </a:highlight>
                <a:latin typeface="华文琥珀" panose="02010800040101010101" charset="-122"/>
                <a:ea typeface="华文琥珀" panose="02010800040101010101" charset="-122"/>
                <a:cs typeface="+mj-ea"/>
              </a:rPr>
              <a:t>+</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rPr>
              <a:t>不忽视次要方面</a:t>
            </a:r>
            <a:r>
              <a:rPr lang="zh-CN" altLang="en-US" sz="2400" b="1">
                <a:latin typeface="微软雅黑" panose="020B0503020204020204" charset="-122"/>
                <a:ea typeface="微软雅黑" panose="020B0503020204020204" charset="-122"/>
                <a:cs typeface="华文琥珀" panose="02010800040101010101" charset="-122"/>
              </a:rPr>
              <a:t>，</a:t>
            </a:r>
            <a:r>
              <a:rPr lang="zh-CN" altLang="en-US" sz="2400" b="1">
                <a:solidFill>
                  <a:srgbClr val="FF0000"/>
                </a:solidFill>
                <a:highlight>
                  <a:srgbClr val="00FF00"/>
                </a:highlight>
                <a:latin typeface="微软雅黑" panose="020B0503020204020204" charset="-122"/>
                <a:ea typeface="微软雅黑" panose="020B0503020204020204" charset="-122"/>
                <a:cs typeface="华文琥珀" panose="02010800040101010101" charset="-122"/>
              </a:rPr>
              <a:t>不忽视支流</a:t>
            </a:r>
            <a:r>
              <a:rPr lang="zh-CN" altLang="en-US" sz="2400" b="1">
                <a:latin typeface="微软雅黑" panose="020B0503020204020204" charset="-122"/>
                <a:ea typeface="微软雅黑" panose="020B0503020204020204" charset="-122"/>
                <a:cs typeface="华文琥珀" panose="02010800040101010101" charset="-122"/>
              </a:rPr>
              <a:t>；</a:t>
            </a:r>
            <a:r>
              <a:rPr lang="zh-CN" altLang="en-US" sz="2400" b="1">
                <a:solidFill>
                  <a:srgbClr val="FFFF00"/>
                </a:solidFill>
                <a:highlight>
                  <a:srgbClr val="FF0000"/>
                </a:highlight>
                <a:latin typeface="微软雅黑" panose="020B0503020204020204" charset="-122"/>
                <a:ea typeface="微软雅黑" panose="020B0503020204020204" charset="-122"/>
                <a:cs typeface="华文琥珀" panose="02010800040101010101" charset="-122"/>
              </a:rPr>
              <a:t>坚持两点论与重点论的统一</a:t>
            </a:r>
            <a:r>
              <a:rPr lang="zh-CN" altLang="en-US" sz="2400" b="1">
                <a:latin typeface="微软雅黑" panose="020B0503020204020204" charset="-122"/>
                <a:ea typeface="微软雅黑" panose="020B0503020204020204" charset="-122"/>
                <a:cs typeface="华文琥珀" panose="02010800040101010101" charset="-122"/>
              </a:rPr>
              <a:t>。</a:t>
            </a:r>
            <a:endParaRPr lang="zh-CN" altLang="en-US" sz="2400" b="1">
              <a:latin typeface="微软雅黑" panose="020B0503020204020204" charset="-122"/>
              <a:ea typeface="微软雅黑" panose="020B0503020204020204" charset="-122"/>
              <a:cs typeface="华文琥珀" panose="02010800040101010101" charset="-122"/>
            </a:endParaRPr>
          </a:p>
        </p:txBody>
      </p:sp>
    </p:spTree>
  </p:cSld>
  <p:clrMapOvr>
    <a:masterClrMapping/>
  </p:clrMapOvr>
</p:sld>
</file>

<file path=ppt/tags/tag1.xml><?xml version="1.0" encoding="utf-8"?>
<p:tagLst xmlns:p="http://schemas.openxmlformats.org/presentationml/2006/main">
  <p:tag name="COMMONDATA" val="eyJoZGlkIjoiMDAzZDlmYzg2OTk0M2UzZGIyMmFkMjQ2OGNlZDQ4NWUifQ=="/>
  <p:tag name="KSO_WPP_MARK_KEY" val="79dd4b3e-8161-4d3d-9d8e-23dd428c206b"/>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15098</Words>
  <Application>WPS 演示</Application>
  <PresentationFormat>宽屏</PresentationFormat>
  <Paragraphs>445</Paragraphs>
  <Slides>38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38</vt:i4>
      </vt:variant>
    </vt:vector>
  </HeadingPairs>
  <TitlesOfParts>
    <vt:vector size="50" baseType="lpstr">
      <vt:lpstr>Arial</vt:lpstr>
      <vt:lpstr>宋体</vt:lpstr>
      <vt:lpstr>Wingdings</vt:lpstr>
      <vt:lpstr>华文琥珀</vt:lpstr>
      <vt:lpstr>微软雅黑</vt:lpstr>
      <vt:lpstr>Calibri</vt:lpstr>
      <vt:lpstr>Arial Unicode MS</vt:lpstr>
      <vt:lpstr>Times New Roman</vt:lpstr>
      <vt:lpstr>楷体</vt:lpstr>
      <vt:lpstr>华文细黑</vt:lpstr>
      <vt:lpstr>幼圆</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hang li</dc:creator>
  <cp:lastModifiedBy>远航</cp:lastModifiedBy>
  <cp:revision>87</cp:revision>
  <dcterms:created xsi:type="dcterms:W3CDTF">2022-11-02T11:49:00Z</dcterms:created>
  <dcterms:modified xsi:type="dcterms:W3CDTF">2022-11-10T09:09:45Z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4F0765800F544BC0A8F709FF201DC003</vt:lpwstr>
  </property>
  <property fmtid="{D5CDD505-2E9C-101B-9397-08002B2CF9AE}" pid="3" name="KSOProductBuildVer">
    <vt:lpwstr>2052-11.1.0.12763</vt:lpwstr>
  </property>
</Properties>
</file>