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80"/>
  </p:handoutMasterIdLst>
  <p:sldIdLst>
    <p:sldId id="592" r:id="rId3"/>
    <p:sldId id="257" r:id="rId4"/>
    <p:sldId id="362" r:id="rId5"/>
    <p:sldId id="624" r:id="rId6"/>
    <p:sldId id="625" r:id="rId8"/>
    <p:sldId id="679" r:id="rId9"/>
    <p:sldId id="928" r:id="rId10"/>
    <p:sldId id="770" r:id="rId11"/>
    <p:sldId id="827" r:id="rId12"/>
    <p:sldId id="929" r:id="rId13"/>
    <p:sldId id="895" r:id="rId14"/>
    <p:sldId id="930" r:id="rId15"/>
    <p:sldId id="844" r:id="rId16"/>
    <p:sldId id="775" r:id="rId17"/>
    <p:sldId id="626" r:id="rId18"/>
    <p:sldId id="779" r:id="rId19"/>
    <p:sldId id="900" r:id="rId20"/>
    <p:sldId id="899" r:id="rId21"/>
    <p:sldId id="880" r:id="rId22"/>
    <p:sldId id="901" r:id="rId23"/>
    <p:sldId id="931" r:id="rId24"/>
    <p:sldId id="807" r:id="rId25"/>
    <p:sldId id="711" r:id="rId26"/>
    <p:sldId id="941" r:id="rId27"/>
    <p:sldId id="932" r:id="rId28"/>
    <p:sldId id="933" r:id="rId29"/>
    <p:sldId id="627" r:id="rId30"/>
    <p:sldId id="759" r:id="rId31"/>
    <p:sldId id="882" r:id="rId32"/>
    <p:sldId id="883" r:id="rId33"/>
    <p:sldId id="903" r:id="rId34"/>
    <p:sldId id="865" r:id="rId35"/>
    <p:sldId id="725" r:id="rId36"/>
    <p:sldId id="910" r:id="rId37"/>
    <p:sldId id="425" r:id="rId38"/>
    <p:sldId id="270" r:id="rId39"/>
    <p:sldId id="291" r:id="rId40"/>
    <p:sldId id="305" r:id="rId41"/>
    <p:sldId id="292" r:id="rId42"/>
    <p:sldId id="293" r:id="rId43"/>
    <p:sldId id="318" r:id="rId44"/>
    <p:sldId id="319" r:id="rId45"/>
    <p:sldId id="320" r:id="rId46"/>
    <p:sldId id="934" r:id="rId47"/>
    <p:sldId id="321" r:id="rId48"/>
    <p:sldId id="936" r:id="rId49"/>
    <p:sldId id="322" r:id="rId50"/>
    <p:sldId id="323" r:id="rId51"/>
    <p:sldId id="916" r:id="rId52"/>
    <p:sldId id="324" r:id="rId53"/>
    <p:sldId id="937" r:id="rId54"/>
    <p:sldId id="325" r:id="rId55"/>
    <p:sldId id="326" r:id="rId56"/>
    <p:sldId id="327" r:id="rId57"/>
    <p:sldId id="918" r:id="rId58"/>
    <p:sldId id="328" r:id="rId59"/>
    <p:sldId id="905" r:id="rId60"/>
    <p:sldId id="938" r:id="rId61"/>
    <p:sldId id="939" r:id="rId62"/>
    <p:sldId id="329" r:id="rId63"/>
    <p:sldId id="919" r:id="rId64"/>
    <p:sldId id="330" r:id="rId65"/>
    <p:sldId id="920" r:id="rId66"/>
    <p:sldId id="331" r:id="rId67"/>
    <p:sldId id="921" r:id="rId68"/>
    <p:sldId id="332" r:id="rId69"/>
    <p:sldId id="922" r:id="rId70"/>
    <p:sldId id="923" r:id="rId71"/>
    <p:sldId id="333" r:id="rId72"/>
    <p:sldId id="891" r:id="rId73"/>
    <p:sldId id="940" r:id="rId74"/>
    <p:sldId id="334" r:id="rId75"/>
    <p:sldId id="926" r:id="rId76"/>
    <p:sldId id="924" r:id="rId77"/>
    <p:sldId id="927" r:id="rId78"/>
    <p:sldId id="593" r:id="rId7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6BCD6"/>
    <a:srgbClr val="34AAD3"/>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5131" autoAdjust="0"/>
  </p:normalViewPr>
  <p:slideViewPr>
    <p:cSldViewPr>
      <p:cViewPr varScale="1">
        <p:scale>
          <a:sx n="113" d="100"/>
          <a:sy n="113" d="100"/>
        </p:scale>
        <p:origin x="318" y="96"/>
      </p:cViewPr>
      <p:guideLst/>
    </p:cSldViewPr>
  </p:slideViewPr>
  <p:notesTextViewPr>
    <p:cViewPr>
      <p:scale>
        <a:sx n="75" d="100"/>
        <a:sy n="75" d="100"/>
      </p:scale>
      <p:origin x="0" y="0"/>
    </p:cViewPr>
  </p:notesText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3" Type="http://schemas.openxmlformats.org/officeDocument/2006/relationships/tableStyles" Target="tableStyles.xml"/><Relationship Id="rId82" Type="http://schemas.openxmlformats.org/officeDocument/2006/relationships/viewProps" Target="viewProps.xml"/><Relationship Id="rId81" Type="http://schemas.openxmlformats.org/officeDocument/2006/relationships/presProps" Target="presProps.xml"/><Relationship Id="rId80" Type="http://schemas.openxmlformats.org/officeDocument/2006/relationships/handoutMaster" Target="handoutMasters/handoutMaster1.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notesMaster" Target="notesMasters/notesMaster1.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4" Type="http://schemas.openxmlformats.org/officeDocument/2006/relationships/image" Target="../media/image38.emf"/><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3.vml.rels><?xml version="1.0" encoding="UTF-8" standalone="yes"?>
<Relationships xmlns="http://schemas.openxmlformats.org/package/2006/relationships"><Relationship Id="rId5" Type="http://schemas.openxmlformats.org/officeDocument/2006/relationships/image" Target="../media/image59.emf"/><Relationship Id="rId4" Type="http://schemas.openxmlformats.org/officeDocument/2006/relationships/image" Target="../media/image58.emf"/><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24.vml.rels><?xml version="1.0" encoding="UTF-8" standalone="yes"?>
<Relationships xmlns="http://schemas.openxmlformats.org/package/2006/relationships"><Relationship Id="rId4" Type="http://schemas.openxmlformats.org/officeDocument/2006/relationships/image" Target="../media/image63.emf"/><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28.vml.rels><?xml version="1.0" encoding="UTF-8" standalone="yes"?>
<Relationships xmlns="http://schemas.openxmlformats.org/package/2006/relationships"><Relationship Id="rId4" Type="http://schemas.openxmlformats.org/officeDocument/2006/relationships/image" Target="../media/image71.emf"/><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8.emf"/><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image" Target="../media/image80.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4" Type="http://schemas.openxmlformats.org/officeDocument/2006/relationships/image" Target="../media/image19.emf"/><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5" Type="http://schemas.openxmlformats.org/officeDocument/2006/relationships/image" Target="../media/image26.emf"/><Relationship Id="rId4" Type="http://schemas.openxmlformats.org/officeDocument/2006/relationships/image" Target="../media/image25.emf"/><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3212976"/>
            <a:ext cx="12190413" cy="36466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3861048"/>
            <a:ext cx="12190413" cy="299854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sp>
        <p:nvSpPr>
          <p:cNvPr id="8" name="矩形 7"/>
          <p:cNvSpPr/>
          <p:nvPr userDrawn="1"/>
        </p:nvSpPr>
        <p:spPr>
          <a:xfrm>
            <a:off x="0" y="4293096"/>
            <a:ext cx="12190413" cy="256649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836712"/>
            <a:ext cx="12190413" cy="60212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1.pn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1">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xml"/><Relationship Id="rId2" Type="http://schemas.openxmlformats.org/officeDocument/2006/relationships/image" Target="../media/image4.emf"/><Relationship Id="rId1" Type="http://schemas.openxmlformats.org/officeDocument/2006/relationships/package" Target="../embeddings/Document3.docx"/></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8.emf"/><Relationship Id="rId7" Type="http://schemas.openxmlformats.org/officeDocument/2006/relationships/package" Target="../embeddings/Document7.docx"/><Relationship Id="rId6" Type="http://schemas.openxmlformats.org/officeDocument/2006/relationships/image" Target="../media/image7.emf"/><Relationship Id="rId5" Type="http://schemas.openxmlformats.org/officeDocument/2006/relationships/package" Target="../embeddings/Document6.docx"/><Relationship Id="rId4" Type="http://schemas.openxmlformats.org/officeDocument/2006/relationships/image" Target="../media/image6.emf"/><Relationship Id="rId3" Type="http://schemas.openxmlformats.org/officeDocument/2006/relationships/package" Target="../embeddings/Document5.docx"/><Relationship Id="rId2" Type="http://schemas.openxmlformats.org/officeDocument/2006/relationships/image" Target="../media/image5.emf"/><Relationship Id="rId10" Type="http://schemas.openxmlformats.org/officeDocument/2006/relationships/vmlDrawing" Target="../drawings/vmlDrawing3.vml"/><Relationship Id="rId1" Type="http://schemas.openxmlformats.org/officeDocument/2006/relationships/package" Target="../embeddings/Document4.docx"/></Relationships>
</file>

<file path=ppt/slides/_rels/slide12.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package" Target="../embeddings/Document10.docx"/><Relationship Id="rId4" Type="http://schemas.openxmlformats.org/officeDocument/2006/relationships/image" Target="../media/image10.emf"/><Relationship Id="rId3" Type="http://schemas.openxmlformats.org/officeDocument/2006/relationships/package" Target="../embeddings/Document9.docx"/><Relationship Id="rId2" Type="http://schemas.openxmlformats.org/officeDocument/2006/relationships/image" Target="../media/image9.emf"/><Relationship Id="rId1" Type="http://schemas.openxmlformats.org/officeDocument/2006/relationships/package" Target="../embeddings/Document8.doc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12.xml"/><Relationship Id="rId4" Type="http://schemas.openxmlformats.org/officeDocument/2006/relationships/image" Target="../media/image13.png"/><Relationship Id="rId3" Type="http://schemas.openxmlformats.org/officeDocument/2006/relationships/slide" Target="slide4.xml"/><Relationship Id="rId2" Type="http://schemas.openxmlformats.org/officeDocument/2006/relationships/image" Target="../media/image12.emf"/><Relationship Id="rId1" Type="http://schemas.openxmlformats.org/officeDocument/2006/relationships/package" Target="../embeddings/Document11.doc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1.xml"/><Relationship Id="rId4" Type="http://schemas.openxmlformats.org/officeDocument/2006/relationships/image" Target="../media/image15.emf"/><Relationship Id="rId3" Type="http://schemas.openxmlformats.org/officeDocument/2006/relationships/package" Target="../embeddings/Document13.docx"/><Relationship Id="rId2" Type="http://schemas.openxmlformats.org/officeDocument/2006/relationships/image" Target="../media/image14.emf"/><Relationship Id="rId1" Type="http://schemas.openxmlformats.org/officeDocument/2006/relationships/package" Target="../embeddings/Document12.docx"/></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19.emf"/><Relationship Id="rId7" Type="http://schemas.openxmlformats.org/officeDocument/2006/relationships/package" Target="../embeddings/Document17.docx"/><Relationship Id="rId6" Type="http://schemas.openxmlformats.org/officeDocument/2006/relationships/image" Target="../media/image18.emf"/><Relationship Id="rId5" Type="http://schemas.openxmlformats.org/officeDocument/2006/relationships/package" Target="../embeddings/Document16.docx"/><Relationship Id="rId4" Type="http://schemas.openxmlformats.org/officeDocument/2006/relationships/image" Target="../media/image17.emf"/><Relationship Id="rId3" Type="http://schemas.openxmlformats.org/officeDocument/2006/relationships/package" Target="../embeddings/Document15.docx"/><Relationship Id="rId2" Type="http://schemas.openxmlformats.org/officeDocument/2006/relationships/image" Target="../media/image16.emf"/><Relationship Id="rId10" Type="http://schemas.openxmlformats.org/officeDocument/2006/relationships/vmlDrawing" Target="../drawings/vmlDrawing7.vml"/><Relationship Id="rId1" Type="http://schemas.openxmlformats.org/officeDocument/2006/relationships/package" Target="../embeddings/Document14.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6.xml"/><Relationship Id="rId4" Type="http://schemas.openxmlformats.org/officeDocument/2006/relationships/image" Target="../media/image21.emf"/><Relationship Id="rId3" Type="http://schemas.openxmlformats.org/officeDocument/2006/relationships/package" Target="../embeddings/Document19.docx"/><Relationship Id="rId2" Type="http://schemas.openxmlformats.org/officeDocument/2006/relationships/image" Target="../media/image20.emf"/><Relationship Id="rId1" Type="http://schemas.openxmlformats.org/officeDocument/2006/relationships/package" Target="../embeddings/Document18.docx"/></Relationships>
</file>

<file path=ppt/slides/_rels/slide21.xml.rels><?xml version="1.0" encoding="UTF-8" standalone="yes"?>
<Relationships xmlns="http://schemas.openxmlformats.org/package/2006/relationships"><Relationship Id="rId9" Type="http://schemas.openxmlformats.org/officeDocument/2006/relationships/package" Target="../embeddings/Document24.docx"/><Relationship Id="rId8" Type="http://schemas.openxmlformats.org/officeDocument/2006/relationships/image" Target="../media/image25.emf"/><Relationship Id="rId7" Type="http://schemas.openxmlformats.org/officeDocument/2006/relationships/package" Target="../embeddings/Document23.docx"/><Relationship Id="rId6" Type="http://schemas.openxmlformats.org/officeDocument/2006/relationships/image" Target="../media/image24.emf"/><Relationship Id="rId5" Type="http://schemas.openxmlformats.org/officeDocument/2006/relationships/package" Target="../embeddings/Document22.docx"/><Relationship Id="rId4" Type="http://schemas.openxmlformats.org/officeDocument/2006/relationships/image" Target="../media/image23.emf"/><Relationship Id="rId3" Type="http://schemas.openxmlformats.org/officeDocument/2006/relationships/package" Target="../embeddings/Document21.docx"/><Relationship Id="rId2" Type="http://schemas.openxmlformats.org/officeDocument/2006/relationships/image" Target="../media/image22.emf"/><Relationship Id="rId12" Type="http://schemas.openxmlformats.org/officeDocument/2006/relationships/vmlDrawing" Target="../drawings/vmlDrawing9.vml"/><Relationship Id="rId11" Type="http://schemas.openxmlformats.org/officeDocument/2006/relationships/slideLayout" Target="../slideLayouts/slideLayout7.xml"/><Relationship Id="rId10" Type="http://schemas.openxmlformats.org/officeDocument/2006/relationships/image" Target="../media/image26.emf"/><Relationship Id="rId1" Type="http://schemas.openxmlformats.org/officeDocument/2006/relationships/package" Target="../embeddings/Document20.doc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1.xml"/><Relationship Id="rId2" Type="http://schemas.openxmlformats.org/officeDocument/2006/relationships/image" Target="../media/image27.emf"/><Relationship Id="rId1" Type="http://schemas.openxmlformats.org/officeDocument/2006/relationships/package" Target="../embeddings/Document25.docx"/></Relationships>
</file>

<file path=ppt/slides/_rels/slide24.xml.rels><?xml version="1.0" encoding="UTF-8" standalone="yes"?>
<Relationships xmlns="http://schemas.openxmlformats.org/package/2006/relationships"><Relationship Id="rId8" Type="http://schemas.openxmlformats.org/officeDocument/2006/relationships/vmlDrawing" Target="../drawings/vmlDrawing11.vml"/><Relationship Id="rId7" Type="http://schemas.openxmlformats.org/officeDocument/2006/relationships/slideLayout" Target="../slideLayouts/slideLayout3.xml"/><Relationship Id="rId6" Type="http://schemas.openxmlformats.org/officeDocument/2006/relationships/image" Target="../media/image30.emf"/><Relationship Id="rId5" Type="http://schemas.openxmlformats.org/officeDocument/2006/relationships/package" Target="../embeddings/Document28.docx"/><Relationship Id="rId4" Type="http://schemas.openxmlformats.org/officeDocument/2006/relationships/image" Target="../media/image29.emf"/><Relationship Id="rId3" Type="http://schemas.openxmlformats.org/officeDocument/2006/relationships/package" Target="../embeddings/Document27.docx"/><Relationship Id="rId2" Type="http://schemas.openxmlformats.org/officeDocument/2006/relationships/image" Target="../media/image28.emf"/><Relationship Id="rId1" Type="http://schemas.openxmlformats.org/officeDocument/2006/relationships/package" Target="../embeddings/Document26.docx"/></Relationships>
</file>

<file path=ppt/slides/_rels/slide25.xml.rels><?xml version="1.0" encoding="UTF-8" standalone="yes"?>
<Relationships xmlns="http://schemas.openxmlformats.org/package/2006/relationships"><Relationship Id="rId8" Type="http://schemas.openxmlformats.org/officeDocument/2006/relationships/vmlDrawing" Target="../drawings/vmlDrawing12.vml"/><Relationship Id="rId7" Type="http://schemas.openxmlformats.org/officeDocument/2006/relationships/slideLayout" Target="../slideLayouts/slideLayout6.xml"/><Relationship Id="rId6" Type="http://schemas.openxmlformats.org/officeDocument/2006/relationships/image" Target="../media/image33.emf"/><Relationship Id="rId5" Type="http://schemas.openxmlformats.org/officeDocument/2006/relationships/package" Target="../embeddings/Document31.docx"/><Relationship Id="rId4" Type="http://schemas.openxmlformats.org/officeDocument/2006/relationships/image" Target="../media/image32.emf"/><Relationship Id="rId3" Type="http://schemas.openxmlformats.org/officeDocument/2006/relationships/package" Target="../embeddings/Document30.docx"/><Relationship Id="rId2" Type="http://schemas.openxmlformats.org/officeDocument/2006/relationships/image" Target="../media/image31.emf"/><Relationship Id="rId1" Type="http://schemas.openxmlformats.org/officeDocument/2006/relationships/package" Target="../embeddings/Document29.docx"/></Relationships>
</file>

<file path=ppt/slides/_rels/slide26.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6.xml"/><Relationship Id="rId4" Type="http://schemas.openxmlformats.org/officeDocument/2006/relationships/image" Target="../media/image13.png"/><Relationship Id="rId3" Type="http://schemas.openxmlformats.org/officeDocument/2006/relationships/slide" Target="slide4.xml"/><Relationship Id="rId2" Type="http://schemas.openxmlformats.org/officeDocument/2006/relationships/image" Target="../media/image34.emf"/><Relationship Id="rId1" Type="http://schemas.openxmlformats.org/officeDocument/2006/relationships/package" Target="../embeddings/Document32.doc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slide" Target="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slide" Target="slide40.xml"/><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 Target="slide37.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slide" Target="slide40.xml"/><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 Target="slide37.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4.xml"/><Relationship Id="rId4" Type="http://schemas.openxmlformats.org/officeDocument/2006/relationships/slide" Target="slide40.xml"/><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 Target="slide37.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xml"/><Relationship Id="rId7" Type="http://schemas.openxmlformats.org/officeDocument/2006/relationships/slide" Target="slide27.xml"/><Relationship Id="rId6" Type="http://schemas.openxmlformats.org/officeDocument/2006/relationships/tags" Target="../tags/tag2.xml"/><Relationship Id="rId5" Type="http://schemas.openxmlformats.org/officeDocument/2006/relationships/slide" Target="slide15.xml"/><Relationship Id="rId4" Type="http://schemas.openxmlformats.org/officeDocument/2006/relationships/tags" Target="../tags/tag1.xml"/><Relationship Id="rId3" Type="http://schemas.openxmlformats.org/officeDocument/2006/relationships/slide" Target="slide5.xml"/><Relationship Id="rId2" Type="http://schemas.openxmlformats.org/officeDocument/2006/relationships/slide" Target="slide41.xml"/><Relationship Id="rId10" Type="http://schemas.openxmlformats.org/officeDocument/2006/relationships/notesSlide" Target="../notesSlides/notesSlide1.xml"/><Relationship Id="rId1" Type="http://schemas.openxmlformats.org/officeDocument/2006/relationships/slide" Target="slide36.xml"/></Relationships>
</file>

<file path=ppt/slides/_rels/slide40.xml.rels><?xml version="1.0" encoding="UTF-8" standalone="yes"?>
<Relationships xmlns="http://schemas.openxmlformats.org/package/2006/relationships"><Relationship Id="rId9" Type="http://schemas.openxmlformats.org/officeDocument/2006/relationships/slide" Target="slide37.xml"/><Relationship Id="rId8" Type="http://schemas.openxmlformats.org/officeDocument/2006/relationships/image" Target="../media/image38.emf"/><Relationship Id="rId7" Type="http://schemas.openxmlformats.org/officeDocument/2006/relationships/package" Target="../embeddings/Document36.docx"/><Relationship Id="rId6" Type="http://schemas.openxmlformats.org/officeDocument/2006/relationships/image" Target="../media/image37.emf"/><Relationship Id="rId5" Type="http://schemas.openxmlformats.org/officeDocument/2006/relationships/package" Target="../embeddings/Document35.docx"/><Relationship Id="rId4" Type="http://schemas.openxmlformats.org/officeDocument/2006/relationships/image" Target="../media/image36.emf"/><Relationship Id="rId3" Type="http://schemas.openxmlformats.org/officeDocument/2006/relationships/package" Target="../embeddings/Document34.docx"/><Relationship Id="rId2" Type="http://schemas.openxmlformats.org/officeDocument/2006/relationships/image" Target="../media/image35.emf"/><Relationship Id="rId16" Type="http://schemas.openxmlformats.org/officeDocument/2006/relationships/vmlDrawing" Target="../drawings/vmlDrawing14.vml"/><Relationship Id="rId15" Type="http://schemas.openxmlformats.org/officeDocument/2006/relationships/slideLayout" Target="../slideLayouts/slideLayout12.xml"/><Relationship Id="rId14" Type="http://schemas.openxmlformats.org/officeDocument/2006/relationships/image" Target="../media/image13.png"/><Relationship Id="rId13" Type="http://schemas.openxmlformats.org/officeDocument/2006/relationships/slide" Target="slide4.xml"/><Relationship Id="rId12" Type="http://schemas.openxmlformats.org/officeDocument/2006/relationships/slide" Target="slide40.xml"/><Relationship Id="rId11" Type="http://schemas.openxmlformats.org/officeDocument/2006/relationships/slide" Target="slide39.xml"/><Relationship Id="rId10" Type="http://schemas.openxmlformats.org/officeDocument/2006/relationships/slide" Target="slide38.xml"/><Relationship Id="rId1" Type="http://schemas.openxmlformats.org/officeDocument/2006/relationships/package" Target="../embeddings/Document33.docx"/></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9" Type="http://schemas.openxmlformats.org/officeDocument/2006/relationships/slide" Target="slide50.xml"/><Relationship Id="rId8" Type="http://schemas.openxmlformats.org/officeDocument/2006/relationships/slide" Target="slide48.xml"/><Relationship Id="rId7" Type="http://schemas.openxmlformats.org/officeDocument/2006/relationships/slide" Target="slide47.xml"/><Relationship Id="rId6" Type="http://schemas.openxmlformats.org/officeDocument/2006/relationships/slide" Target="slide45.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image" Target="../media/image41.png"/><Relationship Id="rId25" Type="http://schemas.openxmlformats.org/officeDocument/2006/relationships/vmlDrawing" Target="../drawings/vmlDrawing15.vml"/><Relationship Id="rId24" Type="http://schemas.openxmlformats.org/officeDocument/2006/relationships/slideLayout" Target="../slideLayouts/slideLayout10.xml"/><Relationship Id="rId23" Type="http://schemas.openxmlformats.org/officeDocument/2006/relationships/image" Target="../media/image43.emf"/><Relationship Id="rId22" Type="http://schemas.openxmlformats.org/officeDocument/2006/relationships/package" Target="../embeddings/Document38.docx"/><Relationship Id="rId21" Type="http://schemas.openxmlformats.org/officeDocument/2006/relationships/image" Target="../media/image42.emf"/><Relationship Id="rId20" Type="http://schemas.openxmlformats.org/officeDocument/2006/relationships/package" Target="../embeddings/Document37.docx"/><Relationship Id="rId2" Type="http://schemas.microsoft.com/office/2007/relationships/hdphoto" Target="../media/image40.wdp"/><Relationship Id="rId19" Type="http://schemas.openxmlformats.org/officeDocument/2006/relationships/slide" Target="slide72.xml"/><Relationship Id="rId18" Type="http://schemas.openxmlformats.org/officeDocument/2006/relationships/slide" Target="slide69.xml"/><Relationship Id="rId17" Type="http://schemas.openxmlformats.org/officeDocument/2006/relationships/slide" Target="slide66.xml"/><Relationship Id="rId16" Type="http://schemas.openxmlformats.org/officeDocument/2006/relationships/slide" Target="slide64.xml"/><Relationship Id="rId15" Type="http://schemas.openxmlformats.org/officeDocument/2006/relationships/slide" Target="slide62.xml"/><Relationship Id="rId14" Type="http://schemas.openxmlformats.org/officeDocument/2006/relationships/slide" Target="slide60.xml"/><Relationship Id="rId13" Type="http://schemas.openxmlformats.org/officeDocument/2006/relationships/slide" Target="slide56.xml"/><Relationship Id="rId12" Type="http://schemas.openxmlformats.org/officeDocument/2006/relationships/slide" Target="slide54.xml"/><Relationship Id="rId11" Type="http://schemas.openxmlformats.org/officeDocument/2006/relationships/slide" Target="slide53.xml"/><Relationship Id="rId10" Type="http://schemas.openxmlformats.org/officeDocument/2006/relationships/slide" Target="slide52.xml"/><Relationship Id="rId1" Type="http://schemas.openxmlformats.org/officeDocument/2006/relationships/image" Target="../media/image39.png"/></Relationships>
</file>

<file path=ppt/slides/_rels/slide43.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2" Type="http://schemas.openxmlformats.org/officeDocument/2006/relationships/vmlDrawing" Target="../drawings/vmlDrawing16.vml"/><Relationship Id="rId21" Type="http://schemas.openxmlformats.org/officeDocument/2006/relationships/slideLayout" Target="../slideLayouts/slideLayout2.xml"/><Relationship Id="rId20" Type="http://schemas.openxmlformats.org/officeDocument/2006/relationships/image" Target="../media/image45.emf"/><Relationship Id="rId2" Type="http://schemas.openxmlformats.org/officeDocument/2006/relationships/slide" Target="slide43.xml"/><Relationship Id="rId19" Type="http://schemas.openxmlformats.org/officeDocument/2006/relationships/package" Target="../embeddings/Document40.docx"/><Relationship Id="rId18" Type="http://schemas.openxmlformats.org/officeDocument/2006/relationships/image" Target="../media/image44.emf"/><Relationship Id="rId17" Type="http://schemas.openxmlformats.org/officeDocument/2006/relationships/package" Target="../embeddings/Document39.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44.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2" Type="http://schemas.openxmlformats.org/officeDocument/2006/relationships/vmlDrawing" Target="../drawings/vmlDrawing17.vml"/><Relationship Id="rId21" Type="http://schemas.openxmlformats.org/officeDocument/2006/relationships/slideLayout" Target="../slideLayouts/slideLayout3.xml"/><Relationship Id="rId20" Type="http://schemas.openxmlformats.org/officeDocument/2006/relationships/image" Target="../media/image47.emf"/><Relationship Id="rId2" Type="http://schemas.openxmlformats.org/officeDocument/2006/relationships/slide" Target="slide43.xml"/><Relationship Id="rId19" Type="http://schemas.openxmlformats.org/officeDocument/2006/relationships/package" Target="../embeddings/Document42.docx"/><Relationship Id="rId18" Type="http://schemas.openxmlformats.org/officeDocument/2006/relationships/image" Target="../media/image46.emf"/><Relationship Id="rId17" Type="http://schemas.openxmlformats.org/officeDocument/2006/relationships/package" Target="../embeddings/Document41.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45.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 Type="http://schemas.openxmlformats.org/officeDocument/2006/relationships/slide" Target="slide43.xml"/><Relationship Id="rId17" Type="http://schemas.openxmlformats.org/officeDocument/2006/relationships/slideLayout" Target="../slideLayouts/slideLayout1.xml"/><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46.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 Type="http://schemas.openxmlformats.org/officeDocument/2006/relationships/slide" Target="slide43.xml"/><Relationship Id="rId17" Type="http://schemas.openxmlformats.org/officeDocument/2006/relationships/slideLayout" Target="../slideLayouts/slideLayout3.xml"/><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47.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0" Type="http://schemas.openxmlformats.org/officeDocument/2006/relationships/vmlDrawing" Target="../drawings/vmlDrawing18.vml"/><Relationship Id="rId2" Type="http://schemas.openxmlformats.org/officeDocument/2006/relationships/slide" Target="slide43.xml"/><Relationship Id="rId19" Type="http://schemas.openxmlformats.org/officeDocument/2006/relationships/slideLayout" Target="../slideLayouts/slideLayout16.xml"/><Relationship Id="rId18" Type="http://schemas.openxmlformats.org/officeDocument/2006/relationships/image" Target="../media/image48.emf"/><Relationship Id="rId17" Type="http://schemas.openxmlformats.org/officeDocument/2006/relationships/package" Target="../embeddings/Document43.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48.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0" Type="http://schemas.openxmlformats.org/officeDocument/2006/relationships/vmlDrawing" Target="../drawings/vmlDrawing19.vml"/><Relationship Id="rId2" Type="http://schemas.openxmlformats.org/officeDocument/2006/relationships/slide" Target="slide43.xml"/><Relationship Id="rId19" Type="http://schemas.openxmlformats.org/officeDocument/2006/relationships/slideLayout" Target="../slideLayouts/slideLayout1.xml"/><Relationship Id="rId18" Type="http://schemas.openxmlformats.org/officeDocument/2006/relationships/image" Target="../media/image49.emf"/><Relationship Id="rId17" Type="http://schemas.openxmlformats.org/officeDocument/2006/relationships/package" Target="../embeddings/Document44.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49.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4" Type="http://schemas.openxmlformats.org/officeDocument/2006/relationships/vmlDrawing" Target="../drawings/vmlDrawing20.vml"/><Relationship Id="rId23" Type="http://schemas.openxmlformats.org/officeDocument/2006/relationships/slideLayout" Target="../slideLayouts/slideLayout3.xml"/><Relationship Id="rId22" Type="http://schemas.openxmlformats.org/officeDocument/2006/relationships/image" Target="../media/image52.emf"/><Relationship Id="rId21" Type="http://schemas.openxmlformats.org/officeDocument/2006/relationships/package" Target="../embeddings/Document47.docx"/><Relationship Id="rId20" Type="http://schemas.openxmlformats.org/officeDocument/2006/relationships/image" Target="../media/image51.emf"/><Relationship Id="rId2" Type="http://schemas.openxmlformats.org/officeDocument/2006/relationships/slide" Target="slide43.xml"/><Relationship Id="rId19" Type="http://schemas.openxmlformats.org/officeDocument/2006/relationships/package" Target="../embeddings/Document46.docx"/><Relationship Id="rId18" Type="http://schemas.openxmlformats.org/officeDocument/2006/relationships/image" Target="../media/image50.emf"/><Relationship Id="rId17" Type="http://schemas.openxmlformats.org/officeDocument/2006/relationships/package" Target="../embeddings/Document45.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0" Type="http://schemas.openxmlformats.org/officeDocument/2006/relationships/vmlDrawing" Target="../drawings/vmlDrawing21.vml"/><Relationship Id="rId2" Type="http://schemas.openxmlformats.org/officeDocument/2006/relationships/slide" Target="slide43.xml"/><Relationship Id="rId19" Type="http://schemas.openxmlformats.org/officeDocument/2006/relationships/slideLayout" Target="../slideLayouts/slideLayout1.xml"/><Relationship Id="rId18" Type="http://schemas.openxmlformats.org/officeDocument/2006/relationships/image" Target="../media/image53.emf"/><Relationship Id="rId17" Type="http://schemas.openxmlformats.org/officeDocument/2006/relationships/package" Target="../embeddings/Document48.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51.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0" Type="http://schemas.openxmlformats.org/officeDocument/2006/relationships/vmlDrawing" Target="../drawings/vmlDrawing22.vml"/><Relationship Id="rId2" Type="http://schemas.openxmlformats.org/officeDocument/2006/relationships/slide" Target="slide43.xml"/><Relationship Id="rId19" Type="http://schemas.openxmlformats.org/officeDocument/2006/relationships/slideLayout" Target="../slideLayouts/slideLayout3.xml"/><Relationship Id="rId18" Type="http://schemas.openxmlformats.org/officeDocument/2006/relationships/image" Target="../media/image54.emf"/><Relationship Id="rId17" Type="http://schemas.openxmlformats.org/officeDocument/2006/relationships/package" Target="../embeddings/Document49.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52.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 Type="http://schemas.openxmlformats.org/officeDocument/2006/relationships/slide" Target="slide43.xml"/><Relationship Id="rId17" Type="http://schemas.openxmlformats.org/officeDocument/2006/relationships/slideLayout" Target="../slideLayouts/slideLayout8.xml"/><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53.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8" Type="http://schemas.openxmlformats.org/officeDocument/2006/relationships/vmlDrawing" Target="../drawings/vmlDrawing23.vml"/><Relationship Id="rId27" Type="http://schemas.openxmlformats.org/officeDocument/2006/relationships/slideLayout" Target="../slideLayouts/slideLayout7.xml"/><Relationship Id="rId26" Type="http://schemas.openxmlformats.org/officeDocument/2006/relationships/image" Target="../media/image59.emf"/><Relationship Id="rId25" Type="http://schemas.openxmlformats.org/officeDocument/2006/relationships/package" Target="../embeddings/Document54.docx"/><Relationship Id="rId24" Type="http://schemas.openxmlformats.org/officeDocument/2006/relationships/image" Target="../media/image58.emf"/><Relationship Id="rId23" Type="http://schemas.openxmlformats.org/officeDocument/2006/relationships/package" Target="../embeddings/Document53.docx"/><Relationship Id="rId22" Type="http://schemas.openxmlformats.org/officeDocument/2006/relationships/image" Target="../media/image57.emf"/><Relationship Id="rId21" Type="http://schemas.openxmlformats.org/officeDocument/2006/relationships/package" Target="../embeddings/Document52.docx"/><Relationship Id="rId20" Type="http://schemas.openxmlformats.org/officeDocument/2006/relationships/image" Target="../media/image56.emf"/><Relationship Id="rId2" Type="http://schemas.openxmlformats.org/officeDocument/2006/relationships/slide" Target="slide43.xml"/><Relationship Id="rId19" Type="http://schemas.openxmlformats.org/officeDocument/2006/relationships/package" Target="../embeddings/Document51.docx"/><Relationship Id="rId18" Type="http://schemas.openxmlformats.org/officeDocument/2006/relationships/image" Target="../media/image55.emf"/><Relationship Id="rId17" Type="http://schemas.openxmlformats.org/officeDocument/2006/relationships/package" Target="../embeddings/Document50.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54.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6" Type="http://schemas.openxmlformats.org/officeDocument/2006/relationships/vmlDrawing" Target="../drawings/vmlDrawing24.vml"/><Relationship Id="rId25" Type="http://schemas.openxmlformats.org/officeDocument/2006/relationships/slideLayout" Target="../slideLayouts/slideLayout13.xml"/><Relationship Id="rId24" Type="http://schemas.openxmlformats.org/officeDocument/2006/relationships/image" Target="../media/image63.emf"/><Relationship Id="rId23" Type="http://schemas.openxmlformats.org/officeDocument/2006/relationships/package" Target="../embeddings/Document58.docx"/><Relationship Id="rId22" Type="http://schemas.openxmlformats.org/officeDocument/2006/relationships/image" Target="../media/image62.emf"/><Relationship Id="rId21" Type="http://schemas.openxmlformats.org/officeDocument/2006/relationships/package" Target="../embeddings/Document57.docx"/><Relationship Id="rId20" Type="http://schemas.openxmlformats.org/officeDocument/2006/relationships/image" Target="../media/image61.emf"/><Relationship Id="rId2" Type="http://schemas.openxmlformats.org/officeDocument/2006/relationships/slide" Target="slide43.xml"/><Relationship Id="rId19" Type="http://schemas.openxmlformats.org/officeDocument/2006/relationships/package" Target="../embeddings/Document56.docx"/><Relationship Id="rId18" Type="http://schemas.openxmlformats.org/officeDocument/2006/relationships/image" Target="../media/image60.emf"/><Relationship Id="rId17" Type="http://schemas.openxmlformats.org/officeDocument/2006/relationships/package" Target="../embeddings/Document55.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55.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0" Type="http://schemas.openxmlformats.org/officeDocument/2006/relationships/vmlDrawing" Target="../drawings/vmlDrawing25.vml"/><Relationship Id="rId2" Type="http://schemas.openxmlformats.org/officeDocument/2006/relationships/slide" Target="slide43.xml"/><Relationship Id="rId19" Type="http://schemas.openxmlformats.org/officeDocument/2006/relationships/slideLayout" Target="../slideLayouts/slideLayout7.xml"/><Relationship Id="rId18" Type="http://schemas.openxmlformats.org/officeDocument/2006/relationships/image" Target="../media/image64.emf"/><Relationship Id="rId17" Type="http://schemas.openxmlformats.org/officeDocument/2006/relationships/package" Target="../embeddings/Document59.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56.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0" Type="http://schemas.openxmlformats.org/officeDocument/2006/relationships/vmlDrawing" Target="../drawings/vmlDrawing26.vml"/><Relationship Id="rId2" Type="http://schemas.openxmlformats.org/officeDocument/2006/relationships/slide" Target="slide43.xml"/><Relationship Id="rId19" Type="http://schemas.openxmlformats.org/officeDocument/2006/relationships/slideLayout" Target="../slideLayouts/slideLayout1.xml"/><Relationship Id="rId18" Type="http://schemas.openxmlformats.org/officeDocument/2006/relationships/image" Target="../media/image65.emf"/><Relationship Id="rId17" Type="http://schemas.openxmlformats.org/officeDocument/2006/relationships/package" Target="../embeddings/Document60.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57.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2" Type="http://schemas.openxmlformats.org/officeDocument/2006/relationships/vmlDrawing" Target="../drawings/vmlDrawing27.vml"/><Relationship Id="rId21" Type="http://schemas.openxmlformats.org/officeDocument/2006/relationships/slideLayout" Target="../slideLayouts/slideLayout3.xml"/><Relationship Id="rId20" Type="http://schemas.openxmlformats.org/officeDocument/2006/relationships/image" Target="../media/image67.emf"/><Relationship Id="rId2" Type="http://schemas.openxmlformats.org/officeDocument/2006/relationships/slide" Target="slide43.xml"/><Relationship Id="rId19" Type="http://schemas.openxmlformats.org/officeDocument/2006/relationships/package" Target="../embeddings/Document62.docx"/><Relationship Id="rId18" Type="http://schemas.openxmlformats.org/officeDocument/2006/relationships/image" Target="../media/image66.emf"/><Relationship Id="rId17" Type="http://schemas.openxmlformats.org/officeDocument/2006/relationships/package" Target="../embeddings/Document61.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58.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6" Type="http://schemas.openxmlformats.org/officeDocument/2006/relationships/vmlDrawing" Target="../drawings/vmlDrawing28.vml"/><Relationship Id="rId25" Type="http://schemas.openxmlformats.org/officeDocument/2006/relationships/slideLayout" Target="../slideLayouts/slideLayout3.xml"/><Relationship Id="rId24" Type="http://schemas.openxmlformats.org/officeDocument/2006/relationships/image" Target="../media/image71.emf"/><Relationship Id="rId23" Type="http://schemas.openxmlformats.org/officeDocument/2006/relationships/package" Target="../embeddings/Document66.docx"/><Relationship Id="rId22" Type="http://schemas.openxmlformats.org/officeDocument/2006/relationships/image" Target="../media/image70.emf"/><Relationship Id="rId21" Type="http://schemas.openxmlformats.org/officeDocument/2006/relationships/package" Target="../embeddings/Document65.docx"/><Relationship Id="rId20" Type="http://schemas.openxmlformats.org/officeDocument/2006/relationships/image" Target="../media/image69.emf"/><Relationship Id="rId2" Type="http://schemas.openxmlformats.org/officeDocument/2006/relationships/slide" Target="slide43.xml"/><Relationship Id="rId19" Type="http://schemas.openxmlformats.org/officeDocument/2006/relationships/package" Target="../embeddings/Document64.docx"/><Relationship Id="rId18" Type="http://schemas.openxmlformats.org/officeDocument/2006/relationships/image" Target="../media/image68.emf"/><Relationship Id="rId17" Type="http://schemas.openxmlformats.org/officeDocument/2006/relationships/package" Target="../embeddings/Document63.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59.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 Type="http://schemas.openxmlformats.org/officeDocument/2006/relationships/slide" Target="slide43.xml"/><Relationship Id="rId17" Type="http://schemas.openxmlformats.org/officeDocument/2006/relationships/slideLayout" Target="../slideLayouts/slideLayout3.xml"/><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9" Type="http://schemas.openxmlformats.org/officeDocument/2006/relationships/slide" Target="slide50.xml"/><Relationship Id="rId8" Type="http://schemas.openxmlformats.org/officeDocument/2006/relationships/slide" Target="slide48.xml"/><Relationship Id="rId7" Type="http://schemas.openxmlformats.org/officeDocument/2006/relationships/slide" Target="slide47.xml"/><Relationship Id="rId6" Type="http://schemas.openxmlformats.org/officeDocument/2006/relationships/slide" Target="slide45.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image" Target="../media/image41.png"/><Relationship Id="rId20" Type="http://schemas.openxmlformats.org/officeDocument/2006/relationships/slideLayout" Target="../slideLayouts/slideLayout1.xml"/><Relationship Id="rId2" Type="http://schemas.microsoft.com/office/2007/relationships/hdphoto" Target="../media/image40.wdp"/><Relationship Id="rId19" Type="http://schemas.openxmlformats.org/officeDocument/2006/relationships/slide" Target="slide72.xml"/><Relationship Id="rId18" Type="http://schemas.openxmlformats.org/officeDocument/2006/relationships/slide" Target="slide69.xml"/><Relationship Id="rId17" Type="http://schemas.openxmlformats.org/officeDocument/2006/relationships/slide" Target="slide66.xml"/><Relationship Id="rId16" Type="http://schemas.openxmlformats.org/officeDocument/2006/relationships/slide" Target="slide64.xml"/><Relationship Id="rId15" Type="http://schemas.openxmlformats.org/officeDocument/2006/relationships/slide" Target="slide62.xml"/><Relationship Id="rId14" Type="http://schemas.openxmlformats.org/officeDocument/2006/relationships/slide" Target="slide60.xml"/><Relationship Id="rId13" Type="http://schemas.openxmlformats.org/officeDocument/2006/relationships/slide" Target="slide56.xml"/><Relationship Id="rId12" Type="http://schemas.openxmlformats.org/officeDocument/2006/relationships/slide" Target="slide54.xml"/><Relationship Id="rId11" Type="http://schemas.openxmlformats.org/officeDocument/2006/relationships/slide" Target="slide53.xml"/><Relationship Id="rId10" Type="http://schemas.openxmlformats.org/officeDocument/2006/relationships/slide" Target="slide52.xml"/><Relationship Id="rId1" Type="http://schemas.openxmlformats.org/officeDocument/2006/relationships/image" Target="../media/image39.png"/></Relationships>
</file>

<file path=ppt/slides/_rels/slide61.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 Type="http://schemas.openxmlformats.org/officeDocument/2006/relationships/slide" Target="slide43.xml"/><Relationship Id="rId17" Type="http://schemas.openxmlformats.org/officeDocument/2006/relationships/slideLayout" Target="../slideLayouts/slideLayout3.xml"/><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62.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0" Type="http://schemas.openxmlformats.org/officeDocument/2006/relationships/vmlDrawing" Target="../drawings/vmlDrawing29.vml"/><Relationship Id="rId2" Type="http://schemas.openxmlformats.org/officeDocument/2006/relationships/slide" Target="slide43.xml"/><Relationship Id="rId19" Type="http://schemas.openxmlformats.org/officeDocument/2006/relationships/slideLayout" Target="../slideLayouts/slideLayout1.xml"/><Relationship Id="rId18" Type="http://schemas.openxmlformats.org/officeDocument/2006/relationships/image" Target="../media/image72.emf"/><Relationship Id="rId17" Type="http://schemas.openxmlformats.org/officeDocument/2006/relationships/package" Target="../embeddings/Document67.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63.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4" Type="http://schemas.openxmlformats.org/officeDocument/2006/relationships/vmlDrawing" Target="../drawings/vmlDrawing30.vml"/><Relationship Id="rId23" Type="http://schemas.openxmlformats.org/officeDocument/2006/relationships/slideLayout" Target="../slideLayouts/slideLayout3.xml"/><Relationship Id="rId22" Type="http://schemas.openxmlformats.org/officeDocument/2006/relationships/image" Target="../media/image75.emf"/><Relationship Id="rId21" Type="http://schemas.openxmlformats.org/officeDocument/2006/relationships/package" Target="../embeddings/Document70.docx"/><Relationship Id="rId20" Type="http://schemas.openxmlformats.org/officeDocument/2006/relationships/image" Target="../media/image74.emf"/><Relationship Id="rId2" Type="http://schemas.openxmlformats.org/officeDocument/2006/relationships/slide" Target="slide43.xml"/><Relationship Id="rId19" Type="http://schemas.openxmlformats.org/officeDocument/2006/relationships/package" Target="../embeddings/Document69.docx"/><Relationship Id="rId18" Type="http://schemas.openxmlformats.org/officeDocument/2006/relationships/image" Target="../media/image73.emf"/><Relationship Id="rId17" Type="http://schemas.openxmlformats.org/officeDocument/2006/relationships/package" Target="../embeddings/Document68.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64.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2" Type="http://schemas.openxmlformats.org/officeDocument/2006/relationships/vmlDrawing" Target="../drawings/vmlDrawing31.vml"/><Relationship Id="rId21" Type="http://schemas.openxmlformats.org/officeDocument/2006/relationships/slideLayout" Target="../slideLayouts/slideLayout1.xml"/><Relationship Id="rId20" Type="http://schemas.openxmlformats.org/officeDocument/2006/relationships/image" Target="../media/image77.emf"/><Relationship Id="rId2" Type="http://schemas.openxmlformats.org/officeDocument/2006/relationships/slide" Target="slide43.xml"/><Relationship Id="rId19" Type="http://schemas.openxmlformats.org/officeDocument/2006/relationships/package" Target="../embeddings/Document72.docx"/><Relationship Id="rId18" Type="http://schemas.openxmlformats.org/officeDocument/2006/relationships/image" Target="../media/image76.emf"/><Relationship Id="rId17" Type="http://schemas.openxmlformats.org/officeDocument/2006/relationships/package" Target="../embeddings/Document71.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65.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2" Type="http://schemas.openxmlformats.org/officeDocument/2006/relationships/vmlDrawing" Target="../drawings/vmlDrawing32.vml"/><Relationship Id="rId21" Type="http://schemas.openxmlformats.org/officeDocument/2006/relationships/slideLayout" Target="../slideLayouts/slideLayout3.xml"/><Relationship Id="rId20" Type="http://schemas.openxmlformats.org/officeDocument/2006/relationships/image" Target="../media/image79.emf"/><Relationship Id="rId2" Type="http://schemas.openxmlformats.org/officeDocument/2006/relationships/slide" Target="slide43.xml"/><Relationship Id="rId19" Type="http://schemas.openxmlformats.org/officeDocument/2006/relationships/package" Target="../embeddings/Document74.docx"/><Relationship Id="rId18" Type="http://schemas.openxmlformats.org/officeDocument/2006/relationships/image" Target="../media/image78.emf"/><Relationship Id="rId17" Type="http://schemas.openxmlformats.org/officeDocument/2006/relationships/package" Target="../embeddings/Document73.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66.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 Type="http://schemas.openxmlformats.org/officeDocument/2006/relationships/slide" Target="slide43.xml"/><Relationship Id="rId17" Type="http://schemas.openxmlformats.org/officeDocument/2006/relationships/slideLayout" Target="../slideLayouts/slideLayout1.xml"/><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67.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 Type="http://schemas.openxmlformats.org/officeDocument/2006/relationships/slide" Target="slide43.xml"/><Relationship Id="rId17" Type="http://schemas.openxmlformats.org/officeDocument/2006/relationships/slideLayout" Target="../slideLayouts/slideLayout3.xml"/><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68.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 Type="http://schemas.openxmlformats.org/officeDocument/2006/relationships/slide" Target="slide43.xml"/><Relationship Id="rId17" Type="http://schemas.openxmlformats.org/officeDocument/2006/relationships/slideLayout" Target="../slideLayouts/slideLayout3.xml"/><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69.xml.rels><?xml version="1.0" encoding="UTF-8" standalone="yes"?>
<Relationships xmlns="http://schemas.openxmlformats.org/package/2006/relationships"><Relationship Id="rId9" Type="http://schemas.openxmlformats.org/officeDocument/2006/relationships/slide" Target="slide50.xml"/><Relationship Id="rId8" Type="http://schemas.openxmlformats.org/officeDocument/2006/relationships/slide" Target="slide48.xml"/><Relationship Id="rId7" Type="http://schemas.openxmlformats.org/officeDocument/2006/relationships/slide" Target="slide47.xml"/><Relationship Id="rId6" Type="http://schemas.openxmlformats.org/officeDocument/2006/relationships/slide" Target="slide45.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image" Target="../media/image41.png"/><Relationship Id="rId20" Type="http://schemas.openxmlformats.org/officeDocument/2006/relationships/slideLayout" Target="../slideLayouts/slideLayout1.xml"/><Relationship Id="rId2" Type="http://schemas.microsoft.com/office/2007/relationships/hdphoto" Target="../media/image40.wdp"/><Relationship Id="rId19" Type="http://schemas.openxmlformats.org/officeDocument/2006/relationships/slide" Target="slide72.xml"/><Relationship Id="rId18" Type="http://schemas.openxmlformats.org/officeDocument/2006/relationships/slide" Target="slide69.xml"/><Relationship Id="rId17" Type="http://schemas.openxmlformats.org/officeDocument/2006/relationships/slide" Target="slide66.xml"/><Relationship Id="rId16" Type="http://schemas.openxmlformats.org/officeDocument/2006/relationships/slide" Target="slide64.xml"/><Relationship Id="rId15" Type="http://schemas.openxmlformats.org/officeDocument/2006/relationships/slide" Target="slide62.xml"/><Relationship Id="rId14" Type="http://schemas.openxmlformats.org/officeDocument/2006/relationships/slide" Target="slide60.xml"/><Relationship Id="rId13" Type="http://schemas.openxmlformats.org/officeDocument/2006/relationships/slide" Target="slide56.xml"/><Relationship Id="rId12" Type="http://schemas.openxmlformats.org/officeDocument/2006/relationships/slide" Target="slide54.xml"/><Relationship Id="rId11" Type="http://schemas.openxmlformats.org/officeDocument/2006/relationships/slide" Target="slide53.xml"/><Relationship Id="rId10" Type="http://schemas.openxmlformats.org/officeDocument/2006/relationships/slide" Target="slide52.xml"/><Relationship Id="rId1"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4" Type="http://schemas.openxmlformats.org/officeDocument/2006/relationships/vmlDrawing" Target="../drawings/vmlDrawing33.vml"/><Relationship Id="rId23" Type="http://schemas.openxmlformats.org/officeDocument/2006/relationships/slideLayout" Target="../slideLayouts/slideLayout3.xml"/><Relationship Id="rId22" Type="http://schemas.openxmlformats.org/officeDocument/2006/relationships/image" Target="../media/image82.emf"/><Relationship Id="rId21" Type="http://schemas.openxmlformats.org/officeDocument/2006/relationships/package" Target="../embeddings/Document77.docx"/><Relationship Id="rId20" Type="http://schemas.openxmlformats.org/officeDocument/2006/relationships/image" Target="../media/image81.emf"/><Relationship Id="rId2" Type="http://schemas.openxmlformats.org/officeDocument/2006/relationships/slide" Target="slide43.xml"/><Relationship Id="rId19" Type="http://schemas.openxmlformats.org/officeDocument/2006/relationships/package" Target="../embeddings/Document76.docx"/><Relationship Id="rId18" Type="http://schemas.openxmlformats.org/officeDocument/2006/relationships/image" Target="../media/image80.emf"/><Relationship Id="rId17" Type="http://schemas.openxmlformats.org/officeDocument/2006/relationships/package" Target="../embeddings/Document75.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71.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4" Type="http://schemas.openxmlformats.org/officeDocument/2006/relationships/vmlDrawing" Target="../drawings/vmlDrawing34.vml"/><Relationship Id="rId23" Type="http://schemas.openxmlformats.org/officeDocument/2006/relationships/slideLayout" Target="../slideLayouts/slideLayout3.xml"/><Relationship Id="rId22" Type="http://schemas.openxmlformats.org/officeDocument/2006/relationships/image" Target="../media/image85.emf"/><Relationship Id="rId21" Type="http://schemas.openxmlformats.org/officeDocument/2006/relationships/package" Target="../embeddings/Document80.docx"/><Relationship Id="rId20" Type="http://schemas.openxmlformats.org/officeDocument/2006/relationships/image" Target="../media/image84.emf"/><Relationship Id="rId2" Type="http://schemas.openxmlformats.org/officeDocument/2006/relationships/slide" Target="slide43.xml"/><Relationship Id="rId19" Type="http://schemas.openxmlformats.org/officeDocument/2006/relationships/package" Target="../embeddings/Document79.docx"/><Relationship Id="rId18" Type="http://schemas.openxmlformats.org/officeDocument/2006/relationships/image" Target="../media/image83.emf"/><Relationship Id="rId17" Type="http://schemas.openxmlformats.org/officeDocument/2006/relationships/package" Target="../embeddings/Document78.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72.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 Type="http://schemas.openxmlformats.org/officeDocument/2006/relationships/slide" Target="slide43.xml"/><Relationship Id="rId17" Type="http://schemas.openxmlformats.org/officeDocument/2006/relationships/slideLayout" Target="../slideLayouts/slideLayout1.xml"/><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73.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 Type="http://schemas.openxmlformats.org/officeDocument/2006/relationships/slide" Target="slide43.xml"/><Relationship Id="rId17" Type="http://schemas.openxmlformats.org/officeDocument/2006/relationships/slideLayout" Target="../slideLayouts/slideLayout3.xml"/><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74.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 Type="http://schemas.openxmlformats.org/officeDocument/2006/relationships/slide" Target="slide43.xml"/><Relationship Id="rId17" Type="http://schemas.openxmlformats.org/officeDocument/2006/relationships/slideLayout" Target="../slideLayouts/slideLayout1.xml"/><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75.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3.xml"/><Relationship Id="rId7" Type="http://schemas.openxmlformats.org/officeDocument/2006/relationships/slide" Target="slide52.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5.xml"/><Relationship Id="rId26" Type="http://schemas.openxmlformats.org/officeDocument/2006/relationships/vmlDrawing" Target="../drawings/vmlDrawing35.vml"/><Relationship Id="rId25" Type="http://schemas.openxmlformats.org/officeDocument/2006/relationships/slideLayout" Target="../slideLayouts/slideLayout3.xml"/><Relationship Id="rId24" Type="http://schemas.openxmlformats.org/officeDocument/2006/relationships/image" Target="../media/image13.png"/><Relationship Id="rId23" Type="http://schemas.openxmlformats.org/officeDocument/2006/relationships/slide" Target="slide4.xml"/><Relationship Id="rId22" Type="http://schemas.openxmlformats.org/officeDocument/2006/relationships/image" Target="../media/image88.emf"/><Relationship Id="rId21" Type="http://schemas.openxmlformats.org/officeDocument/2006/relationships/package" Target="../embeddings/Document83.docx"/><Relationship Id="rId20" Type="http://schemas.openxmlformats.org/officeDocument/2006/relationships/image" Target="../media/image87.emf"/><Relationship Id="rId2" Type="http://schemas.openxmlformats.org/officeDocument/2006/relationships/slide" Target="slide43.xml"/><Relationship Id="rId19" Type="http://schemas.openxmlformats.org/officeDocument/2006/relationships/package" Target="../embeddings/Document82.docx"/><Relationship Id="rId18" Type="http://schemas.openxmlformats.org/officeDocument/2006/relationships/image" Target="../media/image86.emf"/><Relationship Id="rId17" Type="http://schemas.openxmlformats.org/officeDocument/2006/relationships/package" Target="../embeddings/Document81.docx"/><Relationship Id="rId16" Type="http://schemas.openxmlformats.org/officeDocument/2006/relationships/slide" Target="slide72.xml"/><Relationship Id="rId15" Type="http://schemas.openxmlformats.org/officeDocument/2006/relationships/slide" Target="slide69.xml"/><Relationship Id="rId14" Type="http://schemas.openxmlformats.org/officeDocument/2006/relationships/slide" Target="slide66.xml"/><Relationship Id="rId13" Type="http://schemas.openxmlformats.org/officeDocument/2006/relationships/slide" Target="slide64.xml"/><Relationship Id="rId12" Type="http://schemas.openxmlformats.org/officeDocument/2006/relationships/slide" Target="slide62.xml"/><Relationship Id="rId11" Type="http://schemas.openxmlformats.org/officeDocument/2006/relationships/slide" Target="slide60.xml"/><Relationship Id="rId10" Type="http://schemas.openxmlformats.org/officeDocument/2006/relationships/slide" Target="slide56.xml"/><Relationship Id="rId1" Type="http://schemas.openxmlformats.org/officeDocument/2006/relationships/slide" Target="slide4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xml"/><Relationship Id="rId4" Type="http://schemas.openxmlformats.org/officeDocument/2006/relationships/image" Target="../media/image3.emf"/><Relationship Id="rId3" Type="http://schemas.openxmlformats.org/officeDocument/2006/relationships/package" Target="../embeddings/Document2.docx"/><Relationship Id="rId2" Type="http://schemas.openxmlformats.org/officeDocument/2006/relationships/image" Target="../media/image2.emf"/><Relationship Id="rId1" Type="http://schemas.openxmlformats.org/officeDocument/2006/relationships/package" Target="../embeddings/Document1.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2" name="Freeform 8"/>
          <p:cNvSpPr/>
          <p:nvPr/>
        </p:nvSpPr>
        <p:spPr bwMode="auto">
          <a:xfrm>
            <a:off x="3698875" y="-9525"/>
            <a:ext cx="8489950" cy="6864350"/>
          </a:xfrm>
          <a:custGeom>
            <a:avLst/>
            <a:gdLst>
              <a:gd name="T0" fmla="*/ 1806 w 5348"/>
              <a:gd name="T1" fmla="*/ 0 h 4324"/>
              <a:gd name="T2" fmla="*/ 0 w 5348"/>
              <a:gd name="T3" fmla="*/ 4324 h 4324"/>
              <a:gd name="T4" fmla="*/ 4241 w 5348"/>
              <a:gd name="T5" fmla="*/ 4324 h 4324"/>
              <a:gd name="T6" fmla="*/ 5348 w 5348"/>
              <a:gd name="T7" fmla="*/ 1689 h 4324"/>
              <a:gd name="T8" fmla="*/ 5348 w 5348"/>
              <a:gd name="T9" fmla="*/ 0 h 4324"/>
              <a:gd name="T10" fmla="*/ 1806 w 5348"/>
              <a:gd name="T11" fmla="*/ 0 h 4324"/>
            </a:gdLst>
            <a:ahLst/>
            <a:cxnLst>
              <a:cxn ang="0">
                <a:pos x="T0" y="T1"/>
              </a:cxn>
              <a:cxn ang="0">
                <a:pos x="T2" y="T3"/>
              </a:cxn>
              <a:cxn ang="0">
                <a:pos x="T4" y="T5"/>
              </a:cxn>
              <a:cxn ang="0">
                <a:pos x="T6" y="T7"/>
              </a:cxn>
              <a:cxn ang="0">
                <a:pos x="T8" y="T9"/>
              </a:cxn>
              <a:cxn ang="0">
                <a:pos x="T10" y="T11"/>
              </a:cxn>
            </a:cxnLst>
            <a:rect l="0" t="0" r="r" b="b"/>
            <a:pathLst>
              <a:path w="5348" h="4324">
                <a:moveTo>
                  <a:pt x="1806" y="0"/>
                </a:moveTo>
                <a:lnTo>
                  <a:pt x="0" y="4324"/>
                </a:lnTo>
                <a:lnTo>
                  <a:pt x="4241" y="4324"/>
                </a:lnTo>
                <a:lnTo>
                  <a:pt x="5348" y="1689"/>
                </a:lnTo>
                <a:lnTo>
                  <a:pt x="5348" y="0"/>
                </a:lnTo>
                <a:lnTo>
                  <a:pt x="1806" y="0"/>
                </a:lnTo>
                <a:close/>
              </a:path>
            </a:pathLst>
          </a:custGeom>
          <a:solidFill>
            <a:srgbClr val="A6BCD6">
              <a:alpha val="38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894BA">
              <a:alpha val="5000"/>
            </a:srgbClr>
          </a:solidFill>
          <a:ln>
            <a:noFill/>
          </a:ln>
        </p:spPr>
        <p:txBody>
          <a:bodyPr vert="horz" wrap="square" lIns="91440" tIns="45720" rIns="91440" bIns="45720" numCol="1" anchor="t" anchorCtr="0" compatLnSpc="1"/>
          <a:lstStyle/>
          <a:p>
            <a:endParaRPr lang="zh-CN" altLang="en-US"/>
          </a:p>
        </p:txBody>
      </p:sp>
      <p:sp>
        <p:nvSpPr>
          <p:cNvPr id="4" name="矩形 3"/>
          <p:cNvSpPr/>
          <p:nvPr/>
        </p:nvSpPr>
        <p:spPr>
          <a:xfrm>
            <a:off x="982662" y="2060345"/>
            <a:ext cx="11209337" cy="2223358"/>
          </a:xfrm>
          <a:prstGeom prst="rect">
            <a:avLst/>
          </a:prstGeom>
          <a:solidFill>
            <a:srgbClr val="2894BA">
              <a:alpha val="85000"/>
            </a:srgbClr>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5" name="文本框 4"/>
          <p:cNvSpPr txBox="1"/>
          <p:nvPr/>
        </p:nvSpPr>
        <p:spPr>
          <a:xfrm>
            <a:off x="1525336" y="2971014"/>
            <a:ext cx="10475320" cy="850682"/>
          </a:xfrm>
          <a:prstGeom prst="rect">
            <a:avLst/>
          </a:prstGeom>
          <a:noFill/>
        </p:spPr>
        <p:txBody>
          <a:bodyPr wrap="square" rtlCol="0">
            <a:spAutoFit/>
            <a:scene3d>
              <a:camera prst="orthographicFront"/>
              <a:lightRig rig="threePt" dir="t"/>
            </a:scene3d>
            <a:sp3d contourW="12700"/>
          </a:bodyPr>
          <a:lstStyle/>
          <a:p>
            <a:pPr defTabSz="1218565">
              <a:lnSpc>
                <a:spcPct val="130000"/>
              </a:lnSpc>
              <a:tabLst>
                <a:tab pos="2249805" algn="l"/>
              </a:tabLst>
            </a:pPr>
            <a:r>
              <a:rPr lang="zh-CN" altLang="zh-CN" sz="4200" b="1" dirty="0">
                <a:solidFill>
                  <a:schemeClr val="bg1"/>
                </a:solidFill>
                <a:latin typeface="微软雅黑" panose="020B0503020204020204" pitchFamily="34" charset="-122"/>
              </a:rPr>
              <a:t>第</a:t>
            </a:r>
            <a:r>
              <a:rPr lang="en-US" altLang="zh-CN" sz="4200" b="1" dirty="0">
                <a:solidFill>
                  <a:schemeClr val="bg1"/>
                </a:solidFill>
                <a:latin typeface="微软雅黑" panose="020B0503020204020204" pitchFamily="34" charset="-122"/>
              </a:rPr>
              <a:t>2</a:t>
            </a:r>
            <a:r>
              <a:rPr lang="zh-CN" altLang="zh-CN" sz="4200" b="1" dirty="0">
                <a:solidFill>
                  <a:schemeClr val="bg1"/>
                </a:solidFill>
                <a:latin typeface="微软雅黑" panose="020B0503020204020204" pitchFamily="34" charset="-122"/>
              </a:rPr>
              <a:t>课时　离散型随机变量的方差与标准差</a:t>
            </a:r>
            <a:endParaRPr lang="zh-CN" altLang="zh-CN" sz="4200" b="1" dirty="0">
              <a:solidFill>
                <a:schemeClr val="bg1"/>
              </a:solidFill>
              <a:latin typeface="微软雅黑" panose="020B0503020204020204" pitchFamily="34" charset="-122"/>
            </a:endParaRPr>
          </a:p>
        </p:txBody>
      </p:sp>
      <p:sp>
        <p:nvSpPr>
          <p:cNvPr id="6"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419FC0"/>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
        <p:nvSpPr>
          <p:cNvPr id="7" name="矩形 6"/>
          <p:cNvSpPr/>
          <p:nvPr/>
        </p:nvSpPr>
        <p:spPr>
          <a:xfrm>
            <a:off x="1525336" y="2420888"/>
            <a:ext cx="7811023"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smtClean="0">
                <a:solidFill>
                  <a:schemeClr val="bg1"/>
                </a:solidFill>
                <a:latin typeface="微软雅黑" panose="020B0503020204020204" pitchFamily="34" charset="-122"/>
                <a:cs typeface="Times New Roman" panose="02020603050405020304" pitchFamily="18" charset="0"/>
              </a:rPr>
              <a:t>第</a:t>
            </a:r>
            <a:r>
              <a:rPr lang="en-US" altLang="zh-CN" sz="2400" dirty="0" smtClean="0">
                <a:solidFill>
                  <a:schemeClr val="bg1"/>
                </a:solidFill>
                <a:latin typeface="微软雅黑" panose="020B0503020204020204" pitchFamily="34" charset="-122"/>
                <a:cs typeface="Times New Roman" panose="02020603050405020304" pitchFamily="18" charset="0"/>
              </a:rPr>
              <a:t>8</a:t>
            </a:r>
            <a:r>
              <a:rPr lang="zh-CN" altLang="zh-CN" sz="2400" dirty="0" smtClean="0">
                <a:solidFill>
                  <a:schemeClr val="bg1"/>
                </a:solidFill>
                <a:latin typeface="微软雅黑" panose="020B0503020204020204" pitchFamily="34" charset="-122"/>
                <a:cs typeface="Times New Roman" panose="02020603050405020304" pitchFamily="18" charset="0"/>
              </a:rPr>
              <a:t>章　</a:t>
            </a:r>
            <a:r>
              <a:rPr lang="en-US" altLang="zh-CN" sz="2400" dirty="0"/>
              <a:t>8.2.2</a:t>
            </a:r>
            <a:r>
              <a:rPr lang="zh-CN" altLang="zh-CN" sz="2400" dirty="0"/>
              <a:t>　离散型随机变量的数字特征</a:t>
            </a:r>
            <a:endParaRPr lang="zh-CN" altLang="zh-CN" sz="2400" dirty="0">
              <a:solidFill>
                <a:schemeClr val="bg1"/>
              </a:solidFill>
              <a:latin typeface="微软雅黑" panose="020B0503020204020204" pitchFamily="34" charset="-122"/>
              <a:cs typeface="Times New Roman" panose="02020603050405020304" pitchFamily="18" charset="0"/>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5000"/>
            </a:srgbClr>
          </a:solidFill>
          <a:ln>
            <a:noFill/>
          </a:ln>
        </p:spPr>
        <p:txBody>
          <a:bodyPr vert="horz" wrap="square" lIns="91440" tIns="45720" rIns="91440" bIns="45720" numCol="1" anchor="t" anchorCtr="0" compatLnSpc="1"/>
          <a:lstStyle/>
          <a:p>
            <a:endParaRPr lang="zh-CN" altLang="en-US"/>
          </a:p>
        </p:txBody>
      </p:sp>
      <p:sp>
        <p:nvSpPr>
          <p:cNvPr id="9" name="文本框 8"/>
          <p:cNvSpPr txBox="1"/>
          <p:nvPr/>
        </p:nvSpPr>
        <p:spPr>
          <a:xfrm>
            <a:off x="4826000" y="1859915"/>
            <a:ext cx="2540000" cy="3138170"/>
          </a:xfrm>
          <a:prstGeom prst="rect">
            <a:avLst/>
          </a:prstGeom>
          <a:noFill/>
        </p:spPr>
        <p:txBody>
          <a:bodyPr wrap="square" rtlCol="0" anchor="t">
            <a:spAutoFit/>
          </a:bodyPr>
          <a:p>
            <a:r>
              <a:rPr lang="zh-CN" altLang="en-US"/>
              <a:t>本资料分享自高中数学同步资源大全QQ群483122854 专注收集同步资源期待你的加入与分享</a:t>
            </a:r>
            <a:endParaRPr lang="zh-CN" altLang="en-US"/>
          </a:p>
          <a:p>
            <a:endParaRPr lang="zh-CN" altLang="en-US"/>
          </a:p>
          <a:p>
            <a:r>
              <a:rPr lang="zh-CN" altLang="en-US"/>
              <a:t>联系QQ309000116加入百度网盘群2500G一线老师必备资料一键转存，自动更新，一劳永逸</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663300"/>
            <a:ext cx="11305256" cy="2677656"/>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甲、乙两人进行定点投篮游戏，投篮者若投中，则继续投篮，否则由对方投篮；第一次由甲投篮，已知每次投篮甲、乙命中的概率分别</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次投篮中，乙投篮的次数为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的概率分布、均值及标准差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953956" y="1866089"/>
          <a:ext cx="1136650" cy="1081087"/>
        </p:xfrm>
        <a:graphic>
          <a:graphicData uri="http://schemas.openxmlformats.org/presentationml/2006/ole">
            <mc:AlternateContent xmlns:mc="http://schemas.openxmlformats.org/markup-compatibility/2006">
              <mc:Choice xmlns:v="urn:schemas-microsoft-com:vml" Requires="v">
                <p:oleObj spid="_x0000_s924690" name="文档" r:id="rId1" imgW="1138555" imgH="1082040" progId="Word.Document.12">
                  <p:embed/>
                </p:oleObj>
              </mc:Choice>
              <mc:Fallback>
                <p:oleObj name="文档" r:id="rId1" imgW="1138555" imgH="1082040" progId="Word.Document.12">
                  <p:embed/>
                  <p:pic>
                    <p:nvPicPr>
                      <p:cNvPr id="0" name="图片 924689"/>
                      <p:cNvPicPr/>
                      <p:nvPr/>
                    </p:nvPicPr>
                    <p:blipFill>
                      <a:blip r:embed="rId2"/>
                      <a:stretch>
                        <a:fillRect/>
                      </a:stretch>
                    </p:blipFill>
                    <p:spPr>
                      <a:xfrm>
                        <a:off x="953956" y="1866089"/>
                        <a:ext cx="1136650" cy="108108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116632"/>
            <a:ext cx="11305256"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的所有可能取值为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85904" y="836712"/>
          <a:ext cx="8156575" cy="990600"/>
        </p:xfrm>
        <a:graphic>
          <a:graphicData uri="http://schemas.openxmlformats.org/presentationml/2006/ole">
            <mc:AlternateContent xmlns:mc="http://schemas.openxmlformats.org/markup-compatibility/2006">
              <mc:Choice xmlns:v="urn:schemas-microsoft-com:vml" Requires="v">
                <p:oleObj spid="_x0000_s925763" name="文档" r:id="rId1" imgW="8171815" imgH="993775" progId="Word.Document.12">
                  <p:embed/>
                </p:oleObj>
              </mc:Choice>
              <mc:Fallback>
                <p:oleObj name="文档" r:id="rId1" imgW="8171815" imgH="993775" progId="Word.Document.12">
                  <p:embed/>
                  <p:pic>
                    <p:nvPicPr>
                      <p:cNvPr id="0" name="图片 925762"/>
                      <p:cNvPicPr/>
                      <p:nvPr/>
                    </p:nvPicPr>
                    <p:blipFill>
                      <a:blip r:embed="rId2"/>
                      <a:stretch>
                        <a:fillRect/>
                      </a:stretch>
                    </p:blipFill>
                    <p:spPr>
                      <a:xfrm>
                        <a:off x="485904" y="836712"/>
                        <a:ext cx="8156575" cy="9906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85904" y="1824491"/>
          <a:ext cx="8156575" cy="990600"/>
        </p:xfrm>
        <a:graphic>
          <a:graphicData uri="http://schemas.openxmlformats.org/presentationml/2006/ole">
            <mc:AlternateContent xmlns:mc="http://schemas.openxmlformats.org/markup-compatibility/2006">
              <mc:Choice xmlns:v="urn:schemas-microsoft-com:vml" Requires="v">
                <p:oleObj spid="_x0000_s925764" name="文档" r:id="rId3" imgW="8171815" imgH="993775" progId="Word.Document.12">
                  <p:embed/>
                </p:oleObj>
              </mc:Choice>
              <mc:Fallback>
                <p:oleObj name="文档" r:id="rId3" imgW="8171815" imgH="993775" progId="Word.Document.12">
                  <p:embed/>
                  <p:pic>
                    <p:nvPicPr>
                      <p:cNvPr id="0" name="图片 925763"/>
                      <p:cNvPicPr/>
                      <p:nvPr/>
                    </p:nvPicPr>
                    <p:blipFill>
                      <a:blip r:embed="rId4"/>
                      <a:stretch>
                        <a:fillRect/>
                      </a:stretch>
                    </p:blipFill>
                    <p:spPr>
                      <a:xfrm>
                        <a:off x="485904" y="1824491"/>
                        <a:ext cx="8156575" cy="9906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85904" y="2812270"/>
          <a:ext cx="8156575" cy="990600"/>
        </p:xfrm>
        <a:graphic>
          <a:graphicData uri="http://schemas.openxmlformats.org/presentationml/2006/ole">
            <mc:AlternateContent xmlns:mc="http://schemas.openxmlformats.org/markup-compatibility/2006">
              <mc:Choice xmlns:v="urn:schemas-microsoft-com:vml" Requires="v">
                <p:oleObj spid="_x0000_s925765" name="文档" r:id="rId5" imgW="8171815" imgH="993775" progId="Word.Document.12">
                  <p:embed/>
                </p:oleObj>
              </mc:Choice>
              <mc:Fallback>
                <p:oleObj name="文档" r:id="rId5" imgW="8171815" imgH="993775" progId="Word.Document.12">
                  <p:embed/>
                  <p:pic>
                    <p:nvPicPr>
                      <p:cNvPr id="0" name="图片 925764"/>
                      <p:cNvPicPr/>
                      <p:nvPr/>
                    </p:nvPicPr>
                    <p:blipFill>
                      <a:blip r:embed="rId6"/>
                      <a:stretch>
                        <a:fillRect/>
                      </a:stretch>
                    </p:blipFill>
                    <p:spPr>
                      <a:xfrm>
                        <a:off x="485904" y="2812270"/>
                        <a:ext cx="8156575" cy="990600"/>
                      </a:xfrm>
                      <a:prstGeom prst="rect">
                        <a:avLst/>
                      </a:prstGeom>
                    </p:spPr>
                  </p:pic>
                </p:oleObj>
              </mc:Fallback>
            </mc:AlternateContent>
          </a:graphicData>
        </a:graphic>
      </p:graphicFrame>
      <p:sp>
        <p:nvSpPr>
          <p:cNvPr id="9" name="矩形 8"/>
          <p:cNvSpPr/>
          <p:nvPr/>
        </p:nvSpPr>
        <p:spPr>
          <a:xfrm>
            <a:off x="443372" y="3800049"/>
            <a:ext cx="11305256"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故</a:t>
            </a:r>
            <a:r>
              <a:rPr lang="en-US" altLang="zh-CN" sz="2800" i="1" kern="100">
                <a:latin typeface="Times New Roman" panose="02020603050405020304" pitchFamily="18" charset="0"/>
                <a:ea typeface="黑体" panose="02010609060101010101" charset="-122"/>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98070" y="4561607"/>
          <a:ext cx="4168775" cy="1963737"/>
        </p:xfrm>
        <a:graphic>
          <a:graphicData uri="http://schemas.openxmlformats.org/presentationml/2006/ole">
            <mc:AlternateContent xmlns:mc="http://schemas.openxmlformats.org/markup-compatibility/2006">
              <mc:Choice xmlns:v="urn:schemas-microsoft-com:vml" Requires="v">
                <p:oleObj spid="_x0000_s925766" name="文档" r:id="rId7" imgW="4162425" imgH="1962785" progId="Word.Document.12">
                  <p:embed/>
                </p:oleObj>
              </mc:Choice>
              <mc:Fallback>
                <p:oleObj name="文档" r:id="rId7" imgW="4162425" imgH="1962785" progId="Word.Document.12">
                  <p:embed/>
                  <p:pic>
                    <p:nvPicPr>
                      <p:cNvPr id="0" name="图片 925765"/>
                      <p:cNvPicPr/>
                      <p:nvPr/>
                    </p:nvPicPr>
                    <p:blipFill>
                      <a:blip r:embed="rId8"/>
                      <a:stretch>
                        <a:fillRect/>
                      </a:stretch>
                    </p:blipFill>
                    <p:spPr>
                      <a:xfrm>
                        <a:off x="98070" y="4561607"/>
                        <a:ext cx="4168775" cy="196373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485904" y="966898"/>
          <a:ext cx="8156575" cy="990600"/>
        </p:xfrm>
        <a:graphic>
          <a:graphicData uri="http://schemas.openxmlformats.org/presentationml/2006/ole">
            <mc:AlternateContent xmlns:mc="http://schemas.openxmlformats.org/markup-compatibility/2006">
              <mc:Choice xmlns:v="urn:schemas-microsoft-com:vml" Requires="v">
                <p:oleObj spid="_x0000_s926767" name="文档" r:id="rId1" imgW="8171815" imgH="993775" progId="Word.Document.12">
                  <p:embed/>
                </p:oleObj>
              </mc:Choice>
              <mc:Fallback>
                <p:oleObj name="文档" r:id="rId1" imgW="8171815" imgH="993775" progId="Word.Document.12">
                  <p:embed/>
                  <p:pic>
                    <p:nvPicPr>
                      <p:cNvPr id="0" name="图片 926766"/>
                      <p:cNvPicPr/>
                      <p:nvPr/>
                    </p:nvPicPr>
                    <p:blipFill>
                      <a:blip r:embed="rId2"/>
                      <a:stretch>
                        <a:fillRect/>
                      </a:stretch>
                    </p:blipFill>
                    <p:spPr>
                      <a:xfrm>
                        <a:off x="485904" y="966898"/>
                        <a:ext cx="8156575" cy="9906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88950" y="2174180"/>
          <a:ext cx="9175750" cy="966788"/>
        </p:xfrm>
        <a:graphic>
          <a:graphicData uri="http://schemas.openxmlformats.org/presentationml/2006/ole">
            <mc:AlternateContent xmlns:mc="http://schemas.openxmlformats.org/markup-compatibility/2006">
              <mc:Choice xmlns:v="urn:schemas-microsoft-com:vml" Requires="v">
                <p:oleObj spid="_x0000_s926768" name="文档" r:id="rId3" imgW="9346565" imgH="996950" progId="Word.Document.12">
                  <p:embed/>
                </p:oleObj>
              </mc:Choice>
              <mc:Fallback>
                <p:oleObj name="文档" r:id="rId3" imgW="9346565" imgH="996950" progId="Word.Document.12">
                  <p:embed/>
                  <p:pic>
                    <p:nvPicPr>
                      <p:cNvPr id="0" name="图片 926767"/>
                      <p:cNvPicPr/>
                      <p:nvPr/>
                    </p:nvPicPr>
                    <p:blipFill>
                      <a:blip r:embed="rId4"/>
                      <a:stretch>
                        <a:fillRect/>
                      </a:stretch>
                    </p:blipFill>
                    <p:spPr>
                      <a:xfrm>
                        <a:off x="488950" y="2174180"/>
                        <a:ext cx="9175750" cy="966788"/>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485904" y="3446512"/>
          <a:ext cx="8156575" cy="990600"/>
        </p:xfrm>
        <a:graphic>
          <a:graphicData uri="http://schemas.openxmlformats.org/presentationml/2006/ole">
            <mc:AlternateContent xmlns:mc="http://schemas.openxmlformats.org/markup-compatibility/2006">
              <mc:Choice xmlns:v="urn:schemas-microsoft-com:vml" Requires="v">
                <p:oleObj spid="_x0000_s926769" name="文档" r:id="rId5" imgW="8171815" imgH="993775" progId="Word.Document.12">
                  <p:embed/>
                </p:oleObj>
              </mc:Choice>
              <mc:Fallback>
                <p:oleObj name="文档" r:id="rId5" imgW="8171815" imgH="993775" progId="Word.Document.12">
                  <p:embed/>
                  <p:pic>
                    <p:nvPicPr>
                      <p:cNvPr id="0" name="图片 926768"/>
                      <p:cNvPicPr/>
                      <p:nvPr/>
                    </p:nvPicPr>
                    <p:blipFill>
                      <a:blip r:embed="rId6"/>
                      <a:stretch>
                        <a:fillRect/>
                      </a:stretch>
                    </p:blipFill>
                    <p:spPr>
                      <a:xfrm>
                        <a:off x="485904" y="3446512"/>
                        <a:ext cx="8156575" cy="990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1039813"/>
            <a:ext cx="11187139" cy="2603470"/>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求离散型随机变量的方差的方法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根据题目条件先求概率分布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由概率分布求出均值，再由方差公式求方差，当概率分布中的概率值是待定常数时，应先由概率分布的性质求出待定常数再求方差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888" y="620688"/>
            <a:ext cx="11197736" cy="738664"/>
          </a:xfrm>
          <a:prstGeom prst="rect">
            <a:avLst/>
          </a:prstGeom>
        </p:spPr>
        <p:txBody>
          <a:bodyPr wrap="square">
            <a:spAutoFit/>
          </a:bodyPr>
          <a:lstStyle/>
          <a:p>
            <a:pPr algn="just">
              <a:lnSpc>
                <a:spcPct val="150000"/>
              </a:lnSpc>
              <a:spcAft>
                <a:spcPts val="0"/>
              </a:spcAft>
            </a:pPr>
            <a:r>
              <a:rPr lang="zh-CN" altLang="zh-CN" sz="2800" b="1" kern="100" spc="-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spc="-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en-US" sz="2800" b="1" kern="100" spc="-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nvGraphicFramePr>
        <p:xfrm>
          <a:off x="627888" y="1628800"/>
          <a:ext cx="4243976" cy="1280160"/>
        </p:xfrm>
        <a:graphic>
          <a:graphicData uri="http://schemas.openxmlformats.org/drawingml/2006/table">
            <a:tbl>
              <a:tblPr/>
              <a:tblGrid>
                <a:gridCol w="704868"/>
                <a:gridCol w="884777"/>
                <a:gridCol w="884777"/>
                <a:gridCol w="884777"/>
                <a:gridCol w="884777"/>
              </a:tblGrid>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ξ</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0.4</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514888" y="2996952"/>
            <a:ext cx="11197736" cy="6644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求其方差和标准差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514888" y="3821298"/>
            <a:ext cx="11197736" cy="1384995"/>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ξ</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ξ</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nvGraphicFramePr>
        <p:xfrm>
          <a:off x="627254" y="5196483"/>
          <a:ext cx="8156575" cy="1112837"/>
        </p:xfrm>
        <a:graphic>
          <a:graphicData uri="http://schemas.openxmlformats.org/presentationml/2006/ole">
            <mc:AlternateContent xmlns:mc="http://schemas.openxmlformats.org/markup-compatibility/2006">
              <mc:Choice xmlns:v="urn:schemas-microsoft-com:vml" Requires="v">
                <p:oleObj spid="_x0000_s874525" name="文档" r:id="rId1" imgW="8171815" imgH="1115695" progId="Word.Document.12">
                  <p:embed/>
                </p:oleObj>
              </mc:Choice>
              <mc:Fallback>
                <p:oleObj name="文档" r:id="rId1" imgW="8171815" imgH="1115695" progId="Word.Document.12">
                  <p:embed/>
                  <p:pic>
                    <p:nvPicPr>
                      <p:cNvPr id="0" name="图片 874524"/>
                      <p:cNvPicPr/>
                      <p:nvPr/>
                    </p:nvPicPr>
                    <p:blipFill>
                      <a:blip r:embed="rId2"/>
                      <a:stretch>
                        <a:fillRect/>
                      </a:stretch>
                    </p:blipFill>
                    <p:spPr>
                      <a:xfrm>
                        <a:off x="627254" y="5196483"/>
                        <a:ext cx="8156575" cy="1112837"/>
                      </a:xfrm>
                      <a:prstGeom prst="rect">
                        <a:avLst/>
                      </a:prstGeom>
                    </p:spPr>
                  </p:pic>
                </p:oleObj>
              </mc:Fallback>
            </mc:AlternateContent>
          </a:graphicData>
        </a:graphic>
      </p:graphicFrame>
      <p:pic>
        <p:nvPicPr>
          <p:cNvPr id="9"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39688" y="2760826"/>
            <a:ext cx="11712624"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二、离散型随机变量方差的性质</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732805"/>
            <a:ext cx="11161240"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问题</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的方差</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为常数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，你能推导</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出</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的关系吗？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515380" y="2117755"/>
            <a:ext cx="11161240" cy="2031325"/>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aE</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aX</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ax</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aE</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ax</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aE</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ax</a:t>
            </a:r>
            <a:r>
              <a:rPr lang="en-US" altLang="zh-CN" sz="2800" i="1"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aE</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i="1"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ax</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aE</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ax</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aE</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ax</a:t>
            </a:r>
            <a:r>
              <a:rPr lang="en-US" altLang="zh-CN" sz="2800" i="1"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aE</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i="1"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300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18979" y="404664"/>
            <a:ext cx="1919234" cy="534146"/>
            <a:chOff x="5232856" y="1918920"/>
            <a:chExt cx="1919234" cy="534146"/>
          </a:xfrm>
        </p:grpSpPr>
        <p:sp>
          <p:nvSpPr>
            <p:cNvPr id="8" name="任意多边形 7"/>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70C0"/>
            </a:solidFill>
            <a:ln w="25400" cap="flat" cmpd="sng" algn="ctr">
              <a:noFill/>
              <a:prstDash val="solid"/>
            </a:ln>
            <a:effectLst/>
          </p:spPr>
          <p:txBody>
            <a:bodyPr wrap="square"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sp>
          <p:nvSpPr>
            <p:cNvPr id="9" name="矩形 8"/>
            <p:cNvSpPr/>
            <p:nvPr/>
          </p:nvSpPr>
          <p:spPr>
            <a:xfrm>
              <a:off x="5508407" y="1927648"/>
              <a:ext cx="1610476" cy="468805"/>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cxnSp>
          <p:nvCxnSpPr>
            <p:cNvPr id="10" name="肘形连接符 9"/>
            <p:cNvCxnSpPr/>
            <p:nvPr/>
          </p:nvCxnSpPr>
          <p:spPr>
            <a:xfrm>
              <a:off x="5352090" y="2030492"/>
              <a:ext cx="1800000" cy="422574"/>
            </a:xfrm>
            <a:prstGeom prst="bentConnector3">
              <a:avLst>
                <a:gd name="adj1" fmla="val 139"/>
              </a:avLst>
            </a:prstGeom>
            <a:noFill/>
            <a:ln w="9525" cap="flat" cmpd="sng" algn="ctr">
              <a:solidFill>
                <a:sysClr val="windowText" lastClr="000000"/>
              </a:solidFill>
              <a:prstDash val="solid"/>
            </a:ln>
            <a:effectLst/>
          </p:spPr>
        </p:cxnSp>
        <p:sp>
          <p:nvSpPr>
            <p:cNvPr id="13" name="矩形 12"/>
            <p:cNvSpPr/>
            <p:nvPr/>
          </p:nvSpPr>
          <p:spPr>
            <a:xfrm>
              <a:off x="5473296" y="1918920"/>
              <a:ext cx="1637886" cy="492443"/>
            </a:xfrm>
            <a:prstGeom prst="rect">
              <a:avLst/>
            </a:prstGeom>
          </p:spPr>
          <p:txBody>
            <a:bodyPr wrap="square">
              <a:spAutoFit/>
            </a:bodyPr>
            <a:lstStyle/>
            <a:p>
              <a:pPr algn="ctr" defTabSz="1219200">
                <a:tabLst>
                  <a:tab pos="2070735" algn="l"/>
                </a:tabLst>
              </a:pPr>
              <a:r>
                <a:rPr lang="zh-CN" altLang="zh-CN" sz="2600" b="1" kern="0" dirty="0">
                  <a:solidFill>
                    <a:prstClr val="black"/>
                  </a:solidFill>
                  <a:latin typeface="微软雅黑" panose="020B0503020204020204" pitchFamily="34" charset="-122"/>
                </a:rPr>
                <a:t>知识梳理</a:t>
              </a:r>
              <a:endParaRPr lang="zh-CN" altLang="zh-CN" sz="2600" b="1" kern="0" dirty="0">
                <a:solidFill>
                  <a:prstClr val="black"/>
                </a:solidFill>
                <a:latin typeface="微软雅黑" panose="020B0503020204020204" pitchFamily="34" charset="-122"/>
              </a:endParaRPr>
            </a:p>
          </p:txBody>
        </p:sp>
      </p:grpSp>
      <p:sp>
        <p:nvSpPr>
          <p:cNvPr id="3" name="矩形 2"/>
          <p:cNvSpPr/>
          <p:nvPr/>
        </p:nvSpPr>
        <p:spPr>
          <a:xfrm>
            <a:off x="576064" y="1253659"/>
            <a:ext cx="11136560"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为常数，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smtClean="0">
                <a:latin typeface="Times New Roman" panose="02020603050405020304" pitchFamily="18" charset="0"/>
                <a:ea typeface="方正中等线简体" panose="03000509000000000000" pitchFamily="65" charset="-122"/>
                <a:cs typeface="Courier New" panose="02070309020205020404" pitchFamily="49" charset="0"/>
              </a:rPr>
              <a:t>aX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为常数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5668621" y="1353944"/>
            <a:ext cx="1229824" cy="523220"/>
          </a:xfrm>
          <a:prstGeom prst="rect">
            <a:avLst/>
          </a:prstGeom>
        </p:spPr>
        <p:txBody>
          <a:bodyPr wrap="none">
            <a:spAutoFit/>
          </a:bodyPr>
          <a:lstStyle/>
          <a:p>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300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800" i="1"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en-US"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630447"/>
            <a:ext cx="11161240" cy="738664"/>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已知随机变量</a:t>
            </a:r>
            <a:r>
              <a:rPr lang="en-US" altLang="zh-CN" sz="2800" i="1" kern="100" dirty="0">
                <a:latin typeface="Times New Roman" panose="02020603050405020304" pitchFamily="18" charset="0"/>
                <a:ea typeface="方正中等线简体" panose="03000509000000000000" pitchFamily="65" charset="-122"/>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515380" y="4204683"/>
            <a:ext cx="11161240"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191344" y="1556792"/>
          <a:ext cx="4456112" cy="2073275"/>
        </p:xfrm>
        <a:graphic>
          <a:graphicData uri="http://schemas.openxmlformats.org/presentationml/2006/ole">
            <mc:AlternateContent xmlns:mc="http://schemas.openxmlformats.org/markup-compatibility/2006">
              <mc:Choice xmlns:v="urn:schemas-microsoft-com:vml" Requires="v">
                <p:oleObj spid="_x0000_s878650" name="文档" r:id="rId1" imgW="4514215" imgH="2087880" progId="Word.Document.12">
                  <p:embed/>
                </p:oleObj>
              </mc:Choice>
              <mc:Fallback>
                <p:oleObj name="文档" r:id="rId1" imgW="4514215" imgH="2087880" progId="Word.Document.12">
                  <p:embed/>
                  <p:pic>
                    <p:nvPicPr>
                      <p:cNvPr id="0" name="图片 878649"/>
                      <p:cNvPicPr/>
                      <p:nvPr/>
                    </p:nvPicPr>
                    <p:blipFill>
                      <a:blip r:embed="rId2"/>
                      <a:stretch>
                        <a:fillRect/>
                      </a:stretch>
                    </p:blipFill>
                    <p:spPr>
                      <a:xfrm>
                        <a:off x="191344" y="1556792"/>
                        <a:ext cx="4456112" cy="2073275"/>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623392" y="3212976"/>
          <a:ext cx="2301875" cy="1090613"/>
        </p:xfrm>
        <a:graphic>
          <a:graphicData uri="http://schemas.openxmlformats.org/presentationml/2006/ole">
            <mc:AlternateContent xmlns:mc="http://schemas.openxmlformats.org/markup-compatibility/2006">
              <mc:Choice xmlns:v="urn:schemas-microsoft-com:vml" Requires="v">
                <p:oleObj spid="_x0000_s878651" name="文档" r:id="rId3" imgW="2310765" imgH="1096645" progId="Word.Document.12">
                  <p:embed/>
                </p:oleObj>
              </mc:Choice>
              <mc:Fallback>
                <p:oleObj name="文档" r:id="rId3" imgW="2310765" imgH="1096645" progId="Word.Document.12">
                  <p:embed/>
                  <p:pic>
                    <p:nvPicPr>
                      <p:cNvPr id="0" name="图片 878650"/>
                      <p:cNvPicPr/>
                      <p:nvPr/>
                    </p:nvPicPr>
                    <p:blipFill>
                      <a:blip r:embed="rId4"/>
                      <a:stretch>
                        <a:fillRect/>
                      </a:stretch>
                    </p:blipFill>
                    <p:spPr>
                      <a:xfrm>
                        <a:off x="623392" y="3212976"/>
                        <a:ext cx="2301875" cy="10906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63563" y="982489"/>
          <a:ext cx="11047412" cy="1095375"/>
        </p:xfrm>
        <a:graphic>
          <a:graphicData uri="http://schemas.openxmlformats.org/presentationml/2006/ole">
            <mc:AlternateContent xmlns:mc="http://schemas.openxmlformats.org/markup-compatibility/2006">
              <mc:Choice xmlns:v="urn:schemas-microsoft-com:vml" Requires="v">
                <p:oleObj spid="_x0000_s879728" name="文档" r:id="rId1" imgW="11312525" imgH="1115695" progId="Word.Document.12">
                  <p:embed/>
                </p:oleObj>
              </mc:Choice>
              <mc:Fallback>
                <p:oleObj name="文档" r:id="rId1" imgW="11312525" imgH="1115695" progId="Word.Document.12">
                  <p:embed/>
                  <p:pic>
                    <p:nvPicPr>
                      <p:cNvPr id="0" name="图片 879727"/>
                      <p:cNvPicPr/>
                      <p:nvPr/>
                    </p:nvPicPr>
                    <p:blipFill>
                      <a:blip r:embed="rId2"/>
                      <a:stretch>
                        <a:fillRect/>
                      </a:stretch>
                    </p:blipFill>
                    <p:spPr>
                      <a:xfrm>
                        <a:off x="563563" y="982489"/>
                        <a:ext cx="11047412" cy="1095375"/>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59594" y="1846585"/>
          <a:ext cx="4686300" cy="1262062"/>
        </p:xfrm>
        <a:graphic>
          <a:graphicData uri="http://schemas.openxmlformats.org/presentationml/2006/ole">
            <mc:AlternateContent xmlns:mc="http://schemas.openxmlformats.org/markup-compatibility/2006">
              <mc:Choice xmlns:v="urn:schemas-microsoft-com:vml" Requires="v">
                <p:oleObj spid="_x0000_s879729" name="文档" r:id="rId3" imgW="4679950" imgH="1261110" progId="Word.Document.12">
                  <p:embed/>
                </p:oleObj>
              </mc:Choice>
              <mc:Fallback>
                <p:oleObj name="文档" r:id="rId3" imgW="4679950" imgH="1261110" progId="Word.Document.12">
                  <p:embed/>
                  <p:pic>
                    <p:nvPicPr>
                      <p:cNvPr id="0" name="图片 879728"/>
                      <p:cNvPicPr/>
                      <p:nvPr/>
                    </p:nvPicPr>
                    <p:blipFill>
                      <a:blip r:embed="rId4"/>
                      <a:stretch>
                        <a:fillRect/>
                      </a:stretch>
                    </p:blipFill>
                    <p:spPr>
                      <a:xfrm>
                        <a:off x="559594" y="1846585"/>
                        <a:ext cx="4686300" cy="1262062"/>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563563" y="2782689"/>
          <a:ext cx="11047412" cy="1222375"/>
        </p:xfrm>
        <a:graphic>
          <a:graphicData uri="http://schemas.openxmlformats.org/presentationml/2006/ole">
            <mc:AlternateContent xmlns:mc="http://schemas.openxmlformats.org/markup-compatibility/2006">
              <mc:Choice xmlns:v="urn:schemas-microsoft-com:vml" Requires="v">
                <p:oleObj spid="_x0000_s879730" name="文档" r:id="rId5" imgW="11312525" imgH="1245235" progId="Word.Document.12">
                  <p:embed/>
                </p:oleObj>
              </mc:Choice>
              <mc:Fallback>
                <p:oleObj name="文档" r:id="rId5" imgW="11312525" imgH="1245235" progId="Word.Document.12">
                  <p:embed/>
                  <p:pic>
                    <p:nvPicPr>
                      <p:cNvPr id="0" name="图片 879729"/>
                      <p:cNvPicPr/>
                      <p:nvPr/>
                    </p:nvPicPr>
                    <p:blipFill>
                      <a:blip r:embed="rId6"/>
                      <a:stretch>
                        <a:fillRect/>
                      </a:stretch>
                    </p:blipFill>
                    <p:spPr>
                      <a:xfrm>
                        <a:off x="563563" y="2782689"/>
                        <a:ext cx="11047412" cy="1222375"/>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563563" y="3790801"/>
          <a:ext cx="11047412" cy="1222375"/>
        </p:xfrm>
        <a:graphic>
          <a:graphicData uri="http://schemas.openxmlformats.org/presentationml/2006/ole">
            <mc:AlternateContent xmlns:mc="http://schemas.openxmlformats.org/markup-compatibility/2006">
              <mc:Choice xmlns:v="urn:schemas-microsoft-com:vml" Requires="v">
                <p:oleObj spid="_x0000_s879731" name="文档" r:id="rId7" imgW="11312525" imgH="1245235" progId="Word.Document.12">
                  <p:embed/>
                </p:oleObj>
              </mc:Choice>
              <mc:Fallback>
                <p:oleObj name="文档" r:id="rId7" imgW="11312525" imgH="1245235" progId="Word.Document.12">
                  <p:embed/>
                  <p:pic>
                    <p:nvPicPr>
                      <p:cNvPr id="0" name="图片 879730"/>
                      <p:cNvPicPr/>
                      <p:nvPr/>
                    </p:nvPicPr>
                    <p:blipFill>
                      <a:blip r:embed="rId8"/>
                      <a:stretch>
                        <a:fillRect/>
                      </a:stretch>
                    </p:blipFill>
                    <p:spPr>
                      <a:xfrm>
                        <a:off x="563563" y="3790801"/>
                        <a:ext cx="11047412" cy="12223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53943" y="1484784"/>
            <a:ext cx="10086673"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理解取有限个值的离散型随机变量的方差及标准差的概念</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能计算简单离散型随机变量的方差，并能解决一些实际问题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1" name="直接连接符 10"/>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8802" y="504957"/>
            <a:ext cx="1926798"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学习目标</a:t>
            </a:r>
            <a:endParaRPr lang="en-US" altLang="zh-CN" sz="28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58800" y="914400"/>
          <a:ext cx="11074400" cy="1016000"/>
        </p:xfrm>
        <a:graphic>
          <a:graphicData uri="http://schemas.openxmlformats.org/presentationml/2006/ole">
            <mc:AlternateContent xmlns:mc="http://schemas.openxmlformats.org/markup-compatibility/2006">
              <mc:Choice xmlns:v="urn:schemas-microsoft-com:vml" Requires="v">
                <p:oleObj spid="_x0000_s880697" name="文档" r:id="rId1" imgW="11073130" imgH="1019810" progId="Word.Document.12">
                  <p:embed/>
                </p:oleObj>
              </mc:Choice>
              <mc:Fallback>
                <p:oleObj name="文档" r:id="rId1" imgW="11073130" imgH="1019810" progId="Word.Document.12">
                  <p:embed/>
                  <p:pic>
                    <p:nvPicPr>
                      <p:cNvPr id="0" name="图片 880696"/>
                      <p:cNvPicPr/>
                      <p:nvPr/>
                    </p:nvPicPr>
                    <p:blipFill>
                      <a:blip r:embed="rId2"/>
                      <a:stretch>
                        <a:fillRect/>
                      </a:stretch>
                    </p:blipFill>
                    <p:spPr>
                      <a:xfrm>
                        <a:off x="558800" y="914400"/>
                        <a:ext cx="11074400" cy="10160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58800" y="2781300"/>
          <a:ext cx="10922000" cy="1003300"/>
        </p:xfrm>
        <a:graphic>
          <a:graphicData uri="http://schemas.openxmlformats.org/presentationml/2006/ole">
            <mc:AlternateContent xmlns:mc="http://schemas.openxmlformats.org/markup-compatibility/2006">
              <mc:Choice xmlns:v="urn:schemas-microsoft-com:vml" Requires="v">
                <p:oleObj spid="_x0000_s880698" name="文档" r:id="rId3" imgW="11073130" imgH="1019810" progId="Word.Document.12">
                  <p:embed/>
                </p:oleObj>
              </mc:Choice>
              <mc:Fallback>
                <p:oleObj name="文档" r:id="rId3" imgW="11073130" imgH="1019810" progId="Word.Document.12">
                  <p:embed/>
                  <p:pic>
                    <p:nvPicPr>
                      <p:cNvPr id="0" name="图片 880697"/>
                      <p:cNvPicPr/>
                      <p:nvPr/>
                    </p:nvPicPr>
                    <p:blipFill>
                      <a:blip r:embed="rId4"/>
                      <a:stretch>
                        <a:fillRect/>
                      </a:stretch>
                    </p:blipFill>
                    <p:spPr>
                      <a:xfrm>
                        <a:off x="558800" y="2781300"/>
                        <a:ext cx="10922000" cy="1003300"/>
                      </a:xfrm>
                      <a:prstGeom prst="rect">
                        <a:avLst/>
                      </a:prstGeom>
                    </p:spPr>
                  </p:pic>
                </p:oleObj>
              </mc:Fallback>
            </mc:AlternateContent>
          </a:graphicData>
        </a:graphic>
      </p:graphicFrame>
      <p:sp>
        <p:nvSpPr>
          <p:cNvPr id="4" name="矩形 3"/>
          <p:cNvSpPr/>
          <p:nvPr/>
        </p:nvSpPr>
        <p:spPr>
          <a:xfrm>
            <a:off x="479376" y="1844824"/>
            <a:ext cx="11077624" cy="738664"/>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smtClean="0">
                <a:latin typeface="宋体" panose="02010600030101010101" pitchFamily="2" charset="-122"/>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Y</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(3</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9</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63563" y="332656"/>
          <a:ext cx="10993437" cy="1573213"/>
        </p:xfrm>
        <a:graphic>
          <a:graphicData uri="http://schemas.openxmlformats.org/presentationml/2006/ole">
            <mc:AlternateContent xmlns:mc="http://schemas.openxmlformats.org/markup-compatibility/2006">
              <mc:Choice xmlns:v="urn:schemas-microsoft-com:vml" Requires="v">
                <p:oleObj spid="_x0000_s927828" name="文档" r:id="rId1" imgW="11073130" imgH="1586230" progId="Word.Document.12">
                  <p:embed/>
                </p:oleObj>
              </mc:Choice>
              <mc:Fallback>
                <p:oleObj name="文档" r:id="rId1" imgW="11073130" imgH="1586230" progId="Word.Document.12">
                  <p:embed/>
                  <p:pic>
                    <p:nvPicPr>
                      <p:cNvPr id="0" name="图片 927827"/>
                      <p:cNvPicPr/>
                      <p:nvPr/>
                    </p:nvPicPr>
                    <p:blipFill>
                      <a:blip r:embed="rId2"/>
                      <a:stretch>
                        <a:fillRect/>
                      </a:stretch>
                    </p:blipFill>
                    <p:spPr>
                      <a:xfrm>
                        <a:off x="563563" y="332656"/>
                        <a:ext cx="10993437" cy="1573213"/>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63563" y="2631232"/>
          <a:ext cx="10877550" cy="989012"/>
        </p:xfrm>
        <a:graphic>
          <a:graphicData uri="http://schemas.openxmlformats.org/presentationml/2006/ole">
            <mc:AlternateContent xmlns:mc="http://schemas.openxmlformats.org/markup-compatibility/2006">
              <mc:Choice xmlns:v="urn:schemas-microsoft-com:vml" Requires="v">
                <p:oleObj spid="_x0000_s927829" name="文档" r:id="rId3" imgW="11073130" imgH="1019810" progId="Word.Document.12">
                  <p:embed/>
                </p:oleObj>
              </mc:Choice>
              <mc:Fallback>
                <p:oleObj name="文档" r:id="rId3" imgW="11073130" imgH="1019810" progId="Word.Document.12">
                  <p:embed/>
                  <p:pic>
                    <p:nvPicPr>
                      <p:cNvPr id="0" name="图片 927828"/>
                      <p:cNvPicPr/>
                      <p:nvPr/>
                    </p:nvPicPr>
                    <p:blipFill>
                      <a:blip r:embed="rId4"/>
                      <a:stretch>
                        <a:fillRect/>
                      </a:stretch>
                    </p:blipFill>
                    <p:spPr>
                      <a:xfrm>
                        <a:off x="563563" y="2631232"/>
                        <a:ext cx="10877550" cy="989012"/>
                      </a:xfrm>
                      <a:prstGeom prst="rect">
                        <a:avLst/>
                      </a:prstGeom>
                    </p:spPr>
                  </p:pic>
                </p:oleObj>
              </mc:Fallback>
            </mc:AlternateContent>
          </a:graphicData>
        </a:graphic>
      </p:graphicFrame>
      <p:sp>
        <p:nvSpPr>
          <p:cNvPr id="4" name="矩形 3"/>
          <p:cNvSpPr/>
          <p:nvPr/>
        </p:nvSpPr>
        <p:spPr>
          <a:xfrm>
            <a:off x="1415480" y="1338174"/>
            <a:ext cx="54373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10</a:t>
            </a:r>
            <a:endParaRPr lang="zh-CN" altLang="en-US" dirty="0"/>
          </a:p>
        </p:txBody>
      </p:sp>
      <p:sp>
        <p:nvSpPr>
          <p:cNvPr id="8" name="矩形 7"/>
          <p:cNvSpPr/>
          <p:nvPr/>
        </p:nvSpPr>
        <p:spPr>
          <a:xfrm>
            <a:off x="468742" y="1983160"/>
            <a:ext cx="11088257" cy="738664"/>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q</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nvGraphicFramePr>
        <p:xfrm>
          <a:off x="563563" y="3567336"/>
          <a:ext cx="10877550" cy="989012"/>
        </p:xfrm>
        <a:graphic>
          <a:graphicData uri="http://schemas.openxmlformats.org/presentationml/2006/ole">
            <mc:AlternateContent xmlns:mc="http://schemas.openxmlformats.org/markup-compatibility/2006">
              <mc:Choice xmlns:v="urn:schemas-microsoft-com:vml" Requires="v">
                <p:oleObj spid="_x0000_s927830" name="文档" r:id="rId5" imgW="11073130" imgH="1019810" progId="Word.Document.12">
                  <p:embed/>
                </p:oleObj>
              </mc:Choice>
              <mc:Fallback>
                <p:oleObj name="文档" r:id="rId5" imgW="11073130" imgH="1019810" progId="Word.Document.12">
                  <p:embed/>
                  <p:pic>
                    <p:nvPicPr>
                      <p:cNvPr id="0" name="图片 927829"/>
                      <p:cNvPicPr/>
                      <p:nvPr/>
                    </p:nvPicPr>
                    <p:blipFill>
                      <a:blip r:embed="rId6"/>
                      <a:stretch>
                        <a:fillRect/>
                      </a:stretch>
                    </p:blipFill>
                    <p:spPr>
                      <a:xfrm>
                        <a:off x="563563" y="3567336"/>
                        <a:ext cx="10877550" cy="989012"/>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563563" y="4489588"/>
          <a:ext cx="10877550" cy="989012"/>
        </p:xfrm>
        <a:graphic>
          <a:graphicData uri="http://schemas.openxmlformats.org/presentationml/2006/ole">
            <mc:AlternateContent xmlns:mc="http://schemas.openxmlformats.org/markup-compatibility/2006">
              <mc:Choice xmlns:v="urn:schemas-microsoft-com:vml" Requires="v">
                <p:oleObj spid="_x0000_s927831" name="文档" r:id="rId7" imgW="11073130" imgH="1019810" progId="Word.Document.12">
                  <p:embed/>
                </p:oleObj>
              </mc:Choice>
              <mc:Fallback>
                <p:oleObj name="文档" r:id="rId7" imgW="11073130" imgH="1019810" progId="Word.Document.12">
                  <p:embed/>
                  <p:pic>
                    <p:nvPicPr>
                      <p:cNvPr id="0" name="图片 927830"/>
                      <p:cNvPicPr/>
                      <p:nvPr/>
                    </p:nvPicPr>
                    <p:blipFill>
                      <a:blip r:embed="rId8"/>
                      <a:stretch>
                        <a:fillRect/>
                      </a:stretch>
                    </p:blipFill>
                    <p:spPr>
                      <a:xfrm>
                        <a:off x="563563" y="4489588"/>
                        <a:ext cx="10877550" cy="989012"/>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63563" y="5386635"/>
          <a:ext cx="10877550" cy="989013"/>
        </p:xfrm>
        <a:graphic>
          <a:graphicData uri="http://schemas.openxmlformats.org/presentationml/2006/ole">
            <mc:AlternateContent xmlns:mc="http://schemas.openxmlformats.org/markup-compatibility/2006">
              <mc:Choice xmlns:v="urn:schemas-microsoft-com:vml" Requires="v">
                <p:oleObj spid="_x0000_s927832" name="文档" r:id="rId9" imgW="11073130" imgH="1019810" progId="Word.Document.12">
                  <p:embed/>
                </p:oleObj>
              </mc:Choice>
              <mc:Fallback>
                <p:oleObj name="文档" r:id="rId9" imgW="11073130" imgH="1019810" progId="Word.Document.12">
                  <p:embed/>
                  <p:pic>
                    <p:nvPicPr>
                      <p:cNvPr id="0" name="图片 927831"/>
                      <p:cNvPicPr/>
                      <p:nvPr/>
                    </p:nvPicPr>
                    <p:blipFill>
                      <a:blip r:embed="rId10"/>
                      <a:stretch>
                        <a:fillRect/>
                      </a:stretch>
                    </p:blipFill>
                    <p:spPr>
                      <a:xfrm>
                        <a:off x="563563" y="5386635"/>
                        <a:ext cx="10877550" cy="9890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方差的方法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先求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的概率分布，再求其均值，最后求方差；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应用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公式</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smtClean="0">
                <a:latin typeface="Times New Roman" panose="02020603050405020304" pitchFamily="18" charset="0"/>
                <a:ea typeface="方正中等线简体" panose="03000509000000000000" pitchFamily="65" charset="-122"/>
                <a:cs typeface="Courier New" panose="02070309020205020404" pitchFamily="49" charset="0"/>
              </a:rPr>
              <a:t>aX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30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692696"/>
            <a:ext cx="11377264" cy="738664"/>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的概率分布如下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4746" y="1632645"/>
          <a:ext cx="4699000" cy="2084387"/>
        </p:xfrm>
        <a:graphic>
          <a:graphicData uri="http://schemas.openxmlformats.org/presentationml/2006/ole">
            <mc:AlternateContent xmlns:mc="http://schemas.openxmlformats.org/markup-compatibility/2006">
              <mc:Choice xmlns:v="urn:schemas-microsoft-com:vml" Requires="v">
                <p:oleObj spid="_x0000_s881738" name="文档" r:id="rId1" imgW="4759960" imgH="2101850" progId="Word.Document.12">
                  <p:embed/>
                </p:oleObj>
              </mc:Choice>
              <mc:Fallback>
                <p:oleObj name="文档" r:id="rId1" imgW="4759960" imgH="2101850" progId="Word.Document.12">
                  <p:embed/>
                  <p:pic>
                    <p:nvPicPr>
                      <p:cNvPr id="0" name="图片 881737"/>
                      <p:cNvPicPr/>
                      <p:nvPr/>
                    </p:nvPicPr>
                    <p:blipFill>
                      <a:blip r:embed="rId2"/>
                      <a:stretch>
                        <a:fillRect/>
                      </a:stretch>
                    </p:blipFill>
                    <p:spPr>
                      <a:xfrm>
                        <a:off x="64746" y="1632645"/>
                        <a:ext cx="4699000" cy="2084387"/>
                      </a:xfrm>
                      <a:prstGeom prst="rect">
                        <a:avLst/>
                      </a:prstGeom>
                    </p:spPr>
                  </p:pic>
                </p:oleObj>
              </mc:Fallback>
            </mc:AlternateContent>
          </a:graphicData>
        </a:graphic>
      </p:graphicFrame>
      <p:sp>
        <p:nvSpPr>
          <p:cNvPr id="6" name="矩形 5"/>
          <p:cNvSpPr/>
          <p:nvPr/>
        </p:nvSpPr>
        <p:spPr>
          <a:xfrm>
            <a:off x="407368" y="3916651"/>
            <a:ext cx="11377264"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的概率分布；</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551384" y="908720"/>
          <a:ext cx="8139112" cy="1027112"/>
        </p:xfrm>
        <a:graphic>
          <a:graphicData uri="http://schemas.openxmlformats.org/presentationml/2006/ole">
            <mc:AlternateContent xmlns:mc="http://schemas.openxmlformats.org/markup-compatibility/2006">
              <mc:Choice xmlns:v="urn:schemas-microsoft-com:vml" Requires="v">
                <p:oleObj spid="_x0000_s950309" name="文档" r:id="rId1" imgW="8126095" imgH="1026795" progId="Word.Document.12">
                  <p:embed/>
                </p:oleObj>
              </mc:Choice>
              <mc:Fallback>
                <p:oleObj name="文档" r:id="rId1" imgW="8126095" imgH="1026795" progId="Word.Document.12">
                  <p:embed/>
                  <p:pic>
                    <p:nvPicPr>
                      <p:cNvPr id="0" name="图片 950308"/>
                      <p:cNvPicPr/>
                      <p:nvPr/>
                    </p:nvPicPr>
                    <p:blipFill>
                      <a:blip r:embed="rId2"/>
                      <a:stretch>
                        <a:fillRect/>
                      </a:stretch>
                    </p:blipFill>
                    <p:spPr>
                      <a:xfrm>
                        <a:off x="551384" y="908720"/>
                        <a:ext cx="8139112" cy="1027112"/>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46100" y="1895475"/>
          <a:ext cx="8126413" cy="1017588"/>
        </p:xfrm>
        <a:graphic>
          <a:graphicData uri="http://schemas.openxmlformats.org/presentationml/2006/ole">
            <mc:AlternateContent xmlns:mc="http://schemas.openxmlformats.org/markup-compatibility/2006">
              <mc:Choice xmlns:v="urn:schemas-microsoft-com:vml" Requires="v">
                <p:oleObj spid="_x0000_s950310" name="文档" r:id="rId3" imgW="8126095" imgH="1026795" progId="Word.Document.12">
                  <p:embed/>
                </p:oleObj>
              </mc:Choice>
              <mc:Fallback>
                <p:oleObj name="文档" r:id="rId3" imgW="8126095" imgH="1026795" progId="Word.Document.12">
                  <p:embed/>
                  <p:pic>
                    <p:nvPicPr>
                      <p:cNvPr id="0" name="图片 950309"/>
                      <p:cNvPicPr/>
                      <p:nvPr/>
                    </p:nvPicPr>
                    <p:blipFill>
                      <a:blip r:embed="rId4"/>
                      <a:stretch>
                        <a:fillRect/>
                      </a:stretch>
                    </p:blipFill>
                    <p:spPr>
                      <a:xfrm>
                        <a:off x="546100" y="1895475"/>
                        <a:ext cx="8126413" cy="1017588"/>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605974" y="2884787"/>
          <a:ext cx="2625725" cy="2260600"/>
        </p:xfrm>
        <a:graphic>
          <a:graphicData uri="http://schemas.openxmlformats.org/presentationml/2006/ole">
            <mc:AlternateContent xmlns:mc="http://schemas.openxmlformats.org/markup-compatibility/2006">
              <mc:Choice xmlns:v="urn:schemas-microsoft-com:vml" Requires="v">
                <p:oleObj spid="_x0000_s950311" name="文档" r:id="rId5" imgW="2623185" imgH="2259330" progId="Word.Document.12">
                  <p:embed/>
                </p:oleObj>
              </mc:Choice>
              <mc:Fallback>
                <p:oleObj name="文档" r:id="rId5" imgW="2623185" imgH="2259330" progId="Word.Document.12">
                  <p:embed/>
                  <p:pic>
                    <p:nvPicPr>
                      <p:cNvPr id="0" name="图片 950310"/>
                      <p:cNvPicPr/>
                      <p:nvPr/>
                    </p:nvPicPr>
                    <p:blipFill>
                      <a:blip r:embed="rId6"/>
                      <a:stretch>
                        <a:fillRect/>
                      </a:stretch>
                    </p:blipFill>
                    <p:spPr>
                      <a:xfrm>
                        <a:off x="605974" y="2884787"/>
                        <a:ext cx="2625725" cy="2260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692696"/>
            <a:ext cx="11377264"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计算</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的方差；</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08852" y="1871141"/>
          <a:ext cx="8058150" cy="1095375"/>
        </p:xfrm>
        <a:graphic>
          <a:graphicData uri="http://schemas.openxmlformats.org/presentationml/2006/ole">
            <mc:AlternateContent xmlns:mc="http://schemas.openxmlformats.org/markup-compatibility/2006">
              <mc:Choice xmlns:v="urn:schemas-microsoft-com:vml" Requires="v">
                <p:oleObj spid="_x0000_s928816" name="文档" r:id="rId1" imgW="8252460" imgH="1129030" progId="Word.Document.12">
                  <p:embed/>
                </p:oleObj>
              </mc:Choice>
              <mc:Fallback>
                <p:oleObj name="文档" r:id="rId1" imgW="8252460" imgH="1129030" progId="Word.Document.12">
                  <p:embed/>
                  <p:pic>
                    <p:nvPicPr>
                      <p:cNvPr id="0" name="图片 928815"/>
                      <p:cNvPicPr/>
                      <p:nvPr/>
                    </p:nvPicPr>
                    <p:blipFill>
                      <a:blip r:embed="rId2"/>
                      <a:stretch>
                        <a:fillRect/>
                      </a:stretch>
                    </p:blipFill>
                    <p:spPr>
                      <a:xfrm>
                        <a:off x="508852" y="1871141"/>
                        <a:ext cx="8058150" cy="1095375"/>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08852" y="2822500"/>
          <a:ext cx="8058150" cy="1095375"/>
        </p:xfrm>
        <a:graphic>
          <a:graphicData uri="http://schemas.openxmlformats.org/presentationml/2006/ole">
            <mc:AlternateContent xmlns:mc="http://schemas.openxmlformats.org/markup-compatibility/2006">
              <mc:Choice xmlns:v="urn:schemas-microsoft-com:vml" Requires="v">
                <p:oleObj spid="_x0000_s928817" name="文档" r:id="rId3" imgW="8252460" imgH="1127760" progId="Word.Document.12">
                  <p:embed/>
                </p:oleObj>
              </mc:Choice>
              <mc:Fallback>
                <p:oleObj name="文档" r:id="rId3" imgW="8252460" imgH="1127760" progId="Word.Document.12">
                  <p:embed/>
                  <p:pic>
                    <p:nvPicPr>
                      <p:cNvPr id="0" name="图片 928816"/>
                      <p:cNvPicPr/>
                      <p:nvPr/>
                    </p:nvPicPr>
                    <p:blipFill>
                      <a:blip r:embed="rId4"/>
                      <a:stretch>
                        <a:fillRect/>
                      </a:stretch>
                    </p:blipFill>
                    <p:spPr>
                      <a:xfrm>
                        <a:off x="508852" y="2822500"/>
                        <a:ext cx="8058150" cy="1095375"/>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09588" y="3777084"/>
          <a:ext cx="11133137" cy="1308100"/>
        </p:xfrm>
        <a:graphic>
          <a:graphicData uri="http://schemas.openxmlformats.org/presentationml/2006/ole">
            <mc:AlternateContent xmlns:mc="http://schemas.openxmlformats.org/markup-compatibility/2006">
              <mc:Choice xmlns:v="urn:schemas-microsoft-com:vml" Requires="v">
                <p:oleObj spid="_x0000_s928818" name="文档" r:id="rId5" imgW="11405870" imgH="1347470" progId="Word.Document.12">
                  <p:embed/>
                </p:oleObj>
              </mc:Choice>
              <mc:Fallback>
                <p:oleObj name="文档" r:id="rId5" imgW="11405870" imgH="1347470" progId="Word.Document.12">
                  <p:embed/>
                  <p:pic>
                    <p:nvPicPr>
                      <p:cNvPr id="0" name="图片 928817"/>
                      <p:cNvPicPr/>
                      <p:nvPr/>
                    </p:nvPicPr>
                    <p:blipFill>
                      <a:blip r:embed="rId6"/>
                      <a:stretch>
                        <a:fillRect/>
                      </a:stretch>
                    </p:blipFill>
                    <p:spPr>
                      <a:xfrm>
                        <a:off x="509588" y="3777084"/>
                        <a:ext cx="11133137" cy="1308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692696"/>
            <a:ext cx="11377264"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的均值和方差</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08852" y="1871141"/>
          <a:ext cx="8058150" cy="1095375"/>
        </p:xfrm>
        <a:graphic>
          <a:graphicData uri="http://schemas.openxmlformats.org/presentationml/2006/ole">
            <mc:AlternateContent xmlns:mc="http://schemas.openxmlformats.org/markup-compatibility/2006">
              <mc:Choice xmlns:v="urn:schemas-microsoft-com:vml" Requires="v">
                <p:oleObj spid="_x0000_s929811" name="文档" r:id="rId1" imgW="8252460" imgH="1127760" progId="Word.Document.12">
                  <p:embed/>
                </p:oleObj>
              </mc:Choice>
              <mc:Fallback>
                <p:oleObj name="文档" r:id="rId1" imgW="8252460" imgH="1127760" progId="Word.Document.12">
                  <p:embed/>
                  <p:pic>
                    <p:nvPicPr>
                      <p:cNvPr id="0" name="图片 929810"/>
                      <p:cNvPicPr/>
                      <p:nvPr/>
                    </p:nvPicPr>
                    <p:blipFill>
                      <a:blip r:embed="rId2"/>
                      <a:stretch>
                        <a:fillRect/>
                      </a:stretch>
                    </p:blipFill>
                    <p:spPr>
                      <a:xfrm>
                        <a:off x="508852" y="1871141"/>
                        <a:ext cx="8058150" cy="1095375"/>
                      </a:xfrm>
                      <a:prstGeom prst="rect">
                        <a:avLst/>
                      </a:prstGeom>
                    </p:spPr>
                  </p:pic>
                </p:oleObj>
              </mc:Fallback>
            </mc:AlternateContent>
          </a:graphicData>
        </a:graphic>
      </p:graphicFrame>
      <p:sp>
        <p:nvSpPr>
          <p:cNvPr id="6" name="矩形 5"/>
          <p:cNvSpPr/>
          <p:nvPr/>
        </p:nvSpPr>
        <p:spPr>
          <a:xfrm>
            <a:off x="407368" y="2793388"/>
            <a:ext cx="11377264" cy="738664"/>
          </a:xfrm>
          <a:prstGeom prst="rect">
            <a:avLst/>
          </a:prstGeom>
        </p:spPr>
        <p:txBody>
          <a:bodyPr wrap="square">
            <a:spAutoFit/>
          </a:bodyPr>
          <a:lstStyle/>
          <a:p>
            <a:pPr algn="just">
              <a:lnSpc>
                <a:spcPct val="150000"/>
              </a:lnSpc>
              <a:spcAft>
                <a:spcPts val="0"/>
              </a:spcAft>
            </a:pP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Y</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16</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45941" y="2760826"/>
            <a:ext cx="11700119" cy="830997"/>
          </a:xfrm>
          <a:prstGeom prst="rect">
            <a:avLst/>
          </a:prstGeom>
          <a:noFill/>
        </p:spPr>
        <p:txBody>
          <a:bodyPr wrap="square" rtlCol="0">
            <a:spAutoFit/>
          </a:bodyPr>
          <a:lstStyle/>
          <a:p>
            <a:pPr algn="ctr">
              <a:defRPr/>
            </a:pPr>
            <a:r>
              <a:rPr lang="zh-CN" altLang="zh-CN" sz="4800" b="1" dirty="0">
                <a:solidFill>
                  <a:prstClr val="black"/>
                </a:solidFill>
                <a:latin typeface="微软雅黑" panose="020B0503020204020204" pitchFamily="34" charset="-122"/>
              </a:rPr>
              <a:t>三、方差的应用</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755264"/>
            <a:ext cx="11233248" cy="3249800"/>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甲、乙两名射手在一次射击中得分为两个相互独立的随机变量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η</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，已知甲、乙两名射手在每次射击中射中的环数大于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环，且甲射中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10,9,8,7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环的概率分别为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0.5,3</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，乙射中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10,9,8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环的概率分别为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0.3,0.3,0.2.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η</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420648"/>
            <a:ext cx="11233248" cy="2595839"/>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由题意得，</a:t>
            </a:r>
            <a:r>
              <a:rPr lang="en-US" altLang="zh-CN" sz="2800" kern="100" dirty="0">
                <a:latin typeface="Times New Roman" panose="02020603050405020304" pitchFamily="18" charset="0"/>
                <a:ea typeface="黑体" panose="02010609060101010101" charset="-122"/>
                <a:cs typeface="Courier New" panose="02070309020205020404" pitchFamily="49" charset="0"/>
              </a:rPr>
              <a:t>0.5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因为乙射中</a:t>
            </a:r>
            <a:r>
              <a:rPr lang="en-US" altLang="zh-CN" sz="2800" kern="100" dirty="0">
                <a:latin typeface="Times New Roman" panose="02020603050405020304" pitchFamily="18" charset="0"/>
                <a:ea typeface="黑体" panose="02010609060101010101" charset="-122"/>
                <a:cs typeface="Courier New" panose="02070309020205020404" pitchFamily="49" charset="0"/>
              </a:rPr>
              <a:t>10,9,8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环的概率分别为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0.3,0.3,0.2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，所以乙射中</a:t>
            </a:r>
            <a:r>
              <a:rPr lang="en-US" altLang="zh-CN" sz="2800" kern="100" dirty="0">
                <a:latin typeface="Times New Roman" panose="02020603050405020304" pitchFamily="18" charset="0"/>
                <a:ea typeface="黑体" panose="02010609060101010101" charset="-122"/>
                <a:cs typeface="Courier New" panose="02070309020205020404" pitchFamily="49" charset="0"/>
              </a:rPr>
              <a:t>7</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环的概率为</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rPr>
              <a:t>ξ</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rPr>
              <a:t>η</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的概率分布如表所示</a:t>
            </a:r>
            <a:r>
              <a:rPr lang="en-US" altLang="zh-CN" sz="2800" kern="100" dirty="0">
                <a:latin typeface="Times New Roman" panose="02020603050405020304" pitchFamily="18" charset="0"/>
                <a:ea typeface="黑体" panose="02010609060101010101" charset="-122"/>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623390" y="3100928"/>
          <a:ext cx="6476227" cy="1280160"/>
        </p:xfrm>
        <a:graphic>
          <a:graphicData uri="http://schemas.openxmlformats.org/drawingml/2006/table">
            <a:tbl>
              <a:tblPr/>
              <a:tblGrid>
                <a:gridCol w="1075615"/>
                <a:gridCol w="1350153"/>
                <a:gridCol w="1350153"/>
                <a:gridCol w="1350153"/>
                <a:gridCol w="1350153"/>
              </a:tblGrid>
              <a:tr h="0">
                <a:tc>
                  <a:txBody>
                    <a:bodyPr/>
                    <a:lstStyle/>
                    <a:p>
                      <a:pPr algn="ctr">
                        <a:lnSpc>
                          <a:spcPct val="150000"/>
                        </a:lnSpc>
                        <a:spcAft>
                          <a:spcPts val="0"/>
                        </a:spcAft>
                      </a:pPr>
                      <a:r>
                        <a:rPr lang="en-US" sz="2800" i="1" kern="100">
                          <a:effectLst/>
                          <a:latin typeface="Times New Roman" panose="02020603050405020304" pitchFamily="18" charset="0"/>
                          <a:ea typeface="黑体" panose="02010609060101010101" charset="-122"/>
                          <a:cs typeface="Courier New" panose="02070309020205020404" pitchFamily="49" charset="0"/>
                        </a:rPr>
                        <a:t>ξ</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9</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黑体" panose="02010609060101010101"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0.5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0.3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0.1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charset="-122"/>
                          <a:cs typeface="Courier New" panose="02070309020205020404" pitchFamily="49" charset="0"/>
                        </a:rPr>
                        <a:t>0.1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623390" y="4669120"/>
          <a:ext cx="6476227" cy="1280160"/>
        </p:xfrm>
        <a:graphic>
          <a:graphicData uri="http://schemas.openxmlformats.org/drawingml/2006/table">
            <a:tbl>
              <a:tblPr/>
              <a:tblGrid>
                <a:gridCol w="1075615"/>
                <a:gridCol w="1350153"/>
                <a:gridCol w="1350153"/>
                <a:gridCol w="1350153"/>
                <a:gridCol w="1350153"/>
              </a:tblGrid>
              <a:tr h="0">
                <a:tc>
                  <a:txBody>
                    <a:bodyPr/>
                    <a:lstStyle/>
                    <a:p>
                      <a:pPr algn="ctr">
                        <a:lnSpc>
                          <a:spcPct val="150000"/>
                        </a:lnSpc>
                        <a:spcAft>
                          <a:spcPts val="0"/>
                        </a:spcAft>
                      </a:pPr>
                      <a:r>
                        <a:rPr lang="en-US" sz="2800" i="1" kern="100">
                          <a:effectLst/>
                          <a:latin typeface="Times New Roman" panose="02020603050405020304" pitchFamily="18" charset="0"/>
                          <a:ea typeface="黑体" panose="02010609060101010101" charset="-122"/>
                          <a:cs typeface="Courier New" panose="02070309020205020404" pitchFamily="49" charset="0"/>
                        </a:rPr>
                        <a:t>η</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9</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黑体" panose="02010609060101010101"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0.3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0.3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0.2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charset="-122"/>
                          <a:cs typeface="Courier New" panose="02070309020205020404" pitchFamily="49" charset="0"/>
                        </a:rPr>
                        <a:t>0.2</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12646" y="1124744"/>
            <a:ext cx="10955962" cy="267765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在一次选拔赛中，甲、乙两射手在同一条件下进行射击，分布列如下：射手甲击中环数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8,9,10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0.2,0.6,0.2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；射手乙击中环数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8,9,10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如果你是教练，如何比较两名射手的射击水平，选拔谁呢？通过本节课的学习，我们就会得到答案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0" name="直接连接符 9"/>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68802" y="504957"/>
            <a:ext cx="985241"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导语</a:t>
            </a:r>
            <a:endParaRPr lang="en-US" altLang="zh-CN" sz="28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110080"/>
            <a:ext cx="11233248"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η</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的均值与方差，并以此比较甲、乙的射击技术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249029"/>
            <a:ext cx="11233248" cy="5909310"/>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ξ</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7</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η</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7</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8.7</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ξ</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9.2)</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9.2)</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9.2)</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(7</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9.2)</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0.96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η</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8.7)</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8.7)</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8.7)</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(7</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8.7)</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ξ</a:t>
            </a:r>
            <a:r>
              <a:rPr lang="en-US" altLang="zh-CN" sz="2800" kern="100" dirty="0">
                <a:latin typeface="Times New Roman" panose="02020603050405020304" pitchFamily="18" charset="0"/>
                <a:ea typeface="黑体" panose="02010609060101010101" charset="-122"/>
                <a:cs typeface="Courier New" panose="02070309020205020404" pitchFamily="49" charset="0"/>
              </a:rPr>
              <a:t>)&gt;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η</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ξ</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)&lt;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η</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，说明甲射击的环数的均值比乙高，且成绩比较稳定，所以甲比乙的射击技术好</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3896131"/>
          </a:xfrm>
          <a:prstGeom prst="rect">
            <a:avLst/>
          </a:prstGeom>
        </p:spPr>
        <p:txBody>
          <a:bodyPr wrap="square">
            <a:spAutoFit/>
          </a:bodyPr>
          <a:lstStyle/>
          <a:p>
            <a:pPr algn="just">
              <a:lnSpc>
                <a:spcPct val="150000"/>
              </a:lnSpc>
              <a:spcAft>
                <a:spcPts val="0"/>
              </a:spcAft>
            </a:pPr>
            <a:r>
              <a:rPr lang="zh-CN" altLang="zh-CN" sz="2800" b="1" kern="100" spc="-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均值、方差在决策中的作用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均值：均值反映了离散型随机变量取值的平均水平，均值越大，平均水平越高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方差：方差反映了离散型随机变量取值的离散波动程度，方差越大越不稳定</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在决策中常结合实际情形依据均值、方差做出决断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08484" y="177021"/>
            <a:ext cx="11175032"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甲、乙两个野生动物保护区有相同的自然环境，且候鸟的种类和数量也大致相同，两个保护区每个季度发现违反保护条例的事件次数的概率分布分别为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nvGraphicFramePr>
        <p:xfrm>
          <a:off x="632270" y="2292856"/>
          <a:ext cx="6404215" cy="1280160"/>
        </p:xfrm>
        <a:graphic>
          <a:graphicData uri="http://schemas.openxmlformats.org/drawingml/2006/table">
            <a:tbl>
              <a:tblPr/>
              <a:tblGrid>
                <a:gridCol w="1063655"/>
                <a:gridCol w="1335140"/>
                <a:gridCol w="1335140"/>
                <a:gridCol w="1335140"/>
                <a:gridCol w="1335140"/>
              </a:tblGrid>
              <a:tr h="0">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0.2</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632270" y="4093056"/>
          <a:ext cx="6481295" cy="1280160"/>
        </p:xfrm>
        <a:graphic>
          <a:graphicData uri="http://schemas.openxmlformats.org/drawingml/2006/table">
            <a:tbl>
              <a:tblPr/>
              <a:tblGrid>
                <a:gridCol w="1359983"/>
                <a:gridCol w="1707104"/>
                <a:gridCol w="1707104"/>
                <a:gridCol w="1707104"/>
              </a:tblGrid>
              <a:tr h="0">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0.4</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矩形 7"/>
          <p:cNvSpPr/>
          <p:nvPr/>
        </p:nvSpPr>
        <p:spPr>
          <a:xfrm>
            <a:off x="508484" y="5644843"/>
            <a:ext cx="11175032" cy="66447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试评定这两个保护区的管理水平</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08484" y="123528"/>
            <a:ext cx="11175032" cy="6555641"/>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甲保护区内违反保护条例的次数</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的均值和方差分别为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spc="-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spc="-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spc="-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1.3)</a:t>
            </a:r>
            <a:r>
              <a:rPr lang="en-US" altLang="zh-CN" sz="2800" kern="100" spc="-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1.3)</a:t>
            </a:r>
            <a:r>
              <a:rPr lang="en-US" altLang="zh-CN" sz="2800" kern="100" spc="-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1.3)</a:t>
            </a:r>
            <a:r>
              <a:rPr lang="en-US" altLang="zh-CN" sz="2800" kern="100" spc="-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1.3)</a:t>
            </a:r>
            <a:r>
              <a:rPr lang="en-US" altLang="zh-CN" sz="2800" kern="100" spc="-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1.21.</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乙保护区内违反保护条例的次数</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的均值和方差分别为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Y</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1.3)</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1.3)</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1.3)</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0.41.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)&gt;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Y</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两个保护区内每个季度发现违反保护条例的事件的平均次数相同，但甲保护区内违反保护条例的事件次数相对分散且波动较大，乙保护区内违反保护条例的事件次数更加集中和稳定，相对而言，乙保护区的管理更好一些</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2431" y="974770"/>
            <a:ext cx="11187139" cy="397031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离散型随机变量的方差、标准差</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离散型随机变量的方差的性质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方差的应用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方法归纳：转化化归</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常见误区：方差公式套用错误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6" name="肘形连接符 5"/>
          <p:cNvCxnSpPr/>
          <p:nvPr/>
        </p:nvCxnSpPr>
        <p:spPr>
          <a:xfrm rot="10800000" flipH="1" flipV="1">
            <a:off x="612766" y="439864"/>
            <a:ext cx="11062414" cy="324839"/>
          </a:xfrm>
          <a:prstGeom prst="bentConnector3">
            <a:avLst>
              <a:gd name="adj1" fmla="val -1893"/>
            </a:avLst>
          </a:prstGeom>
          <a:noFill/>
          <a:ln w="12700" cap="flat" cmpd="sng" algn="ctr">
            <a:solidFill>
              <a:srgbClr val="0070C0"/>
            </a:solidFill>
            <a:prstDash val="solid"/>
            <a:miter lim="800000"/>
          </a:ln>
          <a:effectLst/>
        </p:spPr>
      </p:cxnSp>
      <p:sp>
        <p:nvSpPr>
          <p:cNvPr id="8" name="矩形 7"/>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90683" y="226924"/>
            <a:ext cx="9471477" cy="523220"/>
          </a:xfrm>
          <a:prstGeom prst="rect">
            <a:avLst/>
          </a:prstGeom>
        </p:spPr>
        <p:txBody>
          <a:bodyPr wrap="square">
            <a:spAutoFit/>
          </a:bodyPr>
          <a:lstStyle/>
          <a:p>
            <a:r>
              <a:rPr lang="zh-CN" altLang="en-US" sz="2800" b="1" kern="100" dirty="0">
                <a:latin typeface="微软雅黑" panose="020B0503020204020204" pitchFamily="34" charset="-122"/>
                <a:cs typeface="Times New Roman" panose="02020603050405020304" pitchFamily="18" charset="0"/>
              </a:rPr>
              <a:t>课堂小结</a:t>
            </a:r>
            <a:endParaRPr lang="zh-CN" altLang="en-US" sz="2800" b="1" kern="100" dirty="0">
              <a:latin typeface="微软雅黑" panose="020B0503020204020204" pitchFamily="34" charset="-122"/>
              <a:cs typeface="Times New Roman" panose="02020603050405020304" pitchFamily="18" charset="0"/>
            </a:endParaRPr>
          </a:p>
        </p:txBody>
      </p:sp>
      <p:sp>
        <p:nvSpPr>
          <p:cNvPr id="10" name="流程图: 离页连接符 9"/>
          <p:cNvSpPr/>
          <p:nvPr/>
        </p:nvSpPr>
        <p:spPr>
          <a:xfrm>
            <a:off x="624802" y="350729"/>
            <a:ext cx="189621" cy="333731"/>
          </a:xfrm>
          <a:prstGeom prst="flowChartOffpageConnector">
            <a:avLst/>
          </a:prstGeom>
          <a:solidFill>
            <a:srgbClr val="0070C0"/>
          </a:solidFill>
          <a:ln w="25400" cap="flat" cmpd="sng" algn="ctr">
            <a:noFill/>
            <a:prstDash val="solid"/>
          </a:ln>
          <a:effectLst/>
        </p:spPr>
        <p:txBody>
          <a:bodyPr wrap="square" rtlCol="0" anchor="ctr">
            <a:noAutofit/>
          </a:bodyPr>
          <a:lstStyle/>
          <a:p>
            <a:pPr algn="ctr" defTabSz="1219200"/>
            <a:endParaRPr lang="zh-CN" altLang="en-US" sz="2400" kern="0">
              <a:solidFill>
                <a:prstClr val="white"/>
              </a:solidFill>
              <a:latin typeface="Arial" panose="020B0604020202020204"/>
              <a:ea typeface="黑体" panose="02010609060101010101" charset="-122"/>
            </a:endParaRPr>
          </a:p>
        </p:txBody>
      </p:sp>
      <p:pic>
        <p:nvPicPr>
          <p:cNvPr id="11"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随堂演练</a:t>
            </a:r>
            <a:endParaRPr lang="zh-CN" altLang="en-US" sz="4800" b="1" dirty="0">
              <a:solidFill>
                <a:prstClr val="black"/>
              </a:solidFill>
              <a:latin typeface="微软雅黑" panose="020B0503020204020204" pitchFamily="34" charset="-122"/>
            </a:endParaRPr>
          </a:p>
        </p:txBody>
      </p:sp>
      <p:cxnSp>
        <p:nvCxnSpPr>
          <p:cNvPr id="10" name="直接连接符 9"/>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43372" y="1170978"/>
            <a:ext cx="11305256"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方差</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B.3        C.4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19"/>
          <p:cNvSpPr txBox="1"/>
          <p:nvPr/>
        </p:nvSpPr>
        <p:spPr>
          <a:xfrm>
            <a:off x="2757782" y="185208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矩形 11"/>
          <p:cNvSpPr/>
          <p:nvPr/>
        </p:nvSpPr>
        <p:spPr>
          <a:xfrm>
            <a:off x="443372" y="3268579"/>
            <a:ext cx="11305256" cy="738664"/>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(2</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4</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8"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533382" y="620688"/>
            <a:ext cx="11125236"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有甲、乙两种水稻，测得每种水稻各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株的分蘖数据，计算出样本均值</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，方差分别</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由此可以估计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甲种水稻比乙种水稻分蘖整齐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乙种水稻比甲种水稻分蘖整齐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甲、乙两种水稻分蘖整齐程度相同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甲、乙两种水稻分蘖整齐程度不能比较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TextBox 19"/>
          <p:cNvSpPr txBox="1"/>
          <p:nvPr/>
        </p:nvSpPr>
        <p:spPr>
          <a:xfrm>
            <a:off x="375469" y="257589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644793" y="609069"/>
            <a:ext cx="10902414"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离散型随机变量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的均值</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反映了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取值的概率的平均值</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离散型随机变量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方差</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反映了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取值的平均水平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离散型随机变量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的均值</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反映了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取值的平均水平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离散型随机变量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方差</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反映了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取值的概率的平均值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TextBox 19"/>
          <p:cNvSpPr txBox="1"/>
          <p:nvPr/>
        </p:nvSpPr>
        <p:spPr>
          <a:xfrm>
            <a:off x="525999" y="256490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矩形 17"/>
          <p:cNvSpPr/>
          <p:nvPr/>
        </p:nvSpPr>
        <p:spPr>
          <a:xfrm>
            <a:off x="644793" y="4276691"/>
            <a:ext cx="10902414" cy="738664"/>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反映了</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取值的平均水平</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反映了</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取值的离散程度</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205" y="1485578"/>
            <a:ext cx="10030174" cy="453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77600" y="4581922"/>
            <a:ext cx="10030174" cy="1524792"/>
          </a:xfrm>
          <a:prstGeom prst="rect">
            <a:avLst/>
          </a:prstGeom>
          <a:solidFill>
            <a:srgbClr val="044491">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 name="文本框 3">
            <a:hlinkClick r:id="rId1" action="ppaction://hlinksldjump"/>
          </p:cNvPr>
          <p:cNvSpPr txBox="1"/>
          <p:nvPr/>
        </p:nvSpPr>
        <p:spPr>
          <a:xfrm>
            <a:off x="2350790" y="5024789"/>
            <a:ext cx="1524512" cy="492443"/>
          </a:xfrm>
          <a:prstGeom prst="rect">
            <a:avLst/>
          </a:prstGeom>
          <a:noFill/>
          <a:ln>
            <a:noFill/>
          </a:ln>
        </p:spPr>
        <p:txBody>
          <a:bodyPr wrap="square" rtlCol="0">
            <a:spAutoFit/>
          </a:bodyPr>
          <a:lstStyle/>
          <a:p>
            <a:pPr defTabSz="914400">
              <a:spcBef>
                <a:spcPct val="0"/>
              </a:spcBef>
            </a:pPr>
            <a:r>
              <a:rPr lang="zh-CN" altLang="en-US" sz="2600" b="1" dirty="0">
                <a:latin typeface="微软雅黑" panose="020B0503020204020204" pitchFamily="34" charset="-122"/>
                <a:ea typeface="微软雅黑" panose="020B0503020204020204" pitchFamily="34" charset="-122"/>
              </a:rPr>
              <a:t>随堂</a:t>
            </a:r>
            <a:r>
              <a:rPr lang="zh-CN" altLang="en-US" sz="2600" b="1" dirty="0" smtClean="0">
                <a:latin typeface="微软雅黑" panose="020B0503020204020204" pitchFamily="34" charset="-122"/>
                <a:ea typeface="微软雅黑" panose="020B0503020204020204" pitchFamily="34" charset="-122"/>
              </a:rPr>
              <a:t>演练</a:t>
            </a:r>
            <a:endParaRPr lang="en-US" altLang="zh-CN" sz="2600" b="1" dirty="0" smtClean="0">
              <a:latin typeface="微软雅黑" panose="020B0503020204020204" pitchFamily="34" charset="-122"/>
              <a:ea typeface="微软雅黑" panose="020B0503020204020204" pitchFamily="34" charset="-122"/>
            </a:endParaRPr>
          </a:p>
        </p:txBody>
      </p:sp>
      <p:sp>
        <p:nvSpPr>
          <p:cNvPr id="5" name="文本框 4">
            <a:hlinkClick r:id="rId2" action="ppaction://hlinksldjump"/>
          </p:cNvPr>
          <p:cNvSpPr txBox="1"/>
          <p:nvPr/>
        </p:nvSpPr>
        <p:spPr>
          <a:xfrm>
            <a:off x="5484951" y="5024789"/>
            <a:ext cx="2051209" cy="492443"/>
          </a:xfrm>
          <a:prstGeom prst="rect">
            <a:avLst/>
          </a:prstGeom>
          <a:noFill/>
          <a:ln>
            <a:noFill/>
          </a:ln>
        </p:spPr>
        <p:txBody>
          <a:bodyPr wrap="square" rtlCol="0">
            <a:spAutoFit/>
          </a:bodyPr>
          <a:lstStyle/>
          <a:p>
            <a:pPr algn="ctr" defTabSz="914400">
              <a:spcBef>
                <a:spcPct val="0"/>
              </a:spcBef>
            </a:pPr>
            <a:r>
              <a:rPr lang="zh-CN" altLang="en-US" sz="2600" b="1" dirty="0" smtClean="0">
                <a:latin typeface="微软雅黑" panose="020B0503020204020204" pitchFamily="34" charset="-122"/>
                <a:ea typeface="微软雅黑" panose="020B0503020204020204" pitchFamily="34" charset="-122"/>
              </a:rPr>
              <a:t>课时对</a:t>
            </a:r>
            <a:r>
              <a:rPr lang="zh-CN" altLang="en-US" sz="2600" b="1" dirty="0">
                <a:latin typeface="微软雅黑" panose="020B0503020204020204" pitchFamily="34" charset="-122"/>
                <a:ea typeface="微软雅黑" panose="020B0503020204020204" pitchFamily="34" charset="-122"/>
              </a:rPr>
              <a:t>点练</a:t>
            </a:r>
            <a:endParaRPr lang="zh-CN" altLang="en-US" sz="2600" b="1" dirty="0">
              <a:latin typeface="微软雅黑" panose="020B0503020204020204" pitchFamily="34" charset="-122"/>
              <a:ea typeface="微软雅黑" panose="020B0503020204020204" pitchFamily="34" charset="-122"/>
            </a:endParaRPr>
          </a:p>
        </p:txBody>
      </p:sp>
      <p:sp>
        <p:nvSpPr>
          <p:cNvPr id="8"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3" action="ppaction://hlinksldjump"/>
          </p:cNvPr>
          <p:cNvSpPr txBox="1">
            <a:spLocks noChangeArrowheads="1"/>
          </p:cNvSpPr>
          <p:nvPr>
            <p:custDataLst>
              <p:tags r:id="rId4"/>
            </p:custDataLst>
          </p:nvPr>
        </p:nvSpPr>
        <p:spPr bwMode="auto">
          <a:xfrm>
            <a:off x="1558702" y="2061642"/>
            <a:ext cx="828171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一、离散型随机变量的方差与标准差</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5" action="ppaction://hlinksldjump"/>
          </p:cNvPr>
          <p:cNvSpPr txBox="1">
            <a:spLocks noChangeArrowheads="1"/>
          </p:cNvSpPr>
          <p:nvPr>
            <p:custDataLst>
              <p:tags r:id="rId6"/>
            </p:custDataLst>
          </p:nvPr>
        </p:nvSpPr>
        <p:spPr bwMode="auto">
          <a:xfrm>
            <a:off x="1558702" y="2853730"/>
            <a:ext cx="950585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二、离散型随机变量方差的性质</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7" action="ppaction://hlinksldjump"/>
          </p:cNvPr>
          <p:cNvSpPr txBox="1">
            <a:spLocks noChangeArrowheads="1"/>
          </p:cNvSpPr>
          <p:nvPr>
            <p:custDataLst>
              <p:tags r:id="rId8"/>
            </p:custDataLst>
          </p:nvPr>
        </p:nvSpPr>
        <p:spPr bwMode="auto">
          <a:xfrm>
            <a:off x="1558702" y="3645818"/>
            <a:ext cx="936183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三、方差的应用</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51384" y="504957"/>
            <a:ext cx="1777329" cy="523220"/>
          </a:xfrm>
          <a:prstGeom prst="rect">
            <a:avLst/>
          </a:prstGeom>
        </p:spPr>
        <p:txBody>
          <a:bodyPr wrap="square">
            <a:spAutoFit/>
          </a:bodyPr>
          <a:lstStyle/>
          <a:p>
            <a:pPr algn="dist">
              <a:spcAft>
                <a:spcPts val="600"/>
              </a:spcAft>
              <a:buClr>
                <a:srgbClr val="00544A"/>
              </a:buClr>
            </a:pPr>
            <a:r>
              <a:rPr lang="zh-CN" altLang="en-US" sz="2800" b="1" dirty="0">
                <a:solidFill>
                  <a:schemeClr val="tx1">
                    <a:lumMod val="50000"/>
                    <a:lumOff val="50000"/>
                  </a:schemeClr>
                </a:solidFill>
                <a:latin typeface="+mj-ea"/>
                <a:ea typeface="+mj-ea"/>
                <a:sym typeface="Arial" panose="020B0604020202020204" pitchFamily="34" charset="0"/>
              </a:rPr>
              <a:t>内容索引</a:t>
            </a:r>
            <a:endParaRPr lang="en-US" altLang="zh-CN" sz="2800" b="1" dirty="0">
              <a:solidFill>
                <a:schemeClr val="tx1">
                  <a:lumMod val="50000"/>
                  <a:lumOff val="50000"/>
                </a:schemeClr>
              </a:solidFill>
              <a:latin typeface="+mj-ea"/>
              <a:ea typeface="+mj-ea"/>
            </a:endParaRPr>
          </a:p>
        </p:txBody>
      </p:sp>
      <p:cxnSp>
        <p:nvCxnSpPr>
          <p:cNvPr id="15" name="直接连接符 14"/>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22908" y="188640"/>
            <a:ext cx="10946184" cy="160043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已知离散型随机变量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的概率分布如下表所示，若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20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表格 5"/>
          <p:cNvGraphicFramePr>
            <a:graphicFrameLocks noGrp="1"/>
          </p:cNvGraphicFramePr>
          <p:nvPr/>
        </p:nvGraphicFramePr>
        <p:xfrm>
          <a:off x="767408" y="1727539"/>
          <a:ext cx="6231562" cy="1467946"/>
        </p:xfrm>
        <a:graphic>
          <a:graphicData uri="http://schemas.openxmlformats.org/drawingml/2006/table">
            <a:tbl>
              <a:tblPr/>
              <a:tblGrid>
                <a:gridCol w="1150341"/>
                <a:gridCol w="1557891"/>
                <a:gridCol w="1097754"/>
                <a:gridCol w="1097754"/>
                <a:gridCol w="1327822"/>
              </a:tblGrid>
              <a:tr h="0">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7866">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a</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b</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c</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对象 6"/>
          <p:cNvGraphicFramePr>
            <a:graphicFrameLocks noChangeAspect="1"/>
          </p:cNvGraphicFramePr>
          <p:nvPr/>
        </p:nvGraphicFramePr>
        <p:xfrm>
          <a:off x="6159130" y="2303506"/>
          <a:ext cx="727075" cy="1058863"/>
        </p:xfrm>
        <a:graphic>
          <a:graphicData uri="http://schemas.openxmlformats.org/presentationml/2006/ole">
            <mc:AlternateContent xmlns:mc="http://schemas.openxmlformats.org/markup-compatibility/2006">
              <mc:Choice xmlns:v="urn:schemas-microsoft-com:vml" Requires="v">
                <p:oleObj spid="_x0000_s895073" name="文档" r:id="rId1" imgW="728345" imgH="1060450" progId="Word.Document.12">
                  <p:embed/>
                </p:oleObj>
              </mc:Choice>
              <mc:Fallback>
                <p:oleObj name="文档" r:id="rId1" imgW="728345" imgH="1060450" progId="Word.Document.12">
                  <p:embed/>
                  <p:pic>
                    <p:nvPicPr>
                      <p:cNvPr id="0" name="图片 895072"/>
                      <p:cNvPicPr/>
                      <p:nvPr/>
                    </p:nvPicPr>
                    <p:blipFill>
                      <a:blip r:embed="rId2"/>
                      <a:stretch>
                        <a:fillRect/>
                      </a:stretch>
                    </p:blipFill>
                    <p:spPr>
                      <a:xfrm>
                        <a:off x="6159130" y="2303506"/>
                        <a:ext cx="727075" cy="1058863"/>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1787753" y="711539"/>
          <a:ext cx="942975" cy="1016000"/>
        </p:xfrm>
        <a:graphic>
          <a:graphicData uri="http://schemas.openxmlformats.org/presentationml/2006/ole">
            <mc:AlternateContent xmlns:mc="http://schemas.openxmlformats.org/markup-compatibility/2006">
              <mc:Choice xmlns:v="urn:schemas-microsoft-com:vml" Requires="v">
                <p:oleObj spid="_x0000_s895074" name="文档" r:id="rId3" imgW="944880" imgH="1017905" progId="Word.Document.12">
                  <p:embed/>
                </p:oleObj>
              </mc:Choice>
              <mc:Fallback>
                <p:oleObj name="文档" r:id="rId3" imgW="944880" imgH="1017905" progId="Word.Document.12">
                  <p:embed/>
                  <p:pic>
                    <p:nvPicPr>
                      <p:cNvPr id="0" name="图片 895073"/>
                      <p:cNvPicPr/>
                      <p:nvPr/>
                    </p:nvPicPr>
                    <p:blipFill>
                      <a:blip r:embed="rId4"/>
                      <a:stretch>
                        <a:fillRect/>
                      </a:stretch>
                    </p:blipFill>
                    <p:spPr>
                      <a:xfrm>
                        <a:off x="1787753" y="711539"/>
                        <a:ext cx="942975" cy="101600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3424085" y="700906"/>
          <a:ext cx="942975" cy="1016000"/>
        </p:xfrm>
        <a:graphic>
          <a:graphicData uri="http://schemas.openxmlformats.org/presentationml/2006/ole">
            <mc:AlternateContent xmlns:mc="http://schemas.openxmlformats.org/markup-compatibility/2006">
              <mc:Choice xmlns:v="urn:schemas-microsoft-com:vml" Requires="v">
                <p:oleObj spid="_x0000_s895075" name="文档" r:id="rId5" imgW="944880" imgH="1016635" progId="Word.Document.12">
                  <p:embed/>
                </p:oleObj>
              </mc:Choice>
              <mc:Fallback>
                <p:oleObj name="文档" r:id="rId5" imgW="944880" imgH="1016635" progId="Word.Document.12">
                  <p:embed/>
                  <p:pic>
                    <p:nvPicPr>
                      <p:cNvPr id="0" name="图片 895074"/>
                      <p:cNvPicPr/>
                      <p:nvPr/>
                    </p:nvPicPr>
                    <p:blipFill>
                      <a:blip r:embed="rId6"/>
                      <a:stretch>
                        <a:fillRect/>
                      </a:stretch>
                    </p:blipFill>
                    <p:spPr>
                      <a:xfrm>
                        <a:off x="3424085" y="700906"/>
                        <a:ext cx="942975" cy="1016000"/>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649288" y="3645024"/>
          <a:ext cx="10855325" cy="3103562"/>
        </p:xfrm>
        <a:graphic>
          <a:graphicData uri="http://schemas.openxmlformats.org/presentationml/2006/ole">
            <mc:AlternateContent xmlns:mc="http://schemas.openxmlformats.org/markup-compatibility/2006">
              <mc:Choice xmlns:v="urn:schemas-microsoft-com:vml" Requires="v">
                <p:oleObj spid="_x0000_s895076" name="文档" r:id="rId7" imgW="11114405" imgH="3161030" progId="Word.Document.12">
                  <p:embed/>
                </p:oleObj>
              </mc:Choice>
              <mc:Fallback>
                <p:oleObj name="文档" r:id="rId7" imgW="11114405" imgH="3161030" progId="Word.Document.12">
                  <p:embed/>
                  <p:pic>
                    <p:nvPicPr>
                      <p:cNvPr id="0" name="图片 895075"/>
                      <p:cNvPicPr/>
                      <p:nvPr/>
                    </p:nvPicPr>
                    <p:blipFill>
                      <a:blip r:embed="rId8"/>
                      <a:stretch>
                        <a:fillRect/>
                      </a:stretch>
                    </p:blipFill>
                    <p:spPr>
                      <a:xfrm>
                        <a:off x="649288" y="3645024"/>
                        <a:ext cx="10855325" cy="3103562"/>
                      </a:xfrm>
                      <a:prstGeom prst="rect">
                        <a:avLst/>
                      </a:prstGeom>
                    </p:spPr>
                  </p:pic>
                </p:oleObj>
              </mc:Fallback>
            </mc:AlternateContent>
          </a:graphicData>
        </a:graphic>
      </p:graphicFrame>
      <p:sp>
        <p:nvSpPr>
          <p:cNvPr id="32" name="Rectangle 21">
            <a:hlinkClick r:id="rId9"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10"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1"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2"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15" name="返回">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课时对点练</a:t>
            </a:r>
            <a:endParaRPr lang="zh-CN" altLang="en-US" sz="4800" b="1" dirty="0">
              <a:solidFill>
                <a:prstClr val="black"/>
              </a:solidFill>
              <a:latin typeface="微软雅黑" panose="020B0503020204020204" pitchFamily="34" charset="-122"/>
            </a:endParaRPr>
          </a:p>
        </p:txBody>
      </p:sp>
      <p:cxnSp>
        <p:nvCxnSpPr>
          <p:cNvPr id="8" name="直接连接符 7"/>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82728" y="2302238"/>
            <a:ext cx="11085879"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A.8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B.15</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C.16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D.32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71960" y="1150110"/>
          <a:ext cx="10971212" cy="1466850"/>
        </p:xfrm>
        <a:graphic>
          <a:graphicData uri="http://schemas.openxmlformats.org/presentationml/2006/ole">
            <mc:AlternateContent xmlns:mc="http://schemas.openxmlformats.org/markup-compatibility/2006">
              <mc:Choice xmlns:v="urn:schemas-microsoft-com:vml" Requires="v">
                <p:oleObj spid="_x0000_s931875" name="文档" r:id="rId20" imgW="10972800" imgH="1467485" progId="Word.Document.12">
                  <p:embed/>
                </p:oleObj>
              </mc:Choice>
              <mc:Fallback>
                <p:oleObj name="文档" r:id="rId20" imgW="10972800" imgH="1467485" progId="Word.Document.12">
                  <p:embed/>
                  <p:pic>
                    <p:nvPicPr>
                      <p:cNvPr id="0" name="图片 931874"/>
                      <p:cNvPicPr/>
                      <p:nvPr/>
                    </p:nvPicPr>
                    <p:blipFill>
                      <a:blip r:embed="rId21"/>
                      <a:stretch>
                        <a:fillRect/>
                      </a:stretch>
                    </p:blipFill>
                    <p:spPr>
                      <a:xfrm>
                        <a:off x="571960" y="1150110"/>
                        <a:ext cx="10971212" cy="1466850"/>
                      </a:xfrm>
                      <a:prstGeom prst="rect">
                        <a:avLst/>
                      </a:prstGeom>
                    </p:spPr>
                  </p:pic>
                </p:oleObj>
              </mc:Fallback>
            </mc:AlternateContent>
          </a:graphicData>
        </a:graphic>
      </p:graphicFrame>
      <p:sp>
        <p:nvSpPr>
          <p:cNvPr id="29" name="TextBox 19"/>
          <p:cNvSpPr txBox="1"/>
          <p:nvPr/>
        </p:nvSpPr>
        <p:spPr>
          <a:xfrm>
            <a:off x="3314451" y="238785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7" name="对象 26"/>
          <p:cNvGraphicFramePr>
            <a:graphicFrameLocks noChangeAspect="1"/>
          </p:cNvGraphicFramePr>
          <p:nvPr/>
        </p:nvGraphicFramePr>
        <p:xfrm>
          <a:off x="571500" y="3543300"/>
          <a:ext cx="10972800" cy="1460500"/>
        </p:xfrm>
        <a:graphic>
          <a:graphicData uri="http://schemas.openxmlformats.org/presentationml/2006/ole">
            <mc:AlternateContent xmlns:mc="http://schemas.openxmlformats.org/markup-compatibility/2006">
              <mc:Choice xmlns:v="urn:schemas-microsoft-com:vml" Requires="v">
                <p:oleObj spid="_x0000_s931876" name="文档" r:id="rId22" imgW="10972800" imgH="1467485" progId="Word.Document.12">
                  <p:embed/>
                </p:oleObj>
              </mc:Choice>
              <mc:Fallback>
                <p:oleObj name="文档" r:id="rId22" imgW="10972800" imgH="1467485" progId="Word.Document.12">
                  <p:embed/>
                  <p:pic>
                    <p:nvPicPr>
                      <p:cNvPr id="0" name="图片 931875"/>
                      <p:cNvPicPr/>
                      <p:nvPr/>
                    </p:nvPicPr>
                    <p:blipFill>
                      <a:blip r:embed="rId23"/>
                      <a:stretch>
                        <a:fillRect/>
                      </a:stretch>
                    </p:blipFill>
                    <p:spPr>
                      <a:xfrm>
                        <a:off x="571500" y="3543300"/>
                        <a:ext cx="10972800" cy="1460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404664"/>
            <a:ext cx="11187139" cy="664477"/>
          </a:xfrm>
          <a:prstGeom prst="rect">
            <a:avLst/>
          </a:prstGeom>
        </p:spPr>
        <p:txBody>
          <a:bodyPr>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设离散型随机变量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的概率分布为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09600" y="3111500"/>
          <a:ext cx="6553200" cy="2819400"/>
        </p:xfrm>
        <a:graphic>
          <a:graphicData uri="http://schemas.openxmlformats.org/presentationml/2006/ole">
            <mc:AlternateContent xmlns:mc="http://schemas.openxmlformats.org/markup-compatibility/2006">
              <mc:Choice xmlns:v="urn:schemas-microsoft-com:vml" Requires="v">
                <p:oleObj spid="_x0000_s899119" name="文档" r:id="rId17" imgW="6649085" imgH="2860675" progId="Word.Document.12">
                  <p:embed/>
                </p:oleObj>
              </mc:Choice>
              <mc:Fallback>
                <p:oleObj name="文档" r:id="rId17" imgW="6649085" imgH="2860675" progId="Word.Document.12">
                  <p:embed/>
                  <p:pic>
                    <p:nvPicPr>
                      <p:cNvPr id="0" name="图片 899118"/>
                      <p:cNvPicPr/>
                      <p:nvPr/>
                    </p:nvPicPr>
                    <p:blipFill>
                      <a:blip r:embed="rId18"/>
                      <a:stretch>
                        <a:fillRect/>
                      </a:stretch>
                    </p:blipFill>
                    <p:spPr>
                      <a:xfrm>
                        <a:off x="609600" y="3111500"/>
                        <a:ext cx="6553200" cy="281940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377695" y="1196752"/>
          <a:ext cx="5203825" cy="1998663"/>
        </p:xfrm>
        <a:graphic>
          <a:graphicData uri="http://schemas.openxmlformats.org/presentationml/2006/ole">
            <mc:AlternateContent xmlns:mc="http://schemas.openxmlformats.org/markup-compatibility/2006">
              <mc:Choice xmlns:v="urn:schemas-microsoft-com:vml" Requires="v">
                <p:oleObj spid="_x0000_s899120" name="文档" r:id="rId19" imgW="5213350" imgH="2004060" progId="Word.Document.12">
                  <p:embed/>
                </p:oleObj>
              </mc:Choice>
              <mc:Fallback>
                <p:oleObj name="文档" r:id="rId19" imgW="5213350" imgH="2004060" progId="Word.Document.12">
                  <p:embed/>
                  <p:pic>
                    <p:nvPicPr>
                      <p:cNvPr id="0" name="图片 899119"/>
                      <p:cNvPicPr/>
                      <p:nvPr/>
                    </p:nvPicPr>
                    <p:blipFill>
                      <a:blip r:embed="rId20"/>
                      <a:stretch>
                        <a:fillRect/>
                      </a:stretch>
                    </p:blipFill>
                    <p:spPr>
                      <a:xfrm>
                        <a:off x="377695" y="1196752"/>
                        <a:ext cx="5203825" cy="1998663"/>
                      </a:xfrm>
                      <a:prstGeom prst="rect">
                        <a:avLst/>
                      </a:prstGeom>
                    </p:spPr>
                  </p:pic>
                </p:oleObj>
              </mc:Fallback>
            </mc:AlternateContent>
          </a:graphicData>
        </a:graphic>
      </p:graphicFrame>
      <p:sp>
        <p:nvSpPr>
          <p:cNvPr id="24" name="TextBox 19"/>
          <p:cNvSpPr txBox="1"/>
          <p:nvPr/>
        </p:nvSpPr>
        <p:spPr>
          <a:xfrm>
            <a:off x="381983" y="400506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TextBox 19"/>
          <p:cNvSpPr txBox="1"/>
          <p:nvPr/>
        </p:nvSpPr>
        <p:spPr>
          <a:xfrm>
            <a:off x="399156" y="511128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1019522"/>
            <a:ext cx="11187139" cy="664477"/>
          </a:xfrm>
          <a:prstGeom prst="rect">
            <a:avLst/>
          </a:prstGeom>
        </p:spPr>
        <p:txBody>
          <a:bodyPr>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98121" y="1791146"/>
          <a:ext cx="6516688" cy="1244600"/>
        </p:xfrm>
        <a:graphic>
          <a:graphicData uri="http://schemas.openxmlformats.org/presentationml/2006/ole">
            <mc:AlternateContent xmlns:mc="http://schemas.openxmlformats.org/markup-compatibility/2006">
              <mc:Choice xmlns:v="urn:schemas-microsoft-com:vml" Requires="v">
                <p:oleObj spid="_x0000_s932898" name="文档" r:id="rId17" imgW="6679565" imgH="1268095" progId="Word.Document.12">
                  <p:embed/>
                </p:oleObj>
              </mc:Choice>
              <mc:Fallback>
                <p:oleObj name="文档" r:id="rId17" imgW="6679565" imgH="1268095" progId="Word.Document.12">
                  <p:embed/>
                  <p:pic>
                    <p:nvPicPr>
                      <p:cNvPr id="0" name="图片 932897"/>
                      <p:cNvPicPr/>
                      <p:nvPr/>
                    </p:nvPicPr>
                    <p:blipFill>
                      <a:blip r:embed="rId18"/>
                      <a:stretch>
                        <a:fillRect/>
                      </a:stretch>
                    </p:blipFill>
                    <p:spPr>
                      <a:xfrm>
                        <a:off x="598121" y="1791146"/>
                        <a:ext cx="6516688" cy="124460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595313" y="2889746"/>
          <a:ext cx="11015662" cy="1403350"/>
        </p:xfrm>
        <a:graphic>
          <a:graphicData uri="http://schemas.openxmlformats.org/presentationml/2006/ole">
            <mc:AlternateContent xmlns:mc="http://schemas.openxmlformats.org/markup-compatibility/2006">
              <mc:Choice xmlns:v="urn:schemas-microsoft-com:vml" Requires="v">
                <p:oleObj spid="_x0000_s932899" name="文档" r:id="rId19" imgW="11278870" imgH="1446530" progId="Word.Document.12">
                  <p:embed/>
                </p:oleObj>
              </mc:Choice>
              <mc:Fallback>
                <p:oleObj name="文档" r:id="rId19" imgW="11278870" imgH="1446530" progId="Word.Document.12">
                  <p:embed/>
                  <p:pic>
                    <p:nvPicPr>
                      <p:cNvPr id="0" name="图片 932898"/>
                      <p:cNvPicPr/>
                      <p:nvPr/>
                    </p:nvPicPr>
                    <p:blipFill>
                      <a:blip r:embed="rId20"/>
                      <a:stretch>
                        <a:fillRect/>
                      </a:stretch>
                    </p:blipFill>
                    <p:spPr>
                      <a:xfrm>
                        <a:off x="595313" y="2889746"/>
                        <a:ext cx="11015662" cy="14033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79376" y="708680"/>
            <a:ext cx="11109374"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由以往的统计资料表明，甲、乙两名运动员在比赛中的得分情况为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nvSpPr>
        <p:spPr>
          <a:xfrm>
            <a:off x="479376" y="4365104"/>
            <a:ext cx="11109374"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现有一场比赛，应派哪位运动员参加较好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乙</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甲、乙均可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无法确定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TextBox 19"/>
          <p:cNvSpPr txBox="1"/>
          <p:nvPr/>
        </p:nvSpPr>
        <p:spPr>
          <a:xfrm>
            <a:off x="335360" y="509244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10" name="表格 9"/>
          <p:cNvGraphicFramePr>
            <a:graphicFrameLocks noGrp="1"/>
          </p:cNvGraphicFramePr>
          <p:nvPr/>
        </p:nvGraphicFramePr>
        <p:xfrm>
          <a:off x="644599" y="1572776"/>
          <a:ext cx="4211396" cy="1280160"/>
        </p:xfrm>
        <a:graphic>
          <a:graphicData uri="http://schemas.openxmlformats.org/drawingml/2006/table">
            <a:tbl>
              <a:tblPr/>
              <a:tblGrid>
                <a:gridCol w="1912685"/>
                <a:gridCol w="766237"/>
                <a:gridCol w="766237"/>
                <a:gridCol w="766237"/>
              </a:tblGrid>
              <a:tr h="0">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甲得分</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0.3</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7" name="表格 26"/>
          <p:cNvGraphicFramePr>
            <a:graphicFrameLocks noGrp="1"/>
          </p:cNvGraphicFramePr>
          <p:nvPr/>
        </p:nvGraphicFramePr>
        <p:xfrm>
          <a:off x="623392" y="3012936"/>
          <a:ext cx="4253811" cy="1280160"/>
        </p:xfrm>
        <a:graphic>
          <a:graphicData uri="http://schemas.openxmlformats.org/drawingml/2006/table">
            <a:tbl>
              <a:tblPr/>
              <a:tblGrid>
                <a:gridCol w="1931949"/>
                <a:gridCol w="773954"/>
                <a:gridCol w="773954"/>
                <a:gridCol w="773954"/>
              </a:tblGrid>
              <a:tr h="0">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乙得分</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0.3</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0.4</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矩形 27"/>
          <p:cNvSpPr/>
          <p:nvPr/>
        </p:nvSpPr>
        <p:spPr>
          <a:xfrm>
            <a:off x="479376" y="980728"/>
            <a:ext cx="11109374" cy="332398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1.1</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0.9</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0.49</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1.1</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0.9</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0.69</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1</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)&lt;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，即甲比乙得分稳定，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故派甲运动员参加较好</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linds(horizontal)">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blinds(horizontal)">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blinds(horizontal)">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blinds(horizontal)">
                                      <p:cBhvr>
                                        <p:cTn id="22" dur="500"/>
                                        <p:tgtEl>
                                          <p:spTgt spid="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blinds(horizontal)">
                                      <p:cBhvr>
                                        <p:cTn id="2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矩形 20"/>
          <p:cNvSpPr/>
          <p:nvPr/>
        </p:nvSpPr>
        <p:spPr>
          <a:xfrm>
            <a:off x="498326" y="2193682"/>
            <a:ext cx="11090424" cy="2677656"/>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的大小关系与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的取值有关</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96900" y="101600"/>
          <a:ext cx="11252200" cy="2514600"/>
        </p:xfrm>
        <a:graphic>
          <a:graphicData uri="http://schemas.openxmlformats.org/presentationml/2006/ole">
            <mc:AlternateContent xmlns:mc="http://schemas.openxmlformats.org/markup-compatibility/2006">
              <mc:Choice xmlns:v="urn:schemas-microsoft-com:vml" Requires="v">
                <p:oleObj spid="_x0000_s934931" name="文档" r:id="rId17" imgW="11251565" imgH="2528570" progId="Word.Document.12">
                  <p:embed/>
                </p:oleObj>
              </mc:Choice>
              <mc:Fallback>
                <p:oleObj name="文档" r:id="rId17" imgW="11251565" imgH="2528570" progId="Word.Document.12">
                  <p:embed/>
                  <p:pic>
                    <p:nvPicPr>
                      <p:cNvPr id="0" name="图片 934930"/>
                      <p:cNvPicPr/>
                      <p:nvPr/>
                    </p:nvPicPr>
                    <p:blipFill>
                      <a:blip r:embed="rId18"/>
                      <a:stretch>
                        <a:fillRect/>
                      </a:stretch>
                    </p:blipFill>
                    <p:spPr>
                      <a:xfrm>
                        <a:off x="596900" y="101600"/>
                        <a:ext cx="11252200" cy="2514600"/>
                      </a:xfrm>
                      <a:prstGeom prst="rect">
                        <a:avLst/>
                      </a:prstGeom>
                    </p:spPr>
                  </p:pic>
                </p:oleObj>
              </mc:Fallback>
            </mc:AlternateContent>
          </a:graphicData>
        </a:graphic>
      </p:graphicFrame>
      <p:sp>
        <p:nvSpPr>
          <p:cNvPr id="44" name="TextBox 19"/>
          <p:cNvSpPr txBox="1"/>
          <p:nvPr/>
        </p:nvSpPr>
        <p:spPr>
          <a:xfrm>
            <a:off x="335360" y="224033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2" name="矩形 21"/>
          <p:cNvSpPr/>
          <p:nvPr/>
        </p:nvSpPr>
        <p:spPr>
          <a:xfrm>
            <a:off x="498326" y="4941168"/>
            <a:ext cx="11090424" cy="1384995"/>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由题意可知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，又由题意可知，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的波动性较大，从而</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有</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1</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)&gt;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98500" y="674688"/>
          <a:ext cx="11063288" cy="3349625"/>
        </p:xfrm>
        <a:graphic>
          <a:graphicData uri="http://schemas.openxmlformats.org/presentationml/2006/ole">
            <mc:AlternateContent xmlns:mc="http://schemas.openxmlformats.org/markup-compatibility/2006">
              <mc:Choice xmlns:v="urn:schemas-microsoft-com:vml" Requires="v">
                <p:oleObj spid="_x0000_s936979" name="文档" r:id="rId17" imgW="11064240" imgH="3351530" progId="Word.Document.12">
                  <p:embed/>
                </p:oleObj>
              </mc:Choice>
              <mc:Fallback>
                <p:oleObj name="文档" r:id="rId17" imgW="11064240" imgH="3351530" progId="Word.Document.12">
                  <p:embed/>
                  <p:pic>
                    <p:nvPicPr>
                      <p:cNvPr id="0" name="图片 936978"/>
                      <p:cNvPicPr/>
                      <p:nvPr/>
                    </p:nvPicPr>
                    <p:blipFill>
                      <a:blip r:embed="rId18"/>
                      <a:stretch>
                        <a:fillRect/>
                      </a:stretch>
                    </p:blipFill>
                    <p:spPr>
                      <a:xfrm>
                        <a:off x="698500" y="674688"/>
                        <a:ext cx="11063288" cy="3349625"/>
                      </a:xfrm>
                      <a:prstGeom prst="rect">
                        <a:avLst/>
                      </a:prstGeom>
                    </p:spPr>
                  </p:pic>
                </p:oleObj>
              </mc:Fallback>
            </mc:AlternateContent>
          </a:graphicData>
        </a:graphic>
      </p:graphicFrame>
      <p:sp>
        <p:nvSpPr>
          <p:cNvPr id="42" name="TextBox 19"/>
          <p:cNvSpPr txBox="1"/>
          <p:nvPr/>
        </p:nvSpPr>
        <p:spPr>
          <a:xfrm>
            <a:off x="3303818" y="289304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75729" y="548680"/>
          <a:ext cx="8156575" cy="1027112"/>
        </p:xfrm>
        <a:graphic>
          <a:graphicData uri="http://schemas.openxmlformats.org/presentationml/2006/ole">
            <mc:AlternateContent xmlns:mc="http://schemas.openxmlformats.org/markup-compatibility/2006">
              <mc:Choice xmlns:v="urn:schemas-microsoft-com:vml" Requires="v">
                <p:oleObj spid="_x0000_s938033" name="文档" r:id="rId17" imgW="8171815" imgH="1030605" progId="Word.Document.12">
                  <p:embed/>
                </p:oleObj>
              </mc:Choice>
              <mc:Fallback>
                <p:oleObj name="文档" r:id="rId17" imgW="8171815" imgH="1030605" progId="Word.Document.12">
                  <p:embed/>
                  <p:pic>
                    <p:nvPicPr>
                      <p:cNvPr id="0" name="图片 938032"/>
                      <p:cNvPicPr/>
                      <p:nvPr/>
                    </p:nvPicPr>
                    <p:blipFill>
                      <a:blip r:embed="rId18"/>
                      <a:stretch>
                        <a:fillRect/>
                      </a:stretch>
                    </p:blipFill>
                    <p:spPr>
                      <a:xfrm>
                        <a:off x="675729" y="548680"/>
                        <a:ext cx="8156575" cy="1027112"/>
                      </a:xfrm>
                      <a:prstGeom prst="rect">
                        <a:avLst/>
                      </a:prstGeom>
                    </p:spPr>
                  </p:pic>
                </p:oleObj>
              </mc:Fallback>
            </mc:AlternateContent>
          </a:graphicData>
        </a:graphic>
      </p:graphicFrame>
      <p:sp>
        <p:nvSpPr>
          <p:cNvPr id="4" name="矩形 3"/>
          <p:cNvSpPr/>
          <p:nvPr/>
        </p:nvSpPr>
        <p:spPr>
          <a:xfrm>
            <a:off x="539306" y="1466200"/>
            <a:ext cx="11029302" cy="738664"/>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2" name="对象 21"/>
          <p:cNvGraphicFramePr>
            <a:graphicFrameLocks noChangeAspect="1"/>
          </p:cNvGraphicFramePr>
          <p:nvPr/>
        </p:nvGraphicFramePr>
        <p:xfrm>
          <a:off x="675729" y="2228148"/>
          <a:ext cx="8156575" cy="1027112"/>
        </p:xfrm>
        <a:graphic>
          <a:graphicData uri="http://schemas.openxmlformats.org/presentationml/2006/ole">
            <mc:AlternateContent xmlns:mc="http://schemas.openxmlformats.org/markup-compatibility/2006">
              <mc:Choice xmlns:v="urn:schemas-microsoft-com:vml" Requires="v">
                <p:oleObj spid="_x0000_s938034" name="文档" r:id="rId19" imgW="8171815" imgH="1030605" progId="Word.Document.12">
                  <p:embed/>
                </p:oleObj>
              </mc:Choice>
              <mc:Fallback>
                <p:oleObj name="文档" r:id="rId19" imgW="8171815" imgH="1030605" progId="Word.Document.12">
                  <p:embed/>
                  <p:pic>
                    <p:nvPicPr>
                      <p:cNvPr id="0" name="图片 938033"/>
                      <p:cNvPicPr/>
                      <p:nvPr/>
                    </p:nvPicPr>
                    <p:blipFill>
                      <a:blip r:embed="rId20"/>
                      <a:stretch>
                        <a:fillRect/>
                      </a:stretch>
                    </p:blipFill>
                    <p:spPr>
                      <a:xfrm>
                        <a:off x="675729" y="2228148"/>
                        <a:ext cx="8156575" cy="1027112"/>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681038" y="3295650"/>
          <a:ext cx="8112125" cy="1181100"/>
        </p:xfrm>
        <a:graphic>
          <a:graphicData uri="http://schemas.openxmlformats.org/presentationml/2006/ole">
            <mc:AlternateContent xmlns:mc="http://schemas.openxmlformats.org/markup-compatibility/2006">
              <mc:Choice xmlns:v="urn:schemas-microsoft-com:vml" Requires="v">
                <p:oleObj spid="_x0000_s938035" name="文档" r:id="rId21" imgW="8171815" imgH="1192530" progId="Word.Document.12">
                  <p:embed/>
                </p:oleObj>
              </mc:Choice>
              <mc:Fallback>
                <p:oleObj name="文档" r:id="rId21" imgW="8171815" imgH="1192530" progId="Word.Document.12">
                  <p:embed/>
                  <p:pic>
                    <p:nvPicPr>
                      <p:cNvPr id="0" name="图片 938034"/>
                      <p:cNvPicPr/>
                      <p:nvPr/>
                    </p:nvPicPr>
                    <p:blipFill>
                      <a:blip r:embed="rId22"/>
                      <a:stretch>
                        <a:fillRect/>
                      </a:stretch>
                    </p:blipFill>
                    <p:spPr>
                      <a:xfrm>
                        <a:off x="681038" y="3295650"/>
                        <a:ext cx="8112125" cy="1181100"/>
                      </a:xfrm>
                      <a:prstGeom prst="rect">
                        <a:avLst/>
                      </a:prstGeom>
                    </p:spPr>
                  </p:pic>
                </p:oleObj>
              </mc:Fallback>
            </mc:AlternateContent>
          </a:graphicData>
        </a:graphic>
      </p:graphicFrame>
      <p:sp>
        <p:nvSpPr>
          <p:cNvPr id="27" name="矩形 26"/>
          <p:cNvSpPr/>
          <p:nvPr/>
        </p:nvSpPr>
        <p:spPr>
          <a:xfrm>
            <a:off x="539306" y="4524198"/>
            <a:ext cx="11029302" cy="656846"/>
          </a:xfrm>
          <a:prstGeom prst="rect">
            <a:avLst/>
          </a:prstGeom>
        </p:spPr>
        <p:txBody>
          <a:bodyPr wrap="square">
            <a:spAutoFit/>
          </a:bodyPr>
          <a:lstStyle/>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101334" y="2760826"/>
            <a:ext cx="11989332"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一、离散型随机变量的方差与标准差</a:t>
            </a:r>
            <a:endParaRPr lang="zh-CN" altLang="zh-CN" sz="4800" b="1" dirty="0">
              <a:solidFill>
                <a:prstClr val="black"/>
              </a:solidFill>
              <a:latin typeface="微软雅黑" panose="020B0503020204020204" pitchFamily="34" charset="-122"/>
            </a:endParaRPr>
          </a:p>
        </p:txBody>
      </p:sp>
      <p:cxnSp>
        <p:nvCxnSpPr>
          <p:cNvPr id="13" name="直接连接符 12"/>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33251" y="2060848"/>
            <a:ext cx="11016504" cy="2677656"/>
          </a:xfrm>
          <a:prstGeom prst="rect">
            <a:avLst/>
          </a:prstGeom>
        </p:spPr>
        <p:txBody>
          <a:bodyPr>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0.4</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0.1</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0.3</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0.2</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47178" y="188640"/>
          <a:ext cx="10993438" cy="1966912"/>
        </p:xfrm>
        <a:graphic>
          <a:graphicData uri="http://schemas.openxmlformats.org/presentationml/2006/ole">
            <mc:AlternateContent xmlns:mc="http://schemas.openxmlformats.org/markup-compatibility/2006">
              <mc:Choice xmlns:v="urn:schemas-microsoft-com:vml" Requires="v">
                <p:oleObj spid="_x0000_s901182" name="文档" r:id="rId17" imgW="11261090" imgH="2025650" progId="Word.Document.12">
                  <p:embed/>
                </p:oleObj>
              </mc:Choice>
              <mc:Fallback>
                <p:oleObj name="文档" r:id="rId17" imgW="11261090" imgH="2025650" progId="Word.Document.12">
                  <p:embed/>
                  <p:pic>
                    <p:nvPicPr>
                      <p:cNvPr id="0" name="图片 901181"/>
                      <p:cNvPicPr/>
                      <p:nvPr/>
                    </p:nvPicPr>
                    <p:blipFill>
                      <a:blip r:embed="rId18"/>
                      <a:stretch>
                        <a:fillRect/>
                      </a:stretch>
                    </p:blipFill>
                    <p:spPr>
                      <a:xfrm>
                        <a:off x="647178" y="188640"/>
                        <a:ext cx="10993438" cy="1966912"/>
                      </a:xfrm>
                      <a:prstGeom prst="rect">
                        <a:avLst/>
                      </a:prstGeom>
                    </p:spPr>
                  </p:pic>
                </p:oleObj>
              </mc:Fallback>
            </mc:AlternateContent>
          </a:graphicData>
        </a:graphic>
      </p:graphicFrame>
      <p:sp>
        <p:nvSpPr>
          <p:cNvPr id="30" name="TextBox 19"/>
          <p:cNvSpPr txBox="1"/>
          <p:nvPr/>
        </p:nvSpPr>
        <p:spPr>
          <a:xfrm>
            <a:off x="383620" y="271617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33251" y="2409269"/>
            <a:ext cx="11016504" cy="332398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选项的</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方差</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0.65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选项的</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方差</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1.85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选项的</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方差</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选项的</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方差</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1.45.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所以选项</a:t>
            </a:r>
            <a:r>
              <a:rPr lang="en-US" altLang="zh-CN" sz="2800"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的情形对应样本的标准差最大</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47700" y="533400"/>
          <a:ext cx="10960100" cy="1968500"/>
        </p:xfrm>
        <a:graphic>
          <a:graphicData uri="http://schemas.openxmlformats.org/presentationml/2006/ole">
            <mc:AlternateContent xmlns:mc="http://schemas.openxmlformats.org/markup-compatibility/2006">
              <mc:Choice xmlns:v="urn:schemas-microsoft-com:vml" Requires="v">
                <p:oleObj spid="_x0000_s939027" name="文档" r:id="rId17" imgW="11261090" imgH="2025650" progId="Word.Document.12">
                  <p:embed/>
                </p:oleObj>
              </mc:Choice>
              <mc:Fallback>
                <p:oleObj name="文档" r:id="rId17" imgW="11261090" imgH="2025650" progId="Word.Document.12">
                  <p:embed/>
                  <p:pic>
                    <p:nvPicPr>
                      <p:cNvPr id="0" name="图片 939026"/>
                      <p:cNvPicPr/>
                      <p:nvPr/>
                    </p:nvPicPr>
                    <p:blipFill>
                      <a:blip r:embed="rId18"/>
                      <a:stretch>
                        <a:fillRect/>
                      </a:stretch>
                    </p:blipFill>
                    <p:spPr>
                      <a:xfrm>
                        <a:off x="647700" y="533400"/>
                        <a:ext cx="10960100" cy="1968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14592" y="692696"/>
            <a:ext cx="11126023"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有两台自动包装机甲与乙，包装质量分别为随机变量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，则自动包装机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的质量较好</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514592" y="2420888"/>
            <a:ext cx="11126023" cy="738664"/>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1</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)&gt;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，故乙包装机的质量稳定</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7294912" y="1461990"/>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乙</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linds(horizontal)">
                                      <p:cBhvr>
                                        <p:cTn id="1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50863" y="918021"/>
          <a:ext cx="11061700" cy="1301750"/>
        </p:xfrm>
        <a:graphic>
          <a:graphicData uri="http://schemas.openxmlformats.org/presentationml/2006/ole">
            <mc:AlternateContent xmlns:mc="http://schemas.openxmlformats.org/markup-compatibility/2006">
              <mc:Choice xmlns:v="urn:schemas-microsoft-com:vml" Requires="v">
                <p:oleObj spid="_x0000_s940110" name="文档" r:id="rId17" imgW="11062970" imgH="1303020" progId="Word.Document.12">
                  <p:embed/>
                </p:oleObj>
              </mc:Choice>
              <mc:Fallback>
                <p:oleObj name="文档" r:id="rId17" imgW="11062970" imgH="1303020" progId="Word.Document.12">
                  <p:embed/>
                  <p:pic>
                    <p:nvPicPr>
                      <p:cNvPr id="0" name="图片 940109"/>
                      <p:cNvPicPr/>
                      <p:nvPr/>
                    </p:nvPicPr>
                    <p:blipFill>
                      <a:blip r:embed="rId18"/>
                      <a:stretch>
                        <a:fillRect/>
                      </a:stretch>
                    </p:blipFill>
                    <p:spPr>
                      <a:xfrm>
                        <a:off x="550863" y="918021"/>
                        <a:ext cx="11061700" cy="130175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9192344" y="689843"/>
          <a:ext cx="630237" cy="1123950"/>
        </p:xfrm>
        <a:graphic>
          <a:graphicData uri="http://schemas.openxmlformats.org/presentationml/2006/ole">
            <mc:AlternateContent xmlns:mc="http://schemas.openxmlformats.org/markup-compatibility/2006">
              <mc:Choice xmlns:v="urn:schemas-microsoft-com:vml" Requires="v">
                <p:oleObj spid="_x0000_s940111" name="文档" r:id="rId19" imgW="632460" imgH="1124585" progId="Word.Document.12">
                  <p:embed/>
                </p:oleObj>
              </mc:Choice>
              <mc:Fallback>
                <p:oleObj name="文档" r:id="rId19" imgW="632460" imgH="1124585" progId="Word.Document.12">
                  <p:embed/>
                  <p:pic>
                    <p:nvPicPr>
                      <p:cNvPr id="0" name="图片 940110"/>
                      <p:cNvPicPr/>
                      <p:nvPr/>
                    </p:nvPicPr>
                    <p:blipFill>
                      <a:blip r:embed="rId20"/>
                      <a:stretch>
                        <a:fillRect/>
                      </a:stretch>
                    </p:blipFill>
                    <p:spPr>
                      <a:xfrm>
                        <a:off x="9192344" y="689843"/>
                        <a:ext cx="630237" cy="112395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550863" y="2447949"/>
          <a:ext cx="11061700" cy="1301750"/>
        </p:xfrm>
        <a:graphic>
          <a:graphicData uri="http://schemas.openxmlformats.org/presentationml/2006/ole">
            <mc:AlternateContent xmlns:mc="http://schemas.openxmlformats.org/markup-compatibility/2006">
              <mc:Choice xmlns:v="urn:schemas-microsoft-com:vml" Requires="v">
                <p:oleObj spid="_x0000_s940112" name="文档" r:id="rId21" imgW="11062970" imgH="1303020" progId="Word.Document.12">
                  <p:embed/>
                </p:oleObj>
              </mc:Choice>
              <mc:Fallback>
                <p:oleObj name="文档" r:id="rId21" imgW="11062970" imgH="1303020" progId="Word.Document.12">
                  <p:embed/>
                  <p:pic>
                    <p:nvPicPr>
                      <p:cNvPr id="0" name="图片 940111"/>
                      <p:cNvPicPr/>
                      <p:nvPr/>
                    </p:nvPicPr>
                    <p:blipFill>
                      <a:blip r:embed="rId22"/>
                      <a:stretch>
                        <a:fillRect/>
                      </a:stretch>
                    </p:blipFill>
                    <p:spPr>
                      <a:xfrm>
                        <a:off x="550863" y="2447949"/>
                        <a:ext cx="11061700" cy="1301750"/>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546100" y="3390900"/>
          <a:ext cx="11061700" cy="1295400"/>
        </p:xfrm>
        <a:graphic>
          <a:graphicData uri="http://schemas.openxmlformats.org/presentationml/2006/ole">
            <mc:AlternateContent xmlns:mc="http://schemas.openxmlformats.org/markup-compatibility/2006">
              <mc:Choice xmlns:v="urn:schemas-microsoft-com:vml" Requires="v">
                <p:oleObj spid="_x0000_s940113" name="文档" r:id="rId23" imgW="11062970" imgH="1303020" progId="Word.Document.12">
                  <p:embed/>
                </p:oleObj>
              </mc:Choice>
              <mc:Fallback>
                <p:oleObj name="文档" r:id="rId23" imgW="11062970" imgH="1303020" progId="Word.Document.12">
                  <p:embed/>
                  <p:pic>
                    <p:nvPicPr>
                      <p:cNvPr id="0" name="图片 940112"/>
                      <p:cNvPicPr/>
                      <p:nvPr/>
                    </p:nvPicPr>
                    <p:blipFill>
                      <a:blip r:embed="rId24"/>
                      <a:stretch>
                        <a:fillRect/>
                      </a:stretch>
                    </p:blipFill>
                    <p:spPr>
                      <a:xfrm>
                        <a:off x="546100" y="3390900"/>
                        <a:ext cx="11061700" cy="129540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550863" y="4359498"/>
          <a:ext cx="11061700" cy="1301750"/>
        </p:xfrm>
        <a:graphic>
          <a:graphicData uri="http://schemas.openxmlformats.org/presentationml/2006/ole">
            <mc:AlternateContent xmlns:mc="http://schemas.openxmlformats.org/markup-compatibility/2006">
              <mc:Choice xmlns:v="urn:schemas-microsoft-com:vml" Requires="v">
                <p:oleObj spid="_x0000_s940114" name="文档" r:id="rId25" imgW="11062970" imgH="1303020" progId="Word.Document.12">
                  <p:embed/>
                </p:oleObj>
              </mc:Choice>
              <mc:Fallback>
                <p:oleObj name="文档" r:id="rId25" imgW="11062970" imgH="1303020" progId="Word.Document.12">
                  <p:embed/>
                  <p:pic>
                    <p:nvPicPr>
                      <p:cNvPr id="0" name="图片 940113"/>
                      <p:cNvPicPr/>
                      <p:nvPr/>
                    </p:nvPicPr>
                    <p:blipFill>
                      <a:blip r:embed="rId26"/>
                      <a:stretch>
                        <a:fillRect/>
                      </a:stretch>
                    </p:blipFill>
                    <p:spPr>
                      <a:xfrm>
                        <a:off x="550863" y="4359498"/>
                        <a:ext cx="11061700" cy="13017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07368" y="188640"/>
            <a:ext cx="11377264"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rPr>
              <a:t>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已知随机变量</a:t>
            </a:r>
            <a:r>
              <a:rPr lang="en-US" altLang="zh-CN" sz="2800" i="1" kern="100">
                <a:latin typeface="Times New Roman" panose="02020603050405020304" pitchFamily="18" charset="0"/>
                <a:ea typeface="方正中等线简体" panose="03000509000000000000" pitchFamily="65" charset="-122"/>
              </a:rPr>
              <a:t>ξ</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的概率分布如下表：</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132746" y="997571"/>
          <a:ext cx="4846638" cy="2030412"/>
        </p:xfrm>
        <a:graphic>
          <a:graphicData uri="http://schemas.openxmlformats.org/presentationml/2006/ole">
            <mc:AlternateContent xmlns:mc="http://schemas.openxmlformats.org/markup-compatibility/2006">
              <mc:Choice xmlns:v="urn:schemas-microsoft-com:vml" Requires="v">
                <p:oleObj spid="_x0000_s941125" name="文档" r:id="rId17" imgW="4847590" imgH="2033270" progId="Word.Document.12">
                  <p:embed/>
                </p:oleObj>
              </mc:Choice>
              <mc:Fallback>
                <p:oleObj name="文档" r:id="rId17" imgW="4847590" imgH="2033270" progId="Word.Document.12">
                  <p:embed/>
                  <p:pic>
                    <p:nvPicPr>
                      <p:cNvPr id="0" name="图片 941124"/>
                      <p:cNvPicPr/>
                      <p:nvPr/>
                    </p:nvPicPr>
                    <p:blipFill>
                      <a:blip r:embed="rId18"/>
                      <a:stretch>
                        <a:fillRect/>
                      </a:stretch>
                    </p:blipFill>
                    <p:spPr>
                      <a:xfrm>
                        <a:off x="132746" y="997571"/>
                        <a:ext cx="4846638" cy="2030412"/>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94660" y="3191074"/>
          <a:ext cx="8156575" cy="758825"/>
        </p:xfrm>
        <a:graphic>
          <a:graphicData uri="http://schemas.openxmlformats.org/presentationml/2006/ole">
            <mc:AlternateContent xmlns:mc="http://schemas.openxmlformats.org/markup-compatibility/2006">
              <mc:Choice xmlns:v="urn:schemas-microsoft-com:vml" Requires="v">
                <p:oleObj spid="_x0000_s941126" name="文档" r:id="rId19" imgW="8171815" imgH="762000" progId="Word.Document.12">
                  <p:embed/>
                </p:oleObj>
              </mc:Choice>
              <mc:Fallback>
                <p:oleObj name="文档" r:id="rId19" imgW="8171815" imgH="762000" progId="Word.Document.12">
                  <p:embed/>
                  <p:pic>
                    <p:nvPicPr>
                      <p:cNvPr id="0" name="图片 941125"/>
                      <p:cNvPicPr/>
                      <p:nvPr/>
                    </p:nvPicPr>
                    <p:blipFill>
                      <a:blip r:embed="rId20"/>
                      <a:stretch>
                        <a:fillRect/>
                      </a:stretch>
                    </p:blipFill>
                    <p:spPr>
                      <a:xfrm>
                        <a:off x="494660" y="3191074"/>
                        <a:ext cx="8156575" cy="758825"/>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552450" y="4005064"/>
          <a:ext cx="8093075" cy="1154113"/>
        </p:xfrm>
        <a:graphic>
          <a:graphicData uri="http://schemas.openxmlformats.org/presentationml/2006/ole">
            <mc:AlternateContent xmlns:mc="http://schemas.openxmlformats.org/markup-compatibility/2006">
              <mc:Choice xmlns:v="urn:schemas-microsoft-com:vml" Requires="v">
                <p:oleObj spid="_x0000_s941127" name="文档" r:id="rId21" imgW="8107680" imgH="1156970" progId="Word.Document.12">
                  <p:embed/>
                </p:oleObj>
              </mc:Choice>
              <mc:Fallback>
                <p:oleObj name="文档" r:id="rId21" imgW="8107680" imgH="1156970" progId="Word.Document.12">
                  <p:embed/>
                  <p:pic>
                    <p:nvPicPr>
                      <p:cNvPr id="0" name="图片 941126"/>
                      <p:cNvPicPr/>
                      <p:nvPr/>
                    </p:nvPicPr>
                    <p:blipFill>
                      <a:blip r:embed="rId22"/>
                      <a:stretch>
                        <a:fillRect/>
                      </a:stretch>
                    </p:blipFill>
                    <p:spPr>
                      <a:xfrm>
                        <a:off x="552450" y="4005064"/>
                        <a:ext cx="8093075" cy="1154113"/>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558800" y="4991100"/>
          <a:ext cx="11188700" cy="1219200"/>
        </p:xfrm>
        <a:graphic>
          <a:graphicData uri="http://schemas.openxmlformats.org/presentationml/2006/ole">
            <mc:AlternateContent xmlns:mc="http://schemas.openxmlformats.org/markup-compatibility/2006">
              <mc:Choice xmlns:v="urn:schemas-microsoft-com:vml" Requires="v">
                <p:oleObj spid="_x0000_s941128" name="文档" r:id="rId23" imgW="11499850" imgH="1266190" progId="Word.Document.12">
                  <p:embed/>
                </p:oleObj>
              </mc:Choice>
              <mc:Fallback>
                <p:oleObj name="文档" r:id="rId23" imgW="11499850" imgH="1266190" progId="Word.Document.12">
                  <p:embed/>
                  <p:pic>
                    <p:nvPicPr>
                      <p:cNvPr id="0" name="图片 941127"/>
                      <p:cNvPicPr/>
                      <p:nvPr/>
                    </p:nvPicPr>
                    <p:blipFill>
                      <a:blip r:embed="rId24"/>
                      <a:stretch>
                        <a:fillRect/>
                      </a:stretch>
                    </p:blipFill>
                    <p:spPr>
                      <a:xfrm>
                        <a:off x="558800" y="4991100"/>
                        <a:ext cx="11188700" cy="1219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07368" y="891877"/>
            <a:ext cx="11377264"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η</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69900" y="2222500"/>
          <a:ext cx="10972800" cy="1905000"/>
        </p:xfrm>
        <a:graphic>
          <a:graphicData uri="http://schemas.openxmlformats.org/presentationml/2006/ole">
            <mc:AlternateContent xmlns:mc="http://schemas.openxmlformats.org/markup-compatibility/2006">
              <mc:Choice xmlns:v="urn:schemas-microsoft-com:vml" Requires="v">
                <p:oleObj spid="_x0000_s905245" name="文档" r:id="rId17" imgW="11282045" imgH="1969135" progId="Word.Document.12">
                  <p:embed/>
                </p:oleObj>
              </mc:Choice>
              <mc:Fallback>
                <p:oleObj name="文档" r:id="rId17" imgW="11282045" imgH="1969135" progId="Word.Document.12">
                  <p:embed/>
                  <p:pic>
                    <p:nvPicPr>
                      <p:cNvPr id="0" name="图片 905244"/>
                      <p:cNvPicPr/>
                      <p:nvPr/>
                    </p:nvPicPr>
                    <p:blipFill>
                      <a:blip r:embed="rId18"/>
                      <a:stretch>
                        <a:fillRect/>
                      </a:stretch>
                    </p:blipFill>
                    <p:spPr>
                      <a:xfrm>
                        <a:off x="469900" y="2222500"/>
                        <a:ext cx="10972800" cy="1905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07368" y="173976"/>
            <a:ext cx="11391312"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某投资公司在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年年初准备将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万元投资到</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低碳</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项目上，现有两个项目供选择：</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69138" y="1524893"/>
          <a:ext cx="11185525" cy="3294063"/>
        </p:xfrm>
        <a:graphic>
          <a:graphicData uri="http://schemas.openxmlformats.org/presentationml/2006/ole">
            <mc:AlternateContent xmlns:mc="http://schemas.openxmlformats.org/markup-compatibility/2006">
              <mc:Choice xmlns:v="urn:schemas-microsoft-com:vml" Requires="v">
                <p:oleObj spid="_x0000_s942096" name="文档" r:id="rId17" imgW="11187430" imgH="3295015" progId="Word.Document.12">
                  <p:embed/>
                </p:oleObj>
              </mc:Choice>
              <mc:Fallback>
                <p:oleObj name="文档" r:id="rId17" imgW="11187430" imgH="3295015" progId="Word.Document.12">
                  <p:embed/>
                  <p:pic>
                    <p:nvPicPr>
                      <p:cNvPr id="0" name="图片 942095"/>
                      <p:cNvPicPr/>
                      <p:nvPr/>
                    </p:nvPicPr>
                    <p:blipFill>
                      <a:blip r:embed="rId18"/>
                      <a:stretch>
                        <a:fillRect/>
                      </a:stretch>
                    </p:blipFill>
                    <p:spPr>
                      <a:xfrm>
                        <a:off x="469138" y="1524893"/>
                        <a:ext cx="11185525" cy="3294063"/>
                      </a:xfrm>
                      <a:prstGeom prst="rect">
                        <a:avLst/>
                      </a:prstGeom>
                    </p:spPr>
                  </p:pic>
                </p:oleObj>
              </mc:Fallback>
            </mc:AlternateContent>
          </a:graphicData>
        </a:graphic>
      </p:graphicFrame>
      <p:sp>
        <p:nvSpPr>
          <p:cNvPr id="24" name="矩形 23"/>
          <p:cNvSpPr/>
          <p:nvPr/>
        </p:nvSpPr>
        <p:spPr>
          <a:xfrm>
            <a:off x="407368" y="4365104"/>
            <a:ext cx="11391312" cy="1310808"/>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针对以上两个投资项目，请你为投资公司选择一个合理的项目，并说明理由</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65328" y="253615"/>
            <a:ext cx="11247295"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若按</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项目一</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投资，设获利</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万元，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rPr>
              <a:t>X</a:t>
            </a:r>
            <a:r>
              <a:rPr lang="en-US" altLang="zh-CN" sz="2800" kern="100" baseline="-25000" dirty="0">
                <a:latin typeface="Times New Roman" panose="02020603050405020304" pitchFamily="18" charset="0"/>
                <a:ea typeface="黑体" panose="02010609060101010101" charset="-122"/>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196136" y="1743211"/>
          <a:ext cx="4227513" cy="2182812"/>
        </p:xfrm>
        <a:graphic>
          <a:graphicData uri="http://schemas.openxmlformats.org/presentationml/2006/ole">
            <mc:AlternateContent xmlns:mc="http://schemas.openxmlformats.org/markup-compatibility/2006">
              <mc:Choice xmlns:v="urn:schemas-microsoft-com:vml" Requires="v">
                <p:oleObj spid="_x0000_s943135" name="文档" r:id="rId17" imgW="4229100" imgH="2183765" progId="Word.Document.12">
                  <p:embed/>
                </p:oleObj>
              </mc:Choice>
              <mc:Fallback>
                <p:oleObj name="文档" r:id="rId17" imgW="4229100" imgH="2183765" progId="Word.Document.12">
                  <p:embed/>
                  <p:pic>
                    <p:nvPicPr>
                      <p:cNvPr id="0" name="图片 943134"/>
                      <p:cNvPicPr/>
                      <p:nvPr/>
                    </p:nvPicPr>
                    <p:blipFill>
                      <a:blip r:embed="rId18"/>
                      <a:stretch>
                        <a:fillRect/>
                      </a:stretch>
                    </p:blipFill>
                    <p:spPr>
                      <a:xfrm>
                        <a:off x="196136" y="1743211"/>
                        <a:ext cx="4227513" cy="2182812"/>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25564" y="3637991"/>
          <a:ext cx="8156575" cy="1144587"/>
        </p:xfrm>
        <a:graphic>
          <a:graphicData uri="http://schemas.openxmlformats.org/presentationml/2006/ole">
            <mc:AlternateContent xmlns:mc="http://schemas.openxmlformats.org/markup-compatibility/2006">
              <mc:Choice xmlns:v="urn:schemas-microsoft-com:vml" Requires="v">
                <p:oleObj spid="_x0000_s943136" name="文档" r:id="rId19" imgW="8171815" imgH="1148080" progId="Word.Document.12">
                  <p:embed/>
                </p:oleObj>
              </mc:Choice>
              <mc:Fallback>
                <p:oleObj name="文档" r:id="rId19" imgW="8171815" imgH="1148080" progId="Word.Document.12">
                  <p:embed/>
                  <p:pic>
                    <p:nvPicPr>
                      <p:cNvPr id="0" name="图片 943135"/>
                      <p:cNvPicPr/>
                      <p:nvPr/>
                    </p:nvPicPr>
                    <p:blipFill>
                      <a:blip r:embed="rId20"/>
                      <a:stretch>
                        <a:fillRect/>
                      </a:stretch>
                    </p:blipFill>
                    <p:spPr>
                      <a:xfrm>
                        <a:off x="525564" y="3637991"/>
                        <a:ext cx="8156575" cy="1144587"/>
                      </a:xfrm>
                      <a:prstGeom prst="rect">
                        <a:avLst/>
                      </a:prstGeom>
                    </p:spPr>
                  </p:pic>
                </p:oleObj>
              </mc:Fallback>
            </mc:AlternateContent>
          </a:graphicData>
        </a:graphic>
      </p:graphicFrame>
      <p:sp>
        <p:nvSpPr>
          <p:cNvPr id="21" name="矩形 20"/>
          <p:cNvSpPr/>
          <p:nvPr/>
        </p:nvSpPr>
        <p:spPr>
          <a:xfrm>
            <a:off x="465328" y="4574095"/>
            <a:ext cx="11247295"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若按</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项目二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投资，设获利</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万元</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blinds(horizontal)">
                                      <p:cBhvr>
                                        <p:cTn id="25"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3" name="对象 2"/>
          <p:cNvGraphicFramePr>
            <a:graphicFrameLocks noChangeAspect="1"/>
          </p:cNvGraphicFramePr>
          <p:nvPr/>
        </p:nvGraphicFramePr>
        <p:xfrm>
          <a:off x="525564" y="2924944"/>
          <a:ext cx="8156575" cy="1144587"/>
        </p:xfrm>
        <a:graphic>
          <a:graphicData uri="http://schemas.openxmlformats.org/presentationml/2006/ole">
            <mc:AlternateContent xmlns:mc="http://schemas.openxmlformats.org/markup-compatibility/2006">
              <mc:Choice xmlns:v="urn:schemas-microsoft-com:vml" Requires="v">
                <p:oleObj spid="_x0000_s944194" name="文档" r:id="rId17" imgW="8171815" imgH="1148080" progId="Word.Document.12">
                  <p:embed/>
                </p:oleObj>
              </mc:Choice>
              <mc:Fallback>
                <p:oleObj name="文档" r:id="rId17" imgW="8171815" imgH="1148080" progId="Word.Document.12">
                  <p:embed/>
                  <p:pic>
                    <p:nvPicPr>
                      <p:cNvPr id="0" name="图片 944193"/>
                      <p:cNvPicPr/>
                      <p:nvPr/>
                    </p:nvPicPr>
                    <p:blipFill>
                      <a:blip r:embed="rId18"/>
                      <a:stretch>
                        <a:fillRect/>
                      </a:stretch>
                    </p:blipFill>
                    <p:spPr>
                      <a:xfrm>
                        <a:off x="525564" y="2924944"/>
                        <a:ext cx="8156575" cy="1144587"/>
                      </a:xfrm>
                      <a:prstGeom prst="rect">
                        <a:avLst/>
                      </a:prstGeom>
                    </p:spPr>
                  </p:pic>
                </p:oleObj>
              </mc:Fallback>
            </mc:AlternateContent>
          </a:graphicData>
        </a:graphic>
      </p:graphicFrame>
      <p:sp>
        <p:nvSpPr>
          <p:cNvPr id="21" name="矩形 20"/>
          <p:cNvSpPr/>
          <p:nvPr/>
        </p:nvSpPr>
        <p:spPr>
          <a:xfrm>
            <a:off x="465328" y="188640"/>
            <a:ext cx="11247295" cy="656846"/>
          </a:xfrm>
          <a:prstGeom prst="rect">
            <a:avLst/>
          </a:prstGeom>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88942" y="1058913"/>
          <a:ext cx="5495925" cy="2001837"/>
        </p:xfrm>
        <a:graphic>
          <a:graphicData uri="http://schemas.openxmlformats.org/presentationml/2006/ole">
            <mc:AlternateContent xmlns:mc="http://schemas.openxmlformats.org/markup-compatibility/2006">
              <mc:Choice xmlns:v="urn:schemas-microsoft-com:vml" Requires="v">
                <p:oleObj spid="_x0000_s944195" name="文档" r:id="rId19" imgW="5497195" imgH="2002790" progId="Word.Document.12">
                  <p:embed/>
                </p:oleObj>
              </mc:Choice>
              <mc:Fallback>
                <p:oleObj name="文档" r:id="rId19" imgW="5497195" imgH="2002790" progId="Word.Document.12">
                  <p:embed/>
                  <p:pic>
                    <p:nvPicPr>
                      <p:cNvPr id="0" name="图片 944194"/>
                      <p:cNvPicPr/>
                      <p:nvPr/>
                    </p:nvPicPr>
                    <p:blipFill>
                      <a:blip r:embed="rId20"/>
                      <a:stretch>
                        <a:fillRect/>
                      </a:stretch>
                    </p:blipFill>
                    <p:spPr>
                      <a:xfrm>
                        <a:off x="88942" y="1058913"/>
                        <a:ext cx="5495925" cy="2001837"/>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520700" y="3784600"/>
          <a:ext cx="8761413" cy="1117600"/>
        </p:xfrm>
        <a:graphic>
          <a:graphicData uri="http://schemas.openxmlformats.org/presentationml/2006/ole">
            <mc:AlternateContent xmlns:mc="http://schemas.openxmlformats.org/markup-compatibility/2006">
              <mc:Choice xmlns:v="urn:schemas-microsoft-com:vml" Requires="v">
                <p:oleObj spid="_x0000_s944196" name="文档" r:id="rId21" imgW="8926195" imgH="1146175" progId="Word.Document.12">
                  <p:embed/>
                </p:oleObj>
              </mc:Choice>
              <mc:Fallback>
                <p:oleObj name="文档" r:id="rId21" imgW="8926195" imgH="1146175" progId="Word.Document.12">
                  <p:embed/>
                  <p:pic>
                    <p:nvPicPr>
                      <p:cNvPr id="0" name="图片 944195"/>
                      <p:cNvPicPr/>
                      <p:nvPr/>
                    </p:nvPicPr>
                    <p:blipFill>
                      <a:blip r:embed="rId22"/>
                      <a:stretch>
                        <a:fillRect/>
                      </a:stretch>
                    </p:blipFill>
                    <p:spPr>
                      <a:xfrm>
                        <a:off x="520700" y="3784600"/>
                        <a:ext cx="8761413" cy="111760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520700" y="4635500"/>
          <a:ext cx="11303000" cy="1270000"/>
        </p:xfrm>
        <a:graphic>
          <a:graphicData uri="http://schemas.openxmlformats.org/presentationml/2006/ole">
            <mc:AlternateContent xmlns:mc="http://schemas.openxmlformats.org/markup-compatibility/2006">
              <mc:Choice xmlns:v="urn:schemas-microsoft-com:vml" Requires="v">
                <p:oleObj spid="_x0000_s944197" name="文档" r:id="rId23" imgW="11624945" imgH="1306195" progId="Word.Document.12">
                  <p:embed/>
                </p:oleObj>
              </mc:Choice>
              <mc:Fallback>
                <p:oleObj name="文档" r:id="rId23" imgW="11624945" imgH="1306195" progId="Word.Document.12">
                  <p:embed/>
                  <p:pic>
                    <p:nvPicPr>
                      <p:cNvPr id="0" name="图片 944196"/>
                      <p:cNvPicPr/>
                      <p:nvPr/>
                    </p:nvPicPr>
                    <p:blipFill>
                      <a:blip r:embed="rId24"/>
                      <a:stretch>
                        <a:fillRect/>
                      </a:stretch>
                    </p:blipFill>
                    <p:spPr>
                      <a:xfrm>
                        <a:off x="520700" y="4635500"/>
                        <a:ext cx="11303000" cy="1270000"/>
                      </a:xfrm>
                      <a:prstGeom prst="rect">
                        <a:avLst/>
                      </a:prstGeom>
                    </p:spPr>
                  </p:pic>
                </p:oleObj>
              </mc:Fallback>
            </mc:AlternateContent>
          </a:graphicData>
        </a:graphic>
      </p:graphicFrame>
      <p:sp>
        <p:nvSpPr>
          <p:cNvPr id="25" name="矩形 24"/>
          <p:cNvSpPr/>
          <p:nvPr/>
        </p:nvSpPr>
        <p:spPr>
          <a:xfrm>
            <a:off x="465328" y="5517232"/>
            <a:ext cx="11247295" cy="656846"/>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5">
                                            <p:txEl>
                                              <p:pRg st="0" end="0"/>
                                            </p:txEl>
                                          </p:spTgt>
                                        </p:tgtEl>
                                        <p:attrNameLst>
                                          <p:attrName>style.visibility</p:attrName>
                                        </p:attrNameLst>
                                      </p:cBhvr>
                                      <p:to>
                                        <p:strVal val="visible"/>
                                      </p:to>
                                    </p:set>
                                    <p:animEffect transition="in" filter="blinds(horizontal)">
                                      <p:cBhvr>
                                        <p:cTn id="30"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矩形 24"/>
          <p:cNvSpPr/>
          <p:nvPr/>
        </p:nvSpPr>
        <p:spPr>
          <a:xfrm>
            <a:off x="465328" y="1052736"/>
            <a:ext cx="11247295" cy="2031325"/>
          </a:xfrm>
          <a:prstGeom prst="rect">
            <a:avLst/>
          </a:prstGeom>
        </p:spPr>
        <p:txBody>
          <a:bodyPr wrap="square">
            <a:spAutoFit/>
          </a:bodyPr>
          <a:lstStyle/>
          <a:p>
            <a:pPr algn="just">
              <a:lnSpc>
                <a:spcPct val="150000"/>
              </a:lnSpc>
              <a:spcAft>
                <a:spcPts val="0"/>
              </a:spcAft>
            </a:pP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1</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)&lt;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这说明虽然项目一、项目二获利均值相等，但项目一更稳妥</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综上所述</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，建议该投资公司选择项目一投资</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blinds(horizontal)">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blinds(horizontal)">
                                      <p:cBhvr>
                                        <p:cTn id="1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0166" y="116632"/>
            <a:ext cx="11223676" cy="3970318"/>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问题</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两台机床同时加工口罩，每生产一批数量较大的产品时，出次品的概率如下表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1050" i="1"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i="1" kern="100" dirty="0" smtClean="0">
                <a:latin typeface="Times New Roman" panose="02020603050405020304" pitchFamily="18" charset="0"/>
                <a:ea typeface="方正中等线简体" panose="03000509000000000000" pitchFamily="65" charset="-122"/>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机床</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pP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pP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pPr>
            <a:r>
              <a:rPr lang="en-US" altLang="zh-CN" sz="2800" i="1"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smtClean="0">
                <a:latin typeface="Times New Roman" panose="02020603050405020304" pitchFamily="18" charset="0"/>
                <a:ea typeface="方正中等线简体" panose="03000509000000000000" pitchFamily="65" charset="-122"/>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机床</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9" name="表格 8"/>
          <p:cNvGraphicFramePr>
            <a:graphicFrameLocks noGrp="1"/>
          </p:cNvGraphicFramePr>
          <p:nvPr/>
        </p:nvGraphicFramePr>
        <p:xfrm>
          <a:off x="520166" y="2148840"/>
          <a:ext cx="7992886" cy="1280160"/>
        </p:xfrm>
        <a:graphic>
          <a:graphicData uri="http://schemas.openxmlformats.org/drawingml/2006/table">
            <a:tbl>
              <a:tblPr/>
              <a:tblGrid>
                <a:gridCol w="2268251"/>
                <a:gridCol w="1484896"/>
                <a:gridCol w="1277543"/>
                <a:gridCol w="1481098"/>
                <a:gridCol w="1481098"/>
              </a:tblGrid>
              <a:tr h="54000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次品数</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0.7</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0.04</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表格 10"/>
          <p:cNvGraphicFramePr>
            <a:graphicFrameLocks noGrp="1"/>
          </p:cNvGraphicFramePr>
          <p:nvPr/>
        </p:nvGraphicFramePr>
        <p:xfrm>
          <a:off x="520166" y="4031527"/>
          <a:ext cx="8064895" cy="1280160"/>
        </p:xfrm>
        <a:graphic>
          <a:graphicData uri="http://schemas.openxmlformats.org/drawingml/2006/table">
            <a:tbl>
              <a:tblPr/>
              <a:tblGrid>
                <a:gridCol w="2435873"/>
                <a:gridCol w="1257041"/>
                <a:gridCol w="1457327"/>
                <a:gridCol w="1457327"/>
                <a:gridCol w="1457327"/>
              </a:tblGrid>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次品数</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0.10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矩形 11"/>
          <p:cNvSpPr/>
          <p:nvPr/>
        </p:nvSpPr>
        <p:spPr>
          <a:xfrm>
            <a:off x="520166" y="5500827"/>
            <a:ext cx="11223676" cy="6644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试想利用什么指标可以比较</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两台机床的加工质量？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2"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764704"/>
            <a:ext cx="11089232"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满足</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9"/>
          <p:cNvSpPr txBox="1"/>
          <p:nvPr/>
        </p:nvSpPr>
        <p:spPr>
          <a:xfrm>
            <a:off x="414163" y="2749863"/>
            <a:ext cx="96120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1037635"/>
            <a:ext cx="11089232" cy="332398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由基本不等式可知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又</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Y</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，故选</a:t>
            </a:r>
            <a:r>
              <a:rPr lang="en-US" altLang="zh-CN" sz="2800" kern="100" dirty="0">
                <a:latin typeface="Times New Roman" panose="02020603050405020304" pitchFamily="18" charset="0"/>
                <a:ea typeface="黑体" panose="02010609060101010101" charset="-122"/>
                <a:cs typeface="Courier New" panose="02070309020205020404" pitchFamily="49" charset="0"/>
              </a:rPr>
              <a:t>B.</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43372" y="809690"/>
            <a:ext cx="11305256"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rPr>
              <a:t>12.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已知随机变量</a:t>
            </a:r>
            <a:r>
              <a:rPr lang="en-US" altLang="zh-CN" sz="2800" i="1" kern="100">
                <a:latin typeface="Times New Roman" panose="02020603050405020304" pitchFamily="18" charset="0"/>
                <a:ea typeface="方正中等线简体" panose="03000509000000000000" pitchFamily="65" charset="-122"/>
              </a:rPr>
              <a:t>ξ</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矩形 22"/>
          <p:cNvSpPr/>
          <p:nvPr/>
        </p:nvSpPr>
        <p:spPr>
          <a:xfrm>
            <a:off x="443372" y="3679865"/>
            <a:ext cx="11305256"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的最小值等于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B.2         C.4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无法计算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189405" y="1741611"/>
          <a:ext cx="3773488" cy="1903413"/>
        </p:xfrm>
        <a:graphic>
          <a:graphicData uri="http://schemas.openxmlformats.org/presentationml/2006/ole">
            <mc:AlternateContent xmlns:mc="http://schemas.openxmlformats.org/markup-compatibility/2006">
              <mc:Choice xmlns:v="urn:schemas-microsoft-com:vml" Requires="v">
                <p:oleObj spid="_x0000_s908332" name="文档" r:id="rId17" imgW="3825240" imgH="1920240" progId="Word.Document.12">
                  <p:embed/>
                </p:oleObj>
              </mc:Choice>
              <mc:Fallback>
                <p:oleObj name="文档" r:id="rId17" imgW="3825240" imgH="1920240" progId="Word.Document.12">
                  <p:embed/>
                  <p:pic>
                    <p:nvPicPr>
                      <p:cNvPr id="0" name="图片 908331"/>
                      <p:cNvPicPr/>
                      <p:nvPr/>
                    </p:nvPicPr>
                    <p:blipFill>
                      <a:blip r:embed="rId18"/>
                      <a:stretch>
                        <a:fillRect/>
                      </a:stretch>
                    </p:blipFill>
                    <p:spPr>
                      <a:xfrm>
                        <a:off x="189405" y="1741611"/>
                        <a:ext cx="3773488" cy="1903413"/>
                      </a:xfrm>
                      <a:prstGeom prst="rect">
                        <a:avLst/>
                      </a:prstGeom>
                    </p:spPr>
                  </p:pic>
                </p:oleObj>
              </mc:Fallback>
            </mc:AlternateContent>
          </a:graphicData>
        </a:graphic>
      </p:graphicFrame>
      <p:sp>
        <p:nvSpPr>
          <p:cNvPr id="22" name="TextBox 19"/>
          <p:cNvSpPr txBox="1"/>
          <p:nvPr/>
        </p:nvSpPr>
        <p:spPr>
          <a:xfrm>
            <a:off x="4380130" y="437236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3" name="对象 2"/>
          <p:cNvGraphicFramePr>
            <a:graphicFrameLocks noChangeAspect="1"/>
          </p:cNvGraphicFramePr>
          <p:nvPr/>
        </p:nvGraphicFramePr>
        <p:xfrm>
          <a:off x="563563" y="332656"/>
          <a:ext cx="8048625" cy="1158875"/>
        </p:xfrm>
        <a:graphic>
          <a:graphicData uri="http://schemas.openxmlformats.org/presentationml/2006/ole">
            <mc:AlternateContent xmlns:mc="http://schemas.openxmlformats.org/markup-compatibility/2006">
              <mc:Choice xmlns:v="urn:schemas-microsoft-com:vml" Requires="v">
                <p:oleObj spid="_x0000_s909416" name="文档" r:id="rId17" imgW="8148955" imgH="1167130" progId="Word.Document.12">
                  <p:embed/>
                </p:oleObj>
              </mc:Choice>
              <mc:Fallback>
                <p:oleObj name="文档" r:id="rId17" imgW="8148955" imgH="1167130" progId="Word.Document.12">
                  <p:embed/>
                  <p:pic>
                    <p:nvPicPr>
                      <p:cNvPr id="0" name="图片 909415"/>
                      <p:cNvPicPr/>
                      <p:nvPr/>
                    </p:nvPicPr>
                    <p:blipFill>
                      <a:blip r:embed="rId18"/>
                      <a:stretch>
                        <a:fillRect/>
                      </a:stretch>
                    </p:blipFill>
                    <p:spPr>
                      <a:xfrm>
                        <a:off x="563563" y="332656"/>
                        <a:ext cx="8048625" cy="1158875"/>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558800" y="1268760"/>
          <a:ext cx="8074025" cy="1247775"/>
        </p:xfrm>
        <a:graphic>
          <a:graphicData uri="http://schemas.openxmlformats.org/presentationml/2006/ole">
            <mc:AlternateContent xmlns:mc="http://schemas.openxmlformats.org/markup-compatibility/2006">
              <mc:Choice xmlns:v="urn:schemas-microsoft-com:vml" Requires="v">
                <p:oleObj spid="_x0000_s909417" name="文档" r:id="rId19" imgW="8107680" imgH="1253490" progId="Word.Document.12">
                  <p:embed/>
                </p:oleObj>
              </mc:Choice>
              <mc:Fallback>
                <p:oleObj name="文档" r:id="rId19" imgW="8107680" imgH="1253490" progId="Word.Document.12">
                  <p:embed/>
                  <p:pic>
                    <p:nvPicPr>
                      <p:cNvPr id="0" name="图片 909416"/>
                      <p:cNvPicPr/>
                      <p:nvPr/>
                    </p:nvPicPr>
                    <p:blipFill>
                      <a:blip r:embed="rId20"/>
                      <a:stretch>
                        <a:fillRect/>
                      </a:stretch>
                    </p:blipFill>
                    <p:spPr>
                      <a:xfrm>
                        <a:off x="558800" y="1268760"/>
                        <a:ext cx="8074025" cy="1247775"/>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558800" y="2946400"/>
          <a:ext cx="7988300" cy="1231900"/>
        </p:xfrm>
        <a:graphic>
          <a:graphicData uri="http://schemas.openxmlformats.org/presentationml/2006/ole">
            <mc:AlternateContent xmlns:mc="http://schemas.openxmlformats.org/markup-compatibility/2006">
              <mc:Choice xmlns:v="urn:schemas-microsoft-com:vml" Requires="v">
                <p:oleObj spid="_x0000_s909418" name="文档" r:id="rId21" imgW="8107680" imgH="1253490" progId="Word.Document.12">
                  <p:embed/>
                </p:oleObj>
              </mc:Choice>
              <mc:Fallback>
                <p:oleObj name="文档" r:id="rId21" imgW="8107680" imgH="1253490" progId="Word.Document.12">
                  <p:embed/>
                  <p:pic>
                    <p:nvPicPr>
                      <p:cNvPr id="0" name="图片 909417"/>
                      <p:cNvPicPr/>
                      <p:nvPr/>
                    </p:nvPicPr>
                    <p:blipFill>
                      <a:blip r:embed="rId22"/>
                      <a:stretch>
                        <a:fillRect/>
                      </a:stretch>
                    </p:blipFill>
                    <p:spPr>
                      <a:xfrm>
                        <a:off x="558800" y="2946400"/>
                        <a:ext cx="7988300" cy="1231900"/>
                      </a:xfrm>
                      <a:prstGeom prst="rect">
                        <a:avLst/>
                      </a:prstGeom>
                    </p:spPr>
                  </p:pic>
                </p:oleObj>
              </mc:Fallback>
            </mc:AlternateContent>
          </a:graphicData>
        </a:graphic>
      </p:graphicFrame>
      <p:sp>
        <p:nvSpPr>
          <p:cNvPr id="4" name="矩形 3"/>
          <p:cNvSpPr/>
          <p:nvPr/>
        </p:nvSpPr>
        <p:spPr>
          <a:xfrm>
            <a:off x="463836" y="2132856"/>
            <a:ext cx="11176780"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即</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矩形 29"/>
          <p:cNvSpPr/>
          <p:nvPr/>
        </p:nvSpPr>
        <p:spPr>
          <a:xfrm>
            <a:off x="463836" y="3879692"/>
            <a:ext cx="11176780"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时</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ξ</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取得最小值，此时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，不符合题意，</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故</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ξ</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无法取得最小值</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39510" y="676291"/>
            <a:ext cx="11312981"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rPr>
              <a:t>13.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随机变量</a:t>
            </a:r>
            <a:r>
              <a:rPr lang="en-US" altLang="zh-CN" sz="2800" i="1" kern="100">
                <a:latin typeface="Times New Roman" panose="02020603050405020304" pitchFamily="18" charset="0"/>
                <a:ea typeface="方正中等线简体" panose="03000509000000000000" pitchFamily="65" charset="-122"/>
              </a:rPr>
              <a:t>ξ</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的概率分布如下：</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594217" y="1572776"/>
          <a:ext cx="3114064" cy="1280160"/>
        </p:xfrm>
        <a:graphic>
          <a:graphicData uri="http://schemas.openxmlformats.org/drawingml/2006/table">
            <a:tbl>
              <a:tblPr/>
              <a:tblGrid>
                <a:gridCol w="730511"/>
                <a:gridCol w="989321"/>
                <a:gridCol w="697116"/>
                <a:gridCol w="697116"/>
              </a:tblGrid>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ξ</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a</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b</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对象 5"/>
          <p:cNvGraphicFramePr>
            <a:graphicFrameLocks noChangeAspect="1"/>
          </p:cNvGraphicFramePr>
          <p:nvPr/>
        </p:nvGraphicFramePr>
        <p:xfrm>
          <a:off x="519113" y="3176588"/>
          <a:ext cx="11104562" cy="1036637"/>
        </p:xfrm>
        <a:graphic>
          <a:graphicData uri="http://schemas.openxmlformats.org/presentationml/2006/ole">
            <mc:AlternateContent xmlns:mc="http://schemas.openxmlformats.org/markup-compatibility/2006">
              <mc:Choice xmlns:v="urn:schemas-microsoft-com:vml" Requires="v">
                <p:oleObj spid="_x0000_s945178" name="文档" r:id="rId17" imgW="11118850" imgH="1039495" progId="Word.Document.12">
                  <p:embed/>
                </p:oleObj>
              </mc:Choice>
              <mc:Fallback>
                <p:oleObj name="文档" r:id="rId17" imgW="11118850" imgH="1039495" progId="Word.Document.12">
                  <p:embed/>
                  <p:pic>
                    <p:nvPicPr>
                      <p:cNvPr id="0" name="图片 945177"/>
                      <p:cNvPicPr/>
                      <p:nvPr/>
                    </p:nvPicPr>
                    <p:blipFill>
                      <a:blip r:embed="rId18"/>
                      <a:stretch>
                        <a:fillRect/>
                      </a:stretch>
                    </p:blipFill>
                    <p:spPr>
                      <a:xfrm>
                        <a:off x="519113" y="3176588"/>
                        <a:ext cx="11104562" cy="1036637"/>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8541758" y="2996952"/>
          <a:ext cx="641350" cy="995362"/>
        </p:xfrm>
        <a:graphic>
          <a:graphicData uri="http://schemas.openxmlformats.org/presentationml/2006/ole">
            <mc:AlternateContent xmlns:mc="http://schemas.openxmlformats.org/markup-compatibility/2006">
              <mc:Choice xmlns:v="urn:schemas-microsoft-com:vml" Requires="v">
                <p:oleObj spid="_x0000_s945179" name="文档" r:id="rId19" imgW="643255" imgH="996950" progId="Word.Document.12">
                  <p:embed/>
                </p:oleObj>
              </mc:Choice>
              <mc:Fallback>
                <p:oleObj name="文档" r:id="rId19" imgW="643255" imgH="996950" progId="Word.Document.12">
                  <p:embed/>
                  <p:pic>
                    <p:nvPicPr>
                      <p:cNvPr id="0" name="图片 945178"/>
                      <p:cNvPicPr/>
                      <p:nvPr/>
                    </p:nvPicPr>
                    <p:blipFill>
                      <a:blip r:embed="rId20"/>
                      <a:stretch>
                        <a:fillRect/>
                      </a:stretch>
                    </p:blipFill>
                    <p:spPr>
                      <a:xfrm>
                        <a:off x="8541758" y="2996952"/>
                        <a:ext cx="641350" cy="99536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矩形 26"/>
          <p:cNvSpPr/>
          <p:nvPr/>
        </p:nvSpPr>
        <p:spPr>
          <a:xfrm>
            <a:off x="439510" y="862484"/>
            <a:ext cx="11312981"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由题意得</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charset="-122"/>
                <a:cs typeface="Times New Roman" panose="02020603050405020304" pitchFamily="18" charset="0"/>
              </a:rPr>
              <a:t>                                    </a:t>
            </a:r>
            <a:r>
              <a:rPr lang="en-US" altLang="zh-CN" sz="2800" kern="100" dirty="0" smtClean="0">
                <a:latin typeface="宋体" panose="02010600030101010101" pitchFamily="2" charset="-122"/>
                <a:ea typeface="黑体" panose="02010609060101010101" charset="-122"/>
                <a:cs typeface="Times New Roman" panose="02020603050405020304" pitchFamily="18" charset="0"/>
              </a:rPr>
              <a:t>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charset="-122"/>
                <a:cs typeface="Times New Roman" panose="02020603050405020304" pitchFamily="18" charset="0"/>
              </a:rPr>
              <a:t>                                                            </a:t>
            </a:r>
            <a:r>
              <a:rPr lang="en-US" altLang="zh-CN" sz="2800" kern="100" dirty="0" smtClean="0">
                <a:latin typeface="宋体" panose="02010600030101010101" pitchFamily="2" charset="-122"/>
                <a:ea typeface="黑体" panose="02010609060101010101" charset="-122"/>
                <a:cs typeface="Times New Roman" panose="02020603050405020304" pitchFamily="18" charset="0"/>
              </a:rPr>
              <a:t>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15926" y="2230636"/>
          <a:ext cx="8156575" cy="1123950"/>
        </p:xfrm>
        <a:graphic>
          <a:graphicData uri="http://schemas.openxmlformats.org/presentationml/2006/ole">
            <mc:AlternateContent xmlns:mc="http://schemas.openxmlformats.org/markup-compatibility/2006">
              <mc:Choice xmlns:v="urn:schemas-microsoft-com:vml" Requires="v">
                <p:oleObj spid="_x0000_s948251" name="文档" r:id="rId17" imgW="8171815" imgH="1126490" progId="Word.Document.12">
                  <p:embed/>
                </p:oleObj>
              </mc:Choice>
              <mc:Fallback>
                <p:oleObj name="文档" r:id="rId17" imgW="8171815" imgH="1126490" progId="Word.Document.12">
                  <p:embed/>
                  <p:pic>
                    <p:nvPicPr>
                      <p:cNvPr id="0" name="图片 948250"/>
                      <p:cNvPicPr/>
                      <p:nvPr/>
                    </p:nvPicPr>
                    <p:blipFill>
                      <a:blip r:embed="rId18"/>
                      <a:stretch>
                        <a:fillRect/>
                      </a:stretch>
                    </p:blipFill>
                    <p:spPr>
                      <a:xfrm>
                        <a:off x="515926" y="2230636"/>
                        <a:ext cx="8156575" cy="1123950"/>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519113" y="3327400"/>
          <a:ext cx="10039350" cy="1084263"/>
        </p:xfrm>
        <a:graphic>
          <a:graphicData uri="http://schemas.openxmlformats.org/presentationml/2006/ole">
            <mc:AlternateContent xmlns:mc="http://schemas.openxmlformats.org/markup-compatibility/2006">
              <mc:Choice xmlns:v="urn:schemas-microsoft-com:vml" Requires="v">
                <p:oleObj spid="_x0000_s948252" name="文档" r:id="rId19" imgW="10256520" imgH="1111250" progId="Word.Document.12">
                  <p:embed/>
                </p:oleObj>
              </mc:Choice>
              <mc:Fallback>
                <p:oleObj name="文档" r:id="rId19" imgW="10256520" imgH="1111250" progId="Word.Document.12">
                  <p:embed/>
                  <p:pic>
                    <p:nvPicPr>
                      <p:cNvPr id="0" name="图片 948251"/>
                      <p:cNvPicPr/>
                      <p:nvPr/>
                    </p:nvPicPr>
                    <p:blipFill>
                      <a:blip r:embed="rId20"/>
                      <a:stretch>
                        <a:fillRect/>
                      </a:stretch>
                    </p:blipFill>
                    <p:spPr>
                      <a:xfrm>
                        <a:off x="519113" y="3327400"/>
                        <a:ext cx="10039350" cy="108426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linds(horizontal)">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矩形 9"/>
          <p:cNvSpPr/>
          <p:nvPr/>
        </p:nvSpPr>
        <p:spPr>
          <a:xfrm>
            <a:off x="479376" y="404664"/>
            <a:ext cx="11305256" cy="1384995"/>
          </a:xfrm>
          <a:prstGeom prst="rect">
            <a:avLst/>
          </a:prstGeom>
        </p:spPr>
        <p:txBody>
          <a:bodyPr wrap="square">
            <a:spAutoFit/>
          </a:bodyPr>
          <a:lstStyle/>
          <a:p>
            <a:pPr>
              <a:lnSpc>
                <a:spcPct val="150000"/>
              </a:lnSpc>
            </a:pPr>
            <a:r>
              <a:rPr lang="en-US" altLang="zh-CN" sz="2800" kern="100" dirty="0">
                <a:latin typeface="Times New Roman" panose="02020603050405020304" pitchFamily="18" charset="0"/>
                <a:ea typeface="方正中等线简体" panose="03000509000000000000" pitchFamily="65" charset="-122"/>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根据以往的经验，某工程施工期间的降水量</a:t>
            </a:r>
            <a:r>
              <a:rPr lang="en-US" altLang="zh-CN" sz="2800" i="1" kern="100" dirty="0">
                <a:latin typeface="Times New Roman" panose="02020603050405020304" pitchFamily="18" charset="0"/>
                <a:ea typeface="方正中等线简体" panose="03000509000000000000" pitchFamily="65" charset="-122"/>
              </a:rPr>
              <a:t>X</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a:t>
            </a:r>
            <a:r>
              <a:rPr lang="en-US" altLang="zh-CN" sz="2800" kern="100" dirty="0">
                <a:latin typeface="Times New Roman" panose="02020603050405020304" pitchFamily="18" charset="0"/>
                <a:ea typeface="方正中等线简体" panose="03000509000000000000" pitchFamily="65" charset="-122"/>
              </a:rPr>
              <a:t>mm)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对工期的影响如表所示</a:t>
            </a:r>
            <a:r>
              <a:rPr lang="en-US" altLang="zh-CN" sz="2800" kern="100" dirty="0">
                <a:latin typeface="Times New Roman" panose="02020603050405020304" pitchFamily="18" charset="0"/>
                <a:ea typeface="方正中等线简体" panose="03000509000000000000" pitchFamily="65" charset="-122"/>
              </a:rPr>
              <a:t>.</a:t>
            </a:r>
            <a:endParaRPr lang="zh-CN" altLang="en-US" dirty="0"/>
          </a:p>
        </p:txBody>
      </p:sp>
      <p:graphicFrame>
        <p:nvGraphicFramePr>
          <p:cNvPr id="12" name="表格 11"/>
          <p:cNvGraphicFramePr>
            <a:graphicFrameLocks noGrp="1"/>
          </p:cNvGraphicFramePr>
          <p:nvPr/>
        </p:nvGraphicFramePr>
        <p:xfrm>
          <a:off x="623391" y="1825625"/>
          <a:ext cx="11161241" cy="1920240"/>
        </p:xfrm>
        <a:graphic>
          <a:graphicData uri="http://schemas.openxmlformats.org/drawingml/2006/table">
            <a:tbl>
              <a:tblPr/>
              <a:tblGrid>
                <a:gridCol w="1872209"/>
                <a:gridCol w="1936316"/>
                <a:gridCol w="2608797"/>
                <a:gridCol w="2608797"/>
                <a:gridCol w="2135122"/>
              </a:tblGrid>
              <a:tr h="54000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降水量</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&lt;300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300</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&lt;700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700</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&lt;900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900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2788">
                <a:tc>
                  <a:txBody>
                    <a:bodyPr/>
                    <a:lstStyle/>
                    <a:p>
                      <a:pPr marL="71755"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工期延误天数</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 name="矩形 24"/>
          <p:cNvSpPr/>
          <p:nvPr/>
        </p:nvSpPr>
        <p:spPr>
          <a:xfrm>
            <a:off x="479376" y="3933056"/>
            <a:ext cx="11305256"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若历史气象资料表明，该工程施工期间降水量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300,700,900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0.3,0.7,0.9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，则工期延误天数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的均值是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，工期延误天数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的方差为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矩形 25"/>
          <p:cNvSpPr/>
          <p:nvPr/>
        </p:nvSpPr>
        <p:spPr>
          <a:xfrm>
            <a:off x="7734514" y="4689126"/>
            <a:ext cx="399542" cy="523220"/>
          </a:xfrm>
          <a:prstGeom prst="rect">
            <a:avLst/>
          </a:prstGeom>
        </p:spPr>
        <p:txBody>
          <a:bodyPr wrap="squar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3</a:t>
            </a:r>
            <a:endParaRPr lang="zh-CN" altLang="en-US" dirty="0"/>
          </a:p>
        </p:txBody>
      </p:sp>
      <p:sp>
        <p:nvSpPr>
          <p:cNvPr id="27" name="矩形 26"/>
          <p:cNvSpPr/>
          <p:nvPr/>
        </p:nvSpPr>
        <p:spPr>
          <a:xfrm>
            <a:off x="1300940" y="5356939"/>
            <a:ext cx="665742" cy="523220"/>
          </a:xfrm>
          <a:prstGeom prst="rect">
            <a:avLst/>
          </a:prstGeom>
        </p:spPr>
        <p:txBody>
          <a:bodyPr wrap="squar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9.8</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linds(horizontal)">
                                      <p:cBhvr>
                                        <p:cTn id="7" dur="500"/>
                                        <p:tgtEl>
                                          <p:spTgt spid="2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blinds(horizontal)">
                                      <p:cBhvr>
                                        <p:cTn id="10"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587388" y="322198"/>
            <a:ext cx="11017224" cy="3888500"/>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由已知条件和概率的加法公式知，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&lt;300)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(300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&lt;700)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&lt;700)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&lt;300)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0.7</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(700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&lt;900)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&lt;900)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&lt;700)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0.9</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0.7</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&lt;900)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0.9</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所以随机变量</a:t>
            </a:r>
            <a:r>
              <a:rPr lang="en-US" altLang="zh-CN" sz="2800" i="1" kern="100" dirty="0">
                <a:latin typeface="Times New Roman" panose="02020603050405020304" pitchFamily="18" charset="0"/>
                <a:ea typeface="黑体" panose="02010609060101010101" charset="-122"/>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的概率分布为</a:t>
            </a:r>
            <a:endParaRPr lang="zh-CN" altLang="en-US" dirty="0"/>
          </a:p>
        </p:txBody>
      </p:sp>
      <p:graphicFrame>
        <p:nvGraphicFramePr>
          <p:cNvPr id="11" name="表格 10"/>
          <p:cNvGraphicFramePr>
            <a:graphicFrameLocks noGrp="1"/>
          </p:cNvGraphicFramePr>
          <p:nvPr/>
        </p:nvGraphicFramePr>
        <p:xfrm>
          <a:off x="695402" y="4309080"/>
          <a:ext cx="6404215" cy="1280160"/>
        </p:xfrm>
        <a:graphic>
          <a:graphicData uri="http://schemas.openxmlformats.org/drawingml/2006/table">
            <a:tbl>
              <a:tblPr/>
              <a:tblGrid>
                <a:gridCol w="1063655"/>
                <a:gridCol w="1335140"/>
                <a:gridCol w="1335140"/>
                <a:gridCol w="1335140"/>
                <a:gridCol w="1335140"/>
              </a:tblGrid>
              <a:tr h="0">
                <a:tc>
                  <a:txBody>
                    <a:bodyPr/>
                    <a:lstStyle/>
                    <a:p>
                      <a:pPr algn="ctr">
                        <a:lnSpc>
                          <a:spcPct val="150000"/>
                        </a:lnSpc>
                        <a:spcAft>
                          <a:spcPts val="0"/>
                        </a:spcAft>
                      </a:pPr>
                      <a:r>
                        <a:rPr lang="en-US" sz="2800" i="1" kern="100">
                          <a:effectLst/>
                          <a:latin typeface="Times New Roman" panose="02020603050405020304" pitchFamily="18" charset="0"/>
                          <a:ea typeface="黑体" panose="02010609060101010101" charset="-122"/>
                          <a:cs typeface="Courier New" panose="02070309020205020404" pitchFamily="49" charset="0"/>
                        </a:rPr>
                        <a:t>Y</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黑体" panose="02010609060101010101"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0.3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0.4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0.2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charset="-122"/>
                          <a:cs typeface="Courier New" panose="02070309020205020404" pitchFamily="49" charset="0"/>
                        </a:rPr>
                        <a:t>0.1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79376" y="1181651"/>
            <a:ext cx="11161240"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故</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Y</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9.8</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故</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工期延误天数</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的方差为</a:t>
            </a:r>
            <a:r>
              <a:rPr lang="en-US" altLang="zh-CN" sz="2800" kern="100" dirty="0">
                <a:latin typeface="Times New Roman" panose="02020603050405020304" pitchFamily="18" charset="0"/>
                <a:ea typeface="黑体" panose="02010609060101010101" charset="-122"/>
                <a:cs typeface="Courier New" panose="02070309020205020404" pitchFamily="49" charset="0"/>
              </a:rPr>
              <a:t>9.8.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12724" y="1009263"/>
            <a:ext cx="11199900"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编号为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的三位学生随意入座编号为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的三个座位，每位学生坐一个座位，设与座位编号相同的学生的人数是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10056440" y="1763315"/>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a:t>
            </a:r>
            <a:endParaRPr lang="zh-CN" altLang="en-US" dirty="0"/>
          </a:p>
        </p:txBody>
      </p:sp>
      <p:sp>
        <p:nvSpPr>
          <p:cNvPr id="30" name="矩形 29"/>
          <p:cNvSpPr/>
          <p:nvPr/>
        </p:nvSpPr>
        <p:spPr>
          <a:xfrm>
            <a:off x="1023764" y="2420665"/>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
                                            <p:txEl>
                                              <p:pRg st="0" end="0"/>
                                            </p:txEl>
                                          </p:spTgt>
                                        </p:tgtEl>
                                        <p:attrNameLst>
                                          <p:attrName>style.visibility</p:attrName>
                                        </p:attrNameLst>
                                      </p:cBhvr>
                                      <p:to>
                                        <p:strVal val="visible"/>
                                      </p:to>
                                    </p:set>
                                    <p:animEffect transition="in" filter="blinds(horizontal)">
                                      <p:cBhvr>
                                        <p:cTn id="10"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0166" y="1183392"/>
            <a:ext cx="11223676" cy="2677656"/>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a:solidFill>
                  <a:srgbClr val="C00000"/>
                </a:solidFill>
                <a:latin typeface="Times New Roman" panose="02020603050405020304" pitchFamily="18" charset="0"/>
                <a:ea typeface="黑体" panose="02010609060101010101" charset="-122"/>
                <a:cs typeface="Courier New" panose="02070309020205020404" pitchFamily="49" charset="0"/>
              </a:rPr>
              <a:t>E</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solidFill>
                  <a:srgbClr val="C00000"/>
                </a:solidFill>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solidFill>
                  <a:srgbClr val="C00000"/>
                </a:solidFill>
                <a:latin typeface="Times New Roman" panose="02020603050405020304" pitchFamily="18" charset="0"/>
                <a:ea typeface="黑体" panose="02010609060101010101" charset="-122"/>
                <a:cs typeface="Courier New" panose="02070309020205020404" pitchFamily="49" charset="0"/>
              </a:rPr>
              <a:t>1</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0</a:t>
            </a:r>
            <a:r>
              <a:rPr lang="en-US" altLang="zh-CN" sz="2800" kern="100" dirty="0">
                <a:solidFill>
                  <a:srgbClr val="C00000"/>
                </a:solidFill>
                <a:latin typeface="宋体" panose="02010600030101010101" pitchFamily="2" charset="-122"/>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0.7</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1</a:t>
            </a:r>
            <a:r>
              <a:rPr lang="en-US" altLang="zh-CN" sz="2800" kern="100" dirty="0">
                <a:solidFill>
                  <a:srgbClr val="C00000"/>
                </a:solidFill>
                <a:latin typeface="宋体" panose="02010600030101010101" pitchFamily="2" charset="-122"/>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2</a:t>
            </a:r>
            <a:r>
              <a:rPr lang="en-US" altLang="zh-CN" sz="2800" kern="100" dirty="0">
                <a:solidFill>
                  <a:srgbClr val="C00000"/>
                </a:solidFill>
                <a:latin typeface="宋体" panose="02010600030101010101" pitchFamily="2" charset="-122"/>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0.06</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3</a:t>
            </a:r>
            <a:r>
              <a:rPr lang="en-US" altLang="zh-CN" sz="2800" kern="100" dirty="0">
                <a:solidFill>
                  <a:srgbClr val="C00000"/>
                </a:solidFill>
                <a:latin typeface="宋体" panose="02010600030101010101" pitchFamily="2" charset="-122"/>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0.04</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0.44.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solidFill>
                  <a:srgbClr val="C00000"/>
                </a:solidFill>
                <a:latin typeface="Times New Roman" panose="02020603050405020304" pitchFamily="18" charset="0"/>
                <a:ea typeface="黑体" panose="02010609060101010101" charset="-122"/>
                <a:cs typeface="Courier New" panose="02070309020205020404" pitchFamily="49" charset="0"/>
              </a:rPr>
              <a:t>E</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solidFill>
                  <a:srgbClr val="C00000"/>
                </a:solidFill>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solidFill>
                  <a:srgbClr val="C00000"/>
                </a:solidFill>
                <a:latin typeface="Times New Roman" panose="02020603050405020304" pitchFamily="18" charset="0"/>
                <a:ea typeface="黑体" panose="02010609060101010101" charset="-122"/>
                <a:cs typeface="Courier New" panose="02070309020205020404" pitchFamily="49" charset="0"/>
              </a:rPr>
              <a:t>2</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0</a:t>
            </a:r>
            <a:r>
              <a:rPr lang="en-US" altLang="zh-CN" sz="2800" kern="100" dirty="0">
                <a:solidFill>
                  <a:srgbClr val="C00000"/>
                </a:solidFill>
                <a:latin typeface="宋体" panose="02010600030101010101" pitchFamily="2" charset="-122"/>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0.8</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1</a:t>
            </a:r>
            <a:r>
              <a:rPr lang="en-US" altLang="zh-CN" sz="2800" kern="100" dirty="0">
                <a:solidFill>
                  <a:srgbClr val="C00000"/>
                </a:solidFill>
                <a:latin typeface="宋体" panose="02010600030101010101" pitchFamily="2" charset="-122"/>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0.06</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2</a:t>
            </a:r>
            <a:r>
              <a:rPr lang="en-US" altLang="zh-CN" sz="2800" kern="100" dirty="0">
                <a:solidFill>
                  <a:srgbClr val="C00000"/>
                </a:solidFill>
                <a:latin typeface="宋体" panose="02010600030101010101" pitchFamily="2" charset="-122"/>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0.04</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3</a:t>
            </a:r>
            <a:r>
              <a:rPr lang="en-US" altLang="zh-CN" sz="2800" kern="100" dirty="0">
                <a:solidFill>
                  <a:srgbClr val="C00000"/>
                </a:solidFill>
                <a:latin typeface="宋体" panose="02010600030101010101" pitchFamily="2" charset="-122"/>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0.10</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0.44.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它们的均值相等，只根据均值无法区分这两台机床的加工水平</a:t>
            </a:r>
            <a:r>
              <a:rPr lang="en-US" altLang="zh-CN" sz="2800" kern="100" dirty="0" smtClean="0">
                <a:solidFill>
                  <a:srgbClr val="C00000"/>
                </a:solidFill>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solidFill>
                <a:srgbClr val="C00000"/>
              </a:solidFill>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solidFill>
                  <a:srgbClr val="C00000"/>
                </a:solidFill>
                <a:latin typeface="Times New Roman" panose="02020603050405020304" pitchFamily="18" charset="0"/>
                <a:ea typeface="黑体" panose="02010609060101010101" charset="-122"/>
                <a:cs typeface="Times New Roman" panose="02020603050405020304" pitchFamily="18" charset="0"/>
              </a:rPr>
              <a:t>可以</a:t>
            </a:r>
            <a:r>
              <a:rPr lang="zh-CN" altLang="zh-CN" sz="2800" kern="100" dirty="0">
                <a:solidFill>
                  <a:srgbClr val="C00000"/>
                </a:solidFill>
                <a:latin typeface="Times New Roman" panose="02020603050405020304" pitchFamily="18" charset="0"/>
                <a:ea typeface="黑体" panose="02010609060101010101" charset="-122"/>
                <a:cs typeface="Times New Roman" panose="02020603050405020304" pitchFamily="18" charset="0"/>
              </a:rPr>
              <a:t>利用样本方差，它可以刻画样本数据的稳定性</a:t>
            </a:r>
            <a:r>
              <a:rPr lang="en-US" altLang="zh-CN" sz="2800" kern="100" dirty="0">
                <a:solidFill>
                  <a:srgbClr val="C00000"/>
                </a:solidFill>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116632"/>
            <a:ext cx="11089232"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a:latin typeface="Times New Roman" panose="02020603050405020304" pitchFamily="18" charset="0"/>
                <a:ea typeface="黑体" panose="02010609060101010101" charset="-122"/>
                <a:cs typeface="Courier New" panose="02070309020205020404" pitchFamily="49" charset="0"/>
              </a:rPr>
              <a:t>ξ</a:t>
            </a:r>
            <a:r>
              <a:rPr lang="zh-CN" altLang="zh-CN" sz="2800" kern="100">
                <a:latin typeface="Times New Roman" panose="02020603050405020304" pitchFamily="18" charset="0"/>
                <a:ea typeface="黑体" panose="02010609060101010101" charset="-122"/>
                <a:cs typeface="Times New Roman" panose="02020603050405020304" pitchFamily="18" charset="0"/>
              </a:rPr>
              <a:t>的所有可能取值为</a:t>
            </a:r>
            <a:r>
              <a:rPr lang="en-US" altLang="zh-CN" sz="2800" kern="100">
                <a:latin typeface="Times New Roman" panose="02020603050405020304" pitchFamily="18" charset="0"/>
                <a:ea typeface="黑体" panose="02010609060101010101" charset="-122"/>
                <a:cs typeface="Courier New" panose="02070309020205020404" pitchFamily="49" charset="0"/>
              </a:rPr>
              <a:t>0,1,3</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ξ</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0</a:t>
            </a:r>
            <a:r>
              <a:rPr lang="zh-CN" altLang="zh-CN" sz="2800" kern="100">
                <a:latin typeface="Times New Roman" panose="02020603050405020304" pitchFamily="18" charset="0"/>
                <a:ea typeface="黑体" panose="02010609060101010101" charset="-122"/>
                <a:cs typeface="Times New Roman" panose="02020603050405020304" pitchFamily="18" charset="0"/>
              </a:rPr>
              <a:t>表示三位同学全坐错了，有</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种情况，即编号为</a:t>
            </a:r>
            <a:r>
              <a:rPr lang="en-US" altLang="zh-CN" sz="2800" kern="100">
                <a:latin typeface="Times New Roman" panose="02020603050405020304" pitchFamily="18" charset="0"/>
                <a:ea typeface="黑体" panose="02010609060101010101" charset="-122"/>
                <a:cs typeface="Courier New" panose="02070309020205020404" pitchFamily="49" charset="0"/>
              </a:rPr>
              <a:t>1,2,3</a:t>
            </a:r>
            <a:r>
              <a:rPr lang="zh-CN" altLang="zh-CN" sz="2800" kern="100">
                <a:latin typeface="Times New Roman" panose="02020603050405020304" pitchFamily="18" charset="0"/>
                <a:ea typeface="黑体" panose="02010609060101010101" charset="-122"/>
                <a:cs typeface="Times New Roman" panose="02020603050405020304" pitchFamily="18" charset="0"/>
              </a:rPr>
              <a:t>的座位上分别坐了编号为</a:t>
            </a:r>
            <a:r>
              <a:rPr lang="en-US" altLang="zh-CN" sz="2800" kern="100">
                <a:latin typeface="Times New Roman" panose="02020603050405020304" pitchFamily="18" charset="0"/>
                <a:ea typeface="黑体" panose="02010609060101010101" charset="-122"/>
                <a:cs typeface="Courier New" panose="02070309020205020404" pitchFamily="49" charset="0"/>
              </a:rPr>
              <a:t>2,3,1</a:t>
            </a:r>
            <a:r>
              <a:rPr lang="zh-CN" altLang="zh-CN" sz="2800" kern="100">
                <a:latin typeface="Times New Roman" panose="02020603050405020304" pitchFamily="18" charset="0"/>
                <a:ea typeface="黑体" panose="02010609060101010101" charset="-122"/>
                <a:cs typeface="Times New Roman" panose="02020603050405020304" pitchFamily="18" charset="0"/>
              </a:rPr>
              <a:t>或</a:t>
            </a:r>
            <a:r>
              <a:rPr lang="en-US" altLang="zh-CN" sz="2800" kern="100">
                <a:latin typeface="Times New Roman" panose="02020603050405020304" pitchFamily="18" charset="0"/>
                <a:ea typeface="黑体" panose="02010609060101010101" charset="-122"/>
                <a:cs typeface="Courier New" panose="02070309020205020404" pitchFamily="49" charset="0"/>
              </a:rPr>
              <a:t>3,1,2</a:t>
            </a:r>
            <a:r>
              <a:rPr lang="zh-CN" altLang="zh-CN" sz="2800" kern="100">
                <a:latin typeface="Times New Roman" panose="02020603050405020304" pitchFamily="18" charset="0"/>
                <a:ea typeface="黑体" panose="02010609060101010101" charset="-122"/>
                <a:cs typeface="Times New Roman" panose="02020603050405020304" pitchFamily="18" charset="0"/>
              </a:rPr>
              <a:t>的学生，</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52997" y="1412776"/>
          <a:ext cx="8139113" cy="1201738"/>
        </p:xfrm>
        <a:graphic>
          <a:graphicData uri="http://schemas.openxmlformats.org/presentationml/2006/ole">
            <mc:AlternateContent xmlns:mc="http://schemas.openxmlformats.org/markup-compatibility/2006">
              <mc:Choice xmlns:v="urn:schemas-microsoft-com:vml" Requires="v">
                <p:oleObj spid="_x0000_s915516" name="文档" r:id="rId17" imgW="8126095" imgH="1200150" progId="Word.Document.12">
                  <p:embed/>
                </p:oleObj>
              </mc:Choice>
              <mc:Fallback>
                <p:oleObj name="文档" r:id="rId17" imgW="8126095" imgH="1200150" progId="Word.Document.12">
                  <p:embed/>
                  <p:pic>
                    <p:nvPicPr>
                      <p:cNvPr id="0" name="图片 915515"/>
                      <p:cNvPicPr/>
                      <p:nvPr/>
                    </p:nvPicPr>
                    <p:blipFill>
                      <a:blip r:embed="rId18"/>
                      <a:stretch>
                        <a:fillRect/>
                      </a:stretch>
                    </p:blipFill>
                    <p:spPr>
                      <a:xfrm>
                        <a:off x="652997" y="1412776"/>
                        <a:ext cx="8139113" cy="1201738"/>
                      </a:xfrm>
                      <a:prstGeom prst="rect">
                        <a:avLst/>
                      </a:prstGeom>
                    </p:spPr>
                  </p:pic>
                </p:oleObj>
              </mc:Fallback>
            </mc:AlternateContent>
          </a:graphicData>
        </a:graphic>
      </p:graphicFrame>
      <p:sp>
        <p:nvSpPr>
          <p:cNvPr id="21" name="矩形 20"/>
          <p:cNvSpPr/>
          <p:nvPr/>
        </p:nvSpPr>
        <p:spPr>
          <a:xfrm>
            <a:off x="551384" y="2348880"/>
            <a:ext cx="11089232" cy="656846"/>
          </a:xfrm>
          <a:prstGeom prst="rect">
            <a:avLst/>
          </a:prstGeom>
        </p:spPr>
        <p:txBody>
          <a:bodyPr wrap="square">
            <a:spAutoFit/>
          </a:bodyPr>
          <a:lstStyle/>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ξ</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表示三位同学只有</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位同学坐对了，</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2" name="对象 21"/>
          <p:cNvGraphicFramePr>
            <a:graphicFrameLocks noChangeAspect="1"/>
          </p:cNvGraphicFramePr>
          <p:nvPr/>
        </p:nvGraphicFramePr>
        <p:xfrm>
          <a:off x="652997" y="3117928"/>
          <a:ext cx="8139113" cy="1201738"/>
        </p:xfrm>
        <a:graphic>
          <a:graphicData uri="http://schemas.openxmlformats.org/presentationml/2006/ole">
            <mc:AlternateContent xmlns:mc="http://schemas.openxmlformats.org/markup-compatibility/2006">
              <mc:Choice xmlns:v="urn:schemas-microsoft-com:vml" Requires="v">
                <p:oleObj spid="_x0000_s915517" name="文档" r:id="rId19" imgW="8126095" imgH="1200150" progId="Word.Document.12">
                  <p:embed/>
                </p:oleObj>
              </mc:Choice>
              <mc:Fallback>
                <p:oleObj name="文档" r:id="rId19" imgW="8126095" imgH="1200150" progId="Word.Document.12">
                  <p:embed/>
                  <p:pic>
                    <p:nvPicPr>
                      <p:cNvPr id="0" name="图片 915516"/>
                      <p:cNvPicPr/>
                      <p:nvPr/>
                    </p:nvPicPr>
                    <p:blipFill>
                      <a:blip r:embed="rId20"/>
                      <a:stretch>
                        <a:fillRect/>
                      </a:stretch>
                    </p:blipFill>
                    <p:spPr>
                      <a:xfrm>
                        <a:off x="652997" y="3117928"/>
                        <a:ext cx="8139113" cy="1201738"/>
                      </a:xfrm>
                      <a:prstGeom prst="rect">
                        <a:avLst/>
                      </a:prstGeom>
                    </p:spPr>
                  </p:pic>
                </p:oleObj>
              </mc:Fallback>
            </mc:AlternateContent>
          </a:graphicData>
        </a:graphic>
      </p:graphicFrame>
      <p:sp>
        <p:nvSpPr>
          <p:cNvPr id="23" name="矩形 22"/>
          <p:cNvSpPr/>
          <p:nvPr/>
        </p:nvSpPr>
        <p:spPr>
          <a:xfrm>
            <a:off x="551384" y="4103445"/>
            <a:ext cx="11089232" cy="656846"/>
          </a:xfrm>
          <a:prstGeom prst="rect">
            <a:avLst/>
          </a:prstGeom>
        </p:spPr>
        <p:txBody>
          <a:bodyPr wrap="square">
            <a:spAutoFit/>
          </a:bodyPr>
          <a:lstStyle/>
          <a:p>
            <a:pPr algn="just">
              <a:lnSpc>
                <a:spcPct val="150000"/>
              </a:lnSpc>
              <a:spcAft>
                <a:spcPts val="0"/>
              </a:spcAft>
            </a:pPr>
            <a:r>
              <a:rPr lang="en-US" altLang="zh-CN" sz="2800" i="1" kern="100">
                <a:latin typeface="Times New Roman" panose="02020603050405020304" pitchFamily="18" charset="0"/>
                <a:ea typeface="黑体" panose="02010609060101010101" charset="-122"/>
                <a:cs typeface="Courier New" panose="02070309020205020404" pitchFamily="49" charset="0"/>
              </a:rPr>
              <a:t>ξ</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表示三位同学全坐对了，即对号入座，</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4" name="对象 23"/>
          <p:cNvGraphicFramePr>
            <a:graphicFrameLocks noChangeAspect="1"/>
          </p:cNvGraphicFramePr>
          <p:nvPr/>
        </p:nvGraphicFramePr>
        <p:xfrm>
          <a:off x="652997" y="4941168"/>
          <a:ext cx="8139113" cy="1201738"/>
        </p:xfrm>
        <a:graphic>
          <a:graphicData uri="http://schemas.openxmlformats.org/presentationml/2006/ole">
            <mc:AlternateContent xmlns:mc="http://schemas.openxmlformats.org/markup-compatibility/2006">
              <mc:Choice xmlns:v="urn:schemas-microsoft-com:vml" Requires="v">
                <p:oleObj spid="_x0000_s915518" name="文档" r:id="rId21" imgW="8126095" imgH="1200150" progId="Word.Document.12">
                  <p:embed/>
                </p:oleObj>
              </mc:Choice>
              <mc:Fallback>
                <p:oleObj name="文档" r:id="rId21" imgW="8126095" imgH="1200150" progId="Word.Document.12">
                  <p:embed/>
                  <p:pic>
                    <p:nvPicPr>
                      <p:cNvPr id="0" name="图片 915517"/>
                      <p:cNvPicPr/>
                      <p:nvPr/>
                    </p:nvPicPr>
                    <p:blipFill>
                      <a:blip r:embed="rId22"/>
                      <a:stretch>
                        <a:fillRect/>
                      </a:stretch>
                    </p:blipFill>
                    <p:spPr>
                      <a:xfrm>
                        <a:off x="652997" y="4941168"/>
                        <a:ext cx="8139113" cy="120173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blinds(horizontal)">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blinds(horizontal)">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827938"/>
            <a:ext cx="11089232"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charset="-122"/>
              </a:rPr>
              <a:t>ξ</a:t>
            </a:r>
            <a:r>
              <a:rPr lang="zh-CN" altLang="zh-CN" sz="2800" kern="10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186044" y="1635696"/>
          <a:ext cx="4867275" cy="1865312"/>
        </p:xfrm>
        <a:graphic>
          <a:graphicData uri="http://schemas.openxmlformats.org/presentationml/2006/ole">
            <mc:AlternateContent xmlns:mc="http://schemas.openxmlformats.org/markup-compatibility/2006">
              <mc:Choice xmlns:v="urn:schemas-microsoft-com:vml" Requires="v">
                <p:oleObj spid="_x0000_s949291" name="文档" r:id="rId17" imgW="4860925" imgH="1863725" progId="Word.Document.12">
                  <p:embed/>
                </p:oleObj>
              </mc:Choice>
              <mc:Fallback>
                <p:oleObj name="文档" r:id="rId17" imgW="4860925" imgH="1863725" progId="Word.Document.12">
                  <p:embed/>
                  <p:pic>
                    <p:nvPicPr>
                      <p:cNvPr id="0" name="图片 949290"/>
                      <p:cNvPicPr/>
                      <p:nvPr/>
                    </p:nvPicPr>
                    <p:blipFill>
                      <a:blip r:embed="rId18"/>
                      <a:stretch>
                        <a:fillRect/>
                      </a:stretch>
                    </p:blipFill>
                    <p:spPr>
                      <a:xfrm>
                        <a:off x="186044" y="1635696"/>
                        <a:ext cx="4867275" cy="1865312"/>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658625" y="3573016"/>
          <a:ext cx="8156575" cy="1144587"/>
        </p:xfrm>
        <a:graphic>
          <a:graphicData uri="http://schemas.openxmlformats.org/presentationml/2006/ole">
            <mc:AlternateContent xmlns:mc="http://schemas.openxmlformats.org/markup-compatibility/2006">
              <mc:Choice xmlns:v="urn:schemas-microsoft-com:vml" Requires="v">
                <p:oleObj spid="_x0000_s949292" name="文档" r:id="rId19" imgW="8171815" imgH="1148080" progId="Word.Document.12">
                  <p:embed/>
                </p:oleObj>
              </mc:Choice>
              <mc:Fallback>
                <p:oleObj name="文档" r:id="rId19" imgW="8171815" imgH="1148080" progId="Word.Document.12">
                  <p:embed/>
                  <p:pic>
                    <p:nvPicPr>
                      <p:cNvPr id="0" name="图片 949291"/>
                      <p:cNvPicPr/>
                      <p:nvPr/>
                    </p:nvPicPr>
                    <p:blipFill>
                      <a:blip r:embed="rId20"/>
                      <a:stretch>
                        <a:fillRect/>
                      </a:stretch>
                    </p:blipFill>
                    <p:spPr>
                      <a:xfrm>
                        <a:off x="658625" y="3573016"/>
                        <a:ext cx="8156575" cy="1144587"/>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658625" y="4627141"/>
          <a:ext cx="8156575" cy="1144587"/>
        </p:xfrm>
        <a:graphic>
          <a:graphicData uri="http://schemas.openxmlformats.org/presentationml/2006/ole">
            <mc:AlternateContent xmlns:mc="http://schemas.openxmlformats.org/markup-compatibility/2006">
              <mc:Choice xmlns:v="urn:schemas-microsoft-com:vml" Requires="v">
                <p:oleObj spid="_x0000_s949293" name="文档" r:id="rId21" imgW="8171815" imgH="1148080" progId="Word.Document.12">
                  <p:embed/>
                </p:oleObj>
              </mc:Choice>
              <mc:Fallback>
                <p:oleObj name="文档" r:id="rId21" imgW="8171815" imgH="1148080" progId="Word.Document.12">
                  <p:embed/>
                  <p:pic>
                    <p:nvPicPr>
                      <p:cNvPr id="0" name="图片 949292"/>
                      <p:cNvPicPr/>
                      <p:nvPr/>
                    </p:nvPicPr>
                    <p:blipFill>
                      <a:blip r:embed="rId22"/>
                      <a:stretch>
                        <a:fillRect/>
                      </a:stretch>
                    </p:blipFill>
                    <p:spPr>
                      <a:xfrm>
                        <a:off x="658625" y="4627141"/>
                        <a:ext cx="8156575" cy="114458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245984"/>
            <a:ext cx="1134126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16.</a:t>
            </a:r>
            <a:r>
              <a:rPr lang="en-US" altLang="zh-CN" sz="2800" i="1" kern="100" dirty="0">
                <a:latin typeface="Times New Roman" panose="02020603050405020304" pitchFamily="18" charset="0"/>
                <a:ea typeface="方正中等线简体" panose="03000509000000000000" pitchFamily="65" charset="-122"/>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两个投资项目的利润率分别为随机变量</a:t>
            </a:r>
            <a:r>
              <a:rPr lang="en-US" altLang="zh-CN" sz="2800" i="1" kern="100" dirty="0">
                <a:latin typeface="Times New Roman" panose="02020603050405020304" pitchFamily="18" charset="0"/>
                <a:ea typeface="方正中等线简体" panose="03000509000000000000" pitchFamily="65" charset="-122"/>
              </a:rPr>
              <a:t>X</a:t>
            </a:r>
            <a:r>
              <a:rPr lang="en-US" altLang="zh-CN" sz="2800" kern="100" baseline="-250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rPr>
              <a:t>X</a:t>
            </a:r>
            <a:r>
              <a:rPr lang="en-US" altLang="zh-CN" sz="2800" kern="100" baseline="-250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，根据市场分析，</a:t>
            </a:r>
            <a:r>
              <a:rPr lang="en-US" altLang="zh-CN" sz="2800" i="1" kern="100" dirty="0">
                <a:latin typeface="Times New Roman" panose="02020603050405020304" pitchFamily="18" charset="0"/>
                <a:ea typeface="方正中等线简体" panose="03000509000000000000" pitchFamily="65" charset="-122"/>
              </a:rPr>
              <a:t>X</a:t>
            </a:r>
            <a:r>
              <a:rPr lang="en-US" altLang="zh-CN" sz="2800" kern="100" baseline="-250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rPr>
              <a:t>X</a:t>
            </a:r>
            <a:r>
              <a:rPr lang="en-US" altLang="zh-CN" sz="2800" kern="100" baseline="-250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的概率分布分别如表所示：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矩形 20"/>
          <p:cNvSpPr/>
          <p:nvPr/>
        </p:nvSpPr>
        <p:spPr>
          <a:xfrm>
            <a:off x="425370" y="4710480"/>
            <a:ext cx="11341260"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两个投资项目上各投资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万元，</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分别表示投资项目</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所获得的利润，求</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方差</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nvGraphicFramePr>
        <p:xfrm>
          <a:off x="566932" y="1700808"/>
          <a:ext cx="5404038" cy="1280160"/>
        </p:xfrm>
        <a:graphic>
          <a:graphicData uri="http://schemas.openxmlformats.org/drawingml/2006/table">
            <a:tbl>
              <a:tblPr/>
              <a:tblGrid>
                <a:gridCol w="1566960"/>
                <a:gridCol w="1780278"/>
                <a:gridCol w="2056800"/>
              </a:tblGrid>
              <a:tr h="0">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0.2</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531625" y="3356992"/>
          <a:ext cx="5474652" cy="1280160"/>
        </p:xfrm>
        <a:graphic>
          <a:graphicData uri="http://schemas.openxmlformats.org/drawingml/2006/table">
            <a:tbl>
              <a:tblPr/>
              <a:tblGrid>
                <a:gridCol w="1194068"/>
                <a:gridCol w="1356622"/>
                <a:gridCol w="1356622"/>
                <a:gridCol w="1567340"/>
              </a:tblGrid>
              <a:tr h="0">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0.5</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0.3</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43372" y="188640"/>
            <a:ext cx="11305256" cy="738664"/>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根据题意，知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和</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的概率分布分别如下表：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表格 5"/>
          <p:cNvGraphicFramePr>
            <a:graphicFrameLocks noGrp="1"/>
          </p:cNvGraphicFramePr>
          <p:nvPr/>
        </p:nvGraphicFramePr>
        <p:xfrm>
          <a:off x="570770" y="1052736"/>
          <a:ext cx="3845977" cy="1280160"/>
        </p:xfrm>
        <a:graphic>
          <a:graphicData uri="http://schemas.openxmlformats.org/drawingml/2006/table">
            <a:tbl>
              <a:tblPr/>
              <a:tblGrid>
                <a:gridCol w="1179487"/>
                <a:gridCol w="1333245"/>
                <a:gridCol w="1333245"/>
              </a:tblGrid>
              <a:tr h="0">
                <a:tc>
                  <a:txBody>
                    <a:bodyPr/>
                    <a:lstStyle/>
                    <a:p>
                      <a:pPr algn="ctr">
                        <a:lnSpc>
                          <a:spcPct val="150000"/>
                        </a:lnSpc>
                        <a:spcAft>
                          <a:spcPts val="0"/>
                        </a:spcAft>
                      </a:pPr>
                      <a:r>
                        <a:rPr lang="en-US" sz="2800" i="1" kern="100">
                          <a:effectLst/>
                          <a:latin typeface="Times New Roman" panose="02020603050405020304" pitchFamily="18" charset="0"/>
                          <a:ea typeface="黑体" panose="02010609060101010101" charset="-122"/>
                          <a:cs typeface="Courier New" panose="02070309020205020404" pitchFamily="49" charset="0"/>
                        </a:rPr>
                        <a:t>Y</a:t>
                      </a:r>
                      <a:r>
                        <a:rPr lang="en-US" sz="2800" kern="100" baseline="-25000">
                          <a:effectLst/>
                          <a:latin typeface="Times New Roman" panose="02020603050405020304" pitchFamily="18" charset="0"/>
                          <a:ea typeface="黑体" panose="02010609060101010101"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黑体" panose="02010609060101010101"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0.8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charset="-122"/>
                          <a:cs typeface="Courier New" panose="02070309020205020404" pitchFamily="49" charset="0"/>
                        </a:rPr>
                        <a:t>0.2</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表格 7"/>
          <p:cNvGraphicFramePr>
            <a:graphicFrameLocks noGrp="1"/>
          </p:cNvGraphicFramePr>
          <p:nvPr/>
        </p:nvGraphicFramePr>
        <p:xfrm>
          <a:off x="570770" y="2505110"/>
          <a:ext cx="4557216" cy="1280160"/>
        </p:xfrm>
        <a:graphic>
          <a:graphicData uri="http://schemas.openxmlformats.org/drawingml/2006/table">
            <a:tbl>
              <a:tblPr/>
              <a:tblGrid>
                <a:gridCol w="1037835"/>
                <a:gridCol w="1173127"/>
                <a:gridCol w="1173127"/>
                <a:gridCol w="1173127"/>
              </a:tblGrid>
              <a:tr h="0">
                <a:tc>
                  <a:txBody>
                    <a:bodyPr/>
                    <a:lstStyle/>
                    <a:p>
                      <a:pPr algn="ctr">
                        <a:lnSpc>
                          <a:spcPct val="150000"/>
                        </a:lnSpc>
                        <a:spcAft>
                          <a:spcPts val="0"/>
                        </a:spcAft>
                      </a:pPr>
                      <a:r>
                        <a:rPr lang="en-US" sz="2800" i="1" kern="100">
                          <a:effectLst/>
                          <a:latin typeface="Times New Roman" panose="02020603050405020304" pitchFamily="18" charset="0"/>
                          <a:ea typeface="黑体" panose="02010609060101010101" charset="-122"/>
                          <a:cs typeface="Courier New" panose="02070309020205020404" pitchFamily="49" charset="0"/>
                        </a:rPr>
                        <a:t>Y</a:t>
                      </a:r>
                      <a:r>
                        <a:rPr lang="en-US" sz="2800" kern="100" baseline="-25000">
                          <a:effectLst/>
                          <a:latin typeface="Times New Roman" panose="02020603050405020304" pitchFamily="18" charset="0"/>
                          <a:ea typeface="黑体" panose="02010609060101010101"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12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黑体" panose="02010609060101010101"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0.2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0.5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charset="-122"/>
                          <a:cs typeface="Courier New" panose="02070309020205020404" pitchFamily="49" charset="0"/>
                        </a:rPr>
                        <a:t>0.3</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 name="矩形 26"/>
          <p:cNvSpPr/>
          <p:nvPr/>
        </p:nvSpPr>
        <p:spPr>
          <a:xfrm>
            <a:off x="443372" y="3789040"/>
            <a:ext cx="11305256" cy="267765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从而</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blinds(horizontal)">
                                      <p:cBhvr>
                                        <p:cTn id="18" dur="500"/>
                                        <p:tgtEl>
                                          <p:spTgt spid="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animEffect transition="in" filter="blinds(horizontal)">
                                      <p:cBhvr>
                                        <p:cTn id="23" dur="500"/>
                                        <p:tgtEl>
                                          <p:spTgt spid="2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7">
                                            <p:txEl>
                                              <p:pRg st="2" end="2"/>
                                            </p:txEl>
                                          </p:spTgt>
                                        </p:tgtEl>
                                        <p:attrNameLst>
                                          <p:attrName>style.visibility</p:attrName>
                                        </p:attrNameLst>
                                      </p:cBhvr>
                                      <p:to>
                                        <p:strVal val="visible"/>
                                      </p:to>
                                    </p:set>
                                    <p:animEffect transition="in" filter="blinds(horizontal)">
                                      <p:cBhvr>
                                        <p:cTn id="28" dur="500"/>
                                        <p:tgtEl>
                                          <p:spTgt spid="2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animEffect transition="in" filter="blinds(horizontal)">
                                      <p:cBhvr>
                                        <p:cTn id="33"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1180347"/>
            <a:ext cx="11341260" cy="2031325"/>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将</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万元投资项目</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万元投资项目</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表示投资项目</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所得利润的方差与投资项目</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所得利润的方差的和</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的最小值，并指出</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为何值时，</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取得最小值</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graphicFrame>
        <p:nvGraphicFramePr>
          <p:cNvPr id="22" name="对象 21"/>
          <p:cNvGraphicFramePr>
            <a:graphicFrameLocks noChangeAspect="1"/>
          </p:cNvGraphicFramePr>
          <p:nvPr/>
        </p:nvGraphicFramePr>
        <p:xfrm>
          <a:off x="571500" y="546100"/>
          <a:ext cx="10909300" cy="1562100"/>
        </p:xfrm>
        <a:graphic>
          <a:graphicData uri="http://schemas.openxmlformats.org/presentationml/2006/ole">
            <mc:AlternateContent xmlns:mc="http://schemas.openxmlformats.org/markup-compatibility/2006">
              <mc:Choice xmlns:v="urn:schemas-microsoft-com:vml" Requires="v">
                <p:oleObj spid="_x0000_s921671" name="文档" r:id="rId17" imgW="11062970" imgH="1586230" progId="Word.Document.12">
                  <p:embed/>
                </p:oleObj>
              </mc:Choice>
              <mc:Fallback>
                <p:oleObj name="文档" r:id="rId17" imgW="11062970" imgH="1586230" progId="Word.Document.12">
                  <p:embed/>
                  <p:pic>
                    <p:nvPicPr>
                      <p:cNvPr id="0" name="图片 921670"/>
                      <p:cNvPicPr/>
                      <p:nvPr/>
                    </p:nvPicPr>
                    <p:blipFill>
                      <a:blip r:embed="rId18"/>
                      <a:stretch>
                        <a:fillRect/>
                      </a:stretch>
                    </p:blipFill>
                    <p:spPr>
                      <a:xfrm>
                        <a:off x="571500" y="546100"/>
                        <a:ext cx="10909300" cy="156210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569913" y="2204864"/>
          <a:ext cx="11055350" cy="1174750"/>
        </p:xfrm>
        <a:graphic>
          <a:graphicData uri="http://schemas.openxmlformats.org/presentationml/2006/ole">
            <mc:AlternateContent xmlns:mc="http://schemas.openxmlformats.org/markup-compatibility/2006">
              <mc:Choice xmlns:v="urn:schemas-microsoft-com:vml" Requires="v">
                <p:oleObj spid="_x0000_s921672" name="文档" r:id="rId19" imgW="11062970" imgH="1179830" progId="Word.Document.12">
                  <p:embed/>
                </p:oleObj>
              </mc:Choice>
              <mc:Fallback>
                <p:oleObj name="文档" r:id="rId19" imgW="11062970" imgH="1179830" progId="Word.Document.12">
                  <p:embed/>
                  <p:pic>
                    <p:nvPicPr>
                      <p:cNvPr id="0" name="图片 921671"/>
                      <p:cNvPicPr/>
                      <p:nvPr/>
                    </p:nvPicPr>
                    <p:blipFill>
                      <a:blip r:embed="rId20"/>
                      <a:stretch>
                        <a:fillRect/>
                      </a:stretch>
                    </p:blipFill>
                    <p:spPr>
                      <a:xfrm>
                        <a:off x="569913" y="2204864"/>
                        <a:ext cx="11055350" cy="1174750"/>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569913" y="3212976"/>
          <a:ext cx="11055350" cy="1174750"/>
        </p:xfrm>
        <a:graphic>
          <a:graphicData uri="http://schemas.openxmlformats.org/presentationml/2006/ole">
            <mc:AlternateContent xmlns:mc="http://schemas.openxmlformats.org/markup-compatibility/2006">
              <mc:Choice xmlns:v="urn:schemas-microsoft-com:vml" Requires="v">
                <p:oleObj spid="_x0000_s921673" name="文档" r:id="rId21" imgW="11062970" imgH="1179830" progId="Word.Document.12">
                  <p:embed/>
                </p:oleObj>
              </mc:Choice>
              <mc:Fallback>
                <p:oleObj name="文档" r:id="rId21" imgW="11062970" imgH="1179830" progId="Word.Document.12">
                  <p:embed/>
                  <p:pic>
                    <p:nvPicPr>
                      <p:cNvPr id="0" name="图片 921672"/>
                      <p:cNvPicPr/>
                      <p:nvPr/>
                    </p:nvPicPr>
                    <p:blipFill>
                      <a:blip r:embed="rId22"/>
                      <a:stretch>
                        <a:fillRect/>
                      </a:stretch>
                    </p:blipFill>
                    <p:spPr>
                      <a:xfrm>
                        <a:off x="569913" y="3212976"/>
                        <a:ext cx="11055350" cy="1174750"/>
                      </a:xfrm>
                      <a:prstGeom prst="rect">
                        <a:avLst/>
                      </a:prstGeom>
                    </p:spPr>
                  </p:pic>
                </p:oleObj>
              </mc:Fallback>
            </mc:AlternateContent>
          </a:graphicData>
        </a:graphic>
      </p:graphicFrame>
      <p:sp>
        <p:nvSpPr>
          <p:cNvPr id="3" name="矩形 2"/>
          <p:cNvSpPr/>
          <p:nvPr/>
        </p:nvSpPr>
        <p:spPr>
          <a:xfrm>
            <a:off x="503411" y="4274512"/>
            <a:ext cx="11121852"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75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取得最小值</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 name="返回">
            <a:hlinkClick r:id="rId23" action="ppaction://hlinksldjump"/>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419FC0"/>
        </a:solidFill>
        <a:effectLst/>
      </p:bgPr>
    </p:bg>
    <p:spTree>
      <p:nvGrpSpPr>
        <p:cNvPr id="1" name=""/>
        <p:cNvGrpSpPr/>
        <p:nvPr/>
      </p:nvGrpSpPr>
      <p:grpSpPr>
        <a:xfrm>
          <a:off x="0" y="0"/>
          <a:ext cx="0" cy="0"/>
          <a:chOff x="0" y="0"/>
          <a:chExt cx="0" cy="0"/>
        </a:xfrm>
      </p:grpSpPr>
      <p:sp>
        <p:nvSpPr>
          <p:cNvPr id="4" name="矩形 3"/>
          <p:cNvSpPr/>
          <p:nvPr/>
        </p:nvSpPr>
        <p:spPr>
          <a:xfrm>
            <a:off x="982662" y="2060345"/>
            <a:ext cx="11209337" cy="2223358"/>
          </a:xfrm>
          <a:prstGeom prst="rect">
            <a:avLst/>
          </a:prstGeom>
          <a:solidFill>
            <a:schemeClr val="bg1"/>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7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chemeClr val="bg1">
              <a:lumMod val="95000"/>
              <a:alpha val="30000"/>
            </a:schemeClr>
          </a:solid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3255955" y="2328244"/>
            <a:ext cx="4648455" cy="670088"/>
          </a:xfrm>
          <a:prstGeom prst="rect">
            <a:avLst/>
          </a:prstGeom>
        </p:spPr>
        <p:txBody>
          <a:bodyPr wrap="square" lIns="91410" tIns="45704" rIns="91410" bIns="45704">
            <a:spAutoFit/>
          </a:bodyPr>
          <a:lstStyle/>
          <a:p>
            <a:pPr algn="ctr">
              <a:lnSpc>
                <a:spcPct val="130000"/>
              </a:lnSpc>
              <a:defRPr/>
            </a:pPr>
            <a:r>
              <a:rPr lang="zh-CN" altLang="en-US" sz="3200" b="1" dirty="0">
                <a:solidFill>
                  <a:schemeClr val="tx1">
                    <a:lumMod val="50000"/>
                    <a:lumOff val="50000"/>
                  </a:schemeClr>
                </a:solidFill>
                <a:latin typeface="微软雅黑" panose="020B0503020204020204" pitchFamily="34" charset="-122"/>
              </a:rPr>
              <a:t>本课结束</a:t>
            </a:r>
            <a:endParaRPr lang="zh-CN" altLang="en-US" sz="3200" b="1" dirty="0">
              <a:solidFill>
                <a:schemeClr val="tx1">
                  <a:lumMod val="50000"/>
                  <a:lumOff val="50000"/>
                </a:schemeClr>
              </a:solidFill>
              <a:latin typeface="微软雅黑" panose="020B0503020204020204" pitchFamily="34" charset="-122"/>
            </a:endParaRPr>
          </a:p>
        </p:txBody>
      </p:sp>
      <p:sp>
        <p:nvSpPr>
          <p:cNvPr id="10" name="标题 1"/>
          <p:cNvSpPr txBox="1"/>
          <p:nvPr/>
        </p:nvSpPr>
        <p:spPr>
          <a:xfrm>
            <a:off x="1847528" y="3092009"/>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pitchFamily="34" charset="-122"/>
              </a:rPr>
              <a:t>更多精彩内容请登录：</a:t>
            </a:r>
            <a:r>
              <a:rPr lang="en-US" altLang="zh-CN" sz="2700" b="1" dirty="0" smtClean="0">
                <a:latin typeface="微软雅黑" panose="020B0503020204020204" pitchFamily="34" charset="-122"/>
              </a:rPr>
              <a:t>www.xinjiaoyu.com</a:t>
            </a:r>
            <a:endParaRPr lang="zh-CN" altLang="en-US" sz="2700" b="1" dirty="0">
              <a:latin typeface="微软雅黑" panose="020B0503020204020204" pitchFamily="34" charset="-122"/>
            </a:endParaRPr>
          </a:p>
        </p:txBody>
      </p:sp>
      <p:sp>
        <p:nvSpPr>
          <p:cNvPr id="11"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18979" y="404664"/>
            <a:ext cx="1919234" cy="534146"/>
            <a:chOff x="5232856" y="1918920"/>
            <a:chExt cx="1919234" cy="534146"/>
          </a:xfrm>
        </p:grpSpPr>
        <p:sp>
          <p:nvSpPr>
            <p:cNvPr id="8" name="任意多边形 7"/>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70C0"/>
            </a:solidFill>
            <a:ln w="25400" cap="flat" cmpd="sng" algn="ctr">
              <a:noFill/>
              <a:prstDash val="solid"/>
            </a:ln>
            <a:effectLst/>
          </p:spPr>
          <p:txBody>
            <a:bodyPr wrap="square"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sp>
          <p:nvSpPr>
            <p:cNvPr id="9" name="矩形 8"/>
            <p:cNvSpPr/>
            <p:nvPr/>
          </p:nvSpPr>
          <p:spPr>
            <a:xfrm>
              <a:off x="5508407" y="1927648"/>
              <a:ext cx="1610476" cy="468805"/>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cxnSp>
          <p:nvCxnSpPr>
            <p:cNvPr id="10" name="肘形连接符 9"/>
            <p:cNvCxnSpPr/>
            <p:nvPr/>
          </p:nvCxnSpPr>
          <p:spPr>
            <a:xfrm>
              <a:off x="5352090" y="2030492"/>
              <a:ext cx="1800000" cy="422574"/>
            </a:xfrm>
            <a:prstGeom prst="bentConnector3">
              <a:avLst>
                <a:gd name="adj1" fmla="val 139"/>
              </a:avLst>
            </a:prstGeom>
            <a:noFill/>
            <a:ln w="9525" cap="flat" cmpd="sng" algn="ctr">
              <a:solidFill>
                <a:sysClr val="windowText" lastClr="000000"/>
              </a:solidFill>
              <a:prstDash val="solid"/>
            </a:ln>
            <a:effectLst/>
          </p:spPr>
        </p:cxnSp>
        <p:sp>
          <p:nvSpPr>
            <p:cNvPr id="13" name="矩形 12"/>
            <p:cNvSpPr/>
            <p:nvPr/>
          </p:nvSpPr>
          <p:spPr>
            <a:xfrm>
              <a:off x="5473296" y="1918920"/>
              <a:ext cx="1637886" cy="492443"/>
            </a:xfrm>
            <a:prstGeom prst="rect">
              <a:avLst/>
            </a:prstGeom>
          </p:spPr>
          <p:txBody>
            <a:bodyPr wrap="square">
              <a:spAutoFit/>
            </a:bodyPr>
            <a:lstStyle/>
            <a:p>
              <a:pPr algn="ctr" defTabSz="1219200">
                <a:tabLst>
                  <a:tab pos="2070735" algn="l"/>
                </a:tabLst>
              </a:pPr>
              <a:r>
                <a:rPr lang="zh-CN" altLang="zh-CN" sz="2600" b="1" kern="0" dirty="0">
                  <a:solidFill>
                    <a:prstClr val="black"/>
                  </a:solidFill>
                  <a:latin typeface="微软雅黑" panose="020B0503020204020204" pitchFamily="34" charset="-122"/>
                </a:rPr>
                <a:t>知识梳理</a:t>
              </a:r>
              <a:endParaRPr lang="zh-CN" altLang="zh-CN" sz="2600" b="1" kern="0" dirty="0">
                <a:solidFill>
                  <a:prstClr val="black"/>
                </a:solidFill>
                <a:latin typeface="微软雅黑" panose="020B0503020204020204" pitchFamily="34" charset="-122"/>
              </a:endParaRPr>
            </a:p>
          </p:txBody>
        </p:sp>
      </p:grpSp>
      <p:sp>
        <p:nvSpPr>
          <p:cNvPr id="3" name="矩形 2"/>
          <p:cNvSpPr/>
          <p:nvPr/>
        </p:nvSpPr>
        <p:spPr>
          <a:xfrm>
            <a:off x="576064" y="892315"/>
            <a:ext cx="11136560" cy="6644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设离散型随机变量</a:t>
            </a:r>
            <a:r>
              <a:rPr lang="en-US" altLang="zh-CN" sz="2800" i="1" kern="100" dirty="0">
                <a:latin typeface="Times New Roman" panose="02020603050405020304" pitchFamily="18" charset="0"/>
                <a:ea typeface="方正中等线简体" panose="03000509000000000000" pitchFamily="65" charset="-122"/>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的均值为</a:t>
            </a:r>
            <a:r>
              <a:rPr lang="en-US" altLang="zh-CN" sz="2800" i="1" kern="100" dirty="0">
                <a:latin typeface="Times New Roman" panose="02020603050405020304" pitchFamily="18" charset="0"/>
                <a:ea typeface="方正中等线简体" panose="03000509000000000000" pitchFamily="65" charset="-122"/>
              </a:rPr>
              <a:t>μ</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，其概率分布表如下：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576064" y="3140968"/>
            <a:ext cx="11136560"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i="1"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方差</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σ</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4" name="表格 13"/>
          <p:cNvGraphicFramePr>
            <a:graphicFrameLocks noGrp="1"/>
          </p:cNvGraphicFramePr>
          <p:nvPr/>
        </p:nvGraphicFramePr>
        <p:xfrm>
          <a:off x="698433" y="1716792"/>
          <a:ext cx="4965519" cy="1280160"/>
        </p:xfrm>
        <a:graphic>
          <a:graphicData uri="http://schemas.openxmlformats.org/drawingml/2006/table">
            <a:tbl>
              <a:tblPr/>
              <a:tblGrid>
                <a:gridCol w="653358"/>
                <a:gridCol w="710604"/>
                <a:gridCol w="710604"/>
                <a:gridCol w="754162"/>
                <a:gridCol w="672025"/>
                <a:gridCol w="754162"/>
                <a:gridCol w="710604"/>
              </a:tblGrid>
              <a:tr h="0">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i="1"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i</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i="1"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n</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r>
                        <a:rPr lang="en-US" sz="2800"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p</a:t>
                      </a:r>
                      <a:r>
                        <a:rPr lang="en-US" sz="2800" i="1" kern="100" baseline="-25000">
                          <a:effectLst/>
                          <a:latin typeface="Times New Roman" panose="02020603050405020304" pitchFamily="18" charset="0"/>
                          <a:ea typeface="方正中等线简体" panose="03000509000000000000" pitchFamily="65" charset="-122"/>
                          <a:cs typeface="Courier New" panose="02070309020205020404" pitchFamily="49" charset="0"/>
                        </a:rPr>
                        <a:t>i</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p</a:t>
                      </a:r>
                      <a:r>
                        <a:rPr lang="en-US" sz="2800" i="1" kern="100" baseline="-25000" dirty="0" err="1">
                          <a:effectLst/>
                          <a:latin typeface="Times New Roman" panose="02020603050405020304" pitchFamily="18" charset="0"/>
                          <a:ea typeface="方正中等线简体" panose="03000509000000000000" pitchFamily="65" charset="-122"/>
                          <a:cs typeface="Courier New" panose="02070309020205020404" pitchFamily="49" charset="0"/>
                        </a:rPr>
                        <a:t>n</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矩形 11"/>
          <p:cNvSpPr/>
          <p:nvPr/>
        </p:nvSpPr>
        <p:spPr>
          <a:xfrm>
            <a:off x="4007768" y="3829102"/>
            <a:ext cx="605486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i="1" kern="100" baseline="-250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μ</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i="1"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n</a:t>
            </a:r>
            <a:endParaRPr lang="zh-CN" altLang="en-US" dirty="0">
              <a:solidFill>
                <a:srgbClr val="C00000"/>
              </a:solidFill>
            </a:endParaRPr>
          </a:p>
        </p:txBody>
      </p:sp>
      <p:graphicFrame>
        <p:nvGraphicFramePr>
          <p:cNvPr id="15" name="对象 14"/>
          <p:cNvGraphicFramePr>
            <a:graphicFrameLocks noChangeAspect="1"/>
          </p:cNvGraphicFramePr>
          <p:nvPr/>
        </p:nvGraphicFramePr>
        <p:xfrm>
          <a:off x="673100" y="4343400"/>
          <a:ext cx="8102600" cy="1409700"/>
        </p:xfrm>
        <a:graphic>
          <a:graphicData uri="http://schemas.openxmlformats.org/presentationml/2006/ole">
            <mc:AlternateContent xmlns:mc="http://schemas.openxmlformats.org/markup-compatibility/2006">
              <mc:Choice xmlns:v="urn:schemas-microsoft-com:vml" Requires="v">
                <p:oleObj spid="_x0000_s922662" name="文档" r:id="rId1" imgW="8223250" imgH="1436370" progId="Word.Document.12">
                  <p:embed/>
                </p:oleObj>
              </mc:Choice>
              <mc:Fallback>
                <p:oleObj name="文档" r:id="rId1" imgW="8223250" imgH="1436370" progId="Word.Document.12">
                  <p:embed/>
                  <p:pic>
                    <p:nvPicPr>
                      <p:cNvPr id="0" name="图片 922661"/>
                      <p:cNvPicPr/>
                      <p:nvPr/>
                    </p:nvPicPr>
                    <p:blipFill>
                      <a:blip r:embed="rId2"/>
                      <a:stretch>
                        <a:fillRect/>
                      </a:stretch>
                    </p:blipFill>
                    <p:spPr>
                      <a:xfrm>
                        <a:off x="673100" y="4343400"/>
                        <a:ext cx="8102600" cy="1409700"/>
                      </a:xfrm>
                      <a:prstGeom prst="rect">
                        <a:avLst/>
                      </a:prstGeom>
                    </p:spPr>
                  </p:pic>
                </p:oleObj>
              </mc:Fallback>
            </mc:AlternateContent>
          </a:graphicData>
        </a:graphic>
      </p:graphicFrame>
      <p:sp>
        <p:nvSpPr>
          <p:cNvPr id="17" name="矩形 16"/>
          <p:cNvSpPr/>
          <p:nvPr/>
        </p:nvSpPr>
        <p:spPr>
          <a:xfrm>
            <a:off x="576064" y="6076891"/>
            <a:ext cx="11136560"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意义：方差刻画了随机变量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与其均值</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9" name="对象 18"/>
          <p:cNvGraphicFramePr>
            <a:graphicFrameLocks noChangeAspect="1"/>
          </p:cNvGraphicFramePr>
          <p:nvPr/>
        </p:nvGraphicFramePr>
        <p:xfrm>
          <a:off x="673100" y="5435600"/>
          <a:ext cx="8140700" cy="1079500"/>
        </p:xfrm>
        <a:graphic>
          <a:graphicData uri="http://schemas.openxmlformats.org/presentationml/2006/ole">
            <mc:AlternateContent xmlns:mc="http://schemas.openxmlformats.org/markup-compatibility/2006">
              <mc:Choice xmlns:v="urn:schemas-microsoft-com:vml" Requires="v">
                <p:oleObj spid="_x0000_s922663" name="文档" r:id="rId3" imgW="8258810" imgH="1103630" progId="Word.Document.12">
                  <p:embed/>
                </p:oleObj>
              </mc:Choice>
              <mc:Fallback>
                <p:oleObj name="文档" r:id="rId3" imgW="8258810" imgH="1103630" progId="Word.Document.12">
                  <p:embed/>
                  <p:pic>
                    <p:nvPicPr>
                      <p:cNvPr id="0" name="图片 922662"/>
                      <p:cNvPicPr/>
                      <p:nvPr/>
                    </p:nvPicPr>
                    <p:blipFill>
                      <a:blip r:embed="rId4"/>
                      <a:stretch>
                        <a:fillRect/>
                      </a:stretch>
                    </p:blipFill>
                    <p:spPr>
                      <a:xfrm>
                        <a:off x="673100" y="5435600"/>
                        <a:ext cx="8140700" cy="1079500"/>
                      </a:xfrm>
                      <a:prstGeom prst="rect">
                        <a:avLst/>
                      </a:prstGeom>
                    </p:spPr>
                  </p:pic>
                </p:oleObj>
              </mc:Fallback>
            </mc:AlternateContent>
          </a:graphicData>
        </a:graphic>
      </p:graphicFrame>
      <p:sp>
        <p:nvSpPr>
          <p:cNvPr id="20" name="矩形 19"/>
          <p:cNvSpPr/>
          <p:nvPr/>
        </p:nvSpPr>
        <p:spPr>
          <a:xfrm>
            <a:off x="7485418" y="6185809"/>
            <a:ext cx="2339102" cy="523220"/>
          </a:xfrm>
          <a:prstGeom prst="rect">
            <a:avLst/>
          </a:prstGeom>
        </p:spPr>
        <p:txBody>
          <a:bodyPr wrap="none">
            <a:spAutoFit/>
          </a:bodyPr>
          <a:lstStyle/>
          <a:p>
            <a:pPr algn="ctr">
              <a:spcBef>
                <a:spcPct val="0"/>
              </a:spcBef>
              <a:defRPr/>
            </a:pP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平均偏离程度</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1185133"/>
            <a:ext cx="11305256" cy="3323987"/>
          </a:xfrm>
          <a:prstGeom prst="rect">
            <a:avLst/>
          </a:prstGeom>
        </p:spPr>
        <p:txBody>
          <a:bodyPr wrap="square">
            <a:spAutoFit/>
          </a:bodyPr>
          <a:lstStyle/>
          <a:p>
            <a:pPr algn="just">
              <a:lnSpc>
                <a:spcPct val="150000"/>
              </a:lnSpc>
              <a:spcAft>
                <a:spcPts val="0"/>
              </a:spcAf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注意点：</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离散型随机变量的方差或标准差越小，随机变量的取值越集中；方差或标准差越大，随机变量的取值越分散</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离散型随机变量的方差的单位是随机变量本身的单位的平方，标准差与随机变量本身的单位相同</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MH" val="20150816225314"/>
  <p:tag name="MH_LIBRARY" val="GRAPHIC"/>
  <p:tag name="MH_TYPE" val="SubTitle"/>
  <p:tag name="MH_ORDER" val="1"/>
</p:tagLst>
</file>

<file path=ppt/tags/tag2.xml><?xml version="1.0" encoding="utf-8"?>
<p:tagLst xmlns:p="http://schemas.openxmlformats.org/presentationml/2006/main">
  <p:tag name="MH" val="20150816225314"/>
  <p:tag name="MH_LIBRARY" val="GRAPHIC"/>
  <p:tag name="MH_TYPE" val="SubTitle"/>
  <p:tag name="MH_ORDER" val="1"/>
</p:tagLst>
</file>

<file path=ppt/tags/tag3.xml><?xml version="1.0" encoding="utf-8"?>
<p:tagLst xmlns:p="http://schemas.openxmlformats.org/presentationml/2006/main">
  <p:tag name="MH" val="20150816225314"/>
  <p:tag name="MH_LIBRARY" val="GRAPHIC"/>
  <p:tag name="MH_TYPE" val="SubTitle"/>
  <p:tag name="MH_ORDER" val="1"/>
</p:tagLst>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7139</Words>
  <Application>WPS 演示</Application>
  <PresentationFormat>宽屏</PresentationFormat>
  <Paragraphs>1803</Paragraphs>
  <Slides>76</Slides>
  <Notes>2</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83</vt:i4>
      </vt:variant>
      <vt:variant>
        <vt:lpstr>幻灯片标题</vt:lpstr>
      </vt:variant>
      <vt:variant>
        <vt:i4>76</vt:i4>
      </vt:variant>
    </vt:vector>
  </HeadingPairs>
  <TitlesOfParts>
    <vt:vector size="177" baseType="lpstr">
      <vt:lpstr>Arial</vt:lpstr>
      <vt:lpstr>宋体</vt:lpstr>
      <vt:lpstr>Wingdings</vt:lpstr>
      <vt:lpstr>微软雅黑</vt:lpstr>
      <vt:lpstr>Times New Roman</vt:lpstr>
      <vt:lpstr>方正中等线简体</vt:lpstr>
      <vt:lpstr>Courier New</vt:lpstr>
      <vt:lpstr>明黑</vt:lpstr>
      <vt:lpstr>黑体</vt:lpstr>
      <vt:lpstr>Calibri</vt:lpstr>
      <vt:lpstr>Arial</vt:lpstr>
      <vt:lpstr>Arial Unicode MS</vt:lpstr>
      <vt:lpstr>Broadway</vt:lpstr>
      <vt:lpstr>细等线拼音字体</vt:lpstr>
      <vt:lpstr>楷体</vt:lpstr>
      <vt:lpstr>经典繁仿黑</vt:lpstr>
      <vt:lpstr>华文细黑</vt:lpstr>
      <vt:lpstr>1_Office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木鸟飞²⁰¹⁸</cp:lastModifiedBy>
  <cp:revision>1999</cp:revision>
  <dcterms:created xsi:type="dcterms:W3CDTF">2019-11-13T09:14:00Z</dcterms:created>
  <dcterms:modified xsi:type="dcterms:W3CDTF">2022-02-18T13:52:31Z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42C645F848414189A3491A9A7827A9A7</vt:lpwstr>
  </property>
  <property fmtid="{D5CDD505-2E9C-101B-9397-08002B2CF9AE}" pid="3" name="KSOProductBuildVer">
    <vt:lpwstr>2052-11.1.0.11116</vt:lpwstr>
  </property>
</Properties>
</file>