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61"/>
  </p:handoutMasterIdLst>
  <p:sldIdLst>
    <p:sldId id="592" r:id="rId3"/>
    <p:sldId id="257" r:id="rId4"/>
    <p:sldId id="362" r:id="rId5"/>
    <p:sldId id="624" r:id="rId6"/>
    <p:sldId id="625" r:id="rId8"/>
    <p:sldId id="827" r:id="rId9"/>
    <p:sldId id="884" r:id="rId10"/>
    <p:sldId id="885" r:id="rId11"/>
    <p:sldId id="878" r:id="rId12"/>
    <p:sldId id="844" r:id="rId13"/>
    <p:sldId id="775" r:id="rId14"/>
    <p:sldId id="886" r:id="rId15"/>
    <p:sldId id="626" r:id="rId16"/>
    <p:sldId id="779" r:id="rId17"/>
    <p:sldId id="887" r:id="rId18"/>
    <p:sldId id="888" r:id="rId19"/>
    <p:sldId id="807" r:id="rId20"/>
    <p:sldId id="711" r:id="rId21"/>
    <p:sldId id="889" r:id="rId22"/>
    <p:sldId id="627" r:id="rId23"/>
    <p:sldId id="759" r:id="rId24"/>
    <p:sldId id="890" r:id="rId25"/>
    <p:sldId id="882" r:id="rId26"/>
    <p:sldId id="865" r:id="rId27"/>
    <p:sldId id="725" r:id="rId28"/>
    <p:sldId id="891" r:id="rId29"/>
    <p:sldId id="892" r:id="rId30"/>
    <p:sldId id="893" r:id="rId31"/>
    <p:sldId id="425" r:id="rId32"/>
    <p:sldId id="270" r:id="rId33"/>
    <p:sldId id="291" r:id="rId34"/>
    <p:sldId id="305" r:id="rId35"/>
    <p:sldId id="292" r:id="rId36"/>
    <p:sldId id="293" r:id="rId37"/>
    <p:sldId id="318" r:id="rId38"/>
    <p:sldId id="319" r:id="rId39"/>
    <p:sldId id="320" r:id="rId40"/>
    <p:sldId id="321" r:id="rId41"/>
    <p:sldId id="322" r:id="rId42"/>
    <p:sldId id="323" r:id="rId43"/>
    <p:sldId id="324" r:id="rId44"/>
    <p:sldId id="325" r:id="rId45"/>
    <p:sldId id="326" r:id="rId46"/>
    <p:sldId id="327" r:id="rId47"/>
    <p:sldId id="873" r:id="rId48"/>
    <p:sldId id="328" r:id="rId49"/>
    <p:sldId id="894" r:id="rId50"/>
    <p:sldId id="329" r:id="rId51"/>
    <p:sldId id="330" r:id="rId52"/>
    <p:sldId id="895" r:id="rId53"/>
    <p:sldId id="331" r:id="rId54"/>
    <p:sldId id="332" r:id="rId55"/>
    <p:sldId id="333" r:id="rId56"/>
    <p:sldId id="334" r:id="rId57"/>
    <p:sldId id="896" r:id="rId58"/>
    <p:sldId id="897" r:id="rId59"/>
    <p:sldId id="593"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31" autoAdjust="0"/>
  </p:normalViewPr>
  <p:slideViewPr>
    <p:cSldViewPr>
      <p:cViewPr>
        <p:scale>
          <a:sx n="100" d="100"/>
          <a:sy n="100" d="100"/>
        </p:scale>
        <p:origin x="318" y="366"/>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3.png"/><Relationship Id="rId1" Type="http://schemas.openxmlformats.org/officeDocument/2006/relationships/slide" Target="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png"/><Relationship Id="rId1"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 Target="slide31.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 Target="slide31.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9.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 Target="slide31.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7.png"/><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 Id="rId3" Type="http://schemas.openxmlformats.org/officeDocument/2006/relationships/slide" Target="slide31.xml"/><Relationship Id="rId2" Type="http://schemas.openxmlformats.org/officeDocument/2006/relationships/image" Target="../media/image3.png"/><Relationship Id="rId1" Type="http://schemas.openxmlformats.org/officeDocument/2006/relationships/slide" Target="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40.xml"/><Relationship Id="rId7" Type="http://schemas.openxmlformats.org/officeDocument/2006/relationships/slide" Target="slide39.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 Id="rId3" Type="http://schemas.openxmlformats.org/officeDocument/2006/relationships/image" Target="../media/image10.png"/><Relationship Id="rId20" Type="http://schemas.openxmlformats.org/officeDocument/2006/relationships/slideLayout" Target="../slideLayouts/slideLayout12.xml"/><Relationship Id="rId2" Type="http://schemas.microsoft.com/office/2007/relationships/hdphoto" Target="../media/image9.wdp"/><Relationship Id="rId19" Type="http://schemas.openxmlformats.org/officeDocument/2006/relationships/slide" Target="slide54.xml"/><Relationship Id="rId18" Type="http://schemas.openxmlformats.org/officeDocument/2006/relationships/slide" Target="slide53.xml"/><Relationship Id="rId17" Type="http://schemas.openxmlformats.org/officeDocument/2006/relationships/slide" Target="slide52.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8.xml"/><Relationship Id="rId13" Type="http://schemas.openxmlformats.org/officeDocument/2006/relationships/slide" Target="slide46.xml"/><Relationship Id="rId12" Type="http://schemas.openxmlformats.org/officeDocument/2006/relationships/slide" Target="slide44.xml"/><Relationship Id="rId11" Type="http://schemas.openxmlformats.org/officeDocument/2006/relationships/slide" Target="slide43.xml"/><Relationship Id="rId10" Type="http://schemas.openxmlformats.org/officeDocument/2006/relationships/slide" Target="slide42.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11.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38.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11.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39.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12.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20.xml"/><Relationship Id="rId6" Type="http://schemas.openxmlformats.org/officeDocument/2006/relationships/tags" Target="../tags/tag2.xml"/><Relationship Id="rId5" Type="http://schemas.openxmlformats.org/officeDocument/2006/relationships/slide" Target="slide13.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35.xml"/><Relationship Id="rId10" Type="http://schemas.openxmlformats.org/officeDocument/2006/relationships/notesSlide" Target="../notesSlides/notesSlide1.xml"/><Relationship Id="rId1" Type="http://schemas.openxmlformats.org/officeDocument/2006/relationships/slide" Target="slide30.xml"/></Relationships>
</file>

<file path=ppt/slides/_rels/slide40.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10.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1.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4.xml"/><Relationship Id="rId17" Type="http://schemas.openxmlformats.org/officeDocument/2006/relationships/image" Target="../media/image11.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2.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4.xml"/><Relationship Id="rId17" Type="http://schemas.openxmlformats.org/officeDocument/2006/relationships/image" Target="../media/image12.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3.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1.xml"/><Relationship Id="rId17" Type="http://schemas.openxmlformats.org/officeDocument/2006/relationships/image" Target="../media/image13.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4.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7.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5.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7.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6.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5.xml"/><Relationship Id="rId17" Type="http://schemas.openxmlformats.org/officeDocument/2006/relationships/image" Target="../media/image14.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7.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1.xml"/><Relationship Id="rId17" Type="http://schemas.openxmlformats.org/officeDocument/2006/relationships/image" Target="../media/image14.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48.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40.xml"/><Relationship Id="rId7" Type="http://schemas.openxmlformats.org/officeDocument/2006/relationships/slide" Target="slide39.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 Id="rId3" Type="http://schemas.openxmlformats.org/officeDocument/2006/relationships/image" Target="../media/image10.png"/><Relationship Id="rId20" Type="http://schemas.openxmlformats.org/officeDocument/2006/relationships/slideLayout" Target="../slideLayouts/slideLayout12.xml"/><Relationship Id="rId2" Type="http://schemas.microsoft.com/office/2007/relationships/hdphoto" Target="../media/image9.wdp"/><Relationship Id="rId19" Type="http://schemas.openxmlformats.org/officeDocument/2006/relationships/slide" Target="slide54.xml"/><Relationship Id="rId18" Type="http://schemas.openxmlformats.org/officeDocument/2006/relationships/slide" Target="slide53.xml"/><Relationship Id="rId17" Type="http://schemas.openxmlformats.org/officeDocument/2006/relationships/slide" Target="slide52.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8.xml"/><Relationship Id="rId13" Type="http://schemas.openxmlformats.org/officeDocument/2006/relationships/slide" Target="slide46.xml"/><Relationship Id="rId12" Type="http://schemas.openxmlformats.org/officeDocument/2006/relationships/slide" Target="slide44.xml"/><Relationship Id="rId11" Type="http://schemas.openxmlformats.org/officeDocument/2006/relationships/slide" Target="slide43.xml"/><Relationship Id="rId10" Type="http://schemas.openxmlformats.org/officeDocument/2006/relationships/slide" Target="slide42.xml"/><Relationship Id="rId1" Type="http://schemas.openxmlformats.org/officeDocument/2006/relationships/image" Target="../media/image8.png"/></Relationships>
</file>

<file path=ppt/slides/_rels/slide49.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xml"/><Relationship Id="rId17" Type="http://schemas.openxmlformats.org/officeDocument/2006/relationships/image" Target="../media/image15.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3.xml"/><Relationship Id="rId17" Type="http://schemas.openxmlformats.org/officeDocument/2006/relationships/image" Target="../media/image16.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1.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0.xml"/><Relationship Id="rId17" Type="http://schemas.openxmlformats.org/officeDocument/2006/relationships/image" Target="../media/image17.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2.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7" Type="http://schemas.openxmlformats.org/officeDocument/2006/relationships/slideLayout" Target="../slideLayouts/slideLayout8.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3.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40.xml"/><Relationship Id="rId7" Type="http://schemas.openxmlformats.org/officeDocument/2006/relationships/slide" Target="slide39.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 Id="rId3" Type="http://schemas.openxmlformats.org/officeDocument/2006/relationships/image" Target="../media/image10.png"/><Relationship Id="rId25" Type="http://schemas.openxmlformats.org/officeDocument/2006/relationships/vmlDrawing" Target="../drawings/vmlDrawing1.vml"/><Relationship Id="rId24" Type="http://schemas.openxmlformats.org/officeDocument/2006/relationships/slideLayout" Target="../slideLayouts/slideLayout9.xml"/><Relationship Id="rId23" Type="http://schemas.openxmlformats.org/officeDocument/2006/relationships/image" Target="../media/image19.emf"/><Relationship Id="rId22" Type="http://schemas.openxmlformats.org/officeDocument/2006/relationships/package" Target="../embeddings/Document2.docx"/><Relationship Id="rId21" Type="http://schemas.openxmlformats.org/officeDocument/2006/relationships/image" Target="../media/image18.emf"/><Relationship Id="rId20" Type="http://schemas.openxmlformats.org/officeDocument/2006/relationships/package" Target="../embeddings/Document1.docx"/><Relationship Id="rId2" Type="http://schemas.microsoft.com/office/2007/relationships/hdphoto" Target="../media/image9.wdp"/><Relationship Id="rId19" Type="http://schemas.openxmlformats.org/officeDocument/2006/relationships/slide" Target="slide54.xml"/><Relationship Id="rId18" Type="http://schemas.openxmlformats.org/officeDocument/2006/relationships/slide" Target="slide53.xml"/><Relationship Id="rId17" Type="http://schemas.openxmlformats.org/officeDocument/2006/relationships/slide" Target="slide52.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8.xml"/><Relationship Id="rId13" Type="http://schemas.openxmlformats.org/officeDocument/2006/relationships/slide" Target="slide46.xml"/><Relationship Id="rId12" Type="http://schemas.openxmlformats.org/officeDocument/2006/relationships/slide" Target="slide44.xml"/><Relationship Id="rId11" Type="http://schemas.openxmlformats.org/officeDocument/2006/relationships/slide" Target="slide43.xml"/><Relationship Id="rId10" Type="http://schemas.openxmlformats.org/officeDocument/2006/relationships/slide" Target="slide42.xml"/><Relationship Id="rId1" Type="http://schemas.openxmlformats.org/officeDocument/2006/relationships/image" Target="../media/image8.png"/></Relationships>
</file>

<file path=ppt/slides/_rels/slide54.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1.xml"/><Relationship Id="rId17" Type="http://schemas.openxmlformats.org/officeDocument/2006/relationships/image" Target="../media/image20.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5.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 Type="http://schemas.openxmlformats.org/officeDocument/2006/relationships/slide" Target="slide37.xml"/><Relationship Id="rId18" Type="http://schemas.openxmlformats.org/officeDocument/2006/relationships/slideLayout" Target="../slideLayouts/slideLayout3.xml"/><Relationship Id="rId17" Type="http://schemas.openxmlformats.org/officeDocument/2006/relationships/image" Target="../media/image20.png"/><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6.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slide" Target="slide38.xml"/><Relationship Id="rId20" Type="http://schemas.openxmlformats.org/officeDocument/2006/relationships/slideLayout" Target="../slideLayouts/slideLayout13.xml"/><Relationship Id="rId2" Type="http://schemas.openxmlformats.org/officeDocument/2006/relationships/slide" Target="slide37.xml"/><Relationship Id="rId19" Type="http://schemas.openxmlformats.org/officeDocument/2006/relationships/image" Target="../media/image20.png"/><Relationship Id="rId18" Type="http://schemas.openxmlformats.org/officeDocument/2006/relationships/image" Target="../media/image3.png"/><Relationship Id="rId17" Type="http://schemas.openxmlformats.org/officeDocument/2006/relationships/slide" Target="slide4.xml"/><Relationship Id="rId16" Type="http://schemas.openxmlformats.org/officeDocument/2006/relationships/slide" Target="slide54.xml"/><Relationship Id="rId15" Type="http://schemas.openxmlformats.org/officeDocument/2006/relationships/slide" Target="slide53.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6.xml"/><Relationship Id="rId1" Type="http://schemas.openxmlformats.org/officeDocument/2006/relationships/slide" Target="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724301"/>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3500" b="1" dirty="0">
                <a:solidFill>
                  <a:schemeClr val="bg1"/>
                </a:solidFill>
                <a:latin typeface="微软雅黑" panose="020B0503020204020204" pitchFamily="34" charset="-122"/>
              </a:rPr>
              <a:t>第</a:t>
            </a:r>
            <a:r>
              <a:rPr lang="en-US" altLang="zh-CN" sz="3500" b="1" dirty="0">
                <a:solidFill>
                  <a:schemeClr val="bg1"/>
                </a:solidFill>
                <a:latin typeface="微软雅黑" panose="020B0503020204020204" pitchFamily="34" charset="-122"/>
              </a:rPr>
              <a:t>2</a:t>
            </a:r>
            <a:r>
              <a:rPr lang="zh-CN" altLang="zh-CN" sz="3500" b="1" dirty="0">
                <a:solidFill>
                  <a:schemeClr val="bg1"/>
                </a:solidFill>
                <a:latin typeface="微软雅黑" panose="020B0503020204020204" pitchFamily="34" charset="-122"/>
              </a:rPr>
              <a:t>课时　分类计数原理与分步计数原理的综合应用</a:t>
            </a:r>
            <a:endParaRPr lang="zh-CN" altLang="zh-CN" sz="3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7</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§7.1</a:t>
            </a:r>
            <a:r>
              <a:rPr lang="zh-CN" altLang="zh-CN" sz="2400" dirty="0"/>
              <a:t>　两个基本计数原理</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324980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对于组数问题，应掌握以下原则</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明确特殊位置或特殊数字，是我们采用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还是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一般按特殊位置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末位或首位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分类，分类中再按特殊位置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特殊元素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优先的策略分步完成，如果正面分类较多，可采用间接法求解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要注意数字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不能排在两位数或两位数以上的数的最高位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548680"/>
            <a:ext cx="11197736" cy="19495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中选一个数字，从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中选两个数字，组成无重复数字的三位数，其中奇数的个数为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B.18         C.12           D.6</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14888" y="2636912"/>
            <a:ext cx="11197736" cy="388850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由于题目要求是奇数，那么对于此三位数可以分成两种情况：奇偶奇，偶奇奇</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如果</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是第一种奇偶奇的情况，可以从个位开始分析</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，之后十位</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，最后百位</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，共</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如果</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是第二种偶奇奇的情况：个位</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，十位</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，百位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不能是</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，一种情况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，共</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种，因此总共有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情况</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19"/>
          <p:cNvSpPr txBox="1"/>
          <p:nvPr/>
        </p:nvSpPr>
        <p:spPr>
          <a:xfrm>
            <a:off x="1951435" y="185591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880563"/>
            <a:ext cx="11197736" cy="13031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十个数字，可以组成有重复数字的三位数的个数为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A.243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B.252         C.261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D.279</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14888" y="2847644"/>
            <a:ext cx="11197736"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黑体" panose="02010609060101010101" charset="-122"/>
                <a:cs typeface="Courier New" panose="02070309020205020404" pitchFamily="49" charset="0"/>
              </a:rPr>
              <a:t>0,1,2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zh-CN" altLang="zh-CN" sz="2800" kern="100">
                <a:latin typeface="Times New Roman" panose="02020603050405020304" pitchFamily="18" charset="0"/>
                <a:ea typeface="黑体" panose="02010609060101010101" charset="-122"/>
                <a:cs typeface="Times New Roman" panose="02020603050405020304" pitchFamily="18" charset="0"/>
              </a:rPr>
              <a:t>共能组成</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900(</a:t>
            </a:r>
            <a:r>
              <a:rPr lang="zh-CN" altLang="zh-CN" sz="2800" kern="100">
                <a:latin typeface="Times New Roman" panose="02020603050405020304" pitchFamily="18" charset="0"/>
                <a:ea typeface="黑体" panose="02010609060101010101" charset="-122"/>
                <a:cs typeface="Times New Roman" panose="02020603050405020304" pitchFamily="18" charset="0"/>
              </a:rPr>
              <a:t>个</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三位数，其中无重复数字的三位数有</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8</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648(</a:t>
            </a:r>
            <a:r>
              <a:rPr lang="zh-CN" altLang="zh-CN" sz="2800" kern="100">
                <a:latin typeface="Times New Roman" panose="02020603050405020304" pitchFamily="18" charset="0"/>
                <a:ea typeface="黑体" panose="02010609060101010101" charset="-122"/>
                <a:cs typeface="Times New Roman" panose="02020603050405020304" pitchFamily="18" charset="0"/>
              </a:rPr>
              <a:t>个</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有重复数字的三位数有</a:t>
            </a:r>
            <a:r>
              <a:rPr lang="en-US" altLang="zh-CN" sz="2800" kern="100">
                <a:latin typeface="Times New Roman" panose="02020603050405020304" pitchFamily="18" charset="0"/>
                <a:ea typeface="黑体" panose="02010609060101010101" charset="-122"/>
                <a:cs typeface="Courier New" panose="02070309020205020404" pitchFamily="49" charset="0"/>
              </a:rPr>
              <a:t>900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648</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252(</a:t>
            </a:r>
            <a:r>
              <a:rPr lang="zh-CN" altLang="zh-CN" sz="2800" kern="100">
                <a:latin typeface="Times New Roman" panose="02020603050405020304" pitchFamily="18" charset="0"/>
                <a:ea typeface="黑体" panose="02010609060101010101" charset="-122"/>
                <a:cs typeface="Times New Roman" panose="02020603050405020304" pitchFamily="18" charset="0"/>
              </a:rPr>
              <a:t>个</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9" name="TextBox 19"/>
          <p:cNvSpPr txBox="1"/>
          <p:nvPr/>
        </p:nvSpPr>
        <p:spPr>
          <a:xfrm>
            <a:off x="2124927" y="156405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二、占位模型中标准的选择</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615464"/>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名同学选报跑步、跳高、跳远三个项目，每人报一项，共有多少种报名方法？</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2345329"/>
            <a:ext cx="11161240"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要完成的是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名同学每人从三个项目中选一项报名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这件事，因为每人必报一项，</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人都报完才算完成，所以按人分步，且分为四步，又每人可在三项中选一项，选法为</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种，所以共有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报名方法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615464"/>
            <a:ext cx="1116124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名同学选报跑步、跳高、跳远三个项目，每项限报一人，且每人至多报一项，共有多少种报名方法？</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2345329"/>
            <a:ext cx="11161240" cy="19571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每项限报一人，且每人至多报一项，因此跑步项目有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种选法，跳高项目有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种选法，跳远项目只有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根据</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分步计数原理，可得不同的报名方法有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892315"/>
            <a:ext cx="1116124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名同学争夺跑步、跳高、跳远三项冠军，共有多少种可能的结果？</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2345329"/>
            <a:ext cx="11161240" cy="2603470"/>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要完成的是</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三个项目冠军的获取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这件事，因为每项冠军只能有一人获得，三项冠军都有得主，这件事才算完成，所以应以</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确定三项冠军得主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为线索进行分步，而每项冠军的得主有</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种可能结果，所以共有</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64(</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可能的结果</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在占位模型中选择按元素还是按位置进行分解的标准是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唯一性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，即元素是否选、选是否只选一次，位置是否占、占是否只占一次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解题时一般选择具有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唯一性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的对象进行分解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476672"/>
            <a:ext cx="11089232" cy="2677656"/>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高二年级的三个班去甲、乙、丙、丁四个工厂参观学习，去哪个工厂可以自由选择，甲工厂必须有班级去，则不同的参观方案有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B.18</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C.37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D.48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19"/>
          <p:cNvSpPr txBox="1"/>
          <p:nvPr/>
        </p:nvSpPr>
        <p:spPr>
          <a:xfrm>
            <a:off x="4173050" y="240048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551384" y="3284984"/>
            <a:ext cx="11089232"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根据题意，若不考虑限制条件，每个班级都有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种选择，共有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方案，其中工厂甲没有班级去，即每个班都选择了其他三个工厂，此时每个班级都有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种选择，共有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方案，则符合条件的有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1182088"/>
            <a:ext cx="11089232"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甲、乙、丙、丁四人各写一张贺卡，放在一起，再各取一张不是自己的贺卡，则不同取法的种数有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51384" y="3284984"/>
            <a:ext cx="11089232" cy="1957139"/>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不妨由甲先来取，共</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种取法，而甲取到谁的将由谁在甲取后第二个来取，共</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种取法，余下来的人，都只有</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种选择，所以不同取法共有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784963" y="1958566"/>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9</a:t>
            </a:r>
            <a:endParaRPr lang="zh-CN" altLang="en-US" sz="2800" dirty="0"/>
          </a:p>
        </p:txBody>
      </p:sp>
      <p:pic>
        <p:nvPicPr>
          <p:cNvPr id="7"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484784"/>
            <a:ext cx="10086673"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进一步理解分类计数原理和分步计数原理的区别</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会正确应用这两个计数原理计数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三、涂色与种植问题</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548680"/>
            <a:ext cx="11233248"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mn-ea"/>
                <a:cs typeface="Times New Roman" panose="02020603050405020304" pitchFamily="18" charset="0"/>
              </a:rPr>
              <a:t>例</a:t>
            </a:r>
            <a:r>
              <a:rPr lang="en-US" altLang="zh-CN" sz="2800" b="1" kern="100" dirty="0">
                <a:solidFill>
                  <a:srgbClr val="0000FF"/>
                </a:solidFill>
                <a:latin typeface="+mn-ea"/>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四个区域，用红、黄、蓝三种颜色涂色，要求任意两个相邻区域的颜色各不相同，共有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种不同的涂法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8832304" y="1191019"/>
            <a:ext cx="543739" cy="656846"/>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18</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8418" name="Picture 2" descr="7-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7085" y="1995159"/>
            <a:ext cx="2287310" cy="228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376" y="2420888"/>
            <a:ext cx="11233248" cy="388850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涂色相同，则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可涂颜色的种数依次是</a:t>
            </a:r>
            <a:r>
              <a:rPr lang="en-US" altLang="zh-CN" sz="2800" kern="100" dirty="0">
                <a:latin typeface="Times New Roman" panose="02020603050405020304" pitchFamily="18" charset="0"/>
                <a:ea typeface="黑体" panose="02010609060101010101" charset="-122"/>
                <a:cs typeface="Courier New" panose="02070309020205020404" pitchFamily="49" charset="0"/>
              </a:rPr>
              <a:t>3,2,1,2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不同的涂法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涂色不相同，则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可涂颜色的种数依次是</a:t>
            </a:r>
            <a:r>
              <a:rPr lang="en-US" altLang="zh-CN" sz="2800" kern="100" dirty="0">
                <a:latin typeface="Times New Roman" panose="02020603050405020304" pitchFamily="18" charset="0"/>
                <a:ea typeface="黑体" panose="02010609060101010101" charset="-122"/>
                <a:cs typeface="Courier New" panose="02070309020205020404" pitchFamily="49" charset="0"/>
              </a:rPr>
              <a:t>3,2,1,1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不同的涂法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所以根据分类计数原理，共有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不同的涂法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8418" name="Picture 2" descr="7-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7085" y="188640"/>
            <a:ext cx="2287310" cy="228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28418"/>
                                        </p:tgtEl>
                                        <p:attrNameLst>
                                          <p:attrName>style.visibility</p:attrName>
                                        </p:attrNameLst>
                                      </p:cBhvr>
                                      <p:to>
                                        <p:strVal val="visible"/>
                                      </p:to>
                                    </p:set>
                                    <p:animEffect transition="in" filter="blinds(horizontal)">
                                      <p:cBhvr>
                                        <p:cTn id="7" dur="500"/>
                                        <p:tgtEl>
                                          <p:spTgt spid="828418"/>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88640"/>
            <a:ext cx="11233248"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从黄瓜、白菜、油菜、扁豆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种蔬菜品种中选出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种，分别种在不同土质的三块土地上，其中黄瓜必须种植，则有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种不同的种植方法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79376" y="1546159"/>
            <a:ext cx="11233248" cy="518116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直接法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若黄瓜种在第一块土地上，则有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不同的种植方法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同理，黄瓜种在第二块、第三块土地上，均有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不同的种植方法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故不同的种植方法共有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间接法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从</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种蔬菜中选出</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种，种在三块地上，有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，其中不种黄瓜有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不同的种植方法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7811138" y="817339"/>
            <a:ext cx="543739" cy="656846"/>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18</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88640"/>
            <a:ext cx="11187139" cy="648145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涂色与种植问题的四个解答策略</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涂色与种植问题是考查计数方法的一种常见问题，由于这类问题常常涉及分类与分步，所以在高考题中经常出现，处理这类问题的关键是要找准分类标准，求解涂色与种植问题一般是直接利用两个计数原理求解，常用的方法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按区域的不同以区域为主分步计数，并用分步计数原理计算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以颜色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种植作物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为主分类讨论法，适用于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区域、点、线段</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问题，用分类计数原理计算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将空间问题平面化，转化为平面区域的涂色问题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对于不相邻的区域，常分为同色和不同色两类，这是常用的分类标准</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732782"/>
            <a:ext cx="11175032"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如图所示，将一个四棱锥的每一个顶点染上一种颜色，并使同一条棱上的两个端点异色，如果只有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种颜色可供使用，则不同染色方法的种数为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452970" y="2154099"/>
            <a:ext cx="72327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420</a:t>
            </a:r>
            <a:endParaRPr lang="zh-CN" altLang="en-US" sz="2800" dirty="0"/>
          </a:p>
        </p:txBody>
      </p:sp>
      <p:pic>
        <p:nvPicPr>
          <p:cNvPr id="829442" name="Picture 2" descr="7-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550" y="2785473"/>
            <a:ext cx="2132901"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8110" y="2852936"/>
            <a:ext cx="11182506"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按照</a:t>
            </a:r>
            <a:r>
              <a:rPr lang="en-US" altLang="zh-CN" sz="2800" i="1" kern="100" dirty="0">
                <a:latin typeface="Times New Roman" panose="02020603050405020304" pitchFamily="18" charset="0"/>
                <a:ea typeface="黑体" panose="02010609060101010101" charset="-122"/>
                <a:cs typeface="Courier New" panose="02070309020205020404" pitchFamily="49" charset="0"/>
              </a:rPr>
              <a:t>S</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的顺序进行染色，按照</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是否同色分类：</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第一类，</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同色，则有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不同的染色方法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第二类，</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不同色，则有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240(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不同的染色方法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根据</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分类计数原理，共有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240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不同的染色方法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9442" name="Picture 2" descr="7-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550" y="481217"/>
            <a:ext cx="2132901"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29442"/>
                                        </p:tgtEl>
                                        <p:attrNameLst>
                                          <p:attrName>style.visibility</p:attrName>
                                        </p:attrNameLst>
                                      </p:cBhvr>
                                      <p:to>
                                        <p:strVal val="visible"/>
                                      </p:to>
                                    </p:set>
                                    <p:animEffect transition="in" filter="blinds(horizontal)">
                                      <p:cBhvr>
                                        <p:cTn id="7" dur="500"/>
                                        <p:tgtEl>
                                          <p:spTgt spid="829442"/>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732782"/>
            <a:ext cx="11175032"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如图，一个地区分为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个行政区域，现给地图着色，要求相邻区域不得使用同一种颜色，共有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种颜色可供选择，则不同的着色方法共有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用数字作答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95400" y="2010895"/>
            <a:ext cx="543739" cy="656846"/>
          </a:xfrm>
          <a:prstGeom prst="rect">
            <a:avLst/>
          </a:prstGeom>
        </p:spPr>
        <p:txBody>
          <a:bodyPr wrap="none">
            <a:spAutoFit/>
          </a:bodyPr>
          <a:lstStyle/>
          <a:p>
            <a:pPr algn="just">
              <a:lnSpc>
                <a:spcPct val="150000"/>
              </a:lnSpc>
              <a:spcAft>
                <a:spcPts val="0"/>
              </a:spcAft>
            </a:pP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72</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0466" name="Picture 2" descr="7-7"/>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050" y="2924944"/>
            <a:ext cx="3397900" cy="15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844824"/>
            <a:ext cx="11175032" cy="4534831"/>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当使用</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种颜色时，先着色第</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区域，有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种方法，剩下</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种颜色涂其他</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个区域，即有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种颜色涂相对的</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块区域，有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，由分步计数原理得，共有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当使用</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种颜色时，从</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种颜色中选取</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种方法，先着色第</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区域，有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种方法，剩下</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种颜色涂</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个区域，只能是一种颜色涂第</a:t>
            </a:r>
            <a:r>
              <a:rPr lang="en-US" altLang="zh-CN" sz="2800" kern="100" dirty="0">
                <a:latin typeface="Times New Roman" panose="02020603050405020304" pitchFamily="18" charset="0"/>
                <a:ea typeface="黑体" panose="02010609060101010101" charset="-122"/>
                <a:cs typeface="Courier New" panose="02070309020205020404" pitchFamily="49" charset="0"/>
              </a:rPr>
              <a:t>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区域，另一种颜色涂第</a:t>
            </a:r>
            <a:r>
              <a:rPr lang="en-US" altLang="zh-CN" sz="2800" kern="100" dirty="0">
                <a:latin typeface="Times New Roman" panose="02020603050405020304" pitchFamily="18" charset="0"/>
                <a:ea typeface="黑体" panose="02010609060101010101" charset="-122"/>
                <a:cs typeface="Courier New" panose="02070309020205020404" pitchFamily="49" charset="0"/>
              </a:rPr>
              <a:t>3,5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区域，有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种着色方法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由分步计数原理得有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综上，共有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0466" name="Picture 2" descr="7-7"/>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050" y="310288"/>
            <a:ext cx="3397900" cy="15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0466"/>
                                        </p:tgtEl>
                                        <p:attrNameLst>
                                          <p:attrName>style.visibility</p:attrName>
                                        </p:attrNameLst>
                                      </p:cBhvr>
                                      <p:to>
                                        <p:strVal val="visible"/>
                                      </p:to>
                                    </p:set>
                                    <p:animEffect transition="in" filter="blinds(horizontal)">
                                      <p:cBhvr>
                                        <p:cTn id="10" dur="500"/>
                                        <p:tgtEl>
                                          <p:spTgt spid="83046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324980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两个计数原理的区别与联系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两个计数原理的应用：组数问题、选取问题、涂色问题及种植问题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方法归纳：分类讨论、正难则反</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常见误区：分类标准不明确，会出现重复或遗漏问题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113562"/>
            <a:ext cx="11027970" cy="2603470"/>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随着人们生活水平的提高，车辆拥有量迅速增长，汽车牌号仅用一个字母和数字表示已经不能满足需求，再加上许多车主还希望车牌号</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个性化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，因此，汽车号码需要进行扩容，这样就需要</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数出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某种方案下的所有号码数，号码的个数是如何进行计算的呢？</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pic>
        <p:nvPicPr>
          <p:cNvPr id="827394" name="Picture 2" descr="7-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7838" y="3846681"/>
            <a:ext cx="4536325"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2431" y="620688"/>
            <a:ext cx="11187139"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在某学校举行的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文学名著阅读月</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活动中，甲、乙、丙、丁、戊五名同学相约去学校图书室借阅四大名著《红楼梦》《三国演义》《水浒传》《西游记》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每种名著至少有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，若每人只借阅一本名著，则不同的借阅方案种数为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A.1 024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B.625</a:t>
            </a:r>
            <a:r>
              <a:rPr lang="en-US" altLang="zh-CN" sz="28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C.120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D.5</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356626" y="318111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矩形 7"/>
          <p:cNvSpPr/>
          <p:nvPr/>
        </p:nvSpPr>
        <p:spPr>
          <a:xfrm>
            <a:off x="502431" y="4358071"/>
            <a:ext cx="11187139"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对于甲来说，有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种借阅可能，同理每人都有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种借阅可能，根据分步计数原理，共有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1 024(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借阅方案</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87388" y="332656"/>
            <a:ext cx="11017224"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某市汽车牌照号码可以上网自编，但规定从左数第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个号码只能从字母</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中选择，其他四个号码可以从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个数字中选择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数字可以重复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若某车主第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个号码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从左到右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只想在数字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3,5,6,8,9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中选择，</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其他号码只想在</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1,3,6,9</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中选择，则他可选的车牌号码的所有可能情况有</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C.720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D.960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87388" y="3933056"/>
            <a:ext cx="11017224"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按照车主的要求，从左到右第</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个号码有</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zh-CN" altLang="zh-CN" sz="2800" kern="100">
                <a:latin typeface="Times New Roman" panose="02020603050405020304" pitchFamily="18" charset="0"/>
                <a:ea typeface="黑体" panose="02010609060101010101" charset="-122"/>
                <a:cs typeface="Times New Roman" panose="02020603050405020304" pitchFamily="18" charset="0"/>
              </a:rPr>
              <a:t>种选法，第</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个号码有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种选法，其余</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个号码各有</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种选法，因此共有</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960(</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情况</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9"/>
          <p:cNvSpPr txBox="1"/>
          <p:nvPr/>
        </p:nvSpPr>
        <p:spPr>
          <a:xfrm>
            <a:off x="6151317" y="289830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471380"/>
            <a:ext cx="11010544" cy="19495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0,1,2,3,4,5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这六个数字中，任取两个不同的数字相加，其和为偶数的不同取法的种数为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B.20         C.10         D.6</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630072" y="2993401"/>
            <a:ext cx="11010544"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从</a:t>
            </a:r>
            <a:r>
              <a:rPr lang="en-US" altLang="zh-CN" sz="2800" kern="100" dirty="0">
                <a:latin typeface="Times New Roman" panose="02020603050405020304" pitchFamily="18" charset="0"/>
                <a:ea typeface="黑体" panose="02010609060101010101" charset="-122"/>
                <a:cs typeface="Courier New" panose="02070309020205020404" pitchFamily="49" charset="0"/>
              </a:rPr>
              <a:t>0,1,2,3,4,5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六个数字中，任取两个不同的数字相加，和为偶数可分为两类：</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取出的两数都是偶数，共有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种取法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取出的两数都是奇数，共有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种取法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由分类计数原理得，共有</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9"/>
          <p:cNvSpPr txBox="1"/>
          <p:nvPr/>
        </p:nvSpPr>
        <p:spPr>
          <a:xfrm>
            <a:off x="4943872" y="180402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622908" y="692696"/>
            <a:ext cx="10946184"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种不同的颜色给图中的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个格子涂色，每个格子涂一种颜色，要求相邻的两个格子颜色不同，则不同的涂色方法共有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用数字作答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911424" y="2105349"/>
            <a:ext cx="723275"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750</a:t>
            </a:r>
            <a:endParaRPr lang="zh-CN" altLang="en-US" sz="2800" dirty="0"/>
          </a:p>
        </p:txBody>
      </p:sp>
      <p:pic>
        <p:nvPicPr>
          <p:cNvPr id="831490" name="Picture 2" descr="7-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674" y="2564904"/>
            <a:ext cx="2824652" cy="110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22908" y="3920133"/>
            <a:ext cx="10946184" cy="19571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首先给最左边的一个格子涂色，有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种选择，左边第二个格子有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种选择，第三个格子有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种选择，第四个格子也有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种选择，根据分步计数原理得，共有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750(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涂色方法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390000" y="1239558"/>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名女同学和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名男同学，组成班级乒乓球男女混合双打代表队，组队方法共有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D.63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矩形 29"/>
          <p:cNvSpPr/>
          <p:nvPr/>
        </p:nvSpPr>
        <p:spPr>
          <a:xfrm>
            <a:off x="390000" y="3861048"/>
            <a:ext cx="11412000"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由分步计数原理可知，组队方法共有</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63(</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TextBox 19"/>
          <p:cNvSpPr txBox="1"/>
          <p:nvPr/>
        </p:nvSpPr>
        <p:spPr>
          <a:xfrm>
            <a:off x="5508498" y="257216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607328"/>
            <a:ext cx="11187139"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张不同的奥运会门票分给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名同学中的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人，每人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张，则不同分法的种数是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A.2 160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B.720</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C.240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D.120</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矩形 25"/>
          <p:cNvSpPr/>
          <p:nvPr/>
        </p:nvSpPr>
        <p:spPr>
          <a:xfrm>
            <a:off x="502431" y="3573016"/>
            <a:ext cx="11187139" cy="1310808"/>
          </a:xfrm>
          <a:prstGeom prst="rect">
            <a:avLst/>
          </a:prstGeom>
        </p:spPr>
        <p:txBody>
          <a:bodyPr>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第</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张门票有</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种分法，第</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张门票有</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zh-CN" altLang="zh-CN" sz="2800" kern="100">
                <a:latin typeface="Times New Roman" panose="02020603050405020304" pitchFamily="18" charset="0"/>
                <a:ea typeface="黑体" panose="02010609060101010101" charset="-122"/>
                <a:cs typeface="Times New Roman" panose="02020603050405020304" pitchFamily="18" charset="0"/>
              </a:rPr>
              <a:t>种分法，第</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张门票有</a:t>
            </a:r>
            <a:r>
              <a:rPr lang="en-US" altLang="zh-CN" sz="2800" kern="100">
                <a:latin typeface="Times New Roman" panose="02020603050405020304" pitchFamily="18" charset="0"/>
                <a:ea typeface="黑体" panose="02010609060101010101" charset="-122"/>
                <a:cs typeface="Courier New" panose="02070309020205020404" pitchFamily="49" charset="0"/>
              </a:rPr>
              <a:t>8</a:t>
            </a:r>
            <a:r>
              <a:rPr lang="zh-CN" altLang="zh-CN" sz="2800" kern="100">
                <a:latin typeface="Times New Roman" panose="02020603050405020304" pitchFamily="18" charset="0"/>
                <a:ea typeface="黑体" panose="02010609060101010101" charset="-122"/>
                <a:cs typeface="Times New Roman" panose="02020603050405020304" pitchFamily="18" charset="0"/>
              </a:rPr>
              <a:t>种分法，由分步计数原理得共有</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8</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720(</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分法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4020431" y="188235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965627"/>
            <a:ext cx="11109374"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某校教学楼共有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层，每层均有两个楼梯，由一楼到五楼的走法有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D.32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479376" y="3493975"/>
            <a:ext cx="11109374"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走法共分四步，一层到二层</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种，二层到三层</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种，三层到四层</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种，四层到五层</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种，一共有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16(</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TextBox 19"/>
          <p:cNvSpPr txBox="1"/>
          <p:nvPr/>
        </p:nvSpPr>
        <p:spPr>
          <a:xfrm>
            <a:off x="3069594" y="164203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692696"/>
            <a:ext cx="11090424"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某城市的电话号码由七位升为八位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首位数字均不为零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，则该城市可增加的电话部数是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A.9</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B.8</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7</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C.9</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D.8.1</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7</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498326" y="3861048"/>
            <a:ext cx="11090424" cy="203132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电话号码是七位数字时，该城市可安装电话</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部，同理升为八位数字时为</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7</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可增加的电话数是</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7</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TextBox 19"/>
          <p:cNvSpPr txBox="1"/>
          <p:nvPr/>
        </p:nvSpPr>
        <p:spPr>
          <a:xfrm>
            <a:off x="5841876" y="261983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linds(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blinds(horizontal)">
                                      <p:cBhvr>
                                        <p:cTn id="1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一、组数问题</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二、占位模型中标准的选择</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三、涂色与种植问题</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836712"/>
            <a:ext cx="11185585"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某班新年联欢会原定的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个节目已排成节目单，开演前又增加了两个新节目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如果将这两个节目插入原节目单中，那么不同插法的种数为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B.30         C.20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D.12</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TextBox 19"/>
          <p:cNvSpPr txBox="1"/>
          <p:nvPr/>
        </p:nvSpPr>
        <p:spPr>
          <a:xfrm>
            <a:off x="411560" y="209590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矩形 19"/>
          <p:cNvSpPr/>
          <p:nvPr/>
        </p:nvSpPr>
        <p:spPr>
          <a:xfrm>
            <a:off x="527038" y="3342328"/>
            <a:ext cx="11185585" cy="1957139"/>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原定的</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zh-CN" altLang="zh-CN" sz="2800" kern="100">
                <a:latin typeface="Times New Roman" panose="02020603050405020304" pitchFamily="18" charset="0"/>
                <a:ea typeface="黑体" panose="02010609060101010101" charset="-122"/>
                <a:cs typeface="Times New Roman" panose="02020603050405020304" pitchFamily="18" charset="0"/>
              </a:rPr>
              <a:t>个节目产生</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个空位，将其中</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个新节目插入，有</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种不同的插法，然后</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个节目产生</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zh-CN" altLang="zh-CN" sz="2800" kern="100">
                <a:latin typeface="Times New Roman" panose="02020603050405020304" pitchFamily="18" charset="0"/>
                <a:ea typeface="黑体" panose="02010609060101010101" charset="-122"/>
                <a:cs typeface="Times New Roman" panose="02020603050405020304" pitchFamily="18" charset="0"/>
              </a:rPr>
              <a:t>个空位，将另一个新节目插入，有</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zh-CN" altLang="zh-CN" sz="2800" kern="100">
                <a:latin typeface="Times New Roman" panose="02020603050405020304" pitchFamily="18" charset="0"/>
                <a:ea typeface="黑体" panose="02010609060101010101" charset="-122"/>
                <a:cs typeface="Times New Roman" panose="02020603050405020304" pitchFamily="18" charset="0"/>
              </a:rPr>
              <a:t>种不同的插法</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由分步计数原理知共有</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42(</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不同的插法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87748" y="332656"/>
            <a:ext cx="11016504" cy="332398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一个旅游景区的游览线路如图所示，某人从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点处进，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点处出，沿图中线路游览</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三个景点及沿途风景，则不重复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除交汇点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的不同游览线路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endParaRPr lang="en-US"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D.48</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26395" name="Picture 27" descr="7-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8122" y="1844824"/>
            <a:ext cx="2646471" cy="219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9"/>
          <p:cNvSpPr txBox="1"/>
          <p:nvPr/>
        </p:nvSpPr>
        <p:spPr>
          <a:xfrm>
            <a:off x="4083103" y="287552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矩形 24"/>
          <p:cNvSpPr/>
          <p:nvPr/>
        </p:nvSpPr>
        <p:spPr>
          <a:xfrm>
            <a:off x="587748" y="4287804"/>
            <a:ext cx="11016504" cy="1949508"/>
          </a:xfrm>
          <a:prstGeom prst="rect">
            <a:avLst/>
          </a:prstGeom>
        </p:spPr>
        <p:txBody>
          <a:bodyPr>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每个景区都有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条线路，所以游览第一个景点有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种选法，游览第二个景点有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种选法，游览第三个景点有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种选法，故共有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不同的游览线路</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4592" y="764704"/>
            <a:ext cx="11126023"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种不同的走法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677495" y="885126"/>
            <a:ext cx="364202"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6</a:t>
            </a:r>
            <a:endParaRPr lang="zh-CN" altLang="en-US" dirty="0"/>
          </a:p>
        </p:txBody>
      </p:sp>
      <p:sp>
        <p:nvSpPr>
          <p:cNvPr id="23" name="矩形 22"/>
          <p:cNvSpPr/>
          <p:nvPr/>
        </p:nvSpPr>
        <p:spPr>
          <a:xfrm>
            <a:off x="514592" y="4574095"/>
            <a:ext cx="11126023"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分为两类：不过</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点有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种走法，过</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点有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走法，共有</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走法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7394" name="Picture 2" descr="7-10"/>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9672" y="1658411"/>
            <a:ext cx="2572657"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51384" y="463312"/>
            <a:ext cx="11089232"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间有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个焊接点，若焊接点脱落，则可能导致线路不通，现发现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之间线路不通，则焊接点脱落的不同情况有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10378380" y="1074797"/>
            <a:ext cx="543739" cy="656846"/>
          </a:xfrm>
          <a:prstGeom prst="rect">
            <a:avLst/>
          </a:prstGeom>
        </p:spPr>
        <p:txBody>
          <a:bodyPr wrap="none">
            <a:spAutoFit/>
          </a:bodyPr>
          <a:lstStyle/>
          <a:p>
            <a:pPr algn="just">
              <a:lnSpc>
                <a:spcPct val="150000"/>
              </a:lnSpc>
              <a:spcAft>
                <a:spcPts val="0"/>
              </a:spcAft>
            </a:pPr>
            <a:r>
              <a:rPr lang="en-US" altLang="zh-CN" sz="2800" kern="100">
                <a:solidFill>
                  <a:srgbClr val="C00000"/>
                </a:solidFill>
                <a:latin typeface="Times New Roman" panose="02020603050405020304" pitchFamily="18" charset="0"/>
                <a:ea typeface="方正中等线简体" panose="03000509000000000000" pitchFamily="65" charset="-122"/>
              </a:rPr>
              <a:t>13</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551384" y="3783748"/>
            <a:ext cx="11089232"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个焊接点共有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种情况，其中使</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之间线路通的情况是</a:t>
            </a:r>
            <a:r>
              <a:rPr lang="en-US" altLang="zh-CN" sz="2800" kern="100">
                <a:latin typeface="Times New Roman" panose="02020603050405020304" pitchFamily="18" charset="0"/>
                <a:ea typeface="黑体" panose="02010609060101010101" charset="-122"/>
                <a:cs typeface="Courier New" panose="02070309020205020404" pitchFamily="49" charset="0"/>
              </a:rPr>
              <a:t>1,4</a:t>
            </a:r>
            <a:r>
              <a:rPr lang="zh-CN" altLang="zh-CN" sz="2800" kern="100">
                <a:latin typeface="Times New Roman" panose="02020603050405020304" pitchFamily="18" charset="0"/>
                <a:ea typeface="黑体" panose="02010609060101010101" charset="-122"/>
                <a:cs typeface="Times New Roman" panose="02020603050405020304" pitchFamily="18" charset="0"/>
              </a:rPr>
              <a:t>都通，</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和</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至少有一个通，此时共有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种可能，故焊接点脱落的情况有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13(</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8418" name="Picture 2" descr="7-1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0441" y="2037459"/>
            <a:ext cx="2911118" cy="110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linds(horizontal)">
                                      <p:cBhvr>
                                        <p:cTn id="1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548680"/>
            <a:ext cx="11233248"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本不同的书，任选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本分给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个同学，每人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本，有多少种不同的分法？</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79376" y="2203054"/>
            <a:ext cx="11233248" cy="13108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a:latin typeface="Times New Roman" panose="02020603050405020304" pitchFamily="18" charset="0"/>
                <a:ea typeface="黑体" panose="02010609060101010101" charset="-122"/>
                <a:cs typeface="Times New Roman" panose="02020603050405020304" pitchFamily="18" charset="0"/>
              </a:rPr>
              <a:t>分三步：每位同学取</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本书，第</a:t>
            </a:r>
            <a:r>
              <a:rPr lang="en-US" altLang="zh-CN" sz="2800" kern="100">
                <a:latin typeface="Times New Roman" panose="02020603050405020304" pitchFamily="18" charset="0"/>
                <a:ea typeface="黑体" panose="02010609060101010101" charset="-122"/>
                <a:cs typeface="Courier New" panose="02070309020205020404" pitchFamily="49" charset="0"/>
              </a:rPr>
              <a:t>1,2,3</a:t>
            </a:r>
            <a:r>
              <a:rPr lang="zh-CN" altLang="zh-CN" sz="2800" kern="100">
                <a:latin typeface="Times New Roman" panose="02020603050405020304" pitchFamily="18" charset="0"/>
                <a:ea typeface="黑体" panose="02010609060101010101" charset="-122"/>
                <a:cs typeface="Times New Roman" panose="02020603050405020304" pitchFamily="18" charset="0"/>
              </a:rPr>
              <a:t>位同学分别有</a:t>
            </a:r>
            <a:r>
              <a:rPr lang="en-US" altLang="zh-CN" sz="2800" kern="100">
                <a:latin typeface="Times New Roman" panose="02020603050405020304" pitchFamily="18" charset="0"/>
                <a:ea typeface="黑体" panose="02010609060101010101" charset="-122"/>
                <a:cs typeface="Courier New" panose="02070309020205020404" pitchFamily="49" charset="0"/>
              </a:rPr>
              <a:t>8,7,6</a:t>
            </a:r>
            <a:r>
              <a:rPr lang="zh-CN" altLang="zh-CN" sz="2800" kern="100">
                <a:latin typeface="Times New Roman" panose="02020603050405020304" pitchFamily="18" charset="0"/>
                <a:ea typeface="黑体" panose="02010609060101010101" charset="-122"/>
                <a:cs typeface="Times New Roman" panose="02020603050405020304" pitchFamily="18" charset="0"/>
              </a:rPr>
              <a:t>种取法，因而由分步计数原理知，不同的分法共有</a:t>
            </a:r>
            <a:r>
              <a:rPr lang="en-US" altLang="zh-CN" sz="2800" kern="100">
                <a:latin typeface="Times New Roman" panose="02020603050405020304" pitchFamily="18" charset="0"/>
                <a:ea typeface="黑体" panose="02010609060101010101" charset="-122"/>
                <a:cs typeface="Courier New" panose="02070309020205020404" pitchFamily="49" charset="0"/>
              </a:rPr>
              <a:t>8</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336(</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892315"/>
            <a:ext cx="1123324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位旅客到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个旅馆住宿，有多少种不同的住宿方法？</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79376" y="2132856"/>
            <a:ext cx="11233248" cy="13108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a:latin typeface="Times New Roman" panose="02020603050405020304" pitchFamily="18" charset="0"/>
                <a:ea typeface="黑体" panose="02010609060101010101" charset="-122"/>
                <a:cs typeface="Times New Roman" panose="02020603050405020304" pitchFamily="18" charset="0"/>
              </a:rPr>
              <a:t>每位旅客都有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种不同的住宿方法，因而不同的住宿方法共有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81(</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273037"/>
            <a:ext cx="11247295"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种不同的颜色为下列两块广告牌着色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如图甲、乙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，要求在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四个区域中相邻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有公共边界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的区域不用同一种颜色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465328" y="3700627"/>
            <a:ext cx="11247295"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，为甲着色时共有多少种不同方法？</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9442" name="Picture 2" descr="Q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061" y="1723311"/>
            <a:ext cx="6159879" cy="209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465328" y="4710480"/>
            <a:ext cx="11247295"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着色有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种方法，为</a:t>
            </a:r>
            <a:r>
              <a:rPr lang="en-US" altLang="zh-CN" sz="2800" kern="100" dirty="0">
                <a:latin typeface="宋体" panose="02010600030101010101" pitchFamily="2" charset="-122"/>
                <a:ea typeface="黑体" panose="02010609060101010101"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着色有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种方法，为</a:t>
            </a:r>
            <a:r>
              <a:rPr lang="en-US" altLang="zh-CN" sz="2800" kern="100" dirty="0">
                <a:latin typeface="宋体" panose="02010600030101010101" pitchFamily="2" charset="-122"/>
                <a:ea typeface="黑体" panose="02010609060101010101"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着色有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种方法，为</a:t>
            </a:r>
            <a:r>
              <a:rPr lang="en-US" altLang="zh-CN" sz="2800" kern="100" dirty="0">
                <a:latin typeface="宋体" panose="02010600030101010101" pitchFamily="2" charset="-122"/>
                <a:ea typeface="黑体" panose="02010609060101010101"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着色也有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所以共有着色方法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480(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273037"/>
            <a:ext cx="11247295"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若为乙着色时共有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种不同方法，求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9442" name="Picture 2" descr="Q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061" y="1115899"/>
            <a:ext cx="6159879" cy="209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465328" y="3497457"/>
            <a:ext cx="11247295"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的区别在于与</a:t>
            </a:r>
            <a:r>
              <a:rPr lang="en-US" altLang="zh-CN" sz="2800" kern="100" dirty="0">
                <a:latin typeface="宋体" panose="02010600030101010101" pitchFamily="2" charset="-122"/>
                <a:ea typeface="黑体" panose="02010609060101010101"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相邻的区域由两块变成了三块，同理，不同的着色方法数是</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，得</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781720"/>
            <a:ext cx="11089232"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两种类型的车床各一台，现有甲、乙、丙三名工人，其中甲、乙都会操作两种车床，丙只会操作</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种车床，要从这三名工人中选两名分别去操作这两种车床，则不同的选派方法有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551384" y="3707507"/>
            <a:ext cx="11089232"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不同的选派情况可分为</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类：若选甲、乙，有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若</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选甲、丙，有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若</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选乙、丙，有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根据</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分类计数原理知，不同的选派方法有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3829844" y="271558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blinds(horizontal)">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blinds(horizontal)">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blinds(horizontal)">
                                      <p:cBhvr>
                                        <p:cTn id="27"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260648"/>
            <a:ext cx="11305256"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《九章算术》中，称底面为矩形且有一侧棱垂直于底面的四棱锥为阳马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是正六棱柱的一条侧棱，如图，若阳马以该正六棱柱的顶点为顶点，以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为底面矩形的一边，则这样的阳马的个数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A.8        B.12        C.16          D.18</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2955130" y="477988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830466" name="Picture 2" descr="L10-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4552" y="2241627"/>
            <a:ext cx="2342896" cy="26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一、组数问题</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826834"/>
            <a:ext cx="11305256"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如图，根据正六边形的性质，则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AFF</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满足题意</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而</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和</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一样，有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为底面矩形时，有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个满足题意，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AEE</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为底面矩形时，有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个满足题意，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31490" name="Picture 2" descr="L10-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539" y="1772816"/>
            <a:ext cx="2342896" cy="26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1490"/>
                                        </p:tgtEl>
                                        <p:attrNameLst>
                                          <p:attrName>style.visibility</p:attrName>
                                        </p:attrNameLst>
                                      </p:cBhvr>
                                      <p:to>
                                        <p:strVal val="visible"/>
                                      </p:to>
                                    </p:set>
                                    <p:animEffect transition="in" filter="blinds(horizontal)">
                                      <p:cBhvr>
                                        <p:cTn id="10" dur="500"/>
                                        <p:tgtEl>
                                          <p:spTgt spid="8314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39511" y="476672"/>
            <a:ext cx="702464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如图所示，在连接正八边形的三个顶点而成的三角形中与正八边形有公共边的三角形有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436688" y="1910368"/>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40</a:t>
            </a:r>
            <a:endParaRPr lang="zh-CN" altLang="en-US" sz="2800" dirty="0"/>
          </a:p>
        </p:txBody>
      </p:sp>
      <p:pic>
        <p:nvPicPr>
          <p:cNvPr id="832515" name="Picture 3" descr="7-1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332656"/>
            <a:ext cx="2695398" cy="260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39510" y="3284984"/>
            <a:ext cx="11312981"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满足条件的有两类：</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第一类，与正八边形有两条公共边的三角形有</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第二</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类，与正八边形有一条公共边的三角形有</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所以满足条件的三角形共有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linds(horizont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linds(horizont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blinds(horizontal)">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blinds(horizontal)">
                                      <p:cBhvr>
                                        <p:cTn id="27"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10414" y="776019"/>
            <a:ext cx="1130221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体育老师把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个相同的足球放入编号为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的三个箱子中，要求每个箱子放球的个数不少于其编号，则不同的放球方法有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410414" y="2276872"/>
            <a:ext cx="11302210" cy="3888500"/>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首先在三个箱子中放入个数与编号相同的球，这样剩下三个足球，这三个足球可以随意放置，</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第一种方法，可以在每一个箱子中放一个，有</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种放法；</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第二种方法，可以把球分成两份，</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和</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放法；</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第三种方法，可以把三个球都放到一个箱子中，有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种放法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综上可知，共有</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放球方法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688288" y="1519828"/>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10</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blinds(horizontal)">
                                      <p:cBhvr>
                                        <p:cTn id="17" dur="500"/>
                                        <p:tgtEl>
                                          <p:spTgt spid="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blinds(horizontal)">
                                      <p:cBhvr>
                                        <p:cTn id="22" dur="500"/>
                                        <p:tgtEl>
                                          <p:spTgt spid="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blinds(horizontal)">
                                      <p:cBhvr>
                                        <p:cTn id="27" dur="500"/>
                                        <p:tgtEl>
                                          <p:spTgt spid="3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blinds(horizontal)">
                                      <p:cBhvr>
                                        <p:cTn id="32"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692696"/>
            <a:ext cx="11199900"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现有某类病毒记作</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，其中正整数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可以任意选取，则不同的选取种数为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都取到奇数的概率为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655840" y="1759352"/>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63</a:t>
            </a:r>
            <a:endParaRPr lang="zh-CN" altLang="en-US" sz="2800" dirty="0"/>
          </a:p>
        </p:txBody>
      </p:sp>
      <p:sp>
        <p:nvSpPr>
          <p:cNvPr id="45" name="矩形 44"/>
          <p:cNvSpPr/>
          <p:nvPr/>
        </p:nvSpPr>
        <p:spPr>
          <a:xfrm>
            <a:off x="512724" y="2780928"/>
            <a:ext cx="11199900" cy="1957139"/>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因为正整数</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满足</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所有可能的取值有</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63(</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其中</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都取到奇数的情况有</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20(</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9984432" y="1405012"/>
          <a:ext cx="1392238" cy="1231900"/>
        </p:xfrm>
        <a:graphic>
          <a:graphicData uri="http://schemas.openxmlformats.org/presentationml/2006/ole">
            <mc:AlternateContent xmlns:mc="http://schemas.openxmlformats.org/markup-compatibility/2006">
              <mc:Choice xmlns:v="urn:schemas-microsoft-com:vml" Requires="v">
                <p:oleObj spid="_x0000_s835592" name="文档" r:id="rId20" imgW="1393190" imgH="1233170" progId="Word.Document.12">
                  <p:embed/>
                </p:oleObj>
              </mc:Choice>
              <mc:Fallback>
                <p:oleObj name="文档" r:id="rId20" imgW="1393190" imgH="1233170" progId="Word.Document.12">
                  <p:embed/>
                  <p:pic>
                    <p:nvPicPr>
                      <p:cNvPr id="0" name="图片 835591"/>
                      <p:cNvPicPr/>
                      <p:nvPr/>
                    </p:nvPicPr>
                    <p:blipFill>
                      <a:blip r:embed="rId21"/>
                      <a:stretch>
                        <a:fillRect/>
                      </a:stretch>
                    </p:blipFill>
                    <p:spPr>
                      <a:xfrm>
                        <a:off x="9984432" y="1405012"/>
                        <a:ext cx="1392238" cy="12319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11684" y="4738712"/>
          <a:ext cx="8139112" cy="1498600"/>
        </p:xfrm>
        <a:graphic>
          <a:graphicData uri="http://schemas.openxmlformats.org/presentationml/2006/ole">
            <mc:AlternateContent xmlns:mc="http://schemas.openxmlformats.org/markup-compatibility/2006">
              <mc:Choice xmlns:v="urn:schemas-microsoft-com:vml" Requires="v">
                <p:oleObj spid="_x0000_s835593" name="文档" r:id="rId22" imgW="8126095" imgH="1497330" progId="Word.Document.12">
                  <p:embed/>
                </p:oleObj>
              </mc:Choice>
              <mc:Fallback>
                <p:oleObj name="文档" r:id="rId22" imgW="8126095" imgH="1497330" progId="Word.Document.12">
                  <p:embed/>
                  <p:pic>
                    <p:nvPicPr>
                      <p:cNvPr id="0" name="图片 835592"/>
                      <p:cNvPicPr/>
                      <p:nvPr/>
                    </p:nvPicPr>
                    <p:blipFill>
                      <a:blip r:embed="rId23"/>
                      <a:stretch>
                        <a:fillRect/>
                      </a:stretch>
                    </p:blipFill>
                    <p:spPr>
                      <a:xfrm>
                        <a:off x="611684" y="4738712"/>
                        <a:ext cx="8139112" cy="1498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animEffect transition="in" filter="blinds(horizontal)">
                                      <p:cBhvr>
                                        <p:cTn id="15" dur="500"/>
                                        <p:tgtEl>
                                          <p:spTgt spid="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5">
                                            <p:txEl>
                                              <p:pRg st="1" end="1"/>
                                            </p:txEl>
                                          </p:spTgt>
                                        </p:tgtEl>
                                        <p:attrNameLst>
                                          <p:attrName>style.visibility</p:attrName>
                                        </p:attrNameLst>
                                      </p:cBhvr>
                                      <p:to>
                                        <p:strVal val="visible"/>
                                      </p:to>
                                    </p:set>
                                    <p:animEffect transition="in" filter="blinds(horizontal)">
                                      <p:cBhvr>
                                        <p:cTn id="20" dur="500"/>
                                        <p:tgtEl>
                                          <p:spTgt spid="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5">
                                            <p:txEl>
                                              <p:pRg st="2" end="2"/>
                                            </p:txEl>
                                          </p:spTgt>
                                        </p:tgtEl>
                                        <p:attrNameLst>
                                          <p:attrName>style.visibility</p:attrName>
                                        </p:attrNameLst>
                                      </p:cBhvr>
                                      <p:to>
                                        <p:strVal val="visible"/>
                                      </p:to>
                                    </p:set>
                                    <p:animEffect transition="in" filter="blinds(horizontal)">
                                      <p:cBhvr>
                                        <p:cTn id="25" dur="500"/>
                                        <p:tgtEl>
                                          <p:spTgt spid="4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404664"/>
            <a:ext cx="1134126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一个同心圆形花坛，分为两部分，中间小圆部分种植草坪和绿色灌木，周围的圆环分为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等份，种植红、黄、蓝三种颜色不同的花，要求相邻两部分种植不同颜色的花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4562" name="Picture 2" descr="7-1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9088" y="2492896"/>
            <a:ext cx="4417028" cy="248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425370" y="5085184"/>
            <a:ext cx="1134126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，圆环分成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等份，分别为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，则有多少种不同的种植方法？</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607765"/>
            <a:ext cx="11341260" cy="19571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先种植</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部分，有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种不同的种植方法，再种植</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部分</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的颜色不同，</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的颜色也不同，所以由分步计数原理得，不同的种植方法有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4562" name="Picture 2" descr="7-1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9088" y="2815695"/>
            <a:ext cx="4417028" cy="248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4562"/>
                                        </p:tgtEl>
                                        <p:attrNameLst>
                                          <p:attrName>style.visibility</p:attrName>
                                        </p:attrNameLst>
                                      </p:cBhvr>
                                      <p:to>
                                        <p:strVal val="visible"/>
                                      </p:to>
                                    </p:set>
                                    <p:animEffect transition="in" filter="blinds(horizontal)">
                                      <p:cBhvr>
                                        <p:cTn id="10" dur="500"/>
                                        <p:tgtEl>
                                          <p:spTgt spid="8345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116632"/>
            <a:ext cx="1134126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，圆环分成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等份，分别为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，则有多少种不同的种植方法？</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返回">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pic>
        <p:nvPicPr>
          <p:cNvPr id="834562" name="Picture 2" descr="7-1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7486" y="1159511"/>
            <a:ext cx="4417028" cy="248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425370" y="3785489"/>
            <a:ext cx="11341260"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不同色时，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种植方法；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同色时，有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种植方法，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由分类计数原理得，共有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种植方法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linds(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836712"/>
            <a:ext cx="11305256"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0,1,2,3,4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五个数字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可以排成多少个三位数字的电话号码？</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43372" y="2348880"/>
            <a:ext cx="11305256"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三位数字的电话号码，首位可以是</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，数字也可以重复，每个位置都有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种排法，共有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836712"/>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可以排成多少个三位数？</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43372" y="1974176"/>
            <a:ext cx="11305256"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三位数的首位不能为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，但可以有重复数字，首先考虑首位的排法，除</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外共有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种方法，第二、三位可以排</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，因此，共有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836712"/>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可以排成多少个能被</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整除的无重复数字的三位数？</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43372" y="1988840"/>
            <a:ext cx="11305256"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被</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整除的数即偶数，末位数字可取</a:t>
            </a:r>
            <a:r>
              <a:rPr lang="en-US" altLang="zh-CN" sz="2800" kern="100" dirty="0">
                <a:latin typeface="Times New Roman" panose="02020603050405020304" pitchFamily="18" charset="0"/>
                <a:ea typeface="黑体" panose="02010609060101010101" charset="-122"/>
                <a:cs typeface="Courier New" panose="02070309020205020404" pitchFamily="49" charset="0"/>
              </a:rPr>
              <a:t>0,2,4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，因此，可以分两类，一类是末位数字是</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排法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一类</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是末位数字不是</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，则末位有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种排法，即</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或</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，再排首位，因</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不能在</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首位，所以有</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种排法，十位有</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种排法，因此有</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排</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因此</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排法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可以排成</a:t>
            </a:r>
            <a:r>
              <a:rPr lang="en-US" altLang="zh-CN" sz="2800" kern="100" dirty="0">
                <a:latin typeface="Times New Roman" panose="02020603050405020304" pitchFamily="18" charset="0"/>
                <a:ea typeface="黑体" panose="02010609060101010101" charset="-122"/>
                <a:cs typeface="Courier New" panose="02070309020205020404" pitchFamily="49" charset="0"/>
              </a:rPr>
              <a:t>30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个能被</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整除的无重复数字的三位数</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476672"/>
            <a:ext cx="11305256" cy="6644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延伸探究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由本例中的五个数字可组成多少个无重复数字的四位奇数？</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1412776"/>
            <a:ext cx="11305256" cy="454246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完成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组成无重复数字的四位奇数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这件事，可以分四步：第一步定个位，只能从</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中任取一个，有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第二</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步定首位，从</a:t>
            </a:r>
            <a:r>
              <a:rPr lang="en-US" altLang="zh-CN" sz="2800" kern="100" dirty="0">
                <a:latin typeface="Times New Roman" panose="02020603050405020304" pitchFamily="18" charset="0"/>
                <a:ea typeface="黑体" panose="02010609060101010101" charset="-122"/>
                <a:cs typeface="Courier New" panose="02070309020205020404" pitchFamily="49" charset="0"/>
              </a:rPr>
              <a:t>1,2,3,4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中除去用过的一个，从剩下的</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个中任取一个，有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第三</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步，第四步把剩下的包括</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在内的</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个数字先排百位有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种方法，再排十位有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分步计数原理知共有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7991</Words>
  <Application>WPS 演示</Application>
  <PresentationFormat>宽屏</PresentationFormat>
  <Paragraphs>1047</Paragraphs>
  <Slides>57</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77" baseType="lpstr">
      <vt:lpstr>Arial</vt:lpstr>
      <vt:lpstr>宋体</vt:lpstr>
      <vt:lpstr>Wingdings</vt:lpstr>
      <vt:lpstr>微软雅黑</vt:lpstr>
      <vt:lpstr>Times New Roman</vt:lpstr>
      <vt:lpstr>方正中等线简体</vt:lpstr>
      <vt:lpstr>Courier New</vt:lpstr>
      <vt:lpstr>明黑</vt:lpstr>
      <vt:lpstr>黑体</vt:lpstr>
      <vt:lpstr>Calibri</vt:lpstr>
      <vt:lpstr>Arial Unicode MS</vt:lpstr>
      <vt:lpstr>华文细黑</vt:lpstr>
      <vt:lpstr>Arial</vt:lpstr>
      <vt:lpstr>Broadway</vt:lpstr>
      <vt:lpstr>楷体</vt:lpstr>
      <vt:lpstr>经典繁仿黑</vt:lpstr>
      <vt:lpstr>细等线拼音字体</vt:lpstr>
      <vt:lpstr>1_Office 主题</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1701</cp:revision>
  <dcterms:created xsi:type="dcterms:W3CDTF">2019-11-13T09:14:00Z</dcterms:created>
  <dcterms:modified xsi:type="dcterms:W3CDTF">2022-02-18T13:51:16Z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C9B721C2B8ED4BD7A303FFB0671559EC</vt:lpwstr>
  </property>
  <property fmtid="{D5CDD505-2E9C-101B-9397-08002B2CF9AE}" pid="3" name="KSOProductBuildVer">
    <vt:lpwstr>2052-11.1.0.11116</vt:lpwstr>
  </property>
</Properties>
</file>