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tiff" ContentType="image/tif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349" r:id="rId3"/>
    <p:sldId id="389" r:id="rId4"/>
    <p:sldId id="638" r:id="rId5"/>
    <p:sldId id="639" r:id="rId6"/>
    <p:sldId id="642" r:id="rId7"/>
    <p:sldId id="643" r:id="rId8"/>
    <p:sldId id="644" r:id="rId9"/>
    <p:sldId id="645" r:id="rId10"/>
    <p:sldId id="680" r:id="rId11"/>
    <p:sldId id="681" r:id="rId12"/>
    <p:sldId id="682" r:id="rId13"/>
    <p:sldId id="683" r:id="rId14"/>
    <p:sldId id="684" r:id="rId15"/>
    <p:sldId id="685" r:id="rId16"/>
    <p:sldId id="686" r:id="rId17"/>
    <p:sldId id="687" r:id="rId18"/>
    <p:sldId id="688" r:id="rId19"/>
    <p:sldId id="689" r:id="rId20"/>
    <p:sldId id="690" r:id="rId21"/>
    <p:sldId id="691" r:id="rId22"/>
    <p:sldId id="694" r:id="rId23"/>
    <p:sldId id="695" r:id="rId24"/>
    <p:sldId id="699" r:id="rId25"/>
    <p:sldId id="700" r:id="rId26"/>
    <p:sldId id="701" r:id="rId27"/>
    <p:sldId id="702" r:id="rId28"/>
    <p:sldId id="696" r:id="rId29"/>
    <p:sldId id="697" r:id="rId30"/>
    <p:sldId id="698" r:id="rId31"/>
    <p:sldId id="646" r:id="rId32"/>
    <p:sldId id="703" r:id="rId33"/>
    <p:sldId id="545" r:id="rId34"/>
    <p:sldId id="576" r:id="rId35"/>
    <p:sldId id="704" r:id="rId36"/>
    <p:sldId id="354" r:id="rId37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7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pos="1088" userDrawn="1">
          <p15:clr>
            <a:srgbClr val="A4A3A4"/>
          </p15:clr>
        </p15:guide>
        <p15:guide id="4" orient="horz" pos="12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2" d="100"/>
          <a:sy n="52" d="100"/>
        </p:scale>
        <p:origin x="484" y="52"/>
      </p:cViewPr>
      <p:guideLst>
        <p:guide orient="horz" pos="2127"/>
        <p:guide pos="7056"/>
        <p:guide pos="1088"/>
        <p:guide orient="horz" pos="12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tags" Target="tags/tag43.xml" /><Relationship Id="rId39" Type="http://schemas.openxmlformats.org/officeDocument/2006/relationships/presProps" Target="presProps.xml" /><Relationship Id="rId4" Type="http://schemas.openxmlformats.org/officeDocument/2006/relationships/slide" Target="slides/slide2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emf" /><Relationship Id="rId2" Type="http://schemas.openxmlformats.org/officeDocument/2006/relationships/image" Target="../media/image15.emf" /><Relationship Id="rId3" Type="http://schemas.openxmlformats.org/officeDocument/2006/relationships/image" Target="../media/image16.emf" /><Relationship Id="rId4" Type="http://schemas.openxmlformats.org/officeDocument/2006/relationships/image" Target="../media/image17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7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Relationship Id="rId2" Type="http://schemas.openxmlformats.org/officeDocument/2006/relationships/image" Target="../media/image19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w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0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png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emf" /><Relationship Id="rId2" Type="http://schemas.openxmlformats.org/officeDocument/2006/relationships/image" Target="../media/image39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1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26B42-BBD5-4FA6-BADE-8C27B4E1AC7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F9041-A40D-40C4-9662-D4C4C5FF29B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60CF-4BF2-44F4-B562-1CDD05D2A10F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3.png" /><Relationship Id="rId3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D893-B46B-4183-8A99-8F44DE23700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F1E-8985-4DAF-9A8A-49DEE15EB9A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D893-B46B-4183-8A99-8F44DE23700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F1E-8985-4DAF-9A8A-49DEE15EB9A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D893-B46B-4183-8A99-8F44DE23700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F1E-8985-4DAF-9A8A-49DEE15EB9A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1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5" y="7938"/>
            <a:ext cx="7208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6413500"/>
            <a:ext cx="12192318" cy="444500"/>
          </a:xfrm>
          <a:prstGeom prst="rect">
            <a:avLst/>
          </a:prstGeom>
          <a:solidFill>
            <a:srgbClr val="4F81BD"/>
          </a:solidFill>
          <a:ln w="9525" cap="flat" cmpd="sng" algn="ctr">
            <a:noFill/>
            <a:prstDash val="solid"/>
          </a:ln>
          <a:effectLst/>
        </p:spPr>
        <p:txBody>
          <a:bodyPr lIns="121917" tIns="60958" rIns="121917" bIns="60958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b="0" kern="0">
              <a:gradFill>
                <a:gsLst>
                  <a:gs pos="0">
                    <a:srgbClr val="66CCFF"/>
                  </a:gs>
                  <a:gs pos="52000">
                    <a:sysClr val="window" lastClr="FFFFFF"/>
                  </a:gs>
                  <a:gs pos="100000">
                    <a:srgbClr val="0070C0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宋体" panose="02010600030101010101" pitchFamily="2" charset="-122"/>
            </a:endParaRPr>
          </a:p>
        </p:txBody>
      </p:sp>
      <p:sp>
        <p:nvSpPr>
          <p:cNvPr id="6" name="流程图: 可选过程 5">
            <a:hlinkClick action="ppaction://noaction"/>
          </p:cNvPr>
          <p:cNvSpPr/>
          <p:nvPr userDrawn="1"/>
        </p:nvSpPr>
        <p:spPr>
          <a:xfrm>
            <a:off x="10993568" y="6489700"/>
            <a:ext cx="863735" cy="285750"/>
          </a:xfrm>
          <a:prstGeom prst="flowChartAlternateProcess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0" kern="0">
                <a:solidFill>
                  <a:srgbClr val="0046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返回导航</a:t>
            </a:r>
            <a:endParaRPr lang="zh-CN" altLang="en-US" sz="1200" b="0" kern="0">
              <a:solidFill>
                <a:srgbClr val="00466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AutoShape 26">
            <a:hlinkClick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10744292" y="6445250"/>
            <a:ext cx="177828" cy="412750"/>
          </a:xfrm>
          <a:prstGeom prst="actionButtonBackPrevious">
            <a:avLst/>
          </a:prstGeom>
          <a:solidFill>
            <a:srgbClr val="C6D9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9CC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b="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8" name="AutoShape 27">
            <a:hlinkClick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11931927" y="6453188"/>
            <a:ext cx="179415" cy="404812"/>
          </a:xfrm>
          <a:prstGeom prst="actionButtonForwardNext">
            <a:avLst/>
          </a:prstGeom>
          <a:solidFill>
            <a:srgbClr val="C6D9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9CC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b="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9" name="Picture 85" descr="六角组合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2093" y="101600"/>
            <a:ext cx="655739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 userDrawn="1"/>
        </p:nvSpPr>
        <p:spPr bwMode="auto">
          <a:xfrm>
            <a:off x="11679662" y="212725"/>
            <a:ext cx="356870" cy="2914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fld id="{1EA85358-59C1-4E9E-80DB-10D76452575F}" type="slidenum">
              <a:rPr lang="en-US" altLang="zh-CN" sz="1300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/>
            </a:fld>
            <a:endParaRPr lang="en-US" altLang="zh-CN" sz="1300" kern="0">
              <a:solidFill>
                <a:sysClr val="window" lastClr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0531" y="761510"/>
            <a:ext cx="11784265" cy="738664"/>
          </a:xfrm>
        </p:spPr>
        <p:txBody>
          <a:bodyPr>
            <a:spAutoFit/>
          </a:bodyPr>
          <a:lstStyle>
            <a:lvl1pPr marL="0" indent="0" algn="just" eaLnBrk="1" hangingPunc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5645150"/>
                <a:tab pos="9862820"/>
              </a:tabLst>
              <a:defRPr sz="2800" b="0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内容占位符 2"/>
          <p:cNvSpPr>
            <a:spLocks noGrp="1"/>
          </p:cNvSpPr>
          <p:nvPr>
            <p:ph idx="10"/>
          </p:nvPr>
        </p:nvSpPr>
        <p:spPr>
          <a:xfrm>
            <a:off x="190580" y="4058488"/>
            <a:ext cx="11784265" cy="738664"/>
          </a:xfrm>
        </p:spPr>
        <p:txBody>
          <a:bodyPr>
            <a:spAutoFit/>
          </a:bodyPr>
          <a:lstStyle>
            <a:lvl1pPr marL="0" indent="0" algn="just" eaLnBrk="1" hangingPunc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5645150"/>
                <a:tab pos="9862820"/>
              </a:tabLst>
              <a:defRPr sz="2800" b="0"/>
            </a:lvl1pPr>
            <a:lvl2pPr marL="457200" indent="0">
              <a:buFontTx/>
              <a:buNone/>
              <a:defRPr sz="2800" b="1"/>
            </a:lvl2pPr>
            <a:lvl3pPr marL="914400" indent="0">
              <a:buFontTx/>
              <a:buNone/>
              <a:defRPr sz="2800" b="1"/>
            </a:lvl3pPr>
            <a:lvl4pPr marL="1371600" indent="0">
              <a:buFontTx/>
              <a:buNone/>
              <a:defRPr sz="2800" b="1"/>
            </a:lvl4pPr>
            <a:lvl5pPr marL="1828800" indent="0">
              <a:buFontTx/>
              <a:buNone/>
              <a:defRPr sz="2800" b="1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标题 1"/>
          <p:cNvSpPr txBox="1"/>
          <p:nvPr userDrawn="1"/>
        </p:nvSpPr>
        <p:spPr>
          <a:xfrm>
            <a:off x="110294" y="6210036"/>
            <a:ext cx="2641371" cy="396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2000" b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高中化学</a:t>
            </a:r>
            <a:endParaRPr lang="zh-CN" altLang="en-US" sz="20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D893-B46B-4183-8A99-8F44DE23700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F1E-8985-4DAF-9A8A-49DEE15EB9AD}" type="slidenum">
              <a:rPr lang="zh-CN" altLang="en-US" smtClean="0"/>
              <a:t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1309177" y="0"/>
            <a:ext cx="876645" cy="876645"/>
            <a:chOff x="11185027" y="0"/>
            <a:chExt cx="876645" cy="876645"/>
          </a:xfrm>
          <a:gradFill>
            <a:gsLst>
              <a:gs pos="0">
                <a:srgbClr val="1A8BD8">
                  <a:alpha val="0"/>
                </a:srgbClr>
              </a:gs>
              <a:gs pos="56000">
                <a:srgbClr val="1A8BD8">
                  <a:alpha val="23000"/>
                </a:srgbClr>
              </a:gs>
            </a:gsLst>
            <a:lin ang="16200000" scaled="1"/>
          </a:gradFill>
        </p:grpSpPr>
        <p:sp>
          <p:nvSpPr>
            <p:cNvPr id="8" name="任意多边形: 形状 7"/>
            <p:cNvSpPr/>
            <p:nvPr/>
          </p:nvSpPr>
          <p:spPr>
            <a:xfrm>
              <a:off x="11185027" y="0"/>
              <a:ext cx="46834" cy="46834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11461736" y="0"/>
              <a:ext cx="46834" cy="46834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3906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4"/>
                    <a:pt x="14002" y="28004"/>
                  </a:cubicBezTo>
                  <a:cubicBezTo>
                    <a:pt x="6286" y="28004"/>
                    <a:pt x="0" y="21717"/>
                    <a:pt x="0" y="14002"/>
                  </a:cubicBezTo>
                  <a:cubicBezTo>
                    <a:pt x="0" y="6287"/>
                    <a:pt x="6191" y="0"/>
                    <a:pt x="13906" y="0"/>
                  </a:cubicBezTo>
                  <a:cubicBezTo>
                    <a:pt x="21717" y="0"/>
                    <a:pt x="28003" y="6287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11738128" y="0"/>
              <a:ext cx="46834" cy="46834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12014838" y="0"/>
              <a:ext cx="46834" cy="46834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4"/>
                    <a:pt x="14002" y="28004"/>
                  </a:cubicBezTo>
                  <a:cubicBezTo>
                    <a:pt x="6286" y="28004"/>
                    <a:pt x="0" y="21717"/>
                    <a:pt x="0" y="14002"/>
                  </a:cubicBezTo>
                  <a:cubicBezTo>
                    <a:pt x="0" y="6287"/>
                    <a:pt x="6191" y="0"/>
                    <a:pt x="14002" y="0"/>
                  </a:cubicBezTo>
                  <a:cubicBezTo>
                    <a:pt x="21812" y="0"/>
                    <a:pt x="28003" y="6287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11185027" y="276551"/>
              <a:ext cx="46834" cy="46834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11461736" y="276551"/>
              <a:ext cx="46834" cy="46834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3"/>
                    <a:pt x="14002" y="28003"/>
                  </a:cubicBezTo>
                  <a:cubicBezTo>
                    <a:pt x="6286" y="28003"/>
                    <a:pt x="0" y="21717"/>
                    <a:pt x="0" y="14002"/>
                  </a:cubicBezTo>
                  <a:cubicBezTo>
                    <a:pt x="0" y="6286"/>
                    <a:pt x="6286" y="0"/>
                    <a:pt x="14002" y="0"/>
                  </a:cubicBezTo>
                  <a:cubicBezTo>
                    <a:pt x="21717" y="0"/>
                    <a:pt x="28003" y="6286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11738128" y="276551"/>
              <a:ext cx="46834" cy="46834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12014838" y="276551"/>
              <a:ext cx="46834" cy="46834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3"/>
                    <a:pt x="14002" y="28003"/>
                  </a:cubicBezTo>
                  <a:cubicBezTo>
                    <a:pt x="6286" y="28003"/>
                    <a:pt x="0" y="21717"/>
                    <a:pt x="0" y="14002"/>
                  </a:cubicBezTo>
                  <a:cubicBezTo>
                    <a:pt x="0" y="6286"/>
                    <a:pt x="6286" y="0"/>
                    <a:pt x="14002" y="0"/>
                  </a:cubicBezTo>
                  <a:cubicBezTo>
                    <a:pt x="21717" y="0"/>
                    <a:pt x="28003" y="6286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1185027" y="553101"/>
              <a:ext cx="46834" cy="46834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11461736" y="553101"/>
              <a:ext cx="46834" cy="46834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3"/>
                    <a:pt x="14002" y="28003"/>
                  </a:cubicBezTo>
                  <a:cubicBezTo>
                    <a:pt x="6286" y="28003"/>
                    <a:pt x="0" y="21717"/>
                    <a:pt x="0" y="14002"/>
                  </a:cubicBezTo>
                  <a:cubicBezTo>
                    <a:pt x="0" y="6286"/>
                    <a:pt x="6286" y="0"/>
                    <a:pt x="14002" y="0"/>
                  </a:cubicBezTo>
                  <a:cubicBezTo>
                    <a:pt x="21717" y="0"/>
                    <a:pt x="28003" y="6286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11738128" y="553101"/>
              <a:ext cx="46834" cy="46834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12014838" y="553101"/>
              <a:ext cx="46834" cy="46834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3"/>
                    <a:pt x="14002" y="28003"/>
                  </a:cubicBezTo>
                  <a:cubicBezTo>
                    <a:pt x="6286" y="28003"/>
                    <a:pt x="0" y="21717"/>
                    <a:pt x="0" y="14002"/>
                  </a:cubicBezTo>
                  <a:cubicBezTo>
                    <a:pt x="0" y="6286"/>
                    <a:pt x="6286" y="0"/>
                    <a:pt x="14002" y="0"/>
                  </a:cubicBezTo>
                  <a:cubicBezTo>
                    <a:pt x="21717" y="0"/>
                    <a:pt x="28003" y="6286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11185027" y="829811"/>
              <a:ext cx="46834" cy="46834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11461736" y="829809"/>
              <a:ext cx="46834" cy="46836"/>
            </a:xfrm>
            <a:custGeom>
              <a:gdLst>
                <a:gd name="connsiteX0" fmla="*/ 28003 w 28003"/>
                <a:gd name="connsiteY0" fmla="*/ 14003 h 28004"/>
                <a:gd name="connsiteX1" fmla="*/ 14002 w 28003"/>
                <a:gd name="connsiteY1" fmla="*/ 28005 h 28004"/>
                <a:gd name="connsiteX2" fmla="*/ 0 w 28003"/>
                <a:gd name="connsiteY2" fmla="*/ 14003 h 28004"/>
                <a:gd name="connsiteX3" fmla="*/ 14002 w 28003"/>
                <a:gd name="connsiteY3" fmla="*/ 1 h 28004"/>
                <a:gd name="connsiteX4" fmla="*/ 28003 w 28003"/>
                <a:gd name="connsiteY4" fmla="*/ 14003 h 280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4">
                  <a:moveTo>
                    <a:pt x="28003" y="14003"/>
                  </a:moveTo>
                  <a:cubicBezTo>
                    <a:pt x="28003" y="21718"/>
                    <a:pt x="21717" y="28005"/>
                    <a:pt x="14002" y="28005"/>
                  </a:cubicBezTo>
                  <a:cubicBezTo>
                    <a:pt x="6286" y="28005"/>
                    <a:pt x="0" y="21718"/>
                    <a:pt x="0" y="14003"/>
                  </a:cubicBezTo>
                  <a:cubicBezTo>
                    <a:pt x="0" y="6288"/>
                    <a:pt x="6286" y="1"/>
                    <a:pt x="14002" y="1"/>
                  </a:cubicBezTo>
                  <a:cubicBezTo>
                    <a:pt x="21717" y="-94"/>
                    <a:pt x="28003" y="6192"/>
                    <a:pt x="28003" y="14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11738128" y="829811"/>
              <a:ext cx="46834" cy="46834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12014838" y="829811"/>
              <a:ext cx="46834" cy="46834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3"/>
                    <a:pt x="14002" y="28003"/>
                  </a:cubicBezTo>
                  <a:cubicBezTo>
                    <a:pt x="6286" y="28003"/>
                    <a:pt x="0" y="21717"/>
                    <a:pt x="0" y="14002"/>
                  </a:cubicBezTo>
                  <a:cubicBezTo>
                    <a:pt x="0" y="6286"/>
                    <a:pt x="6286" y="0"/>
                    <a:pt x="14002" y="0"/>
                  </a:cubicBezTo>
                  <a:cubicBezTo>
                    <a:pt x="21717" y="0"/>
                    <a:pt x="28003" y="6191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25" name="直接连接符 24"/>
          <p:cNvCxnSpPr/>
          <p:nvPr userDrawn="1"/>
        </p:nvCxnSpPr>
        <p:spPr>
          <a:xfrm>
            <a:off x="0" y="990649"/>
            <a:ext cx="12185822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直角三角形 25"/>
          <p:cNvSpPr/>
          <p:nvPr userDrawn="1"/>
        </p:nvSpPr>
        <p:spPr>
          <a:xfrm rot="16200000" flipV="1">
            <a:off x="-172" y="335742"/>
            <a:ext cx="654907" cy="654907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1">
            <a:alphaModFix amt="33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9" r="12302" b="38680"/>
          <a:stretch>
            <a:fillRect/>
          </a:stretch>
        </p:blipFill>
        <p:spPr>
          <a:xfrm>
            <a:off x="239078" y="6052148"/>
            <a:ext cx="12192000" cy="810510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D893-B46B-4183-8A99-8F44DE23700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F1E-8985-4DAF-9A8A-49DEE15EB9A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D893-B46B-4183-8A99-8F44DE23700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F1E-8985-4DAF-9A8A-49DEE15EB9A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D893-B46B-4183-8A99-8F44DE23700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F1E-8985-4DAF-9A8A-49DEE15EB9A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D893-B46B-4183-8A99-8F44DE23700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F1E-8985-4DAF-9A8A-49DEE15EB9A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D893-B46B-4183-8A99-8F44DE23700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F1E-8985-4DAF-9A8A-49DEE15EB9A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D893-B46B-4183-8A99-8F44DE23700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F1E-8985-4DAF-9A8A-49DEE15EB9A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D893-B46B-4183-8A99-8F44DE23700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F1E-8985-4DAF-9A8A-49DEE15EB9A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image" Target="file:///D:\qq&#25991;&#20214;\712321467\Image\C2C\Image2\%7b75232B38-A165-1FB7-499C-2E1C792CACB5%7d.png" TargetMode="External" /><Relationship Id="rId15" Type="http://schemas.openxmlformats.org/officeDocument/2006/relationships/image" Target="../media/image5.png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ED893-B46B-4183-8A99-8F44DE23700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DF1E-8985-4DAF-9A8A-49DEE15EB9AD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/>
        </p:nvPicPr>
        <p:blipFill>
          <a:blip r:embed="rId15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6.jpeg" /><Relationship Id="rId4" Type="http://schemas.openxmlformats.org/officeDocument/2006/relationships/image" Target="../media/image7.tiff" /><Relationship Id="rId5" Type="http://schemas.openxmlformats.org/officeDocument/2006/relationships/tags" Target="../tags/tag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0.xml" /><Relationship Id="rId3" Type="http://schemas.openxmlformats.org/officeDocument/2006/relationships/oleObject" Target="../embeddings/oleObject7.bin" TargetMode="Internal" /><Relationship Id="rId4" Type="http://schemas.openxmlformats.org/officeDocument/2006/relationships/image" Target="../media/image20.wmf" /><Relationship Id="rId5" Type="http://schemas.openxmlformats.org/officeDocument/2006/relationships/vmlDrawing" Target="../drawings/vmlDrawing3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1.xml" /><Relationship Id="rId3" Type="http://schemas.openxmlformats.org/officeDocument/2006/relationships/tags" Target="../tags/tag12.xml" /><Relationship Id="rId4" Type="http://schemas.openxmlformats.org/officeDocument/2006/relationships/tags" Target="../tags/tag13.xml" /><Relationship Id="rId5" Type="http://schemas.openxmlformats.org/officeDocument/2006/relationships/tags" Target="../tags/tag14.xml" /><Relationship Id="rId6" Type="http://schemas.openxmlformats.org/officeDocument/2006/relationships/tags" Target="../tags/tag15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png" /><Relationship Id="rId3" Type="http://schemas.openxmlformats.org/officeDocument/2006/relationships/tags" Target="../tags/tag16.xml" /><Relationship Id="rId4" Type="http://schemas.openxmlformats.org/officeDocument/2006/relationships/tags" Target="../tags/tag17.xml" /><Relationship Id="rId5" Type="http://schemas.openxmlformats.org/officeDocument/2006/relationships/tags" Target="../tags/tag18.xml" /><Relationship Id="rId6" Type="http://schemas.openxmlformats.org/officeDocument/2006/relationships/image" Target="../media/image2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9.xml" /><Relationship Id="rId3" Type="http://schemas.openxmlformats.org/officeDocument/2006/relationships/image" Target="../media/image24.png" /><Relationship Id="rId4" Type="http://schemas.openxmlformats.org/officeDocument/2006/relationships/tags" Target="../tags/tag2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8.bin" TargetMode="Internal" /><Relationship Id="rId3" Type="http://schemas.openxmlformats.org/officeDocument/2006/relationships/image" Target="../media/image25.wmf" /><Relationship Id="rId4" Type="http://schemas.openxmlformats.org/officeDocument/2006/relationships/vmlDrawing" Target="../drawings/vmlDrawing4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1.xml" /><Relationship Id="rId3" Type="http://schemas.openxmlformats.org/officeDocument/2006/relationships/image" Target="../media/image2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2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package" Target="../embeddings/Document1.docx" TargetMode="Internal" /><Relationship Id="rId3" Type="http://schemas.openxmlformats.org/officeDocument/2006/relationships/image" Target="../media/image30.emf" /><Relationship Id="rId4" Type="http://schemas.openxmlformats.org/officeDocument/2006/relationships/vmlDrawing" Target="../drawings/vmlDrawing5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5.xml" /><Relationship Id="rId11" Type="http://schemas.openxmlformats.org/officeDocument/2006/relationships/vmlDrawing" Target="../drawings/vmlDrawing6.vml" /><Relationship Id="rId2" Type="http://schemas.openxmlformats.org/officeDocument/2006/relationships/image" Target="../media/image31.png" /><Relationship Id="rId3" Type="http://schemas.openxmlformats.org/officeDocument/2006/relationships/tags" Target="../tags/tag22.xml" /><Relationship Id="rId4" Type="http://schemas.openxmlformats.org/officeDocument/2006/relationships/tags" Target="../tags/tag23.xml" /><Relationship Id="rId5" Type="http://schemas.openxmlformats.org/officeDocument/2006/relationships/oleObject" Target="../embeddings/oleObject9.bin" TargetMode="Internal" /><Relationship Id="rId6" Type="http://schemas.openxmlformats.org/officeDocument/2006/relationships/image" Target="../media/image32.png" /><Relationship Id="rId7" Type="http://schemas.openxmlformats.org/officeDocument/2006/relationships/image" Target="../media/image33.jpeg" /><Relationship Id="rId8" Type="http://schemas.openxmlformats.org/officeDocument/2006/relationships/image" Target="../media/image34.jpeg" /><Relationship Id="rId9" Type="http://schemas.openxmlformats.org/officeDocument/2006/relationships/tags" Target="../tags/tag2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6.xml" /><Relationship Id="rId3" Type="http://schemas.openxmlformats.org/officeDocument/2006/relationships/oleObject" Target="../embeddings/oleObject10.bin" TargetMode="Internal" /><Relationship Id="rId4" Type="http://schemas.openxmlformats.org/officeDocument/2006/relationships/image" Target="../media/image35.emf" /><Relationship Id="rId5" Type="http://schemas.openxmlformats.org/officeDocument/2006/relationships/tags" Target="../tags/tag27.xml" /><Relationship Id="rId6" Type="http://schemas.openxmlformats.org/officeDocument/2006/relationships/tags" Target="../tags/tag28.xml" /><Relationship Id="rId7" Type="http://schemas.openxmlformats.org/officeDocument/2006/relationships/vmlDrawing" Target="../drawings/vmlDrawing7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9.xml" /><Relationship Id="rId3" Type="http://schemas.openxmlformats.org/officeDocument/2006/relationships/image" Target="../media/image36.jpeg" /><Relationship Id="rId4" Type="http://schemas.openxmlformats.org/officeDocument/2006/relationships/tags" Target="../tags/tag30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image" Target="NULL" TargetMode="External" /><Relationship Id="rId5" Type="http://schemas.openxmlformats.org/officeDocument/2006/relationships/image" Target="../media/image37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vmlDrawing" Target="../drawings/vmlDrawing8.vml" /><Relationship Id="rId2" Type="http://schemas.openxmlformats.org/officeDocument/2006/relationships/tags" Target="../tags/tag33.xml" /><Relationship Id="rId3" Type="http://schemas.openxmlformats.org/officeDocument/2006/relationships/oleObject" Target="../embeddings/oleObject11.bin" TargetMode="Internal" /><Relationship Id="rId4" Type="http://schemas.openxmlformats.org/officeDocument/2006/relationships/image" Target="../media/image38.emf" /><Relationship Id="rId5" Type="http://schemas.openxmlformats.org/officeDocument/2006/relationships/tags" Target="../tags/tag34.xml" /><Relationship Id="rId6" Type="http://schemas.openxmlformats.org/officeDocument/2006/relationships/oleObject" Target="../embeddings/oleObject12.bin" TargetMode="Internal" /><Relationship Id="rId7" Type="http://schemas.openxmlformats.org/officeDocument/2006/relationships/image" Target="../media/image39.emf" /><Relationship Id="rId8" Type="http://schemas.openxmlformats.org/officeDocument/2006/relationships/image" Target="NULL" TargetMode="External" /><Relationship Id="rId9" Type="http://schemas.openxmlformats.org/officeDocument/2006/relationships/image" Target="../media/image40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5.xml" /><Relationship Id="rId3" Type="http://schemas.openxmlformats.org/officeDocument/2006/relationships/oleObject" Target="../embeddings/oleObject13.bin" TargetMode="Internal" /><Relationship Id="rId4" Type="http://schemas.openxmlformats.org/officeDocument/2006/relationships/image" Target="../media/image41.emf" /><Relationship Id="rId5" Type="http://schemas.openxmlformats.org/officeDocument/2006/relationships/image" Target="../media/image23.png" /><Relationship Id="rId6" Type="http://schemas.openxmlformats.org/officeDocument/2006/relationships/vmlDrawing" Target="../drawings/vmlDrawing9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2.png" /><Relationship Id="rId3" Type="http://schemas.openxmlformats.org/officeDocument/2006/relationships/tags" Target="../tags/tag36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png" /><Relationship Id="rId3" Type="http://schemas.openxmlformats.org/officeDocument/2006/relationships/tags" Target="../tags/tag37.xml" /><Relationship Id="rId4" Type="http://schemas.openxmlformats.org/officeDocument/2006/relationships/image" Target="../media/image44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NULL" TargetMode="External" /><Relationship Id="rId3" Type="http://schemas.openxmlformats.org/officeDocument/2006/relationships/image" Target="../media/image45.png" /><Relationship Id="rId4" Type="http://schemas.openxmlformats.org/officeDocument/2006/relationships/tags" Target="../tags/tag38.xml" /><Relationship Id="rId5" Type="http://schemas.openxmlformats.org/officeDocument/2006/relationships/image" Target="../media/image4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tags" Target="../tags/tag4.xml" /><Relationship Id="rId6" Type="http://schemas.openxmlformats.org/officeDocument/2006/relationships/image" Target="../media/image9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package" Target="../embeddings/Document2.docx" TargetMode="Internal" /><Relationship Id="rId3" Type="http://schemas.openxmlformats.org/officeDocument/2006/relationships/image" Target="../media/image47.emf" /><Relationship Id="rId4" Type="http://schemas.openxmlformats.org/officeDocument/2006/relationships/tags" Target="../tags/tag39.xml" /><Relationship Id="rId5" Type="http://schemas.openxmlformats.org/officeDocument/2006/relationships/vmlDrawing" Target="../drawings/vmlDrawing10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package" Target="../embeddings/Document3.docx" TargetMode="Internal" /><Relationship Id="rId3" Type="http://schemas.openxmlformats.org/officeDocument/2006/relationships/image" Target="../media/image48.emf" /><Relationship Id="rId4" Type="http://schemas.openxmlformats.org/officeDocument/2006/relationships/vmlDrawing" Target="../drawings/vmlDrawing11.v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0.xml" /><Relationship Id="rId3" Type="http://schemas.openxmlformats.org/officeDocument/2006/relationships/image" Target="../media/image49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1.xml" /><Relationship Id="rId3" Type="http://schemas.openxmlformats.org/officeDocument/2006/relationships/image" Target="../media/image50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6.jpeg" /><Relationship Id="rId4" Type="http://schemas.openxmlformats.org/officeDocument/2006/relationships/image" Target="../media/image7.tiff" /><Relationship Id="rId5" Type="http://schemas.openxmlformats.org/officeDocument/2006/relationships/tags" Target="../tags/tag4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Relationship Id="rId3" Type="http://schemas.openxmlformats.org/officeDocument/2006/relationships/image" Target="../media/image1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7.emf" /><Relationship Id="rId11" Type="http://schemas.openxmlformats.org/officeDocument/2006/relationships/tags" Target="../tags/tag6.xml" /><Relationship Id="rId12" Type="http://schemas.openxmlformats.org/officeDocument/2006/relationships/vmlDrawing" Target="../drawings/vmlDrawing1.vml" /><Relationship Id="rId2" Type="http://schemas.openxmlformats.org/officeDocument/2006/relationships/tags" Target="../tags/tag5.xml" /><Relationship Id="rId3" Type="http://schemas.openxmlformats.org/officeDocument/2006/relationships/oleObject" Target="../embeddings/oleObject1.bin" TargetMode="Internal" /><Relationship Id="rId4" Type="http://schemas.openxmlformats.org/officeDocument/2006/relationships/image" Target="../media/image14.emf" /><Relationship Id="rId5" Type="http://schemas.openxmlformats.org/officeDocument/2006/relationships/oleObject" Target="../embeddings/oleObject2.bin" TargetMode="Internal" /><Relationship Id="rId6" Type="http://schemas.openxmlformats.org/officeDocument/2006/relationships/image" Target="../media/image15.emf" /><Relationship Id="rId7" Type="http://schemas.openxmlformats.org/officeDocument/2006/relationships/oleObject" Target="../embeddings/oleObject3.bin" TargetMode="Internal" /><Relationship Id="rId8" Type="http://schemas.openxmlformats.org/officeDocument/2006/relationships/image" Target="../media/image16.emf" /><Relationship Id="rId9" Type="http://schemas.openxmlformats.org/officeDocument/2006/relationships/oleObject" Target="../embeddings/oleObject4.bin" TargetMode="In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oleObject" Target="../embeddings/oleObject5.bin" TargetMode="Internal" /><Relationship Id="rId5" Type="http://schemas.openxmlformats.org/officeDocument/2006/relationships/image" Target="../media/image18.emf" /><Relationship Id="rId6" Type="http://schemas.openxmlformats.org/officeDocument/2006/relationships/tags" Target="../tags/tag9.xml" /><Relationship Id="rId7" Type="http://schemas.openxmlformats.org/officeDocument/2006/relationships/oleObject" Target="../embeddings/oleObject6.bin" TargetMode="Internal" /><Relationship Id="rId8" Type="http://schemas.openxmlformats.org/officeDocument/2006/relationships/image" Target="../media/image19.emf" /><Relationship Id="rId9" Type="http://schemas.openxmlformats.org/officeDocument/2006/relationships/vmlDrawing" Target="../drawings/vmlDrawing2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" name="图片 40" title="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9" r="12302" b="36354"/>
          <a:stretch>
            <a:fillRect/>
          </a:stretch>
        </p:blipFill>
        <p:spPr>
          <a:xfrm>
            <a:off x="0" y="5724102"/>
            <a:ext cx="12192000" cy="1133898"/>
          </a:xfrm>
          <a:prstGeom prst="rect">
            <a:avLst/>
          </a:prstGeom>
        </p:spPr>
      </p:pic>
      <p:sp>
        <p:nvSpPr>
          <p:cNvPr id="15" name="直角三角形 14" title=""/>
          <p:cNvSpPr/>
          <p:nvPr/>
        </p:nvSpPr>
        <p:spPr>
          <a:xfrm flipH="1" flipV="1">
            <a:off x="7669260" y="0"/>
            <a:ext cx="1943610" cy="194361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 title=""/>
          <p:cNvSpPr txBox="1"/>
          <p:nvPr/>
        </p:nvSpPr>
        <p:spPr>
          <a:xfrm>
            <a:off x="1220470" y="2408555"/>
            <a:ext cx="644906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第二节</a:t>
            </a:r>
            <a:r>
              <a:rPr lang="en-US" altLang="zh-CN" sz="4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4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胺和酰胺</a:t>
            </a:r>
            <a:endParaRPr lang="zh-CN" altLang="en-US" sz="4000" b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927735" y="1176020"/>
            <a:ext cx="7810500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第五章</a:t>
            </a:r>
            <a:r>
              <a:rPr lang="en-US" altLang="zh-CN"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药物合成的重要原料</a:t>
            </a:r>
            <a:endParaRPr lang="zh-CN" altLang="en-US" sz="4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sz="40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——卤代烃、胺、酰胺</a:t>
            </a:r>
            <a:endParaRPr lang="en-US" altLang="zh-CN" sz="60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任意多边形: 形状 13" title=""/>
          <p:cNvSpPr/>
          <p:nvPr/>
        </p:nvSpPr>
        <p:spPr>
          <a:xfrm>
            <a:off x="7620000" y="0"/>
            <a:ext cx="4572000" cy="6858000"/>
          </a:xfrm>
          <a:custGeom>
            <a:gdLst>
              <a:gd name="connsiteX0" fmla="*/ 171450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858000">
                <a:moveTo>
                  <a:pt x="1714500" y="0"/>
                </a:moveTo>
                <a:lnTo>
                  <a:pt x="4572000" y="0"/>
                </a:lnTo>
                <a:lnTo>
                  <a:pt x="457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: 形状 6" title=""/>
          <p:cNvSpPr/>
          <p:nvPr/>
        </p:nvSpPr>
        <p:spPr>
          <a:xfrm>
            <a:off x="11614825" y="4454434"/>
            <a:ext cx="596630" cy="2403566"/>
          </a:xfrm>
          <a:custGeom>
            <a:gdLst>
              <a:gd name="connsiteX0" fmla="*/ 596630 w 596630"/>
              <a:gd name="connsiteY0" fmla="*/ 0 h 2403566"/>
              <a:gd name="connsiteX1" fmla="*/ 596630 w 596630"/>
              <a:gd name="connsiteY1" fmla="*/ 2403566 h 2403566"/>
              <a:gd name="connsiteX2" fmla="*/ 0 w 596630"/>
              <a:gd name="connsiteY2" fmla="*/ 2403566 h 24035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630" h="2403566">
                <a:moveTo>
                  <a:pt x="596630" y="0"/>
                </a:moveTo>
                <a:lnTo>
                  <a:pt x="596630" y="2403566"/>
                </a:lnTo>
                <a:lnTo>
                  <a:pt x="0" y="240356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图形 3004" title=""/>
          <p:cNvGrpSpPr/>
          <p:nvPr/>
        </p:nvGrpSpPr>
        <p:grpSpPr>
          <a:xfrm>
            <a:off x="-547522" y="-177118"/>
            <a:ext cx="1656475" cy="1015663"/>
            <a:chOff x="5667375" y="3167062"/>
            <a:chExt cx="854868" cy="524160"/>
          </a:xfrm>
          <a:solidFill>
            <a:srgbClr val="0070C0"/>
          </a:solidFill>
        </p:grpSpPr>
        <p:sp>
          <p:nvSpPr>
            <p:cNvPr id="9" name="任意多边形: 形状 8"/>
            <p:cNvSpPr/>
            <p:nvPr/>
          </p:nvSpPr>
          <p:spPr>
            <a:xfrm>
              <a:off x="5667375" y="3167062"/>
              <a:ext cx="28003" cy="28003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5832824" y="3167062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3906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4"/>
                    <a:pt x="14002" y="28004"/>
                  </a:cubicBezTo>
                  <a:cubicBezTo>
                    <a:pt x="6286" y="28004"/>
                    <a:pt x="0" y="21717"/>
                    <a:pt x="0" y="14002"/>
                  </a:cubicBezTo>
                  <a:cubicBezTo>
                    <a:pt x="0" y="6287"/>
                    <a:pt x="6191" y="0"/>
                    <a:pt x="13906" y="0"/>
                  </a:cubicBezTo>
                  <a:cubicBezTo>
                    <a:pt x="21717" y="0"/>
                    <a:pt x="28003" y="6287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5998083" y="3167062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6163532" y="3167062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4"/>
                    <a:pt x="14002" y="28004"/>
                  </a:cubicBezTo>
                  <a:cubicBezTo>
                    <a:pt x="6286" y="28004"/>
                    <a:pt x="0" y="21717"/>
                    <a:pt x="0" y="14002"/>
                  </a:cubicBezTo>
                  <a:cubicBezTo>
                    <a:pt x="0" y="6287"/>
                    <a:pt x="6191" y="0"/>
                    <a:pt x="14002" y="0"/>
                  </a:cubicBezTo>
                  <a:cubicBezTo>
                    <a:pt x="21812" y="0"/>
                    <a:pt x="28003" y="6287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6328886" y="3167062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6494240" y="3167062"/>
              <a:ext cx="28003" cy="28003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5667375" y="3332416"/>
              <a:ext cx="28003" cy="28003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5832824" y="3332416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3"/>
                    <a:pt x="14002" y="28003"/>
                  </a:cubicBezTo>
                  <a:cubicBezTo>
                    <a:pt x="6286" y="28003"/>
                    <a:pt x="0" y="21717"/>
                    <a:pt x="0" y="14002"/>
                  </a:cubicBezTo>
                  <a:cubicBezTo>
                    <a:pt x="0" y="6286"/>
                    <a:pt x="6286" y="0"/>
                    <a:pt x="14002" y="0"/>
                  </a:cubicBezTo>
                  <a:cubicBezTo>
                    <a:pt x="21717" y="0"/>
                    <a:pt x="28003" y="6286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5998083" y="3332416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6163532" y="3332416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3"/>
                    <a:pt x="14002" y="28003"/>
                  </a:cubicBezTo>
                  <a:cubicBezTo>
                    <a:pt x="6286" y="28003"/>
                    <a:pt x="0" y="21717"/>
                    <a:pt x="0" y="14002"/>
                  </a:cubicBezTo>
                  <a:cubicBezTo>
                    <a:pt x="0" y="6286"/>
                    <a:pt x="6286" y="0"/>
                    <a:pt x="14002" y="0"/>
                  </a:cubicBezTo>
                  <a:cubicBezTo>
                    <a:pt x="21717" y="0"/>
                    <a:pt x="28003" y="6286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6328886" y="3332416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6494240" y="3332416"/>
              <a:ext cx="28003" cy="28003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5667375" y="3497770"/>
              <a:ext cx="28003" cy="28003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5832824" y="3497770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3"/>
                    <a:pt x="14002" y="28003"/>
                  </a:cubicBezTo>
                  <a:cubicBezTo>
                    <a:pt x="6286" y="28003"/>
                    <a:pt x="0" y="21717"/>
                    <a:pt x="0" y="14002"/>
                  </a:cubicBezTo>
                  <a:cubicBezTo>
                    <a:pt x="0" y="6286"/>
                    <a:pt x="6286" y="0"/>
                    <a:pt x="14002" y="0"/>
                  </a:cubicBezTo>
                  <a:cubicBezTo>
                    <a:pt x="21717" y="0"/>
                    <a:pt x="28003" y="6286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5998083" y="3497770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6163532" y="3497770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3"/>
                    <a:pt x="14002" y="28003"/>
                  </a:cubicBezTo>
                  <a:cubicBezTo>
                    <a:pt x="6286" y="28003"/>
                    <a:pt x="0" y="21717"/>
                    <a:pt x="0" y="14002"/>
                  </a:cubicBezTo>
                  <a:cubicBezTo>
                    <a:pt x="0" y="6286"/>
                    <a:pt x="6286" y="0"/>
                    <a:pt x="14002" y="0"/>
                  </a:cubicBezTo>
                  <a:cubicBezTo>
                    <a:pt x="21717" y="0"/>
                    <a:pt x="28003" y="6286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6328886" y="3497770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6494240" y="3497770"/>
              <a:ext cx="28003" cy="28003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5667375" y="3663219"/>
              <a:ext cx="28003" cy="28003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5832824" y="3663218"/>
              <a:ext cx="28003" cy="28004"/>
            </a:xfrm>
            <a:custGeom>
              <a:gdLst>
                <a:gd name="connsiteX0" fmla="*/ 28003 w 28003"/>
                <a:gd name="connsiteY0" fmla="*/ 14003 h 28004"/>
                <a:gd name="connsiteX1" fmla="*/ 14002 w 28003"/>
                <a:gd name="connsiteY1" fmla="*/ 28005 h 28004"/>
                <a:gd name="connsiteX2" fmla="*/ 0 w 28003"/>
                <a:gd name="connsiteY2" fmla="*/ 14003 h 28004"/>
                <a:gd name="connsiteX3" fmla="*/ 14002 w 28003"/>
                <a:gd name="connsiteY3" fmla="*/ 1 h 28004"/>
                <a:gd name="connsiteX4" fmla="*/ 28003 w 28003"/>
                <a:gd name="connsiteY4" fmla="*/ 14003 h 280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4">
                  <a:moveTo>
                    <a:pt x="28003" y="14003"/>
                  </a:moveTo>
                  <a:cubicBezTo>
                    <a:pt x="28003" y="21718"/>
                    <a:pt x="21717" y="28005"/>
                    <a:pt x="14002" y="28005"/>
                  </a:cubicBezTo>
                  <a:cubicBezTo>
                    <a:pt x="6286" y="28005"/>
                    <a:pt x="0" y="21718"/>
                    <a:pt x="0" y="14003"/>
                  </a:cubicBezTo>
                  <a:cubicBezTo>
                    <a:pt x="0" y="6288"/>
                    <a:pt x="6286" y="1"/>
                    <a:pt x="14002" y="1"/>
                  </a:cubicBezTo>
                  <a:cubicBezTo>
                    <a:pt x="21717" y="-94"/>
                    <a:pt x="28003" y="6192"/>
                    <a:pt x="28003" y="14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5998083" y="3663219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6163532" y="3663219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3"/>
                    <a:pt x="14002" y="28003"/>
                  </a:cubicBezTo>
                  <a:cubicBezTo>
                    <a:pt x="6286" y="28003"/>
                    <a:pt x="0" y="21717"/>
                    <a:pt x="0" y="14002"/>
                  </a:cubicBezTo>
                  <a:cubicBezTo>
                    <a:pt x="0" y="6286"/>
                    <a:pt x="6286" y="0"/>
                    <a:pt x="14002" y="0"/>
                  </a:cubicBezTo>
                  <a:cubicBezTo>
                    <a:pt x="21717" y="0"/>
                    <a:pt x="28003" y="6191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6328886" y="3663219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6494240" y="3663219"/>
              <a:ext cx="28003" cy="28003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7" name="组合 36" title=""/>
          <p:cNvGrpSpPr/>
          <p:nvPr/>
        </p:nvGrpSpPr>
        <p:grpSpPr>
          <a:xfrm>
            <a:off x="1156872" y="4924507"/>
            <a:ext cx="2022582" cy="437147"/>
            <a:chOff x="895688" y="4297984"/>
            <a:chExt cx="2022582" cy="437147"/>
          </a:xfrm>
        </p:grpSpPr>
        <p:sp>
          <p:nvSpPr>
            <p:cNvPr id="39" name="矩形: 圆角 38"/>
            <p:cNvSpPr/>
            <p:nvPr/>
          </p:nvSpPr>
          <p:spPr>
            <a:xfrm>
              <a:off x="895688" y="4297984"/>
              <a:ext cx="2022582" cy="437147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58497" y="4331891"/>
              <a:ext cx="1896963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授课人：</a:t>
              </a:r>
              <a:endParaRPr lang="zh-CN" altLang="en-US" b="1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64" name="图片 163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5084" y="58791"/>
            <a:ext cx="2214750" cy="6147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一、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aphicFrame>
        <p:nvGraphicFramePr>
          <p:cNvPr id="10245" name="对象 10244" title="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376680" y="1305560"/>
          <a:ext cx="9536430" cy="42468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3" imgW="6666865" imgH="2997835" progId="ChemDraw.Document.6.0">
                  <p:embed/>
                </p:oleObj>
              </mc:Choice>
              <mc:Fallback>
                <p:oleObj r:id="rId3" imgW="6666865" imgH="2997835" progId="ChemDraw.Document.6.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6680" y="1305560"/>
                        <a:ext cx="9536430" cy="424688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 cap="flat" cmpd="sng">
                        <a:solidFill>
                          <a:srgbClr val="FF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0680700" y="3667125"/>
            <a:ext cx="1115695" cy="712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一、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331470" y="1823085"/>
            <a:ext cx="1182052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表示氨气或基团时用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“</a:t>
            </a:r>
            <a:r>
              <a:rPr 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氨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”</a:t>
            </a:r>
            <a:r>
              <a:rPr 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，如氨气、甲氨基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(CH</a:t>
            </a:r>
            <a:r>
              <a:rPr lang="en-US" sz="28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NH—)</a:t>
            </a:r>
            <a:r>
              <a:rPr 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；</a:t>
            </a:r>
            <a:endParaRPr lang="zh-CN" sz="28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表示氨的烃类衍生物时用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“</a:t>
            </a:r>
            <a:r>
              <a:rPr 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胺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”</a:t>
            </a: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，即含氨基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(—NH</a:t>
            </a:r>
            <a:r>
              <a:rPr lang="en-US" sz="28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的有机物</a:t>
            </a:r>
            <a:r>
              <a:rPr 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；</a:t>
            </a:r>
            <a:endParaRPr lang="zh-CN" sz="28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表示铵盐时用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“</a:t>
            </a:r>
            <a:r>
              <a:rPr 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铵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”</a:t>
            </a:r>
            <a:r>
              <a:rPr 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。</a:t>
            </a:r>
            <a:endParaRPr lang="zh-CN" sz="28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伯、仲、叔胺中分别含有氨基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(—NH</a:t>
            </a:r>
            <a:r>
              <a:rPr lang="en-US" sz="28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r>
              <a:rPr 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、亚氨基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(—NH—) </a:t>
            </a:r>
            <a:r>
              <a:rPr 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和次氨基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       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)</a:t>
            </a:r>
            <a:r>
              <a:rPr 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。 </a:t>
            </a:r>
            <a:endParaRPr lang="zh-CN" altLang="en-US" sz="28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 fontAlgn="auto"/>
            <a:endParaRPr lang="zh-CN" altLang="en-US" sz="28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909320" y="1227455"/>
            <a:ext cx="10549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命名胺类化合物时应注意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“</a:t>
            </a:r>
            <a:r>
              <a:rPr lang="zh-CN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氨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”“</a:t>
            </a:r>
            <a:r>
              <a:rPr lang="zh-CN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胺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”“</a:t>
            </a:r>
            <a:r>
              <a:rPr lang="zh-CN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铵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”</a:t>
            </a:r>
            <a:r>
              <a:rPr lang="zh-CN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字的用法。</a:t>
            </a:r>
            <a:endParaRPr lang="zh-CN" sz="2800" b="1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一、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1" name="文本框 100" title=""/>
          <p:cNvSpPr txBox="1"/>
          <p:nvPr>
            <p:custDataLst>
              <p:tags r:id="rId2"/>
            </p:custDataLst>
          </p:nvPr>
        </p:nvSpPr>
        <p:spPr>
          <a:xfrm>
            <a:off x="852170" y="107378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  <a:buSzTx/>
              <a:buFontTx/>
            </a:pPr>
            <a:r>
              <a:rPr lang="en-US" altLang="zh-CN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．胺的物理性质</a:t>
            </a:r>
            <a:endParaRPr lang="zh-CN" sz="28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38" name="文本框 18437" title=""/>
          <p:cNvSpPr txBox="1"/>
          <p:nvPr>
            <p:custDataLst>
              <p:tags r:id="rId3"/>
            </p:custDataLst>
          </p:nvPr>
        </p:nvSpPr>
        <p:spPr>
          <a:xfrm>
            <a:off x="1127760" y="2209800"/>
            <a:ext cx="10107930" cy="19380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胺的沸点比相对分子质量相近的烃高，但比醇和羧酸的沸点低。</a:t>
            </a:r>
            <a:endParaRPr lang="zh-CN" altLang="en-US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低级脂肪胺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，如甲胺、二甲胺和三甲胺等，在常温下是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气体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丙胺以上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液体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，十二胺以上为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固体。</a:t>
            </a:r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芳香胺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无色高沸点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的液体或低熔点的固体，并有</a:t>
            </a:r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毒性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39" name="文本框 18438" title=""/>
          <p:cNvSpPr txBox="1"/>
          <p:nvPr>
            <p:custDataLst>
              <p:tags r:id="rId4"/>
            </p:custDataLst>
          </p:nvPr>
        </p:nvSpPr>
        <p:spPr>
          <a:xfrm>
            <a:off x="1203960" y="1676400"/>
            <a:ext cx="20135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状态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40" name="文本框 18439" title=""/>
          <p:cNvSpPr txBox="1"/>
          <p:nvPr>
            <p:custDataLst>
              <p:tags r:id="rId5"/>
            </p:custDataLst>
          </p:nvPr>
        </p:nvSpPr>
        <p:spPr>
          <a:xfrm>
            <a:off x="1280160" y="4267200"/>
            <a:ext cx="18268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水溶性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41" name="文本框 18440" title=""/>
          <p:cNvSpPr txBox="1"/>
          <p:nvPr>
            <p:custDataLst>
              <p:tags r:id="rId6"/>
            </p:custDataLst>
          </p:nvPr>
        </p:nvSpPr>
        <p:spPr>
          <a:xfrm>
            <a:off x="1203960" y="4789170"/>
            <a:ext cx="10031730" cy="119888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胺都能与水分子形成氢键，低级的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伯、仲、叔胺都有较好的水溶性。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随着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碳原子数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的增加，胺的水溶性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逐渐下降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个碳以上的胺就难溶于水。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/>
      <p:bldP spid="18440" grpId="0"/>
      <p:bldP spid="184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一、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1" name="文本框 100" title=""/>
          <p:cNvSpPr txBox="1"/>
          <p:nvPr/>
        </p:nvSpPr>
        <p:spPr>
          <a:xfrm>
            <a:off x="852170" y="107378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．胺的化学性质与应用</a:t>
            </a:r>
            <a:endParaRPr lang="zh-CN" sz="28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461" name="矩形 19460" title=""/>
          <p:cNvSpPr/>
          <p:nvPr/>
        </p:nvSpPr>
        <p:spPr>
          <a:xfrm>
            <a:off x="966470" y="1647190"/>
            <a:ext cx="7491730" cy="16224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63855" indent="-363855"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、胺的碱性</a:t>
            </a:r>
            <a:endParaRPr lang="zh-CN" altLang="en-US" sz="28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3855" indent="-36385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与氨气结构相似，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胺分子中N原子带孤对电子，易与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</a:t>
            </a:r>
            <a:r>
              <a:rPr lang="en-US" altLang="zh-CN" sz="2800" b="1" baseline="30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结合，显碱性。</a:t>
            </a:r>
            <a:endParaRPr lang="en-US" altLang="zh-CN" sz="2800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</p:txBody>
      </p:sp>
      <p:grpSp>
        <p:nvGrpSpPr>
          <p:cNvPr id="12294" name="Group 11" title=""/>
          <p:cNvGrpSpPr/>
          <p:nvPr/>
        </p:nvGrpSpPr>
        <p:grpSpPr>
          <a:xfrm>
            <a:off x="8502650" y="1208405"/>
            <a:ext cx="2774315" cy="2921000"/>
            <a:chOff x="3602" y="1246"/>
            <a:chExt cx="1394" cy="1731"/>
          </a:xfrm>
        </p:grpSpPr>
        <p:pic>
          <p:nvPicPr>
            <p:cNvPr id="1229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"/>
            <a:stretch>
              <a:fillRect/>
            </a:stretch>
          </p:blipFill>
          <p:spPr>
            <a:xfrm rot="660915">
              <a:off x="3602" y="1871"/>
              <a:ext cx="1394" cy="11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8" name="Text Box 7"/>
            <p:cNvSpPr txBox="1"/>
            <p:nvPr>
              <p:custDataLst>
                <p:tags r:id="rId4"/>
              </p:custDataLst>
            </p:nvPr>
          </p:nvSpPr>
          <p:spPr>
            <a:xfrm>
              <a:off x="4233" y="1246"/>
              <a:ext cx="263" cy="2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>
                  <a:latin typeface="Arial" panose="020b0604020202020204" pitchFamily="34" charset="0"/>
                </a:rPr>
                <a:t>H</a:t>
              </a:r>
              <a:r>
                <a:rPr lang="en-US" altLang="zh-CN" baseline="30000">
                  <a:latin typeface="Arial" panose="020b0604020202020204" pitchFamily="34" charset="0"/>
                </a:rPr>
                <a:t>+</a:t>
              </a:r>
              <a:endParaRPr lang="en-US" altLang="zh-CN" baseline="30000">
                <a:latin typeface="Arial" panose="020b0604020202020204" pitchFamily="34" charset="0"/>
              </a:endParaRPr>
            </a:p>
          </p:txBody>
        </p:sp>
        <p:sp>
          <p:nvSpPr>
            <p:cNvPr id="12299" name="Line 8"/>
            <p:cNvSpPr/>
            <p:nvPr>
              <p:custDataLst>
                <p:tags r:id="rId5"/>
              </p:custDataLst>
            </p:nvPr>
          </p:nvSpPr>
          <p:spPr>
            <a:xfrm flipH="1">
              <a:off x="4227" y="1487"/>
              <a:ext cx="96" cy="384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2" name="文本框 1" title=""/>
          <p:cNvSpPr txBox="1"/>
          <p:nvPr/>
        </p:nvSpPr>
        <p:spPr>
          <a:xfrm>
            <a:off x="852170" y="3576320"/>
            <a:ext cx="6096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可以与酸反应生成类似的铵盐。</a:t>
            </a:r>
            <a:endParaRPr lang="zh-CN" altLang="en-US" sz="28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8851" name="Rectangle 5" title=""/>
          <p:cNvSpPr/>
          <p:nvPr/>
        </p:nvSpPr>
        <p:spPr>
          <a:xfrm>
            <a:off x="5761990" y="4127500"/>
            <a:ext cx="31902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990000"/>
                </a:solidFill>
                <a:latin typeface="Times New Roman" panose="02020603050405020304" charset="0"/>
              </a:rPr>
              <a:t>CH</a:t>
            </a:r>
            <a:r>
              <a:rPr lang="en-US" altLang="zh-CN" sz="3200" b="1" baseline="-25000">
                <a:solidFill>
                  <a:srgbClr val="990000"/>
                </a:solidFill>
                <a:latin typeface="Times New Roman" panose="02020603050405020304" charset="0"/>
              </a:rPr>
              <a:t>3</a:t>
            </a:r>
            <a:r>
              <a:rPr lang="en-US" altLang="zh-CN" sz="3200" b="1">
                <a:solidFill>
                  <a:srgbClr val="990000"/>
                </a:solidFill>
                <a:latin typeface="Times New Roman" panose="02020603050405020304" charset="0"/>
              </a:rPr>
              <a:t>COO</a:t>
            </a:r>
            <a:r>
              <a:rPr lang="en-US" altLang="zh-CN" sz="3200" b="1" baseline="30000">
                <a:solidFill>
                  <a:srgbClr val="990000"/>
                </a:solidFill>
                <a:latin typeface="Times New Roman" panose="02020603050405020304" charset="0"/>
              </a:rPr>
              <a:t>- +</a:t>
            </a:r>
            <a:r>
              <a:rPr lang="en-US" altLang="zh-CN" sz="3200" b="1">
                <a:solidFill>
                  <a:srgbClr val="990000"/>
                </a:solidFill>
                <a:latin typeface="Times New Roman" panose="02020603050405020304" charset="0"/>
              </a:rPr>
              <a:t>NH</a:t>
            </a:r>
            <a:r>
              <a:rPr lang="en-US" altLang="zh-CN" sz="3200" b="1" baseline="-25000">
                <a:solidFill>
                  <a:srgbClr val="990000"/>
                </a:solidFill>
                <a:latin typeface="Times New Roman" panose="02020603050405020304" charset="0"/>
              </a:rPr>
              <a:t>3</a:t>
            </a:r>
            <a:r>
              <a:rPr lang="en-US" altLang="zh-CN" sz="3200" b="1">
                <a:solidFill>
                  <a:srgbClr val="990000"/>
                </a:solidFill>
                <a:latin typeface="Times New Roman" panose="02020603050405020304" charset="0"/>
              </a:rPr>
              <a:t>R</a:t>
            </a:r>
            <a:endParaRPr lang="en-US" altLang="zh-CN" sz="3200" b="1">
              <a:solidFill>
                <a:srgbClr val="990000"/>
              </a:solidFill>
              <a:latin typeface="Times New Roman" panose="02020603050405020304" charset="0"/>
            </a:endParaRPr>
          </a:p>
        </p:txBody>
      </p:sp>
      <p:sp>
        <p:nvSpPr>
          <p:cNvPr id="78852" name="Rectangle 6" title=""/>
          <p:cNvSpPr/>
          <p:nvPr/>
        </p:nvSpPr>
        <p:spPr>
          <a:xfrm>
            <a:off x="1094105" y="4103688"/>
            <a:ext cx="37687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990000"/>
                </a:solidFill>
                <a:latin typeface="Times New Roman" panose="02020603050405020304" charset="0"/>
              </a:rPr>
              <a:t>RNH</a:t>
            </a:r>
            <a:r>
              <a:rPr lang="en-US" altLang="zh-CN" sz="3200" b="1" baseline="-25000">
                <a:solidFill>
                  <a:srgbClr val="990000"/>
                </a:solidFill>
                <a:latin typeface="Times New Roman" panose="02020603050405020304" charset="0"/>
              </a:rPr>
              <a:t>2  </a:t>
            </a:r>
            <a:r>
              <a:rPr lang="en-US" altLang="zh-CN" sz="3200" b="1">
                <a:solidFill>
                  <a:srgbClr val="990000"/>
                </a:solidFill>
                <a:latin typeface="Times New Roman" panose="02020603050405020304" charset="0"/>
              </a:rPr>
              <a:t>+  CH</a:t>
            </a:r>
            <a:r>
              <a:rPr lang="en-US" altLang="zh-CN" sz="3200" b="1" baseline="-25000">
                <a:solidFill>
                  <a:srgbClr val="990000"/>
                </a:solidFill>
                <a:latin typeface="Times New Roman" panose="02020603050405020304" charset="0"/>
              </a:rPr>
              <a:t>3</a:t>
            </a:r>
            <a:r>
              <a:rPr lang="en-US" altLang="zh-CN" sz="3200" b="1">
                <a:solidFill>
                  <a:srgbClr val="990000"/>
                </a:solidFill>
                <a:latin typeface="Times New Roman" panose="02020603050405020304" charset="0"/>
              </a:rPr>
              <a:t>COOH</a:t>
            </a:r>
            <a:endParaRPr lang="en-US" altLang="zh-CN" sz="3200" b="1">
              <a:solidFill>
                <a:srgbClr val="990000"/>
              </a:solidFill>
              <a:latin typeface="Times New Roman" panose="02020603050405020304" charset="0"/>
            </a:endParaRPr>
          </a:p>
        </p:txBody>
      </p:sp>
      <p:sp>
        <p:nvSpPr>
          <p:cNvPr id="78853" name="Line 7" title=""/>
          <p:cNvSpPr/>
          <p:nvPr/>
        </p:nvSpPr>
        <p:spPr>
          <a:xfrm>
            <a:off x="4847590" y="4356100"/>
            <a:ext cx="914400" cy="0"/>
          </a:xfrm>
          <a:prstGeom prst="line">
            <a:avLst/>
          </a:prstGeom>
          <a:ln w="28575" cap="flat" cmpd="sng">
            <a:solidFill>
              <a:srgbClr val="99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8856" name="Rectangle 47" title=""/>
          <p:cNvSpPr/>
          <p:nvPr/>
        </p:nvSpPr>
        <p:spPr>
          <a:xfrm>
            <a:off x="5147945" y="4737100"/>
            <a:ext cx="23590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990000"/>
                </a:solidFill>
                <a:latin typeface="Times New Roman" panose="02020603050405020304" charset="0"/>
              </a:rPr>
              <a:t>CH</a:t>
            </a:r>
            <a:r>
              <a:rPr lang="en-US" altLang="zh-CN" sz="3200" b="1" baseline="-25000">
                <a:solidFill>
                  <a:srgbClr val="990000"/>
                </a:solidFill>
                <a:latin typeface="Times New Roman" panose="02020603050405020304" charset="0"/>
              </a:rPr>
              <a:t>3</a:t>
            </a:r>
            <a:r>
              <a:rPr lang="en-US" altLang="zh-CN" sz="3200" b="1" baseline="30000">
                <a:solidFill>
                  <a:srgbClr val="990000"/>
                </a:solidFill>
                <a:latin typeface="Times New Roman" panose="02020603050405020304" charset="0"/>
              </a:rPr>
              <a:t> </a:t>
            </a:r>
            <a:r>
              <a:rPr lang="en-US" altLang="zh-CN" sz="3200" b="1">
                <a:solidFill>
                  <a:srgbClr val="990000"/>
                </a:solidFill>
                <a:latin typeface="Times New Roman" panose="02020603050405020304" charset="0"/>
              </a:rPr>
              <a:t>NH</a:t>
            </a:r>
            <a:r>
              <a:rPr lang="en-US" altLang="zh-CN" sz="3200" b="1" baseline="-25000">
                <a:solidFill>
                  <a:srgbClr val="990000"/>
                </a:solidFill>
                <a:latin typeface="Times New Roman" panose="02020603050405020304" charset="0"/>
              </a:rPr>
              <a:t>3 </a:t>
            </a:r>
            <a:r>
              <a:rPr lang="en-US" altLang="zh-CN" sz="3200" b="1">
                <a:solidFill>
                  <a:srgbClr val="990000"/>
                </a:solidFill>
                <a:latin typeface="Times New Roman" panose="02020603050405020304" charset="0"/>
              </a:rPr>
              <a:t>Cl</a:t>
            </a:r>
            <a:r>
              <a:rPr lang="en-US" altLang="zh-CN" sz="3200" b="1" baseline="30000">
                <a:solidFill>
                  <a:srgbClr val="990000"/>
                </a:solidFill>
                <a:latin typeface="Times New Roman" panose="02020603050405020304" charset="0"/>
              </a:rPr>
              <a:t>-</a:t>
            </a:r>
            <a:r>
              <a:rPr lang="en-US" altLang="zh-CN" sz="3200" b="1" baseline="-25000">
                <a:solidFill>
                  <a:srgbClr val="990000"/>
                </a:solidFill>
                <a:latin typeface="Times New Roman" panose="02020603050405020304" charset="0"/>
              </a:rPr>
              <a:t> </a:t>
            </a:r>
            <a:endParaRPr lang="en-US" altLang="zh-CN" sz="3200" b="1" baseline="-25000">
              <a:solidFill>
                <a:srgbClr val="990000"/>
              </a:solidFill>
              <a:latin typeface="Times New Roman" panose="02020603050405020304" charset="0"/>
            </a:endParaRPr>
          </a:p>
        </p:txBody>
      </p:sp>
      <p:sp>
        <p:nvSpPr>
          <p:cNvPr id="78857" name="Rectangle 48" title=""/>
          <p:cNvSpPr/>
          <p:nvPr/>
        </p:nvSpPr>
        <p:spPr>
          <a:xfrm>
            <a:off x="1089660" y="4737100"/>
            <a:ext cx="29559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990000"/>
                </a:solidFill>
                <a:latin typeface="Times New Roman" panose="02020603050405020304" charset="0"/>
              </a:rPr>
              <a:t>CH</a:t>
            </a:r>
            <a:r>
              <a:rPr lang="en-US" altLang="zh-CN" sz="3200" b="1" baseline="-25000">
                <a:solidFill>
                  <a:srgbClr val="990000"/>
                </a:solidFill>
                <a:latin typeface="Times New Roman" panose="02020603050405020304" charset="0"/>
              </a:rPr>
              <a:t>3</a:t>
            </a:r>
            <a:r>
              <a:rPr lang="en-US" altLang="zh-CN" sz="3200" b="1">
                <a:solidFill>
                  <a:srgbClr val="990000"/>
                </a:solidFill>
                <a:latin typeface="Times New Roman" panose="02020603050405020304" charset="0"/>
              </a:rPr>
              <a:t>NH</a:t>
            </a:r>
            <a:r>
              <a:rPr lang="en-US" altLang="zh-CN" sz="3200" b="1" baseline="-25000">
                <a:solidFill>
                  <a:srgbClr val="990000"/>
                </a:solidFill>
                <a:latin typeface="Times New Roman" panose="02020603050405020304" charset="0"/>
              </a:rPr>
              <a:t>2  </a:t>
            </a:r>
            <a:r>
              <a:rPr lang="en-US" altLang="zh-CN" sz="3200" b="1">
                <a:solidFill>
                  <a:srgbClr val="990000"/>
                </a:solidFill>
                <a:latin typeface="Times New Roman" panose="02020603050405020304" charset="0"/>
              </a:rPr>
              <a:t>+  HCl</a:t>
            </a:r>
            <a:endParaRPr lang="en-US" altLang="zh-CN" sz="3200" b="1">
              <a:solidFill>
                <a:srgbClr val="990000"/>
              </a:solidFill>
              <a:latin typeface="Times New Roman" panose="02020603050405020304" charset="0"/>
            </a:endParaRPr>
          </a:p>
        </p:txBody>
      </p:sp>
      <p:sp>
        <p:nvSpPr>
          <p:cNvPr id="78858" name="Line 49" title=""/>
          <p:cNvSpPr/>
          <p:nvPr/>
        </p:nvSpPr>
        <p:spPr>
          <a:xfrm>
            <a:off x="4157345" y="4965700"/>
            <a:ext cx="914400" cy="0"/>
          </a:xfrm>
          <a:prstGeom prst="line">
            <a:avLst/>
          </a:prstGeom>
          <a:ln w="28575" cap="flat" cmpd="sng">
            <a:solidFill>
              <a:srgbClr val="99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8859" name="Text Box 50" title=""/>
          <p:cNvSpPr txBox="1"/>
          <p:nvPr/>
        </p:nvSpPr>
        <p:spPr>
          <a:xfrm>
            <a:off x="5909945" y="4508500"/>
            <a:ext cx="457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FF6600"/>
                </a:solidFill>
                <a:latin typeface="Times New Roman" panose="02020603050405020304" charset="0"/>
              </a:rPr>
              <a:t>+</a:t>
            </a:r>
            <a:endParaRPr lang="en-US" altLang="zh-CN" sz="2000" b="1">
              <a:solidFill>
                <a:srgbClr val="FF6600"/>
              </a:solidFill>
              <a:latin typeface="Times New Roman" panose="02020603050405020304" charset="0"/>
            </a:endParaRPr>
          </a:p>
        </p:txBody>
      </p:sp>
      <p:pic>
        <p:nvPicPr>
          <p:cNvPr id="100" name="图片 99" title=""/>
          <p:cNvPicPr/>
          <p:nvPr/>
        </p:nvPicPr>
        <p:blipFill>
          <a:blip r:embed="rId6"/>
          <a:srcRect l="24875" t="35808" r="10118" b="53211"/>
          <a:stretch>
            <a:fillRect/>
          </a:stretch>
        </p:blipFill>
        <p:spPr>
          <a:xfrm>
            <a:off x="852170" y="5402580"/>
            <a:ext cx="7473315" cy="1257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8851" grpId="0"/>
      <p:bldP spid="78852" grpId="0"/>
      <p:bldP spid="78856" grpId="0"/>
      <p:bldP spid="78857" grpId="0"/>
      <p:bldP spid="788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一、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464" name="矩形 19463" title=""/>
          <p:cNvSpPr/>
          <p:nvPr>
            <p:custDataLst>
              <p:tags r:id="rId2"/>
            </p:custDataLst>
          </p:nvPr>
        </p:nvSpPr>
        <p:spPr>
          <a:xfrm>
            <a:off x="1322070" y="1845945"/>
            <a:ext cx="6248400" cy="61087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63855" lvl="0" indent="-363855"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碱性：</a:t>
            </a:r>
            <a:r>
              <a:rPr lang="zh-CN" altLang="en-US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脂肪胺</a:t>
            </a:r>
            <a:r>
              <a:rPr lang="en-US" altLang="zh-CN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 </a:t>
            </a:r>
            <a:r>
              <a:rPr lang="zh-CN" altLang="en-US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氨</a:t>
            </a:r>
            <a:r>
              <a:rPr lang="en-US" altLang="zh-CN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 </a:t>
            </a:r>
            <a:r>
              <a:rPr lang="zh-CN" altLang="en-US" b="1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芳香胺</a:t>
            </a:r>
            <a:endParaRPr lang="zh-CN" altLang="en-US" b="1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1" name="文本框 100" title=""/>
          <p:cNvSpPr txBox="1"/>
          <p:nvPr/>
        </p:nvSpPr>
        <p:spPr>
          <a:xfrm>
            <a:off x="1322070" y="1275715"/>
            <a:ext cx="78803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胺的碱性比较弱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9462" name="图片 1946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t="68931"/>
          <a:stretch>
            <a:fillRect/>
          </a:stretch>
        </p:blipFill>
        <p:spPr>
          <a:xfrm>
            <a:off x="1322070" y="3243580"/>
            <a:ext cx="7275830" cy="804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 title=""/>
          <p:cNvSpPr txBox="1"/>
          <p:nvPr/>
        </p:nvSpPr>
        <p:spPr>
          <a:xfrm>
            <a:off x="984885" y="4048125"/>
            <a:ext cx="9892665" cy="17322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</a:pPr>
            <a:r>
              <a:rPr 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应用：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</a:rPr>
              <a:t>在胺类药物的合成中，常利用上述反应将某些难溶于水、易被氧化的胺，转化为可溶于水的铵盐，增加药物的稳定性，便于保存和运输。</a:t>
            </a:r>
            <a:endParaRPr lang="zh-CN" altLang="en-US" sz="24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1211580" y="254952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在胺盐中加入强碱，可得到有机胺。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一、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461" name="矩形 19460" title=""/>
          <p:cNvSpPr/>
          <p:nvPr/>
        </p:nvSpPr>
        <p:spPr>
          <a:xfrm>
            <a:off x="937895" y="856615"/>
            <a:ext cx="10582275" cy="307213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63855" indent="-36385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胺易溶于有机溶剂，而铵盐溶于水但不溶于有机溶剂；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63855" indent="-36385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向铵盐溶液中加强碱，又转化为有机胺。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63855" indent="-36385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借助上述过程，实验室可从含有胺的植物组织中分离、提纯胺类化合物(生物碱)。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221" name="Rectangle 5" title=""/>
          <p:cNvSpPr/>
          <p:nvPr/>
        </p:nvSpPr>
        <p:spPr>
          <a:xfrm>
            <a:off x="1530985" y="4798695"/>
            <a:ext cx="95142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  <a:latin typeface="Times New Roman" panose="02020603050405020304" charset="0"/>
              </a:rPr>
              <a:t>不溶于水             </a:t>
            </a:r>
            <a:r>
              <a:rPr lang="en-US" altLang="zh-CN" sz="2400" b="1">
                <a:solidFill>
                  <a:schemeClr val="tx2"/>
                </a:solidFill>
                <a:latin typeface="Times New Roman" panose="02020603050405020304" charset="0"/>
              </a:rPr>
              <a:t>  </a:t>
            </a:r>
            <a:r>
              <a:rPr lang="zh-CN" altLang="en-US" sz="2400" b="1">
                <a:solidFill>
                  <a:schemeClr val="tx2"/>
                </a:solidFill>
                <a:latin typeface="Times New Roman" panose="02020603050405020304" charset="0"/>
              </a:rPr>
              <a:t>溶于水                 </a:t>
            </a:r>
            <a:r>
              <a:rPr lang="en-US" altLang="zh-CN" sz="2400" b="1">
                <a:solidFill>
                  <a:schemeClr val="tx2"/>
                </a:solidFill>
                <a:latin typeface="Times New Roman" panose="02020603050405020304" charset="0"/>
              </a:rPr>
              <a:t>         </a:t>
            </a:r>
            <a:r>
              <a:rPr lang="zh-CN" altLang="en-US" sz="2400" b="1">
                <a:solidFill>
                  <a:schemeClr val="tx2"/>
                </a:solidFill>
                <a:latin typeface="Times New Roman" panose="02020603050405020304" charset="0"/>
              </a:rPr>
              <a:t>不溶于水          </a:t>
            </a:r>
            <a:r>
              <a:rPr lang="en-US" altLang="zh-CN" sz="2400" b="1">
                <a:solidFill>
                  <a:schemeClr val="tx2"/>
                </a:solidFill>
                <a:latin typeface="Times New Roman" panose="02020603050405020304" charset="0"/>
              </a:rPr>
              <a:t>     </a:t>
            </a:r>
            <a:r>
              <a:rPr lang="zh-CN" altLang="en-US" sz="2400" b="1">
                <a:solidFill>
                  <a:schemeClr val="tx2"/>
                </a:solidFill>
                <a:latin typeface="Times New Roman" panose="02020603050405020304" charset="0"/>
              </a:rPr>
              <a:t> 溶于水</a:t>
            </a:r>
            <a:endParaRPr lang="zh-CN" altLang="en-US" sz="2400" b="1">
              <a:solidFill>
                <a:schemeClr val="tx2"/>
              </a:solidFill>
              <a:latin typeface="Times New Roman" panose="02020603050405020304" charset="0"/>
            </a:endParaRPr>
          </a:p>
        </p:txBody>
      </p:sp>
      <p:graphicFrame>
        <p:nvGraphicFramePr>
          <p:cNvPr id="9218" name="Object 7" title=""/>
          <p:cNvGraphicFramePr>
            <a:graphicFrameLocks noChangeAspect="1"/>
          </p:cNvGraphicFramePr>
          <p:nvPr/>
        </p:nvGraphicFramePr>
        <p:xfrm>
          <a:off x="1366520" y="3884295"/>
          <a:ext cx="8970010" cy="86296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2" imgW="3524250" imgH="314325" progId="ChemWindow.Document">
                  <p:embed/>
                </p:oleObj>
              </mc:Choice>
              <mc:Fallback>
                <p:oleObj r:id="rId2" imgW="3524250" imgH="3143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66520" y="3884295"/>
                        <a:ext cx="8970010" cy="8629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9" title=""/>
          <p:cNvSpPr txBox="1"/>
          <p:nvPr/>
        </p:nvSpPr>
        <p:spPr>
          <a:xfrm>
            <a:off x="3500120" y="3960495"/>
            <a:ext cx="457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accent2"/>
                </a:solidFill>
                <a:latin typeface="Times New Roman" panose="02020603050405020304" charset="0"/>
              </a:rPr>
              <a:t>+</a:t>
            </a:r>
            <a:endParaRPr lang="en-US" altLang="zh-CN" b="1">
              <a:solidFill>
                <a:schemeClr val="accent2"/>
              </a:solidFill>
              <a:latin typeface="Times New Roman" panose="02020603050405020304" charset="0"/>
            </a:endParaRPr>
          </a:p>
        </p:txBody>
      </p:sp>
      <p:sp>
        <p:nvSpPr>
          <p:cNvPr id="9225" name="Text Box 10" title=""/>
          <p:cNvSpPr txBox="1"/>
          <p:nvPr/>
        </p:nvSpPr>
        <p:spPr>
          <a:xfrm>
            <a:off x="4262120" y="3884295"/>
            <a:ext cx="609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  <a:latin typeface="Times New Roman" panose="02020603050405020304" charset="0"/>
              </a:rPr>
              <a:t>-</a:t>
            </a:r>
            <a:endParaRPr lang="en-US" altLang="zh-CN">
              <a:latin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4" grpId="0"/>
      <p:bldP spid="92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一、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461" name="矩形 19460" title=""/>
          <p:cNvSpPr/>
          <p:nvPr>
            <p:custDataLst>
              <p:tags r:id="rId2"/>
            </p:custDataLst>
          </p:nvPr>
        </p:nvSpPr>
        <p:spPr>
          <a:xfrm>
            <a:off x="937895" y="1237615"/>
            <a:ext cx="10582275" cy="295719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63855" indent="-36385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著名的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抗疟药物奎宁</a:t>
            </a:r>
            <a:r>
              <a: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就是从树皮中提取出来的一种生物碱。</a:t>
            </a:r>
            <a:endParaRPr lang="zh-CN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01" name="图片 100" title=""/>
          <p:cNvPicPr/>
          <p:nvPr/>
        </p:nvPicPr>
        <p:blipFill>
          <a:blip r:embed="rId3"/>
          <a:srcRect b="14455"/>
          <a:stretch>
            <a:fillRect/>
          </a:stretch>
        </p:blipFill>
        <p:spPr>
          <a:xfrm>
            <a:off x="1670685" y="2118360"/>
            <a:ext cx="8686800" cy="3649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一、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461" name="矩形 19460" title=""/>
          <p:cNvSpPr/>
          <p:nvPr/>
        </p:nvSpPr>
        <p:spPr>
          <a:xfrm>
            <a:off x="937895" y="1130935"/>
            <a:ext cx="10582275" cy="392874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63855" indent="-36385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乙二胺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[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</a:t>
            </a:r>
            <a:r>
              <a:rPr lang="en-US" sz="28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NCH</a:t>
            </a:r>
            <a:r>
              <a:rPr lang="en-US" sz="28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CH</a:t>
            </a:r>
            <a:r>
              <a:rPr lang="en-US" sz="28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NH</a:t>
            </a:r>
            <a:r>
              <a:rPr lang="en-US" sz="28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]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为无色透明液体，溶于水和醇，具有扩张血管的作用。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63855" indent="-36385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它是制备药物、乳化剂和杀虫剂的原料。</a:t>
            </a:r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63855" indent="-36385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乙二胺的戊酸盐是治疗动脉硬化的药物。</a:t>
            </a:r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63855" indent="-36385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乙二胺与氯乙酸作用，生成乙二胺四乙酸，</a:t>
            </a:r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63855" indent="-36385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简称EDTA，它是重要的分析试剂。</a:t>
            </a:r>
            <a:endParaRPr lang="zh-CN" altLang="en-US" sz="28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02" name="图片 101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8367395" y="1919605"/>
            <a:ext cx="2657475" cy="360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一、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9461" name="矩形 19460" title=""/>
          <p:cNvSpPr/>
          <p:nvPr/>
        </p:nvSpPr>
        <p:spPr>
          <a:xfrm>
            <a:off x="937895" y="1130935"/>
            <a:ext cx="10879455" cy="392874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63855" indent="-36385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己二胺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[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</a:t>
            </a:r>
            <a:r>
              <a:rPr lang="en-US" sz="28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N(CH</a:t>
            </a:r>
            <a:r>
              <a:rPr lang="en-US" sz="28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)</a:t>
            </a:r>
            <a:r>
              <a:rPr lang="en-US" sz="28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6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NH</a:t>
            </a:r>
            <a:r>
              <a:rPr lang="en-US" sz="2800" b="1" baseline="-2500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]</a:t>
            </a: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是一种在高分子合成中广泛应用的二元胺，它是合成化学纤维“尼龙-66”的主要原料。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63855" indent="-36385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苯胺是染料工业中最重要的原料之一。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3855" indent="-36385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</a:pP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03" name="图片 102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71195" y="3738880"/>
            <a:ext cx="6477000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8105775" y="2886075"/>
            <a:ext cx="2571750" cy="257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典例解析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aphicFrame>
        <p:nvGraphicFramePr>
          <p:cNvPr id="2" name="对象 1" title=""/>
          <p:cNvGraphicFramePr>
            <a:graphicFrameLocks noChangeAspect="1"/>
          </p:cNvGraphicFramePr>
          <p:nvPr/>
        </p:nvGraphicFramePr>
        <p:xfrm>
          <a:off x="296863" y="3165523"/>
          <a:ext cx="11596687" cy="30749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文档" r:id="rId2" imgW="11597640" imgH="3077210" progId="Word.Document.12">
                  <p:embed/>
                </p:oleObj>
              </mc:Choice>
              <mc:Fallback>
                <p:oleObj name="文档" r:id="rId2" imgW="11597640" imgH="307721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6863" y="3165523"/>
                        <a:ext cx="11596687" cy="307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内容占位符 3" title=""/>
          <p:cNvSpPr>
            <a:spLocks noGrp="1"/>
          </p:cNvSpPr>
          <p:nvPr>
            <p:ph idx="1"/>
          </p:nvPr>
        </p:nvSpPr>
        <p:spPr>
          <a:xfrm>
            <a:off x="190500" y="1079500"/>
            <a:ext cx="11782425" cy="19932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ct val="0"/>
              </a:spcAft>
              <a:buNone/>
              <a:tabLst>
                <a:tab pos="5311140"/>
              </a:tabLst>
            </a:pPr>
            <a:r>
              <a:rPr lang="zh-CN" altLang="en-US" sz="3200" b="1" kern="1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例</a:t>
            </a:r>
            <a:r>
              <a:rPr lang="en-US" altLang="zh-CN" sz="3200" b="1" kern="1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zh-CN" sz="3200" b="1" kern="1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．下列关于胺的说法错误的是</a:t>
            </a:r>
            <a:r>
              <a:rPr lang="en-US" altLang="zh-CN" sz="3200" b="1" kern="1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lang="zh-CN" altLang="zh-CN" sz="3200" b="1" kern="1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　　</a:t>
            </a:r>
            <a:r>
              <a:rPr lang="en-US" altLang="zh-CN" sz="3200" b="1" kern="1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endParaRPr lang="zh-CN" altLang="zh-CN" sz="3200" b="1" kern="1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  <a:tabLst>
                <a:tab pos="5311140"/>
              </a:tabLst>
            </a:pPr>
            <a:r>
              <a:rPr lang="en-US" altLang="zh-CN" sz="3200" b="1" kern="1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lang="zh-CN" altLang="zh-CN" sz="3200" b="1" kern="1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．甲胺是甲基取代氨分子中的一个氢原子形成的</a:t>
            </a:r>
            <a:endParaRPr lang="zh-CN" altLang="zh-CN" sz="3200" b="1" kern="1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  <a:tabLst>
                <a:tab pos="5311140"/>
              </a:tabLst>
            </a:pPr>
            <a:r>
              <a:rPr lang="en-US" altLang="zh-CN" sz="3200" b="1" kern="1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lang="zh-CN" altLang="zh-CN" sz="3200" b="1" kern="1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．胺类化合物含有的官能团均只有一个</a:t>
            </a:r>
            <a:r>
              <a:rPr lang="en-US" altLang="zh-CN" sz="3200" b="1" kern="1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—NH</a:t>
            </a:r>
            <a:r>
              <a:rPr lang="en-US" altLang="zh-CN" sz="3200" b="1" kern="100" baseline="-25000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altLang="zh-CN" sz="3200" b="1" kern="100" baseline="-25000">
              <a:solidFill>
                <a:srgbClr val="000000"/>
              </a:solidFill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TextBox 3" title=""/>
          <p:cNvSpPr txBox="1"/>
          <p:nvPr/>
        </p:nvSpPr>
        <p:spPr bwMode="auto">
          <a:xfrm>
            <a:off x="6548036" y="1149955"/>
            <a:ext cx="46101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indent="0">
              <a:buNone/>
            </a:pPr>
            <a:r>
              <a:rPr lang="en-US" altLang="zh-CN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3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397573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学习目标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559435" y="1448435"/>
            <a:ext cx="11073765" cy="37763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  <a:tabLst>
                <a:tab pos="6391275"/>
              </a:tabLst>
            </a:pPr>
            <a:r>
              <a:rPr sz="28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1.能从氨基和酰胺基成键方式的角度，了解胺和酰胺的结构特点和分类，理解胺和酰胺的化学性质。</a:t>
            </a:r>
            <a:endParaRPr sz="2800" kern="1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Aft>
                <a:spcPct val="0"/>
              </a:spcAft>
              <a:tabLst>
                <a:tab pos="6391275"/>
              </a:tabLst>
            </a:pPr>
            <a:r>
              <a:rPr sz="28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2.能与酯类比说明酰胺水解反应的原理，能推理出酰胺水解反应后的产物。</a:t>
            </a:r>
            <a:endParaRPr sz="2800" kern="1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Aft>
                <a:spcPct val="0"/>
              </a:spcAft>
              <a:tabLst>
                <a:tab pos="6391275"/>
              </a:tabLst>
            </a:pPr>
            <a:endParaRPr lang="zh-CN" altLang="en-US" sz="2800" kern="1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酰胺的结构与应用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977900" y="1007745"/>
            <a:ext cx="10706100" cy="24212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酰胺</a:t>
            </a: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是另一种含氮的烃的衍生物，是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羧酸</a:t>
            </a: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中的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羟基被氨基或烃氨基</a:t>
            </a: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（—NHR或—NR</a:t>
            </a:r>
            <a:r>
              <a:rPr lang="zh-CN" altLang="en-US" sz="28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）取代而成。</a:t>
            </a:r>
            <a:endParaRPr lang="zh-CN" altLang="en-US" sz="28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酰胺官能团相当于羧基中的羟基被氨基取代得到的结构单元。</a:t>
            </a:r>
            <a:endParaRPr lang="zh-CN" altLang="en-US" sz="28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7900" y="3159760"/>
            <a:ext cx="3244215" cy="2121535"/>
          </a:xfrm>
          <a:prstGeom prst="rect">
            <a:avLst/>
          </a:prstGeom>
        </p:spPr>
      </p:pic>
      <p:graphicFrame>
        <p:nvGraphicFramePr>
          <p:cNvPr id="1762309" name="对象 1762308" title="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7871460" y="3093720"/>
          <a:ext cx="2176780" cy="123761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5" imgW="3251200" imgH="1955800" progId="Photoshop.Image.13">
                  <p:embed/>
                </p:oleObj>
              </mc:Choice>
              <mc:Fallback>
                <p:oleObj r:id="rId5" imgW="3251200" imgH="1955800" progId="Photoshop.Image.1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871460" y="3093720"/>
                        <a:ext cx="2176780" cy="12376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4517390" y="4427538"/>
            <a:ext cx="1362075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7450455" y="4442778"/>
            <a:ext cx="161925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 title=""/>
          <p:cNvSpPr txBox="1"/>
          <p:nvPr/>
        </p:nvSpPr>
        <p:spPr>
          <a:xfrm>
            <a:off x="4517390" y="3698875"/>
            <a:ext cx="3627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酰胺其结构一般表示为</a:t>
            </a:r>
            <a:endParaRPr lang="zh-CN" sz="2400" b="1"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62310" name="矩形 1762309" title=""/>
          <p:cNvSpPr/>
          <p:nvPr>
            <p:custDataLst>
              <p:tags r:id="rId9"/>
            </p:custDataLst>
          </p:nvPr>
        </p:nvSpPr>
        <p:spPr>
          <a:xfrm>
            <a:off x="6216015" y="5002689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酰基</a:t>
            </a:r>
            <a:endParaRPr lang="zh-CN" altLang="en-US" sz="2800" b="1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762311" name="矩形 1762310" title=""/>
          <p:cNvSpPr/>
          <p:nvPr>
            <p:custDataLst>
              <p:tags r:id="rId10"/>
            </p:custDataLst>
          </p:nvPr>
        </p:nvSpPr>
        <p:spPr>
          <a:xfrm>
            <a:off x="9443403" y="5049996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酰胺基</a:t>
            </a:r>
            <a:endParaRPr lang="zh-CN" altLang="en-US" sz="2800" b="1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6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6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310" grpId="0"/>
      <p:bldP spid="17623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酰胺的结构与应用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1372870" y="1040765"/>
            <a:ext cx="29083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、酰胺的命名</a:t>
            </a:r>
            <a:endParaRPr lang="zh-CN" altLang="en-US" sz="28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3" name="文本框 102" title=""/>
          <p:cNvSpPr txBox="1"/>
          <p:nvPr/>
        </p:nvSpPr>
        <p:spPr>
          <a:xfrm>
            <a:off x="751205" y="1562735"/>
            <a:ext cx="106902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</a:rPr>
              <a:t>根据氮原子上取代基的多少，酰胺可以分为伯、仲、叔酰胺三类。</a:t>
            </a:r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</a:rPr>
              <a:t>简单酰胺，根据氨基所连的酰基名称来命名。
</a:t>
            </a:r>
            <a:endParaRPr lang="zh-CN" altLang="en-US" sz="2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7655" name="对象 27654" title="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69085" y="3149600"/>
          <a:ext cx="7848600" cy="1676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3" imgW="4397375" imgH="1212215" progId="ChemDraw.Document.6.0">
                  <p:embed/>
                </p:oleObj>
              </mc:Choice>
              <mc:Fallback>
                <p:oleObj r:id="rId3" imgW="4397375" imgH="1212215" progId="ChemDraw.Document.6.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rcRect b="21835"/>
                      <a:stretch>
                        <a:fillRect/>
                      </a:stretch>
                    </p:blipFill>
                    <p:spPr>
                      <a:xfrm>
                        <a:off x="1569085" y="3149600"/>
                        <a:ext cx="7848600" cy="16764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 cap="flat" cmpd="sng">
                        <a:solidFill>
                          <a:srgbClr val="FF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文本框 27656" title=""/>
          <p:cNvSpPr txBox="1"/>
          <p:nvPr>
            <p:custDataLst>
              <p:tags r:id="rId5"/>
            </p:custDataLst>
          </p:nvPr>
        </p:nvSpPr>
        <p:spPr>
          <a:xfrm>
            <a:off x="1873885" y="4978400"/>
            <a:ext cx="2209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乙酰胺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7658" name="文本框 27657" title=""/>
          <p:cNvSpPr txBox="1"/>
          <p:nvPr>
            <p:custDataLst>
              <p:tags r:id="rId6"/>
            </p:custDataLst>
          </p:nvPr>
        </p:nvSpPr>
        <p:spPr>
          <a:xfrm>
            <a:off x="6674485" y="4978400"/>
            <a:ext cx="2209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苯甲酰胺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1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酰胺的结构与应用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3" name="文本框 102" title=""/>
          <p:cNvSpPr txBox="1"/>
          <p:nvPr/>
        </p:nvSpPr>
        <p:spPr>
          <a:xfrm>
            <a:off x="677545" y="1138555"/>
            <a:ext cx="8550275" cy="798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3、酰胺的物理性质</a:t>
            </a:r>
            <a:endParaRPr lang="zh-CN" b="0">
              <a:ea typeface="宋体" panose="02010600030101010101" pitchFamily="2" charset="-122"/>
            </a:endParaRPr>
          </a:p>
          <a:p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559435" y="1691005"/>
            <a:ext cx="99726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酰胺除甲酰胺外，大部分是无色晶体。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因为酰胺分子之间能形成氢键，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酰胺的熔点、沸点均比相应的羧酸高。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</a:t>
            </a:r>
            <a:r>
              <a:rPr lang="zh-CN" sz="28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氨基</a:t>
            </a:r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(—NH</a:t>
            </a:r>
            <a:r>
              <a:rPr lang="en-US" sz="2800" baseline="-25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28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和酰胺基（</a:t>
            </a:r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—CONH</a:t>
            </a:r>
            <a:r>
              <a:rPr lang="en-US" sz="2800" baseline="-25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）都是亲水基团</a:t>
            </a: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低级的酰胺能溶于水，随着相对分子质量的增大（碳原子数增加），酰胺的溶解度逐渐减小。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酰胺的结构与应用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3" name="文本框 102" title=""/>
          <p:cNvSpPr txBox="1"/>
          <p:nvPr>
            <p:custDataLst>
              <p:tags r:id="rId2"/>
            </p:custDataLst>
          </p:nvPr>
        </p:nvSpPr>
        <p:spPr>
          <a:xfrm>
            <a:off x="1384300" y="99441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altLang="zh-CN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4．酰胺的化学性质与制备</a:t>
            </a:r>
            <a:endParaRPr lang="en-US" altLang="zh-CN" sz="28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1017905" y="1670050"/>
            <a:ext cx="4330700" cy="3982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构成生命体的基础物质蛋白质中也含有酰胺键，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在二肽、多肽及蛋白质中，酰胺基又称</a:t>
            </a:r>
            <a:r>
              <a:rPr 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肽键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9" name="图片 108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348605" y="1670050"/>
            <a:ext cx="6522720" cy="45802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酰胺的结构与应用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833755" y="1871980"/>
            <a:ext cx="96754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酰胺与酯类有机化合物一样，都是羧酸衍生物，两者的结构类似，因此</a:t>
            </a:r>
            <a:r>
              <a:rPr 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酰胺具有与酯类相似的性质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751" name="文本框 31750" title=""/>
          <p:cNvSpPr txBox="1"/>
          <p:nvPr>
            <p:custDataLst>
              <p:tags r:id="rId2"/>
            </p:custDataLst>
          </p:nvPr>
        </p:nvSpPr>
        <p:spPr>
          <a:xfrm>
            <a:off x="833755" y="943610"/>
            <a:ext cx="101047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酰胺分子中，虽然有氮原子，由于酰基的影响致使其碱性减弱，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酰胺一般为中性化合物。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3" name="文本框 31752" title=""/>
          <p:cNvSpPr txBox="1"/>
          <p:nvPr>
            <p:custDataLst>
              <p:tags r:id="rId3"/>
            </p:custDataLst>
          </p:nvPr>
        </p:nvSpPr>
        <p:spPr>
          <a:xfrm>
            <a:off x="833755" y="2823210"/>
            <a:ext cx="109385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酰胺在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酸、碱或酶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的作用下可以发生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水解反应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，得到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不同的水解产物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-2147482609" title=""/>
          <p:cNvPicPr>
            <a:picLocks noChangeAspect="1"/>
          </p:cNvPicPr>
          <p:nvPr/>
        </p:nvPicPr>
        <p:blipFill>
          <a:blip r:embed="rId5" r:link="rId4"/>
          <a:stretch>
            <a:fillRect/>
          </a:stretch>
        </p:blipFill>
        <p:spPr>
          <a:xfrm>
            <a:off x="833755" y="3589655"/>
            <a:ext cx="8357870" cy="2367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751" grpId="0"/>
      <p:bldP spid="317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酰胺的结构与应用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aphicFrame>
        <p:nvGraphicFramePr>
          <p:cNvPr id="1630216" name="对象 1630215" title="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797738" y="1827868"/>
          <a:ext cx="11118606" cy="83990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3" imgW="10501630" imgH="795655" progId="Word.Document.8">
                  <p:embed/>
                </p:oleObj>
              </mc:Choice>
              <mc:Fallback>
                <p:oleObj r:id="rId3" imgW="10501630" imgH="79565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7738" y="1827868"/>
                        <a:ext cx="11118606" cy="83990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 title=""/>
          <p:cNvSpPr txBox="1"/>
          <p:nvPr/>
        </p:nvSpPr>
        <p:spPr>
          <a:xfrm>
            <a:off x="797560" y="1113790"/>
            <a:ext cx="104057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酰胺在酸性溶液中生成羧酸和铵盐，在碱性溶液中生成羧酸盐和氨气</a:t>
            </a:r>
            <a:r>
              <a:rPr 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或胺</a:t>
            </a:r>
            <a:r>
              <a:rPr 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631240" name="对象 1631239" title="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797786" y="2697426"/>
          <a:ext cx="11118607" cy="83990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6" imgW="10501630" imgH="795655" progId="Word.Document.8">
                  <p:embed/>
                </p:oleObj>
              </mc:Choice>
              <mc:Fallback>
                <p:oleObj r:id="rId6" imgW="10501630" imgH="79565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7786" y="2697426"/>
                        <a:ext cx="11118607" cy="83990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 title=""/>
          <p:cNvSpPr txBox="1"/>
          <p:nvPr/>
        </p:nvSpPr>
        <p:spPr>
          <a:xfrm>
            <a:off x="797560" y="3999865"/>
            <a:ext cx="2190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尿素的水解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-2147482608" title=""/>
          <p:cNvPicPr>
            <a:picLocks noChangeAspect="1"/>
          </p:cNvPicPr>
          <p:nvPr/>
        </p:nvPicPr>
        <p:blipFill>
          <a:blip r:embed="rId9" r:link="rId8"/>
          <a:stretch>
            <a:fillRect/>
          </a:stretch>
        </p:blipFill>
        <p:spPr>
          <a:xfrm>
            <a:off x="2988310" y="3567430"/>
            <a:ext cx="8013700" cy="24580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酰胺的结构与应用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aphicFrame>
        <p:nvGraphicFramePr>
          <p:cNvPr id="1631242" name="对象 1631241" title="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615087" y="3174582"/>
          <a:ext cx="11118606" cy="83990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3" imgW="10509250" imgH="793750" progId="Word.Document.8">
                  <p:embed/>
                </p:oleObj>
              </mc:Choice>
              <mc:Fallback>
                <p:oleObj r:id="rId3" imgW="10509250" imgH="7937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087" y="3174582"/>
                        <a:ext cx="11118606" cy="83990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 title=""/>
          <p:cNvSpPr txBox="1"/>
          <p:nvPr/>
        </p:nvSpPr>
        <p:spPr>
          <a:xfrm>
            <a:off x="432435" y="1245870"/>
            <a:ext cx="10668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酰胺可以通过氨气(或胺)与羧酸在加热条件下反应得到，或用羧酸的铵盐加热脱水得到。如：乙酰胺的制备</a:t>
            </a:r>
            <a:endParaRPr lang="zh-CN" sz="28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0" name="图片 99" title=""/>
          <p:cNvPicPr/>
          <p:nvPr/>
        </p:nvPicPr>
        <p:blipFill>
          <a:blip r:embed="rId5"/>
          <a:srcRect l="25637" t="48394" r="14275" b="37204"/>
          <a:stretch>
            <a:fillRect/>
          </a:stretch>
        </p:blipFill>
        <p:spPr>
          <a:xfrm>
            <a:off x="225425" y="4121150"/>
            <a:ext cx="6736715" cy="1534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title=""/>
          <p:cNvPicPr/>
          <p:nvPr/>
        </p:nvPicPr>
        <p:blipFill>
          <a:blip r:embed="rId5"/>
          <a:srcRect l="39159" t="63226" r="14275" b="22439"/>
          <a:stretch>
            <a:fillRect/>
          </a:stretch>
        </p:blipFill>
        <p:spPr>
          <a:xfrm>
            <a:off x="6600190" y="4014470"/>
            <a:ext cx="5220970" cy="1527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酰胺的结构与应用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3" name="文本框 102" title=""/>
          <p:cNvSpPr txBox="1"/>
          <p:nvPr/>
        </p:nvSpPr>
        <p:spPr>
          <a:xfrm>
            <a:off x="1384300" y="99441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altLang="zh-CN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5．常见酰胺的用途</a:t>
            </a:r>
            <a:endParaRPr lang="en-US" altLang="zh-CN" sz="28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822960" y="1337945"/>
            <a:ext cx="944054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</a:rPr>
              <a:t>酰胺无碱性，一般认为是</a:t>
            </a:r>
            <a:r>
              <a:rPr 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中性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</a:rPr>
              <a:t>的化合物，通常可作为</a:t>
            </a:r>
            <a:r>
              <a:rPr 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溶剂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sz="2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</a:pPr>
            <a:r>
              <a:rPr 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液态酰胺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</a:rPr>
              <a:t>是有机物和无机物的</a:t>
            </a:r>
            <a:r>
              <a:rPr 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优良溶剂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749935" y="2646680"/>
            <a:ext cx="8152130" cy="18040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N-</a:t>
            </a:r>
            <a:r>
              <a:rPr 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二甲基甲酰胺，简称</a:t>
            </a:r>
            <a:r>
              <a:rPr 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DMF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，它不但可以溶解有机物，还可以溶解某些无机物，是一种性能优良的溶剂。此外，</a:t>
            </a:r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N-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二甲基甲酰胺还是有机合成的重要中间体，可用来制造农药杀虫脒，还可用于合成维生素</a:t>
            </a:r>
            <a:r>
              <a:rPr lang="en-US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en-US" sz="2800" b="0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、扑尔敏等药物。</a:t>
            </a:r>
            <a:endParaRPr lang="zh-CN" altLang="en-US" sz="2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-2147482623" title="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559290" y="2646680"/>
            <a:ext cx="2155190" cy="2448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酰胺的结构与应用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3" name="文本框 102" title=""/>
          <p:cNvSpPr txBox="1"/>
          <p:nvPr/>
        </p:nvSpPr>
        <p:spPr>
          <a:xfrm>
            <a:off x="558800" y="1189355"/>
            <a:ext cx="103130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“扑热息痛”又叫对乙酰氨基酚，是</a:t>
            </a:r>
            <a:r>
              <a:rPr 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重要的解热镇痛药</a:t>
            </a:r>
            <a:r>
              <a:rPr lang="zh-CN" sz="28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。制药工业上以对硝基氯苯为原料，经过一系列反应，最后得到产物。</a:t>
            </a:r>
            <a:endParaRPr lang="zh-CN" sz="2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-2147482624" title="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22070" y="2609850"/>
            <a:ext cx="4249420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 title=""/>
          <p:cNvPicPr/>
          <p:nvPr/>
        </p:nvPicPr>
        <p:blipFill>
          <a:blip r:embed="rId4"/>
          <a:srcRect t="10416" b="9760"/>
          <a:stretch>
            <a:fillRect/>
          </a:stretch>
        </p:blipFill>
        <p:spPr>
          <a:xfrm>
            <a:off x="5571490" y="2609850"/>
            <a:ext cx="5753100" cy="29343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酰胺的结构与应用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4" name="图片 -2147482623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 r:link="rId2"/>
          <a:stretch>
            <a:fillRect/>
          </a:stretch>
        </p:blipFill>
        <p:spPr>
          <a:xfrm>
            <a:off x="6002020" y="2515235"/>
            <a:ext cx="5989955" cy="200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 title=""/>
          <p:cNvSpPr txBox="1"/>
          <p:nvPr/>
        </p:nvSpPr>
        <p:spPr>
          <a:xfrm>
            <a:off x="1059815" y="1227455"/>
            <a:ext cx="93313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许多高分子化合物中都存在酰胺基团，如高分子材料“尼龙-66”。</a:t>
            </a:r>
            <a:endParaRPr lang="zh-CN"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8" name="图片 107" title=""/>
          <p:cNvPicPr/>
          <p:nvPr/>
        </p:nvPicPr>
        <p:blipFill>
          <a:blip r:embed="rId5"/>
          <a:stretch>
            <a:fillRect/>
          </a:stretch>
        </p:blipFill>
        <p:spPr>
          <a:xfrm>
            <a:off x="172720" y="2104073"/>
            <a:ext cx="5715000" cy="4086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/>
        </p:nvPicPr>
        <p:blipFill>
          <a:blip r:embed="rId2"/>
          <a:srcRect t="34" r="27128" b="69511"/>
          <a:stretch>
            <a:fillRect/>
          </a:stretch>
        </p:blipFill>
        <p:spPr>
          <a:xfrm>
            <a:off x="571500" y="688975"/>
            <a:ext cx="11051540" cy="575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title=""/>
          <p:cNvPicPr/>
          <p:nvPr/>
        </p:nvPicPr>
        <p:blipFill>
          <a:blip r:embed="rId2"/>
          <a:srcRect t="30187" r="27128" b="36520"/>
          <a:stretch>
            <a:fillRect/>
          </a:stretch>
        </p:blipFill>
        <p:spPr>
          <a:xfrm>
            <a:off x="5556250" y="191135"/>
            <a:ext cx="11051540" cy="6289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 2" title=""/>
          <p:cNvSpPr/>
          <p:nvPr/>
        </p:nvSpPr>
        <p:spPr>
          <a:xfrm>
            <a:off x="3318510" y="2012950"/>
            <a:ext cx="2133600" cy="196278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 title=""/>
          <p:cNvSpPr/>
          <p:nvPr>
            <p:custDataLst>
              <p:tags r:id="rId3"/>
            </p:custDataLst>
          </p:nvPr>
        </p:nvSpPr>
        <p:spPr>
          <a:xfrm>
            <a:off x="8303260" y="330200"/>
            <a:ext cx="2133600" cy="61112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 title=""/>
          <p:cNvSpPr txBox="1"/>
          <p:nvPr>
            <p:custDataLst>
              <p:tags r:id="rId4"/>
            </p:custDataLst>
          </p:nvPr>
        </p:nvSpPr>
        <p:spPr>
          <a:xfrm>
            <a:off x="3556000" y="167005"/>
            <a:ext cx="2222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常见感冒药</a:t>
            </a:r>
            <a:endParaRPr lang="zh-CN" sz="28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5"/>
            </p:custDataLst>
          </p:nvPr>
        </p:nvSpPr>
        <p:spPr>
          <a:xfrm>
            <a:off x="571500" y="191135"/>
            <a:ext cx="2222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lang="zh-CN" sz="28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2382500" y="109093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一、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aphicFrame>
        <p:nvGraphicFramePr>
          <p:cNvPr id="4" name="对象 3" title=""/>
          <p:cNvGraphicFramePr>
            <a:graphicFrameLocks noChangeAspect="1"/>
          </p:cNvGraphicFramePr>
          <p:nvPr/>
        </p:nvGraphicFramePr>
        <p:xfrm>
          <a:off x="385922" y="1021122"/>
          <a:ext cx="12170410" cy="320484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name="文档" r:id="rId2" imgW="12172950" imgH="3200400" progId="Word.Document.12">
                  <p:embed/>
                </p:oleObj>
              </mc:Choice>
              <mc:Fallback>
                <p:oleObj name="文档" r:id="rId2" imgW="12172950" imgH="32004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922" y="1021122"/>
                        <a:ext cx="12170410" cy="3204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表格 4" title="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75615" y="4046855"/>
          <a:ext cx="11449685" cy="1811020"/>
        </p:xfrm>
        <a:graphic>
          <a:graphicData uri="http://schemas.openxmlformats.org/drawingml/2006/table">
            <a:tbl>
              <a:tblPr/>
              <a:tblGrid>
                <a:gridCol w="1572260"/>
                <a:gridCol w="1612900"/>
                <a:gridCol w="2131695"/>
                <a:gridCol w="3802380"/>
                <a:gridCol w="2330450"/>
              </a:tblGrid>
              <a:tr h="181102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5311140"/>
                        </a:tabLs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化学性质</a:t>
                      </a:r>
                      <a:endParaRPr lang="zh-CN" sz="2800" b="1" kern="100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5311140"/>
                        </a:tabLs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与酸反应</a:t>
                      </a:r>
                      <a:endParaRPr lang="zh-CN" sz="2800" kern="100">
                        <a:effectLst/>
                        <a:latin typeface="Times New Roman" panose="02020603050405020304" charset="0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5311140"/>
                        </a:tabLs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生成铵盐</a:t>
                      </a:r>
                      <a:endParaRPr lang="zh-CN" sz="2800" kern="100">
                        <a:effectLst/>
                        <a:latin typeface="Times New Roman" panose="02020603050405020304" charset="0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5311140"/>
                        </a:tabLs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与酸反应生成盐</a:t>
                      </a:r>
                      <a:endParaRPr lang="zh-CN" sz="2800" b="1" kern="100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5311140"/>
                        </a:tabLs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水解反应：酸性时生成羧酸与铵盐，碱性时生成羧酸盐和</a:t>
                      </a:r>
                      <a:r>
                        <a:rPr lang="en-US" sz="2800" b="1" kern="1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NH</a:t>
                      </a:r>
                      <a:r>
                        <a:rPr lang="en-US" sz="2800" b="1" kern="100" baseline="-250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2800" b="1" kern="1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(</a:t>
                      </a: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或胺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)</a:t>
                      </a:r>
                      <a:endParaRPr lang="en-US" sz="2800" b="1" kern="100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5311140"/>
                        </a:tabLst>
                      </a:pPr>
                      <a:r>
                        <a:rPr lang="zh-CN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与碱反应生成盐和</a:t>
                      </a:r>
                      <a:r>
                        <a:rPr lang="en-US" sz="28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NH</a:t>
                      </a:r>
                      <a:r>
                        <a:rPr lang="en-US" sz="2800" b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3</a:t>
                      </a:r>
                      <a:endParaRPr lang="zh-CN" sz="2800" kern="100">
                        <a:effectLst/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53881" marR="538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典例解析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5" name="内容占位符 4" title=""/>
          <p:cNvSpPr>
            <a:spLocks noGrp="1"/>
          </p:cNvSpPr>
          <p:nvPr>
            <p:ph idx="1"/>
          </p:nvPr>
        </p:nvSpPr>
        <p:spPr>
          <a:xfrm>
            <a:off x="190500" y="901700"/>
            <a:ext cx="11782425" cy="17614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5311140"/>
              </a:tabLst>
            </a:pP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例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 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下列说法不正确的是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　　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endParaRPr lang="zh-CN" altLang="zh-CN" kern="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531114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CH</a:t>
            </a:r>
            <a:r>
              <a:rPr lang="en-US" altLang="zh-CN" kern="100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—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NH</a:t>
            </a:r>
            <a:r>
              <a:rPr lang="en-US" altLang="zh-CN" kern="100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和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CH</a:t>
            </a:r>
            <a:r>
              <a:rPr lang="en-US" altLang="zh-CN" kern="100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CONH</a:t>
            </a:r>
            <a:r>
              <a:rPr lang="en-US" altLang="zh-CN" kern="100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都属于酰胺</a:t>
            </a:r>
            <a:endParaRPr lang="zh-CN" altLang="zh-CN" kern="100">
              <a:effectLst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graphicFrame>
        <p:nvGraphicFramePr>
          <p:cNvPr id="6" name="对象 5" title=""/>
          <p:cNvGraphicFramePr>
            <a:graphicFrameLocks noChangeAspect="1"/>
          </p:cNvGraphicFramePr>
          <p:nvPr/>
        </p:nvGraphicFramePr>
        <p:xfrm>
          <a:off x="301149" y="2416595"/>
          <a:ext cx="11588115" cy="42100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name="文档" r:id="rId2" imgW="11588750" imgH="4210050" progId="Word.Document.12">
                  <p:embed/>
                </p:oleObj>
              </mc:Choice>
              <mc:Fallback>
                <p:oleObj name="文档" r:id="rId2" imgW="11588750" imgH="421005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1149" y="2416595"/>
                        <a:ext cx="11588115" cy="421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 title=""/>
          <p:cNvSpPr txBox="1"/>
          <p:nvPr/>
        </p:nvSpPr>
        <p:spPr bwMode="auto">
          <a:xfrm>
            <a:off x="4305679" y="1099785"/>
            <a:ext cx="4883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indent="0">
              <a:buNone/>
            </a:pPr>
            <a:r>
              <a:rPr lang="en-US" altLang="zh-CN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3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 title=""/>
          <p:cNvSpPr/>
          <p:nvPr/>
        </p:nvSpPr>
        <p:spPr>
          <a:xfrm>
            <a:off x="930876" y="5741424"/>
            <a:ext cx="10324464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title=""/>
          <p:cNvSpPr/>
          <p:nvPr/>
        </p:nvSpPr>
        <p:spPr>
          <a:xfrm>
            <a:off x="798512" y="216376"/>
            <a:ext cx="2214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40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课堂小结</a:t>
            </a:r>
            <a:endParaRPr lang="en-US" altLang="zh-CN" sz="40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4" name="矩形 3" title=""/>
          <p:cNvSpPr/>
          <p:nvPr/>
        </p:nvSpPr>
        <p:spPr>
          <a:xfrm>
            <a:off x="930876" y="1080250"/>
            <a:ext cx="10330248" cy="446710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 title=""/>
          <p:cNvSpPr/>
          <p:nvPr/>
        </p:nvSpPr>
        <p:spPr>
          <a:xfrm>
            <a:off x="930876" y="1080250"/>
            <a:ext cx="10330248" cy="646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平行四边形 12" title=""/>
          <p:cNvSpPr/>
          <p:nvPr/>
        </p:nvSpPr>
        <p:spPr>
          <a:xfrm flipH="1" flipV="1">
            <a:off x="1242604" y="1787143"/>
            <a:ext cx="4026242" cy="605269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alpha val="0"/>
                </a:srgbClr>
              </a:gs>
              <a:gs pos="100000">
                <a:srgbClr val="0070C0">
                  <a:alpha val="12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 title=""/>
          <p:cNvSpPr txBox="1"/>
          <p:nvPr/>
        </p:nvSpPr>
        <p:spPr>
          <a:xfrm>
            <a:off x="1497330" y="1793875"/>
            <a:ext cx="337756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胺的结构与应用</a:t>
            </a:r>
            <a:endParaRPr lang="zh-CN" altLang="en-US" sz="3200" b="1">
              <a:solidFill>
                <a:srgbClr val="0070C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5" name="平行四边形 14" title=""/>
          <p:cNvSpPr/>
          <p:nvPr/>
        </p:nvSpPr>
        <p:spPr>
          <a:xfrm flipH="1" flipV="1">
            <a:off x="6392545" y="1787525"/>
            <a:ext cx="4552315" cy="605155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alpha val="0"/>
                </a:srgbClr>
              </a:gs>
              <a:gs pos="100000">
                <a:srgbClr val="0070C0">
                  <a:alpha val="12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title=""/>
          <p:cNvSpPr txBox="1"/>
          <p:nvPr/>
        </p:nvSpPr>
        <p:spPr>
          <a:xfrm>
            <a:off x="7308850" y="1758950"/>
            <a:ext cx="404177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酰胺的结构与应用</a:t>
            </a:r>
            <a:endParaRPr lang="en-US" altLang="zh-CN" sz="3200" b="1">
              <a:solidFill>
                <a:srgbClr val="0070C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0" name="矩形 19" title=""/>
          <p:cNvSpPr/>
          <p:nvPr/>
        </p:nvSpPr>
        <p:spPr>
          <a:xfrm>
            <a:off x="3135764" y="5036701"/>
            <a:ext cx="8119576" cy="504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 title=""/>
          <p:cNvSpPr txBox="1"/>
          <p:nvPr/>
        </p:nvSpPr>
        <p:spPr>
          <a:xfrm>
            <a:off x="1462129" y="5052396"/>
            <a:ext cx="16704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  <a:buSzPct val="80000"/>
            </a:pPr>
            <a:r>
              <a:rPr lang="zh-CN" altLang="en-US" sz="2400" b="1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不良反应</a:t>
            </a:r>
            <a:endParaRPr lang="en-US" altLang="zh-CN" sz="2400" b="1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grpSp>
        <p:nvGrpSpPr>
          <p:cNvPr id="24" name="图形 43" title=""/>
          <p:cNvGrpSpPr/>
          <p:nvPr/>
        </p:nvGrpSpPr>
        <p:grpSpPr>
          <a:xfrm>
            <a:off x="1117716" y="5081584"/>
            <a:ext cx="258119" cy="410925"/>
            <a:chOff x="5500687" y="2481262"/>
            <a:chExt cx="1190625" cy="1895475"/>
          </a:xfrm>
          <a:solidFill>
            <a:schemeClr val="bg1"/>
          </a:solidFill>
        </p:grpSpPr>
        <p:sp>
          <p:nvSpPr>
            <p:cNvPr id="25" name="任意多边形: 形状 24"/>
            <p:cNvSpPr/>
            <p:nvPr/>
          </p:nvSpPr>
          <p:spPr>
            <a:xfrm>
              <a:off x="5500699" y="2481284"/>
              <a:ext cx="1061864" cy="1900060"/>
            </a:xfrm>
            <a:custGeom>
              <a:gdLst>
                <a:gd name="connsiteX0" fmla="*/ 101429 w 1061864"/>
                <a:gd name="connsiteY0" fmla="*/ 35315 h 1900060"/>
                <a:gd name="connsiteX1" fmla="*/ 35325 w 1061864"/>
                <a:gd name="connsiteY1" fmla="*/ 341258 h 1900060"/>
                <a:gd name="connsiteX2" fmla="*/ 341268 w 1061864"/>
                <a:gd name="connsiteY2" fmla="*/ 407361 h 1900060"/>
                <a:gd name="connsiteX3" fmla="*/ 348793 w 1061864"/>
                <a:gd name="connsiteY3" fmla="*/ 402218 h 1900060"/>
                <a:gd name="connsiteX4" fmla="*/ 402228 w 1061864"/>
                <a:gd name="connsiteY4" fmla="*/ 93894 h 1900060"/>
                <a:gd name="connsiteX5" fmla="*/ 101429 w 1061864"/>
                <a:gd name="connsiteY5" fmla="*/ 35315 h 1900060"/>
                <a:gd name="connsiteX6" fmla="*/ 1056977 w 1061864"/>
                <a:gd name="connsiteY6" fmla="*/ 826938 h 1900060"/>
                <a:gd name="connsiteX7" fmla="*/ 810089 w 1061864"/>
                <a:gd name="connsiteY7" fmla="*/ 336686 h 1900060"/>
                <a:gd name="connsiteX8" fmla="*/ 511480 w 1061864"/>
                <a:gd name="connsiteY8" fmla="*/ 270011 h 1900060"/>
                <a:gd name="connsiteX9" fmla="*/ 509099 w 1061864"/>
                <a:gd name="connsiteY9" fmla="*/ 523566 h 1900060"/>
                <a:gd name="connsiteX10" fmla="*/ 536436 w 1061864"/>
                <a:gd name="connsiteY10" fmla="*/ 566905 h 1900060"/>
                <a:gd name="connsiteX11" fmla="*/ 644068 w 1061864"/>
                <a:gd name="connsiteY11" fmla="*/ 746166 h 1900060"/>
                <a:gd name="connsiteX12" fmla="*/ 665976 w 1061864"/>
                <a:gd name="connsiteY12" fmla="*/ 656440 h 1900060"/>
                <a:gd name="connsiteX13" fmla="*/ 539007 w 1061864"/>
                <a:gd name="connsiteY13" fmla="*/ 483371 h 1900060"/>
                <a:gd name="connsiteX14" fmla="*/ 521100 w 1061864"/>
                <a:gd name="connsiteY14" fmla="*/ 410219 h 1900060"/>
                <a:gd name="connsiteX15" fmla="*/ 560153 w 1061864"/>
                <a:gd name="connsiteY15" fmla="*/ 345925 h 1900060"/>
                <a:gd name="connsiteX16" fmla="*/ 618255 w 1061864"/>
                <a:gd name="connsiteY16" fmla="*/ 326875 h 1900060"/>
                <a:gd name="connsiteX17" fmla="*/ 697599 w 1061864"/>
                <a:gd name="connsiteY17" fmla="*/ 366975 h 1900060"/>
                <a:gd name="connsiteX18" fmla="*/ 851618 w 1061864"/>
                <a:gd name="connsiteY18" fmla="*/ 577002 h 1900060"/>
                <a:gd name="connsiteX19" fmla="*/ 867906 w 1061864"/>
                <a:gd name="connsiteY19" fmla="*/ 658631 h 1900060"/>
                <a:gd name="connsiteX20" fmla="*/ 832473 w 1061864"/>
                <a:gd name="connsiteY20" fmla="*/ 803506 h 1900060"/>
                <a:gd name="connsiteX21" fmla="*/ 837426 w 1061864"/>
                <a:gd name="connsiteY21" fmla="*/ 813508 h 1900060"/>
                <a:gd name="connsiteX22" fmla="*/ 496812 w 1061864"/>
                <a:gd name="connsiteY22" fmla="*/ 1219177 h 1900060"/>
                <a:gd name="connsiteX23" fmla="*/ 477095 w 1061864"/>
                <a:gd name="connsiteY23" fmla="*/ 1344622 h 1900060"/>
                <a:gd name="connsiteX24" fmla="*/ 673119 w 1061864"/>
                <a:gd name="connsiteY24" fmla="*/ 1825825 h 1900060"/>
                <a:gd name="connsiteX25" fmla="*/ 834854 w 1061864"/>
                <a:gd name="connsiteY25" fmla="*/ 1889928 h 1900060"/>
                <a:gd name="connsiteX26" fmla="*/ 900957 w 1061864"/>
                <a:gd name="connsiteY26" fmla="*/ 1732956 h 1900060"/>
                <a:gd name="connsiteX27" fmla="*/ 732746 w 1061864"/>
                <a:gd name="connsiteY27" fmla="*/ 1320428 h 1900060"/>
                <a:gd name="connsiteX28" fmla="*/ 965727 w 1061864"/>
                <a:gd name="connsiteY28" fmla="*/ 1043060 h 1900060"/>
                <a:gd name="connsiteX29" fmla="*/ 1056977 w 1061864"/>
                <a:gd name="connsiteY29" fmla="*/ 826938 h 1900060"/>
                <a:gd name="connsiteX30" fmla="*/ 1056977 w 1061864"/>
                <a:gd name="connsiteY30" fmla="*/ 826938 h 19000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61864" h="1900060">
                  <a:moveTo>
                    <a:pt x="101429" y="35315"/>
                  </a:moveTo>
                  <a:cubicBezTo>
                    <a:pt x="-1346" y="101514"/>
                    <a:pt x="-30873" y="238483"/>
                    <a:pt x="35325" y="341258"/>
                  </a:cubicBezTo>
                  <a:cubicBezTo>
                    <a:pt x="101524" y="444033"/>
                    <a:pt x="238494" y="473560"/>
                    <a:pt x="341268" y="407361"/>
                  </a:cubicBezTo>
                  <a:cubicBezTo>
                    <a:pt x="343840" y="405742"/>
                    <a:pt x="346317" y="404028"/>
                    <a:pt x="348793" y="402218"/>
                  </a:cubicBezTo>
                  <a:cubicBezTo>
                    <a:pt x="448710" y="331828"/>
                    <a:pt x="472618" y="193716"/>
                    <a:pt x="402228" y="93894"/>
                  </a:cubicBezTo>
                  <a:cubicBezTo>
                    <a:pt x="333839" y="-3166"/>
                    <a:pt x="201156" y="-28979"/>
                    <a:pt x="101429" y="35315"/>
                  </a:cubicBezTo>
                  <a:close/>
                  <a:moveTo>
                    <a:pt x="1056977" y="826938"/>
                  </a:moveTo>
                  <a:cubicBezTo>
                    <a:pt x="1002780" y="613673"/>
                    <a:pt x="943344" y="498135"/>
                    <a:pt x="810089" y="336686"/>
                  </a:cubicBezTo>
                  <a:cubicBezTo>
                    <a:pt x="712458" y="219814"/>
                    <a:pt x="582441" y="220576"/>
                    <a:pt x="511480" y="270011"/>
                  </a:cubicBezTo>
                  <a:cubicBezTo>
                    <a:pt x="440519" y="319541"/>
                    <a:pt x="447758" y="442128"/>
                    <a:pt x="509099" y="523566"/>
                  </a:cubicBezTo>
                  <a:cubicBezTo>
                    <a:pt x="517671" y="537378"/>
                    <a:pt x="526911" y="551856"/>
                    <a:pt x="536436" y="566905"/>
                  </a:cubicBezTo>
                  <a:cubicBezTo>
                    <a:pt x="570440" y="620531"/>
                    <a:pt x="609016" y="681396"/>
                    <a:pt x="644068" y="746166"/>
                  </a:cubicBezTo>
                  <a:lnTo>
                    <a:pt x="665976" y="656440"/>
                  </a:lnTo>
                  <a:lnTo>
                    <a:pt x="539007" y="483371"/>
                  </a:lnTo>
                  <a:cubicBezTo>
                    <a:pt x="523482" y="462321"/>
                    <a:pt x="517005" y="436032"/>
                    <a:pt x="521100" y="410219"/>
                  </a:cubicBezTo>
                  <a:cubicBezTo>
                    <a:pt x="525101" y="384311"/>
                    <a:pt x="538912" y="361451"/>
                    <a:pt x="560153" y="345925"/>
                  </a:cubicBezTo>
                  <a:cubicBezTo>
                    <a:pt x="577107" y="333352"/>
                    <a:pt x="597205" y="326875"/>
                    <a:pt x="618255" y="326875"/>
                  </a:cubicBezTo>
                  <a:cubicBezTo>
                    <a:pt x="649402" y="326875"/>
                    <a:pt x="679120" y="341829"/>
                    <a:pt x="697599" y="366975"/>
                  </a:cubicBezTo>
                  <a:lnTo>
                    <a:pt x="851618" y="577002"/>
                  </a:lnTo>
                  <a:cubicBezTo>
                    <a:pt x="868953" y="600528"/>
                    <a:pt x="874764" y="630246"/>
                    <a:pt x="867906" y="658631"/>
                  </a:cubicBezTo>
                  <a:lnTo>
                    <a:pt x="832473" y="803506"/>
                  </a:lnTo>
                  <a:lnTo>
                    <a:pt x="837426" y="813508"/>
                  </a:lnTo>
                  <a:lnTo>
                    <a:pt x="496812" y="1219177"/>
                  </a:lnTo>
                  <a:cubicBezTo>
                    <a:pt x="467570" y="1254134"/>
                    <a:pt x="459950" y="1302330"/>
                    <a:pt x="477095" y="1344622"/>
                  </a:cubicBezTo>
                  <a:lnTo>
                    <a:pt x="673119" y="1825825"/>
                  </a:lnTo>
                  <a:cubicBezTo>
                    <a:pt x="700075" y="1888213"/>
                    <a:pt x="772465" y="1916884"/>
                    <a:pt x="834854" y="1889928"/>
                  </a:cubicBezTo>
                  <a:cubicBezTo>
                    <a:pt x="895433" y="1863734"/>
                    <a:pt x="924484" y="1794487"/>
                    <a:pt x="900957" y="1732956"/>
                  </a:cubicBezTo>
                  <a:lnTo>
                    <a:pt x="732746" y="1320428"/>
                  </a:lnTo>
                  <a:lnTo>
                    <a:pt x="965727" y="1043060"/>
                  </a:lnTo>
                  <a:cubicBezTo>
                    <a:pt x="1028021" y="1007436"/>
                    <a:pt x="1078027" y="947429"/>
                    <a:pt x="1056977" y="826938"/>
                  </a:cubicBezTo>
                  <a:lnTo>
                    <a:pt x="1056977" y="8269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6040281" y="2632042"/>
              <a:ext cx="311428" cy="850677"/>
            </a:xfrm>
            <a:custGeom>
              <a:gdLst>
                <a:gd name="connsiteX0" fmla="*/ 15237 w 311428"/>
                <a:gd name="connsiteY0" fmla="*/ 320897 h 850677"/>
                <a:gd name="connsiteX1" fmla="*/ 32191 w 311428"/>
                <a:gd name="connsiteY1" fmla="*/ 210884 h 850677"/>
                <a:gd name="connsiteX2" fmla="*/ 142205 w 311428"/>
                <a:gd name="connsiteY2" fmla="*/ 227838 h 850677"/>
                <a:gd name="connsiteX3" fmla="*/ 142205 w 311428"/>
                <a:gd name="connsiteY3" fmla="*/ 227838 h 850677"/>
                <a:gd name="connsiteX4" fmla="*/ 296129 w 311428"/>
                <a:gd name="connsiteY4" fmla="*/ 437864 h 850677"/>
                <a:gd name="connsiteX5" fmla="*/ 309178 w 311428"/>
                <a:gd name="connsiteY5" fmla="*/ 503111 h 850677"/>
                <a:gd name="connsiteX6" fmla="*/ 269364 w 311428"/>
                <a:gd name="connsiteY6" fmla="*/ 666083 h 850677"/>
                <a:gd name="connsiteX7" fmla="*/ 114297 w 311428"/>
                <a:gd name="connsiteY7" fmla="*/ 850678 h 850677"/>
                <a:gd name="connsiteX8" fmla="*/ 82579 w 311428"/>
                <a:gd name="connsiteY8" fmla="*/ 767334 h 850677"/>
                <a:gd name="connsiteX9" fmla="*/ 147634 w 311428"/>
                <a:gd name="connsiteY9" fmla="*/ 501396 h 850677"/>
                <a:gd name="connsiteX10" fmla="*/ 15237 w 311428"/>
                <a:gd name="connsiteY10" fmla="*/ 320897 h 850677"/>
                <a:gd name="connsiteX11" fmla="*/ 15237 w 311428"/>
                <a:gd name="connsiteY11" fmla="*/ 320897 h 850677"/>
                <a:gd name="connsiteX12" fmla="*/ 95437 w 311428"/>
                <a:gd name="connsiteY12" fmla="*/ 30480 h 850677"/>
                <a:gd name="connsiteX13" fmla="*/ 127441 w 311428"/>
                <a:gd name="connsiteY13" fmla="*/ 19812 h 850677"/>
                <a:gd name="connsiteX14" fmla="*/ 165922 w 311428"/>
                <a:gd name="connsiteY14" fmla="*/ 41148 h 850677"/>
                <a:gd name="connsiteX15" fmla="*/ 168399 w 311428"/>
                <a:gd name="connsiteY15" fmla="*/ 44768 h 850677"/>
                <a:gd name="connsiteX16" fmla="*/ 181639 w 311428"/>
                <a:gd name="connsiteY16" fmla="*/ 49149 h 850677"/>
                <a:gd name="connsiteX17" fmla="*/ 186020 w 311428"/>
                <a:gd name="connsiteY17" fmla="*/ 35909 h 850677"/>
                <a:gd name="connsiteX18" fmla="*/ 185068 w 311428"/>
                <a:gd name="connsiteY18" fmla="*/ 34385 h 850677"/>
                <a:gd name="connsiteX19" fmla="*/ 127441 w 311428"/>
                <a:gd name="connsiteY19" fmla="*/ 0 h 850677"/>
                <a:gd name="connsiteX20" fmla="*/ 84865 w 311428"/>
                <a:gd name="connsiteY20" fmla="*/ 13716 h 850677"/>
                <a:gd name="connsiteX21" fmla="*/ 81817 w 311428"/>
                <a:gd name="connsiteY21" fmla="*/ 27337 h 850677"/>
                <a:gd name="connsiteX22" fmla="*/ 95437 w 311428"/>
                <a:gd name="connsiteY22" fmla="*/ 30480 h 850677"/>
                <a:gd name="connsiteX23" fmla="*/ 95437 w 311428"/>
                <a:gd name="connsiteY23" fmla="*/ 30480 h 8506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1428" h="850677">
                  <a:moveTo>
                    <a:pt x="15237" y="320897"/>
                  </a:moveTo>
                  <a:cubicBezTo>
                    <a:pt x="-10481" y="285845"/>
                    <a:pt x="-2861" y="236601"/>
                    <a:pt x="32191" y="210884"/>
                  </a:cubicBezTo>
                  <a:cubicBezTo>
                    <a:pt x="67243" y="185166"/>
                    <a:pt x="116488" y="192786"/>
                    <a:pt x="142205" y="227838"/>
                  </a:cubicBezTo>
                  <a:lnTo>
                    <a:pt x="142205" y="227838"/>
                  </a:lnTo>
                  <a:lnTo>
                    <a:pt x="296129" y="437864"/>
                  </a:lnTo>
                  <a:cubicBezTo>
                    <a:pt x="309941" y="456629"/>
                    <a:pt x="314703" y="480536"/>
                    <a:pt x="309178" y="503111"/>
                  </a:cubicBezTo>
                  <a:lnTo>
                    <a:pt x="269364" y="666083"/>
                  </a:lnTo>
                  <a:lnTo>
                    <a:pt x="114297" y="850678"/>
                  </a:lnTo>
                  <a:cubicBezTo>
                    <a:pt x="87436" y="832199"/>
                    <a:pt x="74768" y="799052"/>
                    <a:pt x="82579" y="767334"/>
                  </a:cubicBezTo>
                  <a:lnTo>
                    <a:pt x="147634" y="501396"/>
                  </a:lnTo>
                  <a:lnTo>
                    <a:pt x="15237" y="320897"/>
                  </a:lnTo>
                  <a:lnTo>
                    <a:pt x="15237" y="320897"/>
                  </a:lnTo>
                  <a:close/>
                  <a:moveTo>
                    <a:pt x="95437" y="30480"/>
                  </a:moveTo>
                  <a:cubicBezTo>
                    <a:pt x="104867" y="23908"/>
                    <a:pt x="115916" y="20193"/>
                    <a:pt x="127441" y="19812"/>
                  </a:cubicBezTo>
                  <a:cubicBezTo>
                    <a:pt x="146682" y="19621"/>
                    <a:pt x="160398" y="33719"/>
                    <a:pt x="165922" y="41148"/>
                  </a:cubicBezTo>
                  <a:cubicBezTo>
                    <a:pt x="167637" y="43529"/>
                    <a:pt x="168399" y="44768"/>
                    <a:pt x="168399" y="44768"/>
                  </a:cubicBezTo>
                  <a:cubicBezTo>
                    <a:pt x="170875" y="49625"/>
                    <a:pt x="176781" y="51626"/>
                    <a:pt x="181639" y="49149"/>
                  </a:cubicBezTo>
                  <a:cubicBezTo>
                    <a:pt x="186497" y="46672"/>
                    <a:pt x="188497" y="40767"/>
                    <a:pt x="186020" y="35909"/>
                  </a:cubicBezTo>
                  <a:cubicBezTo>
                    <a:pt x="185734" y="35338"/>
                    <a:pt x="185449" y="34862"/>
                    <a:pt x="185068" y="34385"/>
                  </a:cubicBezTo>
                  <a:cubicBezTo>
                    <a:pt x="182401" y="29908"/>
                    <a:pt x="163922" y="572"/>
                    <a:pt x="127441" y="0"/>
                  </a:cubicBezTo>
                  <a:cubicBezTo>
                    <a:pt x="112201" y="381"/>
                    <a:pt x="97438" y="5144"/>
                    <a:pt x="84865" y="13716"/>
                  </a:cubicBezTo>
                  <a:cubicBezTo>
                    <a:pt x="80293" y="16669"/>
                    <a:pt x="78864" y="22765"/>
                    <a:pt x="81817" y="27337"/>
                  </a:cubicBezTo>
                  <a:cubicBezTo>
                    <a:pt x="84769" y="32004"/>
                    <a:pt x="90865" y="33338"/>
                    <a:pt x="95437" y="30480"/>
                  </a:cubicBezTo>
                  <a:lnTo>
                    <a:pt x="95437" y="30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6101263" y="2583370"/>
              <a:ext cx="543185" cy="906941"/>
            </a:xfrm>
            <a:custGeom>
              <a:gdLst>
                <a:gd name="connsiteX0" fmla="*/ 1784 w 543185"/>
                <a:gd name="connsiteY0" fmla="*/ 36957 h 906941"/>
                <a:gd name="connsiteX1" fmla="*/ 4166 w 543185"/>
                <a:gd name="connsiteY1" fmla="*/ 23241 h 906941"/>
                <a:gd name="connsiteX2" fmla="*/ 4166 w 543185"/>
                <a:gd name="connsiteY2" fmla="*/ 23241 h 906941"/>
                <a:gd name="connsiteX3" fmla="*/ 70840 w 543185"/>
                <a:gd name="connsiteY3" fmla="*/ 0 h 906941"/>
                <a:gd name="connsiteX4" fmla="*/ 153041 w 543185"/>
                <a:gd name="connsiteY4" fmla="*/ 45625 h 906941"/>
                <a:gd name="connsiteX5" fmla="*/ 151041 w 543185"/>
                <a:gd name="connsiteY5" fmla="*/ 59436 h 906941"/>
                <a:gd name="connsiteX6" fmla="*/ 145136 w 543185"/>
                <a:gd name="connsiteY6" fmla="*/ 61341 h 906941"/>
                <a:gd name="connsiteX7" fmla="*/ 136849 w 543185"/>
                <a:gd name="connsiteY7" fmla="*/ 56864 h 906941"/>
                <a:gd name="connsiteX8" fmla="*/ 132658 w 543185"/>
                <a:gd name="connsiteY8" fmla="*/ 51340 h 906941"/>
                <a:gd name="connsiteX9" fmla="*/ 70745 w 543185"/>
                <a:gd name="connsiteY9" fmla="*/ 19717 h 906941"/>
                <a:gd name="connsiteX10" fmla="*/ 15310 w 543185"/>
                <a:gd name="connsiteY10" fmla="*/ 39529 h 906941"/>
                <a:gd name="connsiteX11" fmla="*/ 1784 w 543185"/>
                <a:gd name="connsiteY11" fmla="*/ 36957 h 906941"/>
                <a:gd name="connsiteX12" fmla="*/ 1784 w 543185"/>
                <a:gd name="connsiteY12" fmla="*/ 36957 h 906941"/>
                <a:gd name="connsiteX13" fmla="*/ 531089 w 543185"/>
                <a:gd name="connsiteY13" fmla="*/ 806101 h 906941"/>
                <a:gd name="connsiteX14" fmla="*/ 517658 w 543185"/>
                <a:gd name="connsiteY14" fmla="*/ 802481 h 906941"/>
                <a:gd name="connsiteX15" fmla="*/ 514039 w 543185"/>
                <a:gd name="connsiteY15" fmla="*/ 815912 h 906941"/>
                <a:gd name="connsiteX16" fmla="*/ 523469 w 543185"/>
                <a:gd name="connsiteY16" fmla="*/ 846582 h 906941"/>
                <a:gd name="connsiteX17" fmla="*/ 500704 w 543185"/>
                <a:gd name="connsiteY17" fmla="*/ 885730 h 906941"/>
                <a:gd name="connsiteX18" fmla="*/ 496703 w 543185"/>
                <a:gd name="connsiteY18" fmla="*/ 888206 h 906941"/>
                <a:gd name="connsiteX19" fmla="*/ 491941 w 543185"/>
                <a:gd name="connsiteY19" fmla="*/ 901255 h 906941"/>
                <a:gd name="connsiteX20" fmla="*/ 504990 w 543185"/>
                <a:gd name="connsiteY20" fmla="*/ 906018 h 906941"/>
                <a:gd name="connsiteX21" fmla="*/ 505752 w 543185"/>
                <a:gd name="connsiteY21" fmla="*/ 905637 h 906941"/>
                <a:gd name="connsiteX22" fmla="*/ 506419 w 543185"/>
                <a:gd name="connsiteY22" fmla="*/ 905351 h 906941"/>
                <a:gd name="connsiteX23" fmla="*/ 543185 w 543185"/>
                <a:gd name="connsiteY23" fmla="*/ 846582 h 906941"/>
                <a:gd name="connsiteX24" fmla="*/ 531089 w 543185"/>
                <a:gd name="connsiteY24" fmla="*/ 806101 h 906941"/>
                <a:gd name="connsiteX25" fmla="*/ 531089 w 543185"/>
                <a:gd name="connsiteY25" fmla="*/ 806101 h 9069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3185" h="906940">
                  <a:moveTo>
                    <a:pt x="1784" y="36957"/>
                  </a:moveTo>
                  <a:cubicBezTo>
                    <a:pt x="-1359" y="32480"/>
                    <a:pt x="-216" y="26384"/>
                    <a:pt x="4166" y="23241"/>
                  </a:cubicBezTo>
                  <a:cubicBezTo>
                    <a:pt x="4166" y="23241"/>
                    <a:pt x="4166" y="23241"/>
                    <a:pt x="4166" y="23241"/>
                  </a:cubicBezTo>
                  <a:cubicBezTo>
                    <a:pt x="28454" y="6572"/>
                    <a:pt x="51029" y="0"/>
                    <a:pt x="70840" y="0"/>
                  </a:cubicBezTo>
                  <a:cubicBezTo>
                    <a:pt x="121513" y="476"/>
                    <a:pt x="149422" y="40481"/>
                    <a:pt x="153041" y="45625"/>
                  </a:cubicBezTo>
                  <a:cubicBezTo>
                    <a:pt x="156280" y="50006"/>
                    <a:pt x="155423" y="56198"/>
                    <a:pt x="151041" y="59436"/>
                  </a:cubicBezTo>
                  <a:cubicBezTo>
                    <a:pt x="149327" y="60674"/>
                    <a:pt x="147231" y="61436"/>
                    <a:pt x="145136" y="61341"/>
                  </a:cubicBezTo>
                  <a:cubicBezTo>
                    <a:pt x="141992" y="61341"/>
                    <a:pt x="138754" y="59722"/>
                    <a:pt x="136849" y="56864"/>
                  </a:cubicBezTo>
                  <a:cubicBezTo>
                    <a:pt x="136849" y="56864"/>
                    <a:pt x="135611" y="54769"/>
                    <a:pt x="132658" y="51340"/>
                  </a:cubicBezTo>
                  <a:cubicBezTo>
                    <a:pt x="123704" y="40576"/>
                    <a:pt x="101702" y="19526"/>
                    <a:pt x="70745" y="19717"/>
                  </a:cubicBezTo>
                  <a:cubicBezTo>
                    <a:pt x="55315" y="19717"/>
                    <a:pt x="37027" y="24670"/>
                    <a:pt x="15310" y="39529"/>
                  </a:cubicBezTo>
                  <a:cubicBezTo>
                    <a:pt x="11023" y="42577"/>
                    <a:pt x="4928" y="41434"/>
                    <a:pt x="1784" y="36957"/>
                  </a:cubicBezTo>
                  <a:lnTo>
                    <a:pt x="1784" y="36957"/>
                  </a:lnTo>
                  <a:close/>
                  <a:moveTo>
                    <a:pt x="531089" y="806101"/>
                  </a:moveTo>
                  <a:cubicBezTo>
                    <a:pt x="528326" y="801434"/>
                    <a:pt x="522326" y="799814"/>
                    <a:pt x="517658" y="802481"/>
                  </a:cubicBezTo>
                  <a:cubicBezTo>
                    <a:pt x="512991" y="805244"/>
                    <a:pt x="511372" y="811244"/>
                    <a:pt x="514039" y="815912"/>
                  </a:cubicBezTo>
                  <a:cubicBezTo>
                    <a:pt x="519849" y="825151"/>
                    <a:pt x="523088" y="835724"/>
                    <a:pt x="523469" y="846582"/>
                  </a:cubicBezTo>
                  <a:cubicBezTo>
                    <a:pt x="523659" y="866775"/>
                    <a:pt x="508705" y="880110"/>
                    <a:pt x="500704" y="885730"/>
                  </a:cubicBezTo>
                  <a:cubicBezTo>
                    <a:pt x="498132" y="887540"/>
                    <a:pt x="496703" y="888206"/>
                    <a:pt x="496703" y="888206"/>
                  </a:cubicBezTo>
                  <a:cubicBezTo>
                    <a:pt x="491750" y="890492"/>
                    <a:pt x="489655" y="896398"/>
                    <a:pt x="491941" y="901255"/>
                  </a:cubicBezTo>
                  <a:cubicBezTo>
                    <a:pt x="494227" y="906209"/>
                    <a:pt x="500132" y="908304"/>
                    <a:pt x="504990" y="906018"/>
                  </a:cubicBezTo>
                  <a:cubicBezTo>
                    <a:pt x="505276" y="905923"/>
                    <a:pt x="505466" y="905732"/>
                    <a:pt x="505752" y="905637"/>
                  </a:cubicBezTo>
                  <a:lnTo>
                    <a:pt x="506419" y="905351"/>
                  </a:lnTo>
                  <a:cubicBezTo>
                    <a:pt x="511086" y="902684"/>
                    <a:pt x="542519" y="884682"/>
                    <a:pt x="543185" y="846582"/>
                  </a:cubicBezTo>
                  <a:cubicBezTo>
                    <a:pt x="543185" y="834390"/>
                    <a:pt x="539566" y="820674"/>
                    <a:pt x="531089" y="806101"/>
                  </a:cubicBezTo>
                  <a:lnTo>
                    <a:pt x="531089" y="8061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5883876" y="3366942"/>
              <a:ext cx="809054" cy="402195"/>
            </a:xfrm>
            <a:custGeom>
              <a:gdLst>
                <a:gd name="connsiteX0" fmla="*/ 774860 w 809054"/>
                <a:gd name="connsiteY0" fmla="*/ 1478 h 402195"/>
                <a:gd name="connsiteX1" fmla="*/ 788385 w 809054"/>
                <a:gd name="connsiteY1" fmla="*/ 4526 h 402195"/>
                <a:gd name="connsiteX2" fmla="*/ 809054 w 809054"/>
                <a:gd name="connsiteY2" fmla="*/ 68153 h 402195"/>
                <a:gd name="connsiteX3" fmla="*/ 759905 w 809054"/>
                <a:gd name="connsiteY3" fmla="*/ 152259 h 402195"/>
                <a:gd name="connsiteX4" fmla="*/ 754381 w 809054"/>
                <a:gd name="connsiteY4" fmla="*/ 153974 h 402195"/>
                <a:gd name="connsiteX5" fmla="*/ 744475 w 809054"/>
                <a:gd name="connsiteY5" fmla="*/ 144163 h 402195"/>
                <a:gd name="connsiteX6" fmla="*/ 749333 w 809054"/>
                <a:gd name="connsiteY6" fmla="*/ 135686 h 402195"/>
                <a:gd name="connsiteX7" fmla="*/ 755333 w 809054"/>
                <a:gd name="connsiteY7" fmla="*/ 131495 h 402195"/>
                <a:gd name="connsiteX8" fmla="*/ 789338 w 809054"/>
                <a:gd name="connsiteY8" fmla="*/ 68153 h 402195"/>
                <a:gd name="connsiteX9" fmla="*/ 771812 w 809054"/>
                <a:gd name="connsiteY9" fmla="*/ 15004 h 402195"/>
                <a:gd name="connsiteX10" fmla="*/ 774860 w 809054"/>
                <a:gd name="connsiteY10" fmla="*/ 1478 h 402195"/>
                <a:gd name="connsiteX11" fmla="*/ 774860 w 809054"/>
                <a:gd name="connsiteY11" fmla="*/ 1478 h 402195"/>
                <a:gd name="connsiteX12" fmla="*/ 774860 w 809054"/>
                <a:gd name="connsiteY12" fmla="*/ 1478 h 402195"/>
                <a:gd name="connsiteX13" fmla="*/ 14955 w 809054"/>
                <a:gd name="connsiteY13" fmla="*/ 402195 h 402195"/>
                <a:gd name="connsiteX14" fmla="*/ 24861 w 809054"/>
                <a:gd name="connsiteY14" fmla="*/ 392384 h 402195"/>
                <a:gd name="connsiteX15" fmla="*/ 24289 w 809054"/>
                <a:gd name="connsiteY15" fmla="*/ 389051 h 402195"/>
                <a:gd name="connsiteX16" fmla="*/ 19813 w 809054"/>
                <a:gd name="connsiteY16" fmla="*/ 365524 h 402195"/>
                <a:gd name="connsiteX17" fmla="*/ 49055 w 809054"/>
                <a:gd name="connsiteY17" fmla="*/ 323042 h 402195"/>
                <a:gd name="connsiteX18" fmla="*/ 54198 w 809054"/>
                <a:gd name="connsiteY18" fmla="*/ 320947 h 402195"/>
                <a:gd name="connsiteX19" fmla="*/ 60580 w 809054"/>
                <a:gd name="connsiteY19" fmla="*/ 308564 h 402195"/>
                <a:gd name="connsiteX20" fmla="*/ 48388 w 809054"/>
                <a:gd name="connsiteY20" fmla="*/ 302087 h 402195"/>
                <a:gd name="connsiteX21" fmla="*/ 48197 w 809054"/>
                <a:gd name="connsiteY21" fmla="*/ 302183 h 402195"/>
                <a:gd name="connsiteX22" fmla="*/ 24385 w 809054"/>
                <a:gd name="connsiteY22" fmla="*/ 315422 h 402195"/>
                <a:gd name="connsiteX23" fmla="*/ 1 w 809054"/>
                <a:gd name="connsiteY23" fmla="*/ 365524 h 402195"/>
                <a:gd name="connsiteX24" fmla="*/ 5525 w 809054"/>
                <a:gd name="connsiteY24" fmla="*/ 395718 h 402195"/>
                <a:gd name="connsiteX25" fmla="*/ 14955 w 809054"/>
                <a:gd name="connsiteY25" fmla="*/ 402195 h 402195"/>
                <a:gd name="connsiteX26" fmla="*/ 14955 w 809054"/>
                <a:gd name="connsiteY26" fmla="*/ 402195 h 40219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09054" h="402195">
                  <a:moveTo>
                    <a:pt x="774860" y="1478"/>
                  </a:moveTo>
                  <a:cubicBezTo>
                    <a:pt x="779432" y="-1379"/>
                    <a:pt x="785432" y="50"/>
                    <a:pt x="788385" y="4526"/>
                  </a:cubicBezTo>
                  <a:cubicBezTo>
                    <a:pt x="803149" y="27767"/>
                    <a:pt x="809054" y="49294"/>
                    <a:pt x="809054" y="68153"/>
                  </a:cubicBezTo>
                  <a:cubicBezTo>
                    <a:pt x="808483" y="121208"/>
                    <a:pt x="765239" y="148830"/>
                    <a:pt x="759905" y="152259"/>
                  </a:cubicBezTo>
                  <a:cubicBezTo>
                    <a:pt x="758286" y="153402"/>
                    <a:pt x="756381" y="153974"/>
                    <a:pt x="754381" y="153974"/>
                  </a:cubicBezTo>
                  <a:cubicBezTo>
                    <a:pt x="748952" y="153974"/>
                    <a:pt x="744570" y="149592"/>
                    <a:pt x="744475" y="144163"/>
                  </a:cubicBezTo>
                  <a:cubicBezTo>
                    <a:pt x="744475" y="140639"/>
                    <a:pt x="746285" y="137400"/>
                    <a:pt x="749333" y="135686"/>
                  </a:cubicBezTo>
                  <a:cubicBezTo>
                    <a:pt x="749333" y="135686"/>
                    <a:pt x="751523" y="134447"/>
                    <a:pt x="755333" y="131495"/>
                  </a:cubicBezTo>
                  <a:cubicBezTo>
                    <a:pt x="766954" y="122541"/>
                    <a:pt x="789433" y="100538"/>
                    <a:pt x="789338" y="68153"/>
                  </a:cubicBezTo>
                  <a:cubicBezTo>
                    <a:pt x="789338" y="53294"/>
                    <a:pt x="784861" y="35768"/>
                    <a:pt x="771812" y="15004"/>
                  </a:cubicBezTo>
                  <a:cubicBezTo>
                    <a:pt x="768954" y="10432"/>
                    <a:pt x="770288" y="4336"/>
                    <a:pt x="774860" y="1478"/>
                  </a:cubicBezTo>
                  <a:cubicBezTo>
                    <a:pt x="774860" y="1478"/>
                    <a:pt x="774860" y="1478"/>
                    <a:pt x="774860" y="1478"/>
                  </a:cubicBezTo>
                  <a:lnTo>
                    <a:pt x="774860" y="1478"/>
                  </a:lnTo>
                  <a:close/>
                  <a:moveTo>
                    <a:pt x="14955" y="402195"/>
                  </a:moveTo>
                  <a:cubicBezTo>
                    <a:pt x="20384" y="402195"/>
                    <a:pt x="24766" y="397814"/>
                    <a:pt x="24861" y="392384"/>
                  </a:cubicBezTo>
                  <a:cubicBezTo>
                    <a:pt x="24861" y="391241"/>
                    <a:pt x="24671" y="390098"/>
                    <a:pt x="24289" y="389051"/>
                  </a:cubicBezTo>
                  <a:cubicBezTo>
                    <a:pt x="21432" y="381526"/>
                    <a:pt x="20003" y="373620"/>
                    <a:pt x="19813" y="365524"/>
                  </a:cubicBezTo>
                  <a:cubicBezTo>
                    <a:pt x="19622" y="340283"/>
                    <a:pt x="38577" y="328186"/>
                    <a:pt x="49055" y="323042"/>
                  </a:cubicBezTo>
                  <a:cubicBezTo>
                    <a:pt x="50769" y="322185"/>
                    <a:pt x="52484" y="321518"/>
                    <a:pt x="54198" y="320947"/>
                  </a:cubicBezTo>
                  <a:cubicBezTo>
                    <a:pt x="59341" y="319328"/>
                    <a:pt x="62199" y="313803"/>
                    <a:pt x="60580" y="308564"/>
                  </a:cubicBezTo>
                  <a:cubicBezTo>
                    <a:pt x="58960" y="303421"/>
                    <a:pt x="53531" y="300563"/>
                    <a:pt x="48388" y="302087"/>
                  </a:cubicBezTo>
                  <a:lnTo>
                    <a:pt x="48197" y="302183"/>
                  </a:lnTo>
                  <a:cubicBezTo>
                    <a:pt x="39530" y="305231"/>
                    <a:pt x="31529" y="309707"/>
                    <a:pt x="24385" y="315422"/>
                  </a:cubicBezTo>
                  <a:cubicBezTo>
                    <a:pt x="8859" y="327424"/>
                    <a:pt x="-94" y="345902"/>
                    <a:pt x="1" y="365524"/>
                  </a:cubicBezTo>
                  <a:cubicBezTo>
                    <a:pt x="1" y="374668"/>
                    <a:pt x="1715" y="384764"/>
                    <a:pt x="5525" y="395718"/>
                  </a:cubicBezTo>
                  <a:cubicBezTo>
                    <a:pt x="7145" y="399623"/>
                    <a:pt x="10955" y="402195"/>
                    <a:pt x="14955" y="402195"/>
                  </a:cubicBezTo>
                  <a:lnTo>
                    <a:pt x="14955" y="4021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5573267" y="2968751"/>
              <a:ext cx="488061" cy="810508"/>
            </a:xfrm>
            <a:custGeom>
              <a:gdLst>
                <a:gd name="connsiteX0" fmla="*/ 286607 w 488061"/>
                <a:gd name="connsiteY0" fmla="*/ 809815 h 810508"/>
                <a:gd name="connsiteX1" fmla="*/ 273844 w 488061"/>
                <a:gd name="connsiteY1" fmla="*/ 804291 h 810508"/>
                <a:gd name="connsiteX2" fmla="*/ 273844 w 488061"/>
                <a:gd name="connsiteY2" fmla="*/ 804291 h 810508"/>
                <a:gd name="connsiteX3" fmla="*/ 263557 w 488061"/>
                <a:gd name="connsiteY3" fmla="*/ 755332 h 810508"/>
                <a:gd name="connsiteX4" fmla="*/ 296323 w 488061"/>
                <a:gd name="connsiteY4" fmla="*/ 684086 h 810508"/>
                <a:gd name="connsiteX5" fmla="*/ 328898 w 488061"/>
                <a:gd name="connsiteY5" fmla="*/ 663893 h 810508"/>
                <a:gd name="connsiteX6" fmla="*/ 328994 w 488061"/>
                <a:gd name="connsiteY6" fmla="*/ 663893 h 810508"/>
                <a:gd name="connsiteX7" fmla="*/ 342043 w 488061"/>
                <a:gd name="connsiteY7" fmla="*/ 668655 h 810508"/>
                <a:gd name="connsiteX8" fmla="*/ 337280 w 488061"/>
                <a:gd name="connsiteY8" fmla="*/ 681704 h 810508"/>
                <a:gd name="connsiteX9" fmla="*/ 335661 w 488061"/>
                <a:gd name="connsiteY9" fmla="*/ 682276 h 810508"/>
                <a:gd name="connsiteX10" fmla="*/ 335471 w 488061"/>
                <a:gd name="connsiteY10" fmla="*/ 682371 h 810508"/>
                <a:gd name="connsiteX11" fmla="*/ 327660 w 488061"/>
                <a:gd name="connsiteY11" fmla="*/ 686086 h 810508"/>
                <a:gd name="connsiteX12" fmla="*/ 283083 w 488061"/>
                <a:gd name="connsiteY12" fmla="*/ 755332 h 810508"/>
                <a:gd name="connsiteX13" fmla="*/ 292037 w 488061"/>
                <a:gd name="connsiteY13" fmla="*/ 797052 h 810508"/>
                <a:gd name="connsiteX14" fmla="*/ 286607 w 488061"/>
                <a:gd name="connsiteY14" fmla="*/ 809815 h 810508"/>
                <a:gd name="connsiteX15" fmla="*/ 286607 w 488061"/>
                <a:gd name="connsiteY15" fmla="*/ 809815 h 810508"/>
                <a:gd name="connsiteX16" fmla="*/ 4763 w 488061"/>
                <a:gd name="connsiteY16" fmla="*/ 348425 h 810508"/>
                <a:gd name="connsiteX17" fmla="*/ 458343 w 488061"/>
                <a:gd name="connsiteY17" fmla="*/ 401003 h 810508"/>
                <a:gd name="connsiteX18" fmla="*/ 457010 w 488061"/>
                <a:gd name="connsiteY18" fmla="*/ 380238 h 810508"/>
                <a:gd name="connsiteX19" fmla="*/ 0 w 488061"/>
                <a:gd name="connsiteY19" fmla="*/ 303943 h 810508"/>
                <a:gd name="connsiteX20" fmla="*/ 4763 w 488061"/>
                <a:gd name="connsiteY20" fmla="*/ 348425 h 810508"/>
                <a:gd name="connsiteX21" fmla="*/ 45529 w 488061"/>
                <a:gd name="connsiteY21" fmla="*/ 634270 h 810508"/>
                <a:gd name="connsiteX22" fmla="*/ 476060 w 488061"/>
                <a:gd name="connsiteY22" fmla="*/ 463106 h 810508"/>
                <a:gd name="connsiteX23" fmla="*/ 487966 w 488061"/>
                <a:gd name="connsiteY23" fmla="*/ 480346 h 810508"/>
                <a:gd name="connsiteX24" fmla="*/ 72485 w 488061"/>
                <a:gd name="connsiteY24" fmla="*/ 669988 h 810508"/>
                <a:gd name="connsiteX25" fmla="*/ 45529 w 488061"/>
                <a:gd name="connsiteY25" fmla="*/ 634270 h 810508"/>
                <a:gd name="connsiteX26" fmla="*/ 45529 w 488061"/>
                <a:gd name="connsiteY26" fmla="*/ 634270 h 810508"/>
                <a:gd name="connsiteX27" fmla="*/ 488061 w 488061"/>
                <a:gd name="connsiteY27" fmla="*/ 274701 h 810508"/>
                <a:gd name="connsiteX28" fmla="*/ 114872 w 488061"/>
                <a:gd name="connsiteY28" fmla="*/ 0 h 810508"/>
                <a:gd name="connsiteX29" fmla="*/ 98965 w 488061"/>
                <a:gd name="connsiteY29" fmla="*/ 41815 h 810508"/>
                <a:gd name="connsiteX30" fmla="*/ 479774 w 488061"/>
                <a:gd name="connsiteY30" fmla="*/ 293751 h 810508"/>
                <a:gd name="connsiteX31" fmla="*/ 488061 w 488061"/>
                <a:gd name="connsiteY31" fmla="*/ 274701 h 8105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8061" h="810508">
                  <a:moveTo>
                    <a:pt x="286607" y="809815"/>
                  </a:moveTo>
                  <a:cubicBezTo>
                    <a:pt x="281559" y="811816"/>
                    <a:pt x="275844" y="809339"/>
                    <a:pt x="273844" y="804291"/>
                  </a:cubicBezTo>
                  <a:cubicBezTo>
                    <a:pt x="273844" y="804291"/>
                    <a:pt x="273844" y="804291"/>
                    <a:pt x="273844" y="804291"/>
                  </a:cubicBezTo>
                  <a:cubicBezTo>
                    <a:pt x="267272" y="788765"/>
                    <a:pt x="263843" y="772192"/>
                    <a:pt x="263557" y="755332"/>
                  </a:cubicBezTo>
                  <a:cubicBezTo>
                    <a:pt x="263366" y="721614"/>
                    <a:pt x="280226" y="698183"/>
                    <a:pt x="296323" y="684086"/>
                  </a:cubicBezTo>
                  <a:cubicBezTo>
                    <a:pt x="311944" y="670370"/>
                    <a:pt x="327184" y="664464"/>
                    <a:pt x="328898" y="663893"/>
                  </a:cubicBezTo>
                  <a:lnTo>
                    <a:pt x="328994" y="663893"/>
                  </a:lnTo>
                  <a:cubicBezTo>
                    <a:pt x="333947" y="661607"/>
                    <a:pt x="339757" y="663702"/>
                    <a:pt x="342043" y="668655"/>
                  </a:cubicBezTo>
                  <a:cubicBezTo>
                    <a:pt x="344329" y="673608"/>
                    <a:pt x="342233" y="679418"/>
                    <a:pt x="337280" y="681704"/>
                  </a:cubicBezTo>
                  <a:cubicBezTo>
                    <a:pt x="336804" y="681990"/>
                    <a:pt x="336232" y="682181"/>
                    <a:pt x="335661" y="682276"/>
                  </a:cubicBezTo>
                  <a:lnTo>
                    <a:pt x="335471" y="682371"/>
                  </a:lnTo>
                  <a:cubicBezTo>
                    <a:pt x="332804" y="683419"/>
                    <a:pt x="330232" y="684657"/>
                    <a:pt x="327660" y="686086"/>
                  </a:cubicBezTo>
                  <a:cubicBezTo>
                    <a:pt x="312230" y="694468"/>
                    <a:pt x="282893" y="715328"/>
                    <a:pt x="283083" y="755332"/>
                  </a:cubicBezTo>
                  <a:cubicBezTo>
                    <a:pt x="283083" y="767048"/>
                    <a:pt x="285560" y="780860"/>
                    <a:pt x="292037" y="797052"/>
                  </a:cubicBezTo>
                  <a:cubicBezTo>
                    <a:pt x="294037" y="802100"/>
                    <a:pt x="291560" y="807720"/>
                    <a:pt x="286607" y="809815"/>
                  </a:cubicBezTo>
                  <a:lnTo>
                    <a:pt x="286607" y="809815"/>
                  </a:lnTo>
                  <a:close/>
                  <a:moveTo>
                    <a:pt x="4763" y="348425"/>
                  </a:moveTo>
                  <a:lnTo>
                    <a:pt x="458343" y="401003"/>
                  </a:lnTo>
                  <a:lnTo>
                    <a:pt x="457010" y="380238"/>
                  </a:lnTo>
                  <a:lnTo>
                    <a:pt x="0" y="303943"/>
                  </a:lnTo>
                  <a:cubicBezTo>
                    <a:pt x="0" y="303943"/>
                    <a:pt x="4763" y="348425"/>
                    <a:pt x="4763" y="348425"/>
                  </a:cubicBezTo>
                  <a:close/>
                  <a:moveTo>
                    <a:pt x="45529" y="634270"/>
                  </a:moveTo>
                  <a:lnTo>
                    <a:pt x="476060" y="463106"/>
                  </a:lnTo>
                  <a:lnTo>
                    <a:pt x="487966" y="480346"/>
                  </a:lnTo>
                  <a:lnTo>
                    <a:pt x="72485" y="669988"/>
                  </a:lnTo>
                  <a:lnTo>
                    <a:pt x="45529" y="634270"/>
                  </a:lnTo>
                  <a:lnTo>
                    <a:pt x="45529" y="634270"/>
                  </a:lnTo>
                  <a:close/>
                  <a:moveTo>
                    <a:pt x="488061" y="274701"/>
                  </a:moveTo>
                  <a:lnTo>
                    <a:pt x="114872" y="0"/>
                  </a:lnTo>
                  <a:lnTo>
                    <a:pt x="98965" y="41815"/>
                  </a:lnTo>
                  <a:lnTo>
                    <a:pt x="479774" y="293751"/>
                  </a:lnTo>
                  <a:lnTo>
                    <a:pt x="488061" y="2747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31" name="直接连接符 30" title=""/>
          <p:cNvCxnSpPr>
            <a:endCxn id="30" idx="3"/>
          </p:cNvCxnSpPr>
          <p:nvPr/>
        </p:nvCxnSpPr>
        <p:spPr>
          <a:xfrm>
            <a:off x="4559300" y="6064590"/>
            <a:ext cx="6696040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 title=""/>
          <p:cNvCxnSpPr/>
          <p:nvPr/>
        </p:nvCxnSpPr>
        <p:spPr>
          <a:xfrm>
            <a:off x="4653757" y="5950290"/>
            <a:ext cx="1511300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 title=""/>
          <p:cNvCxnSpPr/>
          <p:nvPr/>
        </p:nvCxnSpPr>
        <p:spPr>
          <a:xfrm>
            <a:off x="4881253" y="6166190"/>
            <a:ext cx="528154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 title=""/>
          <p:cNvCxnSpPr/>
          <p:nvPr/>
        </p:nvCxnSpPr>
        <p:spPr>
          <a:xfrm>
            <a:off x="2436894" y="1390990"/>
            <a:ext cx="8818446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 title=""/>
          <p:cNvCxnSpPr/>
          <p:nvPr/>
        </p:nvCxnSpPr>
        <p:spPr>
          <a:xfrm>
            <a:off x="2531351" y="1276690"/>
            <a:ext cx="1511300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 title=""/>
          <p:cNvCxnSpPr/>
          <p:nvPr/>
        </p:nvCxnSpPr>
        <p:spPr>
          <a:xfrm>
            <a:off x="2758847" y="1492590"/>
            <a:ext cx="528154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 title=""/>
          <p:cNvSpPr txBox="1"/>
          <p:nvPr/>
        </p:nvSpPr>
        <p:spPr>
          <a:xfrm>
            <a:off x="1726565" y="2345690"/>
            <a:ext cx="4022090" cy="37763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>
              <a:lnSpc>
                <a:spcPct val="150000"/>
              </a:lnSpc>
              <a:spcAft>
                <a:spcPct val="0"/>
              </a:spcAft>
              <a:buFont typeface="Wingdings" panose="05000000000000000000" charset="0"/>
              <a:buChar char="p"/>
              <a:tabLst>
                <a:tab pos="6391275"/>
              </a:tabLst>
            </a:pPr>
            <a:r>
              <a:rPr lang="zh-CN" altLang="en-US" sz="28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概念、分类、命名</a:t>
            </a:r>
            <a:endParaRPr lang="zh-CN" altLang="en-US" sz="2800" kern="1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ct val="0"/>
              </a:spcAft>
              <a:buFont typeface="Wingdings" panose="05000000000000000000" charset="0"/>
              <a:buChar char="p"/>
              <a:tabLst>
                <a:tab pos="6391275"/>
              </a:tabLst>
            </a:pPr>
            <a:r>
              <a:rPr lang="zh-CN" altLang="en-US" sz="28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物理性质</a:t>
            </a:r>
            <a:endParaRPr lang="zh-CN" altLang="en-US" sz="2800" kern="1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ct val="0"/>
              </a:spcAft>
              <a:buFont typeface="Wingdings" panose="05000000000000000000" charset="0"/>
              <a:buChar char="p"/>
              <a:tabLst>
                <a:tab pos="6391275"/>
              </a:tabLst>
            </a:pPr>
            <a:r>
              <a:rPr lang="zh-CN" altLang="en-US" sz="28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化学性质</a:t>
            </a:r>
            <a:endParaRPr lang="zh-CN" altLang="en-US" sz="2800" kern="1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spcAft>
                <a:spcPct val="0"/>
              </a:spcAft>
              <a:buFont typeface="Wingdings" panose="05000000000000000000" charset="0"/>
              <a:buChar char="p"/>
              <a:tabLst>
                <a:tab pos="6391275"/>
              </a:tabLst>
            </a:pPr>
            <a:r>
              <a:rPr lang="zh-CN" altLang="en-US" sz="28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常见应用</a:t>
            </a:r>
            <a:endParaRPr lang="zh-CN" altLang="en-US" sz="2800" kern="1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7058025" y="2478405"/>
            <a:ext cx="4196715" cy="34848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457200" indent="-457200" algn="l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tabLst>
                <a:tab pos="6391275"/>
              </a:tabLst>
            </a:pPr>
            <a:r>
              <a:rPr lang="zh-CN" altLang="en-US" sz="28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概念、分类、命名</a:t>
            </a:r>
            <a:endParaRPr lang="zh-CN" altLang="en-US" sz="2800" kern="1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tabLst>
                <a:tab pos="6391275"/>
              </a:tabLst>
            </a:pPr>
            <a:r>
              <a:rPr lang="zh-CN" altLang="en-US" sz="28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物理性质</a:t>
            </a:r>
            <a:endParaRPr lang="zh-CN" altLang="en-US" sz="2800" kern="1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tabLst>
                <a:tab pos="6391275"/>
              </a:tabLst>
            </a:pPr>
            <a:r>
              <a:rPr lang="zh-CN" altLang="en-US" sz="28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化学性质与制备</a:t>
            </a:r>
            <a:endParaRPr lang="zh-CN" altLang="en-US" sz="2800" kern="1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457200" indent="-457200" algn="l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tabLst>
                <a:tab pos="6391275"/>
              </a:tabLst>
            </a:pPr>
            <a:r>
              <a:rPr lang="zh-CN" altLang="en-US" sz="2800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常见用途</a:t>
            </a:r>
            <a:endParaRPr lang="zh-CN" altLang="en-US" sz="2800" kern="1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 algn="l">
              <a:lnSpc>
                <a:spcPct val="150000"/>
              </a:lnSpc>
              <a:spcAft>
                <a:spcPct val="0"/>
              </a:spcAft>
              <a:buClrTx/>
              <a:buSzTx/>
              <a:buFont typeface="Wingdings" panose="05000000000000000000" charset="0"/>
              <a:buChar char="p"/>
              <a:tabLst>
                <a:tab pos="6391275"/>
              </a:tabLst>
            </a:pPr>
            <a:endParaRPr lang="zh-CN" altLang="en-US" sz="2800" kern="10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876300" y="412750"/>
            <a:ext cx="2211070" cy="6705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随堂练习</a:t>
            </a:r>
            <a:endParaRPr lang="zh-CN" altLang="en-US" sz="32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内容占位符 2" title=""/>
          <p:cNvSpPr>
            <a:spLocks noGrp="1"/>
          </p:cNvSpPr>
          <p:nvPr>
            <p:ph idx="1"/>
          </p:nvPr>
        </p:nvSpPr>
        <p:spPr>
          <a:xfrm>
            <a:off x="190500" y="1116330"/>
            <a:ext cx="11177270" cy="4697730"/>
          </a:xfrm>
        </p:spPr>
        <p:txBody>
          <a:bodyPr>
            <a:normAutofit fontScale="90000" lnSpcReduction="20000"/>
          </a:bodyPr>
          <a:lstStyle/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5311140"/>
              </a:tabLst>
            </a:pPr>
            <a:r>
              <a:rPr lang="en-US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</a:t>
            </a:r>
            <a:r>
              <a:rPr lang="zh-CN" altLang="en-US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、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如图是天冬酰苯丙氨酸甲酯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(aspartame)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的结构简式。下列关于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aspartame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的说法不正确的是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　　</a:t>
            </a:r>
            <a:r>
              <a:rPr lang="en-US" altLang="zh-CN" kern="100" smtClean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endParaRPr lang="en-US" altLang="zh-CN" kern="100" smtClean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5311140"/>
              </a:tabLst>
            </a:pPr>
            <a:endParaRPr lang="en-US" altLang="zh-CN" sz="1050" kern="1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5311140"/>
              </a:tabLst>
            </a:pPr>
            <a:endParaRPr lang="en-US" altLang="zh-CN" sz="1050" kern="100" smtClean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5311140"/>
              </a:tabLst>
            </a:pPr>
            <a:endParaRPr lang="zh-CN" altLang="zh-CN" sz="1050" kern="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531114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．是芳香族化合物</a:t>
            </a:r>
            <a:endParaRPr lang="zh-CN" altLang="zh-CN" sz="1050" kern="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531114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．分子中只含有氨基、羧基、酯基官能团</a:t>
            </a:r>
            <a:endParaRPr lang="zh-CN" altLang="zh-CN" sz="1050" kern="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531114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．既能与</a:t>
            </a:r>
            <a:r>
              <a:rPr lang="en-US" altLang="zh-CN" kern="100" err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NaOH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反应，也能与</a:t>
            </a:r>
            <a:r>
              <a:rPr lang="en-US" altLang="zh-CN" kern="100" err="1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HCl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反应</a:t>
            </a:r>
            <a:endParaRPr lang="zh-CN" altLang="zh-CN" sz="1050" kern="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>
              <a:lnSpc>
                <a:spcPct val="150000"/>
              </a:lnSpc>
              <a:spcAft>
                <a:spcPct val="0"/>
              </a:spcAft>
              <a:buNone/>
              <a:tabLst>
                <a:tab pos="531114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 mol aspartame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最多能与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3 mol NaOH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反应</a:t>
            </a:r>
            <a:endParaRPr lang="zh-CN" altLang="zh-CN" sz="1050" kern="100">
              <a:effectLst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8194" name="图片 1" title="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7955" y="2060575"/>
            <a:ext cx="4913630" cy="157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 title=""/>
          <p:cNvSpPr txBox="1"/>
          <p:nvPr/>
        </p:nvSpPr>
        <p:spPr bwMode="auto">
          <a:xfrm>
            <a:off x="2412812" y="1711435"/>
            <a:ext cx="39751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indent="0">
              <a:buNone/>
            </a:pPr>
            <a:r>
              <a:rPr lang="en-US" altLang="zh-CN" sz="2800" b="1">
                <a:solidFill>
                  <a:srgbClr val="C00000"/>
                </a:solidFill>
              </a:rPr>
              <a:t>B</a:t>
            </a:r>
            <a:endParaRPr lang="en-US" altLang="zh-CN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876300" y="412750"/>
            <a:ext cx="2211070" cy="6705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32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随堂练习</a:t>
            </a:r>
            <a:endParaRPr lang="zh-CN" altLang="en-US" sz="32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内容占位符 2" title=""/>
          <p:cNvSpPr>
            <a:spLocks noGrp="1"/>
          </p:cNvSpPr>
          <p:nvPr>
            <p:ph idx="1"/>
          </p:nvPr>
        </p:nvSpPr>
        <p:spPr>
          <a:xfrm>
            <a:off x="876935" y="1257935"/>
            <a:ext cx="11095990" cy="5020310"/>
          </a:xfrm>
        </p:spPr>
        <p:txBody>
          <a:bodyPr/>
          <a:lstStyle/>
          <a:p>
            <a:pPr marL="0" indent="0">
              <a:spcAft>
                <a:spcPct val="0"/>
              </a:spcAft>
              <a:buNone/>
              <a:tabLst>
                <a:tab pos="531114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．某解热镇痛药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(M)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的结构简式如图所示。下列说法错误的是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　　</a:t>
            </a:r>
            <a:r>
              <a:rPr lang="en-US" altLang="zh-CN" kern="100" smtClean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endParaRPr lang="en-US" altLang="zh-CN" kern="100" smtClean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5311140"/>
              </a:tabLst>
            </a:pPr>
            <a:endParaRPr lang="en-US" altLang="zh-CN" sz="1050" kern="1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5311140"/>
              </a:tabLst>
            </a:pPr>
            <a:endParaRPr lang="en-US" altLang="zh-CN" sz="1050" kern="100" smtClean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5311140"/>
              </a:tabLst>
            </a:pPr>
            <a:endParaRPr lang="en-US" altLang="zh-CN" sz="1050" kern="1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5311140"/>
              </a:tabLst>
            </a:pPr>
            <a:endParaRPr lang="en-US" altLang="zh-CN" sz="1050" kern="100" smtClean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5311140"/>
              </a:tabLst>
            </a:pPr>
            <a:endParaRPr lang="en-US" altLang="zh-CN" sz="1050" kern="10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5311140"/>
              </a:tabLst>
            </a:pPr>
            <a:endParaRPr lang="en-US" altLang="zh-CN" sz="1050" kern="100" smtClean="0">
              <a:solidFill>
                <a:srgbClr val="0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5311140"/>
              </a:tabLst>
            </a:pPr>
            <a:endParaRPr lang="zh-CN" altLang="zh-CN" sz="1050" kern="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531114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的分子式为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</a:t>
            </a:r>
            <a:r>
              <a:rPr lang="en-US" altLang="zh-CN" kern="100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18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kern="100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17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NO</a:t>
            </a:r>
            <a:r>
              <a:rPr lang="en-US" altLang="zh-CN" kern="100" baseline="-250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5</a:t>
            </a:r>
            <a:endParaRPr lang="zh-CN" altLang="zh-CN" sz="1050" kern="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531114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既能发生加成反应，也能发生消去反应</a:t>
            </a:r>
            <a:endParaRPr lang="zh-CN" altLang="zh-CN" sz="1050" kern="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531114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C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在碱性条件下水解并酸化后得到的产物有两种互为同系物</a:t>
            </a:r>
            <a:endParaRPr lang="zh-CN" altLang="zh-CN" sz="1050" kern="1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marL="0" indent="0">
              <a:spcAft>
                <a:spcPct val="0"/>
              </a:spcAft>
              <a:buNone/>
              <a:tabLst>
                <a:tab pos="5311140"/>
              </a:tabLst>
            </a:pP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D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．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M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中含氧官能团的名称为酯基和酰胺基</a:t>
            </a:r>
            <a:endParaRPr lang="zh-CN" altLang="zh-CN" sz="1050" kern="100">
              <a:effectLst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26626" name="图片 1" title="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3650" y="1755775"/>
            <a:ext cx="5722620" cy="187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 title=""/>
          <p:cNvSpPr txBox="1"/>
          <p:nvPr/>
        </p:nvSpPr>
        <p:spPr bwMode="auto">
          <a:xfrm>
            <a:off x="10789946" y="1233670"/>
            <a:ext cx="4260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indent="0">
              <a:buNone/>
            </a:pPr>
            <a:r>
              <a:rPr lang="en-US" alt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" name="图片 40" title="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9" r="12302" b="36354"/>
          <a:stretch>
            <a:fillRect/>
          </a:stretch>
        </p:blipFill>
        <p:spPr>
          <a:xfrm>
            <a:off x="0" y="5724102"/>
            <a:ext cx="12192000" cy="1133898"/>
          </a:xfrm>
          <a:prstGeom prst="rect">
            <a:avLst/>
          </a:prstGeom>
        </p:spPr>
      </p:pic>
      <p:sp>
        <p:nvSpPr>
          <p:cNvPr id="15" name="直角三角形 14" title=""/>
          <p:cNvSpPr/>
          <p:nvPr/>
        </p:nvSpPr>
        <p:spPr>
          <a:xfrm flipH="1" flipV="1">
            <a:off x="7669260" y="0"/>
            <a:ext cx="1943610" cy="194361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 title=""/>
          <p:cNvSpPr txBox="1"/>
          <p:nvPr/>
        </p:nvSpPr>
        <p:spPr>
          <a:xfrm>
            <a:off x="1215707" y="2151613"/>
            <a:ext cx="4880293" cy="1603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8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谢谢观看</a:t>
            </a:r>
            <a:endParaRPr lang="en-US" altLang="zh-CN" sz="60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1364336" y="3657686"/>
            <a:ext cx="43688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rgbClr val="0070C0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anose="020b0604020202020204" pitchFamily="34" charset="0"/>
              </a:rPr>
              <a:t>THANKS</a:t>
            </a:r>
            <a:endParaRPr lang="en-US" altLang="zh-CN" sz="2000">
              <a:solidFill>
                <a:srgbClr val="0070C0"/>
              </a:solidFill>
              <a:latin typeface="Arial" panose="020b0604020202020204" pitchFamily="34" charset="0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4" name="任意多边形: 形状 13" title=""/>
          <p:cNvSpPr/>
          <p:nvPr/>
        </p:nvSpPr>
        <p:spPr>
          <a:xfrm>
            <a:off x="7620000" y="0"/>
            <a:ext cx="4572000" cy="6858000"/>
          </a:xfrm>
          <a:custGeom>
            <a:gdLst>
              <a:gd name="connsiteX0" fmla="*/ 1714500 w 4572000"/>
              <a:gd name="connsiteY0" fmla="*/ 0 h 6858000"/>
              <a:gd name="connsiteX1" fmla="*/ 4572000 w 4572000"/>
              <a:gd name="connsiteY1" fmla="*/ 0 h 6858000"/>
              <a:gd name="connsiteX2" fmla="*/ 4572000 w 4572000"/>
              <a:gd name="connsiteY2" fmla="*/ 6858000 h 6858000"/>
              <a:gd name="connsiteX3" fmla="*/ 0 w 457200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6858000">
                <a:moveTo>
                  <a:pt x="1714500" y="0"/>
                </a:moveTo>
                <a:lnTo>
                  <a:pt x="4572000" y="0"/>
                </a:lnTo>
                <a:lnTo>
                  <a:pt x="457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: 形状 6" title=""/>
          <p:cNvSpPr/>
          <p:nvPr/>
        </p:nvSpPr>
        <p:spPr>
          <a:xfrm>
            <a:off x="11614825" y="4454434"/>
            <a:ext cx="596630" cy="2403566"/>
          </a:xfrm>
          <a:custGeom>
            <a:gdLst>
              <a:gd name="connsiteX0" fmla="*/ 596630 w 596630"/>
              <a:gd name="connsiteY0" fmla="*/ 0 h 2403566"/>
              <a:gd name="connsiteX1" fmla="*/ 596630 w 596630"/>
              <a:gd name="connsiteY1" fmla="*/ 2403566 h 2403566"/>
              <a:gd name="connsiteX2" fmla="*/ 0 w 596630"/>
              <a:gd name="connsiteY2" fmla="*/ 2403566 h 24035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630" h="2403566">
                <a:moveTo>
                  <a:pt x="596630" y="0"/>
                </a:moveTo>
                <a:lnTo>
                  <a:pt x="596630" y="2403566"/>
                </a:lnTo>
                <a:lnTo>
                  <a:pt x="0" y="240356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图形 3004" title=""/>
          <p:cNvGrpSpPr/>
          <p:nvPr/>
        </p:nvGrpSpPr>
        <p:grpSpPr>
          <a:xfrm>
            <a:off x="-547522" y="-177118"/>
            <a:ext cx="1656475" cy="1015663"/>
            <a:chOff x="5667375" y="3167062"/>
            <a:chExt cx="854868" cy="524160"/>
          </a:xfrm>
          <a:solidFill>
            <a:srgbClr val="0070C0"/>
          </a:solidFill>
        </p:grpSpPr>
        <p:sp>
          <p:nvSpPr>
            <p:cNvPr id="9" name="任意多边形: 形状 8"/>
            <p:cNvSpPr/>
            <p:nvPr/>
          </p:nvSpPr>
          <p:spPr>
            <a:xfrm>
              <a:off x="5667375" y="3167062"/>
              <a:ext cx="28003" cy="28003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5832824" y="3167062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3906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4"/>
                    <a:pt x="14002" y="28004"/>
                  </a:cubicBezTo>
                  <a:cubicBezTo>
                    <a:pt x="6286" y="28004"/>
                    <a:pt x="0" y="21717"/>
                    <a:pt x="0" y="14002"/>
                  </a:cubicBezTo>
                  <a:cubicBezTo>
                    <a:pt x="0" y="6287"/>
                    <a:pt x="6191" y="0"/>
                    <a:pt x="13906" y="0"/>
                  </a:cubicBezTo>
                  <a:cubicBezTo>
                    <a:pt x="21717" y="0"/>
                    <a:pt x="28003" y="6287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5998083" y="3167062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6163532" y="3167062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4"/>
                    <a:pt x="14002" y="28004"/>
                  </a:cubicBezTo>
                  <a:cubicBezTo>
                    <a:pt x="6286" y="28004"/>
                    <a:pt x="0" y="21717"/>
                    <a:pt x="0" y="14002"/>
                  </a:cubicBezTo>
                  <a:cubicBezTo>
                    <a:pt x="0" y="6287"/>
                    <a:pt x="6191" y="0"/>
                    <a:pt x="14002" y="0"/>
                  </a:cubicBezTo>
                  <a:cubicBezTo>
                    <a:pt x="21812" y="0"/>
                    <a:pt x="28003" y="6287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6328886" y="3167062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6494240" y="3167062"/>
              <a:ext cx="28003" cy="28003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5667375" y="3332416"/>
              <a:ext cx="28003" cy="28003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5832824" y="3332416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3"/>
                    <a:pt x="14002" y="28003"/>
                  </a:cubicBezTo>
                  <a:cubicBezTo>
                    <a:pt x="6286" y="28003"/>
                    <a:pt x="0" y="21717"/>
                    <a:pt x="0" y="14002"/>
                  </a:cubicBezTo>
                  <a:cubicBezTo>
                    <a:pt x="0" y="6286"/>
                    <a:pt x="6286" y="0"/>
                    <a:pt x="14002" y="0"/>
                  </a:cubicBezTo>
                  <a:cubicBezTo>
                    <a:pt x="21717" y="0"/>
                    <a:pt x="28003" y="6286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5998083" y="3332416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6163532" y="3332416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3"/>
                    <a:pt x="14002" y="28003"/>
                  </a:cubicBezTo>
                  <a:cubicBezTo>
                    <a:pt x="6286" y="28003"/>
                    <a:pt x="0" y="21717"/>
                    <a:pt x="0" y="14002"/>
                  </a:cubicBezTo>
                  <a:cubicBezTo>
                    <a:pt x="0" y="6286"/>
                    <a:pt x="6286" y="0"/>
                    <a:pt x="14002" y="0"/>
                  </a:cubicBezTo>
                  <a:cubicBezTo>
                    <a:pt x="21717" y="0"/>
                    <a:pt x="28003" y="6286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6328886" y="3332416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6494240" y="3332416"/>
              <a:ext cx="28003" cy="28003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5667375" y="3497770"/>
              <a:ext cx="28003" cy="28003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5832824" y="3497770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3"/>
                    <a:pt x="14002" y="28003"/>
                  </a:cubicBezTo>
                  <a:cubicBezTo>
                    <a:pt x="6286" y="28003"/>
                    <a:pt x="0" y="21717"/>
                    <a:pt x="0" y="14002"/>
                  </a:cubicBezTo>
                  <a:cubicBezTo>
                    <a:pt x="0" y="6286"/>
                    <a:pt x="6286" y="0"/>
                    <a:pt x="14002" y="0"/>
                  </a:cubicBezTo>
                  <a:cubicBezTo>
                    <a:pt x="21717" y="0"/>
                    <a:pt x="28003" y="6286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5998083" y="3497770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6163532" y="3497770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3"/>
                    <a:pt x="14002" y="28003"/>
                  </a:cubicBezTo>
                  <a:cubicBezTo>
                    <a:pt x="6286" y="28003"/>
                    <a:pt x="0" y="21717"/>
                    <a:pt x="0" y="14002"/>
                  </a:cubicBezTo>
                  <a:cubicBezTo>
                    <a:pt x="0" y="6286"/>
                    <a:pt x="6286" y="0"/>
                    <a:pt x="14002" y="0"/>
                  </a:cubicBezTo>
                  <a:cubicBezTo>
                    <a:pt x="21717" y="0"/>
                    <a:pt x="28003" y="6286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6328886" y="3497770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6494240" y="3497770"/>
              <a:ext cx="28003" cy="28003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3"/>
                    <a:pt x="14002" y="28003"/>
                  </a:cubicBezTo>
                  <a:cubicBezTo>
                    <a:pt x="6269" y="28003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5667375" y="3663219"/>
              <a:ext cx="28003" cy="28003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5832824" y="3663218"/>
              <a:ext cx="28003" cy="28004"/>
            </a:xfrm>
            <a:custGeom>
              <a:gdLst>
                <a:gd name="connsiteX0" fmla="*/ 28003 w 28003"/>
                <a:gd name="connsiteY0" fmla="*/ 14003 h 28004"/>
                <a:gd name="connsiteX1" fmla="*/ 14002 w 28003"/>
                <a:gd name="connsiteY1" fmla="*/ 28005 h 28004"/>
                <a:gd name="connsiteX2" fmla="*/ 0 w 28003"/>
                <a:gd name="connsiteY2" fmla="*/ 14003 h 28004"/>
                <a:gd name="connsiteX3" fmla="*/ 14002 w 28003"/>
                <a:gd name="connsiteY3" fmla="*/ 1 h 28004"/>
                <a:gd name="connsiteX4" fmla="*/ 28003 w 28003"/>
                <a:gd name="connsiteY4" fmla="*/ 14003 h 280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4">
                  <a:moveTo>
                    <a:pt x="28003" y="14003"/>
                  </a:moveTo>
                  <a:cubicBezTo>
                    <a:pt x="28003" y="21718"/>
                    <a:pt x="21717" y="28005"/>
                    <a:pt x="14002" y="28005"/>
                  </a:cubicBezTo>
                  <a:cubicBezTo>
                    <a:pt x="6286" y="28005"/>
                    <a:pt x="0" y="21718"/>
                    <a:pt x="0" y="14003"/>
                  </a:cubicBezTo>
                  <a:cubicBezTo>
                    <a:pt x="0" y="6288"/>
                    <a:pt x="6286" y="1"/>
                    <a:pt x="14002" y="1"/>
                  </a:cubicBezTo>
                  <a:cubicBezTo>
                    <a:pt x="21717" y="-94"/>
                    <a:pt x="28003" y="6192"/>
                    <a:pt x="28003" y="140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5998083" y="3663219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6163532" y="3663219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3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17"/>
                    <a:pt x="21717" y="28003"/>
                    <a:pt x="14002" y="28003"/>
                  </a:cubicBezTo>
                  <a:cubicBezTo>
                    <a:pt x="6286" y="28003"/>
                    <a:pt x="0" y="21717"/>
                    <a:pt x="0" y="14002"/>
                  </a:cubicBezTo>
                  <a:cubicBezTo>
                    <a:pt x="0" y="6286"/>
                    <a:pt x="6286" y="0"/>
                    <a:pt x="14002" y="0"/>
                  </a:cubicBezTo>
                  <a:cubicBezTo>
                    <a:pt x="21717" y="0"/>
                    <a:pt x="28003" y="6191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6328886" y="3663219"/>
              <a:ext cx="28003" cy="28003"/>
            </a:xfrm>
            <a:custGeom>
              <a:gdLst>
                <a:gd name="connsiteX0" fmla="*/ 28003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3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3" y="14002"/>
                  </a:moveTo>
                  <a:cubicBezTo>
                    <a:pt x="28003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3" y="6269"/>
                    <a:pt x="28003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6494240" y="3663219"/>
              <a:ext cx="28003" cy="28003"/>
            </a:xfrm>
            <a:custGeom>
              <a:gdLst>
                <a:gd name="connsiteX0" fmla="*/ 28004 w 28003"/>
                <a:gd name="connsiteY0" fmla="*/ 14002 h 28003"/>
                <a:gd name="connsiteX1" fmla="*/ 14002 w 28003"/>
                <a:gd name="connsiteY1" fmla="*/ 28004 h 28003"/>
                <a:gd name="connsiteX2" fmla="*/ 0 w 28003"/>
                <a:gd name="connsiteY2" fmla="*/ 14002 h 28003"/>
                <a:gd name="connsiteX3" fmla="*/ 14002 w 28003"/>
                <a:gd name="connsiteY3" fmla="*/ 0 h 28003"/>
                <a:gd name="connsiteX4" fmla="*/ 28004 w 28003"/>
                <a:gd name="connsiteY4" fmla="*/ 14002 h 280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3" h="28003">
                  <a:moveTo>
                    <a:pt x="28004" y="14002"/>
                  </a:moveTo>
                  <a:cubicBezTo>
                    <a:pt x="28004" y="21735"/>
                    <a:pt x="21735" y="28004"/>
                    <a:pt x="14002" y="28004"/>
                  </a:cubicBezTo>
                  <a:cubicBezTo>
                    <a:pt x="6269" y="28004"/>
                    <a:pt x="0" y="21735"/>
                    <a:pt x="0" y="14002"/>
                  </a:cubicBezTo>
                  <a:cubicBezTo>
                    <a:pt x="0" y="6269"/>
                    <a:pt x="6269" y="0"/>
                    <a:pt x="14002" y="0"/>
                  </a:cubicBezTo>
                  <a:cubicBezTo>
                    <a:pt x="21735" y="0"/>
                    <a:pt x="28004" y="6269"/>
                    <a:pt x="28004" y="14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164" name="图片 163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5084" y="58791"/>
            <a:ext cx="2214750" cy="6147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4" name="图片 103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70510" y="1153795"/>
            <a:ext cx="9077325" cy="5064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 title=""/>
          <p:cNvPicPr/>
          <p:nvPr/>
        </p:nvPicPr>
        <p:blipFill>
          <a:blip r:embed="rId3"/>
          <a:srcRect l="52094"/>
          <a:stretch>
            <a:fillRect/>
          </a:stretch>
        </p:blipFill>
        <p:spPr>
          <a:xfrm>
            <a:off x="9347835" y="1362075"/>
            <a:ext cx="2648585" cy="3989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一、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22" name="图片 21" title=""/>
          <p:cNvPicPr>
            <a:picLocks noChangeAspect="1"/>
          </p:cNvPicPr>
          <p:nvPr/>
        </p:nvPicPr>
        <p:blipFill>
          <a:blip r:embed="rId2"/>
          <a:srcRect t="8165"/>
          <a:stretch>
            <a:fillRect/>
          </a:stretch>
        </p:blipFill>
        <p:spPr>
          <a:xfrm>
            <a:off x="462915" y="1039495"/>
            <a:ext cx="8298180" cy="5894705"/>
          </a:xfrm>
          <a:prstGeom prst="rect">
            <a:avLst/>
          </a:prstGeom>
        </p:spPr>
      </p:pic>
      <p:sp>
        <p:nvSpPr>
          <p:cNvPr id="2" name="文本框 1" title=""/>
          <p:cNvSpPr txBox="1"/>
          <p:nvPr/>
        </p:nvSpPr>
        <p:spPr>
          <a:xfrm>
            <a:off x="6962140" y="4542155"/>
            <a:ext cx="438975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蛋白质一级结构中的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肽键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，在化学上也叫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酰胺键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酰胺也是羧酸的衍生物。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一、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833120" y="1226820"/>
            <a:ext cx="103251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氨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分子中的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氢原子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被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烃基取代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而形成的一系列的衍生物称为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胺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-214748262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455" y="3035300"/>
            <a:ext cx="4467225" cy="2484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 title=""/>
          <p:cNvSpPr txBox="1"/>
          <p:nvPr/>
        </p:nvSpPr>
        <p:spPr>
          <a:xfrm>
            <a:off x="833120" y="2025650"/>
            <a:ext cx="9558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胺的分子结构与氨气相似，都是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三角锥形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一、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0" name="文本框 99" title=""/>
          <p:cNvSpPr txBox="1"/>
          <p:nvPr/>
        </p:nvSpPr>
        <p:spPr>
          <a:xfrm>
            <a:off x="1224915" y="113284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．胺的分类</a:t>
            </a:r>
            <a:endParaRPr lang="zh-CN" altLang="en-US" sz="28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" name="AutoShape 15" title=""/>
          <p:cNvSpPr/>
          <p:nvPr/>
        </p:nvSpPr>
        <p:spPr>
          <a:xfrm rot="5400000">
            <a:off x="6094095" y="4817745"/>
            <a:ext cx="775970" cy="360680"/>
          </a:xfrm>
          <a:prstGeom prst="rightArrow">
            <a:avLst>
              <a:gd name="adj1" fmla="val 50000"/>
              <a:gd name="adj2" fmla="val 55000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noFill/>
          </a:ln>
        </p:spPr>
        <p:txBody>
          <a:bodyPr rot="10800000" vert="eaVert" wrap="none" anchor="ctr" anchorCtr="0"/>
          <a:lstStyle/>
          <a:p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2" name="AutoShape 14" title=""/>
          <p:cNvSpPr/>
          <p:nvPr/>
        </p:nvSpPr>
        <p:spPr>
          <a:xfrm rot="5400000">
            <a:off x="6094095" y="3355975"/>
            <a:ext cx="775970" cy="360680"/>
          </a:xfrm>
          <a:prstGeom prst="rightArrow">
            <a:avLst>
              <a:gd name="adj1" fmla="val 50000"/>
              <a:gd name="adj2" fmla="val 55000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noFill/>
          </a:ln>
        </p:spPr>
        <p:txBody>
          <a:bodyPr rot="10800000" vert="eaVert" wrap="none" anchor="ctr" anchorCtr="0"/>
          <a:lstStyle/>
          <a:p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1036" name="AutoShape 13" title=""/>
          <p:cNvSpPr/>
          <p:nvPr/>
        </p:nvSpPr>
        <p:spPr>
          <a:xfrm rot="5400000">
            <a:off x="6042025" y="1869440"/>
            <a:ext cx="775970" cy="360680"/>
          </a:xfrm>
          <a:prstGeom prst="rightArrow">
            <a:avLst>
              <a:gd name="adj1" fmla="val 50000"/>
              <a:gd name="adj2" fmla="val 55000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noFill/>
          </a:ln>
        </p:spPr>
        <p:txBody>
          <a:bodyPr rot="10800000" vert="eaVert" wrap="none" anchor="ctr" anchorCtr="0"/>
          <a:lstStyle/>
          <a:p>
            <a:endParaRPr lang="zh-CN" altLang="en-US" sz="2800" b="1">
              <a:latin typeface="Arial" panose="020b0604020202020204" pitchFamily="34" charset="0"/>
            </a:endParaRPr>
          </a:p>
        </p:txBody>
      </p:sp>
      <p:graphicFrame>
        <p:nvGraphicFramePr>
          <p:cNvPr id="1026" name="Object 9" title="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5721350" y="1019810"/>
          <a:ext cx="1445895" cy="8775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3" imgW="588010" imgH="413385" progId="ChemDraw.Document.6.0">
                  <p:embed/>
                </p:oleObj>
              </mc:Choice>
              <mc:Fallback>
                <p:oleObj r:id="rId3" imgW="588010" imgH="413385" progId="ChemDraw.Document.6.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21350" y="1019810"/>
                        <a:ext cx="1445895" cy="8775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0" title=""/>
          <p:cNvGraphicFramePr>
            <a:graphicFrameLocks noChangeAspect="1"/>
          </p:cNvGraphicFramePr>
          <p:nvPr/>
        </p:nvGraphicFramePr>
        <p:xfrm>
          <a:off x="5730240" y="2378075"/>
          <a:ext cx="1362710" cy="95059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5" imgW="588010" imgH="413385" progId="ChemDraw.Document.6.0">
                  <p:embed/>
                </p:oleObj>
              </mc:Choice>
              <mc:Fallback>
                <p:oleObj r:id="rId5" imgW="588010" imgH="413385" progId="ChemDraw.Document.6.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0240" y="2378075"/>
                        <a:ext cx="1362710" cy="9505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1" title=""/>
          <p:cNvGraphicFramePr>
            <a:graphicFrameLocks noChangeAspect="1"/>
          </p:cNvGraphicFramePr>
          <p:nvPr/>
        </p:nvGraphicFramePr>
        <p:xfrm>
          <a:off x="5681980" y="3889375"/>
          <a:ext cx="1517650" cy="92646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7" imgW="664210" imgH="413385" progId="ChemDraw.Document.6.0">
                  <p:embed/>
                </p:oleObj>
              </mc:Choice>
              <mc:Fallback>
                <p:oleObj r:id="rId7" imgW="664210" imgH="413385" progId="ChemDraw.Document.6.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81980" y="3889375"/>
                        <a:ext cx="1517650" cy="9264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2" title=""/>
          <p:cNvGraphicFramePr>
            <a:graphicFrameLocks noChangeAspect="1"/>
          </p:cNvGraphicFramePr>
          <p:nvPr/>
        </p:nvGraphicFramePr>
        <p:xfrm>
          <a:off x="5742305" y="5370830"/>
          <a:ext cx="1557655" cy="9283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9" imgW="729615" imgH="413385" progId="ChemDraw.Document.6.0">
                  <p:embed/>
                </p:oleObj>
              </mc:Choice>
              <mc:Fallback>
                <p:oleObj r:id="rId9" imgW="729615" imgH="413385" progId="ChemDraw.Document.6.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42305" y="5370830"/>
                        <a:ext cx="1557655" cy="9283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7" title=""/>
          <p:cNvSpPr txBox="1">
            <a:spLocks noChangeArrowheads="1"/>
          </p:cNvSpPr>
          <p:nvPr/>
        </p:nvSpPr>
        <p:spPr bwMode="auto">
          <a:xfrm>
            <a:off x="7531735" y="2626360"/>
            <a:ext cx="273875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伯胺 </a:t>
            </a:r>
            <a:r>
              <a:rPr kumimoji="0" lang="zh-CN" altLang="en-US" sz="2800" b="1" kern="1200" cap="none" spc="0" normalizeH="0" baseline="0" noProof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lang="zh-CN" altLang="en-US" sz="2800" b="1">
                <a:sym typeface="+mn-ea"/>
              </a:rPr>
              <a:t>一级胺</a:t>
            </a:r>
            <a:r>
              <a:rPr kumimoji="0" lang="zh-CN" altLang="en-US" sz="2800" b="1" kern="1200" cap="none" spc="0" normalizeH="0" baseline="0" noProof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</a:t>
            </a:r>
            <a:endParaRPr kumimoji="0" lang="zh-CN" altLang="en-US" sz="2800" b="1" kern="1200" cap="none" spc="0" normalizeH="0" baseline="0" noProof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7" name="Rectangle 18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31735" y="1375410"/>
            <a:ext cx="161861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氨     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38" name="Text Box 19" title=""/>
          <p:cNvSpPr txBox="1">
            <a:spLocks noChangeArrowheads="1"/>
          </p:cNvSpPr>
          <p:nvPr/>
        </p:nvSpPr>
        <p:spPr bwMode="auto">
          <a:xfrm>
            <a:off x="7606665" y="4061460"/>
            <a:ext cx="26835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仲胺  </a:t>
            </a:r>
            <a:r>
              <a:rPr lang="zh-CN" altLang="en-US" sz="2800" b="1">
                <a:sym typeface="+mn-ea"/>
              </a:rPr>
              <a:t>二级胺</a:t>
            </a:r>
            <a:r>
              <a:rPr kumimoji="0" lang="zh-CN" altLang="en-US" sz="2800" b="1" kern="1200" cap="none" spc="0" normalizeH="0" baseline="0" noProof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  </a:t>
            </a:r>
            <a:endParaRPr kumimoji="0" lang="zh-CN" altLang="en-US" sz="2800" b="1" kern="1200" cap="none" spc="0" normalizeH="0" baseline="0" noProof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39" name="Text Box 20" title=""/>
          <p:cNvSpPr txBox="1">
            <a:spLocks noChangeArrowheads="1"/>
          </p:cNvSpPr>
          <p:nvPr/>
        </p:nvSpPr>
        <p:spPr bwMode="auto">
          <a:xfrm>
            <a:off x="7704455" y="5598160"/>
            <a:ext cx="263969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叔胺 </a:t>
            </a:r>
            <a:r>
              <a:rPr kumimoji="0" lang="zh-CN" altLang="en-US" sz="2800" b="1" kern="1200" cap="none" spc="0" normalizeH="0" baseline="0" noProof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</a:t>
            </a:r>
            <a:r>
              <a:rPr lang="zh-CN" altLang="en-US" sz="2800" b="1">
                <a:sym typeface="+mn-ea"/>
              </a:rPr>
              <a:t>三级胺</a:t>
            </a:r>
            <a:r>
              <a:rPr kumimoji="0" lang="zh-CN" altLang="en-US" sz="2800" b="1" kern="1200" cap="none" spc="0" normalizeH="0" baseline="0" noProof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  <a:endParaRPr kumimoji="0" lang="zh-CN" altLang="en-US" sz="2800" b="1" kern="1200" cap="none" spc="0" normalizeH="0" baseline="0" noProof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3" name="AutoShape 24" title=""/>
          <p:cNvSpPr/>
          <p:nvPr/>
        </p:nvSpPr>
        <p:spPr>
          <a:xfrm>
            <a:off x="5678170" y="2479675"/>
            <a:ext cx="1488440" cy="812165"/>
          </a:xfrm>
          <a:prstGeom prst="roundRect">
            <a:avLst>
              <a:gd name="adj" fmla="val 16667"/>
            </a:avLst>
          </a:prstGeom>
          <a:solidFill>
            <a:srgbClr val="FF99CC">
              <a:alpha val="10196"/>
            </a:srgbClr>
          </a:solidFill>
          <a:ln w="38100" cap="flat" cmpd="sng">
            <a:solidFill>
              <a:srgbClr val="CC3300"/>
            </a:solidFill>
            <a:prstDash val="dash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1044" name="AutoShape 25" title=""/>
          <p:cNvSpPr/>
          <p:nvPr/>
        </p:nvSpPr>
        <p:spPr>
          <a:xfrm>
            <a:off x="5694045" y="3896995"/>
            <a:ext cx="1522095" cy="932180"/>
          </a:xfrm>
          <a:prstGeom prst="roundRect">
            <a:avLst>
              <a:gd name="adj" fmla="val 16667"/>
            </a:avLst>
          </a:prstGeom>
          <a:solidFill>
            <a:srgbClr val="FF99CC">
              <a:alpha val="10196"/>
            </a:srgbClr>
          </a:solidFill>
          <a:ln w="38100" cap="flat" cmpd="sng">
            <a:solidFill>
              <a:srgbClr val="CC3300"/>
            </a:solidFill>
            <a:prstDash val="dash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1045" name="Line 26" title=""/>
          <p:cNvSpPr/>
          <p:nvPr/>
        </p:nvSpPr>
        <p:spPr>
          <a:xfrm rot="20640000" flipH="1" flipV="1">
            <a:off x="4083050" y="2637790"/>
            <a:ext cx="1537970" cy="628015"/>
          </a:xfrm>
          <a:prstGeom prst="line">
            <a:avLst/>
          </a:prstGeom>
          <a:ln w="38100" cap="flat" cmpd="sng">
            <a:solidFill>
              <a:srgbClr val="CC33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046" name="Line 27" title=""/>
          <p:cNvSpPr/>
          <p:nvPr/>
        </p:nvSpPr>
        <p:spPr>
          <a:xfrm flipH="1" flipV="1">
            <a:off x="3933825" y="4126230"/>
            <a:ext cx="1743710" cy="512445"/>
          </a:xfrm>
          <a:prstGeom prst="line">
            <a:avLst/>
          </a:prstGeom>
          <a:ln w="38100" cap="flat" cmpd="sng">
            <a:solidFill>
              <a:srgbClr val="CC3300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5" name="Text Box 28" title=""/>
          <p:cNvSpPr txBox="1">
            <a:spLocks noChangeArrowheads="1"/>
          </p:cNvSpPr>
          <p:nvPr/>
        </p:nvSpPr>
        <p:spPr bwMode="auto">
          <a:xfrm>
            <a:off x="1924685" y="2629535"/>
            <a:ext cx="23876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氨基</a:t>
            </a:r>
            <a:r>
              <a:rPr kumimoji="0" lang="en-US" altLang="zh-CN" sz="2800" b="1" kern="1200" cap="none" spc="0" normalizeH="0" baseline="0" noProof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RNH</a:t>
            </a:r>
            <a:r>
              <a:rPr lang="zh-CN" altLang="en-US" sz="2800" b="1" baseline="-25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kumimoji="0" lang="zh-CN" altLang="en-US" sz="2800" b="1" kern="1200" cap="none" spc="0" normalizeH="0" baseline="0" noProof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kumimoji="0" lang="zh-CN" altLang="en-US" sz="2800" b="1" kern="1200" cap="none" spc="0" normalizeH="0" baseline="0" noProof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</a:t>
            </a:r>
            <a:endParaRPr kumimoji="0" lang="zh-CN" altLang="en-US" sz="2800" b="1" kern="1200" cap="none" spc="0" normalizeH="0" baseline="0" noProof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7" name="Text Box 29" title=""/>
          <p:cNvSpPr txBox="1">
            <a:spLocks noChangeArrowheads="1"/>
          </p:cNvSpPr>
          <p:nvPr/>
        </p:nvSpPr>
        <p:spPr bwMode="auto">
          <a:xfrm>
            <a:off x="1322070" y="3924300"/>
            <a:ext cx="274447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accent1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亚氨基  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R</a:t>
            </a:r>
            <a:r>
              <a:rPr lang="zh-CN" altLang="en-US" sz="2800" b="1" baseline="-25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NH</a:t>
            </a:r>
            <a:r>
              <a:rPr kumimoji="0" lang="zh-CN" altLang="en-US" sz="2800" b="1" kern="1200" cap="none" spc="0" normalizeH="0" baseline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kumimoji="0" lang="zh-CN" altLang="en-US" sz="2800" b="1" kern="1200" cap="none" spc="0" normalizeH="0" baseline="0" noProof="0">
              <a:solidFill>
                <a:schemeClr val="accent1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907415" y="1687830"/>
            <a:ext cx="4660265" cy="4603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根据氢原子被烃基取代的数目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43" grpId="0" animBg="1"/>
      <p:bldP spid="5" grpId="0"/>
      <p:bldP spid="1036" grpId="0" animBg="1"/>
      <p:bldP spid="2" grpId="0" animBg="1"/>
      <p:bldP spid="1038" grpId="0"/>
      <p:bldP spid="1044" grpId="0" animBg="1"/>
      <p:bldP spid="1047" grpId="0"/>
      <p:bldP spid="1034" grpId="0" animBg="1"/>
      <p:bldP spid="10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一、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2"/>
            </p:custDataLst>
          </p:nvPr>
        </p:nvSpPr>
        <p:spPr>
          <a:xfrm>
            <a:off x="907415" y="1109345"/>
            <a:ext cx="2886710" cy="4603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根据</a:t>
            </a:r>
            <a:r>
              <a:rPr lang="zh-CN" altLang="en-US" sz="2400" b="1">
                <a:solidFill>
                  <a:srgbClr val="FF0066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氨基的数目</a:t>
            </a:r>
            <a:endParaRPr lang="zh-CN" altLang="en-US" sz="2400" b="1"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graphicFrame>
        <p:nvGraphicFramePr>
          <p:cNvPr id="9221" name="对象 9220" title="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766763" y="1768793"/>
          <a:ext cx="6192837" cy="1298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4" imgW="5044440" imgH="1068705" progId="ChemDraw.Document.6.0">
                  <p:embed/>
                </p:oleObj>
              </mc:Choice>
              <mc:Fallback>
                <p:oleObj r:id="rId4" imgW="5044440" imgH="1068705" progId="ChemDraw.Document.6.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6763" y="1768793"/>
                        <a:ext cx="6192837" cy="12985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 cap="flat" cmpd="sng">
                        <a:solidFill>
                          <a:srgbClr val="FF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对象 9219" title="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630045" y="4111943"/>
          <a:ext cx="5329238" cy="1962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7" imgW="4427855" imgH="1633855" progId="ChemDraw.Document.6.0">
                  <p:embed/>
                </p:oleObj>
              </mc:Choice>
              <mc:Fallback>
                <p:oleObj r:id="rId7" imgW="4427855" imgH="1633855" progId="ChemDraw.Document.6.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30045" y="4111943"/>
                        <a:ext cx="5329238" cy="19621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 cap="flat" cmpd="sng">
                        <a:solidFill>
                          <a:srgbClr val="FF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 title=""/>
          <p:cNvSpPr txBox="1"/>
          <p:nvPr/>
        </p:nvSpPr>
        <p:spPr>
          <a:xfrm>
            <a:off x="852805" y="3429000"/>
            <a:ext cx="3919220" cy="4603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b="1"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根据氨基所连的</a:t>
            </a:r>
            <a:r>
              <a:rPr lang="zh-CN" altLang="en-US" sz="2400" b="1">
                <a:solidFill>
                  <a:srgbClr val="FF0066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烃基种类</a:t>
            </a:r>
            <a:endParaRPr lang="zh-CN" altLang="en-US" sz="2400" b="1"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9435" y="245110"/>
            <a:ext cx="55372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27FB8"/>
              </a:buClr>
            </a:pP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一、</a:t>
            </a:r>
            <a:r>
              <a:rPr lang="zh-CN" altLang="en-US" sz="3600">
                <a:solidFill>
                  <a:srgbClr val="0070C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sym typeface="+mn-ea"/>
              </a:rPr>
              <a:t>胺的结构与应用</a:t>
            </a:r>
            <a:endParaRPr lang="zh-CN" altLang="en-US" sz="3600">
              <a:solidFill>
                <a:srgbClr val="0070C0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00" name="文本框 99" title=""/>
          <p:cNvSpPr txBox="1"/>
          <p:nvPr/>
        </p:nvSpPr>
        <p:spPr>
          <a:xfrm>
            <a:off x="680720" y="108648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  <a:buSzTx/>
              <a:buFontTx/>
            </a:pPr>
            <a:r>
              <a:rPr lang="zh-CN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3．胺的命名</a:t>
            </a:r>
            <a:endParaRPr lang="zh-CN" sz="28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969010" y="1736090"/>
            <a:ext cx="1019111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结构简单的胺常用普通命名法，在烃基后直接加“胺”，如乙胺、二甲胺、苯胺等。</a:t>
            </a:r>
            <a:endParaRPr lang="zh-CN" altLang="en-US" sz="28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969010" y="3247390"/>
            <a:ext cx="10996295" cy="22383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>
              <a:lnSpc>
                <a:spcPct val="150000"/>
              </a:lnSpc>
            </a:pPr>
            <a:r>
              <a:rPr 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更多的胺类化合物则采用系统命名法，以烃为母体，氨基或烃氨基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(—NHR</a:t>
            </a:r>
            <a:r>
              <a:rPr 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—NR</a:t>
            </a:r>
            <a:r>
              <a:rPr lang="en-US" sz="2800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)</a:t>
            </a:r>
            <a:r>
              <a:rPr 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作为取代基。</a:t>
            </a:r>
            <a:endParaRPr lang="zh-CN" sz="28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仲胺和叔胺</a:t>
            </a:r>
            <a:r>
              <a:rPr lang="en-US" alt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,  </a:t>
            </a:r>
            <a:r>
              <a:rPr lang="zh-CN" altLang="en-US" sz="2800">
                <a:solidFill>
                  <a:srgbClr val="FF0066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当烃基相同时</a:t>
            </a:r>
            <a:r>
              <a:rPr lang="en-US" altLang="zh-CN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,  </a:t>
            </a: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在烃基名称之前加词头“二”或“三”。</a:t>
            </a:r>
            <a:endParaRPr lang="zh-CN" altLang="en-US" sz="28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  <p:tag name="KSO_WM_UNIT_PLACING_PICTURE_USER_VIEWPORT" val="{&quot;height&quot;:898,&quot;width&quot;:3235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TABLE_ENDDRAG_ORIGIN_RECT" val="901*142"/>
  <p:tag name="TABLE_ENDDRAG_RECT" val="37*318*901*142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  <p:tag name="KSO_WM_UNIT_PLACING_PICTURE_USER_VIEWPORT" val="{&quot;height&quot;:898,&quot;width&quot;:3235}"/>
</p:tagLst>
</file>

<file path=ppt/tags/tag43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jb3VudCI6NjcsImhkaWQiOiJhZjMxOWI3ZjEwZGVkOGZlYjEzNDFiNjA4Y2RmOTE3NCIsInVzZXJDb3VudCI6NjR9"/>
  <p:tag name="KSO_WPP_MARK_KEY" val="8422c110-d763-4417-ab98-a01aa0b0ad30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156</Paragraphs>
  <Slides>35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48">
      <vt:lpstr>Arial</vt:lpstr>
      <vt:lpstr>等线 Light</vt:lpstr>
      <vt:lpstr>等线</vt:lpstr>
      <vt:lpstr>宋体</vt:lpstr>
      <vt:lpstr>楷体_GB2312</vt:lpstr>
      <vt:lpstr>微软雅黑</vt:lpstr>
      <vt:lpstr>华文楷体</vt:lpstr>
      <vt:lpstr>思源黑体 CN Heavy</vt:lpstr>
      <vt:lpstr>黑体</vt:lpstr>
      <vt:lpstr>Times New Roman</vt:lpstr>
      <vt:lpstr>Wingdings</vt:lpstr>
      <vt:lpstr>Courier New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2024-03-26T14:50:07.778</cp:lastPrinted>
  <dcterms:created xsi:type="dcterms:W3CDTF">2024-03-26T14:50:07Z</dcterms:created>
  <dcterms:modified xsi:type="dcterms:W3CDTF">2024-03-26T06:50:07Z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