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449" r:id="rId3"/>
    <p:sldId id="463" r:id="rId4"/>
    <p:sldId id="464" r:id="rId5"/>
    <p:sldId id="465" r:id="rId6"/>
    <p:sldId id="466" r:id="rId7"/>
    <p:sldId id="467" r:id="rId8"/>
    <p:sldId id="468" r:id="rId9"/>
    <p:sldId id="472" r:id="rId10"/>
    <p:sldId id="473" r:id="rId11"/>
    <p:sldId id="474" r:id="rId12"/>
    <p:sldId id="475" r:id="rId13"/>
    <p:sldId id="477" r:id="rId14"/>
    <p:sldId id="478" r:id="rId15"/>
    <p:sldId id="479" r:id="rId16"/>
    <p:sldId id="480" r:id="rId17"/>
    <p:sldId id="481" r:id="rId18"/>
    <p:sldId id="482" r:id="rId19"/>
    <p:sldId id="483" r:id="rId20"/>
    <p:sldId id="484" r:id="rId21"/>
    <p:sldId id="485" r:id="rId22"/>
    <p:sldId id="486" r:id="rId23"/>
    <p:sldId id="487" r:id="rId24"/>
    <p:sldId id="488" r:id="rId25"/>
    <p:sldId id="490" r:id="rId26"/>
    <p:sldId id="489" r:id="rId27"/>
    <p:sldId id="491" r:id="rId28"/>
    <p:sldId id="469" r:id="rId29"/>
    <p:sldId id="492" r:id="rId30"/>
    <p:sldId id="470" r:id="rId31"/>
    <p:sldId id="471" r:id="rId32"/>
    <p:sldId id="493" r:id="rId33"/>
    <p:sldId id="494" r:id="rId34"/>
    <p:sldId id="495" r:id="rId35"/>
    <p:sldId id="496" r:id="rId36"/>
    <p:sldId id="392" r:id="rId37"/>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0" d="100"/>
          <a:sy n="80" d="100"/>
        </p:scale>
        <p:origin x="48" y="168"/>
      </p:cViewPr>
      <p:guideLst/>
    </p:cSldViewPr>
  </p:slideViewPr>
  <p:notesTextViewPr>
    <p:cViewPr>
      <p:scale>
        <a:sx n="1" d="1"/>
        <a:sy n="1" d="1"/>
      </p:scale>
      <p:origin x="0" y="0"/>
    </p:cViewPr>
  </p:notesTextViewPr>
  <p:sorterViewPr>
    <p:cViewPr>
      <p:scale>
        <a:sx n="80" d="100"/>
        <a:sy n="80" d="100"/>
      </p:scale>
      <p:origin x="0" y="0"/>
    </p:cViewPr>
  </p:sorter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2" Type="http://schemas.openxmlformats.org/officeDocument/2006/relationships/tags" Target="tags/tag1.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notesMaster" Target="notesMasters/notesMaster1.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8F930-5B09-424B-BE8A-103F4268FD9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748173-3F2E-4901-9A18-D735D708B06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109" name="组合 108"/>
          <p:cNvGrpSpPr/>
          <p:nvPr userDrawn="1"/>
        </p:nvGrpSpPr>
        <p:grpSpPr>
          <a:xfrm>
            <a:off x="208230" y="-305010"/>
            <a:ext cx="2747604" cy="8130914"/>
            <a:chOff x="208230" y="-314949"/>
            <a:chExt cx="2747604" cy="8130914"/>
          </a:xfrm>
        </p:grpSpPr>
        <p:sp>
          <p:nvSpPr>
            <p:cNvPr id="110" name="等腰三角形 109"/>
            <p:cNvSpPr/>
            <p:nvPr userDrawn="1"/>
          </p:nvSpPr>
          <p:spPr>
            <a:xfrm rot="4500000">
              <a:off x="194699" y="2982421"/>
              <a:ext cx="306845" cy="264521"/>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1" name="等腰三角形 110"/>
            <p:cNvSpPr/>
            <p:nvPr userDrawn="1"/>
          </p:nvSpPr>
          <p:spPr>
            <a:xfrm rot="6839700">
              <a:off x="497716" y="2400465"/>
              <a:ext cx="500222" cy="431225"/>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12" name="组合 111"/>
            <p:cNvGrpSpPr/>
            <p:nvPr userDrawn="1"/>
          </p:nvGrpSpPr>
          <p:grpSpPr>
            <a:xfrm rot="18900000">
              <a:off x="289615" y="-314949"/>
              <a:ext cx="1182204" cy="1308839"/>
              <a:chOff x="9096784" y="3997133"/>
              <a:chExt cx="1313631" cy="1454344"/>
            </a:xfrm>
          </p:grpSpPr>
          <p:sp>
            <p:nvSpPr>
              <p:cNvPr id="124" name="平行四边形 123"/>
              <p:cNvSpPr/>
              <p:nvPr/>
            </p:nvSpPr>
            <p:spPr>
              <a:xfrm rot="5400000">
                <a:off x="8861631" y="4559506"/>
                <a:ext cx="1127122" cy="656815"/>
              </a:xfrm>
              <a:prstGeom prst="parallelogram">
                <a:avLst>
                  <a:gd name="adj" fmla="val 5701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5" name="平行四边形 124"/>
              <p:cNvSpPr/>
              <p:nvPr/>
            </p:nvSpPr>
            <p:spPr>
              <a:xfrm rot="16200000" flipH="1">
                <a:off x="9518447" y="4559508"/>
                <a:ext cx="1127122" cy="656815"/>
              </a:xfrm>
              <a:prstGeom prst="parallelogram">
                <a:avLst>
                  <a:gd name="adj" fmla="val 570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6" name="平行四边形 125"/>
              <p:cNvSpPr/>
              <p:nvPr/>
            </p:nvSpPr>
            <p:spPr>
              <a:xfrm rot="19800000" flipH="1">
                <a:off x="9184658" y="3997133"/>
                <a:ext cx="1139446" cy="656815"/>
              </a:xfrm>
              <a:prstGeom prst="parallelogram">
                <a:avLst>
                  <a:gd name="adj" fmla="val 5828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13" name="等腰三角形 112"/>
            <p:cNvSpPr/>
            <p:nvPr userDrawn="1"/>
          </p:nvSpPr>
          <p:spPr>
            <a:xfrm rot="8779787">
              <a:off x="1947595" y="318195"/>
              <a:ext cx="451655" cy="389358"/>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4" name="等腰三角形 113"/>
            <p:cNvSpPr/>
            <p:nvPr userDrawn="1"/>
          </p:nvSpPr>
          <p:spPr>
            <a:xfrm rot="6160705">
              <a:off x="2614541" y="554638"/>
              <a:ext cx="366574" cy="316012"/>
            </a:xfrm>
            <a:prstGeom prst="triangl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15" name="组合 114"/>
            <p:cNvGrpSpPr/>
            <p:nvPr userDrawn="1"/>
          </p:nvGrpSpPr>
          <p:grpSpPr>
            <a:xfrm>
              <a:off x="208230" y="5477753"/>
              <a:ext cx="1024118" cy="2338212"/>
              <a:chOff x="9096784" y="4184113"/>
              <a:chExt cx="1313631" cy="1267364"/>
            </a:xfrm>
          </p:grpSpPr>
          <p:sp>
            <p:nvSpPr>
              <p:cNvPr id="121" name="平行四边形 120"/>
              <p:cNvSpPr/>
              <p:nvPr/>
            </p:nvSpPr>
            <p:spPr>
              <a:xfrm rot="5400000">
                <a:off x="8861631" y="4559506"/>
                <a:ext cx="1127122" cy="656815"/>
              </a:xfrm>
              <a:prstGeom prst="parallelogram">
                <a:avLst>
                  <a:gd name="adj" fmla="val 570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2" name="平行四边形 121"/>
              <p:cNvSpPr/>
              <p:nvPr/>
            </p:nvSpPr>
            <p:spPr>
              <a:xfrm rot="16200000" flipH="1">
                <a:off x="9518447" y="4559508"/>
                <a:ext cx="1127122" cy="656815"/>
              </a:xfrm>
              <a:prstGeom prst="parallelogram">
                <a:avLst>
                  <a:gd name="adj" fmla="val 570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3" name="平行四边形 122"/>
              <p:cNvSpPr/>
              <p:nvPr/>
            </p:nvSpPr>
            <p:spPr>
              <a:xfrm rot="19800000" flipH="1">
                <a:off x="9182923" y="4184113"/>
                <a:ext cx="1139446" cy="280314"/>
              </a:xfrm>
              <a:prstGeom prst="parallelogram">
                <a:avLst>
                  <a:gd name="adj" fmla="val 582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16" name="组合 115"/>
            <p:cNvGrpSpPr/>
            <p:nvPr userDrawn="1"/>
          </p:nvGrpSpPr>
          <p:grpSpPr>
            <a:xfrm>
              <a:off x="1063239" y="6150640"/>
              <a:ext cx="844128" cy="934549"/>
              <a:chOff x="9096784" y="3997133"/>
              <a:chExt cx="1313631" cy="1454344"/>
            </a:xfrm>
          </p:grpSpPr>
          <p:sp>
            <p:nvSpPr>
              <p:cNvPr id="118" name="平行四边形 117"/>
              <p:cNvSpPr/>
              <p:nvPr/>
            </p:nvSpPr>
            <p:spPr>
              <a:xfrm rot="5400000">
                <a:off x="8861631" y="4559506"/>
                <a:ext cx="1127122" cy="656815"/>
              </a:xfrm>
              <a:prstGeom prst="parallelogram">
                <a:avLst>
                  <a:gd name="adj" fmla="val 5701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9" name="平行四边形 118"/>
              <p:cNvSpPr/>
              <p:nvPr/>
            </p:nvSpPr>
            <p:spPr>
              <a:xfrm rot="16200000" flipH="1">
                <a:off x="9518447" y="4559508"/>
                <a:ext cx="1127122" cy="656815"/>
              </a:xfrm>
              <a:prstGeom prst="parallelogram">
                <a:avLst>
                  <a:gd name="adj" fmla="val 570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0" name="平行四边形 119"/>
              <p:cNvSpPr/>
              <p:nvPr/>
            </p:nvSpPr>
            <p:spPr>
              <a:xfrm rot="19800000" flipH="1">
                <a:off x="9184658" y="3997133"/>
                <a:ext cx="1139446" cy="656815"/>
              </a:xfrm>
              <a:prstGeom prst="parallelogram">
                <a:avLst>
                  <a:gd name="adj" fmla="val 5828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17" name="等腰三角形 116"/>
            <p:cNvSpPr/>
            <p:nvPr userDrawn="1"/>
          </p:nvSpPr>
          <p:spPr>
            <a:xfrm rot="4500000">
              <a:off x="1859376" y="5655838"/>
              <a:ext cx="318974" cy="27497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27" name="标题 126"/>
          <p:cNvSpPr>
            <a:spLocks noGrp="1"/>
          </p:cNvSpPr>
          <p:nvPr>
            <p:ph type="ctrTitle" hasCustomPrompt="1"/>
          </p:nvPr>
        </p:nvSpPr>
        <p:spPr>
          <a:xfrm>
            <a:off x="673847" y="2723532"/>
            <a:ext cx="10858500" cy="830997"/>
          </a:xfrm>
          <a:prstGeom prst="rect">
            <a:avLst/>
          </a:prstGeom>
        </p:spPr>
        <p:txBody>
          <a:bodyPr vert="horz" lIns="0" tIns="0" rIns="0" bIns="0" rtlCol="0" anchor="b">
            <a:spAutoFit/>
          </a:bodyPr>
          <a:lstStyle>
            <a:lvl1pPr>
              <a:lnSpc>
                <a:spcPct val="100000"/>
              </a:lnSpc>
              <a:defRPr lang="zh-CN" altLang="en-US" sz="5400" b="1">
                <a:solidFill>
                  <a:schemeClr val="tx1"/>
                </a:solidFill>
              </a:defRPr>
            </a:lvl1pPr>
          </a:lstStyle>
          <a:p>
            <a:pPr lvl="0" defTabSz="914400"/>
            <a:r>
              <a:rPr lang="zh-CN" altLang="en-US"/>
              <a:t>单击此处添加标题</a:t>
            </a:r>
            <a:endParaRPr lang="zh-CN" altLang="en-US"/>
          </a:p>
        </p:txBody>
      </p:sp>
      <p:sp>
        <p:nvSpPr>
          <p:cNvPr id="128" name="副标题 127"/>
          <p:cNvSpPr>
            <a:spLocks noGrp="1"/>
          </p:cNvSpPr>
          <p:nvPr>
            <p:ph type="subTitle" idx="1" hasCustomPrompt="1"/>
          </p:nvPr>
        </p:nvSpPr>
        <p:spPr>
          <a:xfrm>
            <a:off x="673847" y="3654907"/>
            <a:ext cx="10858500" cy="234744"/>
          </a:xfrm>
          <a:prstGeom prst="rect">
            <a:avLst/>
          </a:prstGeom>
        </p:spPr>
        <p:txBody>
          <a:bodyPr vert="horz" lIns="0" tIns="0" rIns="0" bIns="0" rtlCol="0" anchor="t">
            <a:spAutoFit/>
          </a:bodyPr>
          <a:lstStyle>
            <a:lvl1pPr marL="0" indent="0">
              <a:lnSpc>
                <a:spcPct val="120000"/>
              </a:lnSpc>
              <a:spcBef>
                <a:spcPct val="0"/>
              </a:spcBef>
              <a:buNone/>
              <a:defRPr lang="zh-CN" altLang="en-US" sz="1400" spc="0">
                <a:solidFill>
                  <a:schemeClr val="tx1"/>
                </a:solidFill>
              </a:defRPr>
            </a:lvl1pPr>
          </a:lstStyle>
          <a:p>
            <a:r>
              <a:rPr lang="en-US" altLang="zh-CN"/>
              <a:t>UNIFIED FONTS MAKE READING MORE FLUENT.</a:t>
            </a:r>
            <a:endParaRPr lang="en-US" altLang="zh-CN"/>
          </a:p>
        </p:txBody>
      </p:sp>
      <p:sp>
        <p:nvSpPr>
          <p:cNvPr id="129" name="文本占位符 128"/>
          <p:cNvSpPr>
            <a:spLocks noGrp="1"/>
          </p:cNvSpPr>
          <p:nvPr>
            <p:ph type="body" sz="quarter" idx="13" hasCustomPrompt="1"/>
          </p:nvPr>
        </p:nvSpPr>
        <p:spPr>
          <a:xfrm>
            <a:off x="673847" y="4655158"/>
            <a:ext cx="5568950" cy="203454"/>
          </a:xfrm>
          <a:prstGeom prst="rect">
            <a:avLst/>
          </a:prstGeom>
        </p:spPr>
        <p:txBody>
          <a:bodyPr vert="horz" lIns="0" tIns="0" rIns="0" bIns="0" rtlCol="0" anchor="b">
            <a:spAutoFit/>
          </a:bodyPr>
          <a:lstStyle>
            <a:lvl1pPr marL="0" indent="0">
              <a:lnSpc>
                <a:spcPct val="120000"/>
              </a:lnSpc>
              <a:buNone/>
              <a:defRPr lang="en-US" altLang="zh-CN" sz="1200" b="0" smtClean="0">
                <a:solidFill>
                  <a:schemeClr val="tx1"/>
                </a:solidFill>
              </a:defRPr>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zh-CN" altLang="en-US"/>
              <a:t>单击此处添加文本</a:t>
            </a:r>
            <a:endParaRPr lang="en-US" altLang="zh-CN"/>
          </a:p>
        </p:txBody>
      </p:sp>
      <p:sp>
        <p:nvSpPr>
          <p:cNvPr id="130" name="文本占位符 129"/>
          <p:cNvSpPr>
            <a:spLocks noGrp="1"/>
          </p:cNvSpPr>
          <p:nvPr>
            <p:ph type="body" sz="quarter" idx="14" hasCustomPrompt="1"/>
          </p:nvPr>
        </p:nvSpPr>
        <p:spPr>
          <a:xfrm>
            <a:off x="673847" y="4912400"/>
            <a:ext cx="5568950" cy="203454"/>
          </a:xfrm>
          <a:prstGeom prst="rect">
            <a:avLst/>
          </a:prstGeom>
        </p:spPr>
        <p:txBody>
          <a:bodyPr vert="horz" lIns="0" tIns="0" rIns="0" bIns="0" rtlCol="0" anchor="t">
            <a:spAutoFit/>
          </a:bodyPr>
          <a:lstStyle>
            <a:lvl1pPr marL="0" indent="0">
              <a:lnSpc>
                <a:spcPct val="120000"/>
              </a:lnSpc>
              <a:buNone/>
              <a:defRPr lang="en-US" altLang="zh-CN" sz="1200" b="0" smtClean="0">
                <a:solidFill>
                  <a:schemeClr val="tx1"/>
                </a:solidFill>
              </a:defRPr>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zh-CN" altLang="en-US"/>
              <a:t>单击此处添加文本</a:t>
            </a:r>
            <a:endParaRPr lang="en-US" altLang="en-US"/>
          </a:p>
        </p:txBody>
      </p:sp>
      <p:sp>
        <p:nvSpPr>
          <p:cNvPr id="131" name="文本占位符 130"/>
          <p:cNvSpPr>
            <a:spLocks noGrp="1"/>
          </p:cNvSpPr>
          <p:nvPr>
            <p:ph type="body" sz="quarter" idx="16" hasCustomPrompt="1"/>
          </p:nvPr>
        </p:nvSpPr>
        <p:spPr>
          <a:xfrm>
            <a:off x="673847" y="1929009"/>
            <a:ext cx="10857600" cy="747897"/>
          </a:xfrm>
          <a:prstGeom prst="rect">
            <a:avLst/>
          </a:prstGeom>
        </p:spPr>
        <p:txBody>
          <a:bodyPr lIns="0" tIns="0" rIns="0" bIns="0" anchor="ctr" anchorCtr="0">
            <a:spAutoFit/>
          </a:bodyPr>
          <a:lstStyle>
            <a:lvl1pPr marL="0" indent="0">
              <a:buNone/>
              <a:defRPr sz="5400">
                <a:latin typeface="+mj-lt"/>
              </a:defRPr>
            </a:lvl1pPr>
          </a:lstStyle>
          <a:p>
            <a:pPr lvl="0"/>
            <a:r>
              <a:rPr lang="en-US" altLang="zh-CN"/>
              <a:t>20XX</a:t>
            </a:r>
            <a:endParaRPr lang="zh-CN" altLang="en-US"/>
          </a:p>
        </p:txBody>
      </p:sp>
      <p:grpSp>
        <p:nvGrpSpPr>
          <p:cNvPr id="132" name="组合 131"/>
          <p:cNvGrpSpPr/>
          <p:nvPr userDrawn="1"/>
        </p:nvGrpSpPr>
        <p:grpSpPr>
          <a:xfrm>
            <a:off x="4611378" y="-777166"/>
            <a:ext cx="8751550" cy="8884024"/>
            <a:chOff x="4611378" y="-765037"/>
            <a:chExt cx="8751550" cy="8884024"/>
          </a:xfrm>
        </p:grpSpPr>
        <p:sp>
          <p:nvSpPr>
            <p:cNvPr id="133" name="平行四边形 132"/>
            <p:cNvSpPr/>
            <p:nvPr/>
          </p:nvSpPr>
          <p:spPr>
            <a:xfrm rot="19800000" flipH="1">
              <a:off x="8100679" y="2575559"/>
              <a:ext cx="4850626" cy="518294"/>
            </a:xfrm>
            <a:prstGeom prst="parallelogram">
              <a:avLst>
                <a:gd name="adj" fmla="val 58285"/>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4" name="平行四边形 133"/>
            <p:cNvSpPr/>
            <p:nvPr/>
          </p:nvSpPr>
          <p:spPr>
            <a:xfrm rot="19800000" flipH="1">
              <a:off x="5088019" y="5761459"/>
              <a:ext cx="4850626" cy="518294"/>
            </a:xfrm>
            <a:prstGeom prst="parallelogram">
              <a:avLst>
                <a:gd name="adj" fmla="val 58285"/>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35" name="组合 134"/>
            <p:cNvGrpSpPr/>
            <p:nvPr/>
          </p:nvGrpSpPr>
          <p:grpSpPr>
            <a:xfrm>
              <a:off x="9170162" y="2594267"/>
              <a:ext cx="1733299" cy="1918966"/>
              <a:chOff x="9096784" y="3997133"/>
              <a:chExt cx="1313631" cy="1454344"/>
            </a:xfrm>
          </p:grpSpPr>
          <p:sp>
            <p:nvSpPr>
              <p:cNvPr id="179" name="平行四边形 178"/>
              <p:cNvSpPr/>
              <p:nvPr/>
            </p:nvSpPr>
            <p:spPr>
              <a:xfrm rot="5400000">
                <a:off x="8861631" y="4559506"/>
                <a:ext cx="1127122" cy="656815"/>
              </a:xfrm>
              <a:prstGeom prst="parallelogram">
                <a:avLst>
                  <a:gd name="adj" fmla="val 5701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0" name="平行四边形 179"/>
              <p:cNvSpPr/>
              <p:nvPr/>
            </p:nvSpPr>
            <p:spPr>
              <a:xfrm rot="16200000" flipH="1">
                <a:off x="9518447" y="4559508"/>
                <a:ext cx="1127122" cy="656815"/>
              </a:xfrm>
              <a:prstGeom prst="parallelogram">
                <a:avLst>
                  <a:gd name="adj" fmla="val 570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1" name="平行四边形 180"/>
              <p:cNvSpPr/>
              <p:nvPr/>
            </p:nvSpPr>
            <p:spPr>
              <a:xfrm rot="19800000" flipH="1">
                <a:off x="9184658" y="3997133"/>
                <a:ext cx="1139446" cy="656815"/>
              </a:xfrm>
              <a:prstGeom prst="parallelogram">
                <a:avLst>
                  <a:gd name="adj" fmla="val 5828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36" name="组合 135"/>
            <p:cNvGrpSpPr/>
            <p:nvPr/>
          </p:nvGrpSpPr>
          <p:grpSpPr>
            <a:xfrm>
              <a:off x="8713263" y="3809696"/>
              <a:ext cx="1022021" cy="2333423"/>
              <a:chOff x="9096784" y="4184113"/>
              <a:chExt cx="1313631" cy="1267364"/>
            </a:xfrm>
          </p:grpSpPr>
          <p:sp>
            <p:nvSpPr>
              <p:cNvPr id="176" name="平行四边形 175"/>
              <p:cNvSpPr/>
              <p:nvPr/>
            </p:nvSpPr>
            <p:spPr>
              <a:xfrm rot="5400000">
                <a:off x="8861631" y="4559506"/>
                <a:ext cx="1127122" cy="656815"/>
              </a:xfrm>
              <a:prstGeom prst="parallelogram">
                <a:avLst>
                  <a:gd name="adj" fmla="val 570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7" name="平行四边形 176"/>
              <p:cNvSpPr/>
              <p:nvPr/>
            </p:nvSpPr>
            <p:spPr>
              <a:xfrm rot="16200000" flipH="1">
                <a:off x="9518447" y="4559508"/>
                <a:ext cx="1127122" cy="656815"/>
              </a:xfrm>
              <a:prstGeom prst="parallelogram">
                <a:avLst>
                  <a:gd name="adj" fmla="val 570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8" name="平行四边形 177"/>
              <p:cNvSpPr/>
              <p:nvPr/>
            </p:nvSpPr>
            <p:spPr>
              <a:xfrm rot="19800000" flipH="1">
                <a:off x="9182923" y="4184113"/>
                <a:ext cx="1139446" cy="280314"/>
              </a:xfrm>
              <a:prstGeom prst="parallelogram">
                <a:avLst>
                  <a:gd name="adj" fmla="val 582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37" name="组合 136"/>
            <p:cNvGrpSpPr/>
            <p:nvPr/>
          </p:nvGrpSpPr>
          <p:grpSpPr>
            <a:xfrm>
              <a:off x="10975594" y="3220553"/>
              <a:ext cx="2387334" cy="2609835"/>
              <a:chOff x="9038828" y="3997133"/>
              <a:chExt cx="1371587" cy="1499420"/>
            </a:xfrm>
          </p:grpSpPr>
          <p:sp>
            <p:nvSpPr>
              <p:cNvPr id="172" name="平行四边形 171"/>
              <p:cNvSpPr/>
              <p:nvPr/>
            </p:nvSpPr>
            <p:spPr>
              <a:xfrm rot="5400000">
                <a:off x="8803675" y="4604584"/>
                <a:ext cx="1127122" cy="656815"/>
              </a:xfrm>
              <a:prstGeom prst="parallelogram">
                <a:avLst>
                  <a:gd name="adj" fmla="val 57012"/>
                </a:avLst>
              </a:prstGeom>
              <a:solidFill>
                <a:schemeClr val="accent2">
                  <a:lumMod val="60000"/>
                  <a:lumOff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3" name="平行四边形 172"/>
              <p:cNvSpPr/>
              <p:nvPr/>
            </p:nvSpPr>
            <p:spPr>
              <a:xfrm rot="5400000">
                <a:off x="8861631" y="4559506"/>
                <a:ext cx="1127122" cy="656815"/>
              </a:xfrm>
              <a:prstGeom prst="parallelogram">
                <a:avLst>
                  <a:gd name="adj" fmla="val 5701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4" name="平行四边形 173"/>
              <p:cNvSpPr/>
              <p:nvPr/>
            </p:nvSpPr>
            <p:spPr>
              <a:xfrm rot="16200000" flipH="1">
                <a:off x="9518447" y="4559508"/>
                <a:ext cx="1127122" cy="656815"/>
              </a:xfrm>
              <a:prstGeom prst="parallelogram">
                <a:avLst>
                  <a:gd name="adj" fmla="val 5701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5" name="平行四边形 174"/>
              <p:cNvSpPr/>
              <p:nvPr/>
            </p:nvSpPr>
            <p:spPr>
              <a:xfrm rot="19800000" flipH="1">
                <a:off x="9184658" y="3997133"/>
                <a:ext cx="1139446" cy="656815"/>
              </a:xfrm>
              <a:prstGeom prst="parallelogram">
                <a:avLst>
                  <a:gd name="adj" fmla="val 5828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38" name="组合 137"/>
            <p:cNvGrpSpPr/>
            <p:nvPr/>
          </p:nvGrpSpPr>
          <p:grpSpPr>
            <a:xfrm>
              <a:off x="6334956" y="5101955"/>
              <a:ext cx="2725123" cy="3017032"/>
              <a:chOff x="9096784" y="3997133"/>
              <a:chExt cx="1313631" cy="1454344"/>
            </a:xfrm>
          </p:grpSpPr>
          <p:sp>
            <p:nvSpPr>
              <p:cNvPr id="169" name="平行四边形 168"/>
              <p:cNvSpPr/>
              <p:nvPr/>
            </p:nvSpPr>
            <p:spPr>
              <a:xfrm rot="5400000">
                <a:off x="8861631" y="4559506"/>
                <a:ext cx="1127122" cy="656815"/>
              </a:xfrm>
              <a:prstGeom prst="parallelogram">
                <a:avLst>
                  <a:gd name="adj" fmla="val 5701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0" name="平行四边形 169"/>
              <p:cNvSpPr/>
              <p:nvPr/>
            </p:nvSpPr>
            <p:spPr>
              <a:xfrm rot="16200000" flipH="1">
                <a:off x="9518447" y="4559508"/>
                <a:ext cx="1127122" cy="656815"/>
              </a:xfrm>
              <a:prstGeom prst="parallelogram">
                <a:avLst>
                  <a:gd name="adj" fmla="val 570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1" name="平行四边形 170"/>
              <p:cNvSpPr/>
              <p:nvPr/>
            </p:nvSpPr>
            <p:spPr>
              <a:xfrm rot="19800000" flipH="1">
                <a:off x="9184658" y="3997133"/>
                <a:ext cx="1139446" cy="656815"/>
              </a:xfrm>
              <a:prstGeom prst="parallelogram">
                <a:avLst>
                  <a:gd name="adj" fmla="val 5828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39" name="平行四边形 138"/>
            <p:cNvSpPr/>
            <p:nvPr/>
          </p:nvSpPr>
          <p:spPr>
            <a:xfrm rot="5400000">
              <a:off x="8928659" y="6027105"/>
              <a:ext cx="2242331" cy="817959"/>
            </a:xfrm>
            <a:prstGeom prst="parallelogram">
              <a:avLst>
                <a:gd name="adj" fmla="val 570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0" name="平行四边形 139"/>
            <p:cNvSpPr/>
            <p:nvPr/>
          </p:nvSpPr>
          <p:spPr>
            <a:xfrm rot="16200000" flipH="1">
              <a:off x="9746620" y="6027111"/>
              <a:ext cx="2242332" cy="817959"/>
            </a:xfrm>
            <a:prstGeom prst="parallelogram">
              <a:avLst>
                <a:gd name="adj" fmla="val 570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1" name="平行四边形 140"/>
            <p:cNvSpPr/>
            <p:nvPr/>
          </p:nvSpPr>
          <p:spPr>
            <a:xfrm rot="19800000" flipH="1">
              <a:off x="9748117" y="4901619"/>
              <a:ext cx="1418999" cy="826112"/>
            </a:xfrm>
            <a:prstGeom prst="parallelogram">
              <a:avLst>
                <a:gd name="adj" fmla="val 582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2" name="等腰三角形 141"/>
            <p:cNvSpPr/>
            <p:nvPr/>
          </p:nvSpPr>
          <p:spPr>
            <a:xfrm rot="4500000">
              <a:off x="7934224" y="2522843"/>
              <a:ext cx="589485" cy="508176"/>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3" name="等腰三角形 142"/>
            <p:cNvSpPr/>
            <p:nvPr/>
          </p:nvSpPr>
          <p:spPr>
            <a:xfrm rot="6535270">
              <a:off x="5667403" y="6342196"/>
              <a:ext cx="291882" cy="251622"/>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4" name="等腰三角形 143"/>
            <p:cNvSpPr/>
            <p:nvPr/>
          </p:nvSpPr>
          <p:spPr>
            <a:xfrm rot="13741432">
              <a:off x="4577447" y="5808542"/>
              <a:ext cx="491991" cy="424130"/>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45" name="组合 144"/>
            <p:cNvGrpSpPr/>
            <p:nvPr/>
          </p:nvGrpSpPr>
          <p:grpSpPr>
            <a:xfrm rot="1800000">
              <a:off x="7390286" y="4328103"/>
              <a:ext cx="1788132" cy="465715"/>
              <a:chOff x="3514049" y="3800335"/>
              <a:chExt cx="3768802" cy="981576"/>
            </a:xfrm>
          </p:grpSpPr>
          <p:sp>
            <p:nvSpPr>
              <p:cNvPr id="167" name="任意多边形: 形状 166"/>
              <p:cNvSpPr/>
              <p:nvPr/>
            </p:nvSpPr>
            <p:spPr>
              <a:xfrm>
                <a:off x="3600682" y="3990926"/>
                <a:ext cx="3682169" cy="790985"/>
              </a:xfrm>
              <a:custGeom>
                <a:avLst/>
                <a:gdLst>
                  <a:gd name="connsiteX0" fmla="*/ 3155102 w 3390366"/>
                  <a:gd name="connsiteY0" fmla="*/ 728301 h 728301"/>
                  <a:gd name="connsiteX1" fmla="*/ 2653665 w 3390366"/>
                  <a:gd name="connsiteY1" fmla="*/ 555376 h 728301"/>
                  <a:gd name="connsiteX2" fmla="*/ 2425143 w 3390366"/>
                  <a:gd name="connsiteY2" fmla="*/ 469287 h 728301"/>
                  <a:gd name="connsiteX3" fmla="*/ 2196621 w 3390366"/>
                  <a:gd name="connsiteY3" fmla="*/ 555376 h 728301"/>
                  <a:gd name="connsiteX4" fmla="*/ 1695184 w 3390366"/>
                  <a:gd name="connsiteY4" fmla="*/ 728301 h 728301"/>
                  <a:gd name="connsiteX5" fmla="*/ 1193746 w 3390366"/>
                  <a:gd name="connsiteY5" fmla="*/ 555376 h 728301"/>
                  <a:gd name="connsiteX6" fmla="*/ 965224 w 3390366"/>
                  <a:gd name="connsiteY6" fmla="*/ 469287 h 728301"/>
                  <a:gd name="connsiteX7" fmla="*/ 736702 w 3390366"/>
                  <a:gd name="connsiteY7" fmla="*/ 555376 h 728301"/>
                  <a:gd name="connsiteX8" fmla="*/ 235265 w 3390366"/>
                  <a:gd name="connsiteY8" fmla="*/ 728301 h 728301"/>
                  <a:gd name="connsiteX9" fmla="*/ 0 w 3390366"/>
                  <a:gd name="connsiteY9" fmla="*/ 493751 h 728301"/>
                  <a:gd name="connsiteX10" fmla="*/ 235265 w 3390366"/>
                  <a:gd name="connsiteY10" fmla="*/ 259200 h 728301"/>
                  <a:gd name="connsiteX11" fmla="*/ 463787 w 3390366"/>
                  <a:gd name="connsiteY11" fmla="*/ 173112 h 728301"/>
                  <a:gd name="connsiteX12" fmla="*/ 965224 w 3390366"/>
                  <a:gd name="connsiteY12" fmla="*/ 0 h 728301"/>
                  <a:gd name="connsiteX13" fmla="*/ 1466662 w 3390366"/>
                  <a:gd name="connsiteY13" fmla="*/ 172925 h 728301"/>
                  <a:gd name="connsiteX14" fmla="*/ 1695184 w 3390366"/>
                  <a:gd name="connsiteY14" fmla="*/ 259014 h 728301"/>
                  <a:gd name="connsiteX15" fmla="*/ 1923705 w 3390366"/>
                  <a:gd name="connsiteY15" fmla="*/ 172925 h 728301"/>
                  <a:gd name="connsiteX16" fmla="*/ 2425143 w 3390366"/>
                  <a:gd name="connsiteY16" fmla="*/ 0 h 728301"/>
                  <a:gd name="connsiteX17" fmla="*/ 2926580 w 3390366"/>
                  <a:gd name="connsiteY17" fmla="*/ 172925 h 728301"/>
                  <a:gd name="connsiteX18" fmla="*/ 3155102 w 3390366"/>
                  <a:gd name="connsiteY18" fmla="*/ 259014 h 728301"/>
                  <a:gd name="connsiteX19" fmla="*/ 3390367 w 3390366"/>
                  <a:gd name="connsiteY19" fmla="*/ 493564 h 728301"/>
                  <a:gd name="connsiteX20" fmla="*/ 3155102 w 3390366"/>
                  <a:gd name="connsiteY20" fmla="*/ 728114 h 72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0366" h="728301">
                    <a:moveTo>
                      <a:pt x="3155102" y="728301"/>
                    </a:moveTo>
                    <a:cubicBezTo>
                      <a:pt x="2897359" y="728301"/>
                      <a:pt x="2756500" y="628206"/>
                      <a:pt x="2653665" y="555376"/>
                    </a:cubicBezTo>
                    <a:cubicBezTo>
                      <a:pt x="2572933" y="498046"/>
                      <a:pt x="2532473" y="469287"/>
                      <a:pt x="2425143" y="469287"/>
                    </a:cubicBezTo>
                    <a:cubicBezTo>
                      <a:pt x="2317812" y="469287"/>
                      <a:pt x="2277353" y="498046"/>
                      <a:pt x="2196621" y="555376"/>
                    </a:cubicBezTo>
                    <a:cubicBezTo>
                      <a:pt x="2093786" y="628393"/>
                      <a:pt x="1953114" y="728301"/>
                      <a:pt x="1695184" y="728301"/>
                    </a:cubicBezTo>
                    <a:cubicBezTo>
                      <a:pt x="1437253" y="728301"/>
                      <a:pt x="1296769" y="628393"/>
                      <a:pt x="1193746" y="555376"/>
                    </a:cubicBezTo>
                    <a:cubicBezTo>
                      <a:pt x="1113014" y="498046"/>
                      <a:pt x="1072555" y="469287"/>
                      <a:pt x="965224" y="469287"/>
                    </a:cubicBezTo>
                    <a:cubicBezTo>
                      <a:pt x="857894" y="469287"/>
                      <a:pt x="817434" y="498046"/>
                      <a:pt x="736702" y="555376"/>
                    </a:cubicBezTo>
                    <a:cubicBezTo>
                      <a:pt x="633868" y="628206"/>
                      <a:pt x="492821" y="728301"/>
                      <a:pt x="235265" y="728301"/>
                    </a:cubicBezTo>
                    <a:cubicBezTo>
                      <a:pt x="105332" y="728301"/>
                      <a:pt x="0" y="623289"/>
                      <a:pt x="0" y="493751"/>
                    </a:cubicBezTo>
                    <a:cubicBezTo>
                      <a:pt x="0" y="364212"/>
                      <a:pt x="105332" y="259200"/>
                      <a:pt x="235265" y="259200"/>
                    </a:cubicBezTo>
                    <a:cubicBezTo>
                      <a:pt x="342596" y="259200"/>
                      <a:pt x="383055" y="230442"/>
                      <a:pt x="463787" y="173112"/>
                    </a:cubicBezTo>
                    <a:cubicBezTo>
                      <a:pt x="566622" y="99908"/>
                      <a:pt x="707482" y="0"/>
                      <a:pt x="965224" y="0"/>
                    </a:cubicBezTo>
                    <a:cubicBezTo>
                      <a:pt x="1222967" y="0"/>
                      <a:pt x="1363827" y="99908"/>
                      <a:pt x="1466662" y="172925"/>
                    </a:cubicBezTo>
                    <a:cubicBezTo>
                      <a:pt x="1547394" y="230255"/>
                      <a:pt x="1587853" y="259014"/>
                      <a:pt x="1695184" y="259014"/>
                    </a:cubicBezTo>
                    <a:cubicBezTo>
                      <a:pt x="1802514" y="259014"/>
                      <a:pt x="1842974" y="230255"/>
                      <a:pt x="1923705" y="172925"/>
                    </a:cubicBezTo>
                    <a:cubicBezTo>
                      <a:pt x="2026540" y="99908"/>
                      <a:pt x="2167213" y="0"/>
                      <a:pt x="2425143" y="0"/>
                    </a:cubicBezTo>
                    <a:cubicBezTo>
                      <a:pt x="2683073" y="0"/>
                      <a:pt x="2823745" y="99908"/>
                      <a:pt x="2926580" y="172925"/>
                    </a:cubicBezTo>
                    <a:cubicBezTo>
                      <a:pt x="3007312" y="230255"/>
                      <a:pt x="3047772" y="259014"/>
                      <a:pt x="3155102" y="259014"/>
                    </a:cubicBezTo>
                    <a:cubicBezTo>
                      <a:pt x="3285041" y="259014"/>
                      <a:pt x="3390367" y="364025"/>
                      <a:pt x="3390367" y="493564"/>
                    </a:cubicBezTo>
                    <a:cubicBezTo>
                      <a:pt x="3390367" y="623103"/>
                      <a:pt x="3285041" y="728114"/>
                      <a:pt x="3155102" y="728114"/>
                    </a:cubicBezTo>
                    <a:close/>
                  </a:path>
                </a:pathLst>
              </a:custGeom>
              <a:solidFill>
                <a:schemeClr val="accent2">
                  <a:lumMod val="20000"/>
                  <a:lumOff val="80000"/>
                </a:schemeClr>
              </a:solidFill>
              <a:ln w="15875" cap="flat">
                <a:noFill/>
                <a:prstDash val="solid"/>
                <a:miter/>
              </a:ln>
            </p:spPr>
            <p:txBody>
              <a:bodyPr rtlCol="0" anchor="ctr"/>
              <a:lstStyle/>
              <a:p>
                <a:endParaRPr lang="zh-CN" altLang="en-US"/>
              </a:p>
            </p:txBody>
          </p:sp>
          <p:sp>
            <p:nvSpPr>
              <p:cNvPr id="168" name="任意多边形: 形状 167"/>
              <p:cNvSpPr/>
              <p:nvPr/>
            </p:nvSpPr>
            <p:spPr>
              <a:xfrm>
                <a:off x="3514049" y="3800335"/>
                <a:ext cx="3682169" cy="790985"/>
              </a:xfrm>
              <a:custGeom>
                <a:avLst/>
                <a:gdLst>
                  <a:gd name="connsiteX0" fmla="*/ 3155102 w 3390366"/>
                  <a:gd name="connsiteY0" fmla="*/ 728301 h 728301"/>
                  <a:gd name="connsiteX1" fmla="*/ 2653665 w 3390366"/>
                  <a:gd name="connsiteY1" fmla="*/ 555376 h 728301"/>
                  <a:gd name="connsiteX2" fmla="*/ 2425143 w 3390366"/>
                  <a:gd name="connsiteY2" fmla="*/ 469287 h 728301"/>
                  <a:gd name="connsiteX3" fmla="*/ 2196621 w 3390366"/>
                  <a:gd name="connsiteY3" fmla="*/ 555376 h 728301"/>
                  <a:gd name="connsiteX4" fmla="*/ 1695184 w 3390366"/>
                  <a:gd name="connsiteY4" fmla="*/ 728301 h 728301"/>
                  <a:gd name="connsiteX5" fmla="*/ 1193746 w 3390366"/>
                  <a:gd name="connsiteY5" fmla="*/ 555376 h 728301"/>
                  <a:gd name="connsiteX6" fmla="*/ 965224 w 3390366"/>
                  <a:gd name="connsiteY6" fmla="*/ 469287 h 728301"/>
                  <a:gd name="connsiteX7" fmla="*/ 736702 w 3390366"/>
                  <a:gd name="connsiteY7" fmla="*/ 555376 h 728301"/>
                  <a:gd name="connsiteX8" fmla="*/ 235265 w 3390366"/>
                  <a:gd name="connsiteY8" fmla="*/ 728301 h 728301"/>
                  <a:gd name="connsiteX9" fmla="*/ 0 w 3390366"/>
                  <a:gd name="connsiteY9" fmla="*/ 493751 h 728301"/>
                  <a:gd name="connsiteX10" fmla="*/ 235265 w 3390366"/>
                  <a:gd name="connsiteY10" fmla="*/ 259200 h 728301"/>
                  <a:gd name="connsiteX11" fmla="*/ 463787 w 3390366"/>
                  <a:gd name="connsiteY11" fmla="*/ 173112 h 728301"/>
                  <a:gd name="connsiteX12" fmla="*/ 965224 w 3390366"/>
                  <a:gd name="connsiteY12" fmla="*/ 0 h 728301"/>
                  <a:gd name="connsiteX13" fmla="*/ 1466662 w 3390366"/>
                  <a:gd name="connsiteY13" fmla="*/ 172925 h 728301"/>
                  <a:gd name="connsiteX14" fmla="*/ 1695184 w 3390366"/>
                  <a:gd name="connsiteY14" fmla="*/ 259014 h 728301"/>
                  <a:gd name="connsiteX15" fmla="*/ 1923705 w 3390366"/>
                  <a:gd name="connsiteY15" fmla="*/ 172925 h 728301"/>
                  <a:gd name="connsiteX16" fmla="*/ 2425143 w 3390366"/>
                  <a:gd name="connsiteY16" fmla="*/ 0 h 728301"/>
                  <a:gd name="connsiteX17" fmla="*/ 2926580 w 3390366"/>
                  <a:gd name="connsiteY17" fmla="*/ 172925 h 728301"/>
                  <a:gd name="connsiteX18" fmla="*/ 3155102 w 3390366"/>
                  <a:gd name="connsiteY18" fmla="*/ 259014 h 728301"/>
                  <a:gd name="connsiteX19" fmla="*/ 3390367 w 3390366"/>
                  <a:gd name="connsiteY19" fmla="*/ 493564 h 728301"/>
                  <a:gd name="connsiteX20" fmla="*/ 3155102 w 3390366"/>
                  <a:gd name="connsiteY20" fmla="*/ 728114 h 72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0366" h="728301">
                    <a:moveTo>
                      <a:pt x="3155102" y="728301"/>
                    </a:moveTo>
                    <a:cubicBezTo>
                      <a:pt x="2897359" y="728301"/>
                      <a:pt x="2756500" y="628206"/>
                      <a:pt x="2653665" y="555376"/>
                    </a:cubicBezTo>
                    <a:cubicBezTo>
                      <a:pt x="2572933" y="498046"/>
                      <a:pt x="2532473" y="469287"/>
                      <a:pt x="2425143" y="469287"/>
                    </a:cubicBezTo>
                    <a:cubicBezTo>
                      <a:pt x="2317812" y="469287"/>
                      <a:pt x="2277353" y="498046"/>
                      <a:pt x="2196621" y="555376"/>
                    </a:cubicBezTo>
                    <a:cubicBezTo>
                      <a:pt x="2093786" y="628393"/>
                      <a:pt x="1953114" y="728301"/>
                      <a:pt x="1695184" y="728301"/>
                    </a:cubicBezTo>
                    <a:cubicBezTo>
                      <a:pt x="1437253" y="728301"/>
                      <a:pt x="1296769" y="628393"/>
                      <a:pt x="1193746" y="555376"/>
                    </a:cubicBezTo>
                    <a:cubicBezTo>
                      <a:pt x="1113014" y="498046"/>
                      <a:pt x="1072555" y="469287"/>
                      <a:pt x="965224" y="469287"/>
                    </a:cubicBezTo>
                    <a:cubicBezTo>
                      <a:pt x="857894" y="469287"/>
                      <a:pt x="817434" y="498046"/>
                      <a:pt x="736702" y="555376"/>
                    </a:cubicBezTo>
                    <a:cubicBezTo>
                      <a:pt x="633868" y="628206"/>
                      <a:pt x="492821" y="728301"/>
                      <a:pt x="235265" y="728301"/>
                    </a:cubicBezTo>
                    <a:cubicBezTo>
                      <a:pt x="105332" y="728301"/>
                      <a:pt x="0" y="623289"/>
                      <a:pt x="0" y="493751"/>
                    </a:cubicBezTo>
                    <a:cubicBezTo>
                      <a:pt x="0" y="364212"/>
                      <a:pt x="105332" y="259200"/>
                      <a:pt x="235265" y="259200"/>
                    </a:cubicBezTo>
                    <a:cubicBezTo>
                      <a:pt x="342596" y="259200"/>
                      <a:pt x="383055" y="230442"/>
                      <a:pt x="463787" y="173112"/>
                    </a:cubicBezTo>
                    <a:cubicBezTo>
                      <a:pt x="566622" y="99908"/>
                      <a:pt x="707482" y="0"/>
                      <a:pt x="965224" y="0"/>
                    </a:cubicBezTo>
                    <a:cubicBezTo>
                      <a:pt x="1222967" y="0"/>
                      <a:pt x="1363827" y="99908"/>
                      <a:pt x="1466662" y="172925"/>
                    </a:cubicBezTo>
                    <a:cubicBezTo>
                      <a:pt x="1547394" y="230255"/>
                      <a:pt x="1587853" y="259014"/>
                      <a:pt x="1695184" y="259014"/>
                    </a:cubicBezTo>
                    <a:cubicBezTo>
                      <a:pt x="1802514" y="259014"/>
                      <a:pt x="1842974" y="230255"/>
                      <a:pt x="1923705" y="172925"/>
                    </a:cubicBezTo>
                    <a:cubicBezTo>
                      <a:pt x="2026540" y="99908"/>
                      <a:pt x="2167213" y="0"/>
                      <a:pt x="2425143" y="0"/>
                    </a:cubicBezTo>
                    <a:cubicBezTo>
                      <a:pt x="2683073" y="0"/>
                      <a:pt x="2823745" y="99908"/>
                      <a:pt x="2926580" y="172925"/>
                    </a:cubicBezTo>
                    <a:cubicBezTo>
                      <a:pt x="3007312" y="230255"/>
                      <a:pt x="3047772" y="259014"/>
                      <a:pt x="3155102" y="259014"/>
                    </a:cubicBezTo>
                    <a:cubicBezTo>
                      <a:pt x="3285041" y="259014"/>
                      <a:pt x="3390367" y="364025"/>
                      <a:pt x="3390367" y="493564"/>
                    </a:cubicBezTo>
                    <a:cubicBezTo>
                      <a:pt x="3390367" y="623103"/>
                      <a:pt x="3285041" y="728114"/>
                      <a:pt x="3155102" y="728114"/>
                    </a:cubicBezTo>
                    <a:close/>
                  </a:path>
                </a:pathLst>
              </a:custGeom>
              <a:noFill/>
              <a:ln w="15875" cap="flat">
                <a:solidFill>
                  <a:schemeClr val="tx1"/>
                </a:solidFill>
                <a:prstDash val="solid"/>
                <a:miter/>
              </a:ln>
            </p:spPr>
            <p:txBody>
              <a:bodyPr rtlCol="0" anchor="ctr"/>
              <a:lstStyle/>
              <a:p>
                <a:endParaRPr lang="zh-CN" altLang="en-US"/>
              </a:p>
            </p:txBody>
          </p:sp>
        </p:grpSp>
        <p:sp>
          <p:nvSpPr>
            <p:cNvPr id="146" name="平行四边形 145"/>
            <p:cNvSpPr/>
            <p:nvPr/>
          </p:nvSpPr>
          <p:spPr>
            <a:xfrm rot="19800000" flipH="1">
              <a:off x="11177322" y="-192150"/>
              <a:ext cx="1882999" cy="386658"/>
            </a:xfrm>
            <a:prstGeom prst="parallelogram">
              <a:avLst>
                <a:gd name="adj" fmla="val 58285"/>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7" name="等腰三角形 146"/>
            <p:cNvSpPr/>
            <p:nvPr/>
          </p:nvSpPr>
          <p:spPr>
            <a:xfrm rot="1800000">
              <a:off x="11411741" y="1283140"/>
              <a:ext cx="707136" cy="609600"/>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48" name="组合 147"/>
            <p:cNvGrpSpPr/>
            <p:nvPr/>
          </p:nvGrpSpPr>
          <p:grpSpPr>
            <a:xfrm>
              <a:off x="7366982" y="-532208"/>
              <a:ext cx="1182204" cy="1308839"/>
              <a:chOff x="9096784" y="3997133"/>
              <a:chExt cx="1313631" cy="1454344"/>
            </a:xfrm>
          </p:grpSpPr>
          <p:sp>
            <p:nvSpPr>
              <p:cNvPr id="164" name="平行四边形 163"/>
              <p:cNvSpPr/>
              <p:nvPr/>
            </p:nvSpPr>
            <p:spPr>
              <a:xfrm rot="5400000">
                <a:off x="8861631" y="4559506"/>
                <a:ext cx="1127122" cy="656815"/>
              </a:xfrm>
              <a:prstGeom prst="parallelogram">
                <a:avLst>
                  <a:gd name="adj" fmla="val 5701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5" name="平行四边形 164"/>
              <p:cNvSpPr/>
              <p:nvPr/>
            </p:nvSpPr>
            <p:spPr>
              <a:xfrm rot="16200000" flipH="1">
                <a:off x="9518447" y="4559508"/>
                <a:ext cx="1127122" cy="656815"/>
              </a:xfrm>
              <a:prstGeom prst="parallelogram">
                <a:avLst>
                  <a:gd name="adj" fmla="val 570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6" name="平行四边形 165"/>
              <p:cNvSpPr/>
              <p:nvPr/>
            </p:nvSpPr>
            <p:spPr>
              <a:xfrm rot="19800000" flipH="1">
                <a:off x="9184658" y="3997133"/>
                <a:ext cx="1139446" cy="656815"/>
              </a:xfrm>
              <a:prstGeom prst="parallelogram">
                <a:avLst>
                  <a:gd name="adj" fmla="val 5828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49" name="组合 148"/>
            <p:cNvGrpSpPr/>
            <p:nvPr/>
          </p:nvGrpSpPr>
          <p:grpSpPr>
            <a:xfrm>
              <a:off x="6581612" y="-765037"/>
              <a:ext cx="1164792" cy="1792555"/>
              <a:chOff x="5990439" y="-735562"/>
              <a:chExt cx="1164792" cy="1792555"/>
            </a:xfrm>
          </p:grpSpPr>
          <p:sp>
            <p:nvSpPr>
              <p:cNvPr id="161" name="平行四边形 160"/>
              <p:cNvSpPr/>
              <p:nvPr/>
            </p:nvSpPr>
            <p:spPr>
              <a:xfrm rot="19800000" flipH="1">
                <a:off x="6071969" y="-735562"/>
                <a:ext cx="1025446" cy="596994"/>
              </a:xfrm>
              <a:prstGeom prst="parallelogram">
                <a:avLst>
                  <a:gd name="adj" fmla="val 582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2" name="平行四边形 161"/>
              <p:cNvSpPr/>
              <p:nvPr/>
            </p:nvSpPr>
            <p:spPr>
              <a:xfrm rot="5400000">
                <a:off x="5528168" y="14408"/>
                <a:ext cx="1504851" cy="580310"/>
              </a:xfrm>
              <a:prstGeom prst="parallelogram">
                <a:avLst>
                  <a:gd name="adj" fmla="val 570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3" name="平行四边形 162"/>
              <p:cNvSpPr/>
              <p:nvPr/>
            </p:nvSpPr>
            <p:spPr>
              <a:xfrm rot="16200000" flipH="1">
                <a:off x="6112650" y="14413"/>
                <a:ext cx="1504851" cy="580310"/>
              </a:xfrm>
              <a:prstGeom prst="parallelogram">
                <a:avLst>
                  <a:gd name="adj" fmla="val 570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50" name="组合 149"/>
            <p:cNvGrpSpPr/>
            <p:nvPr/>
          </p:nvGrpSpPr>
          <p:grpSpPr>
            <a:xfrm>
              <a:off x="10721598" y="831000"/>
              <a:ext cx="1345497" cy="1489624"/>
              <a:chOff x="9096784" y="3997133"/>
              <a:chExt cx="1313631" cy="1454344"/>
            </a:xfrm>
          </p:grpSpPr>
          <p:sp>
            <p:nvSpPr>
              <p:cNvPr id="158" name="平行四边形 157"/>
              <p:cNvSpPr/>
              <p:nvPr/>
            </p:nvSpPr>
            <p:spPr>
              <a:xfrm rot="5400000">
                <a:off x="8861631" y="4559506"/>
                <a:ext cx="1127122" cy="656815"/>
              </a:xfrm>
              <a:prstGeom prst="parallelogram">
                <a:avLst>
                  <a:gd name="adj" fmla="val 5701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9" name="平行四边形 158"/>
              <p:cNvSpPr/>
              <p:nvPr/>
            </p:nvSpPr>
            <p:spPr>
              <a:xfrm rot="16200000" flipH="1">
                <a:off x="9518447" y="4559508"/>
                <a:ext cx="1127122" cy="656815"/>
              </a:xfrm>
              <a:prstGeom prst="parallelogram">
                <a:avLst>
                  <a:gd name="adj" fmla="val 570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0" name="平行四边形 159"/>
              <p:cNvSpPr/>
              <p:nvPr/>
            </p:nvSpPr>
            <p:spPr>
              <a:xfrm rot="19800000" flipH="1">
                <a:off x="9184658" y="3997133"/>
                <a:ext cx="1139446" cy="656815"/>
              </a:xfrm>
              <a:prstGeom prst="parallelogram">
                <a:avLst>
                  <a:gd name="adj" fmla="val 5828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51" name="等腰三角形 150"/>
            <p:cNvSpPr/>
            <p:nvPr/>
          </p:nvSpPr>
          <p:spPr>
            <a:xfrm rot="4500000">
              <a:off x="10420619" y="112843"/>
              <a:ext cx="530692" cy="457493"/>
            </a:xfrm>
            <a:prstGeom prst="triangl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52" name="组合 151"/>
            <p:cNvGrpSpPr/>
            <p:nvPr/>
          </p:nvGrpSpPr>
          <p:grpSpPr>
            <a:xfrm rot="4500000">
              <a:off x="9013047" y="871449"/>
              <a:ext cx="1938186" cy="2118826"/>
              <a:chOff x="9038828" y="3997133"/>
              <a:chExt cx="1371587" cy="1499420"/>
            </a:xfrm>
          </p:grpSpPr>
          <p:sp>
            <p:nvSpPr>
              <p:cNvPr id="154" name="平行四边形 153"/>
              <p:cNvSpPr/>
              <p:nvPr/>
            </p:nvSpPr>
            <p:spPr>
              <a:xfrm rot="5400000">
                <a:off x="8803675" y="4604584"/>
                <a:ext cx="1127122" cy="656815"/>
              </a:xfrm>
              <a:prstGeom prst="parallelogram">
                <a:avLst>
                  <a:gd name="adj" fmla="val 57012"/>
                </a:avLst>
              </a:prstGeom>
              <a:solidFill>
                <a:schemeClr val="accent2">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5" name="平行四边形 154"/>
              <p:cNvSpPr/>
              <p:nvPr/>
            </p:nvSpPr>
            <p:spPr>
              <a:xfrm rot="5400000">
                <a:off x="8861631" y="4559506"/>
                <a:ext cx="1127122" cy="656815"/>
              </a:xfrm>
              <a:prstGeom prst="parallelogram">
                <a:avLst>
                  <a:gd name="adj" fmla="val 5701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6" name="平行四边形 155"/>
              <p:cNvSpPr/>
              <p:nvPr/>
            </p:nvSpPr>
            <p:spPr>
              <a:xfrm rot="16200000" flipH="1">
                <a:off x="9518447" y="4559508"/>
                <a:ext cx="1127122" cy="656815"/>
              </a:xfrm>
              <a:prstGeom prst="parallelogram">
                <a:avLst>
                  <a:gd name="adj" fmla="val 5701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7" name="平行四边形 156"/>
              <p:cNvSpPr/>
              <p:nvPr/>
            </p:nvSpPr>
            <p:spPr>
              <a:xfrm rot="19800000" flipH="1">
                <a:off x="9184658" y="3997133"/>
                <a:ext cx="1139446" cy="656815"/>
              </a:xfrm>
              <a:prstGeom prst="parallelogram">
                <a:avLst>
                  <a:gd name="adj" fmla="val 5828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53" name="等腰三角形 152"/>
            <p:cNvSpPr/>
            <p:nvPr userDrawn="1"/>
          </p:nvSpPr>
          <p:spPr>
            <a:xfrm rot="3373021">
              <a:off x="8192941" y="2415096"/>
              <a:ext cx="318974" cy="27497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133" name="矩形: 圆角 132"/>
          <p:cNvSpPr/>
          <p:nvPr userDrawn="1"/>
        </p:nvSpPr>
        <p:spPr>
          <a:xfrm>
            <a:off x="0" y="0"/>
            <a:ext cx="12192000" cy="2718384"/>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lumMod val="20000"/>
                  <a:lumOff val="80000"/>
                </a:schemeClr>
              </a:solidFill>
            </a:endParaRPr>
          </a:p>
        </p:txBody>
      </p:sp>
      <p:sp>
        <p:nvSpPr>
          <p:cNvPr id="134" name="文本框 133"/>
          <p:cNvSpPr txBox="1"/>
          <p:nvPr userDrawn="1"/>
        </p:nvSpPr>
        <p:spPr>
          <a:xfrm>
            <a:off x="644135" y="1884239"/>
            <a:ext cx="1538883" cy="923330"/>
          </a:xfrm>
          <a:prstGeom prst="rect">
            <a:avLst/>
          </a:prstGeom>
        </p:spPr>
        <p:txBody>
          <a:bodyPr wrap="square" lIns="0" tIns="0" rIns="0" bIns="0" rtlCol="0">
            <a:spAutoFit/>
          </a:bodyPr>
          <a:lstStyle/>
          <a:p>
            <a:pPr marL="0" indent="0" algn="l">
              <a:buNone/>
            </a:pPr>
            <a:r>
              <a:rPr lang="zh-CN" altLang="en-US" sz="6000" b="1">
                <a:solidFill>
                  <a:srgbClr val="FFFFFF"/>
                </a:solidFill>
                <a:latin typeface="+mj-ea"/>
                <a:ea typeface="+mj-ea"/>
              </a:rPr>
              <a:t>目录</a:t>
            </a:r>
            <a:endParaRPr lang="zh-CN" altLang="en-US" sz="6000" b="1">
              <a:solidFill>
                <a:srgbClr val="FFFFFF"/>
              </a:solidFill>
              <a:latin typeface="+mj-ea"/>
              <a:ea typeface="+mj-ea"/>
            </a:endParaRPr>
          </a:p>
        </p:txBody>
      </p:sp>
      <p:sp>
        <p:nvSpPr>
          <p:cNvPr id="135" name="文本框 134"/>
          <p:cNvSpPr txBox="1"/>
          <p:nvPr userDrawn="1"/>
        </p:nvSpPr>
        <p:spPr>
          <a:xfrm>
            <a:off x="2244382" y="2427209"/>
            <a:ext cx="1676741" cy="369332"/>
          </a:xfrm>
          <a:prstGeom prst="rect">
            <a:avLst/>
          </a:prstGeom>
        </p:spPr>
        <p:txBody>
          <a:bodyPr wrap="square" lIns="0" tIns="0" rIns="0" bIns="0" rtlCol="0">
            <a:spAutoFit/>
          </a:bodyPr>
          <a:lstStyle/>
          <a:p>
            <a:pPr marL="0" lvl="0" indent="0">
              <a:lnSpc>
                <a:spcPct val="100000"/>
              </a:lnSpc>
              <a:buFont typeface="+mj-lt"/>
              <a:buNone/>
            </a:pPr>
            <a:r>
              <a:rPr lang="en-US" altLang="zh-CN" sz="2400">
                <a:solidFill>
                  <a:srgbClr val="FFFFFF"/>
                </a:solidFill>
                <a:latin typeface="+mj-lt"/>
              </a:rPr>
              <a:t>CONTENT</a:t>
            </a:r>
            <a:endParaRPr lang="en-US" altLang="zh-CN" sz="2400">
              <a:solidFill>
                <a:srgbClr val="FFFFFF"/>
              </a:solidFill>
              <a:latin typeface="+mj-lt"/>
            </a:endParaRPr>
          </a:p>
        </p:txBody>
      </p:sp>
      <p:sp>
        <p:nvSpPr>
          <p:cNvPr id="136" name="文本占位符 135"/>
          <p:cNvSpPr>
            <a:spLocks noGrp="1"/>
          </p:cNvSpPr>
          <p:nvPr>
            <p:ph type="body" sz="quarter" idx="18" hasCustomPrompt="1"/>
          </p:nvPr>
        </p:nvSpPr>
        <p:spPr>
          <a:xfrm>
            <a:off x="644525" y="3872585"/>
            <a:ext cx="2462400" cy="914096"/>
          </a:xfrm>
          <a:prstGeom prst="rect">
            <a:avLst/>
          </a:prstGeom>
        </p:spPr>
        <p:txBody>
          <a:bodyPr wrap="square" lIns="0" tIns="0" rIns="0" bIns="0">
            <a:spAutoFit/>
          </a:bodyPr>
          <a:lstStyle>
            <a:lvl1pPr marL="0" indent="0" algn="ctr">
              <a:buNone/>
              <a:defRPr sz="6600" b="1">
                <a:latin typeface="+mj-lt"/>
              </a:defRPr>
            </a:lvl1pPr>
          </a:lstStyle>
          <a:p>
            <a:pPr lvl="0"/>
            <a:r>
              <a:rPr lang="en-US" altLang="zh-CN"/>
              <a:t>01.</a:t>
            </a:r>
            <a:endParaRPr lang="zh-CN" altLang="en-US"/>
          </a:p>
        </p:txBody>
      </p:sp>
      <p:sp>
        <p:nvSpPr>
          <p:cNvPr id="137" name="文本占位符 136"/>
          <p:cNvSpPr>
            <a:spLocks noGrp="1"/>
          </p:cNvSpPr>
          <p:nvPr>
            <p:ph type="body" sz="quarter" idx="21" hasCustomPrompt="1"/>
          </p:nvPr>
        </p:nvSpPr>
        <p:spPr>
          <a:xfrm>
            <a:off x="3447995" y="3872585"/>
            <a:ext cx="2462400" cy="914096"/>
          </a:xfrm>
          <a:prstGeom prst="rect">
            <a:avLst/>
          </a:prstGeom>
        </p:spPr>
        <p:txBody>
          <a:bodyPr wrap="square" lIns="0" tIns="0" rIns="0" bIns="0">
            <a:spAutoFit/>
          </a:bodyPr>
          <a:lstStyle>
            <a:lvl1pPr marL="0" indent="0" algn="ctr">
              <a:buNone/>
              <a:defRPr sz="6600" b="1">
                <a:latin typeface="+mj-lt"/>
              </a:defRPr>
            </a:lvl1pPr>
          </a:lstStyle>
          <a:p>
            <a:pPr lvl="0"/>
            <a:r>
              <a:rPr lang="en-US" altLang="zh-CN"/>
              <a:t>02.</a:t>
            </a:r>
            <a:endParaRPr lang="zh-CN" altLang="en-US"/>
          </a:p>
        </p:txBody>
      </p:sp>
      <p:sp>
        <p:nvSpPr>
          <p:cNvPr id="138" name="文本占位符 137"/>
          <p:cNvSpPr>
            <a:spLocks noGrp="1"/>
          </p:cNvSpPr>
          <p:nvPr>
            <p:ph type="body" sz="quarter" idx="24" hasCustomPrompt="1"/>
          </p:nvPr>
        </p:nvSpPr>
        <p:spPr>
          <a:xfrm>
            <a:off x="6251465" y="3872585"/>
            <a:ext cx="2462400" cy="914096"/>
          </a:xfrm>
          <a:prstGeom prst="rect">
            <a:avLst/>
          </a:prstGeom>
        </p:spPr>
        <p:txBody>
          <a:bodyPr wrap="square" lIns="0" tIns="0" rIns="0" bIns="0">
            <a:spAutoFit/>
          </a:bodyPr>
          <a:lstStyle>
            <a:lvl1pPr marL="0" indent="0" algn="ctr">
              <a:buNone/>
              <a:defRPr sz="6600" b="1">
                <a:latin typeface="+mj-lt"/>
              </a:defRPr>
            </a:lvl1pPr>
          </a:lstStyle>
          <a:p>
            <a:pPr lvl="0"/>
            <a:r>
              <a:rPr lang="en-US" altLang="zh-CN"/>
              <a:t>03.</a:t>
            </a:r>
            <a:endParaRPr lang="zh-CN" altLang="en-US"/>
          </a:p>
        </p:txBody>
      </p:sp>
      <p:sp>
        <p:nvSpPr>
          <p:cNvPr id="139" name="文本占位符 138"/>
          <p:cNvSpPr>
            <a:spLocks noGrp="1"/>
          </p:cNvSpPr>
          <p:nvPr>
            <p:ph type="body" sz="quarter" idx="27" hasCustomPrompt="1"/>
          </p:nvPr>
        </p:nvSpPr>
        <p:spPr>
          <a:xfrm>
            <a:off x="9054935" y="3872585"/>
            <a:ext cx="2462400" cy="914096"/>
          </a:xfrm>
          <a:prstGeom prst="rect">
            <a:avLst/>
          </a:prstGeom>
        </p:spPr>
        <p:txBody>
          <a:bodyPr wrap="square" lIns="0" tIns="0" rIns="0" bIns="0">
            <a:spAutoFit/>
          </a:bodyPr>
          <a:lstStyle>
            <a:lvl1pPr marL="0" indent="0" algn="ctr">
              <a:buNone/>
              <a:defRPr sz="6600" b="1">
                <a:latin typeface="+mj-lt"/>
              </a:defRPr>
            </a:lvl1pPr>
          </a:lstStyle>
          <a:p>
            <a:pPr lvl="0"/>
            <a:r>
              <a:rPr lang="en-US" altLang="zh-CN"/>
              <a:t>04.</a:t>
            </a:r>
            <a:endParaRPr lang="zh-CN" altLang="en-US"/>
          </a:p>
        </p:txBody>
      </p:sp>
      <p:sp>
        <p:nvSpPr>
          <p:cNvPr id="140" name="文本占位符 139"/>
          <p:cNvSpPr>
            <a:spLocks noGrp="1"/>
          </p:cNvSpPr>
          <p:nvPr>
            <p:ph type="body" sz="quarter" idx="30" hasCustomPrompt="1"/>
          </p:nvPr>
        </p:nvSpPr>
        <p:spPr>
          <a:xfrm>
            <a:off x="644525" y="4871379"/>
            <a:ext cx="2462213" cy="522808"/>
          </a:xfrm>
          <a:prstGeom prst="rect">
            <a:avLst/>
          </a:prstGeom>
          <a:noFill/>
        </p:spPr>
        <p:txBody>
          <a:bodyPr wrap="square" lIns="72000" tIns="108000" rIns="72000" bIns="108000" anchor="ctr" anchorCtr="0">
            <a:spAutoFit/>
          </a:bodyPr>
          <a:lstStyle>
            <a:lvl1pPr marL="0" indent="0" algn="ctr">
              <a:buNone/>
              <a:defRPr sz="2200" b="1">
                <a:solidFill>
                  <a:srgbClr val="000000"/>
                </a:solidFill>
                <a:latin typeface="+mj-ea"/>
                <a:ea typeface="+mj-ea"/>
              </a:defRPr>
            </a:lvl1pPr>
          </a:lstStyle>
          <a:p>
            <a:pPr lvl="0"/>
            <a:r>
              <a:rPr lang="zh-CN" altLang="en-US"/>
              <a:t>单击此处添加标题</a:t>
            </a:r>
            <a:endParaRPr lang="zh-CN" altLang="en-US"/>
          </a:p>
        </p:txBody>
      </p:sp>
      <p:sp>
        <p:nvSpPr>
          <p:cNvPr id="141" name="文本占位符 140"/>
          <p:cNvSpPr>
            <a:spLocks noGrp="1"/>
          </p:cNvSpPr>
          <p:nvPr>
            <p:ph type="body" sz="quarter" idx="32" hasCustomPrompt="1"/>
          </p:nvPr>
        </p:nvSpPr>
        <p:spPr>
          <a:xfrm>
            <a:off x="3447995" y="4871379"/>
            <a:ext cx="2462213" cy="522808"/>
          </a:xfrm>
          <a:prstGeom prst="rect">
            <a:avLst/>
          </a:prstGeom>
          <a:noFill/>
        </p:spPr>
        <p:txBody>
          <a:bodyPr wrap="square" lIns="72000" tIns="108000" rIns="72000" bIns="108000" anchor="ctr" anchorCtr="0">
            <a:spAutoFit/>
          </a:bodyPr>
          <a:lstStyle>
            <a:lvl1pPr marL="0" indent="0" algn="ctr">
              <a:buNone/>
              <a:defRPr sz="2200" b="1">
                <a:solidFill>
                  <a:srgbClr val="000000"/>
                </a:solidFill>
                <a:latin typeface="+mj-ea"/>
                <a:ea typeface="+mj-ea"/>
              </a:defRPr>
            </a:lvl1pPr>
          </a:lstStyle>
          <a:p>
            <a:pPr lvl="0"/>
            <a:r>
              <a:rPr lang="zh-CN" altLang="en-US"/>
              <a:t>单击此处添加标题</a:t>
            </a:r>
            <a:endParaRPr lang="zh-CN" altLang="en-US"/>
          </a:p>
        </p:txBody>
      </p:sp>
      <p:sp>
        <p:nvSpPr>
          <p:cNvPr id="142" name="文本占位符 141"/>
          <p:cNvSpPr>
            <a:spLocks noGrp="1"/>
          </p:cNvSpPr>
          <p:nvPr>
            <p:ph type="body" sz="quarter" idx="34" hasCustomPrompt="1"/>
          </p:nvPr>
        </p:nvSpPr>
        <p:spPr>
          <a:xfrm>
            <a:off x="6251465" y="4871379"/>
            <a:ext cx="2462213" cy="522808"/>
          </a:xfrm>
          <a:prstGeom prst="rect">
            <a:avLst/>
          </a:prstGeom>
          <a:noFill/>
        </p:spPr>
        <p:txBody>
          <a:bodyPr wrap="square" lIns="72000" tIns="108000" rIns="72000" bIns="108000" anchor="ctr" anchorCtr="0">
            <a:spAutoFit/>
          </a:bodyPr>
          <a:lstStyle>
            <a:lvl1pPr marL="0" indent="0" algn="ctr">
              <a:buNone/>
              <a:defRPr sz="2200" b="1">
                <a:solidFill>
                  <a:srgbClr val="000000"/>
                </a:solidFill>
                <a:latin typeface="+mj-ea"/>
                <a:ea typeface="+mj-ea"/>
              </a:defRPr>
            </a:lvl1pPr>
          </a:lstStyle>
          <a:p>
            <a:pPr lvl="0"/>
            <a:r>
              <a:rPr lang="zh-CN" altLang="en-US"/>
              <a:t>单击此处添加标题</a:t>
            </a:r>
            <a:endParaRPr lang="zh-CN" altLang="en-US"/>
          </a:p>
        </p:txBody>
      </p:sp>
      <p:sp>
        <p:nvSpPr>
          <p:cNvPr id="143" name="文本占位符 142"/>
          <p:cNvSpPr>
            <a:spLocks noGrp="1"/>
          </p:cNvSpPr>
          <p:nvPr>
            <p:ph type="body" sz="quarter" idx="36" hasCustomPrompt="1"/>
          </p:nvPr>
        </p:nvSpPr>
        <p:spPr>
          <a:xfrm>
            <a:off x="9054935" y="4871379"/>
            <a:ext cx="2462213" cy="522808"/>
          </a:xfrm>
          <a:prstGeom prst="rect">
            <a:avLst/>
          </a:prstGeom>
          <a:noFill/>
        </p:spPr>
        <p:txBody>
          <a:bodyPr wrap="square" lIns="72000" tIns="108000" rIns="72000" bIns="108000" anchor="ctr" anchorCtr="0">
            <a:spAutoFit/>
          </a:bodyPr>
          <a:lstStyle>
            <a:lvl1pPr marL="0" indent="0" algn="ctr">
              <a:buNone/>
              <a:defRPr sz="2200" b="1">
                <a:solidFill>
                  <a:srgbClr val="000000"/>
                </a:solidFill>
                <a:latin typeface="+mj-ea"/>
                <a:ea typeface="+mj-ea"/>
              </a:defRPr>
            </a:lvl1pPr>
          </a:lstStyle>
          <a:p>
            <a:pPr lvl="0"/>
            <a:r>
              <a:rPr lang="zh-CN" altLang="en-US"/>
              <a:t>单击此处添加标题</a:t>
            </a:r>
            <a:endParaRPr lang="zh-CN" altLang="en-US"/>
          </a:p>
        </p:txBody>
      </p:sp>
      <p:grpSp>
        <p:nvGrpSpPr>
          <p:cNvPr id="144" name="组合 143"/>
          <p:cNvGrpSpPr/>
          <p:nvPr userDrawn="1"/>
        </p:nvGrpSpPr>
        <p:grpSpPr>
          <a:xfrm>
            <a:off x="4139590" y="-706737"/>
            <a:ext cx="9328062" cy="3882937"/>
            <a:chOff x="4149529" y="-730436"/>
            <a:chExt cx="9328062" cy="3882937"/>
          </a:xfrm>
        </p:grpSpPr>
        <p:sp>
          <p:nvSpPr>
            <p:cNvPr id="145" name="平行四边形 144"/>
            <p:cNvSpPr/>
            <p:nvPr/>
          </p:nvSpPr>
          <p:spPr>
            <a:xfrm rot="19800000" flipH="1">
              <a:off x="6265498" y="967268"/>
              <a:ext cx="4850626" cy="518294"/>
            </a:xfrm>
            <a:prstGeom prst="parallelogram">
              <a:avLst>
                <a:gd name="adj" fmla="val 5828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46" name="组合 145"/>
            <p:cNvGrpSpPr/>
            <p:nvPr/>
          </p:nvGrpSpPr>
          <p:grpSpPr>
            <a:xfrm>
              <a:off x="9108038" y="-550090"/>
              <a:ext cx="1022021" cy="2333423"/>
              <a:chOff x="9096784" y="4184113"/>
              <a:chExt cx="1313631" cy="1267364"/>
            </a:xfrm>
          </p:grpSpPr>
          <p:sp>
            <p:nvSpPr>
              <p:cNvPr id="174" name="平行四边形 173"/>
              <p:cNvSpPr/>
              <p:nvPr/>
            </p:nvSpPr>
            <p:spPr>
              <a:xfrm rot="5400000">
                <a:off x="8861631" y="4559506"/>
                <a:ext cx="1127122" cy="656815"/>
              </a:xfrm>
              <a:prstGeom prst="parallelogram">
                <a:avLst>
                  <a:gd name="adj" fmla="val 570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5" name="平行四边形 174"/>
              <p:cNvSpPr/>
              <p:nvPr/>
            </p:nvSpPr>
            <p:spPr>
              <a:xfrm rot="16200000" flipH="1">
                <a:off x="9518447" y="4559508"/>
                <a:ext cx="1127122" cy="656815"/>
              </a:xfrm>
              <a:prstGeom prst="parallelogram">
                <a:avLst>
                  <a:gd name="adj" fmla="val 570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6" name="平行四边形 175"/>
              <p:cNvSpPr/>
              <p:nvPr/>
            </p:nvSpPr>
            <p:spPr>
              <a:xfrm rot="19800000" flipH="1">
                <a:off x="9182923" y="4184113"/>
                <a:ext cx="1139446" cy="280314"/>
              </a:xfrm>
              <a:prstGeom prst="parallelogram">
                <a:avLst>
                  <a:gd name="adj" fmla="val 582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47" name="组合 146"/>
            <p:cNvGrpSpPr/>
            <p:nvPr/>
          </p:nvGrpSpPr>
          <p:grpSpPr>
            <a:xfrm>
              <a:off x="11090257" y="-730436"/>
              <a:ext cx="2387334" cy="2609835"/>
              <a:chOff x="9038828" y="3997133"/>
              <a:chExt cx="1371587" cy="1499420"/>
            </a:xfrm>
          </p:grpSpPr>
          <p:sp>
            <p:nvSpPr>
              <p:cNvPr id="170" name="平行四边形 169"/>
              <p:cNvSpPr/>
              <p:nvPr/>
            </p:nvSpPr>
            <p:spPr>
              <a:xfrm rot="5400000">
                <a:off x="8803675" y="4604584"/>
                <a:ext cx="1127122" cy="656815"/>
              </a:xfrm>
              <a:prstGeom prst="parallelogram">
                <a:avLst>
                  <a:gd name="adj" fmla="val 57012"/>
                </a:avLst>
              </a:prstGeom>
              <a:solidFill>
                <a:schemeClr val="accent2">
                  <a:lumMod val="60000"/>
                  <a:lumOff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1" name="平行四边形 170"/>
              <p:cNvSpPr/>
              <p:nvPr/>
            </p:nvSpPr>
            <p:spPr>
              <a:xfrm rot="5400000">
                <a:off x="8861631" y="4559506"/>
                <a:ext cx="1127122" cy="656815"/>
              </a:xfrm>
              <a:prstGeom prst="parallelogram">
                <a:avLst>
                  <a:gd name="adj" fmla="val 5701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2" name="平行四边形 171"/>
              <p:cNvSpPr/>
              <p:nvPr/>
            </p:nvSpPr>
            <p:spPr>
              <a:xfrm rot="16200000" flipH="1">
                <a:off x="9518447" y="4559508"/>
                <a:ext cx="1127122" cy="656815"/>
              </a:xfrm>
              <a:prstGeom prst="parallelogram">
                <a:avLst>
                  <a:gd name="adj" fmla="val 5701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3" name="平行四边形 172"/>
              <p:cNvSpPr/>
              <p:nvPr/>
            </p:nvSpPr>
            <p:spPr>
              <a:xfrm rot="19800000" flipH="1">
                <a:off x="9184658" y="3997133"/>
                <a:ext cx="1139446" cy="656815"/>
              </a:xfrm>
              <a:prstGeom prst="parallelogram">
                <a:avLst>
                  <a:gd name="adj" fmla="val 5828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48" name="组合 147"/>
            <p:cNvGrpSpPr/>
            <p:nvPr/>
          </p:nvGrpSpPr>
          <p:grpSpPr>
            <a:xfrm>
              <a:off x="7486414" y="959011"/>
              <a:ext cx="1924349" cy="2130481"/>
              <a:chOff x="9096784" y="3945968"/>
              <a:chExt cx="1313631" cy="1454344"/>
            </a:xfrm>
          </p:grpSpPr>
          <p:sp>
            <p:nvSpPr>
              <p:cNvPr id="167" name="平行四边形 166"/>
              <p:cNvSpPr/>
              <p:nvPr/>
            </p:nvSpPr>
            <p:spPr>
              <a:xfrm rot="5400000">
                <a:off x="8861631" y="4508341"/>
                <a:ext cx="1127122" cy="656815"/>
              </a:xfrm>
              <a:prstGeom prst="parallelogram">
                <a:avLst>
                  <a:gd name="adj" fmla="val 5701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8" name="平行四边形 167"/>
              <p:cNvSpPr/>
              <p:nvPr/>
            </p:nvSpPr>
            <p:spPr>
              <a:xfrm rot="16200000" flipH="1">
                <a:off x="9518447" y="4508343"/>
                <a:ext cx="1127122" cy="656815"/>
              </a:xfrm>
              <a:prstGeom prst="parallelogram">
                <a:avLst>
                  <a:gd name="adj" fmla="val 570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9" name="平行四边形 168"/>
              <p:cNvSpPr/>
              <p:nvPr/>
            </p:nvSpPr>
            <p:spPr>
              <a:xfrm rot="19800000" flipH="1">
                <a:off x="9184658" y="3945968"/>
                <a:ext cx="1139446" cy="656815"/>
              </a:xfrm>
              <a:prstGeom prst="parallelogram">
                <a:avLst>
                  <a:gd name="adj" fmla="val 5828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49" name="平行四边形 148"/>
            <p:cNvSpPr/>
            <p:nvPr/>
          </p:nvSpPr>
          <p:spPr>
            <a:xfrm rot="5400000">
              <a:off x="9323434" y="1622349"/>
              <a:ext cx="2242331" cy="817959"/>
            </a:xfrm>
            <a:prstGeom prst="parallelogram">
              <a:avLst>
                <a:gd name="adj" fmla="val 570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0" name="平行四边形 149"/>
            <p:cNvSpPr/>
            <p:nvPr/>
          </p:nvSpPr>
          <p:spPr>
            <a:xfrm rot="16200000" flipH="1">
              <a:off x="10141395" y="1622355"/>
              <a:ext cx="2242332" cy="817959"/>
            </a:xfrm>
            <a:prstGeom prst="parallelogram">
              <a:avLst>
                <a:gd name="adj" fmla="val 570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1" name="平行四边形 150"/>
            <p:cNvSpPr/>
            <p:nvPr/>
          </p:nvSpPr>
          <p:spPr>
            <a:xfrm rot="19800000" flipH="1">
              <a:off x="10142892" y="496863"/>
              <a:ext cx="1418999" cy="826112"/>
            </a:xfrm>
            <a:prstGeom prst="parallelogram">
              <a:avLst>
                <a:gd name="adj" fmla="val 582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2" name="等腰三角形 151"/>
            <p:cNvSpPr/>
            <p:nvPr/>
          </p:nvSpPr>
          <p:spPr>
            <a:xfrm rot="3119219">
              <a:off x="9381065" y="2022418"/>
              <a:ext cx="382945" cy="330125"/>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3" name="等腰三角形 152"/>
            <p:cNvSpPr/>
            <p:nvPr/>
          </p:nvSpPr>
          <p:spPr>
            <a:xfrm rot="6535270">
              <a:off x="6062178" y="1982410"/>
              <a:ext cx="291882" cy="251622"/>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4" name="等腰三角形 153"/>
            <p:cNvSpPr/>
            <p:nvPr/>
          </p:nvSpPr>
          <p:spPr>
            <a:xfrm rot="13741432">
              <a:off x="5052383" y="1411845"/>
              <a:ext cx="330879" cy="28524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55" name="组合 154"/>
            <p:cNvGrpSpPr/>
            <p:nvPr/>
          </p:nvGrpSpPr>
          <p:grpSpPr>
            <a:xfrm rot="1800000">
              <a:off x="7785061" y="-31683"/>
              <a:ext cx="1788132" cy="465715"/>
              <a:chOff x="3514049" y="3800335"/>
              <a:chExt cx="3768802" cy="981576"/>
            </a:xfrm>
          </p:grpSpPr>
          <p:sp>
            <p:nvSpPr>
              <p:cNvPr id="165" name="任意多边形: 形状 164"/>
              <p:cNvSpPr/>
              <p:nvPr/>
            </p:nvSpPr>
            <p:spPr>
              <a:xfrm>
                <a:off x="3600682" y="3990926"/>
                <a:ext cx="3682169" cy="790985"/>
              </a:xfrm>
              <a:custGeom>
                <a:avLst/>
                <a:gdLst>
                  <a:gd name="connsiteX0" fmla="*/ 3155102 w 3390366"/>
                  <a:gd name="connsiteY0" fmla="*/ 728301 h 728301"/>
                  <a:gd name="connsiteX1" fmla="*/ 2653665 w 3390366"/>
                  <a:gd name="connsiteY1" fmla="*/ 555376 h 728301"/>
                  <a:gd name="connsiteX2" fmla="*/ 2425143 w 3390366"/>
                  <a:gd name="connsiteY2" fmla="*/ 469287 h 728301"/>
                  <a:gd name="connsiteX3" fmla="*/ 2196621 w 3390366"/>
                  <a:gd name="connsiteY3" fmla="*/ 555376 h 728301"/>
                  <a:gd name="connsiteX4" fmla="*/ 1695184 w 3390366"/>
                  <a:gd name="connsiteY4" fmla="*/ 728301 h 728301"/>
                  <a:gd name="connsiteX5" fmla="*/ 1193746 w 3390366"/>
                  <a:gd name="connsiteY5" fmla="*/ 555376 h 728301"/>
                  <a:gd name="connsiteX6" fmla="*/ 965224 w 3390366"/>
                  <a:gd name="connsiteY6" fmla="*/ 469287 h 728301"/>
                  <a:gd name="connsiteX7" fmla="*/ 736702 w 3390366"/>
                  <a:gd name="connsiteY7" fmla="*/ 555376 h 728301"/>
                  <a:gd name="connsiteX8" fmla="*/ 235265 w 3390366"/>
                  <a:gd name="connsiteY8" fmla="*/ 728301 h 728301"/>
                  <a:gd name="connsiteX9" fmla="*/ 0 w 3390366"/>
                  <a:gd name="connsiteY9" fmla="*/ 493751 h 728301"/>
                  <a:gd name="connsiteX10" fmla="*/ 235265 w 3390366"/>
                  <a:gd name="connsiteY10" fmla="*/ 259200 h 728301"/>
                  <a:gd name="connsiteX11" fmla="*/ 463787 w 3390366"/>
                  <a:gd name="connsiteY11" fmla="*/ 173112 h 728301"/>
                  <a:gd name="connsiteX12" fmla="*/ 965224 w 3390366"/>
                  <a:gd name="connsiteY12" fmla="*/ 0 h 728301"/>
                  <a:gd name="connsiteX13" fmla="*/ 1466662 w 3390366"/>
                  <a:gd name="connsiteY13" fmla="*/ 172925 h 728301"/>
                  <a:gd name="connsiteX14" fmla="*/ 1695184 w 3390366"/>
                  <a:gd name="connsiteY14" fmla="*/ 259014 h 728301"/>
                  <a:gd name="connsiteX15" fmla="*/ 1923705 w 3390366"/>
                  <a:gd name="connsiteY15" fmla="*/ 172925 h 728301"/>
                  <a:gd name="connsiteX16" fmla="*/ 2425143 w 3390366"/>
                  <a:gd name="connsiteY16" fmla="*/ 0 h 728301"/>
                  <a:gd name="connsiteX17" fmla="*/ 2926580 w 3390366"/>
                  <a:gd name="connsiteY17" fmla="*/ 172925 h 728301"/>
                  <a:gd name="connsiteX18" fmla="*/ 3155102 w 3390366"/>
                  <a:gd name="connsiteY18" fmla="*/ 259014 h 728301"/>
                  <a:gd name="connsiteX19" fmla="*/ 3390367 w 3390366"/>
                  <a:gd name="connsiteY19" fmla="*/ 493564 h 728301"/>
                  <a:gd name="connsiteX20" fmla="*/ 3155102 w 3390366"/>
                  <a:gd name="connsiteY20" fmla="*/ 728114 h 72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0366" h="728301">
                    <a:moveTo>
                      <a:pt x="3155102" y="728301"/>
                    </a:moveTo>
                    <a:cubicBezTo>
                      <a:pt x="2897359" y="728301"/>
                      <a:pt x="2756500" y="628206"/>
                      <a:pt x="2653665" y="555376"/>
                    </a:cubicBezTo>
                    <a:cubicBezTo>
                      <a:pt x="2572933" y="498046"/>
                      <a:pt x="2532473" y="469287"/>
                      <a:pt x="2425143" y="469287"/>
                    </a:cubicBezTo>
                    <a:cubicBezTo>
                      <a:pt x="2317812" y="469287"/>
                      <a:pt x="2277353" y="498046"/>
                      <a:pt x="2196621" y="555376"/>
                    </a:cubicBezTo>
                    <a:cubicBezTo>
                      <a:pt x="2093786" y="628393"/>
                      <a:pt x="1953114" y="728301"/>
                      <a:pt x="1695184" y="728301"/>
                    </a:cubicBezTo>
                    <a:cubicBezTo>
                      <a:pt x="1437253" y="728301"/>
                      <a:pt x="1296769" y="628393"/>
                      <a:pt x="1193746" y="555376"/>
                    </a:cubicBezTo>
                    <a:cubicBezTo>
                      <a:pt x="1113014" y="498046"/>
                      <a:pt x="1072555" y="469287"/>
                      <a:pt x="965224" y="469287"/>
                    </a:cubicBezTo>
                    <a:cubicBezTo>
                      <a:pt x="857894" y="469287"/>
                      <a:pt x="817434" y="498046"/>
                      <a:pt x="736702" y="555376"/>
                    </a:cubicBezTo>
                    <a:cubicBezTo>
                      <a:pt x="633868" y="628206"/>
                      <a:pt x="492821" y="728301"/>
                      <a:pt x="235265" y="728301"/>
                    </a:cubicBezTo>
                    <a:cubicBezTo>
                      <a:pt x="105332" y="728301"/>
                      <a:pt x="0" y="623289"/>
                      <a:pt x="0" y="493751"/>
                    </a:cubicBezTo>
                    <a:cubicBezTo>
                      <a:pt x="0" y="364212"/>
                      <a:pt x="105332" y="259200"/>
                      <a:pt x="235265" y="259200"/>
                    </a:cubicBezTo>
                    <a:cubicBezTo>
                      <a:pt x="342596" y="259200"/>
                      <a:pt x="383055" y="230442"/>
                      <a:pt x="463787" y="173112"/>
                    </a:cubicBezTo>
                    <a:cubicBezTo>
                      <a:pt x="566622" y="99908"/>
                      <a:pt x="707482" y="0"/>
                      <a:pt x="965224" y="0"/>
                    </a:cubicBezTo>
                    <a:cubicBezTo>
                      <a:pt x="1222967" y="0"/>
                      <a:pt x="1363827" y="99908"/>
                      <a:pt x="1466662" y="172925"/>
                    </a:cubicBezTo>
                    <a:cubicBezTo>
                      <a:pt x="1547394" y="230255"/>
                      <a:pt x="1587853" y="259014"/>
                      <a:pt x="1695184" y="259014"/>
                    </a:cubicBezTo>
                    <a:cubicBezTo>
                      <a:pt x="1802514" y="259014"/>
                      <a:pt x="1842974" y="230255"/>
                      <a:pt x="1923705" y="172925"/>
                    </a:cubicBezTo>
                    <a:cubicBezTo>
                      <a:pt x="2026540" y="99908"/>
                      <a:pt x="2167213" y="0"/>
                      <a:pt x="2425143" y="0"/>
                    </a:cubicBezTo>
                    <a:cubicBezTo>
                      <a:pt x="2683073" y="0"/>
                      <a:pt x="2823745" y="99908"/>
                      <a:pt x="2926580" y="172925"/>
                    </a:cubicBezTo>
                    <a:cubicBezTo>
                      <a:pt x="3007312" y="230255"/>
                      <a:pt x="3047772" y="259014"/>
                      <a:pt x="3155102" y="259014"/>
                    </a:cubicBezTo>
                    <a:cubicBezTo>
                      <a:pt x="3285041" y="259014"/>
                      <a:pt x="3390367" y="364025"/>
                      <a:pt x="3390367" y="493564"/>
                    </a:cubicBezTo>
                    <a:cubicBezTo>
                      <a:pt x="3390367" y="623103"/>
                      <a:pt x="3285041" y="728114"/>
                      <a:pt x="3155102" y="728114"/>
                    </a:cubicBezTo>
                    <a:close/>
                  </a:path>
                </a:pathLst>
              </a:custGeom>
              <a:solidFill>
                <a:schemeClr val="accent2">
                  <a:lumMod val="20000"/>
                  <a:lumOff val="80000"/>
                </a:schemeClr>
              </a:solidFill>
              <a:ln w="15875" cap="flat">
                <a:noFill/>
                <a:prstDash val="solid"/>
                <a:miter/>
              </a:ln>
            </p:spPr>
            <p:txBody>
              <a:bodyPr rtlCol="0" anchor="ctr"/>
              <a:lstStyle/>
              <a:p>
                <a:endParaRPr lang="zh-CN" altLang="en-US"/>
              </a:p>
            </p:txBody>
          </p:sp>
          <p:sp>
            <p:nvSpPr>
              <p:cNvPr id="166" name="任意多边形: 形状 165"/>
              <p:cNvSpPr/>
              <p:nvPr/>
            </p:nvSpPr>
            <p:spPr>
              <a:xfrm>
                <a:off x="3514049" y="3800335"/>
                <a:ext cx="3682169" cy="790985"/>
              </a:xfrm>
              <a:custGeom>
                <a:avLst/>
                <a:gdLst>
                  <a:gd name="connsiteX0" fmla="*/ 3155102 w 3390366"/>
                  <a:gd name="connsiteY0" fmla="*/ 728301 h 728301"/>
                  <a:gd name="connsiteX1" fmla="*/ 2653665 w 3390366"/>
                  <a:gd name="connsiteY1" fmla="*/ 555376 h 728301"/>
                  <a:gd name="connsiteX2" fmla="*/ 2425143 w 3390366"/>
                  <a:gd name="connsiteY2" fmla="*/ 469287 h 728301"/>
                  <a:gd name="connsiteX3" fmla="*/ 2196621 w 3390366"/>
                  <a:gd name="connsiteY3" fmla="*/ 555376 h 728301"/>
                  <a:gd name="connsiteX4" fmla="*/ 1695184 w 3390366"/>
                  <a:gd name="connsiteY4" fmla="*/ 728301 h 728301"/>
                  <a:gd name="connsiteX5" fmla="*/ 1193746 w 3390366"/>
                  <a:gd name="connsiteY5" fmla="*/ 555376 h 728301"/>
                  <a:gd name="connsiteX6" fmla="*/ 965224 w 3390366"/>
                  <a:gd name="connsiteY6" fmla="*/ 469287 h 728301"/>
                  <a:gd name="connsiteX7" fmla="*/ 736702 w 3390366"/>
                  <a:gd name="connsiteY7" fmla="*/ 555376 h 728301"/>
                  <a:gd name="connsiteX8" fmla="*/ 235265 w 3390366"/>
                  <a:gd name="connsiteY8" fmla="*/ 728301 h 728301"/>
                  <a:gd name="connsiteX9" fmla="*/ 0 w 3390366"/>
                  <a:gd name="connsiteY9" fmla="*/ 493751 h 728301"/>
                  <a:gd name="connsiteX10" fmla="*/ 235265 w 3390366"/>
                  <a:gd name="connsiteY10" fmla="*/ 259200 h 728301"/>
                  <a:gd name="connsiteX11" fmla="*/ 463787 w 3390366"/>
                  <a:gd name="connsiteY11" fmla="*/ 173112 h 728301"/>
                  <a:gd name="connsiteX12" fmla="*/ 965224 w 3390366"/>
                  <a:gd name="connsiteY12" fmla="*/ 0 h 728301"/>
                  <a:gd name="connsiteX13" fmla="*/ 1466662 w 3390366"/>
                  <a:gd name="connsiteY13" fmla="*/ 172925 h 728301"/>
                  <a:gd name="connsiteX14" fmla="*/ 1695184 w 3390366"/>
                  <a:gd name="connsiteY14" fmla="*/ 259014 h 728301"/>
                  <a:gd name="connsiteX15" fmla="*/ 1923705 w 3390366"/>
                  <a:gd name="connsiteY15" fmla="*/ 172925 h 728301"/>
                  <a:gd name="connsiteX16" fmla="*/ 2425143 w 3390366"/>
                  <a:gd name="connsiteY16" fmla="*/ 0 h 728301"/>
                  <a:gd name="connsiteX17" fmla="*/ 2926580 w 3390366"/>
                  <a:gd name="connsiteY17" fmla="*/ 172925 h 728301"/>
                  <a:gd name="connsiteX18" fmla="*/ 3155102 w 3390366"/>
                  <a:gd name="connsiteY18" fmla="*/ 259014 h 728301"/>
                  <a:gd name="connsiteX19" fmla="*/ 3390367 w 3390366"/>
                  <a:gd name="connsiteY19" fmla="*/ 493564 h 728301"/>
                  <a:gd name="connsiteX20" fmla="*/ 3155102 w 3390366"/>
                  <a:gd name="connsiteY20" fmla="*/ 728114 h 72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0366" h="728301">
                    <a:moveTo>
                      <a:pt x="3155102" y="728301"/>
                    </a:moveTo>
                    <a:cubicBezTo>
                      <a:pt x="2897359" y="728301"/>
                      <a:pt x="2756500" y="628206"/>
                      <a:pt x="2653665" y="555376"/>
                    </a:cubicBezTo>
                    <a:cubicBezTo>
                      <a:pt x="2572933" y="498046"/>
                      <a:pt x="2532473" y="469287"/>
                      <a:pt x="2425143" y="469287"/>
                    </a:cubicBezTo>
                    <a:cubicBezTo>
                      <a:pt x="2317812" y="469287"/>
                      <a:pt x="2277353" y="498046"/>
                      <a:pt x="2196621" y="555376"/>
                    </a:cubicBezTo>
                    <a:cubicBezTo>
                      <a:pt x="2093786" y="628393"/>
                      <a:pt x="1953114" y="728301"/>
                      <a:pt x="1695184" y="728301"/>
                    </a:cubicBezTo>
                    <a:cubicBezTo>
                      <a:pt x="1437253" y="728301"/>
                      <a:pt x="1296769" y="628393"/>
                      <a:pt x="1193746" y="555376"/>
                    </a:cubicBezTo>
                    <a:cubicBezTo>
                      <a:pt x="1113014" y="498046"/>
                      <a:pt x="1072555" y="469287"/>
                      <a:pt x="965224" y="469287"/>
                    </a:cubicBezTo>
                    <a:cubicBezTo>
                      <a:pt x="857894" y="469287"/>
                      <a:pt x="817434" y="498046"/>
                      <a:pt x="736702" y="555376"/>
                    </a:cubicBezTo>
                    <a:cubicBezTo>
                      <a:pt x="633868" y="628206"/>
                      <a:pt x="492821" y="728301"/>
                      <a:pt x="235265" y="728301"/>
                    </a:cubicBezTo>
                    <a:cubicBezTo>
                      <a:pt x="105332" y="728301"/>
                      <a:pt x="0" y="623289"/>
                      <a:pt x="0" y="493751"/>
                    </a:cubicBezTo>
                    <a:cubicBezTo>
                      <a:pt x="0" y="364212"/>
                      <a:pt x="105332" y="259200"/>
                      <a:pt x="235265" y="259200"/>
                    </a:cubicBezTo>
                    <a:cubicBezTo>
                      <a:pt x="342596" y="259200"/>
                      <a:pt x="383055" y="230442"/>
                      <a:pt x="463787" y="173112"/>
                    </a:cubicBezTo>
                    <a:cubicBezTo>
                      <a:pt x="566622" y="99908"/>
                      <a:pt x="707482" y="0"/>
                      <a:pt x="965224" y="0"/>
                    </a:cubicBezTo>
                    <a:cubicBezTo>
                      <a:pt x="1222967" y="0"/>
                      <a:pt x="1363827" y="99908"/>
                      <a:pt x="1466662" y="172925"/>
                    </a:cubicBezTo>
                    <a:cubicBezTo>
                      <a:pt x="1547394" y="230255"/>
                      <a:pt x="1587853" y="259014"/>
                      <a:pt x="1695184" y="259014"/>
                    </a:cubicBezTo>
                    <a:cubicBezTo>
                      <a:pt x="1802514" y="259014"/>
                      <a:pt x="1842974" y="230255"/>
                      <a:pt x="1923705" y="172925"/>
                    </a:cubicBezTo>
                    <a:cubicBezTo>
                      <a:pt x="2026540" y="99908"/>
                      <a:pt x="2167213" y="0"/>
                      <a:pt x="2425143" y="0"/>
                    </a:cubicBezTo>
                    <a:cubicBezTo>
                      <a:pt x="2683073" y="0"/>
                      <a:pt x="2823745" y="99908"/>
                      <a:pt x="2926580" y="172925"/>
                    </a:cubicBezTo>
                    <a:cubicBezTo>
                      <a:pt x="3007312" y="230255"/>
                      <a:pt x="3047772" y="259014"/>
                      <a:pt x="3155102" y="259014"/>
                    </a:cubicBezTo>
                    <a:cubicBezTo>
                      <a:pt x="3285041" y="259014"/>
                      <a:pt x="3390367" y="364025"/>
                      <a:pt x="3390367" y="493564"/>
                    </a:cubicBezTo>
                    <a:cubicBezTo>
                      <a:pt x="3390367" y="623103"/>
                      <a:pt x="3285041" y="728114"/>
                      <a:pt x="3155102" y="728114"/>
                    </a:cubicBezTo>
                    <a:close/>
                  </a:path>
                </a:pathLst>
              </a:custGeom>
              <a:noFill/>
              <a:ln w="15875" cap="flat">
                <a:solidFill>
                  <a:schemeClr val="tx1"/>
                </a:solidFill>
                <a:prstDash val="solid"/>
                <a:miter/>
              </a:ln>
            </p:spPr>
            <p:txBody>
              <a:bodyPr rtlCol="0" anchor="ctr"/>
              <a:lstStyle/>
              <a:p>
                <a:endParaRPr lang="zh-CN" altLang="en-US"/>
              </a:p>
            </p:txBody>
          </p:sp>
        </p:grpSp>
        <p:grpSp>
          <p:nvGrpSpPr>
            <p:cNvPr id="156" name="组合 155"/>
            <p:cNvGrpSpPr/>
            <p:nvPr userDrawn="1"/>
          </p:nvGrpSpPr>
          <p:grpSpPr>
            <a:xfrm rot="18900000">
              <a:off x="5710076" y="581782"/>
              <a:ext cx="880372" cy="945595"/>
              <a:chOff x="9014420" y="3997133"/>
              <a:chExt cx="1395995" cy="1499419"/>
            </a:xfrm>
          </p:grpSpPr>
          <p:sp>
            <p:nvSpPr>
              <p:cNvPr id="161" name="平行四边形 160"/>
              <p:cNvSpPr/>
              <p:nvPr/>
            </p:nvSpPr>
            <p:spPr>
              <a:xfrm rot="5400000">
                <a:off x="8779265" y="4604584"/>
                <a:ext cx="1127123" cy="656814"/>
              </a:xfrm>
              <a:prstGeom prst="parallelogram">
                <a:avLst>
                  <a:gd name="adj" fmla="val 57012"/>
                </a:avLst>
              </a:prstGeom>
              <a:solidFill>
                <a:schemeClr val="accent2">
                  <a:lumMod val="60000"/>
                  <a:lumOff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2" name="平行四边形 161"/>
              <p:cNvSpPr/>
              <p:nvPr/>
            </p:nvSpPr>
            <p:spPr>
              <a:xfrm rot="5400000">
                <a:off x="8861631" y="4559506"/>
                <a:ext cx="1127122" cy="656815"/>
              </a:xfrm>
              <a:prstGeom prst="parallelogram">
                <a:avLst>
                  <a:gd name="adj" fmla="val 5701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3" name="平行四边形 162"/>
              <p:cNvSpPr/>
              <p:nvPr/>
            </p:nvSpPr>
            <p:spPr>
              <a:xfrm rot="16200000" flipH="1">
                <a:off x="9518447" y="4559508"/>
                <a:ext cx="1127122" cy="656815"/>
              </a:xfrm>
              <a:prstGeom prst="parallelogram">
                <a:avLst>
                  <a:gd name="adj" fmla="val 5701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4" name="平行四边形 163"/>
              <p:cNvSpPr/>
              <p:nvPr/>
            </p:nvSpPr>
            <p:spPr>
              <a:xfrm rot="19800000" flipH="1">
                <a:off x="9184658" y="3997133"/>
                <a:ext cx="1139446" cy="656815"/>
              </a:xfrm>
              <a:prstGeom prst="parallelogram">
                <a:avLst>
                  <a:gd name="adj" fmla="val 5828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57" name="组合 156"/>
            <p:cNvGrpSpPr/>
            <p:nvPr userDrawn="1"/>
          </p:nvGrpSpPr>
          <p:grpSpPr>
            <a:xfrm rot="1800000">
              <a:off x="4149529" y="1332280"/>
              <a:ext cx="602063" cy="666554"/>
              <a:chOff x="9096784" y="3997133"/>
              <a:chExt cx="1313631" cy="1454344"/>
            </a:xfrm>
          </p:grpSpPr>
          <p:sp>
            <p:nvSpPr>
              <p:cNvPr id="158" name="平行四边形 157"/>
              <p:cNvSpPr/>
              <p:nvPr/>
            </p:nvSpPr>
            <p:spPr>
              <a:xfrm rot="5400000">
                <a:off x="8861631" y="4559506"/>
                <a:ext cx="1127122" cy="656815"/>
              </a:xfrm>
              <a:prstGeom prst="parallelogram">
                <a:avLst>
                  <a:gd name="adj" fmla="val 5701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9" name="平行四边形 158"/>
              <p:cNvSpPr/>
              <p:nvPr/>
            </p:nvSpPr>
            <p:spPr>
              <a:xfrm rot="16200000" flipH="1">
                <a:off x="9518447" y="4559508"/>
                <a:ext cx="1127122" cy="656815"/>
              </a:xfrm>
              <a:prstGeom prst="parallelogram">
                <a:avLst>
                  <a:gd name="adj" fmla="val 570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0" name="平行四边形 159"/>
              <p:cNvSpPr/>
              <p:nvPr/>
            </p:nvSpPr>
            <p:spPr>
              <a:xfrm rot="19800000" flipH="1">
                <a:off x="9184658" y="3997133"/>
                <a:ext cx="1139446" cy="656815"/>
              </a:xfrm>
              <a:prstGeom prst="parallelogram">
                <a:avLst>
                  <a:gd name="adj" fmla="val 5828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5" name="组合 74"/>
          <p:cNvGrpSpPr/>
          <p:nvPr userDrawn="1"/>
        </p:nvGrpSpPr>
        <p:grpSpPr>
          <a:xfrm>
            <a:off x="-30480" y="387514"/>
            <a:ext cx="12901005" cy="8360272"/>
            <a:chOff x="-30480" y="387514"/>
            <a:chExt cx="12901005" cy="8360272"/>
          </a:xfrm>
        </p:grpSpPr>
        <p:sp>
          <p:nvSpPr>
            <p:cNvPr id="60" name="矩形 59"/>
            <p:cNvSpPr/>
            <p:nvPr userDrawn="1"/>
          </p:nvSpPr>
          <p:spPr>
            <a:xfrm>
              <a:off x="0" y="2939274"/>
              <a:ext cx="12192001" cy="397951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74" name="组合 73"/>
            <p:cNvGrpSpPr/>
            <p:nvPr userDrawn="1"/>
          </p:nvGrpSpPr>
          <p:grpSpPr>
            <a:xfrm>
              <a:off x="-30480" y="2428825"/>
              <a:ext cx="6025188" cy="6318961"/>
              <a:chOff x="-30480" y="2428825"/>
              <a:chExt cx="6025188" cy="6318961"/>
            </a:xfrm>
          </p:grpSpPr>
          <p:sp>
            <p:nvSpPr>
              <p:cNvPr id="17" name="平行四边形 16"/>
              <p:cNvSpPr/>
              <p:nvPr/>
            </p:nvSpPr>
            <p:spPr>
              <a:xfrm rot="5400000">
                <a:off x="-922550" y="4843103"/>
                <a:ext cx="4796730" cy="3012589"/>
              </a:xfrm>
              <a:prstGeom prst="parallelogram">
                <a:avLst>
                  <a:gd name="adj" fmla="val 570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平行四边形 17"/>
              <p:cNvSpPr/>
              <p:nvPr/>
            </p:nvSpPr>
            <p:spPr>
              <a:xfrm rot="16200000" flipH="1">
                <a:off x="2090047" y="4843125"/>
                <a:ext cx="4796733" cy="3012589"/>
              </a:xfrm>
              <a:prstGeom prst="parallelogram">
                <a:avLst>
                  <a:gd name="adj" fmla="val 570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平行四边形 19"/>
              <p:cNvSpPr/>
              <p:nvPr/>
            </p:nvSpPr>
            <p:spPr>
              <a:xfrm rot="19800000" flipH="1">
                <a:off x="364609" y="2428825"/>
                <a:ext cx="5226254" cy="3042617"/>
              </a:xfrm>
              <a:prstGeom prst="parallelogram">
                <a:avLst>
                  <a:gd name="adj" fmla="val 582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8" name="组合 7"/>
            <p:cNvGrpSpPr/>
            <p:nvPr/>
          </p:nvGrpSpPr>
          <p:grpSpPr>
            <a:xfrm>
              <a:off x="10187307" y="387514"/>
              <a:ext cx="1180762" cy="1289413"/>
              <a:chOff x="9021192" y="3997133"/>
              <a:chExt cx="1389223" cy="1517056"/>
            </a:xfrm>
          </p:grpSpPr>
          <p:sp>
            <p:nvSpPr>
              <p:cNvPr id="51" name="平行四边形 50"/>
              <p:cNvSpPr/>
              <p:nvPr/>
            </p:nvSpPr>
            <p:spPr>
              <a:xfrm rot="5400000">
                <a:off x="8786038" y="4622220"/>
                <a:ext cx="1127123" cy="656815"/>
              </a:xfrm>
              <a:prstGeom prst="parallelogram">
                <a:avLst>
                  <a:gd name="adj" fmla="val 57012"/>
                </a:avLst>
              </a:prstGeom>
              <a:solidFill>
                <a:schemeClr val="accent2">
                  <a:lumMod val="60000"/>
                  <a:lumOff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2" name="平行四边形 51"/>
              <p:cNvSpPr/>
              <p:nvPr/>
            </p:nvSpPr>
            <p:spPr>
              <a:xfrm rot="5400000">
                <a:off x="8861631" y="4559506"/>
                <a:ext cx="1127122" cy="656815"/>
              </a:xfrm>
              <a:prstGeom prst="parallelogram">
                <a:avLst>
                  <a:gd name="adj" fmla="val 5701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3" name="平行四边形 52"/>
              <p:cNvSpPr/>
              <p:nvPr/>
            </p:nvSpPr>
            <p:spPr>
              <a:xfrm rot="16200000" flipH="1">
                <a:off x="9518447" y="4559508"/>
                <a:ext cx="1127122" cy="656815"/>
              </a:xfrm>
              <a:prstGeom prst="parallelogram">
                <a:avLst>
                  <a:gd name="adj" fmla="val 5701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平行四边形 53"/>
              <p:cNvSpPr/>
              <p:nvPr/>
            </p:nvSpPr>
            <p:spPr>
              <a:xfrm rot="19800000" flipH="1">
                <a:off x="9184658" y="3997133"/>
                <a:ext cx="1139446" cy="656815"/>
              </a:xfrm>
              <a:prstGeom prst="parallelogram">
                <a:avLst>
                  <a:gd name="adj" fmla="val 5828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3" name="等腰三角形 22"/>
            <p:cNvSpPr/>
            <p:nvPr/>
          </p:nvSpPr>
          <p:spPr>
            <a:xfrm rot="6535270">
              <a:off x="11016030" y="5739465"/>
              <a:ext cx="291882" cy="251622"/>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等腰三角形 23"/>
            <p:cNvSpPr/>
            <p:nvPr/>
          </p:nvSpPr>
          <p:spPr>
            <a:xfrm rot="13741432">
              <a:off x="6452665" y="4284969"/>
              <a:ext cx="330879" cy="285240"/>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37" name="组合 36"/>
            <p:cNvGrpSpPr/>
            <p:nvPr userDrawn="1"/>
          </p:nvGrpSpPr>
          <p:grpSpPr>
            <a:xfrm rot="1800000">
              <a:off x="5494660" y="2278540"/>
              <a:ext cx="721858" cy="799179"/>
              <a:chOff x="8289298" y="4463332"/>
              <a:chExt cx="1313638" cy="1454347"/>
            </a:xfrm>
          </p:grpSpPr>
          <p:sp>
            <p:nvSpPr>
              <p:cNvPr id="39" name="平行四边形 38"/>
              <p:cNvSpPr/>
              <p:nvPr/>
            </p:nvSpPr>
            <p:spPr>
              <a:xfrm rot="5400000">
                <a:off x="8054145" y="5025706"/>
                <a:ext cx="1127122" cy="656815"/>
              </a:xfrm>
              <a:prstGeom prst="parallelogram">
                <a:avLst>
                  <a:gd name="adj" fmla="val 570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0" name="平行四边形 39"/>
              <p:cNvSpPr/>
              <p:nvPr/>
            </p:nvSpPr>
            <p:spPr>
              <a:xfrm rot="16200000" flipH="1">
                <a:off x="8710967" y="5025710"/>
                <a:ext cx="1127122" cy="656816"/>
              </a:xfrm>
              <a:prstGeom prst="parallelogram">
                <a:avLst>
                  <a:gd name="adj" fmla="val 570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平行四边形 40"/>
              <p:cNvSpPr/>
              <p:nvPr/>
            </p:nvSpPr>
            <p:spPr>
              <a:xfrm rot="19800000" flipH="1">
                <a:off x="8377171" y="4463332"/>
                <a:ext cx="1139446" cy="656816"/>
              </a:xfrm>
              <a:prstGeom prst="parallelogram">
                <a:avLst>
                  <a:gd name="adj" fmla="val 582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62" name="组合 61"/>
            <p:cNvGrpSpPr/>
            <p:nvPr userDrawn="1"/>
          </p:nvGrpSpPr>
          <p:grpSpPr>
            <a:xfrm>
              <a:off x="5381453" y="4794547"/>
              <a:ext cx="1937082" cy="3144523"/>
              <a:chOff x="7662507" y="-3451760"/>
              <a:chExt cx="1635920" cy="2655638"/>
            </a:xfrm>
          </p:grpSpPr>
          <p:sp>
            <p:nvSpPr>
              <p:cNvPr id="63" name="平行四边形 62"/>
              <p:cNvSpPr/>
              <p:nvPr/>
            </p:nvSpPr>
            <p:spPr>
              <a:xfrm rot="5400000">
                <a:off x="6950321" y="-2326274"/>
                <a:ext cx="2242331" cy="817959"/>
              </a:xfrm>
              <a:prstGeom prst="parallelogram">
                <a:avLst>
                  <a:gd name="adj" fmla="val 570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4" name="平行四边形 63"/>
              <p:cNvSpPr/>
              <p:nvPr/>
            </p:nvSpPr>
            <p:spPr>
              <a:xfrm rot="16200000" flipH="1">
                <a:off x="7768282" y="-2326268"/>
                <a:ext cx="2242332" cy="817959"/>
              </a:xfrm>
              <a:prstGeom prst="parallelogram">
                <a:avLst>
                  <a:gd name="adj" fmla="val 570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5" name="平行四边形 64"/>
              <p:cNvSpPr/>
              <p:nvPr/>
            </p:nvSpPr>
            <p:spPr>
              <a:xfrm rot="19800000" flipH="1">
                <a:off x="7769779" y="-3451760"/>
                <a:ext cx="1418999" cy="826112"/>
              </a:xfrm>
              <a:prstGeom prst="parallelogram">
                <a:avLst>
                  <a:gd name="adj" fmla="val 582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70" name="组合 69"/>
            <p:cNvGrpSpPr/>
            <p:nvPr userDrawn="1"/>
          </p:nvGrpSpPr>
          <p:grpSpPr>
            <a:xfrm>
              <a:off x="11513475" y="2705437"/>
              <a:ext cx="1357050" cy="4656261"/>
              <a:chOff x="11513475" y="2705437"/>
              <a:chExt cx="1357050" cy="4656261"/>
            </a:xfrm>
          </p:grpSpPr>
          <p:sp>
            <p:nvSpPr>
              <p:cNvPr id="67" name="平行四边形 66"/>
              <p:cNvSpPr/>
              <p:nvPr/>
            </p:nvSpPr>
            <p:spPr>
              <a:xfrm rot="5400000">
                <a:off x="9696033" y="4865724"/>
                <a:ext cx="4313407" cy="678524"/>
              </a:xfrm>
              <a:prstGeom prst="parallelogram">
                <a:avLst>
                  <a:gd name="adj" fmla="val 570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8" name="平行四边形 67"/>
              <p:cNvSpPr/>
              <p:nvPr/>
            </p:nvSpPr>
            <p:spPr>
              <a:xfrm rot="16200000" flipH="1">
                <a:off x="10374558" y="4865731"/>
                <a:ext cx="4313410" cy="678524"/>
              </a:xfrm>
              <a:prstGeom prst="parallelogram">
                <a:avLst>
                  <a:gd name="adj" fmla="val 570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9" name="平行四边形 68"/>
              <p:cNvSpPr/>
              <p:nvPr/>
            </p:nvSpPr>
            <p:spPr>
              <a:xfrm rot="19800000" flipH="1">
                <a:off x="11602461" y="2705437"/>
                <a:ext cx="1177106" cy="685287"/>
              </a:xfrm>
              <a:prstGeom prst="parallelogram">
                <a:avLst>
                  <a:gd name="adj" fmla="val 582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71" name="平行四边形 70"/>
            <p:cNvSpPr/>
            <p:nvPr userDrawn="1"/>
          </p:nvSpPr>
          <p:spPr>
            <a:xfrm rot="19800000" flipH="1">
              <a:off x="10966677" y="705593"/>
              <a:ext cx="1891073" cy="518294"/>
            </a:xfrm>
            <a:prstGeom prst="parallelogram">
              <a:avLst>
                <a:gd name="adj" fmla="val 58285"/>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 name="标题 1"/>
          <p:cNvSpPr>
            <a:spLocks noGrp="1"/>
          </p:cNvSpPr>
          <p:nvPr>
            <p:ph type="title" hasCustomPrompt="1"/>
          </p:nvPr>
        </p:nvSpPr>
        <p:spPr>
          <a:xfrm>
            <a:off x="6475524" y="2371903"/>
            <a:ext cx="4354338" cy="553998"/>
          </a:xfrm>
          <a:prstGeom prst="rect">
            <a:avLst/>
          </a:prstGeom>
        </p:spPr>
        <p:txBody>
          <a:bodyPr vert="horz" wrap="square" lIns="0" tIns="0" rIns="0" bIns="0" rtlCol="0" anchor="b">
            <a:spAutoFit/>
          </a:bodyPr>
          <a:lstStyle>
            <a:lvl1pPr algn="l">
              <a:lnSpc>
                <a:spcPct val="100000"/>
              </a:lnSpc>
              <a:defRPr lang="zh-CN" altLang="en-US" sz="3600">
                <a:solidFill>
                  <a:schemeClr val="tx1"/>
                </a:solidFill>
              </a:defRPr>
            </a:lvl1pPr>
          </a:lstStyle>
          <a:p>
            <a:pPr lvl="0" defTabSz="914400"/>
            <a:r>
              <a:rPr lang="zh-CN" altLang="en-US"/>
              <a:t>单击此处添加标题</a:t>
            </a:r>
            <a:endParaRPr lang="zh-CN" altLang="en-US"/>
          </a:p>
        </p:txBody>
      </p:sp>
      <p:sp>
        <p:nvSpPr>
          <p:cNvPr id="21" name="文本占位符 20"/>
          <p:cNvSpPr>
            <a:spLocks noGrp="1"/>
          </p:cNvSpPr>
          <p:nvPr>
            <p:ph type="body" sz="quarter" idx="14" hasCustomPrompt="1"/>
          </p:nvPr>
        </p:nvSpPr>
        <p:spPr>
          <a:xfrm>
            <a:off x="417057" y="818902"/>
            <a:ext cx="5130986" cy="3974934"/>
          </a:xfrm>
          <a:prstGeom prst="rect">
            <a:avLst/>
          </a:prstGeom>
        </p:spPr>
        <p:txBody>
          <a:bodyPr lIns="0" tIns="0" rIns="0" bIns="0" anchor="ctr" anchorCtr="0">
            <a:spAutoFit/>
          </a:bodyPr>
          <a:lstStyle>
            <a:lvl1pPr marL="0" indent="0" algn="ctr">
              <a:buNone/>
              <a:defRPr sz="28700">
                <a:solidFill>
                  <a:schemeClr val="accent1"/>
                </a:solidFill>
                <a:latin typeface="+mj-lt"/>
              </a:defRPr>
            </a:lvl1pPr>
          </a:lstStyle>
          <a:p>
            <a:pPr lvl="0"/>
            <a:r>
              <a:rPr lang="en-US" altLang="zh-CN"/>
              <a:t>01</a:t>
            </a:r>
            <a:endParaRPr lang="zh-CN" altLang="en-US"/>
          </a:p>
        </p:txBody>
      </p:sp>
      <p:sp>
        <p:nvSpPr>
          <p:cNvPr id="6" name="文本占位符 5"/>
          <p:cNvSpPr>
            <a:spLocks noGrp="1"/>
          </p:cNvSpPr>
          <p:nvPr>
            <p:ph type="body" sz="quarter" idx="15" hasCustomPrompt="1"/>
          </p:nvPr>
        </p:nvSpPr>
        <p:spPr>
          <a:xfrm>
            <a:off x="6475441" y="3107166"/>
            <a:ext cx="4354512" cy="783035"/>
          </a:xfrm>
          <a:prstGeom prst="rect">
            <a:avLst/>
          </a:prstGeom>
        </p:spPr>
        <p:txBody>
          <a:bodyPr lIns="0" tIns="0" rIns="0" bIns="0">
            <a:spAutoFit/>
          </a:bodyPr>
          <a:lstStyle>
            <a:lvl1pPr marL="0" indent="0">
              <a:lnSpc>
                <a:spcPct val="150000"/>
              </a:lnSpc>
              <a:buFontTx/>
              <a:buNone/>
              <a:defRPr>
                <a:solidFill>
                  <a:srgbClr val="000000"/>
                </a:solidFill>
              </a:defRPr>
            </a:lvl1pPr>
          </a:lstStyle>
          <a:p>
            <a:pPr lvl="0"/>
            <a:r>
              <a:rPr kumimoji="1" lang="zh-CN" altLang="en-US"/>
              <a:t>单击此处添加文本单击此处添加文本单击此处添加文本单击此处添加文本</a:t>
            </a:r>
            <a:endParaRPr kumimoji="1"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97203" y="300909"/>
            <a:ext cx="10335984" cy="553998"/>
          </a:xfrm>
          <a:prstGeom prst="rect">
            <a:avLst/>
          </a:prstGeom>
        </p:spPr>
        <p:txBody>
          <a:bodyPr wrap="square" lIns="0" tIns="0" rIns="0" bIns="0">
            <a:spAutoFit/>
          </a:bodyPr>
          <a:lstStyle>
            <a:lvl1pPr>
              <a:lnSpc>
                <a:spcPct val="100000"/>
              </a:lnSpc>
              <a:defRPr sz="3600">
                <a:solidFill>
                  <a:schemeClr val="tx1"/>
                </a:solidFill>
              </a:defRPr>
            </a:lvl1pPr>
          </a:lstStyle>
          <a:p>
            <a:r>
              <a:rPr lang="zh-CN" altLang="en-US"/>
              <a:t>单击此处添加标题</a:t>
            </a:r>
            <a:endParaRPr lang="zh-CN" altLang="en-US"/>
          </a:p>
        </p:txBody>
      </p:sp>
      <p:grpSp>
        <p:nvGrpSpPr>
          <p:cNvPr id="8" name="组合 7"/>
          <p:cNvGrpSpPr/>
          <p:nvPr userDrawn="1"/>
        </p:nvGrpSpPr>
        <p:grpSpPr>
          <a:xfrm>
            <a:off x="539932" y="268022"/>
            <a:ext cx="543371" cy="619771"/>
            <a:chOff x="90605" y="538185"/>
            <a:chExt cx="437755" cy="484647"/>
          </a:xfrm>
        </p:grpSpPr>
        <p:sp>
          <p:nvSpPr>
            <p:cNvPr id="4" name="平行四边形 3"/>
            <p:cNvSpPr/>
            <p:nvPr userDrawn="1"/>
          </p:nvSpPr>
          <p:spPr>
            <a:xfrm rot="5400000">
              <a:off x="12242" y="725590"/>
              <a:ext cx="375603" cy="218877"/>
            </a:xfrm>
            <a:prstGeom prst="parallelogram">
              <a:avLst>
                <a:gd name="adj" fmla="val 5701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平行四边形 4"/>
            <p:cNvSpPr/>
            <p:nvPr userDrawn="1"/>
          </p:nvSpPr>
          <p:spPr>
            <a:xfrm rot="16200000" flipH="1">
              <a:off x="231120" y="725592"/>
              <a:ext cx="375603" cy="218877"/>
            </a:xfrm>
            <a:prstGeom prst="parallelogram">
              <a:avLst>
                <a:gd name="adj" fmla="val 570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平行四边形 5"/>
            <p:cNvSpPr/>
            <p:nvPr userDrawn="1"/>
          </p:nvSpPr>
          <p:spPr>
            <a:xfrm rot="19800000" flipH="1">
              <a:off x="119888" y="538185"/>
              <a:ext cx="379710" cy="218878"/>
            </a:xfrm>
            <a:prstGeom prst="parallelogram">
              <a:avLst>
                <a:gd name="adj" fmla="val 5828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3" name="组合 2"/>
          <p:cNvGrpSpPr/>
          <p:nvPr userDrawn="1"/>
        </p:nvGrpSpPr>
        <p:grpSpPr>
          <a:xfrm flipH="1">
            <a:off x="10135397" y="-409509"/>
            <a:ext cx="2795580" cy="8272885"/>
            <a:chOff x="208230" y="-314949"/>
            <a:chExt cx="2747604" cy="8130914"/>
          </a:xfrm>
        </p:grpSpPr>
        <p:sp>
          <p:nvSpPr>
            <p:cNvPr id="7" name="等腰三角形 6"/>
            <p:cNvSpPr/>
            <p:nvPr userDrawn="1"/>
          </p:nvSpPr>
          <p:spPr>
            <a:xfrm rot="4500000">
              <a:off x="1775475" y="2429017"/>
              <a:ext cx="306845" cy="264521"/>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等腰三角形 8"/>
            <p:cNvSpPr/>
            <p:nvPr userDrawn="1"/>
          </p:nvSpPr>
          <p:spPr>
            <a:xfrm rot="6839700">
              <a:off x="1212378" y="2345665"/>
              <a:ext cx="500222" cy="431225"/>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0" name="组合 9"/>
            <p:cNvGrpSpPr/>
            <p:nvPr userDrawn="1"/>
          </p:nvGrpSpPr>
          <p:grpSpPr>
            <a:xfrm rot="18900000">
              <a:off x="289615" y="-314949"/>
              <a:ext cx="1182204" cy="1308839"/>
              <a:chOff x="9096784" y="3997133"/>
              <a:chExt cx="1313631" cy="1454344"/>
            </a:xfrm>
          </p:grpSpPr>
          <p:sp>
            <p:nvSpPr>
              <p:cNvPr id="22" name="平行四边形 21"/>
              <p:cNvSpPr/>
              <p:nvPr/>
            </p:nvSpPr>
            <p:spPr>
              <a:xfrm rot="5400000">
                <a:off x="8861631" y="4559506"/>
                <a:ext cx="1127122" cy="656815"/>
              </a:xfrm>
              <a:prstGeom prst="parallelogram">
                <a:avLst>
                  <a:gd name="adj" fmla="val 5701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平行四边形 22"/>
              <p:cNvSpPr/>
              <p:nvPr/>
            </p:nvSpPr>
            <p:spPr>
              <a:xfrm rot="16200000" flipH="1">
                <a:off x="9518447" y="4559508"/>
                <a:ext cx="1127122" cy="656815"/>
              </a:xfrm>
              <a:prstGeom prst="parallelogram">
                <a:avLst>
                  <a:gd name="adj" fmla="val 570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平行四边形 23"/>
              <p:cNvSpPr/>
              <p:nvPr/>
            </p:nvSpPr>
            <p:spPr>
              <a:xfrm rot="19800000" flipH="1">
                <a:off x="9184658" y="3997133"/>
                <a:ext cx="1139446" cy="656815"/>
              </a:xfrm>
              <a:prstGeom prst="parallelogram">
                <a:avLst>
                  <a:gd name="adj" fmla="val 5828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1" name="等腰三角形 10"/>
            <p:cNvSpPr/>
            <p:nvPr userDrawn="1"/>
          </p:nvSpPr>
          <p:spPr>
            <a:xfrm rot="8779787">
              <a:off x="1947595" y="318195"/>
              <a:ext cx="451655" cy="389358"/>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等腰三角形 11"/>
            <p:cNvSpPr/>
            <p:nvPr userDrawn="1"/>
          </p:nvSpPr>
          <p:spPr>
            <a:xfrm rot="6160705">
              <a:off x="2614541" y="554638"/>
              <a:ext cx="366574" cy="316012"/>
            </a:xfrm>
            <a:prstGeom prst="triangl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13" name="组合 12"/>
            <p:cNvGrpSpPr/>
            <p:nvPr userDrawn="1"/>
          </p:nvGrpSpPr>
          <p:grpSpPr>
            <a:xfrm>
              <a:off x="208230" y="5477753"/>
              <a:ext cx="1024118" cy="2338212"/>
              <a:chOff x="9096784" y="4184113"/>
              <a:chExt cx="1313631" cy="1267364"/>
            </a:xfrm>
          </p:grpSpPr>
          <p:sp>
            <p:nvSpPr>
              <p:cNvPr id="19" name="平行四边形 18"/>
              <p:cNvSpPr/>
              <p:nvPr/>
            </p:nvSpPr>
            <p:spPr>
              <a:xfrm rot="5400000">
                <a:off x="8861631" y="4559506"/>
                <a:ext cx="1127122" cy="656815"/>
              </a:xfrm>
              <a:prstGeom prst="parallelogram">
                <a:avLst>
                  <a:gd name="adj" fmla="val 570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平行四边形 19"/>
              <p:cNvSpPr/>
              <p:nvPr/>
            </p:nvSpPr>
            <p:spPr>
              <a:xfrm rot="16200000" flipH="1">
                <a:off x="9518447" y="4559508"/>
                <a:ext cx="1127122" cy="656815"/>
              </a:xfrm>
              <a:prstGeom prst="parallelogram">
                <a:avLst>
                  <a:gd name="adj" fmla="val 570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平行四边形 20"/>
              <p:cNvSpPr/>
              <p:nvPr/>
            </p:nvSpPr>
            <p:spPr>
              <a:xfrm rot="19800000" flipH="1">
                <a:off x="9182923" y="4184113"/>
                <a:ext cx="1139446" cy="280314"/>
              </a:xfrm>
              <a:prstGeom prst="parallelogram">
                <a:avLst>
                  <a:gd name="adj" fmla="val 582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4" name="组合 13"/>
            <p:cNvGrpSpPr/>
            <p:nvPr userDrawn="1"/>
          </p:nvGrpSpPr>
          <p:grpSpPr>
            <a:xfrm>
              <a:off x="1063239" y="6150640"/>
              <a:ext cx="844128" cy="934549"/>
              <a:chOff x="9096784" y="3997133"/>
              <a:chExt cx="1313631" cy="1454344"/>
            </a:xfrm>
          </p:grpSpPr>
          <p:sp>
            <p:nvSpPr>
              <p:cNvPr id="16" name="平行四边形 15"/>
              <p:cNvSpPr/>
              <p:nvPr/>
            </p:nvSpPr>
            <p:spPr>
              <a:xfrm rot="5400000">
                <a:off x="8861631" y="4559506"/>
                <a:ext cx="1127122" cy="656815"/>
              </a:xfrm>
              <a:prstGeom prst="parallelogram">
                <a:avLst>
                  <a:gd name="adj" fmla="val 5701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平行四边形 16"/>
              <p:cNvSpPr/>
              <p:nvPr/>
            </p:nvSpPr>
            <p:spPr>
              <a:xfrm rot="16200000" flipH="1">
                <a:off x="9518447" y="4559508"/>
                <a:ext cx="1127122" cy="656815"/>
              </a:xfrm>
              <a:prstGeom prst="parallelogram">
                <a:avLst>
                  <a:gd name="adj" fmla="val 570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平行四边形 17"/>
              <p:cNvSpPr/>
              <p:nvPr/>
            </p:nvSpPr>
            <p:spPr>
              <a:xfrm rot="19800000" flipH="1">
                <a:off x="9184658" y="3997133"/>
                <a:ext cx="1139446" cy="656815"/>
              </a:xfrm>
              <a:prstGeom prst="parallelogram">
                <a:avLst>
                  <a:gd name="adj" fmla="val 5828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5" name="等腰三角形 14"/>
            <p:cNvSpPr/>
            <p:nvPr userDrawn="1"/>
          </p:nvSpPr>
          <p:spPr>
            <a:xfrm rot="4500000">
              <a:off x="1859376" y="5655838"/>
              <a:ext cx="318974" cy="27497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grpSp>
        <p:nvGrpSpPr>
          <p:cNvPr id="242" name="组合 241"/>
          <p:cNvGrpSpPr/>
          <p:nvPr userDrawn="1"/>
        </p:nvGrpSpPr>
        <p:grpSpPr>
          <a:xfrm>
            <a:off x="208230" y="-305010"/>
            <a:ext cx="2747604" cy="8130914"/>
            <a:chOff x="208230" y="-314949"/>
            <a:chExt cx="2747604" cy="8130914"/>
          </a:xfrm>
        </p:grpSpPr>
        <p:sp>
          <p:nvSpPr>
            <p:cNvPr id="243" name="等腰三角形 242"/>
            <p:cNvSpPr/>
            <p:nvPr userDrawn="1"/>
          </p:nvSpPr>
          <p:spPr>
            <a:xfrm rot="4500000">
              <a:off x="194699" y="2982421"/>
              <a:ext cx="306845" cy="264521"/>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4" name="等腰三角形 243"/>
            <p:cNvSpPr/>
            <p:nvPr userDrawn="1"/>
          </p:nvSpPr>
          <p:spPr>
            <a:xfrm rot="6839700">
              <a:off x="497716" y="2400465"/>
              <a:ext cx="500222" cy="431225"/>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45" name="组合 244"/>
            <p:cNvGrpSpPr/>
            <p:nvPr userDrawn="1"/>
          </p:nvGrpSpPr>
          <p:grpSpPr>
            <a:xfrm rot="18900000">
              <a:off x="289615" y="-314949"/>
              <a:ext cx="1182204" cy="1308839"/>
              <a:chOff x="9096784" y="3997133"/>
              <a:chExt cx="1313631" cy="1454344"/>
            </a:xfrm>
          </p:grpSpPr>
          <p:sp>
            <p:nvSpPr>
              <p:cNvPr id="257" name="平行四边形 256"/>
              <p:cNvSpPr/>
              <p:nvPr/>
            </p:nvSpPr>
            <p:spPr>
              <a:xfrm rot="5400000">
                <a:off x="8861631" y="4559506"/>
                <a:ext cx="1127122" cy="656815"/>
              </a:xfrm>
              <a:prstGeom prst="parallelogram">
                <a:avLst>
                  <a:gd name="adj" fmla="val 5701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8" name="平行四边形 257"/>
              <p:cNvSpPr/>
              <p:nvPr/>
            </p:nvSpPr>
            <p:spPr>
              <a:xfrm rot="16200000" flipH="1">
                <a:off x="9518447" y="4559508"/>
                <a:ext cx="1127122" cy="656815"/>
              </a:xfrm>
              <a:prstGeom prst="parallelogram">
                <a:avLst>
                  <a:gd name="adj" fmla="val 570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9" name="平行四边形 258"/>
              <p:cNvSpPr/>
              <p:nvPr/>
            </p:nvSpPr>
            <p:spPr>
              <a:xfrm rot="19800000" flipH="1">
                <a:off x="9184658" y="3997133"/>
                <a:ext cx="1139446" cy="656815"/>
              </a:xfrm>
              <a:prstGeom prst="parallelogram">
                <a:avLst>
                  <a:gd name="adj" fmla="val 5828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46" name="等腰三角形 245"/>
            <p:cNvSpPr/>
            <p:nvPr userDrawn="1"/>
          </p:nvSpPr>
          <p:spPr>
            <a:xfrm rot="8779787">
              <a:off x="1947595" y="318195"/>
              <a:ext cx="451655" cy="389358"/>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7" name="等腰三角形 246"/>
            <p:cNvSpPr/>
            <p:nvPr userDrawn="1"/>
          </p:nvSpPr>
          <p:spPr>
            <a:xfrm rot="6160705">
              <a:off x="2614541" y="554638"/>
              <a:ext cx="366574" cy="316012"/>
            </a:xfrm>
            <a:prstGeom prst="triangl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48" name="组合 247"/>
            <p:cNvGrpSpPr/>
            <p:nvPr userDrawn="1"/>
          </p:nvGrpSpPr>
          <p:grpSpPr>
            <a:xfrm>
              <a:off x="208230" y="5477753"/>
              <a:ext cx="1024118" cy="2338212"/>
              <a:chOff x="9096784" y="4184113"/>
              <a:chExt cx="1313631" cy="1267364"/>
            </a:xfrm>
          </p:grpSpPr>
          <p:sp>
            <p:nvSpPr>
              <p:cNvPr id="254" name="平行四边形 253"/>
              <p:cNvSpPr/>
              <p:nvPr/>
            </p:nvSpPr>
            <p:spPr>
              <a:xfrm rot="5400000">
                <a:off x="8861631" y="4559506"/>
                <a:ext cx="1127122" cy="656815"/>
              </a:xfrm>
              <a:prstGeom prst="parallelogram">
                <a:avLst>
                  <a:gd name="adj" fmla="val 570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5" name="平行四边形 254"/>
              <p:cNvSpPr/>
              <p:nvPr/>
            </p:nvSpPr>
            <p:spPr>
              <a:xfrm rot="16200000" flipH="1">
                <a:off x="9518447" y="4559508"/>
                <a:ext cx="1127122" cy="656815"/>
              </a:xfrm>
              <a:prstGeom prst="parallelogram">
                <a:avLst>
                  <a:gd name="adj" fmla="val 570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6" name="平行四边形 255"/>
              <p:cNvSpPr/>
              <p:nvPr/>
            </p:nvSpPr>
            <p:spPr>
              <a:xfrm rot="19800000" flipH="1">
                <a:off x="9182923" y="4184113"/>
                <a:ext cx="1139446" cy="280314"/>
              </a:xfrm>
              <a:prstGeom prst="parallelogram">
                <a:avLst>
                  <a:gd name="adj" fmla="val 582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249" name="组合 248"/>
            <p:cNvGrpSpPr/>
            <p:nvPr userDrawn="1"/>
          </p:nvGrpSpPr>
          <p:grpSpPr>
            <a:xfrm>
              <a:off x="1063239" y="6150640"/>
              <a:ext cx="844128" cy="934549"/>
              <a:chOff x="9096784" y="3997133"/>
              <a:chExt cx="1313631" cy="1454344"/>
            </a:xfrm>
          </p:grpSpPr>
          <p:sp>
            <p:nvSpPr>
              <p:cNvPr id="251" name="平行四边形 250"/>
              <p:cNvSpPr/>
              <p:nvPr/>
            </p:nvSpPr>
            <p:spPr>
              <a:xfrm rot="5400000">
                <a:off x="8861631" y="4559506"/>
                <a:ext cx="1127122" cy="656815"/>
              </a:xfrm>
              <a:prstGeom prst="parallelogram">
                <a:avLst>
                  <a:gd name="adj" fmla="val 5701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2" name="平行四边形 251"/>
              <p:cNvSpPr/>
              <p:nvPr/>
            </p:nvSpPr>
            <p:spPr>
              <a:xfrm rot="16200000" flipH="1">
                <a:off x="9518447" y="4559508"/>
                <a:ext cx="1127122" cy="656815"/>
              </a:xfrm>
              <a:prstGeom prst="parallelogram">
                <a:avLst>
                  <a:gd name="adj" fmla="val 570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3" name="平行四边形 252"/>
              <p:cNvSpPr/>
              <p:nvPr/>
            </p:nvSpPr>
            <p:spPr>
              <a:xfrm rot="19800000" flipH="1">
                <a:off x="9184658" y="3997133"/>
                <a:ext cx="1139446" cy="656815"/>
              </a:xfrm>
              <a:prstGeom prst="parallelogram">
                <a:avLst>
                  <a:gd name="adj" fmla="val 5828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50" name="等腰三角形 249"/>
            <p:cNvSpPr/>
            <p:nvPr userDrawn="1"/>
          </p:nvSpPr>
          <p:spPr>
            <a:xfrm rot="4500000">
              <a:off x="1859376" y="5655838"/>
              <a:ext cx="318974" cy="27497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260" name="组合 259"/>
          <p:cNvGrpSpPr/>
          <p:nvPr userDrawn="1"/>
        </p:nvGrpSpPr>
        <p:grpSpPr>
          <a:xfrm>
            <a:off x="4611378" y="-777166"/>
            <a:ext cx="8751550" cy="8884024"/>
            <a:chOff x="4611378" y="-765037"/>
            <a:chExt cx="8751550" cy="8884024"/>
          </a:xfrm>
        </p:grpSpPr>
        <p:sp>
          <p:nvSpPr>
            <p:cNvPr id="261" name="平行四边形 260"/>
            <p:cNvSpPr/>
            <p:nvPr/>
          </p:nvSpPr>
          <p:spPr>
            <a:xfrm rot="19800000" flipH="1">
              <a:off x="8100679" y="2575559"/>
              <a:ext cx="4850626" cy="518294"/>
            </a:xfrm>
            <a:prstGeom prst="parallelogram">
              <a:avLst>
                <a:gd name="adj" fmla="val 58285"/>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2" name="平行四边形 261"/>
            <p:cNvSpPr/>
            <p:nvPr/>
          </p:nvSpPr>
          <p:spPr>
            <a:xfrm rot="19800000" flipH="1">
              <a:off x="5088019" y="5761459"/>
              <a:ext cx="4850626" cy="518294"/>
            </a:xfrm>
            <a:prstGeom prst="parallelogram">
              <a:avLst>
                <a:gd name="adj" fmla="val 58285"/>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63" name="组合 262"/>
            <p:cNvGrpSpPr/>
            <p:nvPr/>
          </p:nvGrpSpPr>
          <p:grpSpPr>
            <a:xfrm>
              <a:off x="9170162" y="2594267"/>
              <a:ext cx="1733299" cy="1918966"/>
              <a:chOff x="9096784" y="3997133"/>
              <a:chExt cx="1313631" cy="1454344"/>
            </a:xfrm>
          </p:grpSpPr>
          <p:sp>
            <p:nvSpPr>
              <p:cNvPr id="307" name="平行四边形 306"/>
              <p:cNvSpPr/>
              <p:nvPr/>
            </p:nvSpPr>
            <p:spPr>
              <a:xfrm rot="5400000">
                <a:off x="8861631" y="4559506"/>
                <a:ext cx="1127122" cy="656815"/>
              </a:xfrm>
              <a:prstGeom prst="parallelogram">
                <a:avLst>
                  <a:gd name="adj" fmla="val 5701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8" name="平行四边形 307"/>
              <p:cNvSpPr/>
              <p:nvPr/>
            </p:nvSpPr>
            <p:spPr>
              <a:xfrm rot="16200000" flipH="1">
                <a:off x="9518447" y="4559508"/>
                <a:ext cx="1127122" cy="656815"/>
              </a:xfrm>
              <a:prstGeom prst="parallelogram">
                <a:avLst>
                  <a:gd name="adj" fmla="val 570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9" name="平行四边形 308"/>
              <p:cNvSpPr/>
              <p:nvPr/>
            </p:nvSpPr>
            <p:spPr>
              <a:xfrm rot="19800000" flipH="1">
                <a:off x="9184658" y="3997133"/>
                <a:ext cx="1139446" cy="656815"/>
              </a:xfrm>
              <a:prstGeom prst="parallelogram">
                <a:avLst>
                  <a:gd name="adj" fmla="val 5828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264" name="组合 263"/>
            <p:cNvGrpSpPr/>
            <p:nvPr/>
          </p:nvGrpSpPr>
          <p:grpSpPr>
            <a:xfrm>
              <a:off x="8713263" y="3809696"/>
              <a:ext cx="1022021" cy="2333423"/>
              <a:chOff x="9096784" y="4184113"/>
              <a:chExt cx="1313631" cy="1267364"/>
            </a:xfrm>
          </p:grpSpPr>
          <p:sp>
            <p:nvSpPr>
              <p:cNvPr id="304" name="平行四边形 303"/>
              <p:cNvSpPr/>
              <p:nvPr/>
            </p:nvSpPr>
            <p:spPr>
              <a:xfrm rot="5400000">
                <a:off x="8861631" y="4559506"/>
                <a:ext cx="1127122" cy="656815"/>
              </a:xfrm>
              <a:prstGeom prst="parallelogram">
                <a:avLst>
                  <a:gd name="adj" fmla="val 570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5" name="平行四边形 304"/>
              <p:cNvSpPr/>
              <p:nvPr/>
            </p:nvSpPr>
            <p:spPr>
              <a:xfrm rot="16200000" flipH="1">
                <a:off x="9518447" y="4559508"/>
                <a:ext cx="1127122" cy="656815"/>
              </a:xfrm>
              <a:prstGeom prst="parallelogram">
                <a:avLst>
                  <a:gd name="adj" fmla="val 570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6" name="平行四边形 305"/>
              <p:cNvSpPr/>
              <p:nvPr/>
            </p:nvSpPr>
            <p:spPr>
              <a:xfrm rot="19800000" flipH="1">
                <a:off x="9182923" y="4184113"/>
                <a:ext cx="1139446" cy="280314"/>
              </a:xfrm>
              <a:prstGeom prst="parallelogram">
                <a:avLst>
                  <a:gd name="adj" fmla="val 582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265" name="组合 264"/>
            <p:cNvGrpSpPr/>
            <p:nvPr/>
          </p:nvGrpSpPr>
          <p:grpSpPr>
            <a:xfrm>
              <a:off x="10975594" y="3220553"/>
              <a:ext cx="2387334" cy="2609835"/>
              <a:chOff x="9038828" y="3997133"/>
              <a:chExt cx="1371587" cy="1499420"/>
            </a:xfrm>
          </p:grpSpPr>
          <p:sp>
            <p:nvSpPr>
              <p:cNvPr id="300" name="平行四边形 299"/>
              <p:cNvSpPr/>
              <p:nvPr/>
            </p:nvSpPr>
            <p:spPr>
              <a:xfrm rot="5400000">
                <a:off x="8803675" y="4604584"/>
                <a:ext cx="1127122" cy="656815"/>
              </a:xfrm>
              <a:prstGeom prst="parallelogram">
                <a:avLst>
                  <a:gd name="adj" fmla="val 57012"/>
                </a:avLst>
              </a:prstGeom>
              <a:solidFill>
                <a:schemeClr val="accent2">
                  <a:lumMod val="60000"/>
                  <a:lumOff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1" name="平行四边形 300"/>
              <p:cNvSpPr/>
              <p:nvPr/>
            </p:nvSpPr>
            <p:spPr>
              <a:xfrm rot="5400000">
                <a:off x="8861631" y="4559506"/>
                <a:ext cx="1127122" cy="656815"/>
              </a:xfrm>
              <a:prstGeom prst="parallelogram">
                <a:avLst>
                  <a:gd name="adj" fmla="val 5701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2" name="平行四边形 301"/>
              <p:cNvSpPr/>
              <p:nvPr/>
            </p:nvSpPr>
            <p:spPr>
              <a:xfrm rot="16200000" flipH="1">
                <a:off x="9518447" y="4559508"/>
                <a:ext cx="1127122" cy="656815"/>
              </a:xfrm>
              <a:prstGeom prst="parallelogram">
                <a:avLst>
                  <a:gd name="adj" fmla="val 5701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3" name="平行四边形 302"/>
              <p:cNvSpPr/>
              <p:nvPr/>
            </p:nvSpPr>
            <p:spPr>
              <a:xfrm rot="19800000" flipH="1">
                <a:off x="9184658" y="3997133"/>
                <a:ext cx="1139446" cy="656815"/>
              </a:xfrm>
              <a:prstGeom prst="parallelogram">
                <a:avLst>
                  <a:gd name="adj" fmla="val 5828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266" name="组合 265"/>
            <p:cNvGrpSpPr/>
            <p:nvPr/>
          </p:nvGrpSpPr>
          <p:grpSpPr>
            <a:xfrm>
              <a:off x="6334956" y="5101955"/>
              <a:ext cx="2725123" cy="3017032"/>
              <a:chOff x="9096784" y="3997133"/>
              <a:chExt cx="1313631" cy="1454344"/>
            </a:xfrm>
          </p:grpSpPr>
          <p:sp>
            <p:nvSpPr>
              <p:cNvPr id="297" name="平行四边形 296"/>
              <p:cNvSpPr/>
              <p:nvPr/>
            </p:nvSpPr>
            <p:spPr>
              <a:xfrm rot="5400000">
                <a:off x="8861631" y="4559506"/>
                <a:ext cx="1127122" cy="656815"/>
              </a:xfrm>
              <a:prstGeom prst="parallelogram">
                <a:avLst>
                  <a:gd name="adj" fmla="val 5701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8" name="平行四边形 297"/>
              <p:cNvSpPr/>
              <p:nvPr/>
            </p:nvSpPr>
            <p:spPr>
              <a:xfrm rot="16200000" flipH="1">
                <a:off x="9518447" y="4559508"/>
                <a:ext cx="1127122" cy="656815"/>
              </a:xfrm>
              <a:prstGeom prst="parallelogram">
                <a:avLst>
                  <a:gd name="adj" fmla="val 570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9" name="平行四边形 298"/>
              <p:cNvSpPr/>
              <p:nvPr/>
            </p:nvSpPr>
            <p:spPr>
              <a:xfrm rot="19800000" flipH="1">
                <a:off x="9184658" y="3997133"/>
                <a:ext cx="1139446" cy="656815"/>
              </a:xfrm>
              <a:prstGeom prst="parallelogram">
                <a:avLst>
                  <a:gd name="adj" fmla="val 5828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67" name="平行四边形 266"/>
            <p:cNvSpPr/>
            <p:nvPr/>
          </p:nvSpPr>
          <p:spPr>
            <a:xfrm rot="5400000">
              <a:off x="8928659" y="6027105"/>
              <a:ext cx="2242331" cy="817959"/>
            </a:xfrm>
            <a:prstGeom prst="parallelogram">
              <a:avLst>
                <a:gd name="adj" fmla="val 570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8" name="平行四边形 267"/>
            <p:cNvSpPr/>
            <p:nvPr/>
          </p:nvSpPr>
          <p:spPr>
            <a:xfrm rot="16200000" flipH="1">
              <a:off x="9746620" y="6027111"/>
              <a:ext cx="2242332" cy="817959"/>
            </a:xfrm>
            <a:prstGeom prst="parallelogram">
              <a:avLst>
                <a:gd name="adj" fmla="val 570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9" name="平行四边形 268"/>
            <p:cNvSpPr/>
            <p:nvPr/>
          </p:nvSpPr>
          <p:spPr>
            <a:xfrm rot="19800000" flipH="1">
              <a:off x="9748117" y="4901619"/>
              <a:ext cx="1418999" cy="826112"/>
            </a:xfrm>
            <a:prstGeom prst="parallelogram">
              <a:avLst>
                <a:gd name="adj" fmla="val 582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0" name="等腰三角形 269"/>
            <p:cNvSpPr/>
            <p:nvPr/>
          </p:nvSpPr>
          <p:spPr>
            <a:xfrm rot="4500000">
              <a:off x="7934224" y="2522843"/>
              <a:ext cx="589485" cy="508176"/>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1" name="等腰三角形 270"/>
            <p:cNvSpPr/>
            <p:nvPr/>
          </p:nvSpPr>
          <p:spPr>
            <a:xfrm rot="6535270">
              <a:off x="5667403" y="6342196"/>
              <a:ext cx="291882" cy="251622"/>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2" name="等腰三角形 271"/>
            <p:cNvSpPr/>
            <p:nvPr/>
          </p:nvSpPr>
          <p:spPr>
            <a:xfrm rot="13741432">
              <a:off x="4577447" y="5808542"/>
              <a:ext cx="491991" cy="424130"/>
            </a:xfrm>
            <a:prstGeom prst="triangl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73" name="组合 272"/>
            <p:cNvGrpSpPr/>
            <p:nvPr/>
          </p:nvGrpSpPr>
          <p:grpSpPr>
            <a:xfrm rot="1800000">
              <a:off x="7390286" y="4328103"/>
              <a:ext cx="1788132" cy="465715"/>
              <a:chOff x="3514049" y="3800335"/>
              <a:chExt cx="3768802" cy="981576"/>
            </a:xfrm>
          </p:grpSpPr>
          <p:sp>
            <p:nvSpPr>
              <p:cNvPr id="295" name="任意多边形: 形状 294"/>
              <p:cNvSpPr/>
              <p:nvPr/>
            </p:nvSpPr>
            <p:spPr>
              <a:xfrm>
                <a:off x="3600682" y="3990926"/>
                <a:ext cx="3682169" cy="790985"/>
              </a:xfrm>
              <a:custGeom>
                <a:avLst/>
                <a:gdLst>
                  <a:gd name="connsiteX0" fmla="*/ 3155102 w 3390366"/>
                  <a:gd name="connsiteY0" fmla="*/ 728301 h 728301"/>
                  <a:gd name="connsiteX1" fmla="*/ 2653665 w 3390366"/>
                  <a:gd name="connsiteY1" fmla="*/ 555376 h 728301"/>
                  <a:gd name="connsiteX2" fmla="*/ 2425143 w 3390366"/>
                  <a:gd name="connsiteY2" fmla="*/ 469287 h 728301"/>
                  <a:gd name="connsiteX3" fmla="*/ 2196621 w 3390366"/>
                  <a:gd name="connsiteY3" fmla="*/ 555376 h 728301"/>
                  <a:gd name="connsiteX4" fmla="*/ 1695184 w 3390366"/>
                  <a:gd name="connsiteY4" fmla="*/ 728301 h 728301"/>
                  <a:gd name="connsiteX5" fmla="*/ 1193746 w 3390366"/>
                  <a:gd name="connsiteY5" fmla="*/ 555376 h 728301"/>
                  <a:gd name="connsiteX6" fmla="*/ 965224 w 3390366"/>
                  <a:gd name="connsiteY6" fmla="*/ 469287 h 728301"/>
                  <a:gd name="connsiteX7" fmla="*/ 736702 w 3390366"/>
                  <a:gd name="connsiteY7" fmla="*/ 555376 h 728301"/>
                  <a:gd name="connsiteX8" fmla="*/ 235265 w 3390366"/>
                  <a:gd name="connsiteY8" fmla="*/ 728301 h 728301"/>
                  <a:gd name="connsiteX9" fmla="*/ 0 w 3390366"/>
                  <a:gd name="connsiteY9" fmla="*/ 493751 h 728301"/>
                  <a:gd name="connsiteX10" fmla="*/ 235265 w 3390366"/>
                  <a:gd name="connsiteY10" fmla="*/ 259200 h 728301"/>
                  <a:gd name="connsiteX11" fmla="*/ 463787 w 3390366"/>
                  <a:gd name="connsiteY11" fmla="*/ 173112 h 728301"/>
                  <a:gd name="connsiteX12" fmla="*/ 965224 w 3390366"/>
                  <a:gd name="connsiteY12" fmla="*/ 0 h 728301"/>
                  <a:gd name="connsiteX13" fmla="*/ 1466662 w 3390366"/>
                  <a:gd name="connsiteY13" fmla="*/ 172925 h 728301"/>
                  <a:gd name="connsiteX14" fmla="*/ 1695184 w 3390366"/>
                  <a:gd name="connsiteY14" fmla="*/ 259014 h 728301"/>
                  <a:gd name="connsiteX15" fmla="*/ 1923705 w 3390366"/>
                  <a:gd name="connsiteY15" fmla="*/ 172925 h 728301"/>
                  <a:gd name="connsiteX16" fmla="*/ 2425143 w 3390366"/>
                  <a:gd name="connsiteY16" fmla="*/ 0 h 728301"/>
                  <a:gd name="connsiteX17" fmla="*/ 2926580 w 3390366"/>
                  <a:gd name="connsiteY17" fmla="*/ 172925 h 728301"/>
                  <a:gd name="connsiteX18" fmla="*/ 3155102 w 3390366"/>
                  <a:gd name="connsiteY18" fmla="*/ 259014 h 728301"/>
                  <a:gd name="connsiteX19" fmla="*/ 3390367 w 3390366"/>
                  <a:gd name="connsiteY19" fmla="*/ 493564 h 728301"/>
                  <a:gd name="connsiteX20" fmla="*/ 3155102 w 3390366"/>
                  <a:gd name="connsiteY20" fmla="*/ 728114 h 72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0366" h="728301">
                    <a:moveTo>
                      <a:pt x="3155102" y="728301"/>
                    </a:moveTo>
                    <a:cubicBezTo>
                      <a:pt x="2897359" y="728301"/>
                      <a:pt x="2756500" y="628206"/>
                      <a:pt x="2653665" y="555376"/>
                    </a:cubicBezTo>
                    <a:cubicBezTo>
                      <a:pt x="2572933" y="498046"/>
                      <a:pt x="2532473" y="469287"/>
                      <a:pt x="2425143" y="469287"/>
                    </a:cubicBezTo>
                    <a:cubicBezTo>
                      <a:pt x="2317812" y="469287"/>
                      <a:pt x="2277353" y="498046"/>
                      <a:pt x="2196621" y="555376"/>
                    </a:cubicBezTo>
                    <a:cubicBezTo>
                      <a:pt x="2093786" y="628393"/>
                      <a:pt x="1953114" y="728301"/>
                      <a:pt x="1695184" y="728301"/>
                    </a:cubicBezTo>
                    <a:cubicBezTo>
                      <a:pt x="1437253" y="728301"/>
                      <a:pt x="1296769" y="628393"/>
                      <a:pt x="1193746" y="555376"/>
                    </a:cubicBezTo>
                    <a:cubicBezTo>
                      <a:pt x="1113014" y="498046"/>
                      <a:pt x="1072555" y="469287"/>
                      <a:pt x="965224" y="469287"/>
                    </a:cubicBezTo>
                    <a:cubicBezTo>
                      <a:pt x="857894" y="469287"/>
                      <a:pt x="817434" y="498046"/>
                      <a:pt x="736702" y="555376"/>
                    </a:cubicBezTo>
                    <a:cubicBezTo>
                      <a:pt x="633868" y="628206"/>
                      <a:pt x="492821" y="728301"/>
                      <a:pt x="235265" y="728301"/>
                    </a:cubicBezTo>
                    <a:cubicBezTo>
                      <a:pt x="105332" y="728301"/>
                      <a:pt x="0" y="623289"/>
                      <a:pt x="0" y="493751"/>
                    </a:cubicBezTo>
                    <a:cubicBezTo>
                      <a:pt x="0" y="364212"/>
                      <a:pt x="105332" y="259200"/>
                      <a:pt x="235265" y="259200"/>
                    </a:cubicBezTo>
                    <a:cubicBezTo>
                      <a:pt x="342596" y="259200"/>
                      <a:pt x="383055" y="230442"/>
                      <a:pt x="463787" y="173112"/>
                    </a:cubicBezTo>
                    <a:cubicBezTo>
                      <a:pt x="566622" y="99908"/>
                      <a:pt x="707482" y="0"/>
                      <a:pt x="965224" y="0"/>
                    </a:cubicBezTo>
                    <a:cubicBezTo>
                      <a:pt x="1222967" y="0"/>
                      <a:pt x="1363827" y="99908"/>
                      <a:pt x="1466662" y="172925"/>
                    </a:cubicBezTo>
                    <a:cubicBezTo>
                      <a:pt x="1547394" y="230255"/>
                      <a:pt x="1587853" y="259014"/>
                      <a:pt x="1695184" y="259014"/>
                    </a:cubicBezTo>
                    <a:cubicBezTo>
                      <a:pt x="1802514" y="259014"/>
                      <a:pt x="1842974" y="230255"/>
                      <a:pt x="1923705" y="172925"/>
                    </a:cubicBezTo>
                    <a:cubicBezTo>
                      <a:pt x="2026540" y="99908"/>
                      <a:pt x="2167213" y="0"/>
                      <a:pt x="2425143" y="0"/>
                    </a:cubicBezTo>
                    <a:cubicBezTo>
                      <a:pt x="2683073" y="0"/>
                      <a:pt x="2823745" y="99908"/>
                      <a:pt x="2926580" y="172925"/>
                    </a:cubicBezTo>
                    <a:cubicBezTo>
                      <a:pt x="3007312" y="230255"/>
                      <a:pt x="3047772" y="259014"/>
                      <a:pt x="3155102" y="259014"/>
                    </a:cubicBezTo>
                    <a:cubicBezTo>
                      <a:pt x="3285041" y="259014"/>
                      <a:pt x="3390367" y="364025"/>
                      <a:pt x="3390367" y="493564"/>
                    </a:cubicBezTo>
                    <a:cubicBezTo>
                      <a:pt x="3390367" y="623103"/>
                      <a:pt x="3285041" y="728114"/>
                      <a:pt x="3155102" y="728114"/>
                    </a:cubicBezTo>
                    <a:close/>
                  </a:path>
                </a:pathLst>
              </a:custGeom>
              <a:solidFill>
                <a:schemeClr val="accent2">
                  <a:lumMod val="20000"/>
                  <a:lumOff val="80000"/>
                </a:schemeClr>
              </a:solidFill>
              <a:ln w="15875" cap="flat">
                <a:noFill/>
                <a:prstDash val="solid"/>
                <a:miter/>
              </a:ln>
            </p:spPr>
            <p:txBody>
              <a:bodyPr rtlCol="0" anchor="ctr"/>
              <a:lstStyle/>
              <a:p>
                <a:endParaRPr lang="zh-CN" altLang="en-US"/>
              </a:p>
            </p:txBody>
          </p:sp>
          <p:sp>
            <p:nvSpPr>
              <p:cNvPr id="296" name="任意多边形: 形状 295"/>
              <p:cNvSpPr/>
              <p:nvPr/>
            </p:nvSpPr>
            <p:spPr>
              <a:xfrm>
                <a:off x="3514049" y="3800335"/>
                <a:ext cx="3682169" cy="790985"/>
              </a:xfrm>
              <a:custGeom>
                <a:avLst/>
                <a:gdLst>
                  <a:gd name="connsiteX0" fmla="*/ 3155102 w 3390366"/>
                  <a:gd name="connsiteY0" fmla="*/ 728301 h 728301"/>
                  <a:gd name="connsiteX1" fmla="*/ 2653665 w 3390366"/>
                  <a:gd name="connsiteY1" fmla="*/ 555376 h 728301"/>
                  <a:gd name="connsiteX2" fmla="*/ 2425143 w 3390366"/>
                  <a:gd name="connsiteY2" fmla="*/ 469287 h 728301"/>
                  <a:gd name="connsiteX3" fmla="*/ 2196621 w 3390366"/>
                  <a:gd name="connsiteY3" fmla="*/ 555376 h 728301"/>
                  <a:gd name="connsiteX4" fmla="*/ 1695184 w 3390366"/>
                  <a:gd name="connsiteY4" fmla="*/ 728301 h 728301"/>
                  <a:gd name="connsiteX5" fmla="*/ 1193746 w 3390366"/>
                  <a:gd name="connsiteY5" fmla="*/ 555376 h 728301"/>
                  <a:gd name="connsiteX6" fmla="*/ 965224 w 3390366"/>
                  <a:gd name="connsiteY6" fmla="*/ 469287 h 728301"/>
                  <a:gd name="connsiteX7" fmla="*/ 736702 w 3390366"/>
                  <a:gd name="connsiteY7" fmla="*/ 555376 h 728301"/>
                  <a:gd name="connsiteX8" fmla="*/ 235265 w 3390366"/>
                  <a:gd name="connsiteY8" fmla="*/ 728301 h 728301"/>
                  <a:gd name="connsiteX9" fmla="*/ 0 w 3390366"/>
                  <a:gd name="connsiteY9" fmla="*/ 493751 h 728301"/>
                  <a:gd name="connsiteX10" fmla="*/ 235265 w 3390366"/>
                  <a:gd name="connsiteY10" fmla="*/ 259200 h 728301"/>
                  <a:gd name="connsiteX11" fmla="*/ 463787 w 3390366"/>
                  <a:gd name="connsiteY11" fmla="*/ 173112 h 728301"/>
                  <a:gd name="connsiteX12" fmla="*/ 965224 w 3390366"/>
                  <a:gd name="connsiteY12" fmla="*/ 0 h 728301"/>
                  <a:gd name="connsiteX13" fmla="*/ 1466662 w 3390366"/>
                  <a:gd name="connsiteY13" fmla="*/ 172925 h 728301"/>
                  <a:gd name="connsiteX14" fmla="*/ 1695184 w 3390366"/>
                  <a:gd name="connsiteY14" fmla="*/ 259014 h 728301"/>
                  <a:gd name="connsiteX15" fmla="*/ 1923705 w 3390366"/>
                  <a:gd name="connsiteY15" fmla="*/ 172925 h 728301"/>
                  <a:gd name="connsiteX16" fmla="*/ 2425143 w 3390366"/>
                  <a:gd name="connsiteY16" fmla="*/ 0 h 728301"/>
                  <a:gd name="connsiteX17" fmla="*/ 2926580 w 3390366"/>
                  <a:gd name="connsiteY17" fmla="*/ 172925 h 728301"/>
                  <a:gd name="connsiteX18" fmla="*/ 3155102 w 3390366"/>
                  <a:gd name="connsiteY18" fmla="*/ 259014 h 728301"/>
                  <a:gd name="connsiteX19" fmla="*/ 3390367 w 3390366"/>
                  <a:gd name="connsiteY19" fmla="*/ 493564 h 728301"/>
                  <a:gd name="connsiteX20" fmla="*/ 3155102 w 3390366"/>
                  <a:gd name="connsiteY20" fmla="*/ 728114 h 72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0366" h="728301">
                    <a:moveTo>
                      <a:pt x="3155102" y="728301"/>
                    </a:moveTo>
                    <a:cubicBezTo>
                      <a:pt x="2897359" y="728301"/>
                      <a:pt x="2756500" y="628206"/>
                      <a:pt x="2653665" y="555376"/>
                    </a:cubicBezTo>
                    <a:cubicBezTo>
                      <a:pt x="2572933" y="498046"/>
                      <a:pt x="2532473" y="469287"/>
                      <a:pt x="2425143" y="469287"/>
                    </a:cubicBezTo>
                    <a:cubicBezTo>
                      <a:pt x="2317812" y="469287"/>
                      <a:pt x="2277353" y="498046"/>
                      <a:pt x="2196621" y="555376"/>
                    </a:cubicBezTo>
                    <a:cubicBezTo>
                      <a:pt x="2093786" y="628393"/>
                      <a:pt x="1953114" y="728301"/>
                      <a:pt x="1695184" y="728301"/>
                    </a:cubicBezTo>
                    <a:cubicBezTo>
                      <a:pt x="1437253" y="728301"/>
                      <a:pt x="1296769" y="628393"/>
                      <a:pt x="1193746" y="555376"/>
                    </a:cubicBezTo>
                    <a:cubicBezTo>
                      <a:pt x="1113014" y="498046"/>
                      <a:pt x="1072555" y="469287"/>
                      <a:pt x="965224" y="469287"/>
                    </a:cubicBezTo>
                    <a:cubicBezTo>
                      <a:pt x="857894" y="469287"/>
                      <a:pt x="817434" y="498046"/>
                      <a:pt x="736702" y="555376"/>
                    </a:cubicBezTo>
                    <a:cubicBezTo>
                      <a:pt x="633868" y="628206"/>
                      <a:pt x="492821" y="728301"/>
                      <a:pt x="235265" y="728301"/>
                    </a:cubicBezTo>
                    <a:cubicBezTo>
                      <a:pt x="105332" y="728301"/>
                      <a:pt x="0" y="623289"/>
                      <a:pt x="0" y="493751"/>
                    </a:cubicBezTo>
                    <a:cubicBezTo>
                      <a:pt x="0" y="364212"/>
                      <a:pt x="105332" y="259200"/>
                      <a:pt x="235265" y="259200"/>
                    </a:cubicBezTo>
                    <a:cubicBezTo>
                      <a:pt x="342596" y="259200"/>
                      <a:pt x="383055" y="230442"/>
                      <a:pt x="463787" y="173112"/>
                    </a:cubicBezTo>
                    <a:cubicBezTo>
                      <a:pt x="566622" y="99908"/>
                      <a:pt x="707482" y="0"/>
                      <a:pt x="965224" y="0"/>
                    </a:cubicBezTo>
                    <a:cubicBezTo>
                      <a:pt x="1222967" y="0"/>
                      <a:pt x="1363827" y="99908"/>
                      <a:pt x="1466662" y="172925"/>
                    </a:cubicBezTo>
                    <a:cubicBezTo>
                      <a:pt x="1547394" y="230255"/>
                      <a:pt x="1587853" y="259014"/>
                      <a:pt x="1695184" y="259014"/>
                    </a:cubicBezTo>
                    <a:cubicBezTo>
                      <a:pt x="1802514" y="259014"/>
                      <a:pt x="1842974" y="230255"/>
                      <a:pt x="1923705" y="172925"/>
                    </a:cubicBezTo>
                    <a:cubicBezTo>
                      <a:pt x="2026540" y="99908"/>
                      <a:pt x="2167213" y="0"/>
                      <a:pt x="2425143" y="0"/>
                    </a:cubicBezTo>
                    <a:cubicBezTo>
                      <a:pt x="2683073" y="0"/>
                      <a:pt x="2823745" y="99908"/>
                      <a:pt x="2926580" y="172925"/>
                    </a:cubicBezTo>
                    <a:cubicBezTo>
                      <a:pt x="3007312" y="230255"/>
                      <a:pt x="3047772" y="259014"/>
                      <a:pt x="3155102" y="259014"/>
                    </a:cubicBezTo>
                    <a:cubicBezTo>
                      <a:pt x="3285041" y="259014"/>
                      <a:pt x="3390367" y="364025"/>
                      <a:pt x="3390367" y="493564"/>
                    </a:cubicBezTo>
                    <a:cubicBezTo>
                      <a:pt x="3390367" y="623103"/>
                      <a:pt x="3285041" y="728114"/>
                      <a:pt x="3155102" y="728114"/>
                    </a:cubicBezTo>
                    <a:close/>
                  </a:path>
                </a:pathLst>
              </a:custGeom>
              <a:noFill/>
              <a:ln w="15875" cap="flat">
                <a:solidFill>
                  <a:schemeClr val="tx1"/>
                </a:solidFill>
                <a:prstDash val="solid"/>
                <a:miter/>
              </a:ln>
            </p:spPr>
            <p:txBody>
              <a:bodyPr rtlCol="0" anchor="ctr"/>
              <a:lstStyle/>
              <a:p>
                <a:endParaRPr lang="zh-CN" altLang="en-US"/>
              </a:p>
            </p:txBody>
          </p:sp>
        </p:grpSp>
        <p:sp>
          <p:nvSpPr>
            <p:cNvPr id="274" name="平行四边形 273"/>
            <p:cNvSpPr/>
            <p:nvPr/>
          </p:nvSpPr>
          <p:spPr>
            <a:xfrm rot="19800000" flipH="1">
              <a:off x="11177322" y="-192150"/>
              <a:ext cx="1882999" cy="386658"/>
            </a:xfrm>
            <a:prstGeom prst="parallelogram">
              <a:avLst>
                <a:gd name="adj" fmla="val 58285"/>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5" name="等腰三角形 274"/>
            <p:cNvSpPr/>
            <p:nvPr/>
          </p:nvSpPr>
          <p:spPr>
            <a:xfrm rot="1800000">
              <a:off x="11411741" y="1283140"/>
              <a:ext cx="707136" cy="609600"/>
            </a:xfrm>
            <a:prstGeom prs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76" name="组合 275"/>
            <p:cNvGrpSpPr/>
            <p:nvPr/>
          </p:nvGrpSpPr>
          <p:grpSpPr>
            <a:xfrm>
              <a:off x="7366982" y="-532208"/>
              <a:ext cx="1182204" cy="1308839"/>
              <a:chOff x="9096784" y="3997133"/>
              <a:chExt cx="1313631" cy="1454344"/>
            </a:xfrm>
          </p:grpSpPr>
          <p:sp>
            <p:nvSpPr>
              <p:cNvPr id="292" name="平行四边形 291"/>
              <p:cNvSpPr/>
              <p:nvPr/>
            </p:nvSpPr>
            <p:spPr>
              <a:xfrm rot="5400000">
                <a:off x="8861631" y="4559506"/>
                <a:ext cx="1127122" cy="656815"/>
              </a:xfrm>
              <a:prstGeom prst="parallelogram">
                <a:avLst>
                  <a:gd name="adj" fmla="val 5701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3" name="平行四边形 292"/>
              <p:cNvSpPr/>
              <p:nvPr/>
            </p:nvSpPr>
            <p:spPr>
              <a:xfrm rot="16200000" flipH="1">
                <a:off x="9518447" y="4559508"/>
                <a:ext cx="1127122" cy="656815"/>
              </a:xfrm>
              <a:prstGeom prst="parallelogram">
                <a:avLst>
                  <a:gd name="adj" fmla="val 570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4" name="平行四边形 293"/>
              <p:cNvSpPr/>
              <p:nvPr/>
            </p:nvSpPr>
            <p:spPr>
              <a:xfrm rot="19800000" flipH="1">
                <a:off x="9184658" y="3997133"/>
                <a:ext cx="1139446" cy="656815"/>
              </a:xfrm>
              <a:prstGeom prst="parallelogram">
                <a:avLst>
                  <a:gd name="adj" fmla="val 5828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277" name="组合 276"/>
            <p:cNvGrpSpPr/>
            <p:nvPr/>
          </p:nvGrpSpPr>
          <p:grpSpPr>
            <a:xfrm>
              <a:off x="6581612" y="-765037"/>
              <a:ext cx="1164792" cy="1792555"/>
              <a:chOff x="5990439" y="-735562"/>
              <a:chExt cx="1164792" cy="1792555"/>
            </a:xfrm>
          </p:grpSpPr>
          <p:sp>
            <p:nvSpPr>
              <p:cNvPr id="289" name="平行四边形 288"/>
              <p:cNvSpPr/>
              <p:nvPr/>
            </p:nvSpPr>
            <p:spPr>
              <a:xfrm rot="19800000" flipH="1">
                <a:off x="6071969" y="-735562"/>
                <a:ext cx="1025446" cy="596994"/>
              </a:xfrm>
              <a:prstGeom prst="parallelogram">
                <a:avLst>
                  <a:gd name="adj" fmla="val 58285"/>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0" name="平行四边形 289"/>
              <p:cNvSpPr/>
              <p:nvPr/>
            </p:nvSpPr>
            <p:spPr>
              <a:xfrm rot="5400000">
                <a:off x="5528168" y="14408"/>
                <a:ext cx="1504851" cy="580310"/>
              </a:xfrm>
              <a:prstGeom prst="parallelogram">
                <a:avLst>
                  <a:gd name="adj" fmla="val 570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1" name="平行四边形 290"/>
              <p:cNvSpPr/>
              <p:nvPr/>
            </p:nvSpPr>
            <p:spPr>
              <a:xfrm rot="16200000" flipH="1">
                <a:off x="6112650" y="14413"/>
                <a:ext cx="1504851" cy="580310"/>
              </a:xfrm>
              <a:prstGeom prst="parallelogram">
                <a:avLst>
                  <a:gd name="adj" fmla="val 5701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278" name="组合 277"/>
            <p:cNvGrpSpPr/>
            <p:nvPr/>
          </p:nvGrpSpPr>
          <p:grpSpPr>
            <a:xfrm>
              <a:off x="10721598" y="831000"/>
              <a:ext cx="1345497" cy="1489624"/>
              <a:chOff x="9096784" y="3997133"/>
              <a:chExt cx="1313631" cy="1454344"/>
            </a:xfrm>
          </p:grpSpPr>
          <p:sp>
            <p:nvSpPr>
              <p:cNvPr id="286" name="平行四边形 285"/>
              <p:cNvSpPr/>
              <p:nvPr/>
            </p:nvSpPr>
            <p:spPr>
              <a:xfrm rot="5400000">
                <a:off x="8861631" y="4559506"/>
                <a:ext cx="1127122" cy="656815"/>
              </a:xfrm>
              <a:prstGeom prst="parallelogram">
                <a:avLst>
                  <a:gd name="adj" fmla="val 5701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7" name="平行四边形 286"/>
              <p:cNvSpPr/>
              <p:nvPr/>
            </p:nvSpPr>
            <p:spPr>
              <a:xfrm rot="16200000" flipH="1">
                <a:off x="9518447" y="4559508"/>
                <a:ext cx="1127122" cy="656815"/>
              </a:xfrm>
              <a:prstGeom prst="parallelogram">
                <a:avLst>
                  <a:gd name="adj" fmla="val 570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8" name="平行四边形 287"/>
              <p:cNvSpPr/>
              <p:nvPr/>
            </p:nvSpPr>
            <p:spPr>
              <a:xfrm rot="19800000" flipH="1">
                <a:off x="9184658" y="3997133"/>
                <a:ext cx="1139446" cy="656815"/>
              </a:xfrm>
              <a:prstGeom prst="parallelogram">
                <a:avLst>
                  <a:gd name="adj" fmla="val 5828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79" name="等腰三角形 278"/>
            <p:cNvSpPr/>
            <p:nvPr/>
          </p:nvSpPr>
          <p:spPr>
            <a:xfrm rot="4500000">
              <a:off x="10420619" y="112843"/>
              <a:ext cx="530692" cy="457493"/>
            </a:xfrm>
            <a:prstGeom prst="triangle">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80" name="组合 279"/>
            <p:cNvGrpSpPr/>
            <p:nvPr/>
          </p:nvGrpSpPr>
          <p:grpSpPr>
            <a:xfrm rot="4500000">
              <a:off x="9013047" y="871449"/>
              <a:ext cx="1938186" cy="2118826"/>
              <a:chOff x="9038828" y="3997133"/>
              <a:chExt cx="1371587" cy="1499420"/>
            </a:xfrm>
          </p:grpSpPr>
          <p:sp>
            <p:nvSpPr>
              <p:cNvPr id="282" name="平行四边形 281"/>
              <p:cNvSpPr/>
              <p:nvPr/>
            </p:nvSpPr>
            <p:spPr>
              <a:xfrm rot="5400000">
                <a:off x="8803675" y="4604584"/>
                <a:ext cx="1127122" cy="656815"/>
              </a:xfrm>
              <a:prstGeom prst="parallelogram">
                <a:avLst>
                  <a:gd name="adj" fmla="val 57012"/>
                </a:avLst>
              </a:prstGeom>
              <a:solidFill>
                <a:schemeClr val="accent2">
                  <a:lumMod val="40000"/>
                  <a:lumOff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3" name="平行四边形 282"/>
              <p:cNvSpPr/>
              <p:nvPr/>
            </p:nvSpPr>
            <p:spPr>
              <a:xfrm rot="5400000">
                <a:off x="8861631" y="4559506"/>
                <a:ext cx="1127122" cy="656815"/>
              </a:xfrm>
              <a:prstGeom prst="parallelogram">
                <a:avLst>
                  <a:gd name="adj" fmla="val 5701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4" name="平行四边形 283"/>
              <p:cNvSpPr/>
              <p:nvPr/>
            </p:nvSpPr>
            <p:spPr>
              <a:xfrm rot="16200000" flipH="1">
                <a:off x="9518447" y="4559508"/>
                <a:ext cx="1127122" cy="656815"/>
              </a:xfrm>
              <a:prstGeom prst="parallelogram">
                <a:avLst>
                  <a:gd name="adj" fmla="val 5701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85" name="平行四边形 284"/>
              <p:cNvSpPr/>
              <p:nvPr/>
            </p:nvSpPr>
            <p:spPr>
              <a:xfrm rot="19800000" flipH="1">
                <a:off x="9184658" y="3997133"/>
                <a:ext cx="1139446" cy="656815"/>
              </a:xfrm>
              <a:prstGeom prst="parallelogram">
                <a:avLst>
                  <a:gd name="adj" fmla="val 5828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281" name="等腰三角形 280"/>
            <p:cNvSpPr/>
            <p:nvPr userDrawn="1"/>
          </p:nvSpPr>
          <p:spPr>
            <a:xfrm rot="3373021">
              <a:off x="8192941" y="2415096"/>
              <a:ext cx="318974" cy="27497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87" name="标题 186"/>
          <p:cNvSpPr>
            <a:spLocks noGrp="1"/>
          </p:cNvSpPr>
          <p:nvPr>
            <p:ph type="ctrTitle" hasCustomPrompt="1"/>
          </p:nvPr>
        </p:nvSpPr>
        <p:spPr>
          <a:xfrm>
            <a:off x="673847" y="2164006"/>
            <a:ext cx="7302619" cy="830997"/>
          </a:xfrm>
          <a:prstGeom prst="rect">
            <a:avLst/>
          </a:prstGeom>
        </p:spPr>
        <p:txBody>
          <a:bodyPr vert="horz" wrap="square" lIns="0" tIns="0" rIns="0" bIns="0" rtlCol="0" anchor="b">
            <a:spAutoFit/>
          </a:bodyPr>
          <a:lstStyle>
            <a:lvl1pPr>
              <a:lnSpc>
                <a:spcPct val="100000"/>
              </a:lnSpc>
              <a:defRPr lang="zh-CN" altLang="en-US" sz="5400" b="1">
                <a:solidFill>
                  <a:schemeClr val="tx1"/>
                </a:solidFill>
              </a:defRPr>
            </a:lvl1pPr>
          </a:lstStyle>
          <a:p>
            <a:pPr lvl="0" defTabSz="914400"/>
            <a:r>
              <a:rPr lang="zh-CN" altLang="en-US"/>
              <a:t>单击此处添加标题</a:t>
            </a:r>
            <a:endParaRPr lang="zh-CN" altLang="en-US"/>
          </a:p>
        </p:txBody>
      </p:sp>
      <p:sp>
        <p:nvSpPr>
          <p:cNvPr id="188" name="副标题 187"/>
          <p:cNvSpPr>
            <a:spLocks noGrp="1"/>
          </p:cNvSpPr>
          <p:nvPr>
            <p:ph type="subTitle" idx="1" hasCustomPrompt="1"/>
          </p:nvPr>
        </p:nvSpPr>
        <p:spPr>
          <a:xfrm>
            <a:off x="673847" y="3095381"/>
            <a:ext cx="7302619" cy="339067"/>
          </a:xfrm>
          <a:prstGeom prst="rect">
            <a:avLst/>
          </a:prstGeom>
        </p:spPr>
        <p:txBody>
          <a:bodyPr vert="horz" wrap="square" lIns="0" tIns="0" rIns="0" bIns="0" rtlCol="0" anchor="t">
            <a:spAutoFit/>
          </a:bodyPr>
          <a:lstStyle>
            <a:lvl1pPr marL="0" indent="0">
              <a:lnSpc>
                <a:spcPct val="120000"/>
              </a:lnSpc>
              <a:spcBef>
                <a:spcPct val="0"/>
              </a:spcBef>
              <a:buNone/>
              <a:defRPr lang="zh-CN" altLang="en-US" sz="2000" spc="0">
                <a:solidFill>
                  <a:schemeClr val="tx1"/>
                </a:solidFill>
                <a:latin typeface="+mj-ea"/>
                <a:ea typeface="+mj-ea"/>
              </a:defRPr>
            </a:lvl1pPr>
          </a:lstStyle>
          <a:p>
            <a:r>
              <a:rPr lang="zh-CN" altLang="en-US"/>
              <a:t>单击此处添加副标题</a:t>
            </a:r>
            <a:endParaRPr lang="en-US" altLang="zh-CN"/>
          </a:p>
        </p:txBody>
      </p:sp>
      <p:sp>
        <p:nvSpPr>
          <p:cNvPr id="189" name="文本占位符 188"/>
          <p:cNvSpPr>
            <a:spLocks noGrp="1"/>
          </p:cNvSpPr>
          <p:nvPr>
            <p:ph type="body" sz="quarter" idx="13" hasCustomPrompt="1"/>
          </p:nvPr>
        </p:nvSpPr>
        <p:spPr>
          <a:xfrm>
            <a:off x="673847" y="4288859"/>
            <a:ext cx="5568950" cy="203454"/>
          </a:xfrm>
          <a:prstGeom prst="rect">
            <a:avLst/>
          </a:prstGeom>
        </p:spPr>
        <p:txBody>
          <a:bodyPr vert="horz" lIns="0" tIns="0" rIns="0" bIns="0" rtlCol="0" anchor="b">
            <a:spAutoFit/>
          </a:bodyPr>
          <a:lstStyle>
            <a:lvl1pPr marL="0" indent="0">
              <a:lnSpc>
                <a:spcPct val="120000"/>
              </a:lnSpc>
              <a:buNone/>
              <a:defRPr lang="en-US" altLang="zh-CN" sz="1200" b="0" smtClean="0">
                <a:solidFill>
                  <a:schemeClr val="tx1"/>
                </a:solidFill>
              </a:defRPr>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zh-CN" altLang="en-US"/>
              <a:t>单击此处添加文本</a:t>
            </a:r>
            <a:endParaRPr lang="en-US" altLang="zh-CN"/>
          </a:p>
        </p:txBody>
      </p:sp>
      <p:sp>
        <p:nvSpPr>
          <p:cNvPr id="190" name="文本占位符 189"/>
          <p:cNvSpPr>
            <a:spLocks noGrp="1"/>
          </p:cNvSpPr>
          <p:nvPr>
            <p:ph type="body" sz="quarter" idx="14" hasCustomPrompt="1"/>
          </p:nvPr>
        </p:nvSpPr>
        <p:spPr>
          <a:xfrm>
            <a:off x="673847" y="4546101"/>
            <a:ext cx="5568950" cy="203454"/>
          </a:xfrm>
          <a:prstGeom prst="rect">
            <a:avLst/>
          </a:prstGeom>
        </p:spPr>
        <p:txBody>
          <a:bodyPr vert="horz" lIns="0" tIns="0" rIns="0" bIns="0" rtlCol="0" anchor="t">
            <a:spAutoFit/>
          </a:bodyPr>
          <a:lstStyle>
            <a:lvl1pPr marL="0" indent="0">
              <a:lnSpc>
                <a:spcPct val="120000"/>
              </a:lnSpc>
              <a:buNone/>
              <a:defRPr lang="en-US" altLang="zh-CN" sz="1200" b="0" smtClean="0">
                <a:solidFill>
                  <a:schemeClr val="tx1"/>
                </a:solidFill>
              </a:defRPr>
            </a:lvl1pPr>
            <a:lvl2pPr>
              <a:defRPr lang="en-US" altLang="zh-CN" sz="1600" smtClean="0"/>
            </a:lvl2pPr>
            <a:lvl3pPr>
              <a:defRPr lang="en-US" altLang="zh-CN" sz="1400" smtClean="0"/>
            </a:lvl3pPr>
            <a:lvl4pPr>
              <a:defRPr lang="en-US" altLang="zh-CN" sz="1200" smtClean="0"/>
            </a:lvl4pPr>
            <a:lvl5pPr>
              <a:defRPr lang="zh-CN" altLang="en-US" sz="1200"/>
            </a:lvl5pPr>
          </a:lstStyle>
          <a:p>
            <a:r>
              <a:rPr lang="zh-CN" altLang="en-US"/>
              <a:t>单击此处添加文本</a:t>
            </a:r>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file:///D:\qq&#25991;&#20214;\712321467\Image\C2C\Image2\%7b75232B38-A165-1FB7-499C-2E1C792CACB5%7d.png" TargetMode="External"/><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embed="rId7" r:link="rId8"/>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hf hdr="0" ftr="0" dt="0"/>
  <p:txStyles>
    <p:titleStyle>
      <a:lvl1pPr algn="l" defTabSz="914400" rtl="0" eaLnBrk="1" latinLnBrk="0" hangingPunct="1">
        <a:lnSpc>
          <a:spcPct val="90000"/>
        </a:lnSpc>
        <a:spcBef>
          <a:spcPct val="0"/>
        </a:spcBef>
        <a:buNone/>
        <a:defRPr lang="zh-CN" altLang="en-US"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5.pn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7.jpe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1.png"/><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3.png"/><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3.png"/><Relationship Id="rId1"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6.png"/><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0.png"/><Relationship Id="rId1" Type="http://schemas.openxmlformats.org/officeDocument/2006/relationships/image" Target="../media/image29.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4.emf"/></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6.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0.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3.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4.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kumimoji="1" lang="zh-CN" altLang="en-US"/>
              <a:t>第一课时 羧酸</a:t>
            </a:r>
            <a:endParaRPr kumimoji="1" lang="zh-CN" altLang="en-US"/>
          </a:p>
        </p:txBody>
      </p:sp>
      <p:sp>
        <p:nvSpPr>
          <p:cNvPr id="3" name="副标题 2"/>
          <p:cNvSpPr>
            <a:spLocks noGrp="1"/>
          </p:cNvSpPr>
          <p:nvPr>
            <p:ph type="subTitle" idx="1"/>
          </p:nvPr>
        </p:nvSpPr>
        <p:spPr>
          <a:xfrm>
            <a:off x="673847" y="3654907"/>
            <a:ext cx="10858500" cy="474745"/>
          </a:xfrm>
        </p:spPr>
        <p:txBody>
          <a:bodyPr/>
          <a:lstStyle/>
          <a:p>
            <a:r>
              <a:rPr kumimoji="1" lang="zh-CN" altLang="en-US" sz="2800"/>
              <a:t>第四节 羧酸  羧酸衍生物</a:t>
            </a:r>
            <a:endParaRPr kumimoji="1" lang="en-GB" altLang="zh-CN" sz="280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格 30"/>
          <p:cNvGraphicFramePr>
            <a:graphicFrameLocks noGrp="1"/>
          </p:cNvGraphicFramePr>
          <p:nvPr/>
        </p:nvGraphicFramePr>
        <p:xfrm>
          <a:off x="617275" y="3778322"/>
          <a:ext cx="8612449" cy="1556965"/>
        </p:xfrm>
        <a:graphic>
          <a:graphicData uri="http://schemas.openxmlformats.org/drawingml/2006/table">
            <a:tbl>
              <a:tblPr firstRow="1" bandRow="1">
                <a:tableStyleId>{85BE263C-DBD7-4A20-BB59-AAB30ACAA65A}</a:tableStyleId>
              </a:tblPr>
              <a:tblGrid>
                <a:gridCol w="1097796"/>
                <a:gridCol w="1759256"/>
                <a:gridCol w="1057476"/>
                <a:gridCol w="1115157"/>
                <a:gridCol w="1672735"/>
                <a:gridCol w="1910029"/>
              </a:tblGrid>
              <a:tr h="431728">
                <a:tc>
                  <a:txBody>
                    <a:bodyPr wrap="square"/>
                    <a:lstStyle/>
                    <a:p>
                      <a:pPr algn="ctr"/>
                      <a:r>
                        <a:rPr lang="zh-CN" altLang="en-US" sz="2400">
                          <a:latin typeface="微软雅黑" panose="020B0503020204020204" charset="-122"/>
                          <a:ea typeface="微软雅黑" panose="020B0503020204020204" charset="-122"/>
                        </a:rPr>
                        <a:t>颜色</a:t>
                      </a:r>
                      <a:endParaRPr lang="zh-CN" altLang="en-US" sz="2400">
                        <a:latin typeface="微软雅黑" panose="020B0503020204020204" charset="-122"/>
                        <a:ea typeface="微软雅黑" panose="020B0503020204020204" charset="-122"/>
                      </a:endParaRPr>
                    </a:p>
                  </a:txBody>
                  <a:tcPr vert="horz" anchor="ctr"/>
                </a:tc>
                <a:tc>
                  <a:txBody>
                    <a:bodyPr wrap="square"/>
                    <a:lstStyle/>
                    <a:p>
                      <a:pPr algn="ctr"/>
                      <a:r>
                        <a:rPr lang="zh-CN" altLang="en-US" sz="2400">
                          <a:latin typeface="微软雅黑" panose="020B0503020204020204" charset="-122"/>
                          <a:ea typeface="微软雅黑" panose="020B0503020204020204" charset="-122"/>
                        </a:rPr>
                        <a:t>气味</a:t>
                      </a:r>
                      <a:endParaRPr lang="zh-CN" altLang="en-US" sz="2400">
                        <a:latin typeface="微软雅黑" panose="020B0503020204020204" charset="-122"/>
                        <a:ea typeface="微软雅黑" panose="020B0503020204020204" charset="-122"/>
                      </a:endParaRPr>
                    </a:p>
                  </a:txBody>
                  <a:tcPr vert="horz" anchor="ctr"/>
                </a:tc>
                <a:tc>
                  <a:txBody>
                    <a:bodyPr wrap="square"/>
                    <a:lstStyle/>
                    <a:p>
                      <a:pPr algn="ctr"/>
                      <a:r>
                        <a:rPr lang="zh-CN" altLang="en-US" sz="2400">
                          <a:latin typeface="微软雅黑" panose="020B0503020204020204" charset="-122"/>
                          <a:ea typeface="微软雅黑" panose="020B0503020204020204" charset="-122"/>
                        </a:rPr>
                        <a:t>状态</a:t>
                      </a:r>
                      <a:endParaRPr lang="zh-CN" altLang="en-US" sz="2400">
                        <a:latin typeface="微软雅黑" panose="020B0503020204020204" charset="-122"/>
                        <a:ea typeface="微软雅黑" panose="020B0503020204020204" charset="-122"/>
                      </a:endParaRPr>
                    </a:p>
                  </a:txBody>
                  <a:tcPr vert="horz" anchor="ctr"/>
                </a:tc>
                <a:tc>
                  <a:txBody>
                    <a:bodyPr wrap="square"/>
                    <a:lstStyle/>
                    <a:p>
                      <a:pPr algn="ctr"/>
                      <a:r>
                        <a:rPr lang="zh-CN" altLang="en-US" sz="2400">
                          <a:latin typeface="微软雅黑" panose="020B0503020204020204" charset="-122"/>
                          <a:ea typeface="微软雅黑" panose="020B0503020204020204" charset="-122"/>
                        </a:rPr>
                        <a:t>熔点</a:t>
                      </a:r>
                      <a:endParaRPr lang="zh-CN" altLang="en-US" sz="2400">
                        <a:latin typeface="微软雅黑" panose="020B0503020204020204" charset="-122"/>
                        <a:ea typeface="微软雅黑" panose="020B0503020204020204" charset="-122"/>
                      </a:endParaRPr>
                    </a:p>
                  </a:txBody>
                  <a:tcPr vert="horz" anchor="ctr"/>
                </a:tc>
                <a:tc>
                  <a:txBody>
                    <a:bodyPr wrap="square"/>
                    <a:lstStyle/>
                    <a:p>
                      <a:pPr algn="ctr"/>
                      <a:r>
                        <a:rPr lang="zh-CN" altLang="en-US" sz="2400">
                          <a:latin typeface="微软雅黑" panose="020B0503020204020204" charset="-122"/>
                          <a:ea typeface="微软雅黑" panose="020B0503020204020204" charset="-122"/>
                        </a:rPr>
                        <a:t>沸点</a:t>
                      </a:r>
                      <a:endParaRPr lang="zh-CN" altLang="en-US" sz="2400">
                        <a:latin typeface="微软雅黑" panose="020B0503020204020204" charset="-122"/>
                        <a:ea typeface="微软雅黑" panose="020B0503020204020204" charset="-122"/>
                      </a:endParaRPr>
                    </a:p>
                  </a:txBody>
                  <a:tcPr vert="horz" anchor="ctr"/>
                </a:tc>
                <a:tc>
                  <a:txBody>
                    <a:bodyPr wrap="square"/>
                    <a:lstStyle/>
                    <a:p>
                      <a:pPr algn="ctr"/>
                      <a:r>
                        <a:rPr lang="zh-CN" altLang="en-US" sz="2400">
                          <a:latin typeface="微软雅黑" panose="020B0503020204020204" charset="-122"/>
                          <a:ea typeface="微软雅黑" panose="020B0503020204020204" charset="-122"/>
                        </a:rPr>
                        <a:t>溶解性</a:t>
                      </a:r>
                      <a:endParaRPr lang="zh-CN" altLang="en-US" sz="2400">
                        <a:latin typeface="微软雅黑" panose="020B0503020204020204" charset="-122"/>
                        <a:ea typeface="微软雅黑" panose="020B0503020204020204" charset="-122"/>
                      </a:endParaRPr>
                    </a:p>
                  </a:txBody>
                  <a:tcPr vert="horz" anchor="ctr"/>
                </a:tc>
              </a:tr>
              <a:tr h="1099765">
                <a:tc>
                  <a:txBody>
                    <a:bodyPr wrap="square"/>
                    <a:lstStyle/>
                    <a:p>
                      <a:pPr algn="ctr"/>
                      <a:endParaRPr lang="zh-CN" altLang="en-US" sz="2400">
                        <a:latin typeface="微软雅黑" panose="020B0503020204020204" charset="-122"/>
                        <a:ea typeface="微软雅黑" panose="020B0503020204020204" charset="-122"/>
                      </a:endParaRPr>
                    </a:p>
                  </a:txBody>
                  <a:tcPr vert="horz" anchor="ctr"/>
                </a:tc>
                <a:tc>
                  <a:txBody>
                    <a:bodyPr wrap="square"/>
                    <a:lstStyle/>
                    <a:p>
                      <a:pPr algn="ctr"/>
                      <a:endParaRPr lang="zh-CN" altLang="en-US" sz="2400">
                        <a:latin typeface="微软雅黑" panose="020B0503020204020204" charset="-122"/>
                        <a:ea typeface="微软雅黑" panose="020B0503020204020204" charset="-122"/>
                      </a:endParaRPr>
                    </a:p>
                  </a:txBody>
                  <a:tcPr vert="horz" anchor="ctr"/>
                </a:tc>
                <a:tc>
                  <a:txBody>
                    <a:bodyPr wrap="square"/>
                    <a:lstStyle/>
                    <a:p>
                      <a:pPr algn="ctr"/>
                      <a:endParaRPr lang="zh-CN" altLang="en-US" sz="2400">
                        <a:latin typeface="微软雅黑" panose="020B0503020204020204" charset="-122"/>
                        <a:ea typeface="微软雅黑" panose="020B0503020204020204" charset="-122"/>
                      </a:endParaRPr>
                    </a:p>
                  </a:txBody>
                  <a:tcPr vert="horz" anchor="ctr"/>
                </a:tc>
                <a:tc>
                  <a:txBody>
                    <a:bodyPr wrap="square"/>
                    <a:lstStyle/>
                    <a:p>
                      <a:pPr algn="ctr"/>
                      <a:endParaRPr lang="zh-CN" altLang="en-US" sz="2400">
                        <a:latin typeface="微软雅黑" panose="020B0503020204020204" charset="-122"/>
                        <a:ea typeface="微软雅黑" panose="020B0503020204020204" charset="-122"/>
                      </a:endParaRPr>
                    </a:p>
                  </a:txBody>
                  <a:tcPr vert="horz" anchor="ctr"/>
                </a:tc>
                <a:tc>
                  <a:txBody>
                    <a:bodyPr wrap="square"/>
                    <a:lstStyle/>
                    <a:p>
                      <a:pPr algn="ctr"/>
                      <a:endParaRPr lang="zh-CN" altLang="en-US" sz="2400">
                        <a:latin typeface="微软雅黑" panose="020B0503020204020204" charset="-122"/>
                        <a:ea typeface="微软雅黑" panose="020B0503020204020204" charset="-122"/>
                      </a:endParaRPr>
                    </a:p>
                  </a:txBody>
                  <a:tcPr vert="horz" anchor="ctr"/>
                </a:tc>
                <a:tc>
                  <a:txBody>
                    <a:bodyPr wrap="square"/>
                    <a:lstStyle/>
                    <a:p>
                      <a:pPr algn="ctr"/>
                      <a:endParaRPr lang="zh-CN" altLang="en-US" sz="2400">
                        <a:latin typeface="微软雅黑" panose="020B0503020204020204" charset="-122"/>
                        <a:ea typeface="微软雅黑" panose="020B0503020204020204" charset="-122"/>
                      </a:endParaRPr>
                    </a:p>
                  </a:txBody>
                  <a:tcPr vert="horz" anchor="ctr"/>
                </a:tc>
              </a:tr>
            </a:tbl>
          </a:graphicData>
        </a:graphic>
      </p:graphicFrame>
      <p:sp>
        <p:nvSpPr>
          <p:cNvPr id="2" name="标题 1"/>
          <p:cNvSpPr>
            <a:spLocks noGrp="1"/>
          </p:cNvSpPr>
          <p:nvPr>
            <p:ph type="title"/>
          </p:nvPr>
        </p:nvSpPr>
        <p:spPr/>
        <p:txBody>
          <a:bodyPr/>
          <a:lstStyle/>
          <a:p>
            <a:r>
              <a:rPr lang="zh-CN" altLang="en-US"/>
              <a:t>乙酸的结构与物理性质</a:t>
            </a:r>
            <a:endParaRPr lang="zh-CN" altLang="en-US"/>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rcRect l="8261" t="8986" r="8032" b="15169"/>
          <a:stretch>
            <a:fillRect/>
          </a:stretch>
        </p:blipFill>
        <p:spPr>
          <a:xfrm rot="10800000">
            <a:off x="9355995" y="761353"/>
            <a:ext cx="2235582" cy="15698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538471" y="3154612"/>
            <a:ext cx="1886578" cy="1886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文本框 4"/>
          <p:cNvSpPr txBox="1"/>
          <p:nvPr/>
        </p:nvSpPr>
        <p:spPr>
          <a:xfrm>
            <a:off x="9737464" y="2470185"/>
            <a:ext cx="1472643" cy="461665"/>
          </a:xfrm>
          <a:prstGeom prst="rect">
            <a:avLst/>
          </a:prstGeom>
          <a:solidFill>
            <a:schemeClr val="accent6">
              <a:lumMod val="40000"/>
              <a:lumOff val="6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a:latin typeface="微软雅黑" panose="020B0503020204020204" charset="-122"/>
                <a:ea typeface="微软雅黑" panose="020B0503020204020204" charset="-122"/>
              </a:rPr>
              <a:t>球棍模型</a:t>
            </a:r>
            <a:endParaRPr lang="zh-CN" altLang="en-US" sz="2400" b="1">
              <a:latin typeface="微软雅黑" panose="020B0503020204020204" charset="-122"/>
              <a:ea typeface="微软雅黑" panose="020B0503020204020204" charset="-122"/>
            </a:endParaRPr>
          </a:p>
        </p:txBody>
      </p:sp>
      <p:sp>
        <p:nvSpPr>
          <p:cNvPr id="6" name="文本框 5"/>
          <p:cNvSpPr txBox="1"/>
          <p:nvPr/>
        </p:nvSpPr>
        <p:spPr>
          <a:xfrm>
            <a:off x="9455444" y="5125737"/>
            <a:ext cx="2052631" cy="461665"/>
          </a:xfrm>
          <a:prstGeom prst="rect">
            <a:avLst/>
          </a:prstGeom>
          <a:solidFill>
            <a:schemeClr val="accent6">
              <a:lumMod val="40000"/>
              <a:lumOff val="60000"/>
            </a:schemeClr>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a:latin typeface="微软雅黑" panose="020B0503020204020204" charset="-122"/>
                <a:ea typeface="微软雅黑" panose="020B0503020204020204" charset="-122"/>
              </a:rPr>
              <a:t>空间填充模型</a:t>
            </a:r>
            <a:endParaRPr lang="zh-CN" altLang="en-US" sz="2400" b="1">
              <a:latin typeface="微软雅黑" panose="020B0503020204020204" charset="-122"/>
              <a:ea typeface="微软雅黑" panose="020B0503020204020204" charset="-122"/>
            </a:endParaRPr>
          </a:p>
        </p:txBody>
      </p:sp>
      <p:sp>
        <p:nvSpPr>
          <p:cNvPr id="12" name="文本框 11"/>
          <p:cNvSpPr txBox="1">
            <a:spLocks noChangeArrowheads="1"/>
          </p:cNvSpPr>
          <p:nvPr/>
        </p:nvSpPr>
        <p:spPr bwMode="auto">
          <a:xfrm>
            <a:off x="668112" y="4479559"/>
            <a:ext cx="10581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kumimoji="1" lang="zh-CN" altLang="en-US">
                <a:solidFill>
                  <a:srgbClr val="000000"/>
                </a:solidFill>
                <a:latin typeface="微软雅黑" panose="020B0503020204020204" charset="-122"/>
                <a:ea typeface="微软雅黑" panose="020B0503020204020204" charset="-122"/>
              </a:rPr>
              <a:t>无色</a:t>
            </a:r>
            <a:endParaRPr kumimoji="1" lang="zh-CN" altLang="en-US">
              <a:solidFill>
                <a:srgbClr val="000000"/>
              </a:solidFill>
              <a:latin typeface="微软雅黑" panose="020B0503020204020204" charset="-122"/>
              <a:ea typeface="微软雅黑" panose="020B0503020204020204" charset="-122"/>
            </a:endParaRPr>
          </a:p>
        </p:txBody>
      </p:sp>
      <p:sp>
        <p:nvSpPr>
          <p:cNvPr id="13" name="文本框 12"/>
          <p:cNvSpPr txBox="1">
            <a:spLocks noChangeArrowheads="1"/>
          </p:cNvSpPr>
          <p:nvPr/>
        </p:nvSpPr>
        <p:spPr bwMode="auto">
          <a:xfrm>
            <a:off x="1716769" y="4296633"/>
            <a:ext cx="17495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kumimoji="1" lang="zh-CN" altLang="en-US">
                <a:solidFill>
                  <a:srgbClr val="C00000"/>
                </a:solidFill>
                <a:latin typeface="微软雅黑" panose="020B0503020204020204" charset="-122"/>
                <a:ea typeface="微软雅黑" panose="020B0503020204020204" charset="-122"/>
              </a:rPr>
              <a:t>强烈刺激性</a:t>
            </a:r>
            <a:r>
              <a:rPr kumimoji="1" lang="zh-CN" altLang="en-US">
                <a:latin typeface="微软雅黑" panose="020B0503020204020204" charset="-122"/>
                <a:ea typeface="微软雅黑" panose="020B0503020204020204" charset="-122"/>
              </a:rPr>
              <a:t>气味</a:t>
            </a:r>
            <a:endParaRPr kumimoji="1" lang="zh-CN" altLang="en-US">
              <a:latin typeface="微软雅黑" panose="020B0503020204020204" charset="-122"/>
              <a:ea typeface="微软雅黑" panose="020B0503020204020204" charset="-122"/>
            </a:endParaRPr>
          </a:p>
        </p:txBody>
      </p:sp>
      <p:sp>
        <p:nvSpPr>
          <p:cNvPr id="14" name="文本框 13"/>
          <p:cNvSpPr txBox="1">
            <a:spLocks noChangeArrowheads="1"/>
          </p:cNvSpPr>
          <p:nvPr/>
        </p:nvSpPr>
        <p:spPr bwMode="auto">
          <a:xfrm>
            <a:off x="5696114" y="4296633"/>
            <a:ext cx="1659707" cy="972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spcBef>
                <a:spcPct val="20000"/>
              </a:spcBef>
            </a:pPr>
            <a:r>
              <a:rPr kumimoji="1" lang="en-US" altLang="zh-CN" sz="2600">
                <a:latin typeface="微软雅黑" panose="020B0503020204020204" charset="-122"/>
                <a:ea typeface="微软雅黑" panose="020B0503020204020204" charset="-122"/>
                <a:cs typeface="微软雅黑" panose="020B0503020204020204" charset="-122"/>
              </a:rPr>
              <a:t>117.9℃</a:t>
            </a:r>
            <a:endParaRPr kumimoji="1" lang="en-US" altLang="zh-CN" sz="2600">
              <a:latin typeface="微软雅黑" panose="020B0503020204020204" charset="-122"/>
              <a:ea typeface="微软雅黑" panose="020B0503020204020204" charset="-122"/>
              <a:cs typeface="微软雅黑" panose="020B0503020204020204" charset="-122"/>
            </a:endParaRPr>
          </a:p>
          <a:p>
            <a:pPr algn="ctr" eaLnBrk="1" hangingPunct="1">
              <a:spcBef>
                <a:spcPct val="20000"/>
              </a:spcBef>
            </a:pPr>
            <a:r>
              <a:rPr kumimoji="1" lang="zh-CN" altLang="en-US" sz="2600">
                <a:latin typeface="微软雅黑" panose="020B0503020204020204" charset="-122"/>
                <a:ea typeface="微软雅黑" panose="020B0503020204020204" charset="-122"/>
                <a:cs typeface="微软雅黑" panose="020B0503020204020204" charset="-122"/>
              </a:rPr>
              <a:t>（</a:t>
            </a:r>
            <a:r>
              <a:rPr kumimoji="1" lang="zh-CN" altLang="en-US" sz="2600">
                <a:solidFill>
                  <a:srgbClr val="C00000"/>
                </a:solidFill>
                <a:latin typeface="微软雅黑" panose="020B0503020204020204" charset="-122"/>
                <a:ea typeface="微软雅黑" panose="020B0503020204020204" charset="-122"/>
                <a:cs typeface="微软雅黑" panose="020B0503020204020204" charset="-122"/>
              </a:rPr>
              <a:t>易挥发</a:t>
            </a:r>
            <a:r>
              <a:rPr kumimoji="1" lang="zh-CN" altLang="en-US" sz="2600">
                <a:latin typeface="微软雅黑" panose="020B0503020204020204" charset="-122"/>
                <a:ea typeface="微软雅黑" panose="020B0503020204020204" charset="-122"/>
                <a:cs typeface="微软雅黑" panose="020B0503020204020204" charset="-122"/>
              </a:rPr>
              <a:t>）</a:t>
            </a:r>
            <a:endParaRPr kumimoji="1" lang="zh-CN" altLang="en-US" sz="2600">
              <a:latin typeface="微软雅黑" panose="020B0503020204020204" charset="-122"/>
              <a:ea typeface="微软雅黑" panose="020B0503020204020204" charset="-122"/>
              <a:cs typeface="微软雅黑" panose="020B0503020204020204" charset="-122"/>
            </a:endParaRPr>
          </a:p>
        </p:txBody>
      </p:sp>
      <p:sp>
        <p:nvSpPr>
          <p:cNvPr id="15" name="文本框 14"/>
          <p:cNvSpPr txBox="1">
            <a:spLocks noChangeArrowheads="1"/>
          </p:cNvSpPr>
          <p:nvPr/>
        </p:nvSpPr>
        <p:spPr bwMode="auto">
          <a:xfrm>
            <a:off x="4387359" y="4532453"/>
            <a:ext cx="130875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kumimoji="1" lang="en-US" altLang="zh-CN" sz="2600">
                <a:latin typeface="微软雅黑" panose="020B0503020204020204" charset="-122"/>
                <a:ea typeface="微软雅黑" panose="020B0503020204020204" charset="-122"/>
                <a:cs typeface="微软雅黑" panose="020B0503020204020204" charset="-122"/>
              </a:rPr>
              <a:t>16.6℃</a:t>
            </a:r>
            <a:endParaRPr lang="en-US" altLang="zh-CN" sz="2600">
              <a:latin typeface="微软雅黑" panose="020B0503020204020204" charset="-122"/>
              <a:ea typeface="微软雅黑" panose="020B0503020204020204" charset="-122"/>
              <a:cs typeface="微软雅黑" panose="020B0503020204020204" charset="-122"/>
            </a:endParaRPr>
          </a:p>
        </p:txBody>
      </p:sp>
      <p:sp>
        <p:nvSpPr>
          <p:cNvPr id="16" name="文本框 15"/>
          <p:cNvSpPr txBox="1">
            <a:spLocks noChangeArrowheads="1"/>
          </p:cNvSpPr>
          <p:nvPr/>
        </p:nvSpPr>
        <p:spPr bwMode="auto">
          <a:xfrm>
            <a:off x="7355821" y="4316955"/>
            <a:ext cx="187390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kumimoji="1" lang="zh-CN" altLang="en-US" sz="2600">
                <a:solidFill>
                  <a:srgbClr val="C00000"/>
                </a:solidFill>
                <a:latin typeface="微软雅黑" panose="020B0503020204020204" charset="-122"/>
                <a:ea typeface="微软雅黑" panose="020B0503020204020204" charset="-122"/>
              </a:rPr>
              <a:t>易溶于水</a:t>
            </a:r>
            <a:r>
              <a:rPr kumimoji="1" lang="zh-CN" altLang="en-US" sz="2600">
                <a:latin typeface="微软雅黑" panose="020B0503020204020204" charset="-122"/>
                <a:ea typeface="微软雅黑" panose="020B0503020204020204" charset="-122"/>
              </a:rPr>
              <a:t>、乙醇等溶剂</a:t>
            </a:r>
            <a:endParaRPr kumimoji="1" lang="zh-CN" altLang="en-US" sz="2600">
              <a:latin typeface="微软雅黑" panose="020B0503020204020204" charset="-122"/>
              <a:ea typeface="微软雅黑" panose="020B0503020204020204" charset="-122"/>
            </a:endParaRPr>
          </a:p>
        </p:txBody>
      </p:sp>
      <p:pic>
        <p:nvPicPr>
          <p:cNvPr id="17" name="Picture 4"/>
          <p:cNvPicPr>
            <a:picLocks noChangeAspect="1" noChangeArrowheads="1"/>
          </p:cNvPicPr>
          <p:nvPr/>
        </p:nvPicPr>
        <p:blipFill>
          <a:blip r:embed="rId3">
            <a:extLst>
              <a:ext uri="{28A0092B-C50C-407E-A947-70E740481C1C}">
                <a14:useLocalDpi xmlns:a14="http://schemas.microsoft.com/office/drawing/2010/main" val="0"/>
              </a:ext>
            </a:extLst>
          </a:blip>
          <a:srcRect l="7873" r="15376" b="4430"/>
          <a:stretch>
            <a:fillRect/>
          </a:stretch>
        </p:blipFill>
        <p:spPr bwMode="auto">
          <a:xfrm>
            <a:off x="9583908" y="3412055"/>
            <a:ext cx="1779753" cy="2658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文本框 19"/>
          <p:cNvSpPr txBox="1"/>
          <p:nvPr/>
        </p:nvSpPr>
        <p:spPr>
          <a:xfrm>
            <a:off x="534072" y="5612364"/>
            <a:ext cx="8695652" cy="52322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kumimoji="1" lang="zh-CN" altLang="en-US" sz="2800">
                <a:latin typeface="微软雅黑" panose="020B0503020204020204" charset="-122"/>
                <a:ea typeface="微软雅黑" panose="020B0503020204020204" charset="-122"/>
                <a:cs typeface="微软雅黑" panose="020B0503020204020204" charset="-122"/>
                <a:sym typeface="+mn-ea"/>
              </a:rPr>
              <a:t>纯净的乙酸又称</a:t>
            </a:r>
            <a:r>
              <a:rPr kumimoji="1" lang="zh-CN" altLang="en-US" sz="2800">
                <a:solidFill>
                  <a:srgbClr val="0070C0"/>
                </a:solidFill>
                <a:latin typeface="微软雅黑" panose="020B0503020204020204" charset="-122"/>
                <a:ea typeface="微软雅黑" panose="020B0503020204020204" charset="-122"/>
                <a:cs typeface="微软雅黑" panose="020B0503020204020204" charset="-122"/>
                <a:sym typeface="+mn-ea"/>
              </a:rPr>
              <a:t>冰醋酸，</a:t>
            </a:r>
            <a:r>
              <a:rPr lang="zh-CN" altLang="en-US" sz="2800">
                <a:solidFill>
                  <a:srgbClr val="C00000"/>
                </a:solidFill>
                <a:latin typeface="微软雅黑" panose="020B0503020204020204" charset="-122"/>
                <a:ea typeface="微软雅黑" panose="020B0503020204020204" charset="-122"/>
                <a:cs typeface="微软雅黑" panose="020B0503020204020204" charset="-122"/>
                <a:sym typeface="Wingdings" panose="05000000000000000000" pitchFamily="2" charset="2"/>
              </a:rPr>
              <a:t>温度低时，凝结成冰样晶体。</a:t>
            </a:r>
            <a:endParaRPr lang="zh-CN" altLang="en-US" sz="2800">
              <a:solidFill>
                <a:srgbClr val="C00000"/>
              </a:solidFill>
              <a:latin typeface="微软雅黑" panose="020B0503020204020204" charset="-122"/>
              <a:ea typeface="微软雅黑" panose="020B0503020204020204" charset="-122"/>
              <a:cs typeface="微软雅黑" panose="020B0503020204020204" charset="-122"/>
              <a:sym typeface="Wingdings" panose="05000000000000000000" pitchFamily="2" charset="2"/>
            </a:endParaRPr>
          </a:p>
        </p:txBody>
      </p:sp>
      <p:sp>
        <p:nvSpPr>
          <p:cNvPr id="20" name="文本框 19"/>
          <p:cNvSpPr txBox="1"/>
          <p:nvPr/>
        </p:nvSpPr>
        <p:spPr>
          <a:xfrm>
            <a:off x="617278" y="1386867"/>
            <a:ext cx="3152775" cy="430887"/>
          </a:xfrm>
          <a:prstGeom prst="rect">
            <a:avLst/>
          </a:prstGeom>
          <a:noFill/>
        </p:spPr>
        <p:txBody>
          <a:bodyPr wrap="square" lIns="0" tIns="0" rIns="0" bIns="0" rtlCol="0">
            <a:spAutoFit/>
          </a:bodyPr>
          <a:lstStyle/>
          <a:p>
            <a:pPr algn="just"/>
            <a:r>
              <a:rPr lang="zh-CN" altLang="en-US" sz="2800">
                <a:latin typeface="微软雅黑" panose="020B0503020204020204" charset="-122"/>
                <a:ea typeface="微软雅黑" panose="020B0503020204020204" charset="-122"/>
              </a:rPr>
              <a:t>分子式：</a:t>
            </a:r>
            <a:r>
              <a:rPr lang="en-US" altLang="zh-CN" sz="2800" b="1">
                <a:latin typeface="Times New Roman" panose="02020603050405020304" pitchFamily="18" charset="0"/>
                <a:ea typeface="微软雅黑" panose="020B0503020204020204" charset="-122"/>
                <a:cs typeface="Times New Roman" panose="02020603050405020304" pitchFamily="18" charset="0"/>
              </a:rPr>
              <a:t>C</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2</a:t>
            </a:r>
            <a:r>
              <a:rPr lang="en-US" altLang="zh-CN" sz="2800" b="1">
                <a:latin typeface="Times New Roman" panose="02020603050405020304" pitchFamily="18" charset="0"/>
                <a:ea typeface="微软雅黑" panose="020B0503020204020204" charset="-122"/>
                <a:cs typeface="Times New Roman" panose="02020603050405020304" pitchFamily="18" charset="0"/>
              </a:rPr>
              <a:t>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4</a:t>
            </a:r>
            <a:r>
              <a:rPr lang="en-US" altLang="zh-CN" sz="2800" b="1">
                <a:latin typeface="Times New Roman" panose="02020603050405020304" pitchFamily="18" charset="0"/>
                <a:ea typeface="微软雅黑" panose="020B0503020204020204" charset="-122"/>
                <a:cs typeface="Times New Roman" panose="02020603050405020304" pitchFamily="18" charset="0"/>
              </a:rPr>
              <a:t>O</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2</a:t>
            </a:r>
            <a:endParaRPr lang="zh-CN" altLang="en-US" sz="2800" b="1" baseline="-25000">
              <a:latin typeface="Times New Roman" panose="02020603050405020304" pitchFamily="18" charset="0"/>
              <a:ea typeface="微软雅黑" panose="020B0503020204020204" charset="-122"/>
              <a:cs typeface="Times New Roman" panose="02020603050405020304" pitchFamily="18" charset="0"/>
            </a:endParaRPr>
          </a:p>
        </p:txBody>
      </p:sp>
      <p:sp>
        <p:nvSpPr>
          <p:cNvPr id="21" name="文本框 20"/>
          <p:cNvSpPr txBox="1"/>
          <p:nvPr/>
        </p:nvSpPr>
        <p:spPr>
          <a:xfrm>
            <a:off x="4858381" y="1613769"/>
            <a:ext cx="1475826" cy="430887"/>
          </a:xfrm>
          <a:prstGeom prst="rect">
            <a:avLst/>
          </a:prstGeom>
          <a:noFill/>
        </p:spPr>
        <p:txBody>
          <a:bodyPr wrap="square" lIns="0" tIns="0" rIns="0" bIns="0" rtlCol="0">
            <a:spAutoFit/>
          </a:bodyPr>
          <a:lstStyle/>
          <a:p>
            <a:pPr algn="just"/>
            <a:r>
              <a:rPr lang="zh-CN" altLang="en-US" sz="2800">
                <a:latin typeface="微软雅黑" panose="020B0503020204020204" charset="-122"/>
                <a:ea typeface="微软雅黑" panose="020B0503020204020204" charset="-122"/>
              </a:rPr>
              <a:t>结构式：</a:t>
            </a:r>
            <a:endParaRPr lang="zh-CN" altLang="en-US" sz="2800" baseline="-25000">
              <a:latin typeface="微软雅黑" panose="020B0503020204020204" charset="-122"/>
              <a:ea typeface="微软雅黑" panose="020B0503020204020204" charset="-122"/>
            </a:endParaRPr>
          </a:p>
        </p:txBody>
      </p:sp>
      <p:sp>
        <p:nvSpPr>
          <p:cNvPr id="22" name="文本框 21"/>
          <p:cNvSpPr txBox="1"/>
          <p:nvPr/>
        </p:nvSpPr>
        <p:spPr>
          <a:xfrm>
            <a:off x="617277" y="2090863"/>
            <a:ext cx="3851633" cy="430887"/>
          </a:xfrm>
          <a:prstGeom prst="rect">
            <a:avLst/>
          </a:prstGeom>
          <a:noFill/>
        </p:spPr>
        <p:txBody>
          <a:bodyPr wrap="square" lIns="0" tIns="0" rIns="0" bIns="0" rtlCol="0">
            <a:spAutoFit/>
          </a:bodyPr>
          <a:lstStyle/>
          <a:p>
            <a:pPr algn="just"/>
            <a:r>
              <a:rPr lang="zh-CN" altLang="en-US" sz="2800">
                <a:latin typeface="微软雅黑" panose="020B0503020204020204" charset="-122"/>
                <a:ea typeface="微软雅黑" panose="020B0503020204020204" charset="-122"/>
              </a:rPr>
              <a:t>结构简式：</a:t>
            </a:r>
            <a:r>
              <a:rPr lang="en-US" altLang="zh-CN" sz="2800" b="1">
                <a:latin typeface="Times New Roman" panose="02020603050405020304" pitchFamily="18" charset="0"/>
                <a:ea typeface="微软雅黑" panose="020B0503020204020204" charset="-122"/>
                <a:cs typeface="Times New Roman" panose="02020603050405020304" pitchFamily="18" charset="0"/>
              </a:rPr>
              <a:t>CH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3</a:t>
            </a:r>
            <a:r>
              <a:rPr lang="en-US" altLang="zh-CN" sz="2800" b="1">
                <a:latin typeface="Times New Roman" panose="02020603050405020304" pitchFamily="18" charset="0"/>
                <a:ea typeface="微软雅黑" panose="020B0503020204020204" charset="-122"/>
                <a:cs typeface="Times New Roman" panose="02020603050405020304" pitchFamily="18" charset="0"/>
              </a:rPr>
              <a:t>-COOH</a:t>
            </a:r>
            <a:endParaRPr lang="zh-CN" altLang="en-US" sz="2800" b="1" baseline="-25000">
              <a:latin typeface="Times New Roman" panose="02020603050405020304" pitchFamily="18" charset="0"/>
              <a:ea typeface="微软雅黑" panose="020B0503020204020204" charset="-122"/>
              <a:cs typeface="Times New Roman" panose="02020603050405020304" pitchFamily="18" charset="0"/>
            </a:endParaRPr>
          </a:p>
        </p:txBody>
      </p:sp>
      <p:sp>
        <p:nvSpPr>
          <p:cNvPr id="23" name="文本框 22"/>
          <p:cNvSpPr txBox="1"/>
          <p:nvPr/>
        </p:nvSpPr>
        <p:spPr>
          <a:xfrm>
            <a:off x="617276" y="2797764"/>
            <a:ext cx="3851633" cy="430887"/>
          </a:xfrm>
          <a:prstGeom prst="rect">
            <a:avLst/>
          </a:prstGeom>
          <a:noFill/>
        </p:spPr>
        <p:txBody>
          <a:bodyPr wrap="square" lIns="0" tIns="0" rIns="0" bIns="0" rtlCol="0">
            <a:spAutoFit/>
          </a:bodyPr>
          <a:lstStyle/>
          <a:p>
            <a:pPr algn="just"/>
            <a:r>
              <a:rPr lang="zh-CN" altLang="en-US" sz="2800">
                <a:latin typeface="微软雅黑" panose="020B0503020204020204" charset="-122"/>
                <a:ea typeface="微软雅黑" panose="020B0503020204020204" charset="-122"/>
              </a:rPr>
              <a:t>官能团：羧基   </a:t>
            </a:r>
            <a:r>
              <a:rPr lang="en-US" altLang="zh-CN" sz="2800" b="1">
                <a:latin typeface="Times New Roman" panose="02020603050405020304" pitchFamily="18" charset="0"/>
                <a:ea typeface="微软雅黑" panose="020B0503020204020204" charset="-122"/>
                <a:cs typeface="Times New Roman" panose="02020603050405020304" pitchFamily="18" charset="0"/>
              </a:rPr>
              <a:t>-COOH</a:t>
            </a:r>
            <a:endParaRPr lang="zh-CN" altLang="en-US" sz="2800" b="1" baseline="-25000">
              <a:latin typeface="Times New Roman" panose="02020603050405020304" pitchFamily="18" charset="0"/>
              <a:ea typeface="微软雅黑" panose="020B0503020204020204" charset="-122"/>
              <a:cs typeface="Times New Roman" panose="02020603050405020304" pitchFamily="18" charset="0"/>
            </a:endParaRPr>
          </a:p>
        </p:txBody>
      </p:sp>
      <p:grpSp>
        <p:nvGrpSpPr>
          <p:cNvPr id="28" name="组合 27"/>
          <p:cNvGrpSpPr/>
          <p:nvPr/>
        </p:nvGrpSpPr>
        <p:grpSpPr>
          <a:xfrm>
            <a:off x="6232682" y="1192163"/>
            <a:ext cx="2175635" cy="1253174"/>
            <a:chOff x="6061232" y="1411238"/>
            <a:chExt cx="2175635" cy="1253174"/>
          </a:xfrm>
        </p:grpSpPr>
        <p:pic>
          <p:nvPicPr>
            <p:cNvPr id="25" name="图片 24"/>
            <p:cNvPicPr>
              <a:picLocks noChangeAspect="1"/>
            </p:cNvPicPr>
            <p:nvPr/>
          </p:nvPicPr>
          <p:blipFill>
            <a:blip r:embed="rId4">
              <a:extLst>
                <a:ext uri="{28A0092B-C50C-407E-A947-70E740481C1C}">
                  <a14:useLocalDpi xmlns:a14="http://schemas.microsoft.com/office/drawing/2010/main" val="0"/>
                </a:ext>
              </a:extLst>
            </a:blip>
            <a:srcRect r="45029"/>
            <a:stretch>
              <a:fillRect/>
            </a:stretch>
          </p:blipFill>
          <p:spPr>
            <a:xfrm>
              <a:off x="6061232" y="1411238"/>
              <a:ext cx="1653710" cy="1253174"/>
            </a:xfrm>
            <a:prstGeom prst="rect">
              <a:avLst/>
            </a:prstGeom>
          </p:spPr>
        </p:pic>
        <p:pic>
          <p:nvPicPr>
            <p:cNvPr id="27" name="图片 26"/>
            <p:cNvPicPr>
              <a:picLocks noChangeAspect="1"/>
            </p:cNvPicPr>
            <p:nvPr/>
          </p:nvPicPr>
          <p:blipFill>
            <a:blip r:embed="rId4">
              <a:extLst>
                <a:ext uri="{28A0092B-C50C-407E-A947-70E740481C1C}">
                  <a14:useLocalDpi xmlns:a14="http://schemas.microsoft.com/office/drawing/2010/main" val="0"/>
                </a:ext>
              </a:extLst>
            </a:blip>
            <a:srcRect l="84139" t="32633" r="-1173" b="35444"/>
            <a:stretch>
              <a:fillRect/>
            </a:stretch>
          </p:blipFill>
          <p:spPr>
            <a:xfrm>
              <a:off x="7724467" y="1826634"/>
              <a:ext cx="512400" cy="400050"/>
            </a:xfrm>
            <a:prstGeom prst="rect">
              <a:avLst/>
            </a:prstGeom>
          </p:spPr>
        </p:pic>
      </p:grpSp>
      <p:sp>
        <p:nvSpPr>
          <p:cNvPr id="29" name="矩形 28"/>
          <p:cNvSpPr/>
          <p:nvPr/>
        </p:nvSpPr>
        <p:spPr>
          <a:xfrm>
            <a:off x="4858381" y="2555613"/>
            <a:ext cx="3851633" cy="79451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zh-CN" altLang="en-US" sz="2400">
                <a:latin typeface="微软雅黑" panose="020B0503020204020204" charset="-122"/>
                <a:ea typeface="微软雅黑" panose="020B0503020204020204" charset="-122"/>
              </a:rPr>
              <a:t>羧基碳为</a:t>
            </a:r>
            <a:r>
              <a:rPr lang="en-US" altLang="zh-CN" sz="2400">
                <a:latin typeface="微软雅黑" panose="020B0503020204020204" charset="-122"/>
                <a:ea typeface="微软雅黑" panose="020B0503020204020204" charset="-122"/>
              </a:rPr>
              <a:t>sp</a:t>
            </a:r>
            <a:r>
              <a:rPr lang="en-US" altLang="zh-CN" sz="2400" baseline="30000">
                <a:latin typeface="微软雅黑" panose="020B0503020204020204" charset="-122"/>
                <a:ea typeface="微软雅黑" panose="020B0503020204020204" charset="-122"/>
              </a:rPr>
              <a:t>2</a:t>
            </a:r>
            <a:r>
              <a:rPr lang="zh-CN" altLang="en-US" sz="2400">
                <a:latin typeface="微软雅黑" panose="020B0503020204020204" charset="-122"/>
                <a:ea typeface="微软雅黑" panose="020B0503020204020204" charset="-122"/>
              </a:rPr>
              <a:t>杂化，与羰基直接相连的原子与羰基共面。</a:t>
            </a:r>
            <a:endParaRPr lang="zh-CN" altLang="en-US" sz="2400">
              <a:latin typeface="微软雅黑" panose="020B0503020204020204" charset="-122"/>
              <a:ea typeface="微软雅黑" panose="020B0503020204020204" charset="-122"/>
            </a:endParaRPr>
          </a:p>
        </p:txBody>
      </p:sp>
      <p:sp>
        <p:nvSpPr>
          <p:cNvPr id="31" name="文本框 30"/>
          <p:cNvSpPr txBox="1">
            <a:spLocks noChangeArrowheads="1"/>
          </p:cNvSpPr>
          <p:nvPr/>
        </p:nvSpPr>
        <p:spPr bwMode="auto">
          <a:xfrm>
            <a:off x="3528119" y="4479559"/>
            <a:ext cx="9394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kumimoji="1" lang="zh-CN" altLang="en-US">
                <a:solidFill>
                  <a:srgbClr val="000000"/>
                </a:solidFill>
                <a:latin typeface="微软雅黑" panose="020B0503020204020204" charset="-122"/>
                <a:ea typeface="微软雅黑" panose="020B0503020204020204" charset="-122"/>
              </a:rPr>
              <a:t>液体</a:t>
            </a:r>
            <a:endParaRPr kumimoji="1" lang="zh-CN" altLang="en-US">
              <a:solidFill>
                <a:srgbClr val="00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down)">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down)">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down)">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down)">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9" grpId="0"/>
      <p:bldP spid="20" grpId="0"/>
      <p:bldP spid="21" grpId="0"/>
      <p:bldP spid="22" grpId="0"/>
      <p:bldP spid="23" grpId="0"/>
      <p:bldP spid="29" grpId="0" animBg="1"/>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图片 46"/>
          <p:cNvPicPr>
            <a:picLocks noChangeAspect="1"/>
          </p:cNvPicPr>
          <p:nvPr/>
        </p:nvPicPr>
        <p:blipFill>
          <a:blip r:embed="rId1"/>
          <a:srcRect l="33998"/>
          <a:stretch>
            <a:fillRect/>
          </a:stretch>
        </p:blipFill>
        <p:spPr>
          <a:xfrm>
            <a:off x="1817047" y="3429000"/>
            <a:ext cx="2188979" cy="1908213"/>
          </a:xfrm>
          <a:prstGeom prst="rect">
            <a:avLst/>
          </a:prstGeom>
        </p:spPr>
      </p:pic>
      <p:sp>
        <p:nvSpPr>
          <p:cNvPr id="2" name="标题 1"/>
          <p:cNvSpPr>
            <a:spLocks noGrp="1"/>
          </p:cNvSpPr>
          <p:nvPr>
            <p:ph type="title"/>
          </p:nvPr>
        </p:nvSpPr>
        <p:spPr/>
        <p:txBody>
          <a:bodyPr/>
          <a:lstStyle/>
          <a:p>
            <a:r>
              <a:rPr lang="zh-CN" altLang="en-US"/>
              <a:t>羧酸的结构与化学性质</a:t>
            </a:r>
            <a:endParaRPr lang="zh-CN" altLang="en-US"/>
          </a:p>
        </p:txBody>
      </p:sp>
      <p:sp>
        <p:nvSpPr>
          <p:cNvPr id="10" name="文本框 35"/>
          <p:cNvSpPr txBox="1"/>
          <p:nvPr/>
        </p:nvSpPr>
        <p:spPr>
          <a:xfrm>
            <a:off x="4741677" y="2846239"/>
            <a:ext cx="6670848" cy="964367"/>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just"/>
            <a:r>
              <a:rPr lang="zh-CN" altLang="en-US" sz="2800" i="0">
                <a:solidFill>
                  <a:srgbClr val="292929"/>
                </a:solidFill>
                <a:effectLst/>
                <a:latin typeface="微软雅黑" panose="020B0503020204020204" charset="-122"/>
                <a:ea typeface="微软雅黑" panose="020B0503020204020204" charset="-122"/>
                <a:cs typeface="Times New Roman" panose="02020603050405020304" pitchFamily="18" charset="0"/>
              </a:rPr>
              <a:t>①使</a:t>
            </a:r>
            <a:r>
              <a:rPr lang="zh-CN" altLang="en-US" sz="2800" i="0">
                <a:solidFill>
                  <a:srgbClr val="FF0000"/>
                </a:solidFill>
                <a:effectLst/>
                <a:latin typeface="微软雅黑" panose="020B0503020204020204" charset="-122"/>
                <a:ea typeface="微软雅黑" panose="020B0503020204020204" charset="-122"/>
                <a:cs typeface="Times New Roman" panose="02020603050405020304" pitchFamily="18" charset="0"/>
              </a:rPr>
              <a:t>氧氢键的极性增强</a:t>
            </a:r>
            <a:r>
              <a:rPr lang="zh-CN" altLang="en-US" sz="2800" i="0">
                <a:solidFill>
                  <a:srgbClr val="292929"/>
                </a:solidFill>
                <a:effectLst/>
                <a:latin typeface="微软雅黑" panose="020B0503020204020204" charset="-122"/>
                <a:ea typeface="微软雅黑" panose="020B0503020204020204" charset="-122"/>
                <a:cs typeface="Times New Roman" panose="02020603050405020304" pitchFamily="18" charset="0"/>
              </a:rPr>
              <a:t>，更易断裂，</a:t>
            </a:r>
            <a:r>
              <a:rPr lang="zh-CN" altLang="en-US" sz="2800" i="0">
                <a:solidFill>
                  <a:srgbClr val="FF0000"/>
                </a:solidFill>
                <a:effectLst/>
                <a:latin typeface="微软雅黑" panose="020B0503020204020204" charset="-122"/>
                <a:ea typeface="微软雅黑" panose="020B0503020204020204" charset="-122"/>
                <a:cs typeface="Times New Roman" panose="02020603050405020304" pitchFamily="18" charset="0"/>
              </a:rPr>
              <a:t>电离出</a:t>
            </a:r>
            <a:r>
              <a:rPr lang="en-US" altLang="zh-CN" sz="2800" i="0">
                <a:solidFill>
                  <a:srgbClr val="FF0000"/>
                </a:solidFill>
                <a:effectLst/>
                <a:latin typeface="微软雅黑" panose="020B0503020204020204" charset="-122"/>
                <a:ea typeface="微软雅黑" panose="020B0503020204020204" charset="-122"/>
                <a:cs typeface="Times New Roman" panose="02020603050405020304" pitchFamily="18" charset="0"/>
              </a:rPr>
              <a:t>H</a:t>
            </a:r>
            <a:r>
              <a:rPr lang="en-US" altLang="zh-CN" sz="2800" i="0" baseline="30000">
                <a:solidFill>
                  <a:srgbClr val="FF0000"/>
                </a:solidFill>
                <a:effectLst/>
                <a:latin typeface="微软雅黑" panose="020B0503020204020204" charset="-122"/>
                <a:ea typeface="微软雅黑" panose="020B0503020204020204" charset="-122"/>
                <a:cs typeface="Times New Roman" panose="02020603050405020304" pitchFamily="18" charset="0"/>
              </a:rPr>
              <a:t>+</a:t>
            </a:r>
            <a:r>
              <a:rPr lang="zh-CN" altLang="en-US" sz="2800" i="0">
                <a:solidFill>
                  <a:srgbClr val="292929"/>
                </a:solidFill>
                <a:effectLst/>
                <a:latin typeface="微软雅黑" panose="020B0503020204020204" charset="-122"/>
                <a:ea typeface="微软雅黑" panose="020B0503020204020204" charset="-122"/>
                <a:cs typeface="Times New Roman" panose="02020603050405020304" pitchFamily="18" charset="0"/>
              </a:rPr>
              <a:t>，表现酸性。</a:t>
            </a:r>
            <a:endParaRPr kumimoji="0" lang="zh-CN" altLang="en-US" sz="2800" i="0" u="none" strike="noStrike" cap="none" spc="0" normalizeH="0" baseline="0">
              <a:ln>
                <a:noFill/>
              </a:ln>
              <a:solidFill>
                <a:srgbClr val="292929"/>
              </a:solidFill>
              <a:effectLst/>
              <a:uFillTx/>
              <a:latin typeface="微软雅黑" panose="020B0503020204020204" charset="-122"/>
              <a:ea typeface="微软雅黑" panose="020B0503020204020204" charset="-122"/>
              <a:cs typeface="Times New Roman" panose="02020603050405020304" pitchFamily="18" charset="0"/>
              <a:sym typeface="Hoefler Text"/>
            </a:endParaRPr>
          </a:p>
        </p:txBody>
      </p:sp>
      <p:sp>
        <p:nvSpPr>
          <p:cNvPr id="11" name="文本框 36"/>
          <p:cNvSpPr txBox="1"/>
          <p:nvPr/>
        </p:nvSpPr>
        <p:spPr>
          <a:xfrm>
            <a:off x="4741678" y="4058663"/>
            <a:ext cx="6670848" cy="1395254"/>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just"/>
            <a:r>
              <a:rPr lang="zh-CN" altLang="en-US" sz="2800" i="0">
                <a:solidFill>
                  <a:srgbClr val="292929"/>
                </a:solidFill>
                <a:effectLst/>
                <a:latin typeface="微软雅黑" panose="020B0503020204020204" charset="-122"/>
                <a:ea typeface="微软雅黑" panose="020B0503020204020204" charset="-122"/>
                <a:cs typeface="Times New Roman" panose="02020603050405020304" pitchFamily="18" charset="0"/>
              </a:rPr>
              <a:t>②</a:t>
            </a:r>
            <a:r>
              <a:rPr lang="zh-CN" altLang="en-US" sz="2800" i="0">
                <a:solidFill>
                  <a:srgbClr val="FF0000"/>
                </a:solidFill>
                <a:effectLst/>
                <a:latin typeface="微软雅黑" panose="020B0503020204020204" charset="-122"/>
                <a:ea typeface="微软雅黑" panose="020B0503020204020204" charset="-122"/>
                <a:cs typeface="Times New Roman" panose="02020603050405020304" pitchFamily="18" charset="0"/>
              </a:rPr>
              <a:t>碳氧单键</a:t>
            </a:r>
            <a:r>
              <a:rPr lang="zh-CN" altLang="en-US" sz="2800">
                <a:solidFill>
                  <a:srgbClr val="FF0000"/>
                </a:solidFill>
                <a:latin typeface="微软雅黑" panose="020B0503020204020204" charset="-122"/>
                <a:ea typeface="微软雅黑" panose="020B0503020204020204" charset="-122"/>
                <a:cs typeface="Times New Roman" panose="02020603050405020304" pitchFamily="18" charset="0"/>
              </a:rPr>
              <a:t>极性增强</a:t>
            </a:r>
            <a:r>
              <a:rPr lang="zh-CN" altLang="en-US" sz="2800">
                <a:solidFill>
                  <a:srgbClr val="292929"/>
                </a:solidFill>
                <a:latin typeface="微软雅黑" panose="020B0503020204020204" charset="-122"/>
                <a:ea typeface="微软雅黑" panose="020B0503020204020204" charset="-122"/>
                <a:cs typeface="Times New Roman" panose="02020603050405020304" pitchFamily="18" charset="0"/>
              </a:rPr>
              <a:t>，</a:t>
            </a:r>
            <a:r>
              <a:rPr lang="zh-CN" altLang="en-US" sz="2800" i="0">
                <a:solidFill>
                  <a:srgbClr val="292929"/>
                </a:solidFill>
                <a:effectLst/>
                <a:latin typeface="微软雅黑" panose="020B0503020204020204" charset="-122"/>
                <a:ea typeface="微软雅黑" panose="020B0503020204020204" charset="-122"/>
                <a:cs typeface="Times New Roman" panose="02020603050405020304" pitchFamily="18" charset="0"/>
              </a:rPr>
              <a:t>易</a:t>
            </a:r>
            <a:r>
              <a:rPr lang="zh-CN" altLang="en-US" sz="2800">
                <a:solidFill>
                  <a:srgbClr val="292929"/>
                </a:solidFill>
                <a:latin typeface="微软雅黑" panose="020B0503020204020204" charset="-122"/>
                <a:ea typeface="微软雅黑" panose="020B0503020204020204" charset="-122"/>
                <a:cs typeface="Times New Roman" panose="02020603050405020304" pitchFamily="18" charset="0"/>
              </a:rPr>
              <a:t>断裂发生</a:t>
            </a:r>
            <a:r>
              <a:rPr lang="zh-CN" altLang="en-US" sz="2800">
                <a:solidFill>
                  <a:srgbClr val="FF0000"/>
                </a:solidFill>
                <a:latin typeface="微软雅黑" panose="020B0503020204020204" charset="-122"/>
                <a:ea typeface="微软雅黑" panose="020B0503020204020204" charset="-122"/>
                <a:cs typeface="Times New Roman" panose="02020603050405020304" pitchFamily="18" charset="0"/>
              </a:rPr>
              <a:t>取代反应</a:t>
            </a:r>
            <a:r>
              <a:rPr lang="zh-CN" altLang="en-US" sz="2800">
                <a:solidFill>
                  <a:srgbClr val="292929"/>
                </a:solidFill>
                <a:latin typeface="微软雅黑" panose="020B0503020204020204" charset="-122"/>
                <a:ea typeface="微软雅黑" panose="020B0503020204020204" charset="-122"/>
                <a:cs typeface="Times New Roman" panose="02020603050405020304" pitchFamily="18" charset="0"/>
              </a:rPr>
              <a:t>，</a:t>
            </a:r>
            <a:r>
              <a:rPr lang="en-US" altLang="zh-CN" sz="2800">
                <a:solidFill>
                  <a:srgbClr val="292929"/>
                </a:solidFill>
                <a:latin typeface="微软雅黑" panose="020B0503020204020204" charset="-122"/>
                <a:ea typeface="微软雅黑" panose="020B0503020204020204" charset="-122"/>
                <a:cs typeface="Times New Roman" panose="02020603050405020304" pitchFamily="18" charset="0"/>
              </a:rPr>
              <a:t>—OH</a:t>
            </a:r>
            <a:r>
              <a:rPr lang="zh-CN" altLang="en-US" sz="2800">
                <a:solidFill>
                  <a:srgbClr val="292929"/>
                </a:solidFill>
                <a:latin typeface="微软雅黑" panose="020B0503020204020204" charset="-122"/>
                <a:ea typeface="微软雅黑" panose="020B0503020204020204" charset="-122"/>
                <a:cs typeface="Times New Roman" panose="02020603050405020304" pitchFamily="18" charset="0"/>
              </a:rPr>
              <a:t>可以被其他基团取代，生成</a:t>
            </a:r>
            <a:r>
              <a:rPr lang="zh-CN" altLang="en-US" sz="2800">
                <a:solidFill>
                  <a:srgbClr val="FF0000"/>
                </a:solidFill>
                <a:latin typeface="微软雅黑" panose="020B0503020204020204" charset="-122"/>
                <a:ea typeface="微软雅黑" panose="020B0503020204020204" charset="-122"/>
                <a:cs typeface="Times New Roman" panose="02020603050405020304" pitchFamily="18" charset="0"/>
              </a:rPr>
              <a:t>酯、酰胺等羧酸衍生物</a:t>
            </a:r>
            <a:r>
              <a:rPr lang="zh-CN" altLang="en-US" sz="2800" i="0">
                <a:solidFill>
                  <a:srgbClr val="FF0000"/>
                </a:solidFill>
                <a:effectLst/>
                <a:latin typeface="微软雅黑" panose="020B0503020204020204" charset="-122"/>
                <a:ea typeface="微软雅黑" panose="020B0503020204020204" charset="-122"/>
                <a:cs typeface="Times New Roman" panose="02020603050405020304" pitchFamily="18" charset="0"/>
              </a:rPr>
              <a:t>。</a:t>
            </a:r>
            <a:endParaRPr kumimoji="0" lang="zh-CN" altLang="en-US" sz="2800" i="0" u="none" strike="noStrike" cap="none" spc="0" normalizeH="0" baseline="0">
              <a:ln>
                <a:noFill/>
              </a:ln>
              <a:solidFill>
                <a:srgbClr val="FF0000"/>
              </a:solidFill>
              <a:effectLst/>
              <a:uFillTx/>
              <a:latin typeface="微软雅黑" panose="020B0503020204020204" charset="-122"/>
              <a:ea typeface="微软雅黑" panose="020B0503020204020204" charset="-122"/>
              <a:cs typeface="Times New Roman" panose="02020603050405020304" pitchFamily="18" charset="0"/>
              <a:sym typeface="Hoefler Text"/>
            </a:endParaRPr>
          </a:p>
        </p:txBody>
      </p:sp>
      <p:sp>
        <p:nvSpPr>
          <p:cNvPr id="17" name="Text Box 3"/>
          <p:cNvSpPr txBox="1">
            <a:spLocks noChangeArrowheads="1"/>
          </p:cNvSpPr>
          <p:nvPr/>
        </p:nvSpPr>
        <p:spPr bwMode="auto">
          <a:xfrm>
            <a:off x="4741677" y="2180218"/>
            <a:ext cx="34163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zh-CN" altLang="en-US" sz="2800">
                <a:solidFill>
                  <a:srgbClr val="FF0000"/>
                </a:solidFill>
                <a:latin typeface="微软雅黑" panose="020B0503020204020204" charset="-122"/>
                <a:ea typeface="微软雅黑" panose="020B0503020204020204" charset="-122"/>
                <a:cs typeface="Times New Roman" panose="02020603050405020304" pitchFamily="18" charset="0"/>
              </a:rPr>
              <a:t>羰基对羟基的影响：</a:t>
            </a:r>
            <a:endParaRPr lang="zh-CN" altLang="en-US" sz="2800">
              <a:latin typeface="微软雅黑" panose="020B0503020204020204" charset="-122"/>
              <a:ea typeface="微软雅黑" panose="020B0503020204020204" charset="-122"/>
              <a:cs typeface="Times New Roman" panose="02020603050405020304" pitchFamily="18" charset="0"/>
            </a:endParaRPr>
          </a:p>
        </p:txBody>
      </p:sp>
      <p:sp>
        <p:nvSpPr>
          <p:cNvPr id="45" name="文本框 19"/>
          <p:cNvSpPr txBox="1"/>
          <p:nvPr/>
        </p:nvSpPr>
        <p:spPr>
          <a:xfrm>
            <a:off x="439678" y="1147698"/>
            <a:ext cx="7075547" cy="641201"/>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just">
              <a:lnSpc>
                <a:spcPct val="125000"/>
              </a:lnSpc>
            </a:pPr>
            <a:r>
              <a:rPr lang="zh-CN" altLang="en-US" sz="2800">
                <a:solidFill>
                  <a:srgbClr val="292929"/>
                </a:solidFill>
                <a:latin typeface="微软雅黑" panose="020B0503020204020204" charset="-122"/>
                <a:ea typeface="微软雅黑" panose="020B0503020204020204" charset="-122"/>
                <a:cs typeface="Times New Roman" panose="02020603050405020304" pitchFamily="18" charset="0"/>
                <a:sym typeface="Hoefler Text"/>
              </a:rPr>
              <a:t>试分析羧基的结构，预测羧酸的可能性质。</a:t>
            </a:r>
            <a:endParaRPr kumimoji="0" lang="zh-CN" altLang="en-US" sz="2800" i="0" u="none" strike="noStrike" cap="none" spc="0" normalizeH="0" baseline="0">
              <a:ln>
                <a:noFill/>
              </a:ln>
              <a:solidFill>
                <a:srgbClr val="292929"/>
              </a:solidFill>
              <a:effectLst/>
              <a:uFillTx/>
              <a:latin typeface="微软雅黑" panose="020B0503020204020204" charset="-122"/>
              <a:ea typeface="微软雅黑" panose="020B0503020204020204" charset="-122"/>
              <a:cs typeface="Times New Roman" panose="02020603050405020304" pitchFamily="18" charset="0"/>
              <a:sym typeface="Hoefler Text"/>
            </a:endParaRPr>
          </a:p>
        </p:txBody>
      </p:sp>
      <p:cxnSp>
        <p:nvCxnSpPr>
          <p:cNvPr id="51" name="直接连接符 50"/>
          <p:cNvCxnSpPr/>
          <p:nvPr/>
        </p:nvCxnSpPr>
        <p:spPr>
          <a:xfrm flipH="1">
            <a:off x="3321997" y="4115555"/>
            <a:ext cx="0" cy="600075"/>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cxnSp>
        <p:nvCxnSpPr>
          <p:cNvPr id="53" name="直接连接符 52"/>
          <p:cNvCxnSpPr/>
          <p:nvPr/>
        </p:nvCxnSpPr>
        <p:spPr>
          <a:xfrm flipH="1">
            <a:off x="2636197" y="4115555"/>
            <a:ext cx="0" cy="600075"/>
          </a:xfrm>
          <a:prstGeom prst="line">
            <a:avLst/>
          </a:prstGeom>
          <a:ln w="28575">
            <a:prstDash val="sysDash"/>
          </a:ln>
        </p:spPr>
        <p:style>
          <a:lnRef idx="1">
            <a:schemeClr val="accent2"/>
          </a:lnRef>
          <a:fillRef idx="0">
            <a:schemeClr val="accent2"/>
          </a:fillRef>
          <a:effectRef idx="0">
            <a:schemeClr val="accent2"/>
          </a:effectRef>
          <a:fontRef idx="minor">
            <a:schemeClr val="tx1"/>
          </a:fontRef>
        </p:style>
      </p:cxnSp>
      <p:sp>
        <p:nvSpPr>
          <p:cNvPr id="54" name="对话气泡: 矩形 53"/>
          <p:cNvSpPr/>
          <p:nvPr/>
        </p:nvSpPr>
        <p:spPr>
          <a:xfrm>
            <a:off x="1917059" y="2378792"/>
            <a:ext cx="1438275" cy="857250"/>
          </a:xfrm>
          <a:prstGeom prst="wedgeRectCallout">
            <a:avLst>
              <a:gd name="adj1" fmla="val -21495"/>
              <a:gd name="adj2" fmla="val 802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latin typeface="微软雅黑" panose="020B0503020204020204" charset="-122"/>
                <a:ea typeface="微软雅黑" panose="020B0503020204020204" charset="-122"/>
              </a:rPr>
              <a:t>氧原子电负性较大</a:t>
            </a:r>
            <a:endParaRPr lang="zh-CN" altLang="en-US" sz="2400" b="1">
              <a:latin typeface="微软雅黑" panose="020B0503020204020204" charset="-122"/>
              <a:ea typeface="微软雅黑" panose="020B0503020204020204" charset="-122"/>
            </a:endParaRPr>
          </a:p>
        </p:txBody>
      </p:sp>
      <p:sp>
        <p:nvSpPr>
          <p:cNvPr id="56" name="文本框 55"/>
          <p:cNvSpPr txBox="1"/>
          <p:nvPr/>
        </p:nvSpPr>
        <p:spPr>
          <a:xfrm>
            <a:off x="1264598" y="4017435"/>
            <a:ext cx="567548" cy="769441"/>
          </a:xfrm>
          <a:prstGeom prst="rect">
            <a:avLst/>
          </a:prstGeom>
          <a:noFill/>
        </p:spPr>
        <p:txBody>
          <a:bodyPr wrap="square">
            <a:spAutoFit/>
          </a:bodyPr>
          <a:lstStyle/>
          <a:p>
            <a:r>
              <a:rPr kumimoji="0" lang="en-US" altLang="zh-CN" sz="4400" b="1" i="0" u="none" strike="noStrike" kern="1200" cap="none" spc="0" normalizeH="0" baseline="0" noProof="0">
                <a:ln>
                  <a:noFill/>
                </a:ln>
                <a:solidFill>
                  <a:srgbClr val="292929"/>
                </a:solidFill>
                <a:effectLst/>
                <a:uLnTx/>
                <a:uFillTx/>
                <a:latin typeface="Times New Roman" panose="02020603050405020304" pitchFamily="18" charset="0"/>
                <a:ea typeface="微软雅黑" panose="020B0503020204020204" charset="-122"/>
                <a:cs typeface="Times New Roman" panose="02020603050405020304" pitchFamily="18" charset="0"/>
                <a:sym typeface="Hoefler Text"/>
              </a:rPr>
              <a:t>R</a:t>
            </a:r>
            <a:endParaRPr lang="zh-CN" altLang="en-US" sz="3200" b="1">
              <a:latin typeface="Times New Roman" panose="02020603050405020304" pitchFamily="18" charset="0"/>
              <a:cs typeface="Times New Roman" panose="02020603050405020304" pitchFamily="18" charset="0"/>
            </a:endParaRPr>
          </a:p>
        </p:txBody>
      </p:sp>
      <p:pic>
        <p:nvPicPr>
          <p:cNvPr id="58" name="图片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4340" y="165485"/>
            <a:ext cx="2305048" cy="22913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down)">
                                      <p:cBhvr>
                                        <p:cTn id="27" dur="500"/>
                                        <p:tgtEl>
                                          <p:spTgt spid="51"/>
                                        </p:tgtEl>
                                      </p:cBhvr>
                                    </p:animEffect>
                                  </p:childTnLst>
                                </p:cTn>
                              </p:par>
                              <p:par>
                                <p:cTn id="28" presetID="22" presetClass="entr" presetSubtype="4" fill="hold"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down)">
                                      <p:cBhvr>
                                        <p:cTn id="3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5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羧酸的化学性质</a:t>
            </a:r>
            <a:endParaRPr lang="zh-CN" altLang="en-US"/>
          </a:p>
        </p:txBody>
      </p:sp>
      <p:sp>
        <p:nvSpPr>
          <p:cNvPr id="3" name="文本框 2"/>
          <p:cNvSpPr txBox="1"/>
          <p:nvPr/>
        </p:nvSpPr>
        <p:spPr>
          <a:xfrm>
            <a:off x="714375" y="1123950"/>
            <a:ext cx="2771775" cy="492443"/>
          </a:xfrm>
          <a:prstGeom prst="rect">
            <a:avLst/>
          </a:prstGeom>
          <a:noFill/>
        </p:spPr>
        <p:txBody>
          <a:bodyPr wrap="square" lIns="0" tIns="0" rIns="0" bIns="0" rtlCol="0">
            <a:spAutoFit/>
          </a:bodyPr>
          <a:lstStyle/>
          <a:p>
            <a:pPr algn="just"/>
            <a:r>
              <a:rPr lang="en-US" altLang="zh-CN" sz="3200" b="1">
                <a:solidFill>
                  <a:schemeClr val="accent5">
                    <a:lumMod val="75000"/>
                  </a:schemeClr>
                </a:solidFill>
                <a:latin typeface="微软雅黑" panose="020B0503020204020204" charset="-122"/>
                <a:ea typeface="微软雅黑" panose="020B0503020204020204" charset="-122"/>
              </a:rPr>
              <a:t>1</a:t>
            </a:r>
            <a:r>
              <a:rPr lang="zh-CN" altLang="en-US" sz="3200" b="1">
                <a:solidFill>
                  <a:schemeClr val="accent5">
                    <a:lumMod val="75000"/>
                  </a:schemeClr>
                </a:solidFill>
                <a:latin typeface="微软雅黑" panose="020B0503020204020204" charset="-122"/>
                <a:ea typeface="微软雅黑" panose="020B0503020204020204" charset="-122"/>
              </a:rPr>
              <a:t>、酸性</a:t>
            </a:r>
            <a:endParaRPr lang="zh-CN" altLang="en-US" sz="3200" b="1">
              <a:solidFill>
                <a:schemeClr val="accent5">
                  <a:lumMod val="75000"/>
                </a:schemeClr>
              </a:solidFill>
              <a:latin typeface="微软雅黑" panose="020B0503020204020204" charset="-122"/>
              <a:ea typeface="微软雅黑" panose="020B0503020204020204" charset="-122"/>
            </a:endParaRPr>
          </a:p>
        </p:txBody>
      </p:sp>
      <p:sp>
        <p:nvSpPr>
          <p:cNvPr id="4" name="文本框 3"/>
          <p:cNvSpPr txBox="1"/>
          <p:nvPr/>
        </p:nvSpPr>
        <p:spPr>
          <a:xfrm>
            <a:off x="1362075" y="1800225"/>
            <a:ext cx="6115050" cy="430887"/>
          </a:xfrm>
          <a:prstGeom prst="rect">
            <a:avLst/>
          </a:prstGeom>
          <a:noFill/>
        </p:spPr>
        <p:txBody>
          <a:bodyPr wrap="square" lIns="0" tIns="0" rIns="0" bIns="0" rtlCol="0">
            <a:spAutoFit/>
          </a:bodyPr>
          <a:lstStyle/>
          <a:p>
            <a:pPr algn="just"/>
            <a:r>
              <a:rPr lang="zh-CN" altLang="en-US" sz="2800">
                <a:latin typeface="微软雅黑" panose="020B0503020204020204" charset="-122"/>
                <a:ea typeface="微软雅黑" panose="020B0503020204020204" charset="-122"/>
              </a:rPr>
              <a:t>羧酸是一类</a:t>
            </a:r>
            <a:r>
              <a:rPr lang="zh-CN" altLang="en-US" sz="2800">
                <a:solidFill>
                  <a:srgbClr val="FF0000"/>
                </a:solidFill>
                <a:latin typeface="微软雅黑" panose="020B0503020204020204" charset="-122"/>
                <a:ea typeface="微软雅黑" panose="020B0503020204020204" charset="-122"/>
              </a:rPr>
              <a:t>弱酸</a:t>
            </a:r>
            <a:r>
              <a:rPr lang="zh-CN" altLang="en-US" sz="2800">
                <a:latin typeface="微软雅黑" panose="020B0503020204020204" charset="-122"/>
                <a:ea typeface="微软雅黑" panose="020B0503020204020204" charset="-122"/>
              </a:rPr>
              <a:t>，具有酸的通性。</a:t>
            </a:r>
            <a:endParaRPr lang="zh-CN" altLang="en-US" sz="2800">
              <a:latin typeface="微软雅黑" panose="020B0503020204020204" charset="-122"/>
              <a:ea typeface="微软雅黑" panose="020B0503020204020204" charset="-122"/>
            </a:endParaRPr>
          </a:p>
        </p:txBody>
      </p:sp>
      <p:grpSp>
        <p:nvGrpSpPr>
          <p:cNvPr id="7" name="组合 6"/>
          <p:cNvGrpSpPr/>
          <p:nvPr/>
        </p:nvGrpSpPr>
        <p:grpSpPr>
          <a:xfrm>
            <a:off x="6770687" y="1800224"/>
            <a:ext cx="4762500" cy="430887"/>
            <a:chOff x="1781175" y="3176430"/>
            <a:chExt cx="4762500" cy="430887"/>
          </a:xfrm>
        </p:grpSpPr>
        <p:sp>
          <p:nvSpPr>
            <p:cNvPr id="5" name="文本框 4"/>
            <p:cNvSpPr txBox="1"/>
            <p:nvPr/>
          </p:nvSpPr>
          <p:spPr>
            <a:xfrm>
              <a:off x="1781175" y="3176430"/>
              <a:ext cx="4762500" cy="430887"/>
            </a:xfrm>
            <a:prstGeom prst="rect">
              <a:avLst/>
            </a:prstGeom>
            <a:noFill/>
          </p:spPr>
          <p:txBody>
            <a:bodyPr wrap="square" lIns="0" tIns="0" rIns="0" bIns="0" rtlCol="0">
              <a:spAutoFit/>
            </a:bodyPr>
            <a:lstStyle/>
            <a:p>
              <a:pPr algn="just"/>
              <a:r>
                <a:rPr lang="en-US" altLang="zh-CN" sz="2800">
                  <a:latin typeface="微软雅黑" panose="020B0503020204020204" charset="-122"/>
                  <a:ea typeface="微软雅黑" panose="020B0503020204020204" charset="-122"/>
                </a:rPr>
                <a:t>R-COOH          R-COO</a:t>
              </a:r>
              <a:r>
                <a:rPr lang="en-US" altLang="zh-CN" sz="2800" baseline="30000">
                  <a:latin typeface="微软雅黑" panose="020B0503020204020204" charset="-122"/>
                  <a:ea typeface="微软雅黑" panose="020B0503020204020204" charset="-122"/>
                </a:rPr>
                <a:t>-</a:t>
              </a:r>
              <a:r>
                <a:rPr lang="en-US" altLang="zh-CN" sz="2800">
                  <a:latin typeface="微软雅黑" panose="020B0503020204020204" charset="-122"/>
                  <a:ea typeface="微软雅黑" panose="020B0503020204020204" charset="-122"/>
                </a:rPr>
                <a:t>+H</a:t>
              </a:r>
              <a:r>
                <a:rPr lang="en-US" altLang="zh-CN" sz="2800" baseline="30000">
                  <a:latin typeface="微软雅黑" panose="020B0503020204020204" charset="-122"/>
                  <a:ea typeface="微软雅黑" panose="020B0503020204020204" charset="-122"/>
                </a:rPr>
                <a:t>+</a:t>
              </a:r>
              <a:endParaRPr lang="zh-CN" altLang="en-US" sz="2800" baseline="30000">
                <a:latin typeface="微软雅黑" panose="020B0503020204020204" charset="-122"/>
                <a:ea typeface="微软雅黑" panose="020B0503020204020204" charset="-122"/>
              </a:endParaRPr>
            </a:p>
          </p:txBody>
        </p:sp>
        <p:pic>
          <p:nvPicPr>
            <p:cNvPr id="6" name="图片 5" descr="图片包含 矩形  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72323" y="3262232"/>
              <a:ext cx="818058" cy="259281"/>
            </a:xfrm>
            <a:prstGeom prst="rect">
              <a:avLst/>
            </a:prstGeom>
          </p:spPr>
        </p:pic>
      </p:grpSp>
      <p:sp>
        <p:nvSpPr>
          <p:cNvPr id="8" name="文本框 3"/>
          <p:cNvSpPr txBox="1"/>
          <p:nvPr/>
        </p:nvSpPr>
        <p:spPr>
          <a:xfrm>
            <a:off x="714375" y="3397335"/>
            <a:ext cx="2589662" cy="523220"/>
          </a:xfrm>
          <a:prstGeom prst="rect">
            <a:avLst/>
          </a:prstGeom>
          <a:solidFill>
            <a:schemeClr val="accent5">
              <a:lumMod val="20000"/>
              <a:lumOff val="80000"/>
            </a:schemeClr>
          </a:solidFill>
        </p:spPr>
        <p:txBody>
          <a:bodyPr wrap="square" rtlCol="0" anchor="t">
            <a:spAutoFit/>
          </a:bodyPr>
          <a:lstStyle>
            <a:defPPr>
              <a:defRPr lang="zh-CN"/>
            </a:defPPr>
            <a:lvl1pPr>
              <a:defRPr sz="3200" b="1">
                <a:latin typeface="微软雅黑" panose="020B0503020204020204" charset="-122"/>
                <a:ea typeface="微软雅黑" panose="020B0503020204020204" charset="-122"/>
                <a:cs typeface="微软雅黑" panose="020B0503020204020204" charset="-122"/>
              </a:defRPr>
            </a:lvl1pPr>
          </a:lstStyle>
          <a:p>
            <a:r>
              <a:rPr lang="en-US" altLang="zh-CN" sz="2800" b="0"/>
              <a:t>2)</a:t>
            </a:r>
            <a:r>
              <a:rPr lang="zh-CN" altLang="en-US" sz="2800" b="0"/>
              <a:t>与</a:t>
            </a:r>
            <a:r>
              <a:rPr lang="zh-CN" altLang="en-US" sz="2800" b="0">
                <a:solidFill>
                  <a:srgbClr val="0070C0"/>
                </a:solidFill>
              </a:rPr>
              <a:t>活泼金属</a:t>
            </a:r>
            <a:r>
              <a:rPr lang="zh-CN" altLang="en-US" sz="2800" b="0"/>
              <a:t>：</a:t>
            </a:r>
            <a:endParaRPr lang="zh-CN" altLang="en-US" sz="2800" b="0"/>
          </a:p>
        </p:txBody>
      </p:sp>
      <p:sp>
        <p:nvSpPr>
          <p:cNvPr id="9" name="文本框 4"/>
          <p:cNvSpPr txBox="1"/>
          <p:nvPr/>
        </p:nvSpPr>
        <p:spPr>
          <a:xfrm>
            <a:off x="714375" y="2654103"/>
            <a:ext cx="2847975" cy="523220"/>
          </a:xfrm>
          <a:prstGeom prst="rect">
            <a:avLst/>
          </a:prstGeom>
          <a:solidFill>
            <a:schemeClr val="accent5">
              <a:lumMod val="20000"/>
              <a:lumOff val="80000"/>
            </a:schemeClr>
          </a:solidFill>
        </p:spPr>
        <p:txBody>
          <a:bodyPr wrap="square" rtlCol="0" anchor="t">
            <a:spAutoFit/>
          </a:bodyPr>
          <a:lstStyle>
            <a:defPPr>
              <a:defRPr lang="zh-CN"/>
            </a:defPPr>
            <a:lvl1pPr>
              <a:defRPr sz="3200" b="1">
                <a:latin typeface="微软雅黑" panose="020B0503020204020204" charset="-122"/>
                <a:ea typeface="微软雅黑" panose="020B0503020204020204" charset="-122"/>
                <a:cs typeface="微软雅黑" panose="020B0503020204020204" charset="-122"/>
              </a:defRPr>
            </a:lvl1pPr>
          </a:lstStyle>
          <a:p>
            <a:r>
              <a:rPr lang="en-US" altLang="zh-CN" sz="2800" b="0"/>
              <a:t>1)</a:t>
            </a:r>
            <a:r>
              <a:rPr lang="zh-CN" altLang="en-US" sz="2800" b="0"/>
              <a:t>与</a:t>
            </a:r>
            <a:r>
              <a:rPr lang="zh-CN" altLang="en-US" sz="2800" b="0">
                <a:solidFill>
                  <a:srgbClr val="0070C0"/>
                </a:solidFill>
              </a:rPr>
              <a:t>酸碱指示剂</a:t>
            </a:r>
            <a:r>
              <a:rPr lang="zh-CN" altLang="en-US" sz="2800" b="0"/>
              <a:t>：</a:t>
            </a:r>
            <a:endParaRPr lang="zh-CN" altLang="en-US" sz="2800" b="0"/>
          </a:p>
        </p:txBody>
      </p:sp>
      <p:sp>
        <p:nvSpPr>
          <p:cNvPr id="10" name="Text Box 3"/>
          <p:cNvSpPr txBox="1">
            <a:spLocks noChangeArrowheads="1"/>
          </p:cNvSpPr>
          <p:nvPr/>
        </p:nvSpPr>
        <p:spPr bwMode="auto">
          <a:xfrm>
            <a:off x="3691132" y="2654103"/>
            <a:ext cx="32110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a:solidFill>
                  <a:srgbClr val="FFFF00"/>
                </a:solidFill>
                <a:latin typeface="Times New Roman" panose="02020603050405020304" pitchFamily="18" charset="0"/>
                <a:ea typeface="宋体" panose="02010600030101010101" pitchFamily="2" charset="-122"/>
              </a:defRPr>
            </a:lvl1pPr>
            <a:lvl2pPr marL="742950" indent="-285750" eaLnBrk="0" hangingPunct="0">
              <a:defRPr sz="3600" b="1">
                <a:solidFill>
                  <a:srgbClr val="FFFF00"/>
                </a:solidFill>
                <a:latin typeface="Times New Roman" panose="02020603050405020304" pitchFamily="18" charset="0"/>
                <a:ea typeface="宋体" panose="02010600030101010101" pitchFamily="2" charset="-122"/>
              </a:defRPr>
            </a:lvl2pPr>
            <a:lvl3pPr marL="1143000" indent="-228600" eaLnBrk="0" hangingPunct="0">
              <a:defRPr sz="3600" b="1">
                <a:solidFill>
                  <a:srgbClr val="FFFF00"/>
                </a:solidFill>
                <a:latin typeface="Times New Roman" panose="02020603050405020304" pitchFamily="18" charset="0"/>
                <a:ea typeface="宋体" panose="02010600030101010101" pitchFamily="2" charset="-122"/>
              </a:defRPr>
            </a:lvl3pPr>
            <a:lvl4pPr marL="1600200" indent="-228600" eaLnBrk="0" hangingPunct="0">
              <a:defRPr sz="3600" b="1">
                <a:solidFill>
                  <a:srgbClr val="FFFF00"/>
                </a:solidFill>
                <a:latin typeface="Times New Roman" panose="02020603050405020304" pitchFamily="18" charset="0"/>
                <a:ea typeface="宋体" panose="02010600030101010101" pitchFamily="2" charset="-122"/>
              </a:defRPr>
            </a:lvl4pPr>
            <a:lvl5pPr marL="2057400" indent="-228600" eaLnBrk="0" hangingPunct="0">
              <a:defRPr sz="3600" b="1">
                <a:solidFill>
                  <a:srgbClr val="FFFF00"/>
                </a:solidFill>
                <a:latin typeface="Times New Roman" panose="02020603050405020304" pitchFamily="18" charset="0"/>
                <a:ea typeface="宋体" panose="02010600030101010101" pitchFamily="2" charset="-122"/>
              </a:defRPr>
            </a:lvl5pPr>
            <a:lvl6pPr marL="2514600" indent="-228600" algn="ctr" eaLnBrk="0" fontAlgn="base" hangingPunct="0">
              <a:spcBef>
                <a:spcPct val="50000"/>
              </a:spcBef>
              <a:spcAft>
                <a:spcPct val="0"/>
              </a:spcAft>
              <a:defRPr sz="3600" b="1">
                <a:solidFill>
                  <a:srgbClr val="FFFF00"/>
                </a:solidFill>
                <a:latin typeface="Times New Roman" panose="02020603050405020304" pitchFamily="18" charset="0"/>
                <a:ea typeface="宋体" panose="02010600030101010101" pitchFamily="2" charset="-122"/>
              </a:defRPr>
            </a:lvl6pPr>
            <a:lvl7pPr marL="2971800" indent="-228600" algn="ctr" eaLnBrk="0" fontAlgn="base" hangingPunct="0">
              <a:spcBef>
                <a:spcPct val="50000"/>
              </a:spcBef>
              <a:spcAft>
                <a:spcPct val="0"/>
              </a:spcAft>
              <a:defRPr sz="3600" b="1">
                <a:solidFill>
                  <a:srgbClr val="FFFF00"/>
                </a:solidFill>
                <a:latin typeface="Times New Roman" panose="02020603050405020304" pitchFamily="18" charset="0"/>
                <a:ea typeface="宋体" panose="02010600030101010101" pitchFamily="2" charset="-122"/>
              </a:defRPr>
            </a:lvl7pPr>
            <a:lvl8pPr marL="3429000" indent="-228600" algn="ctr" eaLnBrk="0" fontAlgn="base" hangingPunct="0">
              <a:spcBef>
                <a:spcPct val="50000"/>
              </a:spcBef>
              <a:spcAft>
                <a:spcPct val="0"/>
              </a:spcAft>
              <a:defRPr sz="3600" b="1">
                <a:solidFill>
                  <a:srgbClr val="FFFF00"/>
                </a:solidFill>
                <a:latin typeface="Times New Roman" panose="02020603050405020304" pitchFamily="18" charset="0"/>
                <a:ea typeface="宋体" panose="02010600030101010101" pitchFamily="2" charset="-122"/>
              </a:defRPr>
            </a:lvl8pPr>
            <a:lvl9pPr marL="3886200" indent="-228600" algn="ctr" eaLnBrk="0" fontAlgn="base" hangingPunct="0">
              <a:spcBef>
                <a:spcPct val="50000"/>
              </a:spcBef>
              <a:spcAft>
                <a:spcPct val="0"/>
              </a:spcAft>
              <a:defRPr sz="3600" b="1">
                <a:solidFill>
                  <a:srgbClr val="FFFF00"/>
                </a:solidFill>
                <a:latin typeface="Times New Roman" panose="02020603050405020304" pitchFamily="18" charset="0"/>
                <a:ea typeface="宋体" panose="02010600030101010101" pitchFamily="2" charset="-122"/>
              </a:defRPr>
            </a:lvl9pPr>
          </a:lstStyle>
          <a:p>
            <a:pPr algn="l" eaLnBrk="1" hangingPunct="1"/>
            <a:r>
              <a:rPr kumimoji="1" lang="zh-CN" altLang="en-US" sz="2800" b="0">
                <a:solidFill>
                  <a:schemeClr val="tx1"/>
                </a:solidFill>
                <a:latin typeface="微软雅黑" panose="020B0503020204020204" charset="-122"/>
                <a:ea typeface="微软雅黑" panose="020B0503020204020204" charset="-122"/>
              </a:rPr>
              <a:t>使紫色石蕊</a:t>
            </a:r>
            <a:r>
              <a:rPr kumimoji="1" lang="zh-CN" altLang="en-US" sz="2800" b="0">
                <a:solidFill>
                  <a:srgbClr val="C00000"/>
                </a:solidFill>
                <a:latin typeface="微软雅黑" panose="020B0503020204020204" charset="-122"/>
                <a:ea typeface="微软雅黑" panose="020B0503020204020204" charset="-122"/>
              </a:rPr>
              <a:t>变红</a:t>
            </a:r>
            <a:endParaRPr kumimoji="1" lang="en-US" altLang="zh-CN" sz="2800" b="0">
              <a:solidFill>
                <a:srgbClr val="C00000"/>
              </a:solidFill>
              <a:latin typeface="微软雅黑" panose="020B0503020204020204" charset="-122"/>
              <a:ea typeface="微软雅黑" panose="020B0503020204020204" charset="-122"/>
            </a:endParaRPr>
          </a:p>
        </p:txBody>
      </p:sp>
      <p:sp>
        <p:nvSpPr>
          <p:cNvPr id="11" name="Text Box 3"/>
          <p:cNvSpPr txBox="1">
            <a:spLocks noChangeArrowheads="1"/>
          </p:cNvSpPr>
          <p:nvPr/>
        </p:nvSpPr>
        <p:spPr bwMode="auto">
          <a:xfrm>
            <a:off x="3414907" y="3364233"/>
            <a:ext cx="77118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a:solidFill>
                  <a:srgbClr val="FFFF00"/>
                </a:solidFill>
                <a:latin typeface="Times New Roman" panose="02020603050405020304" pitchFamily="18" charset="0"/>
                <a:ea typeface="宋体" panose="02010600030101010101" pitchFamily="2" charset="-122"/>
              </a:defRPr>
            </a:lvl1pPr>
            <a:lvl2pPr marL="742950" indent="-285750" eaLnBrk="0" hangingPunct="0">
              <a:defRPr sz="3600" b="1">
                <a:solidFill>
                  <a:srgbClr val="FFFF00"/>
                </a:solidFill>
                <a:latin typeface="Times New Roman" panose="02020603050405020304" pitchFamily="18" charset="0"/>
                <a:ea typeface="宋体" panose="02010600030101010101" pitchFamily="2" charset="-122"/>
              </a:defRPr>
            </a:lvl2pPr>
            <a:lvl3pPr marL="1143000" indent="-228600" eaLnBrk="0" hangingPunct="0">
              <a:defRPr sz="3600" b="1">
                <a:solidFill>
                  <a:srgbClr val="FFFF00"/>
                </a:solidFill>
                <a:latin typeface="Times New Roman" panose="02020603050405020304" pitchFamily="18" charset="0"/>
                <a:ea typeface="宋体" panose="02010600030101010101" pitchFamily="2" charset="-122"/>
              </a:defRPr>
            </a:lvl3pPr>
            <a:lvl4pPr marL="1600200" indent="-228600" eaLnBrk="0" hangingPunct="0">
              <a:defRPr sz="3600" b="1">
                <a:solidFill>
                  <a:srgbClr val="FFFF00"/>
                </a:solidFill>
                <a:latin typeface="Times New Roman" panose="02020603050405020304" pitchFamily="18" charset="0"/>
                <a:ea typeface="宋体" panose="02010600030101010101" pitchFamily="2" charset="-122"/>
              </a:defRPr>
            </a:lvl4pPr>
            <a:lvl5pPr marL="2057400" indent="-228600" eaLnBrk="0" hangingPunct="0">
              <a:defRPr sz="3600" b="1">
                <a:solidFill>
                  <a:srgbClr val="FFFF00"/>
                </a:solidFill>
                <a:latin typeface="Times New Roman" panose="02020603050405020304" pitchFamily="18" charset="0"/>
                <a:ea typeface="宋体" panose="02010600030101010101" pitchFamily="2" charset="-122"/>
              </a:defRPr>
            </a:lvl5pPr>
            <a:lvl6pPr marL="2514600" indent="-228600" algn="ctr" eaLnBrk="0" fontAlgn="base" hangingPunct="0">
              <a:spcBef>
                <a:spcPct val="50000"/>
              </a:spcBef>
              <a:spcAft>
                <a:spcPct val="0"/>
              </a:spcAft>
              <a:defRPr sz="3600" b="1">
                <a:solidFill>
                  <a:srgbClr val="FFFF00"/>
                </a:solidFill>
                <a:latin typeface="Times New Roman" panose="02020603050405020304" pitchFamily="18" charset="0"/>
                <a:ea typeface="宋体" panose="02010600030101010101" pitchFamily="2" charset="-122"/>
              </a:defRPr>
            </a:lvl6pPr>
            <a:lvl7pPr marL="2971800" indent="-228600" algn="ctr" eaLnBrk="0" fontAlgn="base" hangingPunct="0">
              <a:spcBef>
                <a:spcPct val="50000"/>
              </a:spcBef>
              <a:spcAft>
                <a:spcPct val="0"/>
              </a:spcAft>
              <a:defRPr sz="3600" b="1">
                <a:solidFill>
                  <a:srgbClr val="FFFF00"/>
                </a:solidFill>
                <a:latin typeface="Times New Roman" panose="02020603050405020304" pitchFamily="18" charset="0"/>
                <a:ea typeface="宋体" panose="02010600030101010101" pitchFamily="2" charset="-122"/>
              </a:defRPr>
            </a:lvl7pPr>
            <a:lvl8pPr marL="3429000" indent="-228600" algn="ctr" eaLnBrk="0" fontAlgn="base" hangingPunct="0">
              <a:spcBef>
                <a:spcPct val="50000"/>
              </a:spcBef>
              <a:spcAft>
                <a:spcPct val="0"/>
              </a:spcAft>
              <a:defRPr sz="3600" b="1">
                <a:solidFill>
                  <a:srgbClr val="FFFF00"/>
                </a:solidFill>
                <a:latin typeface="Times New Roman" panose="02020603050405020304" pitchFamily="18" charset="0"/>
                <a:ea typeface="宋体" panose="02010600030101010101" pitchFamily="2" charset="-122"/>
              </a:defRPr>
            </a:lvl8pPr>
            <a:lvl9pPr marL="3886200" indent="-228600" algn="ctr" eaLnBrk="0" fontAlgn="base" hangingPunct="0">
              <a:spcBef>
                <a:spcPct val="50000"/>
              </a:spcBef>
              <a:spcAft>
                <a:spcPct val="0"/>
              </a:spcAft>
              <a:defRPr sz="3600" b="1">
                <a:solidFill>
                  <a:srgbClr val="FFFF00"/>
                </a:solidFill>
                <a:latin typeface="Times New Roman" panose="02020603050405020304" pitchFamily="18" charset="0"/>
                <a:ea typeface="宋体" panose="02010600030101010101" pitchFamily="2" charset="-122"/>
              </a:defRPr>
            </a:lvl9pPr>
          </a:lstStyle>
          <a:p>
            <a:pPr eaLnBrk="1" hangingPunct="1"/>
            <a:r>
              <a:rPr kumimoji="1" lang="en-US" altLang="zh-CN" sz="3200" b="0">
                <a:solidFill>
                  <a:schemeClr val="tx1"/>
                </a:solidFill>
              </a:rPr>
              <a:t>2CH</a:t>
            </a:r>
            <a:r>
              <a:rPr kumimoji="1" lang="en-US" altLang="zh-CN" sz="3200" b="0" baseline="-25000">
                <a:solidFill>
                  <a:schemeClr val="tx1"/>
                </a:solidFill>
              </a:rPr>
              <a:t>3</a:t>
            </a:r>
            <a:r>
              <a:rPr kumimoji="1" lang="en-US" altLang="zh-CN" sz="3200" b="0">
                <a:solidFill>
                  <a:schemeClr val="tx1"/>
                </a:solidFill>
              </a:rPr>
              <a:t>COOH + 2Na</a:t>
            </a:r>
            <a:r>
              <a:rPr lang="en-US" altLang="zh-CN" sz="3200" b="0">
                <a:solidFill>
                  <a:srgbClr val="FF0000"/>
                </a:solidFill>
                <a:cs typeface="Times New Roman" panose="02020603050405020304" pitchFamily="18" charset="0"/>
              </a:rPr>
              <a:t> → </a:t>
            </a:r>
            <a:r>
              <a:rPr kumimoji="1" lang="en-US" altLang="zh-CN" sz="3200" b="0">
                <a:solidFill>
                  <a:schemeClr val="tx1"/>
                </a:solidFill>
              </a:rPr>
              <a:t>2CH</a:t>
            </a:r>
            <a:r>
              <a:rPr kumimoji="1" lang="en-US" altLang="zh-CN" sz="3200" b="0" baseline="-25000">
                <a:solidFill>
                  <a:schemeClr val="tx1"/>
                </a:solidFill>
              </a:rPr>
              <a:t>3</a:t>
            </a:r>
            <a:r>
              <a:rPr kumimoji="1" lang="en-US" altLang="zh-CN" sz="3200" b="0">
                <a:solidFill>
                  <a:schemeClr val="tx1"/>
                </a:solidFill>
              </a:rPr>
              <a:t>COONa + </a:t>
            </a:r>
            <a:r>
              <a:rPr kumimoji="1" lang="en-US" altLang="zh-CN" sz="3200" b="0">
                <a:solidFill>
                  <a:srgbClr val="C00000"/>
                </a:solidFill>
              </a:rPr>
              <a:t>H</a:t>
            </a:r>
            <a:r>
              <a:rPr kumimoji="1" lang="en-US" altLang="zh-CN" sz="3200" b="0" baseline="-25000">
                <a:solidFill>
                  <a:srgbClr val="C00000"/>
                </a:solidFill>
              </a:rPr>
              <a:t>2</a:t>
            </a:r>
            <a:r>
              <a:rPr kumimoji="1" lang="en-US" altLang="zh-CN" sz="3200" b="0">
                <a:solidFill>
                  <a:srgbClr val="C00000"/>
                </a:solidFill>
              </a:rPr>
              <a:t>↑</a:t>
            </a:r>
            <a:endParaRPr kumimoji="1" lang="en-US" altLang="zh-CN" sz="3200" b="0">
              <a:solidFill>
                <a:srgbClr val="C00000"/>
              </a:solidFill>
            </a:endParaRPr>
          </a:p>
        </p:txBody>
      </p:sp>
      <p:sp>
        <p:nvSpPr>
          <p:cNvPr id="12" name="文本框 7"/>
          <p:cNvSpPr txBox="1"/>
          <p:nvPr/>
        </p:nvSpPr>
        <p:spPr>
          <a:xfrm>
            <a:off x="714375" y="4169020"/>
            <a:ext cx="2847975" cy="523220"/>
          </a:xfrm>
          <a:prstGeom prst="rect">
            <a:avLst/>
          </a:prstGeom>
          <a:solidFill>
            <a:schemeClr val="accent5">
              <a:lumMod val="20000"/>
              <a:lumOff val="80000"/>
            </a:schemeClr>
          </a:solidFill>
        </p:spPr>
        <p:txBody>
          <a:bodyPr wrap="square" rtlCol="0" anchor="t">
            <a:spAutoFit/>
          </a:bodyPr>
          <a:lstStyle>
            <a:defPPr>
              <a:defRPr lang="zh-CN"/>
            </a:defPPr>
            <a:lvl1pPr>
              <a:defRPr sz="3200" b="1">
                <a:latin typeface="微软雅黑" panose="020B0503020204020204" charset="-122"/>
                <a:ea typeface="微软雅黑" panose="020B0503020204020204" charset="-122"/>
                <a:cs typeface="微软雅黑" panose="020B0503020204020204" charset="-122"/>
              </a:defRPr>
            </a:lvl1pPr>
          </a:lstStyle>
          <a:p>
            <a:r>
              <a:rPr lang="en-US" altLang="zh-CN" sz="2800" b="0"/>
              <a:t>3)</a:t>
            </a:r>
            <a:r>
              <a:rPr lang="zh-CN" altLang="en-US" sz="2800" b="0"/>
              <a:t>与</a:t>
            </a:r>
            <a:r>
              <a:rPr lang="zh-CN" altLang="en-US" sz="2800" b="0">
                <a:solidFill>
                  <a:srgbClr val="0070C0"/>
                </a:solidFill>
              </a:rPr>
              <a:t>碱性氧化物</a:t>
            </a:r>
            <a:r>
              <a:rPr lang="zh-CN" altLang="en-US" sz="2800" b="0"/>
              <a:t>：</a:t>
            </a:r>
            <a:endParaRPr lang="zh-CN" altLang="en-US" sz="2800" b="0"/>
          </a:p>
        </p:txBody>
      </p:sp>
      <p:sp>
        <p:nvSpPr>
          <p:cNvPr id="13" name="Text Box 11"/>
          <p:cNvSpPr txBox="1">
            <a:spLocks noChangeArrowheads="1"/>
          </p:cNvSpPr>
          <p:nvPr/>
        </p:nvSpPr>
        <p:spPr bwMode="auto">
          <a:xfrm>
            <a:off x="3681035" y="4138242"/>
            <a:ext cx="779659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a:solidFill>
                  <a:srgbClr val="FFFF00"/>
                </a:solidFill>
                <a:latin typeface="Times New Roman" panose="02020603050405020304" pitchFamily="18" charset="0"/>
                <a:ea typeface="宋体" panose="02010600030101010101" pitchFamily="2" charset="-122"/>
              </a:defRPr>
            </a:lvl1pPr>
            <a:lvl2pPr marL="742950" indent="-285750" eaLnBrk="0" hangingPunct="0">
              <a:defRPr sz="3600" b="1">
                <a:solidFill>
                  <a:srgbClr val="FFFF00"/>
                </a:solidFill>
                <a:latin typeface="Times New Roman" panose="02020603050405020304" pitchFamily="18" charset="0"/>
                <a:ea typeface="宋体" panose="02010600030101010101" pitchFamily="2" charset="-122"/>
              </a:defRPr>
            </a:lvl2pPr>
            <a:lvl3pPr marL="1143000" indent="-228600" eaLnBrk="0" hangingPunct="0">
              <a:defRPr sz="3600" b="1">
                <a:solidFill>
                  <a:srgbClr val="FFFF00"/>
                </a:solidFill>
                <a:latin typeface="Times New Roman" panose="02020603050405020304" pitchFamily="18" charset="0"/>
                <a:ea typeface="宋体" panose="02010600030101010101" pitchFamily="2" charset="-122"/>
              </a:defRPr>
            </a:lvl3pPr>
            <a:lvl4pPr marL="1600200" indent="-228600" eaLnBrk="0" hangingPunct="0">
              <a:defRPr sz="3600" b="1">
                <a:solidFill>
                  <a:srgbClr val="FFFF00"/>
                </a:solidFill>
                <a:latin typeface="Times New Roman" panose="02020603050405020304" pitchFamily="18" charset="0"/>
                <a:ea typeface="宋体" panose="02010600030101010101" pitchFamily="2" charset="-122"/>
              </a:defRPr>
            </a:lvl4pPr>
            <a:lvl5pPr marL="2057400" indent="-228600" eaLnBrk="0" hangingPunct="0">
              <a:defRPr sz="3600" b="1">
                <a:solidFill>
                  <a:srgbClr val="FFFF00"/>
                </a:solidFill>
                <a:latin typeface="Times New Roman" panose="02020603050405020304" pitchFamily="18" charset="0"/>
                <a:ea typeface="宋体" panose="02010600030101010101" pitchFamily="2" charset="-122"/>
              </a:defRPr>
            </a:lvl5pPr>
            <a:lvl6pPr marL="2514600" indent="-228600" algn="ctr" eaLnBrk="0" fontAlgn="base" hangingPunct="0">
              <a:spcBef>
                <a:spcPct val="50000"/>
              </a:spcBef>
              <a:spcAft>
                <a:spcPct val="0"/>
              </a:spcAft>
              <a:defRPr sz="3600" b="1">
                <a:solidFill>
                  <a:srgbClr val="FFFF00"/>
                </a:solidFill>
                <a:latin typeface="Times New Roman" panose="02020603050405020304" pitchFamily="18" charset="0"/>
                <a:ea typeface="宋体" panose="02010600030101010101" pitchFamily="2" charset="-122"/>
              </a:defRPr>
            </a:lvl6pPr>
            <a:lvl7pPr marL="2971800" indent="-228600" algn="ctr" eaLnBrk="0" fontAlgn="base" hangingPunct="0">
              <a:spcBef>
                <a:spcPct val="50000"/>
              </a:spcBef>
              <a:spcAft>
                <a:spcPct val="0"/>
              </a:spcAft>
              <a:defRPr sz="3600" b="1">
                <a:solidFill>
                  <a:srgbClr val="FFFF00"/>
                </a:solidFill>
                <a:latin typeface="Times New Roman" panose="02020603050405020304" pitchFamily="18" charset="0"/>
                <a:ea typeface="宋体" panose="02010600030101010101" pitchFamily="2" charset="-122"/>
              </a:defRPr>
            </a:lvl7pPr>
            <a:lvl8pPr marL="3429000" indent="-228600" algn="ctr" eaLnBrk="0" fontAlgn="base" hangingPunct="0">
              <a:spcBef>
                <a:spcPct val="50000"/>
              </a:spcBef>
              <a:spcAft>
                <a:spcPct val="0"/>
              </a:spcAft>
              <a:defRPr sz="3600" b="1">
                <a:solidFill>
                  <a:srgbClr val="FFFF00"/>
                </a:solidFill>
                <a:latin typeface="Times New Roman" panose="02020603050405020304" pitchFamily="18" charset="0"/>
                <a:ea typeface="宋体" panose="02010600030101010101" pitchFamily="2" charset="-122"/>
              </a:defRPr>
            </a:lvl8pPr>
            <a:lvl9pPr marL="3886200" indent="-228600" algn="ctr" eaLnBrk="0" fontAlgn="base" hangingPunct="0">
              <a:spcBef>
                <a:spcPct val="50000"/>
              </a:spcBef>
              <a:spcAft>
                <a:spcPct val="0"/>
              </a:spcAft>
              <a:defRPr sz="3600" b="1">
                <a:solidFill>
                  <a:srgbClr val="FFFF00"/>
                </a:solidFill>
                <a:latin typeface="Times New Roman" panose="02020603050405020304" pitchFamily="18" charset="0"/>
                <a:ea typeface="宋体" panose="02010600030101010101" pitchFamily="2" charset="-122"/>
              </a:defRPr>
            </a:lvl9pPr>
          </a:lstStyle>
          <a:p>
            <a:pPr eaLnBrk="1" hangingPunct="1"/>
            <a:r>
              <a:rPr kumimoji="1" lang="en-US" altLang="zh-CN" sz="3200" b="0">
                <a:solidFill>
                  <a:schemeClr val="tx1"/>
                </a:solidFill>
              </a:rPr>
              <a:t>2CH</a:t>
            </a:r>
            <a:r>
              <a:rPr kumimoji="1" lang="en-US" altLang="zh-CN" sz="3200" b="0" baseline="-25000">
                <a:solidFill>
                  <a:schemeClr val="tx1"/>
                </a:solidFill>
              </a:rPr>
              <a:t>3</a:t>
            </a:r>
            <a:r>
              <a:rPr kumimoji="1" lang="en-US" altLang="zh-CN" sz="3200" b="0">
                <a:solidFill>
                  <a:schemeClr val="tx1"/>
                </a:solidFill>
              </a:rPr>
              <a:t>COOH+CaO</a:t>
            </a:r>
            <a:r>
              <a:rPr lang="en-US" altLang="zh-CN" sz="3200" b="0">
                <a:solidFill>
                  <a:srgbClr val="FF0000"/>
                </a:solidFill>
                <a:cs typeface="Times New Roman" panose="02020603050405020304" pitchFamily="18" charset="0"/>
              </a:rPr>
              <a:t> → </a:t>
            </a:r>
            <a:r>
              <a:rPr lang="en-US" altLang="zh-CN" sz="3200" b="0">
                <a:solidFill>
                  <a:schemeClr val="tx1"/>
                </a:solidFill>
                <a:cs typeface="Times New Roman" panose="02020603050405020304" pitchFamily="18" charset="0"/>
              </a:rPr>
              <a:t>(</a:t>
            </a:r>
            <a:r>
              <a:rPr kumimoji="1" lang="en-US" altLang="zh-CN" sz="3200" b="0">
                <a:solidFill>
                  <a:schemeClr val="tx1"/>
                </a:solidFill>
              </a:rPr>
              <a:t>CH</a:t>
            </a:r>
            <a:r>
              <a:rPr kumimoji="1" lang="en-US" altLang="zh-CN" sz="3200" b="0" baseline="-25000">
                <a:solidFill>
                  <a:schemeClr val="tx1"/>
                </a:solidFill>
              </a:rPr>
              <a:t>3</a:t>
            </a:r>
            <a:r>
              <a:rPr kumimoji="1" lang="en-US" altLang="zh-CN" sz="3200" b="0">
                <a:solidFill>
                  <a:schemeClr val="tx1"/>
                </a:solidFill>
              </a:rPr>
              <a:t>COO)</a:t>
            </a:r>
            <a:r>
              <a:rPr kumimoji="1" lang="en-US" altLang="zh-CN" sz="3200" b="0" baseline="-25000">
                <a:solidFill>
                  <a:schemeClr val="tx1"/>
                </a:solidFill>
              </a:rPr>
              <a:t>2</a:t>
            </a:r>
            <a:r>
              <a:rPr kumimoji="1" lang="en-US" altLang="zh-CN" sz="3200" b="0">
                <a:solidFill>
                  <a:schemeClr val="tx1"/>
                </a:solidFill>
              </a:rPr>
              <a:t>Ca + H</a:t>
            </a:r>
            <a:r>
              <a:rPr kumimoji="1" lang="en-US" altLang="zh-CN" sz="3200" b="0" baseline="-25000">
                <a:solidFill>
                  <a:schemeClr val="tx1"/>
                </a:solidFill>
              </a:rPr>
              <a:t>2</a:t>
            </a:r>
            <a:r>
              <a:rPr kumimoji="1" lang="en-US" altLang="zh-CN" sz="3200" b="0">
                <a:solidFill>
                  <a:schemeClr val="tx1"/>
                </a:solidFill>
              </a:rPr>
              <a:t>O</a:t>
            </a:r>
            <a:endParaRPr kumimoji="1" lang="en-US" altLang="zh-CN" sz="3200" b="0">
              <a:solidFill>
                <a:schemeClr val="tx1"/>
              </a:solidFill>
            </a:endParaRPr>
          </a:p>
        </p:txBody>
      </p:sp>
      <p:sp>
        <p:nvSpPr>
          <p:cNvPr id="14" name="文本框 9"/>
          <p:cNvSpPr txBox="1"/>
          <p:nvPr/>
        </p:nvSpPr>
        <p:spPr>
          <a:xfrm>
            <a:off x="714376" y="5683937"/>
            <a:ext cx="2193478" cy="523220"/>
          </a:xfrm>
          <a:prstGeom prst="rect">
            <a:avLst/>
          </a:prstGeom>
          <a:solidFill>
            <a:schemeClr val="accent5">
              <a:lumMod val="20000"/>
              <a:lumOff val="80000"/>
            </a:schemeClr>
          </a:solidFill>
        </p:spPr>
        <p:txBody>
          <a:bodyPr wrap="square" rtlCol="0" anchor="t">
            <a:spAutoFit/>
          </a:bodyPr>
          <a:lstStyle>
            <a:defPPr>
              <a:defRPr lang="zh-CN"/>
            </a:defPPr>
            <a:lvl1pPr>
              <a:defRPr sz="3200" b="1">
                <a:latin typeface="微软雅黑" panose="020B0503020204020204" charset="-122"/>
                <a:ea typeface="微软雅黑" panose="020B0503020204020204" charset="-122"/>
                <a:cs typeface="微软雅黑" panose="020B0503020204020204" charset="-122"/>
              </a:defRPr>
            </a:lvl1pPr>
          </a:lstStyle>
          <a:p>
            <a:r>
              <a:rPr lang="en-US" altLang="zh-CN" sz="2800" b="0"/>
              <a:t>5)</a:t>
            </a:r>
            <a:r>
              <a:rPr lang="zh-CN" altLang="en-US" sz="2800" b="0"/>
              <a:t>与</a:t>
            </a:r>
            <a:r>
              <a:rPr lang="zh-CN" altLang="en-US" sz="2800" b="0">
                <a:solidFill>
                  <a:srgbClr val="0070C0"/>
                </a:solidFill>
              </a:rPr>
              <a:t>某些盐</a:t>
            </a:r>
            <a:r>
              <a:rPr lang="zh-CN" altLang="en-US" sz="2800" b="0"/>
              <a:t>：</a:t>
            </a:r>
            <a:endParaRPr lang="zh-CN" altLang="en-US" sz="2800" b="0"/>
          </a:p>
        </p:txBody>
      </p:sp>
      <p:sp>
        <p:nvSpPr>
          <p:cNvPr id="15" name="文本框 10"/>
          <p:cNvSpPr txBox="1"/>
          <p:nvPr/>
        </p:nvSpPr>
        <p:spPr>
          <a:xfrm>
            <a:off x="714376" y="4929305"/>
            <a:ext cx="1630472" cy="523220"/>
          </a:xfrm>
          <a:prstGeom prst="rect">
            <a:avLst/>
          </a:prstGeom>
          <a:solidFill>
            <a:schemeClr val="accent5">
              <a:lumMod val="20000"/>
              <a:lumOff val="80000"/>
            </a:schemeClr>
          </a:solidFill>
        </p:spPr>
        <p:txBody>
          <a:bodyPr wrap="square" rtlCol="0" anchor="t">
            <a:spAutoFit/>
          </a:bodyPr>
          <a:lstStyle>
            <a:defPPr>
              <a:defRPr lang="zh-CN"/>
            </a:defPPr>
            <a:lvl1pPr>
              <a:defRPr sz="3200" b="1">
                <a:latin typeface="微软雅黑" panose="020B0503020204020204" charset="-122"/>
                <a:ea typeface="微软雅黑" panose="020B0503020204020204" charset="-122"/>
                <a:cs typeface="微软雅黑" panose="020B0503020204020204" charset="-122"/>
              </a:defRPr>
            </a:lvl1pPr>
          </a:lstStyle>
          <a:p>
            <a:r>
              <a:rPr lang="en-US" altLang="zh-CN" sz="2800" b="0"/>
              <a:t>4)</a:t>
            </a:r>
            <a:r>
              <a:rPr lang="zh-CN" altLang="en-US" sz="2800" b="0"/>
              <a:t>与</a:t>
            </a:r>
            <a:r>
              <a:rPr lang="zh-CN" altLang="en-US" sz="2800" b="0">
                <a:solidFill>
                  <a:srgbClr val="0070C0"/>
                </a:solidFill>
              </a:rPr>
              <a:t>碱</a:t>
            </a:r>
            <a:r>
              <a:rPr lang="en-US" altLang="zh-CN" sz="2800" b="0"/>
              <a:t> </a:t>
            </a:r>
            <a:r>
              <a:rPr lang="zh-CN" altLang="en-US" sz="2800" b="0"/>
              <a:t>：</a:t>
            </a:r>
            <a:endParaRPr lang="zh-CN" altLang="en-US" sz="2800" b="0"/>
          </a:p>
        </p:txBody>
      </p:sp>
      <p:sp>
        <p:nvSpPr>
          <p:cNvPr id="16" name="Text Box 4"/>
          <p:cNvSpPr txBox="1">
            <a:spLocks noChangeArrowheads="1"/>
          </p:cNvSpPr>
          <p:nvPr/>
        </p:nvSpPr>
        <p:spPr bwMode="auto">
          <a:xfrm>
            <a:off x="2452466" y="4895701"/>
            <a:ext cx="79812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a:solidFill>
                  <a:srgbClr val="FFFF00"/>
                </a:solidFill>
                <a:latin typeface="Times New Roman" panose="02020603050405020304" pitchFamily="18" charset="0"/>
                <a:ea typeface="宋体" panose="02010600030101010101" pitchFamily="2" charset="-122"/>
              </a:defRPr>
            </a:lvl1pPr>
            <a:lvl2pPr marL="742950" indent="-285750" eaLnBrk="0" hangingPunct="0">
              <a:defRPr sz="3600" b="1">
                <a:solidFill>
                  <a:srgbClr val="FFFF00"/>
                </a:solidFill>
                <a:latin typeface="Times New Roman" panose="02020603050405020304" pitchFamily="18" charset="0"/>
                <a:ea typeface="宋体" panose="02010600030101010101" pitchFamily="2" charset="-122"/>
              </a:defRPr>
            </a:lvl2pPr>
            <a:lvl3pPr marL="1143000" indent="-228600" eaLnBrk="0" hangingPunct="0">
              <a:defRPr sz="3600" b="1">
                <a:solidFill>
                  <a:srgbClr val="FFFF00"/>
                </a:solidFill>
                <a:latin typeface="Times New Roman" panose="02020603050405020304" pitchFamily="18" charset="0"/>
                <a:ea typeface="宋体" panose="02010600030101010101" pitchFamily="2" charset="-122"/>
              </a:defRPr>
            </a:lvl3pPr>
            <a:lvl4pPr marL="1600200" indent="-228600" eaLnBrk="0" hangingPunct="0">
              <a:defRPr sz="3600" b="1">
                <a:solidFill>
                  <a:srgbClr val="FFFF00"/>
                </a:solidFill>
                <a:latin typeface="Times New Roman" panose="02020603050405020304" pitchFamily="18" charset="0"/>
                <a:ea typeface="宋体" panose="02010600030101010101" pitchFamily="2" charset="-122"/>
              </a:defRPr>
            </a:lvl4pPr>
            <a:lvl5pPr marL="2057400" indent="-228600" eaLnBrk="0" hangingPunct="0">
              <a:defRPr sz="3600" b="1">
                <a:solidFill>
                  <a:srgbClr val="FFFF00"/>
                </a:solidFill>
                <a:latin typeface="Times New Roman" panose="02020603050405020304" pitchFamily="18" charset="0"/>
                <a:ea typeface="宋体" panose="02010600030101010101" pitchFamily="2" charset="-122"/>
              </a:defRPr>
            </a:lvl5pPr>
            <a:lvl6pPr marL="2514600" indent="-228600" algn="ctr" eaLnBrk="0" fontAlgn="base" hangingPunct="0">
              <a:spcBef>
                <a:spcPct val="50000"/>
              </a:spcBef>
              <a:spcAft>
                <a:spcPct val="0"/>
              </a:spcAft>
              <a:defRPr sz="3600" b="1">
                <a:solidFill>
                  <a:srgbClr val="FFFF00"/>
                </a:solidFill>
                <a:latin typeface="Times New Roman" panose="02020603050405020304" pitchFamily="18" charset="0"/>
                <a:ea typeface="宋体" panose="02010600030101010101" pitchFamily="2" charset="-122"/>
              </a:defRPr>
            </a:lvl6pPr>
            <a:lvl7pPr marL="2971800" indent="-228600" algn="ctr" eaLnBrk="0" fontAlgn="base" hangingPunct="0">
              <a:spcBef>
                <a:spcPct val="50000"/>
              </a:spcBef>
              <a:spcAft>
                <a:spcPct val="0"/>
              </a:spcAft>
              <a:defRPr sz="3600" b="1">
                <a:solidFill>
                  <a:srgbClr val="FFFF00"/>
                </a:solidFill>
                <a:latin typeface="Times New Roman" panose="02020603050405020304" pitchFamily="18" charset="0"/>
                <a:ea typeface="宋体" panose="02010600030101010101" pitchFamily="2" charset="-122"/>
              </a:defRPr>
            </a:lvl7pPr>
            <a:lvl8pPr marL="3429000" indent="-228600" algn="ctr" eaLnBrk="0" fontAlgn="base" hangingPunct="0">
              <a:spcBef>
                <a:spcPct val="50000"/>
              </a:spcBef>
              <a:spcAft>
                <a:spcPct val="0"/>
              </a:spcAft>
              <a:defRPr sz="3600" b="1">
                <a:solidFill>
                  <a:srgbClr val="FFFF00"/>
                </a:solidFill>
                <a:latin typeface="Times New Roman" panose="02020603050405020304" pitchFamily="18" charset="0"/>
                <a:ea typeface="宋体" panose="02010600030101010101" pitchFamily="2" charset="-122"/>
              </a:defRPr>
            </a:lvl8pPr>
            <a:lvl9pPr marL="3886200" indent="-228600" algn="ctr" eaLnBrk="0" fontAlgn="base" hangingPunct="0">
              <a:spcBef>
                <a:spcPct val="50000"/>
              </a:spcBef>
              <a:spcAft>
                <a:spcPct val="0"/>
              </a:spcAft>
              <a:defRPr sz="3600" b="1">
                <a:solidFill>
                  <a:srgbClr val="FFFF00"/>
                </a:solidFill>
                <a:latin typeface="Times New Roman" panose="02020603050405020304" pitchFamily="18" charset="0"/>
                <a:ea typeface="宋体" panose="02010600030101010101" pitchFamily="2" charset="-122"/>
              </a:defRPr>
            </a:lvl9pPr>
          </a:lstStyle>
          <a:p>
            <a:pPr eaLnBrk="1" hangingPunct="1"/>
            <a:r>
              <a:rPr kumimoji="1" lang="en-US" altLang="zh-CN" sz="3200" b="0">
                <a:solidFill>
                  <a:schemeClr val="tx1"/>
                </a:solidFill>
              </a:rPr>
              <a:t>CH</a:t>
            </a:r>
            <a:r>
              <a:rPr kumimoji="1" lang="en-US" altLang="zh-CN" sz="3200" b="0" baseline="-25000">
                <a:solidFill>
                  <a:schemeClr val="tx1"/>
                </a:solidFill>
              </a:rPr>
              <a:t>3</a:t>
            </a:r>
            <a:r>
              <a:rPr kumimoji="1" lang="en-US" altLang="zh-CN" sz="3200" b="0">
                <a:solidFill>
                  <a:schemeClr val="tx1"/>
                </a:solidFill>
              </a:rPr>
              <a:t>COOH  + NaOH </a:t>
            </a:r>
            <a:r>
              <a:rPr lang="en-US" altLang="zh-CN" sz="3200" b="0">
                <a:solidFill>
                  <a:srgbClr val="FF0000"/>
                </a:solidFill>
                <a:cs typeface="Times New Roman" panose="02020603050405020304" pitchFamily="18" charset="0"/>
              </a:rPr>
              <a:t>→ </a:t>
            </a:r>
            <a:r>
              <a:rPr kumimoji="1" lang="en-US" altLang="zh-CN" sz="3200" b="0">
                <a:solidFill>
                  <a:schemeClr val="tx1"/>
                </a:solidFill>
              </a:rPr>
              <a:t>CH</a:t>
            </a:r>
            <a:r>
              <a:rPr kumimoji="1" lang="en-US" altLang="zh-CN" sz="3200" b="0" baseline="-25000">
                <a:solidFill>
                  <a:schemeClr val="tx1"/>
                </a:solidFill>
              </a:rPr>
              <a:t>3</a:t>
            </a:r>
            <a:r>
              <a:rPr kumimoji="1" lang="en-US" altLang="zh-CN" sz="3200" b="0">
                <a:solidFill>
                  <a:schemeClr val="tx1"/>
                </a:solidFill>
              </a:rPr>
              <a:t>COONa +  H</a:t>
            </a:r>
            <a:r>
              <a:rPr kumimoji="1" lang="en-US" altLang="zh-CN" sz="3200" b="0" baseline="-25000">
                <a:solidFill>
                  <a:schemeClr val="tx1"/>
                </a:solidFill>
              </a:rPr>
              <a:t>2</a:t>
            </a:r>
            <a:r>
              <a:rPr kumimoji="1" lang="en-US" altLang="zh-CN" sz="3200" b="0">
                <a:solidFill>
                  <a:schemeClr val="tx1"/>
                </a:solidFill>
              </a:rPr>
              <a:t>O</a:t>
            </a:r>
            <a:endParaRPr kumimoji="1" lang="en-US" altLang="zh-CN" sz="3200" b="0">
              <a:solidFill>
                <a:schemeClr val="tx1"/>
              </a:solidFill>
            </a:endParaRPr>
          </a:p>
        </p:txBody>
      </p:sp>
      <p:sp>
        <p:nvSpPr>
          <p:cNvPr id="17" name="Text Box 2"/>
          <p:cNvSpPr txBox="1">
            <a:spLocks noChangeArrowheads="1"/>
          </p:cNvSpPr>
          <p:nvPr/>
        </p:nvSpPr>
        <p:spPr bwMode="auto">
          <a:xfrm>
            <a:off x="3000779" y="5653159"/>
            <a:ext cx="895269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600" b="1">
                <a:solidFill>
                  <a:srgbClr val="FFFF00"/>
                </a:solidFill>
                <a:latin typeface="Times New Roman" panose="02020603050405020304" pitchFamily="18" charset="0"/>
                <a:ea typeface="宋体" panose="02010600030101010101" pitchFamily="2" charset="-122"/>
              </a:defRPr>
            </a:lvl1pPr>
            <a:lvl2pPr marL="742950" indent="-285750" eaLnBrk="0" hangingPunct="0">
              <a:defRPr sz="3600" b="1">
                <a:solidFill>
                  <a:srgbClr val="FFFF00"/>
                </a:solidFill>
                <a:latin typeface="Times New Roman" panose="02020603050405020304" pitchFamily="18" charset="0"/>
                <a:ea typeface="宋体" panose="02010600030101010101" pitchFamily="2" charset="-122"/>
              </a:defRPr>
            </a:lvl2pPr>
            <a:lvl3pPr marL="1143000" indent="-228600" eaLnBrk="0" hangingPunct="0">
              <a:defRPr sz="3600" b="1">
                <a:solidFill>
                  <a:srgbClr val="FFFF00"/>
                </a:solidFill>
                <a:latin typeface="Times New Roman" panose="02020603050405020304" pitchFamily="18" charset="0"/>
                <a:ea typeface="宋体" panose="02010600030101010101" pitchFamily="2" charset="-122"/>
              </a:defRPr>
            </a:lvl3pPr>
            <a:lvl4pPr marL="1600200" indent="-228600" eaLnBrk="0" hangingPunct="0">
              <a:defRPr sz="3600" b="1">
                <a:solidFill>
                  <a:srgbClr val="FFFF00"/>
                </a:solidFill>
                <a:latin typeface="Times New Roman" panose="02020603050405020304" pitchFamily="18" charset="0"/>
                <a:ea typeface="宋体" panose="02010600030101010101" pitchFamily="2" charset="-122"/>
              </a:defRPr>
            </a:lvl4pPr>
            <a:lvl5pPr marL="2057400" indent="-228600" eaLnBrk="0" hangingPunct="0">
              <a:defRPr sz="3600" b="1">
                <a:solidFill>
                  <a:srgbClr val="FFFF00"/>
                </a:solidFill>
                <a:latin typeface="Times New Roman" panose="02020603050405020304" pitchFamily="18" charset="0"/>
                <a:ea typeface="宋体" panose="02010600030101010101" pitchFamily="2" charset="-122"/>
              </a:defRPr>
            </a:lvl5pPr>
            <a:lvl6pPr marL="2514600" indent="-228600" algn="ctr" eaLnBrk="0" fontAlgn="base" hangingPunct="0">
              <a:spcBef>
                <a:spcPct val="50000"/>
              </a:spcBef>
              <a:spcAft>
                <a:spcPct val="0"/>
              </a:spcAft>
              <a:defRPr sz="3600" b="1">
                <a:solidFill>
                  <a:srgbClr val="FFFF00"/>
                </a:solidFill>
                <a:latin typeface="Times New Roman" panose="02020603050405020304" pitchFamily="18" charset="0"/>
                <a:ea typeface="宋体" panose="02010600030101010101" pitchFamily="2" charset="-122"/>
              </a:defRPr>
            </a:lvl6pPr>
            <a:lvl7pPr marL="2971800" indent="-228600" algn="ctr" eaLnBrk="0" fontAlgn="base" hangingPunct="0">
              <a:spcBef>
                <a:spcPct val="50000"/>
              </a:spcBef>
              <a:spcAft>
                <a:spcPct val="0"/>
              </a:spcAft>
              <a:defRPr sz="3600" b="1">
                <a:solidFill>
                  <a:srgbClr val="FFFF00"/>
                </a:solidFill>
                <a:latin typeface="Times New Roman" panose="02020603050405020304" pitchFamily="18" charset="0"/>
                <a:ea typeface="宋体" panose="02010600030101010101" pitchFamily="2" charset="-122"/>
              </a:defRPr>
            </a:lvl7pPr>
            <a:lvl8pPr marL="3429000" indent="-228600" algn="ctr" eaLnBrk="0" fontAlgn="base" hangingPunct="0">
              <a:spcBef>
                <a:spcPct val="50000"/>
              </a:spcBef>
              <a:spcAft>
                <a:spcPct val="0"/>
              </a:spcAft>
              <a:defRPr sz="3600" b="1">
                <a:solidFill>
                  <a:srgbClr val="FFFF00"/>
                </a:solidFill>
                <a:latin typeface="Times New Roman" panose="02020603050405020304" pitchFamily="18" charset="0"/>
                <a:ea typeface="宋体" panose="02010600030101010101" pitchFamily="2" charset="-122"/>
              </a:defRPr>
            </a:lvl8pPr>
            <a:lvl9pPr marL="3886200" indent="-228600" algn="ctr" eaLnBrk="0" fontAlgn="base" hangingPunct="0">
              <a:spcBef>
                <a:spcPct val="50000"/>
              </a:spcBef>
              <a:spcAft>
                <a:spcPct val="0"/>
              </a:spcAft>
              <a:defRPr sz="3600" b="1">
                <a:solidFill>
                  <a:srgbClr val="FFFF00"/>
                </a:solidFill>
                <a:latin typeface="Times New Roman" panose="02020603050405020304" pitchFamily="18" charset="0"/>
                <a:ea typeface="宋体" panose="02010600030101010101" pitchFamily="2" charset="-122"/>
              </a:defRPr>
            </a:lvl9pPr>
          </a:lstStyle>
          <a:p>
            <a:pPr eaLnBrk="1" hangingPunct="1"/>
            <a:r>
              <a:rPr kumimoji="1" lang="en-US" altLang="zh-CN" sz="3000" b="0">
                <a:solidFill>
                  <a:schemeClr val="tx1"/>
                </a:solidFill>
              </a:rPr>
              <a:t>CH</a:t>
            </a:r>
            <a:r>
              <a:rPr kumimoji="1" lang="en-US" altLang="zh-CN" sz="3000" b="0" baseline="-25000">
                <a:solidFill>
                  <a:schemeClr val="tx1"/>
                </a:solidFill>
              </a:rPr>
              <a:t>3</a:t>
            </a:r>
            <a:r>
              <a:rPr kumimoji="1" lang="en-US" altLang="zh-CN" sz="3000" b="0">
                <a:solidFill>
                  <a:schemeClr val="tx1"/>
                </a:solidFill>
              </a:rPr>
              <a:t>COOH+NaHCO</a:t>
            </a:r>
            <a:r>
              <a:rPr kumimoji="1" lang="en-US" altLang="zh-CN" sz="3000" b="0" baseline="-25000">
                <a:solidFill>
                  <a:schemeClr val="tx1"/>
                </a:solidFill>
              </a:rPr>
              <a:t>3 </a:t>
            </a:r>
            <a:r>
              <a:rPr lang="en-US" altLang="zh-CN" sz="3000" b="0">
                <a:solidFill>
                  <a:srgbClr val="FF0000"/>
                </a:solidFill>
                <a:cs typeface="Times New Roman" panose="02020603050405020304" pitchFamily="18" charset="0"/>
              </a:rPr>
              <a:t>→ </a:t>
            </a:r>
            <a:r>
              <a:rPr kumimoji="1" lang="en-US" altLang="zh-CN" sz="3000" b="0">
                <a:solidFill>
                  <a:schemeClr val="tx1"/>
                </a:solidFill>
              </a:rPr>
              <a:t>CH</a:t>
            </a:r>
            <a:r>
              <a:rPr kumimoji="1" lang="en-US" altLang="zh-CN" sz="3000" b="0" baseline="-25000">
                <a:solidFill>
                  <a:schemeClr val="tx1"/>
                </a:solidFill>
              </a:rPr>
              <a:t>3</a:t>
            </a:r>
            <a:r>
              <a:rPr kumimoji="1" lang="en-US" altLang="zh-CN" sz="3000" b="0">
                <a:solidFill>
                  <a:schemeClr val="tx1"/>
                </a:solidFill>
              </a:rPr>
              <a:t>COONa+H</a:t>
            </a:r>
            <a:r>
              <a:rPr kumimoji="1" lang="en-US" altLang="zh-CN" sz="3000" b="0" baseline="-25000">
                <a:solidFill>
                  <a:schemeClr val="tx1"/>
                </a:solidFill>
              </a:rPr>
              <a:t>2</a:t>
            </a:r>
            <a:r>
              <a:rPr kumimoji="1" lang="en-US" altLang="zh-CN" sz="3000" b="0">
                <a:solidFill>
                  <a:schemeClr val="tx1"/>
                </a:solidFill>
              </a:rPr>
              <a:t>O+</a:t>
            </a:r>
            <a:r>
              <a:rPr kumimoji="1" lang="en-US" altLang="zh-CN" sz="3000" b="0">
                <a:solidFill>
                  <a:srgbClr val="C00000"/>
                </a:solidFill>
              </a:rPr>
              <a:t>CO</a:t>
            </a:r>
            <a:r>
              <a:rPr kumimoji="1" lang="en-US" altLang="zh-CN" sz="3000" b="0" baseline="-25000">
                <a:solidFill>
                  <a:srgbClr val="C00000"/>
                </a:solidFill>
              </a:rPr>
              <a:t>2</a:t>
            </a:r>
            <a:r>
              <a:rPr kumimoji="1" lang="en-US" altLang="zh-CN" sz="3000" b="0">
                <a:solidFill>
                  <a:srgbClr val="C00000"/>
                </a:solidFill>
              </a:rPr>
              <a:t>↑</a:t>
            </a:r>
            <a:endParaRPr kumimoji="1" lang="en-US" altLang="zh-CN" sz="3000" b="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7">
                                            <p:txEl>
                                              <p:pRg st="0" end="0"/>
                                            </p:txEl>
                                          </p:spTgt>
                                        </p:tgtEl>
                                        <p:attrNameLst>
                                          <p:attrName>style.visibility</p:attrName>
                                        </p:attrNameLst>
                                      </p:cBhvr>
                                      <p:to>
                                        <p:strVal val="visible"/>
                                      </p:to>
                                    </p:set>
                                    <p:animEffect transition="in" filter="fade">
                                      <p:cBhvr>
                                        <p:cTn id="5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p:bldP spid="11" grpId="0"/>
      <p:bldP spid="12" grpId="0" animBg="1"/>
      <p:bldP spid="13" grpId="0"/>
      <p:bldP spid="14" grpId="0" animBg="1"/>
      <p:bldP spid="15"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羧酸的化学性质</a:t>
            </a:r>
            <a:endParaRPr lang="zh-CN" altLang="en-US"/>
          </a:p>
        </p:txBody>
      </p:sp>
      <p:sp>
        <p:nvSpPr>
          <p:cNvPr id="3" name="文本框 2"/>
          <p:cNvSpPr txBox="1"/>
          <p:nvPr/>
        </p:nvSpPr>
        <p:spPr>
          <a:xfrm>
            <a:off x="714375" y="1123950"/>
            <a:ext cx="2771775" cy="492443"/>
          </a:xfrm>
          <a:prstGeom prst="rect">
            <a:avLst/>
          </a:prstGeom>
          <a:noFill/>
        </p:spPr>
        <p:txBody>
          <a:bodyPr wrap="square" lIns="0" tIns="0" rIns="0" bIns="0" rtlCol="0">
            <a:spAutoFit/>
          </a:bodyPr>
          <a:lstStyle/>
          <a:p>
            <a:pPr algn="just"/>
            <a:r>
              <a:rPr lang="en-US" altLang="zh-CN" sz="3200" b="1">
                <a:solidFill>
                  <a:schemeClr val="accent5">
                    <a:lumMod val="75000"/>
                  </a:schemeClr>
                </a:solidFill>
                <a:latin typeface="微软雅黑" panose="020B0503020204020204" charset="-122"/>
                <a:ea typeface="微软雅黑" panose="020B0503020204020204" charset="-122"/>
              </a:rPr>
              <a:t>1</a:t>
            </a:r>
            <a:r>
              <a:rPr lang="zh-CN" altLang="en-US" sz="3200" b="1">
                <a:solidFill>
                  <a:schemeClr val="accent5">
                    <a:lumMod val="75000"/>
                  </a:schemeClr>
                </a:solidFill>
                <a:latin typeface="微软雅黑" panose="020B0503020204020204" charset="-122"/>
                <a:ea typeface="微软雅黑" panose="020B0503020204020204" charset="-122"/>
              </a:rPr>
              <a:t>、酸性</a:t>
            </a:r>
            <a:endParaRPr lang="zh-CN" altLang="en-US" sz="3200" b="1">
              <a:solidFill>
                <a:schemeClr val="accent5">
                  <a:lumMod val="75000"/>
                </a:schemeClr>
              </a:solidFill>
              <a:latin typeface="微软雅黑" panose="020B0503020204020204" charset="-122"/>
              <a:ea typeface="微软雅黑" panose="020B0503020204020204" charset="-122"/>
            </a:endParaRPr>
          </a:p>
        </p:txBody>
      </p:sp>
      <p:sp>
        <p:nvSpPr>
          <p:cNvPr id="18" name="文本框 6"/>
          <p:cNvSpPr txBox="1"/>
          <p:nvPr/>
        </p:nvSpPr>
        <p:spPr>
          <a:xfrm>
            <a:off x="424233" y="1730693"/>
            <a:ext cx="10958142"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a:latin typeface="+mj-ea"/>
                <a:ea typeface="+mj-ea"/>
                <a:cs typeface="Times New Roman" panose="02020603050405020304" pitchFamily="18" charset="0"/>
              </a:rPr>
              <a:t>（</a:t>
            </a:r>
            <a:r>
              <a:rPr lang="en-US" altLang="zh-CN" sz="2800">
                <a:latin typeface="+mj-ea"/>
                <a:ea typeface="+mj-ea"/>
                <a:cs typeface="Times New Roman" panose="02020603050405020304" pitchFamily="18" charset="0"/>
              </a:rPr>
              <a:t>1</a:t>
            </a:r>
            <a:r>
              <a:rPr lang="zh-CN" altLang="en-US" sz="2800">
                <a:latin typeface="+mj-ea"/>
                <a:ea typeface="+mj-ea"/>
                <a:cs typeface="Times New Roman" panose="02020603050405020304" pitchFamily="18" charset="0"/>
              </a:rPr>
              <a:t>）羧酸的化学性质与乙酸相似，请设计实验</a:t>
            </a:r>
            <a:r>
              <a:rPr lang="zh-CN" altLang="en-US" sz="2800">
                <a:solidFill>
                  <a:srgbClr val="FF0000"/>
                </a:solidFill>
                <a:latin typeface="+mj-ea"/>
                <a:ea typeface="+mj-ea"/>
                <a:cs typeface="Times New Roman" panose="02020603050405020304" pitchFamily="18" charset="0"/>
              </a:rPr>
              <a:t>证明羧酸具有酸性。</a:t>
            </a:r>
            <a:endParaRPr lang="zh-CN" altLang="en-US" sz="2800">
              <a:solidFill>
                <a:srgbClr val="FF0000"/>
              </a:solidFill>
              <a:latin typeface="+mj-ea"/>
              <a:ea typeface="+mj-ea"/>
            </a:endParaRPr>
          </a:p>
        </p:txBody>
      </p:sp>
      <p:sp>
        <p:nvSpPr>
          <p:cNvPr id="19" name="文本框 3"/>
          <p:cNvSpPr txBox="1"/>
          <p:nvPr/>
        </p:nvSpPr>
        <p:spPr>
          <a:xfrm>
            <a:off x="557562" y="2282207"/>
            <a:ext cx="11120087" cy="1599733"/>
          </a:xfrm>
          <a:prstGeom prst="rect">
            <a:avLst/>
          </a:prstGeom>
          <a:solidFill>
            <a:schemeClr val="bg1"/>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ct val="0"/>
              </a:spcBef>
              <a:spcAft>
                <a:spcPct val="0"/>
              </a:spcAft>
            </a:pPr>
            <a:r>
              <a:rPr lang="en-US" altLang="zh-CN" sz="2800">
                <a:solidFill>
                  <a:schemeClr val="accent5">
                    <a:lumMod val="75000"/>
                  </a:schemeClr>
                </a:solidFill>
                <a:latin typeface="+mj-ea"/>
                <a:ea typeface="+mj-ea"/>
                <a:cs typeface="Times New Roman" panose="02020603050405020304" pitchFamily="18" charset="0"/>
                <a:sym typeface="+mn-ea"/>
              </a:rPr>
              <a:t>【</a:t>
            </a:r>
            <a:r>
              <a:rPr lang="zh-CN" altLang="en-US" sz="2800">
                <a:solidFill>
                  <a:schemeClr val="accent5">
                    <a:lumMod val="75000"/>
                  </a:schemeClr>
                </a:solidFill>
                <a:latin typeface="+mj-ea"/>
                <a:ea typeface="+mj-ea"/>
                <a:cs typeface="Times New Roman" panose="02020603050405020304" pitchFamily="18" charset="0"/>
                <a:sym typeface="+mn-ea"/>
              </a:rPr>
              <a:t>试剂</a:t>
            </a:r>
            <a:r>
              <a:rPr lang="en-US" altLang="zh-CN" sz="2800">
                <a:solidFill>
                  <a:schemeClr val="accent5">
                    <a:lumMod val="75000"/>
                  </a:schemeClr>
                </a:solidFill>
                <a:latin typeface="+mj-ea"/>
                <a:ea typeface="+mj-ea"/>
                <a:cs typeface="Times New Roman" panose="02020603050405020304" pitchFamily="18" charset="0"/>
                <a:sym typeface="+mn-ea"/>
              </a:rPr>
              <a:t>】</a:t>
            </a:r>
            <a:r>
              <a:rPr lang="zh-CN" altLang="en-US" sz="2800">
                <a:solidFill>
                  <a:schemeClr val="accent5">
                    <a:lumMod val="75000"/>
                  </a:schemeClr>
                </a:solidFill>
                <a:latin typeface="+mj-ea"/>
                <a:ea typeface="+mj-ea"/>
                <a:cs typeface="Times New Roman" panose="02020603050405020304" pitchFamily="18" charset="0"/>
                <a:sym typeface="+mn-ea"/>
              </a:rPr>
              <a:t>相同浓度的甲酸溶液、</a:t>
            </a:r>
            <a:r>
              <a:rPr lang="en-US" altLang="zh-CN" sz="2800">
                <a:solidFill>
                  <a:schemeClr val="accent5">
                    <a:lumMod val="75000"/>
                  </a:schemeClr>
                </a:solidFill>
                <a:latin typeface="+mj-ea"/>
                <a:ea typeface="+mj-ea"/>
                <a:cs typeface="Times New Roman" panose="02020603050405020304" pitchFamily="18" charset="0"/>
              </a:rPr>
              <a:t> </a:t>
            </a:r>
            <a:r>
              <a:rPr lang="zh-CN" altLang="en-US" sz="2800">
                <a:solidFill>
                  <a:schemeClr val="accent5">
                    <a:lumMod val="75000"/>
                  </a:schemeClr>
                </a:solidFill>
                <a:latin typeface="+mj-ea"/>
                <a:ea typeface="+mj-ea"/>
                <a:cs typeface="Times New Roman" panose="02020603050405020304" pitchFamily="18" charset="0"/>
              </a:rPr>
              <a:t>苯甲酸溶液、乙二酸溶液。</a:t>
            </a:r>
            <a:endParaRPr lang="en-US" altLang="zh-CN" sz="2800">
              <a:solidFill>
                <a:schemeClr val="accent5">
                  <a:lumMod val="75000"/>
                </a:schemeClr>
              </a:solidFill>
              <a:latin typeface="+mj-ea"/>
              <a:ea typeface="+mj-ea"/>
              <a:cs typeface="Times New Roman" panose="02020603050405020304" pitchFamily="18" charset="0"/>
            </a:endParaRPr>
          </a:p>
          <a:p>
            <a:pPr>
              <a:lnSpc>
                <a:spcPct val="120000"/>
              </a:lnSpc>
              <a:spcBef>
                <a:spcPct val="0"/>
              </a:spcBef>
              <a:spcAft>
                <a:spcPct val="0"/>
              </a:spcAft>
            </a:pPr>
            <a:r>
              <a:rPr lang="zh-CN" altLang="en-US" sz="2800">
                <a:solidFill>
                  <a:schemeClr val="accent5">
                    <a:lumMod val="75000"/>
                  </a:schemeClr>
                </a:solidFill>
                <a:latin typeface="+mj-ea"/>
                <a:ea typeface="+mj-ea"/>
                <a:cs typeface="Times New Roman" panose="02020603050405020304" pitchFamily="18" charset="0"/>
                <a:sym typeface="+mn-ea"/>
              </a:rPr>
              <a:t>紫色石蕊、酚酞、镁片、</a:t>
            </a:r>
            <a:r>
              <a:rPr lang="en-US" altLang="zh-CN" sz="2800">
                <a:solidFill>
                  <a:schemeClr val="accent5">
                    <a:lumMod val="75000"/>
                  </a:schemeClr>
                </a:solidFill>
                <a:latin typeface="+mj-ea"/>
                <a:ea typeface="+mj-ea"/>
                <a:cs typeface="Times New Roman" panose="02020603050405020304" pitchFamily="18" charset="0"/>
                <a:sym typeface="+mn-ea"/>
              </a:rPr>
              <a:t>10%NaOH</a:t>
            </a:r>
            <a:r>
              <a:rPr lang="zh-CN" altLang="en-US" sz="2800">
                <a:solidFill>
                  <a:schemeClr val="accent5">
                    <a:lumMod val="75000"/>
                  </a:schemeClr>
                </a:solidFill>
                <a:latin typeface="+mj-ea"/>
                <a:ea typeface="+mj-ea"/>
                <a:cs typeface="Times New Roman" panose="02020603050405020304" pitchFamily="18" charset="0"/>
                <a:sym typeface="+mn-ea"/>
              </a:rPr>
              <a:t>溶液、</a:t>
            </a:r>
            <a:r>
              <a:rPr lang="en-US" altLang="zh-CN" sz="2800">
                <a:solidFill>
                  <a:schemeClr val="accent5">
                    <a:lumMod val="75000"/>
                  </a:schemeClr>
                </a:solidFill>
                <a:latin typeface="+mj-ea"/>
                <a:ea typeface="+mj-ea"/>
                <a:cs typeface="Times New Roman" panose="02020603050405020304" pitchFamily="18" charset="0"/>
                <a:sym typeface="+mn-ea"/>
              </a:rPr>
              <a:t>10%NaHCO</a:t>
            </a:r>
            <a:r>
              <a:rPr lang="en-US" altLang="zh-CN" sz="2800" baseline="-25000">
                <a:solidFill>
                  <a:schemeClr val="accent5">
                    <a:lumMod val="75000"/>
                  </a:schemeClr>
                </a:solidFill>
                <a:latin typeface="+mj-ea"/>
                <a:ea typeface="+mj-ea"/>
                <a:cs typeface="Times New Roman" panose="02020603050405020304" pitchFamily="18" charset="0"/>
                <a:sym typeface="+mn-ea"/>
              </a:rPr>
              <a:t>3</a:t>
            </a:r>
            <a:r>
              <a:rPr lang="zh-CN" altLang="en-US" sz="2800">
                <a:solidFill>
                  <a:schemeClr val="accent5">
                    <a:lumMod val="75000"/>
                  </a:schemeClr>
                </a:solidFill>
                <a:latin typeface="+mj-ea"/>
                <a:ea typeface="+mj-ea"/>
                <a:cs typeface="Times New Roman" panose="02020603050405020304" pitchFamily="18" charset="0"/>
                <a:sym typeface="+mn-ea"/>
              </a:rPr>
              <a:t>溶液、</a:t>
            </a:r>
            <a:r>
              <a:rPr lang="en-US" altLang="zh-CN" sz="2800">
                <a:solidFill>
                  <a:schemeClr val="accent5">
                    <a:lumMod val="75000"/>
                  </a:schemeClr>
                </a:solidFill>
                <a:latin typeface="+mj-ea"/>
                <a:ea typeface="+mj-ea"/>
                <a:cs typeface="Times New Roman" panose="02020603050405020304" pitchFamily="18" charset="0"/>
                <a:sym typeface="+mn-ea"/>
              </a:rPr>
              <a:t>pH</a:t>
            </a:r>
            <a:r>
              <a:rPr lang="zh-CN" altLang="en-US" sz="2800">
                <a:solidFill>
                  <a:schemeClr val="accent5">
                    <a:lumMod val="75000"/>
                  </a:schemeClr>
                </a:solidFill>
                <a:latin typeface="+mj-ea"/>
                <a:ea typeface="+mj-ea"/>
                <a:cs typeface="Times New Roman" panose="02020603050405020304" pitchFamily="18" charset="0"/>
                <a:sym typeface="+mn-ea"/>
              </a:rPr>
              <a:t>试纸等。</a:t>
            </a:r>
            <a:endParaRPr lang="zh-CN" altLang="en-US" sz="2800">
              <a:solidFill>
                <a:schemeClr val="accent5">
                  <a:lumMod val="75000"/>
                </a:schemeClr>
              </a:solidFill>
              <a:latin typeface="+mj-ea"/>
              <a:ea typeface="+mj-ea"/>
              <a:cs typeface="Times New Roman" panose="02020603050405020304" pitchFamily="18" charset="0"/>
              <a:sym typeface="+mn-ea"/>
            </a:endParaRPr>
          </a:p>
        </p:txBody>
      </p:sp>
      <p:graphicFrame>
        <p:nvGraphicFramePr>
          <p:cNvPr id="21" name="表格 20"/>
          <p:cNvGraphicFramePr>
            <a:graphicFrameLocks noGrp="1"/>
          </p:cNvGraphicFramePr>
          <p:nvPr/>
        </p:nvGraphicFramePr>
        <p:xfrm>
          <a:off x="1702067" y="3915499"/>
          <a:ext cx="9326255" cy="2692134"/>
        </p:xfrm>
        <a:graphic>
          <a:graphicData uri="http://schemas.openxmlformats.org/drawingml/2006/table">
            <a:tbl>
              <a:tblPr firstRow="1" bandRow="1">
                <a:tableStyleId>{5C22544A-7EE6-4342-B048-85BDC9FD1C3A}</a:tableStyleId>
              </a:tblPr>
              <a:tblGrid>
                <a:gridCol w="3970912"/>
                <a:gridCol w="3841590"/>
                <a:gridCol w="1513753"/>
              </a:tblGrid>
              <a:tr h="514719">
                <a:tc>
                  <a:txBody>
                    <a:bodyPr wrap="square"/>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buNone/>
                      </a:pPr>
                      <a:r>
                        <a:rPr lang="zh-CN" altLang="en-US" sz="2800" b="1">
                          <a:solidFill>
                            <a:schemeClr val="bg1"/>
                          </a:solidFill>
                          <a:latin typeface="微软雅黑" panose="020B0503020204020204" charset="-122"/>
                          <a:ea typeface="微软雅黑" panose="020B0503020204020204" charset="-122"/>
                          <a:sym typeface="+mn-ea"/>
                        </a:rPr>
                        <a:t>实验内容</a:t>
                      </a:r>
                      <a:endParaRPr lang="zh-CN" altLang="en-US" sz="2800" b="1">
                        <a:solidFill>
                          <a:schemeClr val="bg1"/>
                        </a:solidFill>
                        <a:latin typeface="微软雅黑" panose="020B0503020204020204" charset="-122"/>
                        <a:ea typeface="微软雅黑" panose="020B0503020204020204" charset="-122"/>
                        <a:sym typeface="+mn-ea"/>
                      </a:endParaRPr>
                    </a:p>
                  </a:txBody>
                  <a:tcPr marL="121920" marR="121920" marT="60960" marB="60960" vert="horz" anchor="ctr">
                    <a:solidFill>
                      <a:srgbClr val="6188CD"/>
                    </a:solidFill>
                  </a:tcPr>
                </a:tc>
                <a:tc>
                  <a:txBody>
                    <a:bodyPr wrap="square"/>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800" b="1">
                          <a:solidFill>
                            <a:schemeClr val="bg1"/>
                          </a:solidFill>
                          <a:latin typeface="微软雅黑" panose="020B0503020204020204" charset="-122"/>
                          <a:ea typeface="微软雅黑" panose="020B0503020204020204" charset="-122"/>
                        </a:rPr>
                        <a:t>实验现象</a:t>
                      </a:r>
                      <a:endParaRPr lang="zh-CN" altLang="en-US" sz="2800" b="1">
                        <a:solidFill>
                          <a:schemeClr val="bg1"/>
                        </a:solidFill>
                        <a:latin typeface="微软雅黑" panose="020B0503020204020204" charset="-122"/>
                        <a:ea typeface="微软雅黑" panose="020B0503020204020204" charset="-122"/>
                      </a:endParaRPr>
                    </a:p>
                  </a:txBody>
                  <a:tcPr marL="121920" marR="121920" marT="60960" marB="60960" vert="horz" anchor="ctr">
                    <a:solidFill>
                      <a:srgbClr val="6188CD"/>
                    </a:solidFill>
                  </a:tcPr>
                </a:tc>
                <a:tc>
                  <a:txBody>
                    <a:bodyPr wrap="square"/>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800" b="1">
                          <a:solidFill>
                            <a:schemeClr val="bg1"/>
                          </a:solidFill>
                          <a:latin typeface="微软雅黑" panose="020B0503020204020204" charset="-122"/>
                          <a:ea typeface="微软雅黑" panose="020B0503020204020204" charset="-122"/>
                        </a:rPr>
                        <a:t>结论</a:t>
                      </a:r>
                      <a:endParaRPr lang="zh-CN" altLang="en-US" sz="2800" b="1">
                        <a:solidFill>
                          <a:schemeClr val="bg1"/>
                        </a:solidFill>
                        <a:latin typeface="微软雅黑" panose="020B0503020204020204" charset="-122"/>
                        <a:ea typeface="微软雅黑" panose="020B0503020204020204" charset="-122"/>
                      </a:endParaRPr>
                    </a:p>
                  </a:txBody>
                  <a:tcPr marL="121920" marR="121920" marT="60960" marB="60960" vert="horz" anchor="ctr">
                    <a:solidFill>
                      <a:srgbClr val="6188CD"/>
                    </a:solidFill>
                  </a:tcPr>
                </a:tc>
              </a:tr>
              <a:tr h="1022464">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sz="2000" b="0">
                        <a:solidFill>
                          <a:schemeClr val="tx1"/>
                        </a:solidFill>
                        <a:sym typeface="+mn-ea"/>
                      </a:endParaRPr>
                    </a:p>
                  </a:txBody>
                  <a:tcPr vert="horz"/>
                </a:tc>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lang="en-US" altLang="zh-CN" sz="1800" b="1">
                        <a:sym typeface="+mn-ea"/>
                      </a:endParaRPr>
                    </a:p>
                  </a:txBody>
                  <a:tcPr vert="horz"/>
                </a:tc>
                <a:tc rowSpan="2">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p>
                  </a:txBody>
                  <a:tcPr vert="horz"/>
                </a:tc>
              </a:tr>
              <a:tr h="1121030">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sz="2000" b="0">
                        <a:solidFill>
                          <a:schemeClr val="tx1"/>
                        </a:solidFill>
                        <a:latin typeface="宋体" panose="02010600030101010101" pitchFamily="2" charset="-122"/>
                        <a:ea typeface="宋体" panose="02010600030101010101" pitchFamily="2" charset="-122"/>
                        <a:sym typeface="+mn-ea"/>
                      </a:endParaRPr>
                    </a:p>
                  </a:txBody>
                  <a:tcPr vert="horz"/>
                </a:tc>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p>
                  </a:txBody>
                  <a:tcPr vert="horz"/>
                </a:tc>
                <a:tc vMerge="1">
                  <a:tcPr/>
                </a:tc>
              </a:tr>
            </a:tbl>
          </a:graphicData>
        </a:graphic>
      </p:graphicFrame>
      <p:sp>
        <p:nvSpPr>
          <p:cNvPr id="22" name="文本框 8"/>
          <p:cNvSpPr txBox="1"/>
          <p:nvPr/>
        </p:nvSpPr>
        <p:spPr>
          <a:xfrm>
            <a:off x="1779120" y="4489989"/>
            <a:ext cx="3847677" cy="9772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sz="2400">
                <a:effectLst/>
                <a:latin typeface="+mj-ea"/>
                <a:ea typeface="+mj-ea"/>
                <a:cs typeface="黑体" panose="02010609060101010101" charset="-122"/>
                <a:sym typeface="+mn-ea"/>
              </a:rPr>
              <a:t>分别取</a:t>
            </a:r>
            <a:r>
              <a:rPr lang="en-US" sz="2400">
                <a:effectLst/>
                <a:latin typeface="+mj-ea"/>
                <a:ea typeface="+mj-ea"/>
                <a:cs typeface="Times New Roman" panose="02020603050405020304" pitchFamily="18" charset="0"/>
                <a:sym typeface="+mn-ea"/>
              </a:rPr>
              <a:t>0.01 mol·L</a:t>
            </a:r>
            <a:r>
              <a:rPr lang="en-US" sz="2400" baseline="30000">
                <a:effectLst/>
                <a:latin typeface="+mj-ea"/>
                <a:ea typeface="+mj-ea"/>
                <a:cs typeface="Times New Roman" panose="02020603050405020304" pitchFamily="18" charset="0"/>
                <a:sym typeface="+mn-ea"/>
              </a:rPr>
              <a:t>-1</a:t>
            </a:r>
            <a:r>
              <a:rPr lang="zh-CN" sz="2400">
                <a:effectLst/>
                <a:latin typeface="+mj-ea"/>
                <a:ea typeface="+mj-ea"/>
                <a:cs typeface="黑体" panose="02010609060101010101" charset="-122"/>
                <a:sym typeface="+mn-ea"/>
              </a:rPr>
              <a:t>三种酸溶液</a:t>
            </a:r>
            <a:r>
              <a:rPr lang="en-US" sz="2400">
                <a:effectLst/>
                <a:latin typeface="+mj-ea"/>
                <a:ea typeface="+mj-ea"/>
                <a:cs typeface="黑体" panose="02010609060101010101" charset="-122"/>
                <a:sym typeface="+mn-ea"/>
              </a:rPr>
              <a:t>,</a:t>
            </a:r>
            <a:r>
              <a:rPr lang="zh-CN" sz="2400">
                <a:effectLst/>
                <a:latin typeface="+mj-ea"/>
                <a:ea typeface="+mj-ea"/>
                <a:cs typeface="黑体" panose="02010609060101010101" charset="-122"/>
                <a:sym typeface="+mn-ea"/>
              </a:rPr>
              <a:t>滴入紫色石蕊溶液</a:t>
            </a:r>
            <a:endParaRPr lang="zh-CN" altLang="en-US" sz="2400">
              <a:latin typeface="+mj-ea"/>
              <a:ea typeface="+mj-ea"/>
              <a:cs typeface="黑体" panose="02010609060101010101" charset="-122"/>
            </a:endParaRPr>
          </a:p>
        </p:txBody>
      </p:sp>
      <p:sp>
        <p:nvSpPr>
          <p:cNvPr id="23" name="文本框 9"/>
          <p:cNvSpPr txBox="1"/>
          <p:nvPr/>
        </p:nvSpPr>
        <p:spPr>
          <a:xfrm>
            <a:off x="1791936" y="5553111"/>
            <a:ext cx="3834862" cy="9772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spcAft>
                <a:spcPct val="0"/>
              </a:spcAft>
              <a:buNone/>
              <a:tabLst>
                <a:tab pos="1029335" algn="l"/>
                <a:tab pos="1850390" algn="l"/>
                <a:tab pos="2538095" algn="l"/>
                <a:tab pos="3221990" algn="l"/>
              </a:tabLst>
            </a:pPr>
            <a:r>
              <a:rPr lang="zh-CN" sz="2400">
                <a:effectLst/>
                <a:latin typeface="+mj-ea"/>
                <a:ea typeface="+mj-ea"/>
                <a:cs typeface="黑体" panose="02010609060101010101" charset="-122"/>
                <a:sym typeface="+mn-ea"/>
              </a:rPr>
              <a:t>分别取</a:t>
            </a:r>
            <a:r>
              <a:rPr lang="en-US" sz="2400">
                <a:effectLst/>
                <a:latin typeface="+mj-ea"/>
                <a:ea typeface="+mj-ea"/>
                <a:cs typeface="Times New Roman" panose="02020603050405020304" pitchFamily="18" charset="0"/>
                <a:sym typeface="+mn-ea"/>
              </a:rPr>
              <a:t>0.01 mol·L</a:t>
            </a:r>
            <a:r>
              <a:rPr lang="en-US" sz="2400" baseline="30000">
                <a:effectLst/>
                <a:latin typeface="+mj-ea"/>
                <a:ea typeface="+mj-ea"/>
                <a:cs typeface="Times New Roman" panose="02020603050405020304" pitchFamily="18" charset="0"/>
                <a:sym typeface="+mn-ea"/>
              </a:rPr>
              <a:t>-1</a:t>
            </a:r>
            <a:r>
              <a:rPr lang="zh-CN" sz="2400">
                <a:effectLst/>
                <a:latin typeface="+mj-ea"/>
                <a:ea typeface="+mj-ea"/>
                <a:cs typeface="黑体" panose="02010609060101010101" charset="-122"/>
                <a:sym typeface="+mn-ea"/>
              </a:rPr>
              <a:t>三种酸溶液</a:t>
            </a:r>
            <a:r>
              <a:rPr lang="en-US" sz="2400">
                <a:effectLst/>
                <a:latin typeface="+mj-ea"/>
                <a:ea typeface="+mj-ea"/>
                <a:cs typeface="黑体" panose="02010609060101010101" charset="-122"/>
                <a:sym typeface="+mn-ea"/>
              </a:rPr>
              <a:t>,</a:t>
            </a:r>
            <a:r>
              <a:rPr lang="zh-CN" sz="2400">
                <a:effectLst/>
                <a:latin typeface="+mj-ea"/>
                <a:ea typeface="+mj-ea"/>
                <a:cs typeface="黑体" panose="02010609060101010101" charset="-122"/>
                <a:sym typeface="+mn-ea"/>
              </a:rPr>
              <a:t>测</a:t>
            </a:r>
            <a:r>
              <a:rPr lang="en-US" sz="2400">
                <a:effectLst/>
                <a:latin typeface="+mj-ea"/>
                <a:ea typeface="+mj-ea"/>
                <a:cs typeface="黑体" panose="02010609060101010101" charset="-122"/>
                <a:sym typeface="+mn-ea"/>
              </a:rPr>
              <a:t>pH</a:t>
            </a:r>
            <a:endParaRPr lang="zh-CN" altLang="en-US" sz="2400">
              <a:latin typeface="+mj-ea"/>
              <a:ea typeface="+mj-ea"/>
              <a:cs typeface="黑体" panose="02010609060101010101" charset="-122"/>
            </a:endParaRPr>
          </a:p>
        </p:txBody>
      </p:sp>
      <p:sp>
        <p:nvSpPr>
          <p:cNvPr id="24" name="文本框 11"/>
          <p:cNvSpPr txBox="1"/>
          <p:nvPr/>
        </p:nvSpPr>
        <p:spPr>
          <a:xfrm>
            <a:off x="6760946" y="4661537"/>
            <a:ext cx="1689100" cy="523220"/>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ct val="0"/>
              </a:spcAft>
              <a:tabLst>
                <a:tab pos="1029335" algn="l"/>
                <a:tab pos="1850390" algn="l"/>
                <a:tab pos="2538095" algn="l"/>
                <a:tab pos="3221990" algn="l"/>
              </a:tabLst>
            </a:pPr>
            <a:r>
              <a:rPr lang="zh-CN" sz="2800">
                <a:effectLst/>
                <a:latin typeface="+mj-ea"/>
                <a:ea typeface="+mj-ea"/>
                <a:cs typeface="Times New Roman" panose="02020603050405020304" pitchFamily="18" charset="0"/>
                <a:sym typeface="+mn-ea"/>
              </a:rPr>
              <a:t>溶液</a:t>
            </a:r>
            <a:r>
              <a:rPr lang="zh-CN" sz="2800">
                <a:solidFill>
                  <a:srgbClr val="C00000"/>
                </a:solidFill>
                <a:effectLst/>
                <a:latin typeface="+mj-ea"/>
                <a:ea typeface="+mj-ea"/>
                <a:cs typeface="Times New Roman" panose="02020603050405020304" pitchFamily="18" charset="0"/>
                <a:sym typeface="+mn-ea"/>
              </a:rPr>
              <a:t>变红</a:t>
            </a:r>
            <a:endParaRPr lang="zh-CN" altLang="en-US" sz="2800">
              <a:solidFill>
                <a:srgbClr val="C00000"/>
              </a:solidFill>
              <a:latin typeface="+mj-ea"/>
              <a:ea typeface="+mj-ea"/>
            </a:endParaRPr>
          </a:p>
        </p:txBody>
      </p:sp>
      <p:sp>
        <p:nvSpPr>
          <p:cNvPr id="25" name="文本框 12"/>
          <p:cNvSpPr txBox="1"/>
          <p:nvPr/>
        </p:nvSpPr>
        <p:spPr>
          <a:xfrm>
            <a:off x="7037365" y="5783677"/>
            <a:ext cx="2486578" cy="523220"/>
          </a:xfrm>
          <a:prstGeom prst="rect">
            <a:avLst/>
          </a:prstGeom>
          <a:noFill/>
        </p:spPr>
        <p:txBody>
          <a:bodyPr wrap="non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a:solidFill>
                  <a:srgbClr val="C00000"/>
                </a:solidFill>
                <a:effectLst/>
                <a:latin typeface="+mj-ea"/>
                <a:ea typeface="+mj-ea"/>
                <a:cs typeface="Times New Roman" panose="02020603050405020304" pitchFamily="18" charset="0"/>
                <a:sym typeface="+mn-ea"/>
              </a:rPr>
              <a:t>pH</a:t>
            </a:r>
            <a:r>
              <a:rPr lang="zh-CN" altLang="en-US" sz="2800">
                <a:solidFill>
                  <a:srgbClr val="C00000"/>
                </a:solidFill>
                <a:effectLst/>
                <a:latin typeface="+mj-ea"/>
                <a:ea typeface="+mj-ea"/>
                <a:cs typeface="Times New Roman" panose="02020603050405020304" pitchFamily="18" charset="0"/>
                <a:sym typeface="+mn-ea"/>
              </a:rPr>
              <a:t>试纸呈红色</a:t>
            </a:r>
            <a:endParaRPr lang="en-US" altLang="en-US" sz="2800">
              <a:solidFill>
                <a:srgbClr val="C00000"/>
              </a:solidFill>
              <a:effectLst/>
              <a:latin typeface="+mj-ea"/>
              <a:ea typeface="+mj-ea"/>
              <a:cs typeface="Times New Roman" panose="02020603050405020304" pitchFamily="18" charset="0"/>
              <a:sym typeface="+mn-ea"/>
            </a:endParaRPr>
          </a:p>
        </p:txBody>
      </p:sp>
      <p:pic>
        <p:nvPicPr>
          <p:cNvPr id="26" name="图片 25"/>
          <p:cNvPicPr>
            <a:picLocks noChangeAspect="1"/>
          </p:cNvPicPr>
          <p:nvPr/>
        </p:nvPicPr>
        <p:blipFill>
          <a:blip r:embed="rId1"/>
          <a:srcRect l="35645" t="45518"/>
          <a:stretch>
            <a:fillRect/>
          </a:stretch>
        </p:blipFill>
        <p:spPr>
          <a:xfrm>
            <a:off x="5761921" y="5551316"/>
            <a:ext cx="1296416" cy="954106"/>
          </a:xfrm>
          <a:prstGeom prst="rect">
            <a:avLst/>
          </a:prstGeom>
        </p:spPr>
      </p:pic>
      <p:sp>
        <p:nvSpPr>
          <p:cNvPr id="27" name="文本框 2"/>
          <p:cNvSpPr txBox="1"/>
          <p:nvPr/>
        </p:nvSpPr>
        <p:spPr>
          <a:xfrm>
            <a:off x="9646251" y="4990200"/>
            <a:ext cx="1259763" cy="954107"/>
          </a:xfrm>
          <a:prstGeom prst="rect">
            <a:avLst/>
          </a:prstGeom>
          <a:no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a:solidFill>
                  <a:srgbClr val="C00000"/>
                </a:solidFill>
                <a:effectLst/>
                <a:latin typeface="+mj-ea"/>
                <a:ea typeface="+mj-ea"/>
                <a:cs typeface="Times New Roman" panose="02020603050405020304" pitchFamily="18" charset="0"/>
                <a:sym typeface="+mn-ea"/>
              </a:rPr>
              <a:t>羧酸具有酸性</a:t>
            </a:r>
            <a:endParaRPr lang="en-US" altLang="en-US" sz="2800">
              <a:solidFill>
                <a:srgbClr val="C00000"/>
              </a:solidFill>
              <a:effectLst/>
              <a:latin typeface="+mj-ea"/>
              <a:ea typeface="+mj-ea"/>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fade">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5"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羧酸的化学性质</a:t>
            </a:r>
            <a:endParaRPr lang="zh-CN" altLang="en-US"/>
          </a:p>
        </p:txBody>
      </p:sp>
      <p:sp>
        <p:nvSpPr>
          <p:cNvPr id="3" name="文本框 2"/>
          <p:cNvSpPr txBox="1"/>
          <p:nvPr/>
        </p:nvSpPr>
        <p:spPr>
          <a:xfrm>
            <a:off x="714375" y="1123950"/>
            <a:ext cx="2771775" cy="492443"/>
          </a:xfrm>
          <a:prstGeom prst="rect">
            <a:avLst/>
          </a:prstGeom>
          <a:noFill/>
        </p:spPr>
        <p:txBody>
          <a:bodyPr wrap="square" lIns="0" tIns="0" rIns="0" bIns="0" rtlCol="0">
            <a:spAutoFit/>
          </a:bodyPr>
          <a:lstStyle/>
          <a:p>
            <a:pPr algn="just"/>
            <a:r>
              <a:rPr lang="en-US" altLang="zh-CN" sz="3200" b="1">
                <a:solidFill>
                  <a:schemeClr val="accent5">
                    <a:lumMod val="75000"/>
                  </a:schemeClr>
                </a:solidFill>
                <a:latin typeface="微软雅黑" panose="020B0503020204020204" charset="-122"/>
                <a:ea typeface="微软雅黑" panose="020B0503020204020204" charset="-122"/>
              </a:rPr>
              <a:t>1</a:t>
            </a:r>
            <a:r>
              <a:rPr lang="zh-CN" altLang="en-US" sz="3200" b="1">
                <a:solidFill>
                  <a:schemeClr val="accent5">
                    <a:lumMod val="75000"/>
                  </a:schemeClr>
                </a:solidFill>
                <a:latin typeface="微软雅黑" panose="020B0503020204020204" charset="-122"/>
                <a:ea typeface="微软雅黑" panose="020B0503020204020204" charset="-122"/>
              </a:rPr>
              <a:t>、酸性</a:t>
            </a:r>
            <a:endParaRPr lang="zh-CN" altLang="en-US" sz="3200" b="1">
              <a:solidFill>
                <a:schemeClr val="accent5">
                  <a:lumMod val="75000"/>
                </a:schemeClr>
              </a:solidFill>
              <a:latin typeface="微软雅黑" panose="020B0503020204020204" charset="-122"/>
              <a:ea typeface="微软雅黑" panose="020B0503020204020204" charset="-122"/>
            </a:endParaRPr>
          </a:p>
        </p:txBody>
      </p:sp>
      <p:sp>
        <p:nvSpPr>
          <p:cNvPr id="18" name="文本框 6"/>
          <p:cNvSpPr txBox="1"/>
          <p:nvPr/>
        </p:nvSpPr>
        <p:spPr>
          <a:xfrm>
            <a:off x="424233" y="1730693"/>
            <a:ext cx="10958142"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a:latin typeface="微软雅黑" panose="020B0503020204020204" charset="-122"/>
                <a:ea typeface="微软雅黑" panose="020B0503020204020204" charset="-122"/>
                <a:cs typeface="Times New Roman" panose="02020603050405020304" pitchFamily="18" charset="0"/>
              </a:rPr>
              <a:t>（</a:t>
            </a:r>
            <a:r>
              <a:rPr lang="en-US" altLang="zh-CN" sz="2800">
                <a:latin typeface="微软雅黑" panose="020B0503020204020204" charset="-122"/>
                <a:ea typeface="微软雅黑" panose="020B0503020204020204" charset="-122"/>
                <a:cs typeface="Times New Roman" panose="02020603050405020304" pitchFamily="18" charset="0"/>
              </a:rPr>
              <a:t>1</a:t>
            </a:r>
            <a:r>
              <a:rPr lang="zh-CN" altLang="en-US" sz="2800">
                <a:latin typeface="微软雅黑" panose="020B0503020204020204" charset="-122"/>
                <a:ea typeface="微软雅黑" panose="020B0503020204020204" charset="-122"/>
                <a:cs typeface="Times New Roman" panose="02020603050405020304" pitchFamily="18" charset="0"/>
              </a:rPr>
              <a:t>）羧酸的化学性质与乙酸相似，请设计实验证明</a:t>
            </a:r>
            <a:r>
              <a:rPr lang="zh-CN" altLang="en-US" sz="2800">
                <a:solidFill>
                  <a:srgbClr val="FF0000"/>
                </a:solidFill>
                <a:latin typeface="微软雅黑" panose="020B0503020204020204" charset="-122"/>
                <a:ea typeface="微软雅黑" panose="020B0503020204020204" charset="-122"/>
                <a:cs typeface="Times New Roman" panose="02020603050405020304" pitchFamily="18" charset="0"/>
              </a:rPr>
              <a:t>羧酸具有酸性</a:t>
            </a:r>
            <a:r>
              <a:rPr lang="zh-CN" altLang="en-US" sz="2800">
                <a:latin typeface="微软雅黑" panose="020B0503020204020204" charset="-122"/>
                <a:ea typeface="微软雅黑" panose="020B0503020204020204" charset="-122"/>
                <a:cs typeface="Times New Roman" panose="02020603050405020304" pitchFamily="18" charset="0"/>
              </a:rPr>
              <a:t>。</a:t>
            </a:r>
            <a:endParaRPr lang="zh-CN" altLang="en-US" sz="2800">
              <a:latin typeface="微软雅黑" panose="020B0503020204020204" charset="-122"/>
              <a:ea typeface="微软雅黑" panose="020B0503020204020204" charset="-122"/>
            </a:endParaRPr>
          </a:p>
        </p:txBody>
      </p:sp>
      <p:graphicFrame>
        <p:nvGraphicFramePr>
          <p:cNvPr id="21" name="表格 20"/>
          <p:cNvGraphicFramePr>
            <a:graphicFrameLocks noGrp="1"/>
          </p:cNvGraphicFramePr>
          <p:nvPr/>
        </p:nvGraphicFramePr>
        <p:xfrm>
          <a:off x="997220" y="2584819"/>
          <a:ext cx="9812167" cy="3762717"/>
        </p:xfrm>
        <a:graphic>
          <a:graphicData uri="http://schemas.openxmlformats.org/drawingml/2006/table">
            <a:tbl>
              <a:tblPr firstRow="1" bandRow="1">
                <a:tableStyleId>{5C22544A-7EE6-4342-B048-85BDC9FD1C3A}</a:tableStyleId>
              </a:tblPr>
              <a:tblGrid>
                <a:gridCol w="4708255"/>
                <a:gridCol w="3657690"/>
                <a:gridCol w="1446222"/>
              </a:tblGrid>
              <a:tr h="695325">
                <a:tc>
                  <a:txBody>
                    <a:bodyPr wrap="square"/>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buNone/>
                      </a:pPr>
                      <a:r>
                        <a:rPr lang="zh-CN" altLang="en-US" sz="2800" b="1">
                          <a:solidFill>
                            <a:schemeClr val="bg1"/>
                          </a:solidFill>
                          <a:latin typeface="微软雅黑" panose="020B0503020204020204" charset="-122"/>
                          <a:ea typeface="微软雅黑" panose="020B0503020204020204" charset="-122"/>
                          <a:sym typeface="+mn-ea"/>
                        </a:rPr>
                        <a:t>实验内容</a:t>
                      </a:r>
                      <a:endParaRPr lang="zh-CN" altLang="en-US" sz="2800" b="1">
                        <a:solidFill>
                          <a:schemeClr val="bg1"/>
                        </a:solidFill>
                        <a:latin typeface="微软雅黑" panose="020B0503020204020204" charset="-122"/>
                        <a:ea typeface="微软雅黑" panose="020B0503020204020204" charset="-122"/>
                        <a:sym typeface="+mn-ea"/>
                      </a:endParaRPr>
                    </a:p>
                  </a:txBody>
                  <a:tcPr marL="121920" marR="121920" marT="60960" marB="60960" vert="horz" anchor="ctr">
                    <a:solidFill>
                      <a:srgbClr val="6188CD"/>
                    </a:solidFill>
                  </a:tcPr>
                </a:tc>
                <a:tc>
                  <a:txBody>
                    <a:bodyPr wrap="square"/>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800" b="1">
                          <a:solidFill>
                            <a:schemeClr val="bg1"/>
                          </a:solidFill>
                          <a:latin typeface="微软雅黑" panose="020B0503020204020204" charset="-122"/>
                          <a:ea typeface="微软雅黑" panose="020B0503020204020204" charset="-122"/>
                        </a:rPr>
                        <a:t>实验现象</a:t>
                      </a:r>
                      <a:endParaRPr lang="zh-CN" altLang="en-US" sz="2800" b="1">
                        <a:solidFill>
                          <a:schemeClr val="bg1"/>
                        </a:solidFill>
                        <a:latin typeface="微软雅黑" panose="020B0503020204020204" charset="-122"/>
                        <a:ea typeface="微软雅黑" panose="020B0503020204020204" charset="-122"/>
                      </a:endParaRPr>
                    </a:p>
                  </a:txBody>
                  <a:tcPr marL="121920" marR="121920" marT="60960" marB="60960" vert="horz" anchor="ctr">
                    <a:solidFill>
                      <a:srgbClr val="6188CD"/>
                    </a:solidFill>
                  </a:tcPr>
                </a:tc>
                <a:tc>
                  <a:txBody>
                    <a:bodyPr wrap="square"/>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800" b="1">
                          <a:solidFill>
                            <a:schemeClr val="bg1"/>
                          </a:solidFill>
                          <a:latin typeface="微软雅黑" panose="020B0503020204020204" charset="-122"/>
                          <a:ea typeface="微软雅黑" panose="020B0503020204020204" charset="-122"/>
                        </a:rPr>
                        <a:t>结论</a:t>
                      </a:r>
                      <a:endParaRPr lang="zh-CN" altLang="en-US" sz="2800" b="1">
                        <a:solidFill>
                          <a:schemeClr val="bg1"/>
                        </a:solidFill>
                        <a:latin typeface="微软雅黑" panose="020B0503020204020204" charset="-122"/>
                        <a:ea typeface="微软雅黑" panose="020B0503020204020204" charset="-122"/>
                      </a:endParaRPr>
                    </a:p>
                  </a:txBody>
                  <a:tcPr marL="121920" marR="121920" marT="60960" marB="60960" vert="horz" anchor="ctr">
                    <a:solidFill>
                      <a:srgbClr val="6188CD"/>
                    </a:solidFill>
                  </a:tcPr>
                </a:tc>
              </a:tr>
              <a:tr h="1022464">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sz="2000" b="0">
                        <a:solidFill>
                          <a:schemeClr val="tx1"/>
                        </a:solidFill>
                        <a:sym typeface="+mn-ea"/>
                      </a:endParaRPr>
                    </a:p>
                  </a:txBody>
                  <a:tcPr vert="horz"/>
                </a:tc>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lang="en-US" altLang="zh-CN" sz="1800" b="1">
                        <a:sym typeface="+mn-ea"/>
                      </a:endParaRPr>
                    </a:p>
                  </a:txBody>
                  <a:tcPr vert="horz"/>
                </a:tc>
                <a:tc rowSpan="3">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p>
                  </a:txBody>
                  <a:tcPr vert="horz"/>
                </a:tc>
              </a:tr>
              <a:tr h="1022464">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sz="2000" b="0">
                        <a:solidFill>
                          <a:schemeClr val="tx1"/>
                        </a:solidFill>
                        <a:latin typeface="宋体" panose="02010600030101010101" pitchFamily="2" charset="-122"/>
                        <a:ea typeface="宋体" panose="02010600030101010101" pitchFamily="2" charset="-122"/>
                        <a:sym typeface="+mn-ea"/>
                      </a:endParaRPr>
                    </a:p>
                  </a:txBody>
                  <a:tcPr vert="horz"/>
                </a:tc>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p>
                  </a:txBody>
                  <a:tcPr vert="horz"/>
                </a:tc>
                <a:tc vMerge="1">
                  <a:tcPr/>
                </a:tc>
              </a:tr>
              <a:tr h="1022464">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lang="zh-CN" altLang="en-US" sz="2000" b="0">
                        <a:solidFill>
                          <a:schemeClr val="tx1"/>
                        </a:solidFill>
                        <a:latin typeface="宋体" panose="02010600030101010101" pitchFamily="2" charset="-122"/>
                        <a:ea typeface="宋体" panose="02010600030101010101" pitchFamily="2" charset="-122"/>
                        <a:sym typeface="+mn-ea"/>
                      </a:endParaRPr>
                    </a:p>
                  </a:txBody>
                  <a:tcPr vert="horz"/>
                </a:tc>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a:p>
                  </a:txBody>
                  <a:tcPr vert="horz"/>
                </a:tc>
                <a:tc vMerge="1">
                  <a:tcPr/>
                </a:tc>
              </a:tr>
            </a:tbl>
          </a:graphicData>
        </a:graphic>
      </p:graphicFrame>
      <p:sp>
        <p:nvSpPr>
          <p:cNvPr id="4" name="文本框 14"/>
          <p:cNvSpPr txBox="1"/>
          <p:nvPr/>
        </p:nvSpPr>
        <p:spPr>
          <a:xfrm>
            <a:off x="1266861" y="3319266"/>
            <a:ext cx="4124150" cy="9411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spcAft>
                <a:spcPct val="0"/>
              </a:spcAft>
              <a:buNone/>
              <a:tabLst>
                <a:tab pos="1029335" algn="l"/>
                <a:tab pos="1850390" algn="l"/>
                <a:tab pos="2538095" algn="l"/>
                <a:tab pos="3221990" algn="l"/>
              </a:tabLst>
            </a:pPr>
            <a:r>
              <a:rPr lang="zh-CN" sz="2400">
                <a:effectLst/>
                <a:latin typeface="微软雅黑" panose="020B0503020204020204" charset="-122"/>
                <a:ea typeface="微软雅黑" panose="020B0503020204020204" charset="-122"/>
                <a:cs typeface="黑体" panose="02010609060101010101" charset="-122"/>
                <a:sym typeface="+mn-ea"/>
              </a:rPr>
              <a:t>分别取</a:t>
            </a:r>
            <a:r>
              <a:rPr lang="en-US" sz="2400">
                <a:effectLst/>
                <a:latin typeface="微软雅黑" panose="020B0503020204020204" charset="-122"/>
                <a:ea typeface="微软雅黑" panose="020B0503020204020204" charset="-122"/>
                <a:cs typeface="Times New Roman" panose="02020603050405020304" pitchFamily="18" charset="0"/>
                <a:sym typeface="+mn-ea"/>
              </a:rPr>
              <a:t>0.01 mol·L</a:t>
            </a:r>
            <a:r>
              <a:rPr lang="en-US" sz="2400" baseline="30000">
                <a:effectLst/>
                <a:latin typeface="微软雅黑" panose="020B0503020204020204" charset="-122"/>
                <a:ea typeface="微软雅黑" panose="020B0503020204020204" charset="-122"/>
                <a:cs typeface="Times New Roman" panose="02020603050405020304" pitchFamily="18" charset="0"/>
                <a:sym typeface="+mn-ea"/>
              </a:rPr>
              <a:t>-1</a:t>
            </a:r>
            <a:r>
              <a:rPr lang="zh-CN" sz="2400">
                <a:effectLst/>
                <a:latin typeface="微软雅黑" panose="020B0503020204020204" charset="-122"/>
                <a:ea typeface="微软雅黑" panose="020B0503020204020204" charset="-122"/>
                <a:cs typeface="黑体" panose="02010609060101010101" charset="-122"/>
                <a:sym typeface="+mn-ea"/>
              </a:rPr>
              <a:t>三种酸溶液</a:t>
            </a:r>
            <a:r>
              <a:rPr lang="en-US" sz="2400">
                <a:effectLst/>
                <a:latin typeface="微软雅黑" panose="020B0503020204020204" charset="-122"/>
                <a:ea typeface="微软雅黑" panose="020B0503020204020204" charset="-122"/>
                <a:cs typeface="黑体" panose="02010609060101010101" charset="-122"/>
                <a:sym typeface="+mn-ea"/>
              </a:rPr>
              <a:t>,</a:t>
            </a:r>
            <a:r>
              <a:rPr lang="zh-CN" altLang="en-US" sz="2400">
                <a:latin typeface="微软雅黑" panose="020B0503020204020204" charset="-122"/>
                <a:ea typeface="微软雅黑" panose="020B0503020204020204" charset="-122"/>
                <a:cs typeface="黑体" panose="02010609060101010101" charset="-122"/>
                <a:sym typeface="+mn-ea"/>
              </a:rPr>
              <a:t>加入</a:t>
            </a:r>
            <a:r>
              <a:rPr lang="en-US" altLang="zh-CN" sz="2400">
                <a:latin typeface="微软雅黑" panose="020B0503020204020204" charset="-122"/>
                <a:ea typeface="微软雅黑" panose="020B0503020204020204" charset="-122"/>
                <a:cs typeface="黑体" panose="02010609060101010101" charset="-122"/>
                <a:sym typeface="+mn-ea"/>
              </a:rPr>
              <a:t>NaHCO</a:t>
            </a:r>
            <a:r>
              <a:rPr lang="en-US" altLang="zh-CN" sz="2400" baseline="-25000">
                <a:latin typeface="微软雅黑" panose="020B0503020204020204" charset="-122"/>
                <a:ea typeface="微软雅黑" panose="020B0503020204020204" charset="-122"/>
                <a:cs typeface="黑体" panose="02010609060101010101" charset="-122"/>
                <a:sym typeface="+mn-ea"/>
              </a:rPr>
              <a:t>3</a:t>
            </a:r>
            <a:endParaRPr lang="zh-CN" altLang="en-US" sz="2400" baseline="-25000">
              <a:latin typeface="微软雅黑" panose="020B0503020204020204" charset="-122"/>
              <a:ea typeface="微软雅黑" panose="020B0503020204020204" charset="-122"/>
              <a:cs typeface="黑体" panose="02010609060101010101" charset="-122"/>
            </a:endParaRPr>
          </a:p>
        </p:txBody>
      </p:sp>
      <p:sp>
        <p:nvSpPr>
          <p:cNvPr id="5" name="文本框 15"/>
          <p:cNvSpPr txBox="1"/>
          <p:nvPr/>
        </p:nvSpPr>
        <p:spPr>
          <a:xfrm>
            <a:off x="6440503" y="3528233"/>
            <a:ext cx="1980029" cy="523220"/>
          </a:xfrm>
          <a:prstGeom prst="rect">
            <a:avLst/>
          </a:prstGeom>
          <a:noFill/>
        </p:spPr>
        <p:txBody>
          <a:bodyPr wrap="non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a:solidFill>
                  <a:srgbClr val="C00000"/>
                </a:solidFill>
                <a:effectLst/>
                <a:latin typeface="微软雅黑" panose="020B0503020204020204" charset="-122"/>
                <a:ea typeface="微软雅黑" panose="020B0503020204020204" charset="-122"/>
                <a:cs typeface="Times New Roman" panose="02020603050405020304" pitchFamily="18" charset="0"/>
                <a:sym typeface="+mn-ea"/>
              </a:rPr>
              <a:t>有气泡产生</a:t>
            </a:r>
            <a:endParaRPr lang="en-US" altLang="en-US" sz="2800">
              <a:solidFill>
                <a:srgbClr val="C00000"/>
              </a:solidFill>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6" name="文本框 5"/>
          <p:cNvSpPr txBox="1"/>
          <p:nvPr/>
        </p:nvSpPr>
        <p:spPr>
          <a:xfrm>
            <a:off x="1266861" y="4338411"/>
            <a:ext cx="4124150" cy="93634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sz="2400">
                <a:effectLst/>
                <a:latin typeface="微软雅黑" panose="020B0503020204020204" charset="-122"/>
                <a:ea typeface="微软雅黑" panose="020B0503020204020204" charset="-122"/>
                <a:cs typeface="Times New Roman" panose="02020603050405020304" pitchFamily="18" charset="0"/>
                <a:sym typeface="+mn-ea"/>
              </a:rPr>
              <a:t>分别取</a:t>
            </a:r>
            <a:r>
              <a:rPr lang="en-US" sz="2400">
                <a:effectLst/>
                <a:latin typeface="微软雅黑" panose="020B0503020204020204" charset="-122"/>
                <a:ea typeface="微软雅黑" panose="020B0503020204020204" charset="-122"/>
                <a:cs typeface="Times New Roman" panose="02020603050405020304" pitchFamily="18" charset="0"/>
                <a:sym typeface="+mn-ea"/>
              </a:rPr>
              <a:t>0.01 mol·L</a:t>
            </a:r>
            <a:r>
              <a:rPr lang="en-US" sz="2400" baseline="30000">
                <a:effectLst/>
                <a:latin typeface="微软雅黑" panose="020B0503020204020204" charset="-122"/>
                <a:ea typeface="微软雅黑" panose="020B0503020204020204" charset="-122"/>
                <a:cs typeface="Times New Roman" panose="02020603050405020304" pitchFamily="18" charset="0"/>
                <a:sym typeface="+mn-ea"/>
              </a:rPr>
              <a:t>-1</a:t>
            </a:r>
            <a:r>
              <a:rPr lang="zh-CN" sz="2400">
                <a:effectLst/>
                <a:latin typeface="微软雅黑" panose="020B0503020204020204" charset="-122"/>
                <a:ea typeface="微软雅黑" panose="020B0503020204020204" charset="-122"/>
                <a:cs typeface="Times New Roman" panose="02020603050405020304" pitchFamily="18" charset="0"/>
                <a:sym typeface="+mn-ea"/>
              </a:rPr>
              <a:t>三种酸溶液</a:t>
            </a:r>
            <a:r>
              <a:rPr lang="zh-CN" altLang="en-US" sz="2400">
                <a:latin typeface="微软雅黑" panose="020B0503020204020204" charset="-122"/>
                <a:ea typeface="微软雅黑" panose="020B0503020204020204" charset="-122"/>
                <a:cs typeface="Times New Roman" panose="02020603050405020304" pitchFamily="18" charset="0"/>
                <a:sym typeface="+mn-ea"/>
              </a:rPr>
              <a:t>，加入</a:t>
            </a:r>
            <a:r>
              <a:rPr lang="en-US" altLang="zh-CN" sz="2400">
                <a:effectLst/>
                <a:latin typeface="微软雅黑" panose="020B0503020204020204" charset="-122"/>
                <a:ea typeface="微软雅黑" panose="020B0503020204020204" charset="-122"/>
                <a:cs typeface="Times New Roman" panose="02020603050405020304" pitchFamily="18" charset="0"/>
                <a:sym typeface="+mn-ea"/>
              </a:rPr>
              <a:t>Mg</a:t>
            </a:r>
            <a:r>
              <a:rPr lang="zh-CN" altLang="en-US" sz="2400">
                <a:effectLst/>
                <a:latin typeface="微软雅黑" panose="020B0503020204020204" charset="-122"/>
                <a:ea typeface="微软雅黑" panose="020B0503020204020204" charset="-122"/>
                <a:cs typeface="Times New Roman" panose="02020603050405020304" pitchFamily="18" charset="0"/>
                <a:sym typeface="+mn-ea"/>
              </a:rPr>
              <a:t>片</a:t>
            </a:r>
            <a:endParaRPr lang="zh-CN" altLang="en-US" sz="2400">
              <a:latin typeface="微软雅黑" panose="020B0503020204020204" charset="-122"/>
              <a:ea typeface="微软雅黑" panose="020B0503020204020204" charset="-122"/>
              <a:cs typeface="Times New Roman" panose="02020603050405020304" pitchFamily="18" charset="0"/>
            </a:endParaRPr>
          </a:p>
        </p:txBody>
      </p:sp>
      <p:sp>
        <p:nvSpPr>
          <p:cNvPr id="7" name="文本框 6"/>
          <p:cNvSpPr txBox="1"/>
          <p:nvPr/>
        </p:nvSpPr>
        <p:spPr>
          <a:xfrm>
            <a:off x="1155995" y="5364011"/>
            <a:ext cx="4350768" cy="94115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spcAft>
                <a:spcPct val="0"/>
              </a:spcAft>
              <a:buNone/>
              <a:tabLst>
                <a:tab pos="1029335" algn="l"/>
                <a:tab pos="1850390" algn="l"/>
                <a:tab pos="2538095" algn="l"/>
                <a:tab pos="3221990" algn="l"/>
              </a:tabLst>
            </a:pPr>
            <a:r>
              <a:rPr lang="zh-CN" altLang="en-US" sz="2400">
                <a:effectLst/>
                <a:latin typeface="微软雅黑" panose="020B0503020204020204" charset="-122"/>
                <a:ea typeface="微软雅黑" panose="020B0503020204020204" charset="-122"/>
                <a:cs typeface="黑体" panose="02010609060101010101" charset="-122"/>
                <a:sym typeface="+mn-ea"/>
              </a:rPr>
              <a:t>在</a:t>
            </a:r>
            <a:r>
              <a:rPr lang="en-US" altLang="zh-CN" sz="2400">
                <a:effectLst/>
                <a:latin typeface="微软雅黑" panose="020B0503020204020204" charset="-122"/>
                <a:ea typeface="微软雅黑" panose="020B0503020204020204" charset="-122"/>
                <a:cs typeface="黑体" panose="02010609060101010101" charset="-122"/>
                <a:sym typeface="+mn-ea"/>
              </a:rPr>
              <a:t>NaOH</a:t>
            </a:r>
            <a:r>
              <a:rPr lang="zh-CN" altLang="en-US" sz="2400">
                <a:effectLst/>
                <a:latin typeface="微软雅黑" panose="020B0503020204020204" charset="-122"/>
                <a:ea typeface="微软雅黑" panose="020B0503020204020204" charset="-122"/>
                <a:cs typeface="黑体" panose="02010609060101010101" charset="-122"/>
                <a:sym typeface="+mn-ea"/>
              </a:rPr>
              <a:t>中滴加少量酚酞，</a:t>
            </a:r>
            <a:r>
              <a:rPr lang="zh-CN" sz="2400">
                <a:effectLst/>
                <a:latin typeface="微软雅黑" panose="020B0503020204020204" charset="-122"/>
                <a:ea typeface="微软雅黑" panose="020B0503020204020204" charset="-122"/>
                <a:cs typeface="黑体" panose="02010609060101010101" charset="-122"/>
                <a:sym typeface="+mn-ea"/>
              </a:rPr>
              <a:t>分别</a:t>
            </a:r>
            <a:r>
              <a:rPr lang="zh-CN" altLang="en-US" sz="2400">
                <a:effectLst/>
                <a:latin typeface="微软雅黑" panose="020B0503020204020204" charset="-122"/>
                <a:ea typeface="微软雅黑" panose="020B0503020204020204" charset="-122"/>
                <a:cs typeface="黑体" panose="02010609060101010101" charset="-122"/>
                <a:sym typeface="+mn-ea"/>
              </a:rPr>
              <a:t>加入</a:t>
            </a:r>
            <a:r>
              <a:rPr lang="en-US" sz="2400">
                <a:effectLst/>
                <a:latin typeface="微软雅黑" panose="020B0503020204020204" charset="-122"/>
                <a:ea typeface="微软雅黑" panose="020B0503020204020204" charset="-122"/>
                <a:cs typeface="Times New Roman" panose="02020603050405020304" pitchFamily="18" charset="0"/>
                <a:sym typeface="+mn-ea"/>
              </a:rPr>
              <a:t>0.01 mol·L</a:t>
            </a:r>
            <a:r>
              <a:rPr lang="en-US" sz="2400" baseline="30000">
                <a:effectLst/>
                <a:latin typeface="微软雅黑" panose="020B0503020204020204" charset="-122"/>
                <a:ea typeface="微软雅黑" panose="020B0503020204020204" charset="-122"/>
                <a:cs typeface="Times New Roman" panose="02020603050405020304" pitchFamily="18" charset="0"/>
                <a:sym typeface="+mn-ea"/>
              </a:rPr>
              <a:t>-1</a:t>
            </a:r>
            <a:r>
              <a:rPr lang="zh-CN" sz="2400">
                <a:effectLst/>
                <a:latin typeface="微软雅黑" panose="020B0503020204020204" charset="-122"/>
                <a:ea typeface="微软雅黑" panose="020B0503020204020204" charset="-122"/>
                <a:cs typeface="黑体" panose="02010609060101010101" charset="-122"/>
                <a:sym typeface="+mn-ea"/>
              </a:rPr>
              <a:t>三种酸溶液</a:t>
            </a:r>
            <a:endParaRPr lang="zh-CN" altLang="en-US" sz="2400">
              <a:latin typeface="微软雅黑" panose="020B0503020204020204" charset="-122"/>
              <a:ea typeface="微软雅黑" panose="020B0503020204020204" charset="-122"/>
              <a:cs typeface="黑体" panose="02010609060101010101" charset="-122"/>
            </a:endParaRPr>
          </a:p>
        </p:txBody>
      </p:sp>
      <p:sp>
        <p:nvSpPr>
          <p:cNvPr id="8" name="文本框 8"/>
          <p:cNvSpPr txBox="1"/>
          <p:nvPr/>
        </p:nvSpPr>
        <p:spPr>
          <a:xfrm>
            <a:off x="6620041" y="5572978"/>
            <a:ext cx="1620957" cy="523220"/>
          </a:xfrm>
          <a:prstGeom prst="rect">
            <a:avLst/>
          </a:prstGeom>
          <a:noFill/>
        </p:spPr>
        <p:txBody>
          <a:bodyPr wrap="non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a:solidFill>
                  <a:srgbClr val="C00000"/>
                </a:solidFill>
                <a:effectLst/>
                <a:latin typeface="微软雅黑" panose="020B0503020204020204" charset="-122"/>
                <a:ea typeface="微软雅黑" panose="020B0503020204020204" charset="-122"/>
                <a:cs typeface="Times New Roman" panose="02020603050405020304" pitchFamily="18" charset="0"/>
                <a:sym typeface="+mn-ea"/>
              </a:rPr>
              <a:t>红色变浅</a:t>
            </a:r>
            <a:endParaRPr lang="en-US" altLang="en-US" sz="2800">
              <a:solidFill>
                <a:srgbClr val="C00000"/>
              </a:solidFill>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9" name="文本框 11"/>
          <p:cNvSpPr txBox="1"/>
          <p:nvPr/>
        </p:nvSpPr>
        <p:spPr>
          <a:xfrm>
            <a:off x="6440504" y="4547957"/>
            <a:ext cx="1980029" cy="523220"/>
          </a:xfrm>
          <a:prstGeom prst="rect">
            <a:avLst/>
          </a:prstGeom>
          <a:noFill/>
        </p:spPr>
        <p:txBody>
          <a:bodyPr wrap="non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a:solidFill>
                  <a:srgbClr val="C00000"/>
                </a:solidFill>
                <a:effectLst/>
                <a:latin typeface="微软雅黑" panose="020B0503020204020204" charset="-122"/>
                <a:ea typeface="微软雅黑" panose="020B0503020204020204" charset="-122"/>
                <a:cs typeface="Times New Roman" panose="02020603050405020304" pitchFamily="18" charset="0"/>
                <a:sym typeface="+mn-ea"/>
              </a:rPr>
              <a:t>有气泡产生</a:t>
            </a:r>
            <a:endParaRPr lang="en-US" altLang="en-US" sz="2800">
              <a:solidFill>
                <a:srgbClr val="C00000"/>
              </a:solidFill>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10" name="文本框 12"/>
          <p:cNvSpPr txBox="1"/>
          <p:nvPr/>
        </p:nvSpPr>
        <p:spPr>
          <a:xfrm>
            <a:off x="9451434" y="4544974"/>
            <a:ext cx="1261884" cy="523220"/>
          </a:xfrm>
          <a:prstGeom prst="rect">
            <a:avLst/>
          </a:prstGeom>
          <a:noFill/>
        </p:spPr>
        <p:txBody>
          <a:bodyPr wrap="non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a:solidFill>
                  <a:srgbClr val="C00000"/>
                </a:solidFill>
                <a:effectLst/>
                <a:latin typeface="微软雅黑" panose="020B0503020204020204" charset="-122"/>
                <a:ea typeface="微软雅黑" panose="020B0503020204020204" charset="-122"/>
                <a:cs typeface="Times New Roman" panose="02020603050405020304" pitchFamily="18" charset="0"/>
                <a:sym typeface="+mn-ea"/>
              </a:rPr>
              <a:t>有酸性</a:t>
            </a:r>
            <a:endParaRPr lang="en-US" altLang="en-US" sz="2800">
              <a:solidFill>
                <a:srgbClr val="C00000"/>
              </a:solidFill>
              <a:effectLst/>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羧酸的化学性质</a:t>
            </a:r>
            <a:endParaRPr lang="zh-CN" altLang="en-US"/>
          </a:p>
        </p:txBody>
      </p:sp>
      <p:sp>
        <p:nvSpPr>
          <p:cNvPr id="3" name="文本框 2"/>
          <p:cNvSpPr txBox="1"/>
          <p:nvPr/>
        </p:nvSpPr>
        <p:spPr>
          <a:xfrm>
            <a:off x="714375" y="1123950"/>
            <a:ext cx="2771775" cy="492443"/>
          </a:xfrm>
          <a:prstGeom prst="rect">
            <a:avLst/>
          </a:prstGeom>
          <a:noFill/>
        </p:spPr>
        <p:txBody>
          <a:bodyPr wrap="square" lIns="0" tIns="0" rIns="0" bIns="0" rtlCol="0">
            <a:spAutoFit/>
          </a:bodyPr>
          <a:lstStyle/>
          <a:p>
            <a:pPr algn="just"/>
            <a:r>
              <a:rPr lang="en-US" altLang="zh-CN" sz="3200" b="1">
                <a:solidFill>
                  <a:schemeClr val="accent5">
                    <a:lumMod val="75000"/>
                  </a:schemeClr>
                </a:solidFill>
                <a:latin typeface="微软雅黑" panose="020B0503020204020204" charset="-122"/>
                <a:ea typeface="微软雅黑" panose="020B0503020204020204" charset="-122"/>
              </a:rPr>
              <a:t>1</a:t>
            </a:r>
            <a:r>
              <a:rPr lang="zh-CN" altLang="en-US" sz="3200" b="1">
                <a:solidFill>
                  <a:schemeClr val="accent5">
                    <a:lumMod val="75000"/>
                  </a:schemeClr>
                </a:solidFill>
                <a:latin typeface="微软雅黑" panose="020B0503020204020204" charset="-122"/>
                <a:ea typeface="微软雅黑" panose="020B0503020204020204" charset="-122"/>
              </a:rPr>
              <a:t>、酸性</a:t>
            </a:r>
            <a:endParaRPr lang="zh-CN" altLang="en-US" sz="3200" b="1">
              <a:solidFill>
                <a:schemeClr val="accent5">
                  <a:lumMod val="75000"/>
                </a:schemeClr>
              </a:solidFill>
              <a:latin typeface="微软雅黑" panose="020B0503020204020204" charset="-122"/>
              <a:ea typeface="微软雅黑" panose="020B0503020204020204" charset="-122"/>
            </a:endParaRPr>
          </a:p>
        </p:txBody>
      </p:sp>
      <p:sp>
        <p:nvSpPr>
          <p:cNvPr id="18" name="文本框 6"/>
          <p:cNvSpPr txBox="1"/>
          <p:nvPr/>
        </p:nvSpPr>
        <p:spPr>
          <a:xfrm>
            <a:off x="424232" y="1730693"/>
            <a:ext cx="11462967"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a:latin typeface="微软雅黑" panose="020B0503020204020204" charset="-122"/>
                <a:ea typeface="微软雅黑" panose="020B0503020204020204" charset="-122"/>
                <a:cs typeface="Times New Roman" panose="02020603050405020304" pitchFamily="18" charset="0"/>
              </a:rPr>
              <a:t>（</a:t>
            </a:r>
            <a:r>
              <a:rPr lang="en-US" altLang="zh-CN" sz="2800">
                <a:latin typeface="微软雅黑" panose="020B0503020204020204" charset="-122"/>
                <a:ea typeface="微软雅黑" panose="020B0503020204020204" charset="-122"/>
                <a:cs typeface="Times New Roman" panose="02020603050405020304" pitchFamily="18" charset="0"/>
              </a:rPr>
              <a:t>2</a:t>
            </a:r>
            <a:r>
              <a:rPr lang="zh-CN" altLang="en-US" sz="2800">
                <a:latin typeface="微软雅黑" panose="020B0503020204020204" charset="-122"/>
                <a:ea typeface="微软雅黑" panose="020B0503020204020204" charset="-122"/>
                <a:cs typeface="Times New Roman" panose="02020603050405020304" pitchFamily="18" charset="0"/>
              </a:rPr>
              <a:t>）利用下图仪器和药品，设计实验比较</a:t>
            </a:r>
            <a:r>
              <a:rPr lang="zh-CN" altLang="en-US" sz="2800">
                <a:solidFill>
                  <a:srgbClr val="FF0000"/>
                </a:solidFill>
                <a:latin typeface="微软雅黑" panose="020B0503020204020204" charset="-122"/>
                <a:ea typeface="微软雅黑" panose="020B0503020204020204" charset="-122"/>
                <a:cs typeface="Times New Roman" panose="02020603050405020304" pitchFamily="18" charset="0"/>
              </a:rPr>
              <a:t>乙酸、碳酸、苯酚的酸性强弱。</a:t>
            </a:r>
            <a:endParaRPr lang="zh-CN" altLang="en-US" sz="2800">
              <a:solidFill>
                <a:srgbClr val="FF0000"/>
              </a:solidFill>
              <a:latin typeface="微软雅黑" panose="020B0503020204020204" charset="-122"/>
              <a:ea typeface="微软雅黑" panose="020B0503020204020204" charset="-122"/>
            </a:endParaRPr>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rcRect t="8913"/>
          <a:stretch>
            <a:fillRect/>
          </a:stretch>
        </p:blipFill>
        <p:spPr>
          <a:xfrm>
            <a:off x="1796968" y="2368213"/>
            <a:ext cx="8598064" cy="2899112"/>
          </a:xfrm>
          <a:prstGeom prst="rect">
            <a:avLst/>
          </a:prstGeom>
        </p:spPr>
      </p:pic>
      <p:sp>
        <p:nvSpPr>
          <p:cNvPr id="14" name="矩形 13"/>
          <p:cNvSpPr/>
          <p:nvPr/>
        </p:nvSpPr>
        <p:spPr>
          <a:xfrm>
            <a:off x="3695700" y="5753100"/>
            <a:ext cx="4800600" cy="5429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800" b="1">
                <a:latin typeface="微软雅黑" panose="020B0503020204020204" charset="-122"/>
                <a:ea typeface="微软雅黑" panose="020B0503020204020204" charset="-122"/>
              </a:rPr>
              <a:t>设计原理：强酸制弱酸</a:t>
            </a:r>
            <a:endParaRPr lang="zh-CN" altLang="en-US" sz="2800" b="1">
              <a:latin typeface="微软雅黑" panose="020B0503020204020204" charset="-122"/>
              <a:ea typeface="微软雅黑" panose="020B0503020204020204" charset="-122"/>
            </a:endParaRPr>
          </a:p>
        </p:txBody>
      </p:sp>
      <p:pic>
        <p:nvPicPr>
          <p:cNvPr id="15" name="图片 14"/>
          <p:cNvPicPr>
            <a:picLocks noChangeAspect="1"/>
          </p:cNvPicPr>
          <p:nvPr/>
        </p:nvPicPr>
        <p:blipFill>
          <a:blip r:embed="rId2"/>
          <a:stretch>
            <a:fillRect/>
          </a:stretch>
        </p:blipFill>
        <p:spPr>
          <a:xfrm>
            <a:off x="9001124" y="4585416"/>
            <a:ext cx="1971675" cy="19716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羧酸的化学性质</a:t>
            </a:r>
            <a:endParaRPr lang="zh-CN" altLang="en-US"/>
          </a:p>
        </p:txBody>
      </p:sp>
      <p:sp>
        <p:nvSpPr>
          <p:cNvPr id="3" name="文本框 2"/>
          <p:cNvSpPr txBox="1"/>
          <p:nvPr/>
        </p:nvSpPr>
        <p:spPr>
          <a:xfrm>
            <a:off x="714375" y="1123950"/>
            <a:ext cx="2771775" cy="492443"/>
          </a:xfrm>
          <a:prstGeom prst="rect">
            <a:avLst/>
          </a:prstGeom>
          <a:noFill/>
        </p:spPr>
        <p:txBody>
          <a:bodyPr wrap="square" lIns="0" tIns="0" rIns="0" bIns="0" rtlCol="0">
            <a:spAutoFit/>
          </a:bodyPr>
          <a:lstStyle/>
          <a:p>
            <a:pPr algn="just"/>
            <a:r>
              <a:rPr lang="en-US" altLang="zh-CN" sz="3200" b="1">
                <a:solidFill>
                  <a:schemeClr val="accent5">
                    <a:lumMod val="75000"/>
                  </a:schemeClr>
                </a:solidFill>
                <a:latin typeface="微软雅黑" panose="020B0503020204020204" charset="-122"/>
                <a:ea typeface="微软雅黑" panose="020B0503020204020204" charset="-122"/>
              </a:rPr>
              <a:t>1</a:t>
            </a:r>
            <a:r>
              <a:rPr lang="zh-CN" altLang="en-US" sz="3200" b="1">
                <a:solidFill>
                  <a:schemeClr val="accent5">
                    <a:lumMod val="75000"/>
                  </a:schemeClr>
                </a:solidFill>
                <a:latin typeface="微软雅黑" panose="020B0503020204020204" charset="-122"/>
                <a:ea typeface="微软雅黑" panose="020B0503020204020204" charset="-122"/>
              </a:rPr>
              <a:t>、酸性</a:t>
            </a:r>
            <a:endParaRPr lang="zh-CN" altLang="en-US" sz="3200" b="1">
              <a:solidFill>
                <a:schemeClr val="accent5">
                  <a:lumMod val="75000"/>
                </a:schemeClr>
              </a:solidFill>
              <a:latin typeface="微软雅黑" panose="020B0503020204020204" charset="-122"/>
              <a:ea typeface="微软雅黑" panose="020B0503020204020204" charset="-122"/>
            </a:endParaRPr>
          </a:p>
        </p:txBody>
      </p:sp>
      <p:sp>
        <p:nvSpPr>
          <p:cNvPr id="18" name="文本框 6"/>
          <p:cNvSpPr txBox="1"/>
          <p:nvPr/>
        </p:nvSpPr>
        <p:spPr>
          <a:xfrm>
            <a:off x="424232" y="1730693"/>
            <a:ext cx="11462967"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a:latin typeface="微软雅黑" panose="020B0503020204020204" charset="-122"/>
                <a:ea typeface="微软雅黑" panose="020B0503020204020204" charset="-122"/>
                <a:cs typeface="Times New Roman" panose="02020603050405020304" pitchFamily="18" charset="0"/>
              </a:rPr>
              <a:t>（</a:t>
            </a:r>
            <a:r>
              <a:rPr lang="en-US" altLang="zh-CN" sz="2800">
                <a:latin typeface="微软雅黑" panose="020B0503020204020204" charset="-122"/>
                <a:ea typeface="微软雅黑" panose="020B0503020204020204" charset="-122"/>
                <a:cs typeface="Times New Roman" panose="02020603050405020304" pitchFamily="18" charset="0"/>
              </a:rPr>
              <a:t>2</a:t>
            </a:r>
            <a:r>
              <a:rPr lang="zh-CN" altLang="en-US" sz="2800">
                <a:latin typeface="微软雅黑" panose="020B0503020204020204" charset="-122"/>
                <a:ea typeface="微软雅黑" panose="020B0503020204020204" charset="-122"/>
                <a:cs typeface="Times New Roman" panose="02020603050405020304" pitchFamily="18" charset="0"/>
              </a:rPr>
              <a:t>）利用下图仪器和药品，设计实验比较</a:t>
            </a:r>
            <a:r>
              <a:rPr lang="zh-CN" altLang="en-US" sz="2800">
                <a:solidFill>
                  <a:srgbClr val="FF0000"/>
                </a:solidFill>
                <a:latin typeface="微软雅黑" panose="020B0503020204020204" charset="-122"/>
                <a:ea typeface="微软雅黑" panose="020B0503020204020204" charset="-122"/>
                <a:cs typeface="Times New Roman" panose="02020603050405020304" pitchFamily="18" charset="0"/>
              </a:rPr>
              <a:t>乙酸、碳酸、苯酚的酸性强弱。</a:t>
            </a:r>
            <a:endParaRPr lang="zh-CN" altLang="en-US" sz="2800">
              <a:solidFill>
                <a:srgbClr val="FF0000"/>
              </a:solidFill>
              <a:latin typeface="微软雅黑" panose="020B0503020204020204" charset="-122"/>
              <a:ea typeface="微软雅黑" panose="020B0503020204020204" charset="-122"/>
            </a:endParaRPr>
          </a:p>
        </p:txBody>
      </p:sp>
      <p:pic>
        <p:nvPicPr>
          <p:cNvPr id="13" name="图片 12"/>
          <p:cNvPicPr>
            <a:picLocks noChangeAspect="1"/>
          </p:cNvPicPr>
          <p:nvPr/>
        </p:nvPicPr>
        <p:blipFill>
          <a:blip r:embed="rId1"/>
          <a:stretch>
            <a:fillRect/>
          </a:stretch>
        </p:blipFill>
        <p:spPr>
          <a:xfrm>
            <a:off x="8346679" y="3010963"/>
            <a:ext cx="2618927" cy="3005095"/>
          </a:xfrm>
          <a:prstGeom prst="rect">
            <a:avLst/>
          </a:prstGeom>
        </p:spPr>
      </p:pic>
      <p:sp>
        <p:nvSpPr>
          <p:cNvPr id="4" name="文本框 1"/>
          <p:cNvSpPr txBox="1">
            <a:spLocks noChangeArrowheads="1"/>
          </p:cNvSpPr>
          <p:nvPr/>
        </p:nvSpPr>
        <p:spPr bwMode="auto">
          <a:xfrm>
            <a:off x="1293069" y="2282488"/>
            <a:ext cx="8058150" cy="523220"/>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2CH</a:t>
            </a:r>
            <a:r>
              <a:rPr lang="zh-CN" altLang="en-US" sz="2800" baseline="-250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3</a:t>
            </a:r>
            <a:r>
              <a:rPr lang="zh-CN" altLang="en-US" sz="28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COOH＋Na</a:t>
            </a:r>
            <a:r>
              <a:rPr lang="zh-CN" altLang="en-US" sz="2800" baseline="-250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2</a:t>
            </a:r>
            <a:r>
              <a:rPr lang="zh-CN" altLang="en-US" sz="28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CO</a:t>
            </a:r>
            <a:r>
              <a:rPr lang="zh-CN" altLang="en-US" sz="2800" baseline="-250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3</a:t>
            </a:r>
            <a:r>
              <a:rPr lang="zh-CN" altLang="en-US" sz="28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→2CH</a:t>
            </a:r>
            <a:r>
              <a:rPr lang="zh-CN" altLang="en-US" sz="2800" baseline="-250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3</a:t>
            </a:r>
            <a:r>
              <a:rPr lang="zh-CN" altLang="en-US" sz="28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COONa＋CO</a:t>
            </a:r>
            <a:r>
              <a:rPr lang="zh-CN" altLang="en-US" sz="2800" baseline="-250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2</a:t>
            </a:r>
            <a:r>
              <a:rPr lang="zh-CN" altLang="en-US" sz="28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↑＋H</a:t>
            </a:r>
            <a:r>
              <a:rPr lang="zh-CN" altLang="en-US" sz="2800" baseline="-250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2</a:t>
            </a:r>
            <a:r>
              <a:rPr lang="zh-CN" altLang="en-US" sz="28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O</a:t>
            </a:r>
            <a:endParaRPr lang="zh-CN" altLang="en-US" sz="2800">
              <a:solidFill>
                <a:srgbClr val="C00000"/>
              </a:solidFill>
              <a:latin typeface="Times New Roman" panose="02020603050405020304" pitchFamily="18" charset="0"/>
              <a:ea typeface="黑体" panose="02010609060101010101" charset="-122"/>
              <a:cs typeface="Times New Roman" panose="02020603050405020304" pitchFamily="18" charset="0"/>
            </a:endParaRPr>
          </a:p>
        </p:txBody>
      </p:sp>
      <p:pic>
        <p:nvPicPr>
          <p:cNvPr id="5" name="图片 4"/>
          <p:cNvPicPr>
            <a:picLocks noChangeAspect="1"/>
          </p:cNvPicPr>
          <p:nvPr/>
        </p:nvPicPr>
        <p:blipFill>
          <a:blip r:embed="rId2"/>
          <a:stretch>
            <a:fillRect/>
          </a:stretch>
        </p:blipFill>
        <p:spPr>
          <a:xfrm>
            <a:off x="1293069" y="2877145"/>
            <a:ext cx="5807199" cy="1413867"/>
          </a:xfrm>
          <a:prstGeom prst="rect">
            <a:avLst/>
          </a:prstGeom>
        </p:spPr>
      </p:pic>
      <p:sp>
        <p:nvSpPr>
          <p:cNvPr id="6" name="文本框 12"/>
          <p:cNvSpPr txBox="1"/>
          <p:nvPr/>
        </p:nvSpPr>
        <p:spPr>
          <a:xfrm>
            <a:off x="1340531" y="4513511"/>
            <a:ext cx="4291238" cy="523220"/>
          </a:xfrm>
          <a:prstGeom prst="rect">
            <a:avLst/>
          </a:prstGeom>
          <a:solidFill>
            <a:schemeClr val="bg1"/>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ct val="0"/>
              </a:spcBef>
            </a:pPr>
            <a:r>
              <a:rPr lang="zh-CN" altLang="en-US" sz="2800" b="1">
                <a:solidFill>
                  <a:srgbClr val="C00000"/>
                </a:solidFill>
                <a:latin typeface="Times New Roman" panose="02020603050405020304" pitchFamily="18" charset="0"/>
                <a:sym typeface="Times New Roman" panose="02020603050405020304" pitchFamily="18" charset="0"/>
              </a:rPr>
              <a:t>酸性：</a:t>
            </a:r>
            <a:r>
              <a:rPr lang="zh-CN" altLang="en-US" sz="2800" b="1">
                <a:solidFill>
                  <a:srgbClr val="C00000"/>
                </a:solidFill>
                <a:latin typeface="Times New Roman" panose="02020603050405020304" pitchFamily="18" charset="0"/>
                <a:sym typeface="黑体" panose="02010609060101010101" charset="-122"/>
              </a:rPr>
              <a:t>乙酸 </a:t>
            </a:r>
            <a:r>
              <a:rPr lang="en-US" altLang="zh-CN" sz="2800" b="1">
                <a:solidFill>
                  <a:srgbClr val="C00000"/>
                </a:solidFill>
                <a:latin typeface="Times New Roman" panose="02020603050405020304" pitchFamily="18" charset="0"/>
                <a:sym typeface="黑体" panose="02010609060101010101" charset="-122"/>
              </a:rPr>
              <a:t>&gt; </a:t>
            </a:r>
            <a:r>
              <a:rPr lang="zh-CN" altLang="en-US" sz="2800" b="1">
                <a:solidFill>
                  <a:srgbClr val="C00000"/>
                </a:solidFill>
                <a:latin typeface="Times New Roman" panose="02020603050405020304" pitchFamily="18" charset="0"/>
                <a:sym typeface="黑体" panose="02010609060101010101" charset="-122"/>
              </a:rPr>
              <a:t>碳酸 </a:t>
            </a:r>
            <a:r>
              <a:rPr lang="en-US" altLang="zh-CN" sz="2800" b="1">
                <a:solidFill>
                  <a:srgbClr val="C00000"/>
                </a:solidFill>
                <a:latin typeface="Times New Roman" panose="02020603050405020304" pitchFamily="18" charset="0"/>
                <a:sym typeface="黑体" panose="02010609060101010101" charset="-122"/>
              </a:rPr>
              <a:t>&gt; </a:t>
            </a:r>
            <a:r>
              <a:rPr lang="zh-CN" altLang="en-US" sz="2800" b="1">
                <a:solidFill>
                  <a:srgbClr val="C00000"/>
                </a:solidFill>
                <a:latin typeface="Times New Roman" panose="02020603050405020304" pitchFamily="18" charset="0"/>
                <a:sym typeface="黑体" panose="02010609060101010101" charset="-122"/>
              </a:rPr>
              <a:t>苯酚</a:t>
            </a:r>
            <a:endParaRPr lang="zh-CN" altLang="en-US" sz="2800" b="1">
              <a:solidFill>
                <a:srgbClr val="C00000"/>
              </a:solidFill>
            </a:endParaRPr>
          </a:p>
        </p:txBody>
      </p:sp>
      <p:sp>
        <p:nvSpPr>
          <p:cNvPr id="7" name="矩形 6"/>
          <p:cNvSpPr/>
          <p:nvPr/>
        </p:nvSpPr>
        <p:spPr>
          <a:xfrm>
            <a:off x="1038225" y="5259230"/>
            <a:ext cx="6915150" cy="1028700"/>
          </a:xfrm>
          <a:prstGeom prst="rect">
            <a:avLst/>
          </a:prstGeom>
          <a:ln w="28575">
            <a:prstDash val="sysDash"/>
          </a:ln>
        </p:spPr>
        <p:style>
          <a:lnRef idx="2">
            <a:schemeClr val="accent5"/>
          </a:lnRef>
          <a:fillRef idx="1">
            <a:schemeClr val="lt1"/>
          </a:fillRef>
          <a:effectRef idx="0">
            <a:schemeClr val="accent5"/>
          </a:effectRef>
          <a:fontRef idx="minor">
            <a:schemeClr val="dk1"/>
          </a:fontRef>
        </p:style>
        <p:txBody>
          <a:bodyPr rtlCol="0" anchor="ctr"/>
          <a:lstStyle/>
          <a:p>
            <a:pPr algn="just"/>
            <a:r>
              <a:rPr lang="en-US" altLang="zh-CN" sz="2800">
                <a:latin typeface="+mj-ea"/>
                <a:ea typeface="+mj-ea"/>
              </a:rPr>
              <a:t>【</a:t>
            </a:r>
            <a:r>
              <a:rPr lang="zh-CN" altLang="en-US" sz="2800">
                <a:latin typeface="+mj-ea"/>
                <a:ea typeface="+mj-ea"/>
              </a:rPr>
              <a:t>思考</a:t>
            </a:r>
            <a:r>
              <a:rPr lang="en-US" altLang="zh-CN" sz="2800">
                <a:latin typeface="+mj-ea"/>
                <a:ea typeface="+mj-ea"/>
              </a:rPr>
              <a:t>】</a:t>
            </a:r>
            <a:r>
              <a:rPr lang="zh-CN" altLang="en-US" sz="2800">
                <a:latin typeface="+mj-ea"/>
                <a:ea typeface="+mj-ea"/>
              </a:rPr>
              <a:t>结合乙酸的性质，分析该装置有无不合理之处？若有，如何改进？</a:t>
            </a:r>
            <a:endParaRPr lang="zh-CN" altLang="en-US" sz="2800">
              <a:latin typeface="+mj-ea"/>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羧酸的化学性质</a:t>
            </a:r>
            <a:endParaRPr lang="zh-CN" altLang="en-US"/>
          </a:p>
        </p:txBody>
      </p:sp>
      <p:sp>
        <p:nvSpPr>
          <p:cNvPr id="3" name="文本框 2"/>
          <p:cNvSpPr txBox="1"/>
          <p:nvPr/>
        </p:nvSpPr>
        <p:spPr>
          <a:xfrm>
            <a:off x="714375" y="1123950"/>
            <a:ext cx="2771775" cy="492443"/>
          </a:xfrm>
          <a:prstGeom prst="rect">
            <a:avLst/>
          </a:prstGeom>
          <a:noFill/>
        </p:spPr>
        <p:txBody>
          <a:bodyPr wrap="square" lIns="0" tIns="0" rIns="0" bIns="0" rtlCol="0">
            <a:spAutoFit/>
          </a:bodyPr>
          <a:lstStyle/>
          <a:p>
            <a:pPr algn="just"/>
            <a:r>
              <a:rPr lang="en-US" altLang="zh-CN" sz="3200" b="1">
                <a:solidFill>
                  <a:schemeClr val="accent5">
                    <a:lumMod val="75000"/>
                  </a:schemeClr>
                </a:solidFill>
                <a:latin typeface="微软雅黑" panose="020B0503020204020204" charset="-122"/>
                <a:ea typeface="微软雅黑" panose="020B0503020204020204" charset="-122"/>
              </a:rPr>
              <a:t>1</a:t>
            </a:r>
            <a:r>
              <a:rPr lang="zh-CN" altLang="en-US" sz="3200" b="1">
                <a:solidFill>
                  <a:schemeClr val="accent5">
                    <a:lumMod val="75000"/>
                  </a:schemeClr>
                </a:solidFill>
                <a:latin typeface="微软雅黑" panose="020B0503020204020204" charset="-122"/>
                <a:ea typeface="微软雅黑" panose="020B0503020204020204" charset="-122"/>
              </a:rPr>
              <a:t>、酸性</a:t>
            </a:r>
            <a:endParaRPr lang="zh-CN" altLang="en-US" sz="3200" b="1">
              <a:solidFill>
                <a:schemeClr val="accent5">
                  <a:lumMod val="75000"/>
                </a:schemeClr>
              </a:solidFill>
              <a:latin typeface="微软雅黑" panose="020B0503020204020204" charset="-122"/>
              <a:ea typeface="微软雅黑" panose="020B0503020204020204" charset="-122"/>
            </a:endParaRPr>
          </a:p>
        </p:txBody>
      </p:sp>
      <p:sp>
        <p:nvSpPr>
          <p:cNvPr id="18" name="文本框 6"/>
          <p:cNvSpPr txBox="1"/>
          <p:nvPr/>
        </p:nvSpPr>
        <p:spPr>
          <a:xfrm>
            <a:off x="424232" y="1730693"/>
            <a:ext cx="11462967"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a:latin typeface="微软雅黑" panose="020B0503020204020204" charset="-122"/>
                <a:ea typeface="微软雅黑" panose="020B0503020204020204" charset="-122"/>
                <a:cs typeface="Times New Roman" panose="02020603050405020304" pitchFamily="18" charset="0"/>
              </a:rPr>
              <a:t>（</a:t>
            </a:r>
            <a:r>
              <a:rPr lang="en-US" altLang="zh-CN" sz="2800">
                <a:latin typeface="微软雅黑" panose="020B0503020204020204" charset="-122"/>
                <a:ea typeface="微软雅黑" panose="020B0503020204020204" charset="-122"/>
                <a:cs typeface="Times New Roman" panose="02020603050405020304" pitchFamily="18" charset="0"/>
              </a:rPr>
              <a:t>2</a:t>
            </a:r>
            <a:r>
              <a:rPr lang="zh-CN" altLang="en-US" sz="2800">
                <a:latin typeface="微软雅黑" panose="020B0503020204020204" charset="-122"/>
                <a:ea typeface="微软雅黑" panose="020B0503020204020204" charset="-122"/>
                <a:cs typeface="Times New Roman" panose="02020603050405020304" pitchFamily="18" charset="0"/>
              </a:rPr>
              <a:t>）利用下图仪器和药品，设计实验比较</a:t>
            </a:r>
            <a:r>
              <a:rPr lang="zh-CN" altLang="en-US" sz="2800">
                <a:solidFill>
                  <a:srgbClr val="FF0000"/>
                </a:solidFill>
                <a:latin typeface="微软雅黑" panose="020B0503020204020204" charset="-122"/>
                <a:ea typeface="微软雅黑" panose="020B0503020204020204" charset="-122"/>
                <a:cs typeface="Times New Roman" panose="02020603050405020304" pitchFamily="18" charset="0"/>
              </a:rPr>
              <a:t>乙酸、碳酸、苯酚的酸性强弱。</a:t>
            </a:r>
            <a:endParaRPr lang="zh-CN" altLang="en-US" sz="2800">
              <a:solidFill>
                <a:srgbClr val="FF0000"/>
              </a:solidFill>
              <a:latin typeface="微软雅黑" panose="020B0503020204020204" charset="-122"/>
              <a:ea typeface="微软雅黑" panose="020B0503020204020204" charset="-122"/>
            </a:endParaRPr>
          </a:p>
        </p:txBody>
      </p:sp>
      <p:pic>
        <p:nvPicPr>
          <p:cNvPr id="12" name="图片 11"/>
          <p:cNvPicPr>
            <a:picLocks noChangeAspect="1"/>
          </p:cNvPicPr>
          <p:nvPr/>
        </p:nvPicPr>
        <p:blipFill>
          <a:blip r:embed="rId1"/>
          <a:stretch>
            <a:fillRect/>
          </a:stretch>
        </p:blipFill>
        <p:spPr>
          <a:xfrm>
            <a:off x="7246615" y="2877145"/>
            <a:ext cx="4209207" cy="3168431"/>
          </a:xfrm>
          <a:prstGeom prst="rect">
            <a:avLst/>
          </a:prstGeom>
        </p:spPr>
      </p:pic>
      <p:sp>
        <p:nvSpPr>
          <p:cNvPr id="4" name="文本框 1"/>
          <p:cNvSpPr txBox="1">
            <a:spLocks noChangeArrowheads="1"/>
          </p:cNvSpPr>
          <p:nvPr/>
        </p:nvSpPr>
        <p:spPr bwMode="auto">
          <a:xfrm>
            <a:off x="1293069" y="2282488"/>
            <a:ext cx="8058150" cy="523220"/>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8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2CH</a:t>
            </a:r>
            <a:r>
              <a:rPr lang="zh-CN" altLang="en-US" sz="2800" baseline="-250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3</a:t>
            </a:r>
            <a:r>
              <a:rPr lang="zh-CN" altLang="en-US" sz="28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COOH＋Na</a:t>
            </a:r>
            <a:r>
              <a:rPr lang="zh-CN" altLang="en-US" sz="2800" baseline="-250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2</a:t>
            </a:r>
            <a:r>
              <a:rPr lang="zh-CN" altLang="en-US" sz="28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CO</a:t>
            </a:r>
            <a:r>
              <a:rPr lang="zh-CN" altLang="en-US" sz="2800" baseline="-250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3</a:t>
            </a:r>
            <a:r>
              <a:rPr lang="zh-CN" altLang="en-US" sz="28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→2CH</a:t>
            </a:r>
            <a:r>
              <a:rPr lang="zh-CN" altLang="en-US" sz="2800" baseline="-250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3</a:t>
            </a:r>
            <a:r>
              <a:rPr lang="zh-CN" altLang="en-US" sz="28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COONa＋CO</a:t>
            </a:r>
            <a:r>
              <a:rPr lang="zh-CN" altLang="en-US" sz="2800" baseline="-250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2</a:t>
            </a:r>
            <a:r>
              <a:rPr lang="zh-CN" altLang="en-US" sz="28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↑＋H</a:t>
            </a:r>
            <a:r>
              <a:rPr lang="zh-CN" altLang="en-US" sz="2800" baseline="-250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2</a:t>
            </a:r>
            <a:r>
              <a:rPr lang="zh-CN" altLang="en-US" sz="2800">
                <a:solidFill>
                  <a:srgbClr val="C00000"/>
                </a:solidFill>
                <a:latin typeface="Times New Roman" panose="02020603050405020304" pitchFamily="18" charset="0"/>
                <a:ea typeface="黑体" panose="02010609060101010101" charset="-122"/>
                <a:cs typeface="Times New Roman" panose="02020603050405020304" pitchFamily="18" charset="0"/>
                <a:sym typeface="+mn-ea"/>
              </a:rPr>
              <a:t>O</a:t>
            </a:r>
            <a:endParaRPr lang="zh-CN" altLang="en-US" sz="2800">
              <a:solidFill>
                <a:srgbClr val="C00000"/>
              </a:solidFill>
              <a:latin typeface="Times New Roman" panose="02020603050405020304" pitchFamily="18" charset="0"/>
              <a:ea typeface="黑体" panose="02010609060101010101" charset="-122"/>
              <a:cs typeface="Times New Roman" panose="02020603050405020304" pitchFamily="18" charset="0"/>
            </a:endParaRPr>
          </a:p>
        </p:txBody>
      </p:sp>
      <p:pic>
        <p:nvPicPr>
          <p:cNvPr id="5" name="图片 4"/>
          <p:cNvPicPr>
            <a:picLocks noChangeAspect="1"/>
          </p:cNvPicPr>
          <p:nvPr/>
        </p:nvPicPr>
        <p:blipFill>
          <a:blip r:embed="rId2"/>
          <a:stretch>
            <a:fillRect/>
          </a:stretch>
        </p:blipFill>
        <p:spPr>
          <a:xfrm>
            <a:off x="1293069" y="2877145"/>
            <a:ext cx="5807199" cy="1413867"/>
          </a:xfrm>
          <a:prstGeom prst="rect">
            <a:avLst/>
          </a:prstGeom>
        </p:spPr>
      </p:pic>
      <p:sp>
        <p:nvSpPr>
          <p:cNvPr id="6" name="文本框 12"/>
          <p:cNvSpPr txBox="1"/>
          <p:nvPr/>
        </p:nvSpPr>
        <p:spPr>
          <a:xfrm>
            <a:off x="1340531" y="4513511"/>
            <a:ext cx="4291238" cy="523220"/>
          </a:xfrm>
          <a:prstGeom prst="rect">
            <a:avLst/>
          </a:prstGeom>
          <a:solidFill>
            <a:schemeClr val="bg1"/>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ct val="0"/>
              </a:spcBef>
            </a:pPr>
            <a:r>
              <a:rPr lang="zh-CN" altLang="en-US" sz="2800" b="1">
                <a:solidFill>
                  <a:srgbClr val="C00000"/>
                </a:solidFill>
                <a:latin typeface="Times New Roman" panose="02020603050405020304" pitchFamily="18" charset="0"/>
                <a:sym typeface="Times New Roman" panose="02020603050405020304" pitchFamily="18" charset="0"/>
              </a:rPr>
              <a:t>酸性：</a:t>
            </a:r>
            <a:r>
              <a:rPr lang="zh-CN" altLang="en-US" sz="2800" b="1">
                <a:solidFill>
                  <a:srgbClr val="C00000"/>
                </a:solidFill>
                <a:latin typeface="Times New Roman" panose="02020603050405020304" pitchFamily="18" charset="0"/>
                <a:sym typeface="黑体" panose="02010609060101010101" charset="-122"/>
              </a:rPr>
              <a:t>乙酸 </a:t>
            </a:r>
            <a:r>
              <a:rPr lang="en-US" altLang="zh-CN" sz="2800" b="1">
                <a:solidFill>
                  <a:srgbClr val="C00000"/>
                </a:solidFill>
                <a:latin typeface="Times New Roman" panose="02020603050405020304" pitchFamily="18" charset="0"/>
                <a:sym typeface="黑体" panose="02010609060101010101" charset="-122"/>
              </a:rPr>
              <a:t>&gt; </a:t>
            </a:r>
            <a:r>
              <a:rPr lang="zh-CN" altLang="en-US" sz="2800" b="1">
                <a:solidFill>
                  <a:srgbClr val="C00000"/>
                </a:solidFill>
                <a:latin typeface="Times New Roman" panose="02020603050405020304" pitchFamily="18" charset="0"/>
                <a:sym typeface="黑体" panose="02010609060101010101" charset="-122"/>
              </a:rPr>
              <a:t>碳酸 </a:t>
            </a:r>
            <a:r>
              <a:rPr lang="en-US" altLang="zh-CN" sz="2800" b="1">
                <a:solidFill>
                  <a:srgbClr val="C00000"/>
                </a:solidFill>
                <a:latin typeface="Times New Roman" panose="02020603050405020304" pitchFamily="18" charset="0"/>
                <a:sym typeface="黑体" panose="02010609060101010101" charset="-122"/>
              </a:rPr>
              <a:t>&gt; </a:t>
            </a:r>
            <a:r>
              <a:rPr lang="zh-CN" altLang="en-US" sz="2800" b="1">
                <a:solidFill>
                  <a:srgbClr val="C00000"/>
                </a:solidFill>
                <a:latin typeface="Times New Roman" panose="02020603050405020304" pitchFamily="18" charset="0"/>
                <a:sym typeface="黑体" panose="02010609060101010101" charset="-122"/>
              </a:rPr>
              <a:t>苯酚</a:t>
            </a:r>
            <a:endParaRPr lang="zh-CN" altLang="en-US" sz="2800" b="1">
              <a:solidFill>
                <a:srgbClr val="C00000"/>
              </a:solidFill>
            </a:endParaRPr>
          </a:p>
        </p:txBody>
      </p:sp>
      <p:sp>
        <p:nvSpPr>
          <p:cNvPr id="7" name="对话气泡: 圆角矩形 6"/>
          <p:cNvSpPr/>
          <p:nvPr/>
        </p:nvSpPr>
        <p:spPr>
          <a:xfrm>
            <a:off x="9351218" y="2552640"/>
            <a:ext cx="1514475" cy="876300"/>
          </a:xfrm>
          <a:prstGeom prst="wedgeRoundRectCallout">
            <a:avLst>
              <a:gd name="adj1" fmla="val -49764"/>
              <a:gd name="adj2" fmla="val 11250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400" b="1">
                <a:latin typeface="微软雅黑" panose="020B0503020204020204" charset="-122"/>
                <a:ea typeface="微软雅黑" panose="020B0503020204020204" charset="-122"/>
              </a:rPr>
              <a:t>除去</a:t>
            </a:r>
            <a:r>
              <a:rPr lang="en-US" altLang="zh-CN" sz="2400" b="1">
                <a:latin typeface="微软雅黑" panose="020B0503020204020204" charset="-122"/>
                <a:ea typeface="微软雅黑" panose="020B0503020204020204" charset="-122"/>
              </a:rPr>
              <a:t>CO</a:t>
            </a:r>
            <a:r>
              <a:rPr lang="en-US" altLang="zh-CN" sz="2400" b="1" baseline="-25000">
                <a:latin typeface="微软雅黑" panose="020B0503020204020204" charset="-122"/>
                <a:ea typeface="微软雅黑" panose="020B0503020204020204" charset="-122"/>
              </a:rPr>
              <a:t>2</a:t>
            </a:r>
            <a:r>
              <a:rPr lang="zh-CN" altLang="en-US" sz="2400" b="1">
                <a:latin typeface="微软雅黑" panose="020B0503020204020204" charset="-122"/>
                <a:ea typeface="微软雅黑" panose="020B0503020204020204" charset="-122"/>
              </a:rPr>
              <a:t>中的乙酸</a:t>
            </a:r>
            <a:endParaRPr lang="zh-CN" altLang="en-US" sz="2400" b="1">
              <a:latin typeface="微软雅黑" panose="020B0503020204020204" charset="-122"/>
              <a:ea typeface="微软雅黑" panose="020B0503020204020204" charset="-122"/>
            </a:endParaRPr>
          </a:p>
        </p:txBody>
      </p:sp>
      <p:sp>
        <p:nvSpPr>
          <p:cNvPr id="8" name="文本框 20"/>
          <p:cNvSpPr txBox="1"/>
          <p:nvPr/>
        </p:nvSpPr>
        <p:spPr>
          <a:xfrm>
            <a:off x="2196616" y="6104436"/>
            <a:ext cx="8807302" cy="523220"/>
          </a:xfrm>
          <a:prstGeom prst="rect">
            <a:avLst/>
          </a:prstGeom>
          <a:solidFill>
            <a:schemeClr val="bg1"/>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a:solidFill>
                  <a:srgbClr val="0070C0"/>
                </a:solidFill>
                <a:latin typeface="黑体" panose="02010609060101010101" charset="-122"/>
                <a:ea typeface="黑体" panose="02010609060101010101" charset="-122"/>
                <a:sym typeface="+mn-ea"/>
              </a:rPr>
              <a:t>乙酸和碳酸钠反应产生气泡，苯酚钠溶液由澄清变浑浊</a:t>
            </a:r>
            <a:endParaRPr lang="zh-CN" altLang="en-US" sz="2800">
              <a:solidFill>
                <a:srgbClr val="0070C0"/>
              </a:solidFill>
            </a:endParaRPr>
          </a:p>
        </p:txBody>
      </p:sp>
      <p:sp>
        <p:nvSpPr>
          <p:cNvPr id="9" name="文本框 21"/>
          <p:cNvSpPr txBox="1"/>
          <p:nvPr/>
        </p:nvSpPr>
        <p:spPr>
          <a:xfrm>
            <a:off x="714375" y="6104436"/>
            <a:ext cx="1482241" cy="523220"/>
          </a:xfrm>
          <a:prstGeom prst="rect">
            <a:avLst/>
          </a:prstGeom>
          <a:solidFill>
            <a:schemeClr val="bg1"/>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spcBef>
                <a:spcPct val="0"/>
              </a:spcBef>
            </a:pPr>
            <a:r>
              <a:rPr lang="en-US" altLang="zh-CN" sz="2800" b="1">
                <a:solidFill>
                  <a:srgbClr val="C00000"/>
                </a:solidFill>
                <a:latin typeface="Times New Roman" panose="02020603050405020304" pitchFamily="18" charset="0"/>
                <a:sym typeface="Times New Roman" panose="02020603050405020304" pitchFamily="18" charset="0"/>
              </a:rPr>
              <a:t>【</a:t>
            </a:r>
            <a:r>
              <a:rPr lang="zh-CN" altLang="en-US" sz="2800" b="1">
                <a:solidFill>
                  <a:srgbClr val="C00000"/>
                </a:solidFill>
                <a:latin typeface="Times New Roman" panose="02020603050405020304" pitchFamily="18" charset="0"/>
                <a:sym typeface="Times New Roman" panose="02020603050405020304" pitchFamily="18" charset="0"/>
              </a:rPr>
              <a:t>现象</a:t>
            </a:r>
            <a:r>
              <a:rPr lang="en-US" altLang="zh-CN" sz="2800" b="1">
                <a:solidFill>
                  <a:srgbClr val="C00000"/>
                </a:solidFill>
                <a:latin typeface="Times New Roman" panose="02020603050405020304" pitchFamily="18" charset="0"/>
                <a:sym typeface="Times New Roman" panose="02020603050405020304" pitchFamily="18" charset="0"/>
              </a:rPr>
              <a:t>】</a:t>
            </a:r>
            <a:endParaRPr lang="zh-CN" altLang="en-US" sz="2800" b="1">
              <a:solidFill>
                <a:srgbClr val="C00000"/>
              </a:solidFill>
            </a:endParaRPr>
          </a:p>
        </p:txBody>
      </p:sp>
      <p:sp>
        <p:nvSpPr>
          <p:cNvPr id="10" name="箭头: 上 9"/>
          <p:cNvSpPr/>
          <p:nvPr/>
        </p:nvSpPr>
        <p:spPr>
          <a:xfrm>
            <a:off x="3338512" y="5043056"/>
            <a:ext cx="295275" cy="10272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613262" y="5362752"/>
            <a:ext cx="853964" cy="430887"/>
          </a:xfrm>
          <a:prstGeom prst="rect">
            <a:avLst/>
          </a:prstGeom>
          <a:noFill/>
        </p:spPr>
        <p:txBody>
          <a:bodyPr wrap="square" lIns="0" tIns="0" rIns="0" bIns="0" rtlCol="0">
            <a:spAutoFit/>
          </a:bodyPr>
          <a:lstStyle/>
          <a:p>
            <a:pPr algn="just"/>
            <a:r>
              <a:rPr lang="zh-CN" altLang="en-US" sz="2800">
                <a:latin typeface="微软雅黑" panose="020B0503020204020204" charset="-122"/>
                <a:ea typeface="微软雅黑" panose="020B0503020204020204" charset="-122"/>
              </a:rPr>
              <a:t>证明</a:t>
            </a:r>
            <a:endParaRPr lang="zh-CN" altLang="en-US" sz="2800">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对点训练</a:t>
            </a:r>
            <a:endParaRPr lang="zh-CN" altLang="en-US"/>
          </a:p>
        </p:txBody>
      </p:sp>
      <p:grpSp>
        <p:nvGrpSpPr>
          <p:cNvPr id="3" name="组合 2"/>
          <p:cNvGrpSpPr/>
          <p:nvPr/>
        </p:nvGrpSpPr>
        <p:grpSpPr>
          <a:xfrm>
            <a:off x="700521" y="1401707"/>
            <a:ext cx="10790958" cy="3892663"/>
            <a:chOff x="325193" y="725655"/>
            <a:chExt cx="10792956" cy="3893383"/>
          </a:xfrm>
        </p:grpSpPr>
        <p:sp>
          <p:nvSpPr>
            <p:cNvPr id="5" name="矩形 4"/>
            <p:cNvSpPr/>
            <p:nvPr/>
          </p:nvSpPr>
          <p:spPr>
            <a:xfrm>
              <a:off x="325193" y="1263701"/>
              <a:ext cx="10792956" cy="3355337"/>
            </a:xfrm>
            <a:prstGeom prst="rect">
              <a:avLst/>
            </a:prstGeom>
          </p:spPr>
          <p:txBody>
            <a:bodyPr wrap="square" lIns="121875" tIns="60936" rIns="121875" bIns="60936">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pPr>
              <a:r>
                <a:rPr lang="en-US" altLang="zh-CN" sz="2800">
                  <a:solidFill>
                    <a:srgbClr val="0000FF"/>
                  </a:solidFill>
                  <a:latin typeface="微软雅黑" panose="020B0503020204020204" charset="-122"/>
                  <a:ea typeface="微软雅黑" panose="020B0503020204020204" charset="-122"/>
                  <a:cs typeface="Times New Roman" panose="02020603050405020304" pitchFamily="18" charset="0"/>
                </a:rPr>
                <a:t>1</a:t>
              </a:r>
              <a:r>
                <a:rPr lang="zh-CN" altLang="en-US" sz="2800">
                  <a:solidFill>
                    <a:srgbClr val="0000FF"/>
                  </a:solidFill>
                  <a:latin typeface="微软雅黑" panose="020B0503020204020204" charset="-122"/>
                  <a:ea typeface="微软雅黑" panose="020B0503020204020204" charset="-122"/>
                  <a:cs typeface="Times New Roman" panose="02020603050405020304" pitchFamily="18" charset="0"/>
                </a:rPr>
                <a:t>、</a:t>
              </a:r>
              <a:r>
                <a:rPr lang="zh-CN" altLang="zh-CN" sz="2800" kern="100" spc="-100">
                  <a:latin typeface="微软雅黑" panose="020B0503020204020204" charset="-122"/>
                  <a:ea typeface="微软雅黑" panose="020B0503020204020204" charset="-122"/>
                  <a:cs typeface="Times New Roman" panose="02020603050405020304" pitchFamily="18" charset="0"/>
                </a:rPr>
                <a:t>某有机物</a:t>
              </a:r>
              <a:r>
                <a:rPr lang="en-US" altLang="zh-CN" sz="2800" kern="100" spc="-100">
                  <a:latin typeface="微软雅黑" panose="020B0503020204020204" charset="-122"/>
                  <a:ea typeface="微软雅黑" panose="020B0503020204020204" charset="-122"/>
                  <a:cs typeface="Times New Roman" panose="02020603050405020304" pitchFamily="18" charset="0"/>
                </a:rPr>
                <a:t>A</a:t>
              </a:r>
              <a:r>
                <a:rPr lang="zh-CN" altLang="zh-CN" sz="2800" kern="100" spc="-100">
                  <a:latin typeface="微软雅黑" panose="020B0503020204020204" charset="-122"/>
                  <a:ea typeface="微软雅黑" panose="020B0503020204020204" charset="-122"/>
                  <a:cs typeface="Times New Roman" panose="02020603050405020304" pitchFamily="18" charset="0"/>
                </a:rPr>
                <a:t>的结构简式为</a:t>
              </a:r>
              <a:r>
                <a:rPr lang="en-US" altLang="zh-CN" sz="2800" kern="100" spc="-100">
                  <a:latin typeface="微软雅黑" panose="020B0503020204020204" charset="-122"/>
                  <a:ea typeface="微软雅黑" panose="020B0503020204020204" charset="-122"/>
                  <a:cs typeface="Times New Roman" panose="02020603050405020304" pitchFamily="18" charset="0"/>
                </a:rPr>
                <a:t>                                     </a:t>
              </a:r>
              <a:r>
                <a:rPr lang="zh-CN" altLang="zh-CN" sz="2800" kern="100" spc="-100">
                  <a:latin typeface="微软雅黑" panose="020B0503020204020204" charset="-122"/>
                  <a:ea typeface="微软雅黑" panose="020B0503020204020204" charset="-122"/>
                  <a:cs typeface="Times New Roman" panose="02020603050405020304" pitchFamily="18" charset="0"/>
                </a:rPr>
                <a:t>，取</a:t>
              </a:r>
              <a:r>
                <a:rPr lang="en-US" altLang="zh-CN" sz="2800" kern="100" spc="-100">
                  <a:latin typeface="微软雅黑" panose="020B0503020204020204" charset="-122"/>
                  <a:ea typeface="微软雅黑" panose="020B0503020204020204" charset="-122"/>
                  <a:cs typeface="Times New Roman" panose="02020603050405020304" pitchFamily="18" charset="0"/>
                </a:rPr>
                <a:t>Na</a:t>
              </a:r>
              <a:r>
                <a:rPr lang="zh-CN" altLang="zh-CN" sz="2800" kern="100" spc="-100">
                  <a:latin typeface="微软雅黑" panose="020B0503020204020204" charset="-122"/>
                  <a:ea typeface="微软雅黑" panose="020B0503020204020204" charset="-122"/>
                  <a:cs typeface="Times New Roman" panose="02020603050405020304" pitchFamily="18" charset="0"/>
                </a:rPr>
                <a:t>、</a:t>
              </a:r>
              <a:r>
                <a:rPr lang="en-US" altLang="zh-CN" sz="2800" kern="100" spc="-100">
                  <a:latin typeface="微软雅黑" panose="020B0503020204020204" charset="-122"/>
                  <a:ea typeface="微软雅黑" panose="020B0503020204020204" charset="-122"/>
                  <a:cs typeface="Times New Roman" panose="02020603050405020304" pitchFamily="18" charset="0"/>
                </a:rPr>
                <a:t>NaOH</a:t>
              </a:r>
              <a:r>
                <a:rPr lang="zh-CN" altLang="zh-CN" sz="2800" kern="100" spc="-100">
                  <a:latin typeface="微软雅黑" panose="020B0503020204020204" charset="-122"/>
                  <a:ea typeface="微软雅黑" panose="020B0503020204020204" charset="-122"/>
                  <a:cs typeface="Times New Roman" panose="02020603050405020304" pitchFamily="18" charset="0"/>
                </a:rPr>
                <a:t>、</a:t>
              </a:r>
              <a:endParaRPr lang="en-US" altLang="zh-CN" sz="2800" kern="100" spc="-100">
                <a:latin typeface="微软雅黑" panose="020B0503020204020204" charset="-122"/>
                <a:ea typeface="微软雅黑" panose="020B0503020204020204" charset="-122"/>
                <a:cs typeface="Times New Roman" panose="02020603050405020304" pitchFamily="18" charset="0"/>
              </a:endParaRPr>
            </a:p>
            <a:p>
              <a:pPr algn="just">
                <a:lnSpc>
                  <a:spcPct val="150000"/>
                </a:lnSpc>
              </a:pPr>
              <a:endParaRPr lang="en-US" altLang="zh-CN" sz="2800" kern="100" spc="-100">
                <a:latin typeface="微软雅黑" panose="020B0503020204020204" charset="-122"/>
                <a:ea typeface="微软雅黑" panose="020B0503020204020204" charset="-122"/>
                <a:cs typeface="Times New Roman" panose="02020603050405020304" pitchFamily="18" charset="0"/>
              </a:endParaRPr>
            </a:p>
            <a:p>
              <a:pPr algn="just">
                <a:lnSpc>
                  <a:spcPct val="150000"/>
                </a:lnSpc>
              </a:pPr>
              <a:r>
                <a:rPr lang="en-US" altLang="zh-CN" sz="2800" kern="100" spc="-100">
                  <a:latin typeface="微软雅黑" panose="020B0503020204020204" charset="-122"/>
                  <a:ea typeface="微软雅黑" panose="020B0503020204020204" charset="-122"/>
                  <a:cs typeface="Times New Roman" panose="02020603050405020304" pitchFamily="18" charset="0"/>
                </a:rPr>
                <a:t>NaHCO</a:t>
              </a:r>
              <a:r>
                <a:rPr lang="en-US" altLang="zh-CN" sz="2800" kern="100" spc="-100" baseline="-25000">
                  <a:latin typeface="微软雅黑" panose="020B0503020204020204" charset="-122"/>
                  <a:ea typeface="微软雅黑" panose="020B0503020204020204" charset="-122"/>
                  <a:cs typeface="Times New Roman" panose="02020603050405020304" pitchFamily="18" charset="0"/>
                </a:rPr>
                <a:t>3</a:t>
              </a:r>
              <a:r>
                <a:rPr lang="zh-CN" altLang="zh-CN" sz="2800" kern="100">
                  <a:latin typeface="微软雅黑" panose="020B0503020204020204" charset="-122"/>
                  <a:ea typeface="微软雅黑" panose="020B0503020204020204" charset="-122"/>
                  <a:cs typeface="Times New Roman" panose="02020603050405020304" pitchFamily="18" charset="0"/>
                </a:rPr>
                <a:t>分别与等物质的量的该物质充分反应</a:t>
              </a:r>
              <a:r>
                <a:rPr lang="en-US" altLang="zh-CN" sz="2800" kern="100">
                  <a:latin typeface="微软雅黑" panose="020B0503020204020204" charset="-122"/>
                  <a:ea typeface="微软雅黑" panose="020B0503020204020204" charset="-122"/>
                  <a:cs typeface="Times New Roman" panose="02020603050405020304" pitchFamily="18" charset="0"/>
                </a:rPr>
                <a:t>(</a:t>
              </a:r>
              <a:r>
                <a:rPr lang="zh-CN" altLang="zh-CN" sz="2800" kern="100">
                  <a:latin typeface="微软雅黑" panose="020B0503020204020204" charset="-122"/>
                  <a:ea typeface="微软雅黑" panose="020B0503020204020204" charset="-122"/>
                  <a:cs typeface="Times New Roman" panose="02020603050405020304" pitchFamily="18" charset="0"/>
                </a:rPr>
                <a:t>反应时可加热煮沸</a:t>
              </a:r>
              <a:r>
                <a:rPr lang="en-US" altLang="zh-CN" sz="2800" kern="100">
                  <a:latin typeface="微软雅黑" panose="020B0503020204020204" charset="-122"/>
                  <a:ea typeface="微软雅黑" panose="020B0503020204020204" charset="-122"/>
                  <a:cs typeface="Times New Roman" panose="02020603050405020304" pitchFamily="18" charset="0"/>
                </a:rPr>
                <a:t>)</a:t>
              </a:r>
              <a:r>
                <a:rPr lang="zh-CN" altLang="zh-CN" sz="2800" kern="100">
                  <a:latin typeface="微软雅黑" panose="020B0503020204020204" charset="-122"/>
                  <a:ea typeface="微软雅黑" panose="020B0503020204020204" charset="-122"/>
                  <a:cs typeface="Times New Roman" panose="02020603050405020304" pitchFamily="18" charset="0"/>
                </a:rPr>
                <a:t>，则消耗</a:t>
              </a:r>
              <a:r>
                <a:rPr lang="en-US" altLang="zh-CN" sz="2800" kern="100">
                  <a:latin typeface="微软雅黑" panose="020B0503020204020204" charset="-122"/>
                  <a:ea typeface="微软雅黑" panose="020B0503020204020204" charset="-122"/>
                  <a:cs typeface="Times New Roman" panose="02020603050405020304" pitchFamily="18" charset="0"/>
                </a:rPr>
                <a:t>Na</a:t>
              </a:r>
              <a:r>
                <a:rPr lang="zh-CN" altLang="zh-CN" sz="2800" kern="100">
                  <a:latin typeface="微软雅黑" panose="020B0503020204020204" charset="-122"/>
                  <a:ea typeface="微软雅黑" panose="020B0503020204020204" charset="-122"/>
                  <a:cs typeface="Times New Roman" panose="02020603050405020304" pitchFamily="18" charset="0"/>
                </a:rPr>
                <a:t>、</a:t>
              </a:r>
              <a:r>
                <a:rPr lang="en-US" altLang="zh-CN" sz="2800" kern="100">
                  <a:latin typeface="微软雅黑" panose="020B0503020204020204" charset="-122"/>
                  <a:ea typeface="微软雅黑" panose="020B0503020204020204" charset="-122"/>
                  <a:cs typeface="Times New Roman" panose="02020603050405020304" pitchFamily="18" charset="0"/>
                </a:rPr>
                <a:t>NaOH</a:t>
              </a:r>
              <a:r>
                <a:rPr lang="zh-CN" altLang="zh-CN" sz="2800" kern="100">
                  <a:latin typeface="微软雅黑" panose="020B0503020204020204" charset="-122"/>
                  <a:ea typeface="微软雅黑" panose="020B0503020204020204" charset="-122"/>
                  <a:cs typeface="Times New Roman" panose="02020603050405020304" pitchFamily="18" charset="0"/>
                </a:rPr>
                <a:t>、</a:t>
              </a:r>
              <a:r>
                <a:rPr lang="en-US" altLang="zh-CN" sz="2800" kern="100">
                  <a:latin typeface="微软雅黑" panose="020B0503020204020204" charset="-122"/>
                  <a:ea typeface="微软雅黑" panose="020B0503020204020204" charset="-122"/>
                  <a:cs typeface="Times New Roman" panose="02020603050405020304" pitchFamily="18" charset="0"/>
                </a:rPr>
                <a:t>NaHCO</a:t>
              </a:r>
              <a:r>
                <a:rPr lang="en-US" altLang="zh-CN" sz="2800" kern="100" baseline="-25000">
                  <a:latin typeface="微软雅黑" panose="020B0503020204020204" charset="-122"/>
                  <a:ea typeface="微软雅黑" panose="020B0503020204020204" charset="-122"/>
                  <a:cs typeface="Times New Roman" panose="02020603050405020304" pitchFamily="18" charset="0"/>
                </a:rPr>
                <a:t>3</a:t>
              </a:r>
              <a:r>
                <a:rPr lang="zh-CN" altLang="zh-CN" sz="2800" kern="100">
                  <a:latin typeface="微软雅黑" panose="020B0503020204020204" charset="-122"/>
                  <a:ea typeface="微软雅黑" panose="020B0503020204020204" charset="-122"/>
                  <a:cs typeface="Times New Roman" panose="02020603050405020304" pitchFamily="18" charset="0"/>
                </a:rPr>
                <a:t>三种物质的物质的量之比为（</a:t>
              </a:r>
              <a:r>
                <a:rPr lang="en-US" altLang="zh-CN" sz="2800" kern="100">
                  <a:latin typeface="微软雅黑" panose="020B0503020204020204" charset="-122"/>
                  <a:ea typeface="微软雅黑" panose="020B0503020204020204" charset="-122"/>
                  <a:cs typeface="Times New Roman" panose="02020603050405020304" pitchFamily="18" charset="0"/>
                </a:rPr>
                <a:t>       </a:t>
              </a:r>
              <a:r>
                <a:rPr lang="zh-CN" altLang="zh-CN" sz="2800" kern="100">
                  <a:latin typeface="微软雅黑" panose="020B0503020204020204" charset="-122"/>
                  <a:ea typeface="微软雅黑" panose="020B0503020204020204" charset="-122"/>
                  <a:cs typeface="Times New Roman" panose="02020603050405020304" pitchFamily="18" charset="0"/>
                </a:rPr>
                <a:t>）</a:t>
              </a:r>
              <a:endParaRPr lang="zh-CN" altLang="zh-CN" sz="2800" kern="100">
                <a:latin typeface="微软雅黑" panose="020B0503020204020204" charset="-122"/>
                <a:ea typeface="微软雅黑" panose="020B0503020204020204" charset="-122"/>
                <a:cs typeface="Times New Roman" panose="02020603050405020304" pitchFamily="18" charset="0"/>
              </a:endParaRPr>
            </a:p>
            <a:p>
              <a:pPr algn="just">
                <a:lnSpc>
                  <a:spcPct val="150000"/>
                </a:lnSpc>
                <a:spcAft>
                  <a:spcPct val="0"/>
                </a:spcAft>
              </a:pPr>
              <a:r>
                <a:rPr lang="en-US" altLang="zh-CN" sz="2800" kern="100">
                  <a:latin typeface="微软雅黑" panose="020B0503020204020204" charset="-122"/>
                  <a:ea typeface="微软雅黑" panose="020B0503020204020204" charset="-122"/>
                  <a:cs typeface="Times New Roman" panose="02020603050405020304" pitchFamily="18" charset="0"/>
                </a:rPr>
                <a:t>A.2∶2∶1  	B.1∶1∶1	C.3∶2∶1  	D.3∶3∶2</a:t>
              </a:r>
              <a:endParaRPr lang="zh-CN" altLang="zh-CN" sz="2800" kern="100">
                <a:effectLst/>
                <a:latin typeface="微软雅黑" panose="020B0503020204020204" charset="-122"/>
                <a:ea typeface="微软雅黑" panose="020B0503020204020204" charset="-122"/>
                <a:cs typeface="Times New Roman" panose="02020603050405020304" pitchFamily="18" charset="0"/>
              </a:endParaRPr>
            </a:p>
          </p:txBody>
        </p:sp>
        <p:pic>
          <p:nvPicPr>
            <p:cNvPr id="6" name="Picture 2"/>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040074" y="725655"/>
              <a:ext cx="2790071" cy="183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9"/>
          <p:cNvSpPr txBox="1"/>
          <p:nvPr/>
        </p:nvSpPr>
        <p:spPr>
          <a:xfrm>
            <a:off x="10344527" y="3992259"/>
            <a:ext cx="571123" cy="584775"/>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3200" b="1">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C</a:t>
            </a:r>
            <a:endParaRPr lang="en-US" altLang="zh-CN" sz="3200" b="1">
              <a:solidFill>
                <a:srgbClr val="FF0000"/>
              </a:solidFill>
              <a:latin typeface="Times New Roman" panose="02020603050405020304" pitchFamily="18" charset="0"/>
              <a:ea typeface="华文新魏" panose="02010800040101010101" pitchFamily="2" charset="-122"/>
              <a:cs typeface="Times New Roman" panose="02020603050405020304" pitchFamily="18" charset="0"/>
            </a:endParaRPr>
          </a:p>
        </p:txBody>
      </p:sp>
      <p:pic>
        <p:nvPicPr>
          <p:cNvPr id="7" name="图片 6"/>
          <p:cNvPicPr>
            <a:picLocks noChangeAspect="1"/>
          </p:cNvPicPr>
          <p:nvPr/>
        </p:nvPicPr>
        <p:blipFill>
          <a:blip r:embed="rId2"/>
          <a:srcRect l="20869" t="27083" r="25313" b="31528"/>
          <a:stretch>
            <a:fillRect/>
          </a:stretch>
        </p:blipFill>
        <p:spPr>
          <a:xfrm>
            <a:off x="10081779" y="4677694"/>
            <a:ext cx="1409700" cy="192702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流程图: 可选过程 15"/>
          <p:cNvSpPr/>
          <p:nvPr/>
        </p:nvSpPr>
        <p:spPr>
          <a:xfrm>
            <a:off x="304800" y="2926768"/>
            <a:ext cx="11582400" cy="3750257"/>
          </a:xfrm>
          <a:prstGeom prst="flowChartAlternateProcess">
            <a:avLst/>
          </a:prstGeom>
          <a:solidFill>
            <a:schemeClr val="accent4">
              <a:alpha val="19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a:t>羧酸的化学性质</a:t>
            </a:r>
            <a:endParaRPr lang="zh-CN" altLang="en-US"/>
          </a:p>
        </p:txBody>
      </p:sp>
      <p:sp>
        <p:nvSpPr>
          <p:cNvPr id="3" name="文本框 2"/>
          <p:cNvSpPr txBox="1"/>
          <p:nvPr/>
        </p:nvSpPr>
        <p:spPr>
          <a:xfrm>
            <a:off x="714375" y="1123950"/>
            <a:ext cx="5048250" cy="492443"/>
          </a:xfrm>
          <a:prstGeom prst="rect">
            <a:avLst/>
          </a:prstGeom>
          <a:noFill/>
        </p:spPr>
        <p:txBody>
          <a:bodyPr wrap="square" lIns="0" tIns="0" rIns="0" bIns="0" rtlCol="0">
            <a:spAutoFit/>
          </a:bodyPr>
          <a:lstStyle/>
          <a:p>
            <a:pPr algn="just"/>
            <a:r>
              <a:rPr lang="en-US" altLang="zh-CN" sz="3200" b="1">
                <a:solidFill>
                  <a:schemeClr val="accent5">
                    <a:lumMod val="75000"/>
                  </a:schemeClr>
                </a:solidFill>
                <a:latin typeface="微软雅黑" panose="020B0503020204020204" charset="-122"/>
                <a:ea typeface="微软雅黑" panose="020B0503020204020204" charset="-122"/>
              </a:rPr>
              <a:t>2</a:t>
            </a:r>
            <a:r>
              <a:rPr lang="zh-CN" altLang="en-US" sz="3200" b="1">
                <a:solidFill>
                  <a:schemeClr val="accent5">
                    <a:lumMod val="75000"/>
                  </a:schemeClr>
                </a:solidFill>
                <a:latin typeface="微软雅黑" panose="020B0503020204020204" charset="-122"/>
                <a:ea typeface="微软雅黑" panose="020B0503020204020204" charset="-122"/>
              </a:rPr>
              <a:t>、酯化反应</a:t>
            </a:r>
            <a:r>
              <a:rPr lang="zh-CN" altLang="en-US" sz="2800">
                <a:solidFill>
                  <a:srgbClr val="FF0000"/>
                </a:solidFill>
                <a:latin typeface="微软雅黑" panose="020B0503020204020204" charset="-122"/>
                <a:ea typeface="微软雅黑" panose="020B0503020204020204" charset="-122"/>
              </a:rPr>
              <a:t>（取代反应）</a:t>
            </a:r>
            <a:endParaRPr lang="zh-CN" altLang="en-US" sz="3200">
              <a:solidFill>
                <a:srgbClr val="FF0000"/>
              </a:solidFill>
              <a:latin typeface="微软雅黑" panose="020B0503020204020204" charset="-122"/>
              <a:ea typeface="微软雅黑" panose="020B0503020204020204" charset="-122"/>
            </a:endParaRPr>
          </a:p>
        </p:txBody>
      </p:sp>
      <p:sp>
        <p:nvSpPr>
          <p:cNvPr id="13" name="文本框 12"/>
          <p:cNvSpPr txBox="1"/>
          <p:nvPr/>
        </p:nvSpPr>
        <p:spPr>
          <a:xfrm>
            <a:off x="714375" y="1712820"/>
            <a:ext cx="10448925" cy="990336"/>
          </a:xfrm>
          <a:prstGeom prst="rect">
            <a:avLst/>
          </a:prstGeom>
          <a:noFill/>
        </p:spPr>
        <p:txBody>
          <a:bodyPr wrap="square" lIns="0" tIns="0" rIns="0" bIns="0" rtlCol="0">
            <a:spAutoFit/>
          </a:bodyPr>
          <a:lstStyle/>
          <a:p>
            <a:pPr algn="just">
              <a:lnSpc>
                <a:spcPct val="120000"/>
              </a:lnSpc>
            </a:pPr>
            <a:r>
              <a:rPr lang="zh-CN" altLang="en-US" sz="2800">
                <a:latin typeface="+mj-ea"/>
                <a:ea typeface="+mj-ea"/>
              </a:rPr>
              <a:t>羧酸和醇在酸催化下可以发生酯化反应，如乙酸与乙醇在浓硫酸催化和加热的条件下反应，生产乙酸乙酯。</a:t>
            </a:r>
            <a:endParaRPr lang="zh-CN" altLang="en-US" sz="2800">
              <a:latin typeface="+mj-ea"/>
              <a:ea typeface="+mj-ea"/>
            </a:endParaRPr>
          </a:p>
        </p:txBody>
      </p:sp>
      <p:sp>
        <p:nvSpPr>
          <p:cNvPr id="15" name="文本框 14"/>
          <p:cNvSpPr txBox="1"/>
          <p:nvPr/>
        </p:nvSpPr>
        <p:spPr>
          <a:xfrm>
            <a:off x="609600" y="3041266"/>
            <a:ext cx="11029949" cy="1384995"/>
          </a:xfrm>
          <a:prstGeom prst="rect">
            <a:avLst/>
          </a:prstGeom>
          <a:noFill/>
        </p:spPr>
        <p:txBody>
          <a:bodyPr wrap="square">
            <a:spAutoFit/>
          </a:bodyPr>
          <a:lstStyle/>
          <a:p>
            <a:pPr fontAlgn="auto">
              <a:spcBef>
                <a:spcPct val="0"/>
              </a:spcBef>
              <a:spcAft>
                <a:spcPct val="0"/>
              </a:spcAft>
            </a:pPr>
            <a:r>
              <a:rPr kumimoji="0" lang="en-US" altLang="zh-CN" sz="280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Times New Roman" panose="02020603050405020304" pitchFamily="18" charset="0"/>
              </a:rPr>
              <a:t>【</a:t>
            </a:r>
            <a:r>
              <a:rPr lang="zh-CN" altLang="en-US" sz="2800" kern="0">
                <a:solidFill>
                  <a:prstClr val="black"/>
                </a:solidFill>
                <a:latin typeface="微软雅黑" panose="020B0503020204020204" charset="-122"/>
                <a:ea typeface="微软雅黑" panose="020B0503020204020204" charset="-122"/>
                <a:cs typeface="Times New Roman" panose="02020603050405020304" pitchFamily="18" charset="0"/>
              </a:rPr>
              <a:t>思考与讨论</a:t>
            </a:r>
            <a:r>
              <a:rPr kumimoji="0" lang="en-US" altLang="zh-CN" sz="280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Times New Roman" panose="02020603050405020304" pitchFamily="18" charset="0"/>
              </a:rPr>
              <a:t>】</a:t>
            </a:r>
            <a:r>
              <a:rPr kumimoji="0" lang="zh-CN" altLang="en-US" sz="280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Times New Roman" panose="02020603050405020304" pitchFamily="18" charset="0"/>
              </a:rPr>
              <a:t>乙酸与乙醇的酯化反应，从形式上看是</a:t>
            </a:r>
            <a:r>
              <a:rPr kumimoji="0" lang="zh-CN" altLang="en-US" sz="2800" i="0" u="none" strike="noStrike" kern="0" cap="none" spc="0" normalizeH="0" baseline="0" noProof="0">
                <a:ln>
                  <a:noFill/>
                </a:ln>
                <a:solidFill>
                  <a:srgbClr val="FF0000"/>
                </a:solidFill>
                <a:effectLst/>
                <a:uLnTx/>
                <a:uFillTx/>
                <a:latin typeface="微软雅黑" panose="020B0503020204020204" charset="-122"/>
                <a:ea typeface="微软雅黑" panose="020B0503020204020204" charset="-122"/>
                <a:cs typeface="Times New Roman" panose="02020603050405020304" pitchFamily="18" charset="0"/>
              </a:rPr>
              <a:t>羧基与羟基之间脱去一个水分子</a:t>
            </a:r>
            <a:r>
              <a:rPr kumimoji="0" lang="zh-CN" altLang="en-US" sz="280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Times New Roman" panose="02020603050405020304" pitchFamily="18" charset="0"/>
              </a:rPr>
              <a:t>。脱水时有以下两种可能的方式，你能设计一个实验方案来证明是哪一种吗？</a:t>
            </a:r>
            <a:endParaRPr kumimoji="0" lang="en-US" altLang="zh-CN" sz="280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cs typeface="Times New Roman" panose="02020603050405020304" pitchFamily="18" charset="0"/>
            </a:endParaRPr>
          </a:p>
        </p:txBody>
      </p:sp>
      <p:sp>
        <p:nvSpPr>
          <p:cNvPr id="23" name="文本框 22"/>
          <p:cNvSpPr txBox="1"/>
          <p:nvPr/>
        </p:nvSpPr>
        <p:spPr>
          <a:xfrm>
            <a:off x="2652218" y="4934384"/>
            <a:ext cx="2686051"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 H-O-CH</a:t>
            </a:r>
            <a:r>
              <a:rPr lang="en-US" altLang="zh-CN" sz="2800" b="1" baseline="-25000">
                <a:latin typeface="Times New Roman" panose="02020603050405020304" pitchFamily="18" charset="0"/>
                <a:cs typeface="Times New Roman" panose="02020603050405020304" pitchFamily="18" charset="0"/>
              </a:rPr>
              <a:t>2</a:t>
            </a:r>
            <a:r>
              <a:rPr lang="en-US" altLang="zh-CN" sz="2800" b="1">
                <a:latin typeface="Times New Roman" panose="02020603050405020304" pitchFamily="18" charset="0"/>
                <a:cs typeface="Times New Roman" panose="02020603050405020304" pitchFamily="18" charset="0"/>
              </a:rPr>
              <a:t>CH</a:t>
            </a:r>
            <a:r>
              <a:rPr lang="en-US" altLang="zh-CN" sz="2800" b="1" baseline="-25000">
                <a:latin typeface="Times New Roman" panose="02020603050405020304" pitchFamily="18" charset="0"/>
                <a:cs typeface="Times New Roman" panose="02020603050405020304" pitchFamily="18" charset="0"/>
              </a:rPr>
              <a:t>3</a:t>
            </a:r>
            <a:endParaRPr lang="zh-CN" altLang="en-US" sz="2800" b="1" baseline="-25000">
              <a:latin typeface="Times New Roman" panose="02020603050405020304" pitchFamily="18" charset="0"/>
              <a:cs typeface="Times New Roman" panose="02020603050405020304" pitchFamily="18" charset="0"/>
            </a:endParaRPr>
          </a:p>
        </p:txBody>
      </p:sp>
      <p:grpSp>
        <p:nvGrpSpPr>
          <p:cNvPr id="26" name="组合 25"/>
          <p:cNvGrpSpPr/>
          <p:nvPr/>
        </p:nvGrpSpPr>
        <p:grpSpPr>
          <a:xfrm>
            <a:off x="714375" y="4433967"/>
            <a:ext cx="2057399" cy="938829"/>
            <a:chOff x="5562599" y="445871"/>
            <a:chExt cx="2057399" cy="938829"/>
          </a:xfrm>
        </p:grpSpPr>
        <p:sp>
          <p:nvSpPr>
            <p:cNvPr id="22" name="文本框 21"/>
            <p:cNvSpPr txBox="1"/>
            <p:nvPr/>
          </p:nvSpPr>
          <p:spPr>
            <a:xfrm>
              <a:off x="5562599" y="953813"/>
              <a:ext cx="2057399"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CH</a:t>
              </a:r>
              <a:r>
                <a:rPr lang="en-US" altLang="zh-CN" sz="2800" b="1" baseline="-25000">
                  <a:latin typeface="Times New Roman" panose="02020603050405020304" pitchFamily="18" charset="0"/>
                  <a:cs typeface="Times New Roman" panose="02020603050405020304" pitchFamily="18" charset="0"/>
                </a:rPr>
                <a:t>3</a:t>
              </a:r>
              <a:r>
                <a:rPr lang="en-US" altLang="zh-CN" sz="2800" b="1">
                  <a:latin typeface="Times New Roman" panose="02020603050405020304" pitchFamily="18" charset="0"/>
                  <a:cs typeface="Times New Roman" panose="02020603050405020304" pitchFamily="18" charset="0"/>
                </a:rPr>
                <a:t>-C-O-H</a:t>
              </a:r>
              <a:endParaRPr lang="zh-CN" altLang="en-US" sz="2800" b="1" baseline="-25000">
                <a:latin typeface="Times New Roman" panose="02020603050405020304" pitchFamily="18" charset="0"/>
                <a:cs typeface="Times New Roman" panose="02020603050405020304" pitchFamily="18" charset="0"/>
              </a:endParaRPr>
            </a:p>
          </p:txBody>
        </p:sp>
        <p:sp>
          <p:nvSpPr>
            <p:cNvPr id="24" name="文本框 23"/>
            <p:cNvSpPr txBox="1"/>
            <p:nvPr/>
          </p:nvSpPr>
          <p:spPr>
            <a:xfrm>
              <a:off x="6338394" y="445871"/>
              <a:ext cx="385764"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O</a:t>
              </a:r>
              <a:endParaRPr lang="zh-CN" altLang="en-US" sz="2800" b="1" baseline="-25000">
                <a:latin typeface="Times New Roman" panose="02020603050405020304" pitchFamily="18" charset="0"/>
                <a:cs typeface="Times New Roman" panose="02020603050405020304" pitchFamily="18" charset="0"/>
              </a:endParaRPr>
            </a:p>
          </p:txBody>
        </p:sp>
        <p:sp>
          <p:nvSpPr>
            <p:cNvPr id="25" name="文本框 24"/>
            <p:cNvSpPr txBox="1"/>
            <p:nvPr/>
          </p:nvSpPr>
          <p:spPr>
            <a:xfrm rot="5400000">
              <a:off x="6287605" y="761352"/>
              <a:ext cx="385764" cy="492443"/>
            </a:xfrm>
            <a:prstGeom prst="rect">
              <a:avLst/>
            </a:prstGeom>
            <a:noFill/>
          </p:spPr>
          <p:txBody>
            <a:bodyPr wrap="square" lIns="0" tIns="0" rIns="0" bIns="0" rtlCol="0">
              <a:spAutoFit/>
            </a:bodyPr>
            <a:lstStyle/>
            <a:p>
              <a:pPr algn="just"/>
              <a:r>
                <a:rPr lang="en-US" altLang="zh-CN" sz="3200" b="1">
                  <a:latin typeface="Times New Roman" panose="02020603050405020304" pitchFamily="18" charset="0"/>
                  <a:cs typeface="Times New Roman" panose="02020603050405020304" pitchFamily="18" charset="0"/>
                </a:rPr>
                <a:t>=</a:t>
              </a:r>
              <a:endParaRPr lang="zh-CN" altLang="en-US" sz="3200" b="1" baseline="-25000">
                <a:latin typeface="Times New Roman" panose="02020603050405020304" pitchFamily="18" charset="0"/>
                <a:cs typeface="Times New Roman" panose="02020603050405020304" pitchFamily="18" charset="0"/>
              </a:endParaRPr>
            </a:p>
          </p:txBody>
        </p:sp>
      </p:grpSp>
      <p:sp>
        <p:nvSpPr>
          <p:cNvPr id="27" name="文本框 26"/>
          <p:cNvSpPr txBox="1"/>
          <p:nvPr/>
        </p:nvSpPr>
        <p:spPr>
          <a:xfrm>
            <a:off x="2652218" y="5975138"/>
            <a:ext cx="2686051"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 H-O-CH</a:t>
            </a:r>
            <a:r>
              <a:rPr lang="en-US" altLang="zh-CN" sz="2800" b="1" baseline="-25000">
                <a:latin typeface="Times New Roman" panose="02020603050405020304" pitchFamily="18" charset="0"/>
                <a:cs typeface="Times New Roman" panose="02020603050405020304" pitchFamily="18" charset="0"/>
              </a:rPr>
              <a:t>2</a:t>
            </a:r>
            <a:r>
              <a:rPr lang="en-US" altLang="zh-CN" sz="2800" b="1">
                <a:latin typeface="Times New Roman" panose="02020603050405020304" pitchFamily="18" charset="0"/>
                <a:cs typeface="Times New Roman" panose="02020603050405020304" pitchFamily="18" charset="0"/>
              </a:rPr>
              <a:t>CH</a:t>
            </a:r>
            <a:r>
              <a:rPr lang="en-US" altLang="zh-CN" sz="2800" b="1" baseline="-25000">
                <a:latin typeface="Times New Roman" panose="02020603050405020304" pitchFamily="18" charset="0"/>
                <a:cs typeface="Times New Roman" panose="02020603050405020304" pitchFamily="18" charset="0"/>
              </a:rPr>
              <a:t>3</a:t>
            </a:r>
            <a:endParaRPr lang="zh-CN" altLang="en-US" sz="2800" b="1" baseline="-25000">
              <a:latin typeface="Times New Roman" panose="02020603050405020304" pitchFamily="18" charset="0"/>
              <a:cs typeface="Times New Roman" panose="02020603050405020304" pitchFamily="18" charset="0"/>
            </a:endParaRPr>
          </a:p>
        </p:txBody>
      </p:sp>
      <p:grpSp>
        <p:nvGrpSpPr>
          <p:cNvPr id="28" name="组合 27"/>
          <p:cNvGrpSpPr/>
          <p:nvPr/>
        </p:nvGrpSpPr>
        <p:grpSpPr>
          <a:xfrm>
            <a:off x="714375" y="5474721"/>
            <a:ext cx="2057399" cy="938829"/>
            <a:chOff x="5562599" y="445871"/>
            <a:chExt cx="2057399" cy="938829"/>
          </a:xfrm>
        </p:grpSpPr>
        <p:sp>
          <p:nvSpPr>
            <p:cNvPr id="29" name="文本框 28"/>
            <p:cNvSpPr txBox="1"/>
            <p:nvPr/>
          </p:nvSpPr>
          <p:spPr>
            <a:xfrm>
              <a:off x="5562599" y="953813"/>
              <a:ext cx="2057399"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CH</a:t>
              </a:r>
              <a:r>
                <a:rPr lang="en-US" altLang="zh-CN" sz="2800" b="1" baseline="-25000">
                  <a:latin typeface="Times New Roman" panose="02020603050405020304" pitchFamily="18" charset="0"/>
                  <a:cs typeface="Times New Roman" panose="02020603050405020304" pitchFamily="18" charset="0"/>
                </a:rPr>
                <a:t>3</a:t>
              </a:r>
              <a:r>
                <a:rPr lang="en-US" altLang="zh-CN" sz="2800" b="1">
                  <a:latin typeface="Times New Roman" panose="02020603050405020304" pitchFamily="18" charset="0"/>
                  <a:cs typeface="Times New Roman" panose="02020603050405020304" pitchFamily="18" charset="0"/>
                </a:rPr>
                <a:t>-C-O-H</a:t>
              </a:r>
              <a:endParaRPr lang="zh-CN" altLang="en-US" sz="2800" b="1" baseline="-25000">
                <a:latin typeface="Times New Roman" panose="02020603050405020304" pitchFamily="18" charset="0"/>
                <a:cs typeface="Times New Roman" panose="02020603050405020304" pitchFamily="18" charset="0"/>
              </a:endParaRPr>
            </a:p>
          </p:txBody>
        </p:sp>
        <p:sp>
          <p:nvSpPr>
            <p:cNvPr id="30" name="文本框 29"/>
            <p:cNvSpPr txBox="1"/>
            <p:nvPr/>
          </p:nvSpPr>
          <p:spPr>
            <a:xfrm>
              <a:off x="6338394" y="445871"/>
              <a:ext cx="385764"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O</a:t>
              </a:r>
              <a:endParaRPr lang="zh-CN" altLang="en-US" sz="2800" b="1" baseline="-25000">
                <a:latin typeface="Times New Roman" panose="02020603050405020304" pitchFamily="18" charset="0"/>
                <a:cs typeface="Times New Roman" panose="02020603050405020304" pitchFamily="18" charset="0"/>
              </a:endParaRPr>
            </a:p>
          </p:txBody>
        </p:sp>
        <p:sp>
          <p:nvSpPr>
            <p:cNvPr id="31" name="文本框 30"/>
            <p:cNvSpPr txBox="1"/>
            <p:nvPr/>
          </p:nvSpPr>
          <p:spPr>
            <a:xfrm rot="5400000">
              <a:off x="6287605" y="761352"/>
              <a:ext cx="385764" cy="492443"/>
            </a:xfrm>
            <a:prstGeom prst="rect">
              <a:avLst/>
            </a:prstGeom>
            <a:noFill/>
          </p:spPr>
          <p:txBody>
            <a:bodyPr wrap="square" lIns="0" tIns="0" rIns="0" bIns="0" rtlCol="0">
              <a:spAutoFit/>
            </a:bodyPr>
            <a:lstStyle/>
            <a:p>
              <a:pPr algn="just"/>
              <a:r>
                <a:rPr lang="en-US" altLang="zh-CN" sz="3200" b="1">
                  <a:latin typeface="Times New Roman" panose="02020603050405020304" pitchFamily="18" charset="0"/>
                  <a:cs typeface="Times New Roman" panose="02020603050405020304" pitchFamily="18" charset="0"/>
                </a:rPr>
                <a:t>=</a:t>
              </a:r>
              <a:endParaRPr lang="zh-CN" altLang="en-US" sz="3200" b="1" baseline="-25000">
                <a:latin typeface="Times New Roman" panose="02020603050405020304" pitchFamily="18" charset="0"/>
                <a:cs typeface="Times New Roman" panose="02020603050405020304" pitchFamily="18" charset="0"/>
              </a:endParaRPr>
            </a:p>
          </p:txBody>
        </p:sp>
      </p:grpSp>
      <p:grpSp>
        <p:nvGrpSpPr>
          <p:cNvPr id="32" name="组合 31"/>
          <p:cNvGrpSpPr/>
          <p:nvPr/>
        </p:nvGrpSpPr>
        <p:grpSpPr>
          <a:xfrm>
            <a:off x="6208116" y="4442368"/>
            <a:ext cx="3057525" cy="938829"/>
            <a:chOff x="5562599" y="445871"/>
            <a:chExt cx="3057525" cy="938829"/>
          </a:xfrm>
        </p:grpSpPr>
        <p:sp>
          <p:nvSpPr>
            <p:cNvPr id="33" name="文本框 32"/>
            <p:cNvSpPr txBox="1"/>
            <p:nvPr/>
          </p:nvSpPr>
          <p:spPr>
            <a:xfrm>
              <a:off x="5562599" y="953813"/>
              <a:ext cx="3057525"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CH</a:t>
              </a:r>
              <a:r>
                <a:rPr lang="en-US" altLang="zh-CN" sz="2800" b="1" baseline="-25000">
                  <a:latin typeface="Times New Roman" panose="02020603050405020304" pitchFamily="18" charset="0"/>
                  <a:cs typeface="Times New Roman" panose="02020603050405020304" pitchFamily="18" charset="0"/>
                </a:rPr>
                <a:t>3</a:t>
              </a:r>
              <a:r>
                <a:rPr lang="en-US" altLang="zh-CN" sz="2800" b="1">
                  <a:latin typeface="Times New Roman" panose="02020603050405020304" pitchFamily="18" charset="0"/>
                  <a:cs typeface="Times New Roman" panose="02020603050405020304" pitchFamily="18" charset="0"/>
                </a:rPr>
                <a:t>-C-O-CH</a:t>
              </a:r>
              <a:r>
                <a:rPr lang="en-US" altLang="zh-CN" sz="2800" b="1" baseline="-25000">
                  <a:latin typeface="Times New Roman" panose="02020603050405020304" pitchFamily="18" charset="0"/>
                  <a:cs typeface="Times New Roman" panose="02020603050405020304" pitchFamily="18" charset="0"/>
                </a:rPr>
                <a:t>2</a:t>
              </a:r>
              <a:r>
                <a:rPr lang="en-US" altLang="zh-CN" sz="2800" b="1">
                  <a:latin typeface="Times New Roman" panose="02020603050405020304" pitchFamily="18" charset="0"/>
                  <a:cs typeface="Times New Roman" panose="02020603050405020304" pitchFamily="18" charset="0"/>
                </a:rPr>
                <a:t>CH</a:t>
              </a:r>
              <a:r>
                <a:rPr lang="en-US" altLang="zh-CN" sz="2800" b="1" baseline="-25000">
                  <a:latin typeface="Times New Roman" panose="02020603050405020304" pitchFamily="18" charset="0"/>
                  <a:cs typeface="Times New Roman" panose="02020603050405020304" pitchFamily="18" charset="0"/>
                </a:rPr>
                <a:t>3</a:t>
              </a:r>
              <a:endParaRPr lang="zh-CN" altLang="en-US" sz="2800" b="1" baseline="-25000">
                <a:latin typeface="Times New Roman" panose="02020603050405020304" pitchFamily="18" charset="0"/>
                <a:cs typeface="Times New Roman" panose="02020603050405020304" pitchFamily="18" charset="0"/>
              </a:endParaRPr>
            </a:p>
          </p:txBody>
        </p:sp>
        <p:sp>
          <p:nvSpPr>
            <p:cNvPr id="34" name="文本框 33"/>
            <p:cNvSpPr txBox="1"/>
            <p:nvPr/>
          </p:nvSpPr>
          <p:spPr>
            <a:xfrm>
              <a:off x="6338394" y="445871"/>
              <a:ext cx="385764"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O</a:t>
              </a:r>
              <a:endParaRPr lang="zh-CN" altLang="en-US" sz="2800" b="1" baseline="-25000">
                <a:latin typeface="Times New Roman" panose="02020603050405020304" pitchFamily="18" charset="0"/>
                <a:cs typeface="Times New Roman" panose="02020603050405020304" pitchFamily="18" charset="0"/>
              </a:endParaRPr>
            </a:p>
          </p:txBody>
        </p:sp>
        <p:sp>
          <p:nvSpPr>
            <p:cNvPr id="35" name="文本框 34"/>
            <p:cNvSpPr txBox="1"/>
            <p:nvPr/>
          </p:nvSpPr>
          <p:spPr>
            <a:xfrm rot="5400000">
              <a:off x="6287605" y="761352"/>
              <a:ext cx="385764" cy="492443"/>
            </a:xfrm>
            <a:prstGeom prst="rect">
              <a:avLst/>
            </a:prstGeom>
            <a:noFill/>
          </p:spPr>
          <p:txBody>
            <a:bodyPr wrap="square" lIns="0" tIns="0" rIns="0" bIns="0" rtlCol="0">
              <a:spAutoFit/>
            </a:bodyPr>
            <a:lstStyle/>
            <a:p>
              <a:pPr algn="just"/>
              <a:r>
                <a:rPr lang="en-US" altLang="zh-CN" sz="3200" b="1">
                  <a:latin typeface="Times New Roman" panose="02020603050405020304" pitchFamily="18" charset="0"/>
                  <a:cs typeface="Times New Roman" panose="02020603050405020304" pitchFamily="18" charset="0"/>
                </a:rPr>
                <a:t>=</a:t>
              </a:r>
              <a:endParaRPr lang="zh-CN" altLang="en-US" sz="3200" b="1" baseline="-25000">
                <a:latin typeface="Times New Roman" panose="02020603050405020304" pitchFamily="18" charset="0"/>
                <a:cs typeface="Times New Roman" panose="02020603050405020304" pitchFamily="18" charset="0"/>
              </a:endParaRPr>
            </a:p>
          </p:txBody>
        </p:sp>
      </p:grpSp>
      <p:sp>
        <p:nvSpPr>
          <p:cNvPr id="36" name="文本框 35"/>
          <p:cNvSpPr txBox="1"/>
          <p:nvPr/>
        </p:nvSpPr>
        <p:spPr>
          <a:xfrm>
            <a:off x="9186862" y="4941909"/>
            <a:ext cx="1204914"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 H</a:t>
            </a:r>
            <a:r>
              <a:rPr lang="en-US" altLang="zh-CN" sz="2800" b="1" baseline="-25000">
                <a:latin typeface="Times New Roman" panose="02020603050405020304" pitchFamily="18" charset="0"/>
                <a:cs typeface="Times New Roman" panose="02020603050405020304" pitchFamily="18" charset="0"/>
              </a:rPr>
              <a:t>2</a:t>
            </a:r>
            <a:r>
              <a:rPr lang="en-US" altLang="zh-CN" sz="2800" b="1">
                <a:latin typeface="Times New Roman" panose="02020603050405020304" pitchFamily="18" charset="0"/>
                <a:cs typeface="Times New Roman" panose="02020603050405020304" pitchFamily="18" charset="0"/>
              </a:rPr>
              <a:t>O</a:t>
            </a:r>
            <a:endParaRPr lang="zh-CN" altLang="en-US" sz="2800" b="1" baseline="-25000">
              <a:latin typeface="Times New Roman" panose="02020603050405020304" pitchFamily="18" charset="0"/>
              <a:cs typeface="Times New Roman" panose="02020603050405020304" pitchFamily="18" charset="0"/>
            </a:endParaRPr>
          </a:p>
        </p:txBody>
      </p:sp>
      <p:pic>
        <p:nvPicPr>
          <p:cNvPr id="37" name="图片 36"/>
          <p:cNvPicPr>
            <a:picLocks noChangeAspect="1"/>
          </p:cNvPicPr>
          <p:nvPr/>
        </p:nvPicPr>
        <p:blipFill>
          <a:blip r:embed="rId1"/>
          <a:srcRect l="49301" t="29044" r="40040"/>
          <a:stretch>
            <a:fillRect/>
          </a:stretch>
        </p:blipFill>
        <p:spPr>
          <a:xfrm>
            <a:off x="5109175" y="4747931"/>
            <a:ext cx="989011" cy="768882"/>
          </a:xfrm>
          <a:prstGeom prst="rect">
            <a:avLst/>
          </a:prstGeom>
        </p:spPr>
      </p:pic>
      <p:pic>
        <p:nvPicPr>
          <p:cNvPr id="38" name="图片 37"/>
          <p:cNvPicPr>
            <a:picLocks noChangeAspect="1"/>
          </p:cNvPicPr>
          <p:nvPr/>
        </p:nvPicPr>
        <p:blipFill>
          <a:blip r:embed="rId1"/>
          <a:srcRect l="49301" t="29044" r="40040"/>
          <a:stretch>
            <a:fillRect/>
          </a:stretch>
        </p:blipFill>
        <p:spPr>
          <a:xfrm>
            <a:off x="5106989" y="5791948"/>
            <a:ext cx="989011" cy="768882"/>
          </a:xfrm>
          <a:prstGeom prst="rect">
            <a:avLst/>
          </a:prstGeom>
        </p:spPr>
      </p:pic>
      <p:grpSp>
        <p:nvGrpSpPr>
          <p:cNvPr id="44" name="组合 43"/>
          <p:cNvGrpSpPr/>
          <p:nvPr/>
        </p:nvGrpSpPr>
        <p:grpSpPr>
          <a:xfrm>
            <a:off x="6208116" y="5435628"/>
            <a:ext cx="3057525" cy="938829"/>
            <a:chOff x="5562599" y="445871"/>
            <a:chExt cx="3057525" cy="938829"/>
          </a:xfrm>
        </p:grpSpPr>
        <p:sp>
          <p:nvSpPr>
            <p:cNvPr id="45" name="文本框 44"/>
            <p:cNvSpPr txBox="1"/>
            <p:nvPr/>
          </p:nvSpPr>
          <p:spPr>
            <a:xfrm>
              <a:off x="5562599" y="953813"/>
              <a:ext cx="3057525"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CH</a:t>
              </a:r>
              <a:r>
                <a:rPr lang="en-US" altLang="zh-CN" sz="2800" b="1" baseline="-25000">
                  <a:latin typeface="Times New Roman" panose="02020603050405020304" pitchFamily="18" charset="0"/>
                  <a:cs typeface="Times New Roman" panose="02020603050405020304" pitchFamily="18" charset="0"/>
                </a:rPr>
                <a:t>3</a:t>
              </a:r>
              <a:r>
                <a:rPr lang="en-US" altLang="zh-CN" sz="2800" b="1">
                  <a:latin typeface="Times New Roman" panose="02020603050405020304" pitchFamily="18" charset="0"/>
                  <a:cs typeface="Times New Roman" panose="02020603050405020304" pitchFamily="18" charset="0"/>
                </a:rPr>
                <a:t>-C-O-CH</a:t>
              </a:r>
              <a:r>
                <a:rPr lang="en-US" altLang="zh-CN" sz="2800" b="1" baseline="-25000">
                  <a:latin typeface="Times New Roman" panose="02020603050405020304" pitchFamily="18" charset="0"/>
                  <a:cs typeface="Times New Roman" panose="02020603050405020304" pitchFamily="18" charset="0"/>
                </a:rPr>
                <a:t>2</a:t>
              </a:r>
              <a:r>
                <a:rPr lang="en-US" altLang="zh-CN" sz="2800" b="1">
                  <a:latin typeface="Times New Roman" panose="02020603050405020304" pitchFamily="18" charset="0"/>
                  <a:cs typeface="Times New Roman" panose="02020603050405020304" pitchFamily="18" charset="0"/>
                </a:rPr>
                <a:t>CH</a:t>
              </a:r>
              <a:r>
                <a:rPr lang="en-US" altLang="zh-CN" sz="2800" b="1" baseline="-25000">
                  <a:latin typeface="Times New Roman" panose="02020603050405020304" pitchFamily="18" charset="0"/>
                  <a:cs typeface="Times New Roman" panose="02020603050405020304" pitchFamily="18" charset="0"/>
                </a:rPr>
                <a:t>3</a:t>
              </a:r>
              <a:endParaRPr lang="zh-CN" altLang="en-US" sz="2800" b="1" baseline="-25000">
                <a:latin typeface="Times New Roman" panose="02020603050405020304" pitchFamily="18" charset="0"/>
                <a:cs typeface="Times New Roman" panose="02020603050405020304" pitchFamily="18" charset="0"/>
              </a:endParaRPr>
            </a:p>
          </p:txBody>
        </p:sp>
        <p:sp>
          <p:nvSpPr>
            <p:cNvPr id="46" name="文本框 45"/>
            <p:cNvSpPr txBox="1"/>
            <p:nvPr/>
          </p:nvSpPr>
          <p:spPr>
            <a:xfrm>
              <a:off x="6338394" y="445871"/>
              <a:ext cx="385764"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O</a:t>
              </a:r>
              <a:endParaRPr lang="zh-CN" altLang="en-US" sz="2800" b="1" baseline="-25000">
                <a:latin typeface="Times New Roman" panose="02020603050405020304" pitchFamily="18" charset="0"/>
                <a:cs typeface="Times New Roman" panose="02020603050405020304" pitchFamily="18" charset="0"/>
              </a:endParaRPr>
            </a:p>
          </p:txBody>
        </p:sp>
        <p:sp>
          <p:nvSpPr>
            <p:cNvPr id="47" name="文本框 46"/>
            <p:cNvSpPr txBox="1"/>
            <p:nvPr/>
          </p:nvSpPr>
          <p:spPr>
            <a:xfrm rot="5400000">
              <a:off x="6287605" y="761352"/>
              <a:ext cx="385764" cy="492443"/>
            </a:xfrm>
            <a:prstGeom prst="rect">
              <a:avLst/>
            </a:prstGeom>
            <a:noFill/>
          </p:spPr>
          <p:txBody>
            <a:bodyPr wrap="square" lIns="0" tIns="0" rIns="0" bIns="0" rtlCol="0">
              <a:spAutoFit/>
            </a:bodyPr>
            <a:lstStyle/>
            <a:p>
              <a:pPr algn="just"/>
              <a:r>
                <a:rPr lang="en-US" altLang="zh-CN" sz="3200" b="1">
                  <a:latin typeface="Times New Roman" panose="02020603050405020304" pitchFamily="18" charset="0"/>
                  <a:cs typeface="Times New Roman" panose="02020603050405020304" pitchFamily="18" charset="0"/>
                </a:rPr>
                <a:t>=</a:t>
              </a:r>
              <a:endParaRPr lang="zh-CN" altLang="en-US" sz="3200" b="1" baseline="-25000">
                <a:latin typeface="Times New Roman" panose="02020603050405020304" pitchFamily="18" charset="0"/>
                <a:cs typeface="Times New Roman" panose="02020603050405020304" pitchFamily="18" charset="0"/>
              </a:endParaRPr>
            </a:p>
          </p:txBody>
        </p:sp>
      </p:grpSp>
      <p:sp>
        <p:nvSpPr>
          <p:cNvPr id="48" name="文本框 47"/>
          <p:cNvSpPr txBox="1"/>
          <p:nvPr/>
        </p:nvSpPr>
        <p:spPr>
          <a:xfrm>
            <a:off x="9186862" y="5935169"/>
            <a:ext cx="1204914"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 H</a:t>
            </a:r>
            <a:r>
              <a:rPr lang="en-US" altLang="zh-CN" sz="2800" b="1" baseline="-25000">
                <a:latin typeface="Times New Roman" panose="02020603050405020304" pitchFamily="18" charset="0"/>
                <a:cs typeface="Times New Roman" panose="02020603050405020304" pitchFamily="18" charset="0"/>
              </a:rPr>
              <a:t>2</a:t>
            </a:r>
            <a:r>
              <a:rPr lang="en-US" altLang="zh-CN" sz="2800" b="1">
                <a:latin typeface="Times New Roman" panose="02020603050405020304" pitchFamily="18" charset="0"/>
                <a:cs typeface="Times New Roman" panose="02020603050405020304" pitchFamily="18" charset="0"/>
              </a:rPr>
              <a:t>O</a:t>
            </a:r>
            <a:endParaRPr lang="zh-CN" altLang="en-US" sz="2800" b="1" baseline="-25000">
              <a:latin typeface="Times New Roman" panose="02020603050405020304" pitchFamily="18" charset="0"/>
              <a:cs typeface="Times New Roman" panose="02020603050405020304" pitchFamily="18" charset="0"/>
            </a:endParaRPr>
          </a:p>
        </p:txBody>
      </p:sp>
      <p:sp>
        <p:nvSpPr>
          <p:cNvPr id="49" name="矩形 48"/>
          <p:cNvSpPr/>
          <p:nvPr/>
        </p:nvSpPr>
        <p:spPr>
          <a:xfrm>
            <a:off x="1790699" y="4916056"/>
            <a:ext cx="1494315" cy="493787"/>
          </a:xfrm>
          <a:prstGeom prst="rect">
            <a:avLst/>
          </a:prstGeom>
          <a:no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2179201" y="5975138"/>
            <a:ext cx="1494315" cy="445937"/>
          </a:xfrm>
          <a:prstGeom prst="rect">
            <a:avLst/>
          </a:prstGeom>
          <a:no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par>
                                <p:cTn id="37" presetID="10"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500"/>
                                        <p:tgtEl>
                                          <p:spTgt spid="4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fade">
                                      <p:cBhvr>
                                        <p:cTn id="4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p:bldP spid="23" grpId="0"/>
      <p:bldP spid="27" grpId="0"/>
      <p:bldP spid="36" grpId="0"/>
      <p:bldP spid="48" grpId="0"/>
      <p:bldP spid="49" grpId="0" animBg="1"/>
      <p:bldP spid="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自然界和日常生活中的有机羧酸</a:t>
            </a:r>
            <a:endParaRPr lang="zh-CN" altLang="en-US"/>
          </a:p>
        </p:txBody>
      </p:sp>
      <p:sp>
        <p:nvSpPr>
          <p:cNvPr id="3" name="Rectangle 6"/>
          <p:cNvSpPr>
            <a:spLocks noChangeArrowheads="1"/>
          </p:cNvSpPr>
          <p:nvPr/>
        </p:nvSpPr>
        <p:spPr bwMode="auto">
          <a:xfrm>
            <a:off x="499924" y="3747150"/>
            <a:ext cx="4009515" cy="523220"/>
          </a:xfrm>
          <a:prstGeom prst="rect">
            <a:avLst/>
          </a:prstGeom>
          <a:noFill/>
          <a:ln w="19050">
            <a:noFill/>
            <a:miter lim="800000"/>
          </a:ln>
          <a:effectLst/>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r>
              <a:rPr kumimoji="1" lang="zh-CN" altLang="en-US" sz="2800">
                <a:solidFill>
                  <a:srgbClr val="0000FF"/>
                </a:solidFill>
                <a:latin typeface="+mj-ea"/>
                <a:ea typeface="+mj-ea"/>
                <a:cs typeface="Times New Roman" panose="02020603050405020304" pitchFamily="18" charset="0"/>
              </a:rPr>
              <a:t>甲酸</a:t>
            </a:r>
            <a:r>
              <a:rPr kumimoji="1" lang="en-US" altLang="zh-CN" sz="2800">
                <a:solidFill>
                  <a:srgbClr val="0000FF"/>
                </a:solidFill>
                <a:latin typeface="+mj-ea"/>
                <a:ea typeface="+mj-ea"/>
                <a:cs typeface="Times New Roman" panose="02020603050405020304" pitchFamily="18" charset="0"/>
              </a:rPr>
              <a:t>(</a:t>
            </a:r>
            <a:r>
              <a:rPr kumimoji="1" lang="zh-CN" altLang="en-US" sz="2800">
                <a:solidFill>
                  <a:srgbClr val="0000FF"/>
                </a:solidFill>
                <a:latin typeface="+mj-ea"/>
                <a:ea typeface="+mj-ea"/>
                <a:cs typeface="Times New Roman" panose="02020603050405020304" pitchFamily="18" charset="0"/>
              </a:rPr>
              <a:t>蚁酸</a:t>
            </a:r>
            <a:r>
              <a:rPr kumimoji="1" lang="en-US" altLang="zh-CN" sz="2800">
                <a:solidFill>
                  <a:srgbClr val="0000FF"/>
                </a:solidFill>
                <a:latin typeface="+mj-ea"/>
                <a:ea typeface="+mj-ea"/>
                <a:cs typeface="Times New Roman" panose="02020603050405020304" pitchFamily="18" charset="0"/>
              </a:rPr>
              <a:t>)</a:t>
            </a:r>
            <a:r>
              <a:rPr lang="en-US" altLang="zh-CN" sz="2800">
                <a:solidFill>
                  <a:srgbClr val="0000FF"/>
                </a:solidFill>
                <a:latin typeface="+mj-ea"/>
                <a:ea typeface="+mj-ea"/>
                <a:cs typeface="Times New Roman" panose="02020603050405020304" pitchFamily="18" charset="0"/>
              </a:rPr>
              <a:t>HCOOH</a:t>
            </a:r>
            <a:endParaRPr lang="en-US" altLang="zh-CN" sz="2800">
              <a:solidFill>
                <a:srgbClr val="0000FF"/>
              </a:solidFill>
              <a:latin typeface="+mj-ea"/>
              <a:ea typeface="+mj-ea"/>
              <a:cs typeface="Times New Roman" panose="02020603050405020304" pitchFamily="18" charset="0"/>
            </a:endParaRPr>
          </a:p>
        </p:txBody>
      </p:sp>
      <p:sp>
        <p:nvSpPr>
          <p:cNvPr id="4" name="Rectangle 19"/>
          <p:cNvSpPr>
            <a:spLocks noChangeArrowheads="1"/>
          </p:cNvSpPr>
          <p:nvPr/>
        </p:nvSpPr>
        <p:spPr bwMode="auto">
          <a:xfrm>
            <a:off x="5033424" y="3814382"/>
            <a:ext cx="264389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800">
                <a:solidFill>
                  <a:srgbClr val="0000FF"/>
                </a:solidFill>
                <a:latin typeface="+mj-ea"/>
                <a:ea typeface="+mj-ea"/>
                <a:cs typeface="Times New Roman" panose="02020603050405020304" pitchFamily="18" charset="0"/>
              </a:rPr>
              <a:t>乙二酸（草酸）</a:t>
            </a:r>
            <a:endParaRPr lang="zh-CN" altLang="en-US" sz="2800">
              <a:solidFill>
                <a:srgbClr val="0000FF"/>
              </a:solidFill>
              <a:latin typeface="+mj-ea"/>
              <a:ea typeface="+mj-ea"/>
              <a:cs typeface="Times New Roman" panose="02020603050405020304" pitchFamily="18" charset="0"/>
            </a:endParaRPr>
          </a:p>
        </p:txBody>
      </p:sp>
      <p:grpSp>
        <p:nvGrpSpPr>
          <p:cNvPr id="5" name="Group 20"/>
          <p:cNvGrpSpPr/>
          <p:nvPr/>
        </p:nvGrpSpPr>
        <p:grpSpPr>
          <a:xfrm>
            <a:off x="7495024" y="3554293"/>
            <a:ext cx="1287993" cy="1022648"/>
            <a:chOff x="975" y="3303"/>
            <a:chExt cx="650" cy="657"/>
          </a:xfrm>
        </p:grpSpPr>
        <p:sp>
          <p:nvSpPr>
            <p:cNvPr id="10" name="Text Box 21"/>
            <p:cNvSpPr txBox="1">
              <a:spLocks noChangeArrowheads="1"/>
            </p:cNvSpPr>
            <p:nvPr/>
          </p:nvSpPr>
          <p:spPr bwMode="auto">
            <a:xfrm>
              <a:off x="975" y="3303"/>
              <a:ext cx="645"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latin typeface="Times New Roman" panose="02020603050405020304" pitchFamily="18" charset="0"/>
                  <a:ea typeface="华文新魏" panose="02010800040101010101" pitchFamily="2" charset="-122"/>
                  <a:cs typeface="Times New Roman" panose="02020603050405020304" pitchFamily="18" charset="0"/>
                </a:rPr>
                <a:t>COOH</a:t>
              </a:r>
              <a:endParaRPr lang="en-US" altLang="zh-CN" sz="2800" b="1">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1" name="Text Box 22"/>
            <p:cNvSpPr txBox="1">
              <a:spLocks noChangeArrowheads="1"/>
            </p:cNvSpPr>
            <p:nvPr/>
          </p:nvSpPr>
          <p:spPr bwMode="auto">
            <a:xfrm>
              <a:off x="980" y="3624"/>
              <a:ext cx="645"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latin typeface="Times New Roman" panose="02020603050405020304" pitchFamily="18" charset="0"/>
                  <a:ea typeface="华文新魏" panose="02010800040101010101" pitchFamily="2" charset="-122"/>
                  <a:cs typeface="Times New Roman" panose="02020603050405020304" pitchFamily="18" charset="0"/>
                </a:rPr>
                <a:t>COOH</a:t>
              </a:r>
              <a:endParaRPr lang="en-US" altLang="zh-CN" sz="2800" b="1">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2" name="Line 23"/>
            <p:cNvSpPr>
              <a:spLocks noChangeShapeType="1"/>
            </p:cNvSpPr>
            <p:nvPr/>
          </p:nvSpPr>
          <p:spPr bwMode="auto">
            <a:xfrm flipH="1">
              <a:off x="1086" y="3558"/>
              <a:ext cx="0" cy="144"/>
            </a:xfrm>
            <a:prstGeom prst="line">
              <a:avLst/>
            </a:prstGeom>
            <a:noFill/>
            <a:ln w="28575">
              <a:solidFill>
                <a:srgbClr val="000000"/>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800">
                <a:latin typeface="Times New Roman" panose="02020603050405020304" pitchFamily="18" charset="0"/>
                <a:ea typeface="华文新魏" panose="02010800040101010101" pitchFamily="2" charset="-122"/>
                <a:cs typeface="Times New Roman" panose="02020603050405020304" pitchFamily="18" charset="0"/>
              </a:endParaRPr>
            </a:p>
          </p:txBody>
        </p:sp>
      </p:grpSp>
      <p:sp>
        <p:nvSpPr>
          <p:cNvPr id="6" name="矩形 5"/>
          <p:cNvSpPr/>
          <p:nvPr/>
        </p:nvSpPr>
        <p:spPr>
          <a:xfrm>
            <a:off x="499923" y="4459658"/>
            <a:ext cx="4009516" cy="1938992"/>
          </a:xfrm>
          <a:prstGeom prst="rect">
            <a:avLst/>
          </a:prstGeom>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zh-CN" altLang="en-US" sz="2400">
                <a:latin typeface="+mj-ea"/>
                <a:ea typeface="+mj-ea"/>
              </a:rPr>
              <a:t>被蚂蚁咬后会出现红肿，蚂蚁分泌一种称为“蚁酸”的物质，会残留在伤口中。需用肥皂水或苏打水清洗，可以缓解疼痛。</a:t>
            </a:r>
            <a:endParaRPr lang="zh-CN" altLang="en-US" sz="2400">
              <a:latin typeface="+mj-ea"/>
              <a:ea typeface="+mj-ea"/>
            </a:endParaRPr>
          </a:p>
        </p:txBody>
      </p:sp>
      <p:pic>
        <p:nvPicPr>
          <p:cNvPr id="7" name="Picture 4"/>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99924" y="1367650"/>
            <a:ext cx="4009516" cy="21866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66913" y="1367650"/>
            <a:ext cx="3605753" cy="22454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矩形 8"/>
          <p:cNvSpPr/>
          <p:nvPr/>
        </p:nvSpPr>
        <p:spPr>
          <a:xfrm>
            <a:off x="4754921" y="4609041"/>
            <a:ext cx="4564791" cy="1938992"/>
          </a:xfrm>
          <a:prstGeom prst="rect">
            <a:avLst/>
          </a:prstGeom>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zh-CN" altLang="en-US" sz="2400">
                <a:latin typeface="+mj-ea"/>
                <a:ea typeface="+mj-ea"/>
                <a:cs typeface="Times New Roman" panose="02020603050405020304" pitchFamily="18" charset="0"/>
              </a:rPr>
              <a:t>菠菜中含有</a:t>
            </a:r>
            <a:r>
              <a:rPr lang="zh-CN" altLang="en-US" sz="2400">
                <a:solidFill>
                  <a:srgbClr val="0000CC"/>
                </a:solidFill>
                <a:latin typeface="+mj-ea"/>
                <a:ea typeface="+mj-ea"/>
                <a:cs typeface="Times New Roman" panose="02020603050405020304" pitchFamily="18" charset="0"/>
              </a:rPr>
              <a:t>草酸</a:t>
            </a:r>
            <a:r>
              <a:rPr lang="zh-CN" altLang="en-US" sz="2400">
                <a:latin typeface="+mj-ea"/>
                <a:ea typeface="+mj-ea"/>
                <a:cs typeface="Times New Roman" panose="02020603050405020304" pitchFamily="18" charset="0"/>
              </a:rPr>
              <a:t>，不仅使菠菜带有一股涩味，还能与食物中的钙相结合，影响人体对钙质的吸收，草酸钙</a:t>
            </a:r>
            <a:r>
              <a:rPr lang="en-US" altLang="zh-CN" sz="2400">
                <a:latin typeface="+mj-ea"/>
                <a:ea typeface="+mj-ea"/>
                <a:cs typeface="Times New Roman" panose="02020603050405020304" pitchFamily="18" charset="0"/>
              </a:rPr>
              <a:t>(CaC</a:t>
            </a:r>
            <a:r>
              <a:rPr lang="en-US" altLang="zh-CN" sz="2400" baseline="-25000">
                <a:latin typeface="+mj-ea"/>
                <a:ea typeface="+mj-ea"/>
                <a:cs typeface="Times New Roman" panose="02020603050405020304" pitchFamily="18" charset="0"/>
              </a:rPr>
              <a:t>2</a:t>
            </a:r>
            <a:r>
              <a:rPr lang="en-US" altLang="zh-CN" sz="2400">
                <a:latin typeface="+mj-ea"/>
                <a:ea typeface="+mj-ea"/>
                <a:cs typeface="Times New Roman" panose="02020603050405020304" pitchFamily="18" charset="0"/>
              </a:rPr>
              <a:t>O</a:t>
            </a:r>
            <a:r>
              <a:rPr lang="en-US" altLang="zh-CN" sz="2400" baseline="-25000">
                <a:latin typeface="+mj-ea"/>
                <a:ea typeface="+mj-ea"/>
                <a:cs typeface="Times New Roman" panose="02020603050405020304" pitchFamily="18" charset="0"/>
              </a:rPr>
              <a:t>4</a:t>
            </a:r>
            <a:r>
              <a:rPr lang="en-US" altLang="zh-CN" sz="2400">
                <a:latin typeface="+mj-ea"/>
                <a:ea typeface="+mj-ea"/>
                <a:cs typeface="Times New Roman" panose="02020603050405020304" pitchFamily="18" charset="0"/>
              </a:rPr>
              <a:t>)</a:t>
            </a:r>
            <a:r>
              <a:rPr lang="zh-CN" altLang="en-US" sz="2400">
                <a:latin typeface="+mj-ea"/>
                <a:ea typeface="+mj-ea"/>
                <a:cs typeface="Times New Roman" panose="02020603050405020304" pitchFamily="18" charset="0"/>
              </a:rPr>
              <a:t>难溶于水，是人体膀胱结石和肾结石的主要成分。</a:t>
            </a:r>
            <a:endParaRPr lang="zh-CN" altLang="en-US" sz="2400">
              <a:latin typeface="+mj-ea"/>
              <a:ea typeface="+mj-ea"/>
              <a:cs typeface="Times New Roman" panose="02020603050405020304" pitchFamily="18" charset="0"/>
            </a:endParaRPr>
          </a:p>
        </p:txBody>
      </p:sp>
      <p:grpSp>
        <p:nvGrpSpPr>
          <p:cNvPr id="13" name="组合 12"/>
          <p:cNvGrpSpPr/>
          <p:nvPr/>
        </p:nvGrpSpPr>
        <p:grpSpPr>
          <a:xfrm>
            <a:off x="9538601" y="1367651"/>
            <a:ext cx="2488193" cy="4020798"/>
            <a:chOff x="2722016" y="7162288"/>
            <a:chExt cx="2388111" cy="5237714"/>
          </a:xfrm>
        </p:grpSpPr>
        <p:sp>
          <p:nvSpPr>
            <p:cNvPr id="14" name="Text Box 32"/>
            <p:cNvSpPr txBox="1">
              <a:spLocks noChangeArrowheads="1"/>
            </p:cNvSpPr>
            <p:nvPr/>
          </p:nvSpPr>
          <p:spPr bwMode="auto">
            <a:xfrm>
              <a:off x="2722016" y="11798612"/>
              <a:ext cx="2247506" cy="601390"/>
            </a:xfrm>
            <a:prstGeom prst="rect">
              <a:avLst/>
            </a:prstGeom>
            <a:noFill/>
            <a:ln w="9525">
              <a:noFill/>
              <a:miter lim="800000"/>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kumimoji="1" lang="en-US" altLang="zh-CN" sz="2400" b="1">
                  <a:solidFill>
                    <a:srgbClr val="0000FF"/>
                  </a:solidFill>
                  <a:latin typeface="+mj-ea"/>
                  <a:ea typeface="+mj-ea"/>
                </a:rPr>
                <a:t>CH</a:t>
              </a:r>
              <a:r>
                <a:rPr kumimoji="1" lang="en-US" altLang="zh-CN" sz="2400" b="1" baseline="-25000">
                  <a:solidFill>
                    <a:srgbClr val="0000FF"/>
                  </a:solidFill>
                  <a:latin typeface="+mj-ea"/>
                  <a:ea typeface="+mj-ea"/>
                </a:rPr>
                <a:t>3</a:t>
              </a:r>
              <a:r>
                <a:rPr kumimoji="1" lang="en-US" altLang="zh-CN" sz="2400" b="1">
                  <a:solidFill>
                    <a:srgbClr val="0000FF"/>
                  </a:solidFill>
                  <a:latin typeface="+mj-ea"/>
                  <a:ea typeface="+mj-ea"/>
                </a:rPr>
                <a:t>COOH</a:t>
              </a:r>
              <a:endParaRPr kumimoji="1" lang="en-US" altLang="zh-CN" sz="2400" b="1">
                <a:solidFill>
                  <a:srgbClr val="0000FF"/>
                </a:solidFill>
                <a:latin typeface="+mj-ea"/>
                <a:ea typeface="+mj-ea"/>
              </a:endParaRPr>
            </a:p>
          </p:txBody>
        </p:sp>
        <p:sp>
          <p:nvSpPr>
            <p:cNvPr id="15" name="Text Box 33"/>
            <p:cNvSpPr txBox="1">
              <a:spLocks noChangeArrowheads="1"/>
            </p:cNvSpPr>
            <p:nvPr/>
          </p:nvSpPr>
          <p:spPr bwMode="auto">
            <a:xfrm>
              <a:off x="2747540" y="11025740"/>
              <a:ext cx="2362587" cy="681575"/>
            </a:xfrm>
            <a:prstGeom prst="rect">
              <a:avLst/>
            </a:prstGeom>
            <a:noFill/>
            <a:ln w="9525">
              <a:noFill/>
              <a:miter lim="800000"/>
            </a:ln>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kumimoji="1" lang="zh-CN" altLang="en-US" sz="2800">
                  <a:solidFill>
                    <a:srgbClr val="0000FF"/>
                  </a:solidFill>
                  <a:latin typeface="+mj-ea"/>
                  <a:ea typeface="+mj-ea"/>
                </a:rPr>
                <a:t>乙酸（醋酸）</a:t>
              </a:r>
              <a:endParaRPr kumimoji="1" lang="zh-CN" altLang="en-US" sz="2800">
                <a:solidFill>
                  <a:srgbClr val="0000FF"/>
                </a:solidFill>
                <a:latin typeface="+mj-ea"/>
                <a:ea typeface="+mj-ea"/>
              </a:endParaRPr>
            </a:p>
          </p:txBody>
        </p:sp>
        <p:pic>
          <p:nvPicPr>
            <p:cNvPr id="16" name="图片 15"/>
            <p:cNvPicPr>
              <a:picLocks noChangeAspect="1"/>
            </p:cNvPicPr>
            <p:nvPr/>
          </p:nvPicPr>
          <p:blipFill>
            <a:blip r:embed="rId3">
              <a:clrChange>
                <a:clrFrom>
                  <a:srgbClr val="FAFBFD"/>
                </a:clrFrom>
                <a:clrTo>
                  <a:srgbClr val="FAFBFD">
                    <a:alpha val="0"/>
                  </a:srgbClr>
                </a:clrTo>
              </a:clrChange>
              <a:extLst>
                <a:ext uri="{28A0092B-C50C-407E-A947-70E740481C1C}">
                  <a14:useLocalDpi xmlns:a14="http://schemas.microsoft.com/office/drawing/2010/main" val="0"/>
                </a:ext>
              </a:extLst>
            </a:blip>
            <a:stretch>
              <a:fillRect/>
            </a:stretch>
          </p:blipFill>
          <p:spPr>
            <a:xfrm>
              <a:off x="3217716" y="7162288"/>
              <a:ext cx="964991" cy="3686772"/>
            </a:xfrm>
            <a:prstGeom prst="rect">
              <a:avLst/>
            </a:prstGeom>
          </p:spPr>
        </p:pic>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羧酸的化学性质</a:t>
            </a:r>
            <a:endParaRPr lang="zh-CN" altLang="en-US"/>
          </a:p>
        </p:txBody>
      </p:sp>
      <p:sp>
        <p:nvSpPr>
          <p:cNvPr id="3" name="文本框 2"/>
          <p:cNvSpPr txBox="1"/>
          <p:nvPr/>
        </p:nvSpPr>
        <p:spPr>
          <a:xfrm>
            <a:off x="714375" y="1123950"/>
            <a:ext cx="5048250" cy="492443"/>
          </a:xfrm>
          <a:prstGeom prst="rect">
            <a:avLst/>
          </a:prstGeom>
          <a:noFill/>
        </p:spPr>
        <p:txBody>
          <a:bodyPr wrap="square" lIns="0" tIns="0" rIns="0" bIns="0" rtlCol="0">
            <a:spAutoFit/>
          </a:bodyPr>
          <a:lstStyle/>
          <a:p>
            <a:pPr algn="just"/>
            <a:r>
              <a:rPr lang="en-US" altLang="zh-CN" sz="3200" b="1">
                <a:solidFill>
                  <a:schemeClr val="accent5">
                    <a:lumMod val="75000"/>
                  </a:schemeClr>
                </a:solidFill>
                <a:latin typeface="微软雅黑" panose="020B0503020204020204" charset="-122"/>
                <a:ea typeface="微软雅黑" panose="020B0503020204020204" charset="-122"/>
              </a:rPr>
              <a:t>2</a:t>
            </a:r>
            <a:r>
              <a:rPr lang="zh-CN" altLang="en-US" sz="3200" b="1">
                <a:solidFill>
                  <a:schemeClr val="accent5">
                    <a:lumMod val="75000"/>
                  </a:schemeClr>
                </a:solidFill>
                <a:latin typeface="微软雅黑" panose="020B0503020204020204" charset="-122"/>
                <a:ea typeface="微软雅黑" panose="020B0503020204020204" charset="-122"/>
              </a:rPr>
              <a:t>、酯化反应</a:t>
            </a:r>
            <a:r>
              <a:rPr lang="zh-CN" altLang="en-US" sz="2800">
                <a:solidFill>
                  <a:srgbClr val="FF0000"/>
                </a:solidFill>
                <a:latin typeface="微软雅黑" panose="020B0503020204020204" charset="-122"/>
                <a:ea typeface="微软雅黑" panose="020B0503020204020204" charset="-122"/>
              </a:rPr>
              <a:t>（取代反应）</a:t>
            </a:r>
            <a:endParaRPr lang="zh-CN" altLang="en-US" sz="3200">
              <a:solidFill>
                <a:srgbClr val="FF0000"/>
              </a:solidFill>
              <a:latin typeface="微软雅黑" panose="020B0503020204020204" charset="-122"/>
              <a:ea typeface="微软雅黑" panose="020B0503020204020204" charset="-122"/>
            </a:endParaRPr>
          </a:p>
        </p:txBody>
      </p:sp>
      <p:sp>
        <p:nvSpPr>
          <p:cNvPr id="23" name="文本框 22"/>
          <p:cNvSpPr txBox="1"/>
          <p:nvPr/>
        </p:nvSpPr>
        <p:spPr>
          <a:xfrm>
            <a:off x="2737943" y="2219759"/>
            <a:ext cx="2686051"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 H-O-CH</a:t>
            </a:r>
            <a:r>
              <a:rPr lang="en-US" altLang="zh-CN" sz="2800" b="1" baseline="-25000">
                <a:latin typeface="Times New Roman" panose="02020603050405020304" pitchFamily="18" charset="0"/>
                <a:cs typeface="Times New Roman" panose="02020603050405020304" pitchFamily="18" charset="0"/>
              </a:rPr>
              <a:t>2</a:t>
            </a:r>
            <a:r>
              <a:rPr lang="en-US" altLang="zh-CN" sz="2800" b="1">
                <a:latin typeface="Times New Roman" panose="02020603050405020304" pitchFamily="18" charset="0"/>
                <a:cs typeface="Times New Roman" panose="02020603050405020304" pitchFamily="18" charset="0"/>
              </a:rPr>
              <a:t>CH</a:t>
            </a:r>
            <a:r>
              <a:rPr lang="en-US" altLang="zh-CN" sz="2800" b="1" baseline="-25000">
                <a:latin typeface="Times New Roman" panose="02020603050405020304" pitchFamily="18" charset="0"/>
                <a:cs typeface="Times New Roman" panose="02020603050405020304" pitchFamily="18" charset="0"/>
              </a:rPr>
              <a:t>3</a:t>
            </a:r>
            <a:endParaRPr lang="zh-CN" altLang="en-US" sz="2800" b="1" baseline="-25000">
              <a:latin typeface="Times New Roman" panose="02020603050405020304" pitchFamily="18" charset="0"/>
              <a:cs typeface="Times New Roman" panose="02020603050405020304" pitchFamily="18" charset="0"/>
            </a:endParaRPr>
          </a:p>
        </p:txBody>
      </p:sp>
      <p:grpSp>
        <p:nvGrpSpPr>
          <p:cNvPr id="26" name="组合 25"/>
          <p:cNvGrpSpPr/>
          <p:nvPr/>
        </p:nvGrpSpPr>
        <p:grpSpPr>
          <a:xfrm>
            <a:off x="800100" y="1719342"/>
            <a:ext cx="2057399" cy="938829"/>
            <a:chOff x="5562599" y="445871"/>
            <a:chExt cx="2057399" cy="938829"/>
          </a:xfrm>
        </p:grpSpPr>
        <p:sp>
          <p:nvSpPr>
            <p:cNvPr id="22" name="文本框 21"/>
            <p:cNvSpPr txBox="1"/>
            <p:nvPr/>
          </p:nvSpPr>
          <p:spPr>
            <a:xfrm>
              <a:off x="5562599" y="953813"/>
              <a:ext cx="2057399"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CH</a:t>
              </a:r>
              <a:r>
                <a:rPr lang="en-US" altLang="zh-CN" sz="2800" b="1" baseline="-25000">
                  <a:latin typeface="Times New Roman" panose="02020603050405020304" pitchFamily="18" charset="0"/>
                  <a:cs typeface="Times New Roman" panose="02020603050405020304" pitchFamily="18" charset="0"/>
                </a:rPr>
                <a:t>3</a:t>
              </a:r>
              <a:r>
                <a:rPr lang="en-US" altLang="zh-CN" sz="2800" b="1">
                  <a:latin typeface="Times New Roman" panose="02020603050405020304" pitchFamily="18" charset="0"/>
                  <a:cs typeface="Times New Roman" panose="02020603050405020304" pitchFamily="18" charset="0"/>
                </a:rPr>
                <a:t>-C-O-H</a:t>
              </a:r>
              <a:endParaRPr lang="zh-CN" altLang="en-US" sz="2800" b="1" baseline="-25000">
                <a:latin typeface="Times New Roman" panose="02020603050405020304" pitchFamily="18" charset="0"/>
                <a:cs typeface="Times New Roman" panose="02020603050405020304" pitchFamily="18" charset="0"/>
              </a:endParaRPr>
            </a:p>
          </p:txBody>
        </p:sp>
        <p:sp>
          <p:nvSpPr>
            <p:cNvPr id="24" name="文本框 23"/>
            <p:cNvSpPr txBox="1"/>
            <p:nvPr/>
          </p:nvSpPr>
          <p:spPr>
            <a:xfrm>
              <a:off x="6338394" y="445871"/>
              <a:ext cx="385764"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O</a:t>
              </a:r>
              <a:endParaRPr lang="zh-CN" altLang="en-US" sz="2800" b="1" baseline="-25000">
                <a:latin typeface="Times New Roman" panose="02020603050405020304" pitchFamily="18" charset="0"/>
                <a:cs typeface="Times New Roman" panose="02020603050405020304" pitchFamily="18" charset="0"/>
              </a:endParaRPr>
            </a:p>
          </p:txBody>
        </p:sp>
        <p:sp>
          <p:nvSpPr>
            <p:cNvPr id="25" name="文本框 24"/>
            <p:cNvSpPr txBox="1"/>
            <p:nvPr/>
          </p:nvSpPr>
          <p:spPr>
            <a:xfrm rot="5400000">
              <a:off x="6287605" y="761352"/>
              <a:ext cx="385764" cy="492443"/>
            </a:xfrm>
            <a:prstGeom prst="rect">
              <a:avLst/>
            </a:prstGeom>
            <a:noFill/>
          </p:spPr>
          <p:txBody>
            <a:bodyPr wrap="square" lIns="0" tIns="0" rIns="0" bIns="0" rtlCol="0">
              <a:spAutoFit/>
            </a:bodyPr>
            <a:lstStyle/>
            <a:p>
              <a:pPr algn="just"/>
              <a:r>
                <a:rPr lang="en-US" altLang="zh-CN" sz="3200" b="1">
                  <a:latin typeface="Times New Roman" panose="02020603050405020304" pitchFamily="18" charset="0"/>
                  <a:cs typeface="Times New Roman" panose="02020603050405020304" pitchFamily="18" charset="0"/>
                </a:rPr>
                <a:t>=</a:t>
              </a:r>
              <a:endParaRPr lang="zh-CN" altLang="en-US" sz="3200" b="1" baseline="-25000">
                <a:latin typeface="Times New Roman" panose="02020603050405020304" pitchFamily="18" charset="0"/>
                <a:cs typeface="Times New Roman" panose="02020603050405020304" pitchFamily="18" charset="0"/>
              </a:endParaRPr>
            </a:p>
          </p:txBody>
        </p:sp>
      </p:grpSp>
      <p:sp>
        <p:nvSpPr>
          <p:cNvPr id="27" name="文本框 26"/>
          <p:cNvSpPr txBox="1"/>
          <p:nvPr/>
        </p:nvSpPr>
        <p:spPr>
          <a:xfrm>
            <a:off x="2737943" y="3260513"/>
            <a:ext cx="2686051"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 H-O-CH</a:t>
            </a:r>
            <a:r>
              <a:rPr lang="en-US" altLang="zh-CN" sz="2800" b="1" baseline="-25000">
                <a:latin typeface="Times New Roman" panose="02020603050405020304" pitchFamily="18" charset="0"/>
                <a:cs typeface="Times New Roman" panose="02020603050405020304" pitchFamily="18" charset="0"/>
              </a:rPr>
              <a:t>2</a:t>
            </a:r>
            <a:r>
              <a:rPr lang="en-US" altLang="zh-CN" sz="2800" b="1">
                <a:latin typeface="Times New Roman" panose="02020603050405020304" pitchFamily="18" charset="0"/>
                <a:cs typeface="Times New Roman" panose="02020603050405020304" pitchFamily="18" charset="0"/>
              </a:rPr>
              <a:t>CH</a:t>
            </a:r>
            <a:r>
              <a:rPr lang="en-US" altLang="zh-CN" sz="2800" b="1" baseline="-25000">
                <a:latin typeface="Times New Roman" panose="02020603050405020304" pitchFamily="18" charset="0"/>
                <a:cs typeface="Times New Roman" panose="02020603050405020304" pitchFamily="18" charset="0"/>
              </a:rPr>
              <a:t>3</a:t>
            </a:r>
            <a:endParaRPr lang="zh-CN" altLang="en-US" sz="2800" b="1" baseline="-25000">
              <a:latin typeface="Times New Roman" panose="02020603050405020304" pitchFamily="18" charset="0"/>
              <a:cs typeface="Times New Roman" panose="02020603050405020304" pitchFamily="18" charset="0"/>
            </a:endParaRPr>
          </a:p>
        </p:txBody>
      </p:sp>
      <p:grpSp>
        <p:nvGrpSpPr>
          <p:cNvPr id="28" name="组合 27"/>
          <p:cNvGrpSpPr/>
          <p:nvPr/>
        </p:nvGrpSpPr>
        <p:grpSpPr>
          <a:xfrm>
            <a:off x="800100" y="2760096"/>
            <a:ext cx="2057399" cy="938829"/>
            <a:chOff x="5562599" y="445871"/>
            <a:chExt cx="2057399" cy="938829"/>
          </a:xfrm>
        </p:grpSpPr>
        <p:sp>
          <p:nvSpPr>
            <p:cNvPr id="29" name="文本框 28"/>
            <p:cNvSpPr txBox="1"/>
            <p:nvPr/>
          </p:nvSpPr>
          <p:spPr>
            <a:xfrm>
              <a:off x="5562599" y="953813"/>
              <a:ext cx="2057399"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CH</a:t>
              </a:r>
              <a:r>
                <a:rPr lang="en-US" altLang="zh-CN" sz="2800" b="1" baseline="-25000">
                  <a:latin typeface="Times New Roman" panose="02020603050405020304" pitchFamily="18" charset="0"/>
                  <a:cs typeface="Times New Roman" panose="02020603050405020304" pitchFamily="18" charset="0"/>
                </a:rPr>
                <a:t>3</a:t>
              </a:r>
              <a:r>
                <a:rPr lang="en-US" altLang="zh-CN" sz="2800" b="1">
                  <a:latin typeface="Times New Roman" panose="02020603050405020304" pitchFamily="18" charset="0"/>
                  <a:cs typeface="Times New Roman" panose="02020603050405020304" pitchFamily="18" charset="0"/>
                </a:rPr>
                <a:t>-C-O-H</a:t>
              </a:r>
              <a:endParaRPr lang="zh-CN" altLang="en-US" sz="2800" b="1" baseline="-25000">
                <a:latin typeface="Times New Roman" panose="02020603050405020304" pitchFamily="18" charset="0"/>
                <a:cs typeface="Times New Roman" panose="02020603050405020304" pitchFamily="18" charset="0"/>
              </a:endParaRPr>
            </a:p>
          </p:txBody>
        </p:sp>
        <p:sp>
          <p:nvSpPr>
            <p:cNvPr id="30" name="文本框 29"/>
            <p:cNvSpPr txBox="1"/>
            <p:nvPr/>
          </p:nvSpPr>
          <p:spPr>
            <a:xfrm>
              <a:off x="6338394" y="445871"/>
              <a:ext cx="385764"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O</a:t>
              </a:r>
              <a:endParaRPr lang="zh-CN" altLang="en-US" sz="2800" b="1" baseline="-25000">
                <a:latin typeface="Times New Roman" panose="02020603050405020304" pitchFamily="18" charset="0"/>
                <a:cs typeface="Times New Roman" panose="02020603050405020304" pitchFamily="18" charset="0"/>
              </a:endParaRPr>
            </a:p>
          </p:txBody>
        </p:sp>
        <p:sp>
          <p:nvSpPr>
            <p:cNvPr id="31" name="文本框 30"/>
            <p:cNvSpPr txBox="1"/>
            <p:nvPr/>
          </p:nvSpPr>
          <p:spPr>
            <a:xfrm rot="5400000">
              <a:off x="6287605" y="761352"/>
              <a:ext cx="385764" cy="492443"/>
            </a:xfrm>
            <a:prstGeom prst="rect">
              <a:avLst/>
            </a:prstGeom>
            <a:noFill/>
          </p:spPr>
          <p:txBody>
            <a:bodyPr wrap="square" lIns="0" tIns="0" rIns="0" bIns="0" rtlCol="0">
              <a:spAutoFit/>
            </a:bodyPr>
            <a:lstStyle/>
            <a:p>
              <a:pPr algn="just"/>
              <a:r>
                <a:rPr lang="en-US" altLang="zh-CN" sz="3200" b="1">
                  <a:latin typeface="Times New Roman" panose="02020603050405020304" pitchFamily="18" charset="0"/>
                  <a:cs typeface="Times New Roman" panose="02020603050405020304" pitchFamily="18" charset="0"/>
                </a:rPr>
                <a:t>=</a:t>
              </a:r>
              <a:endParaRPr lang="zh-CN" altLang="en-US" sz="3200" b="1" baseline="-25000">
                <a:latin typeface="Times New Roman" panose="02020603050405020304" pitchFamily="18" charset="0"/>
                <a:cs typeface="Times New Roman" panose="02020603050405020304" pitchFamily="18" charset="0"/>
              </a:endParaRPr>
            </a:p>
          </p:txBody>
        </p:sp>
      </p:grpSp>
      <p:grpSp>
        <p:nvGrpSpPr>
          <p:cNvPr id="32" name="组合 31"/>
          <p:cNvGrpSpPr/>
          <p:nvPr/>
        </p:nvGrpSpPr>
        <p:grpSpPr>
          <a:xfrm>
            <a:off x="6293841" y="1727743"/>
            <a:ext cx="3057525" cy="938829"/>
            <a:chOff x="5562599" y="445871"/>
            <a:chExt cx="3057525" cy="938829"/>
          </a:xfrm>
        </p:grpSpPr>
        <p:sp>
          <p:nvSpPr>
            <p:cNvPr id="33" name="文本框 32"/>
            <p:cNvSpPr txBox="1"/>
            <p:nvPr/>
          </p:nvSpPr>
          <p:spPr>
            <a:xfrm>
              <a:off x="5562599" y="953813"/>
              <a:ext cx="3057525"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CH</a:t>
              </a:r>
              <a:r>
                <a:rPr lang="en-US" altLang="zh-CN" sz="2800" b="1" baseline="-25000">
                  <a:latin typeface="Times New Roman" panose="02020603050405020304" pitchFamily="18" charset="0"/>
                  <a:cs typeface="Times New Roman" panose="02020603050405020304" pitchFamily="18" charset="0"/>
                </a:rPr>
                <a:t>3</a:t>
              </a:r>
              <a:r>
                <a:rPr lang="en-US" altLang="zh-CN" sz="2800" b="1">
                  <a:latin typeface="Times New Roman" panose="02020603050405020304" pitchFamily="18" charset="0"/>
                  <a:cs typeface="Times New Roman" panose="02020603050405020304" pitchFamily="18" charset="0"/>
                </a:rPr>
                <a:t>-C-O-CH</a:t>
              </a:r>
              <a:r>
                <a:rPr lang="en-US" altLang="zh-CN" sz="2800" b="1" baseline="-25000">
                  <a:latin typeface="Times New Roman" panose="02020603050405020304" pitchFamily="18" charset="0"/>
                  <a:cs typeface="Times New Roman" panose="02020603050405020304" pitchFamily="18" charset="0"/>
                </a:rPr>
                <a:t>2</a:t>
              </a:r>
              <a:r>
                <a:rPr lang="en-US" altLang="zh-CN" sz="2800" b="1">
                  <a:latin typeface="Times New Roman" panose="02020603050405020304" pitchFamily="18" charset="0"/>
                  <a:cs typeface="Times New Roman" panose="02020603050405020304" pitchFamily="18" charset="0"/>
                </a:rPr>
                <a:t>CH</a:t>
              </a:r>
              <a:r>
                <a:rPr lang="en-US" altLang="zh-CN" sz="2800" b="1" baseline="-25000">
                  <a:latin typeface="Times New Roman" panose="02020603050405020304" pitchFamily="18" charset="0"/>
                  <a:cs typeface="Times New Roman" panose="02020603050405020304" pitchFamily="18" charset="0"/>
                </a:rPr>
                <a:t>3</a:t>
              </a:r>
              <a:endParaRPr lang="zh-CN" altLang="en-US" sz="2800" b="1" baseline="-25000">
                <a:latin typeface="Times New Roman" panose="02020603050405020304" pitchFamily="18" charset="0"/>
                <a:cs typeface="Times New Roman" panose="02020603050405020304" pitchFamily="18" charset="0"/>
              </a:endParaRPr>
            </a:p>
          </p:txBody>
        </p:sp>
        <p:sp>
          <p:nvSpPr>
            <p:cNvPr id="34" name="文本框 33"/>
            <p:cNvSpPr txBox="1"/>
            <p:nvPr/>
          </p:nvSpPr>
          <p:spPr>
            <a:xfrm>
              <a:off x="6338394" y="445871"/>
              <a:ext cx="385764"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O</a:t>
              </a:r>
              <a:endParaRPr lang="zh-CN" altLang="en-US" sz="2800" b="1" baseline="-25000">
                <a:latin typeface="Times New Roman" panose="02020603050405020304" pitchFamily="18" charset="0"/>
                <a:cs typeface="Times New Roman" panose="02020603050405020304" pitchFamily="18" charset="0"/>
              </a:endParaRPr>
            </a:p>
          </p:txBody>
        </p:sp>
        <p:sp>
          <p:nvSpPr>
            <p:cNvPr id="35" name="文本框 34"/>
            <p:cNvSpPr txBox="1"/>
            <p:nvPr/>
          </p:nvSpPr>
          <p:spPr>
            <a:xfrm rot="5400000">
              <a:off x="6287605" y="761352"/>
              <a:ext cx="385764" cy="492443"/>
            </a:xfrm>
            <a:prstGeom prst="rect">
              <a:avLst/>
            </a:prstGeom>
            <a:noFill/>
          </p:spPr>
          <p:txBody>
            <a:bodyPr wrap="square" lIns="0" tIns="0" rIns="0" bIns="0" rtlCol="0">
              <a:spAutoFit/>
            </a:bodyPr>
            <a:lstStyle/>
            <a:p>
              <a:pPr algn="just"/>
              <a:r>
                <a:rPr lang="en-US" altLang="zh-CN" sz="3200" b="1">
                  <a:latin typeface="Times New Roman" panose="02020603050405020304" pitchFamily="18" charset="0"/>
                  <a:cs typeface="Times New Roman" panose="02020603050405020304" pitchFamily="18" charset="0"/>
                </a:rPr>
                <a:t>=</a:t>
              </a:r>
              <a:endParaRPr lang="zh-CN" altLang="en-US" sz="3200" b="1" baseline="-25000">
                <a:latin typeface="Times New Roman" panose="02020603050405020304" pitchFamily="18" charset="0"/>
                <a:cs typeface="Times New Roman" panose="02020603050405020304" pitchFamily="18" charset="0"/>
              </a:endParaRPr>
            </a:p>
          </p:txBody>
        </p:sp>
      </p:grpSp>
      <p:sp>
        <p:nvSpPr>
          <p:cNvPr id="36" name="文本框 35"/>
          <p:cNvSpPr txBox="1"/>
          <p:nvPr/>
        </p:nvSpPr>
        <p:spPr>
          <a:xfrm>
            <a:off x="9272587" y="2227284"/>
            <a:ext cx="1204914"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 H</a:t>
            </a:r>
            <a:r>
              <a:rPr lang="en-US" altLang="zh-CN" sz="2800" b="1" baseline="-25000">
                <a:latin typeface="Times New Roman" panose="02020603050405020304" pitchFamily="18" charset="0"/>
                <a:cs typeface="Times New Roman" panose="02020603050405020304" pitchFamily="18" charset="0"/>
              </a:rPr>
              <a:t>2</a:t>
            </a:r>
            <a:r>
              <a:rPr lang="en-US" altLang="zh-CN" sz="2800" b="1">
                <a:latin typeface="Times New Roman" panose="02020603050405020304" pitchFamily="18" charset="0"/>
                <a:cs typeface="Times New Roman" panose="02020603050405020304" pitchFamily="18" charset="0"/>
              </a:rPr>
              <a:t>O</a:t>
            </a:r>
            <a:endParaRPr lang="zh-CN" altLang="en-US" sz="2800" b="1" baseline="-25000">
              <a:latin typeface="Times New Roman" panose="02020603050405020304" pitchFamily="18" charset="0"/>
              <a:cs typeface="Times New Roman" panose="02020603050405020304" pitchFamily="18" charset="0"/>
            </a:endParaRPr>
          </a:p>
        </p:txBody>
      </p:sp>
      <p:pic>
        <p:nvPicPr>
          <p:cNvPr id="37" name="图片 36"/>
          <p:cNvPicPr>
            <a:picLocks noChangeAspect="1"/>
          </p:cNvPicPr>
          <p:nvPr/>
        </p:nvPicPr>
        <p:blipFill>
          <a:blip r:embed="rId1"/>
          <a:srcRect l="49301" t="29044" r="40040"/>
          <a:stretch>
            <a:fillRect/>
          </a:stretch>
        </p:blipFill>
        <p:spPr>
          <a:xfrm>
            <a:off x="5194900" y="2033306"/>
            <a:ext cx="989011" cy="768882"/>
          </a:xfrm>
          <a:prstGeom prst="rect">
            <a:avLst/>
          </a:prstGeom>
        </p:spPr>
      </p:pic>
      <p:pic>
        <p:nvPicPr>
          <p:cNvPr id="38" name="图片 37"/>
          <p:cNvPicPr>
            <a:picLocks noChangeAspect="1"/>
          </p:cNvPicPr>
          <p:nvPr/>
        </p:nvPicPr>
        <p:blipFill>
          <a:blip r:embed="rId1"/>
          <a:srcRect l="49301" t="29044" r="40040"/>
          <a:stretch>
            <a:fillRect/>
          </a:stretch>
        </p:blipFill>
        <p:spPr>
          <a:xfrm>
            <a:off x="5192714" y="3077323"/>
            <a:ext cx="989011" cy="768882"/>
          </a:xfrm>
          <a:prstGeom prst="rect">
            <a:avLst/>
          </a:prstGeom>
        </p:spPr>
      </p:pic>
      <p:grpSp>
        <p:nvGrpSpPr>
          <p:cNvPr id="44" name="组合 43"/>
          <p:cNvGrpSpPr/>
          <p:nvPr/>
        </p:nvGrpSpPr>
        <p:grpSpPr>
          <a:xfrm>
            <a:off x="6293841" y="2721003"/>
            <a:ext cx="3057525" cy="938829"/>
            <a:chOff x="5562599" y="445871"/>
            <a:chExt cx="3057525" cy="938829"/>
          </a:xfrm>
        </p:grpSpPr>
        <p:sp>
          <p:nvSpPr>
            <p:cNvPr id="45" name="文本框 44"/>
            <p:cNvSpPr txBox="1"/>
            <p:nvPr/>
          </p:nvSpPr>
          <p:spPr>
            <a:xfrm>
              <a:off x="5562599" y="953813"/>
              <a:ext cx="3057525"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CH</a:t>
              </a:r>
              <a:r>
                <a:rPr lang="en-US" altLang="zh-CN" sz="2800" b="1" baseline="-25000">
                  <a:latin typeface="Times New Roman" panose="02020603050405020304" pitchFamily="18" charset="0"/>
                  <a:cs typeface="Times New Roman" panose="02020603050405020304" pitchFamily="18" charset="0"/>
                </a:rPr>
                <a:t>3</a:t>
              </a:r>
              <a:r>
                <a:rPr lang="en-US" altLang="zh-CN" sz="2800" b="1">
                  <a:latin typeface="Times New Roman" panose="02020603050405020304" pitchFamily="18" charset="0"/>
                  <a:cs typeface="Times New Roman" panose="02020603050405020304" pitchFamily="18" charset="0"/>
                </a:rPr>
                <a:t>-C-O-CH</a:t>
              </a:r>
              <a:r>
                <a:rPr lang="en-US" altLang="zh-CN" sz="2800" b="1" baseline="-25000">
                  <a:latin typeface="Times New Roman" panose="02020603050405020304" pitchFamily="18" charset="0"/>
                  <a:cs typeface="Times New Roman" panose="02020603050405020304" pitchFamily="18" charset="0"/>
                </a:rPr>
                <a:t>2</a:t>
              </a:r>
              <a:r>
                <a:rPr lang="en-US" altLang="zh-CN" sz="2800" b="1">
                  <a:latin typeface="Times New Roman" panose="02020603050405020304" pitchFamily="18" charset="0"/>
                  <a:cs typeface="Times New Roman" panose="02020603050405020304" pitchFamily="18" charset="0"/>
                </a:rPr>
                <a:t>CH</a:t>
              </a:r>
              <a:r>
                <a:rPr lang="en-US" altLang="zh-CN" sz="2800" b="1" baseline="-25000">
                  <a:latin typeface="Times New Roman" panose="02020603050405020304" pitchFamily="18" charset="0"/>
                  <a:cs typeface="Times New Roman" panose="02020603050405020304" pitchFamily="18" charset="0"/>
                </a:rPr>
                <a:t>3</a:t>
              </a:r>
              <a:endParaRPr lang="zh-CN" altLang="en-US" sz="2800" b="1" baseline="-25000">
                <a:latin typeface="Times New Roman" panose="02020603050405020304" pitchFamily="18" charset="0"/>
                <a:cs typeface="Times New Roman" panose="02020603050405020304" pitchFamily="18" charset="0"/>
              </a:endParaRPr>
            </a:p>
          </p:txBody>
        </p:sp>
        <p:sp>
          <p:nvSpPr>
            <p:cNvPr id="46" name="文本框 45"/>
            <p:cNvSpPr txBox="1"/>
            <p:nvPr/>
          </p:nvSpPr>
          <p:spPr>
            <a:xfrm>
              <a:off x="6338394" y="445871"/>
              <a:ext cx="385764"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O</a:t>
              </a:r>
              <a:endParaRPr lang="zh-CN" altLang="en-US" sz="2800" b="1" baseline="-25000">
                <a:latin typeface="Times New Roman" panose="02020603050405020304" pitchFamily="18" charset="0"/>
                <a:cs typeface="Times New Roman" panose="02020603050405020304" pitchFamily="18" charset="0"/>
              </a:endParaRPr>
            </a:p>
          </p:txBody>
        </p:sp>
        <p:sp>
          <p:nvSpPr>
            <p:cNvPr id="47" name="文本框 46"/>
            <p:cNvSpPr txBox="1"/>
            <p:nvPr/>
          </p:nvSpPr>
          <p:spPr>
            <a:xfrm rot="5400000">
              <a:off x="6287605" y="761352"/>
              <a:ext cx="385764" cy="492443"/>
            </a:xfrm>
            <a:prstGeom prst="rect">
              <a:avLst/>
            </a:prstGeom>
            <a:noFill/>
          </p:spPr>
          <p:txBody>
            <a:bodyPr wrap="square" lIns="0" tIns="0" rIns="0" bIns="0" rtlCol="0">
              <a:spAutoFit/>
            </a:bodyPr>
            <a:lstStyle/>
            <a:p>
              <a:pPr algn="just"/>
              <a:r>
                <a:rPr lang="en-US" altLang="zh-CN" sz="3200" b="1">
                  <a:latin typeface="Times New Roman" panose="02020603050405020304" pitchFamily="18" charset="0"/>
                  <a:cs typeface="Times New Roman" panose="02020603050405020304" pitchFamily="18" charset="0"/>
                </a:rPr>
                <a:t>=</a:t>
              </a:r>
              <a:endParaRPr lang="zh-CN" altLang="en-US" sz="3200" b="1" baseline="-25000">
                <a:latin typeface="Times New Roman" panose="02020603050405020304" pitchFamily="18" charset="0"/>
                <a:cs typeface="Times New Roman" panose="02020603050405020304" pitchFamily="18" charset="0"/>
              </a:endParaRPr>
            </a:p>
          </p:txBody>
        </p:sp>
      </p:grpSp>
      <p:sp>
        <p:nvSpPr>
          <p:cNvPr id="48" name="文本框 47"/>
          <p:cNvSpPr txBox="1"/>
          <p:nvPr/>
        </p:nvSpPr>
        <p:spPr>
          <a:xfrm>
            <a:off x="9272587" y="3220544"/>
            <a:ext cx="1204914"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 H</a:t>
            </a:r>
            <a:r>
              <a:rPr lang="en-US" altLang="zh-CN" sz="2800" b="1" baseline="-25000">
                <a:latin typeface="Times New Roman" panose="02020603050405020304" pitchFamily="18" charset="0"/>
                <a:cs typeface="Times New Roman" panose="02020603050405020304" pitchFamily="18" charset="0"/>
              </a:rPr>
              <a:t>2</a:t>
            </a:r>
            <a:r>
              <a:rPr lang="en-US" altLang="zh-CN" sz="2800" b="1">
                <a:latin typeface="Times New Roman" panose="02020603050405020304" pitchFamily="18" charset="0"/>
                <a:cs typeface="Times New Roman" panose="02020603050405020304" pitchFamily="18" charset="0"/>
              </a:rPr>
              <a:t>O</a:t>
            </a:r>
            <a:endParaRPr lang="zh-CN" altLang="en-US" sz="2800" b="1" baseline="-25000">
              <a:latin typeface="Times New Roman" panose="02020603050405020304" pitchFamily="18" charset="0"/>
              <a:cs typeface="Times New Roman" panose="02020603050405020304" pitchFamily="18" charset="0"/>
            </a:endParaRPr>
          </a:p>
        </p:txBody>
      </p:sp>
      <p:sp>
        <p:nvSpPr>
          <p:cNvPr id="49" name="矩形 48"/>
          <p:cNvSpPr/>
          <p:nvPr/>
        </p:nvSpPr>
        <p:spPr>
          <a:xfrm>
            <a:off x="1876424" y="2201431"/>
            <a:ext cx="1494315" cy="493787"/>
          </a:xfrm>
          <a:prstGeom prst="rect">
            <a:avLst/>
          </a:prstGeom>
          <a:no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2264926" y="3260513"/>
            <a:ext cx="1494315" cy="445937"/>
          </a:xfrm>
          <a:prstGeom prst="rect">
            <a:avLst/>
          </a:prstGeom>
          <a:no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14375" y="4039657"/>
            <a:ext cx="2536030" cy="523220"/>
          </a:xfrm>
          <a:prstGeom prst="rect">
            <a:avLst/>
          </a:prstGeom>
          <a:noFill/>
        </p:spPr>
        <p:txBody>
          <a:bodyPr wrap="square">
            <a:spAutoFit/>
          </a:bodyPr>
          <a:lstStyle/>
          <a:p>
            <a:r>
              <a:rPr lang="zh-CN" altLang="en-US" sz="2800">
                <a:latin typeface="微软雅黑" panose="020B0503020204020204" charset="-122"/>
                <a:ea typeface="微软雅黑" panose="020B0503020204020204" charset="-122"/>
              </a:rPr>
              <a:t>同位素示踪法</a:t>
            </a:r>
            <a:endParaRPr lang="zh-CN" altLang="en-US" sz="2800">
              <a:latin typeface="微软雅黑" panose="020B0503020204020204" charset="-122"/>
              <a:ea typeface="微软雅黑" panose="020B0503020204020204" charset="-122"/>
            </a:endParaRPr>
          </a:p>
        </p:txBody>
      </p:sp>
      <p:sp>
        <p:nvSpPr>
          <p:cNvPr id="6" name="文本框 5"/>
          <p:cNvSpPr txBox="1"/>
          <p:nvPr/>
        </p:nvSpPr>
        <p:spPr>
          <a:xfrm>
            <a:off x="2859362" y="5111413"/>
            <a:ext cx="2686051" cy="430887"/>
          </a:xfrm>
          <a:prstGeom prst="rect">
            <a:avLst/>
          </a:prstGeom>
          <a:noFill/>
        </p:spPr>
        <p:txBody>
          <a:bodyPr wrap="square" lIns="0" tIns="0" rIns="0" bIns="0" rtlCol="0">
            <a:spAutoFit/>
          </a:bodyPr>
          <a:lstStyle/>
          <a:p>
            <a:pPr algn="just"/>
            <a:r>
              <a:rPr lang="en-US" altLang="zh-CN" sz="2800" b="1">
                <a:solidFill>
                  <a:srgbClr val="C00000"/>
                </a:solidFill>
                <a:latin typeface="Times New Roman" panose="02020603050405020304" pitchFamily="18" charset="0"/>
                <a:cs typeface="Times New Roman" panose="02020603050405020304" pitchFamily="18" charset="0"/>
              </a:rPr>
              <a:t>+ H-</a:t>
            </a:r>
            <a:r>
              <a:rPr lang="en-US" altLang="zh-CN" sz="2800" b="1" baseline="30000">
                <a:solidFill>
                  <a:srgbClr val="FF0000"/>
                </a:solidFill>
                <a:latin typeface="Times New Roman" panose="02020603050405020304" pitchFamily="18" charset="0"/>
                <a:cs typeface="Times New Roman" panose="02020603050405020304" pitchFamily="18" charset="0"/>
              </a:rPr>
              <a:t>18</a:t>
            </a:r>
            <a:r>
              <a:rPr lang="en-US" altLang="zh-CN" sz="2800" b="1">
                <a:solidFill>
                  <a:srgbClr val="FF0000"/>
                </a:solidFill>
                <a:latin typeface="Times New Roman" panose="02020603050405020304" pitchFamily="18" charset="0"/>
                <a:cs typeface="Times New Roman" panose="02020603050405020304" pitchFamily="18" charset="0"/>
              </a:rPr>
              <a:t>O</a:t>
            </a:r>
            <a:r>
              <a:rPr lang="en-US" altLang="zh-CN" sz="2800" b="1">
                <a:solidFill>
                  <a:srgbClr val="C00000"/>
                </a:solidFill>
                <a:latin typeface="Times New Roman" panose="02020603050405020304" pitchFamily="18" charset="0"/>
                <a:cs typeface="Times New Roman" panose="02020603050405020304" pitchFamily="18" charset="0"/>
              </a:rPr>
              <a:t>-CH</a:t>
            </a:r>
            <a:r>
              <a:rPr lang="en-US" altLang="zh-CN" sz="2800" b="1" baseline="-25000">
                <a:solidFill>
                  <a:srgbClr val="C00000"/>
                </a:solidFill>
                <a:latin typeface="Times New Roman" panose="02020603050405020304" pitchFamily="18" charset="0"/>
                <a:cs typeface="Times New Roman" panose="02020603050405020304" pitchFamily="18" charset="0"/>
              </a:rPr>
              <a:t>2</a:t>
            </a:r>
            <a:r>
              <a:rPr lang="en-US" altLang="zh-CN" sz="2800" b="1">
                <a:solidFill>
                  <a:srgbClr val="C00000"/>
                </a:solidFill>
                <a:latin typeface="Times New Roman" panose="02020603050405020304" pitchFamily="18" charset="0"/>
                <a:cs typeface="Times New Roman" panose="02020603050405020304" pitchFamily="18" charset="0"/>
              </a:rPr>
              <a:t>CH</a:t>
            </a:r>
            <a:r>
              <a:rPr lang="en-US" altLang="zh-CN" sz="2800" b="1" baseline="-25000">
                <a:solidFill>
                  <a:srgbClr val="C00000"/>
                </a:solidFill>
                <a:latin typeface="Times New Roman" panose="02020603050405020304" pitchFamily="18" charset="0"/>
                <a:cs typeface="Times New Roman" panose="02020603050405020304" pitchFamily="18" charset="0"/>
              </a:rPr>
              <a:t>3</a:t>
            </a:r>
            <a:endParaRPr lang="zh-CN" altLang="en-US" sz="2800" b="1" baseline="-25000">
              <a:solidFill>
                <a:srgbClr val="C00000"/>
              </a:solidFill>
              <a:latin typeface="Times New Roman" panose="02020603050405020304" pitchFamily="18" charset="0"/>
              <a:cs typeface="Times New Roman" panose="02020603050405020304" pitchFamily="18" charset="0"/>
            </a:endParaRPr>
          </a:p>
        </p:txBody>
      </p:sp>
      <p:grpSp>
        <p:nvGrpSpPr>
          <p:cNvPr id="7" name="组合 6"/>
          <p:cNvGrpSpPr/>
          <p:nvPr/>
        </p:nvGrpSpPr>
        <p:grpSpPr>
          <a:xfrm>
            <a:off x="921519" y="4610996"/>
            <a:ext cx="2057399" cy="938829"/>
            <a:chOff x="5562599" y="445871"/>
            <a:chExt cx="2057399" cy="938829"/>
          </a:xfrm>
        </p:grpSpPr>
        <p:sp>
          <p:nvSpPr>
            <p:cNvPr id="8" name="文本框 7"/>
            <p:cNvSpPr txBox="1"/>
            <p:nvPr/>
          </p:nvSpPr>
          <p:spPr>
            <a:xfrm>
              <a:off x="5562599" y="953813"/>
              <a:ext cx="2057399" cy="430887"/>
            </a:xfrm>
            <a:prstGeom prst="rect">
              <a:avLst/>
            </a:prstGeom>
            <a:noFill/>
          </p:spPr>
          <p:txBody>
            <a:bodyPr wrap="square" lIns="0" tIns="0" rIns="0" bIns="0" rtlCol="0">
              <a:spAutoFit/>
            </a:bodyPr>
            <a:lstStyle/>
            <a:p>
              <a:pPr algn="just"/>
              <a:r>
                <a:rPr lang="en-US" altLang="zh-CN" sz="2800" b="1">
                  <a:solidFill>
                    <a:srgbClr val="C00000"/>
                  </a:solidFill>
                  <a:latin typeface="Times New Roman" panose="02020603050405020304" pitchFamily="18" charset="0"/>
                  <a:cs typeface="Times New Roman" panose="02020603050405020304" pitchFamily="18" charset="0"/>
                </a:rPr>
                <a:t>CH</a:t>
              </a:r>
              <a:r>
                <a:rPr lang="en-US" altLang="zh-CN" sz="2800" b="1" baseline="-25000">
                  <a:solidFill>
                    <a:srgbClr val="C00000"/>
                  </a:solidFill>
                  <a:latin typeface="Times New Roman" panose="02020603050405020304" pitchFamily="18" charset="0"/>
                  <a:cs typeface="Times New Roman" panose="02020603050405020304" pitchFamily="18" charset="0"/>
                </a:rPr>
                <a:t>3</a:t>
              </a:r>
              <a:r>
                <a:rPr lang="en-US" altLang="zh-CN" sz="2800" b="1">
                  <a:solidFill>
                    <a:srgbClr val="C00000"/>
                  </a:solidFill>
                  <a:latin typeface="Times New Roman" panose="02020603050405020304" pitchFamily="18" charset="0"/>
                  <a:cs typeface="Times New Roman" panose="02020603050405020304" pitchFamily="18" charset="0"/>
                </a:rPr>
                <a:t>-C-O-H</a:t>
              </a:r>
              <a:endParaRPr lang="zh-CN" altLang="en-US" sz="2800" b="1" baseline="-25000">
                <a:solidFill>
                  <a:srgbClr val="C0000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6338394" y="445871"/>
              <a:ext cx="385764" cy="430887"/>
            </a:xfrm>
            <a:prstGeom prst="rect">
              <a:avLst/>
            </a:prstGeom>
            <a:noFill/>
          </p:spPr>
          <p:txBody>
            <a:bodyPr wrap="square" lIns="0" tIns="0" rIns="0" bIns="0" rtlCol="0">
              <a:spAutoFit/>
            </a:bodyPr>
            <a:lstStyle/>
            <a:p>
              <a:pPr algn="just"/>
              <a:r>
                <a:rPr lang="en-US" altLang="zh-CN" sz="2800" b="1">
                  <a:solidFill>
                    <a:srgbClr val="C00000"/>
                  </a:solidFill>
                  <a:latin typeface="Times New Roman" panose="02020603050405020304" pitchFamily="18" charset="0"/>
                  <a:cs typeface="Times New Roman" panose="02020603050405020304" pitchFamily="18" charset="0"/>
                </a:rPr>
                <a:t>O</a:t>
              </a:r>
              <a:endParaRPr lang="zh-CN" altLang="en-US" sz="2800" b="1" baseline="-25000">
                <a:solidFill>
                  <a:srgbClr val="C00000"/>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rot="5400000">
              <a:off x="6287605" y="761352"/>
              <a:ext cx="385764" cy="492443"/>
            </a:xfrm>
            <a:prstGeom prst="rect">
              <a:avLst/>
            </a:prstGeom>
            <a:noFill/>
          </p:spPr>
          <p:txBody>
            <a:bodyPr wrap="square" lIns="0" tIns="0" rIns="0" bIns="0" rtlCol="0">
              <a:spAutoFit/>
            </a:bodyPr>
            <a:lstStyle/>
            <a:p>
              <a:pPr algn="just"/>
              <a:r>
                <a:rPr lang="en-US" altLang="zh-CN" sz="3200" b="1">
                  <a:solidFill>
                    <a:srgbClr val="C00000"/>
                  </a:solidFill>
                  <a:latin typeface="Times New Roman" panose="02020603050405020304" pitchFamily="18" charset="0"/>
                  <a:cs typeface="Times New Roman" panose="02020603050405020304" pitchFamily="18" charset="0"/>
                </a:rPr>
                <a:t>=</a:t>
              </a:r>
              <a:endParaRPr lang="zh-CN" altLang="en-US" sz="3200" b="1" baseline="-25000">
                <a:solidFill>
                  <a:srgbClr val="C00000"/>
                </a:solidFill>
                <a:latin typeface="Times New Roman" panose="02020603050405020304" pitchFamily="18" charset="0"/>
                <a:cs typeface="Times New Roman" panose="02020603050405020304" pitchFamily="18" charset="0"/>
              </a:endParaRPr>
            </a:p>
          </p:txBody>
        </p:sp>
      </p:grpSp>
      <p:grpSp>
        <p:nvGrpSpPr>
          <p:cNvPr id="11" name="组合 10"/>
          <p:cNvGrpSpPr/>
          <p:nvPr/>
        </p:nvGrpSpPr>
        <p:grpSpPr>
          <a:xfrm>
            <a:off x="6548610" y="4610996"/>
            <a:ext cx="3326434" cy="938829"/>
            <a:chOff x="5562599" y="445871"/>
            <a:chExt cx="3326434" cy="938829"/>
          </a:xfrm>
        </p:grpSpPr>
        <p:sp>
          <p:nvSpPr>
            <p:cNvPr id="12" name="文本框 11"/>
            <p:cNvSpPr txBox="1"/>
            <p:nvPr/>
          </p:nvSpPr>
          <p:spPr>
            <a:xfrm>
              <a:off x="5562599" y="953813"/>
              <a:ext cx="3326434" cy="430887"/>
            </a:xfrm>
            <a:prstGeom prst="rect">
              <a:avLst/>
            </a:prstGeom>
            <a:noFill/>
          </p:spPr>
          <p:txBody>
            <a:bodyPr wrap="square" lIns="0" tIns="0" rIns="0" bIns="0" rtlCol="0">
              <a:spAutoFit/>
            </a:bodyPr>
            <a:lstStyle/>
            <a:p>
              <a:pPr algn="just"/>
              <a:r>
                <a:rPr lang="en-US" altLang="zh-CN" sz="2800" b="1">
                  <a:solidFill>
                    <a:srgbClr val="C00000"/>
                  </a:solidFill>
                  <a:latin typeface="Times New Roman" panose="02020603050405020304" pitchFamily="18" charset="0"/>
                  <a:cs typeface="Times New Roman" panose="02020603050405020304" pitchFamily="18" charset="0"/>
                </a:rPr>
                <a:t>CH</a:t>
              </a:r>
              <a:r>
                <a:rPr lang="en-US" altLang="zh-CN" sz="2800" b="1" baseline="-25000">
                  <a:solidFill>
                    <a:srgbClr val="C00000"/>
                  </a:solidFill>
                  <a:latin typeface="Times New Roman" panose="02020603050405020304" pitchFamily="18" charset="0"/>
                  <a:cs typeface="Times New Roman" panose="02020603050405020304" pitchFamily="18" charset="0"/>
                </a:rPr>
                <a:t>3</a:t>
              </a:r>
              <a:r>
                <a:rPr lang="en-US" altLang="zh-CN" sz="2800" b="1">
                  <a:solidFill>
                    <a:srgbClr val="C00000"/>
                  </a:solidFill>
                  <a:latin typeface="Times New Roman" panose="02020603050405020304" pitchFamily="18" charset="0"/>
                  <a:cs typeface="Times New Roman" panose="02020603050405020304" pitchFamily="18" charset="0"/>
                </a:rPr>
                <a:t>-C-</a:t>
              </a:r>
              <a:r>
                <a:rPr lang="en-US" altLang="zh-CN" sz="2800" b="1" baseline="30000">
                  <a:solidFill>
                    <a:srgbClr val="FF0000"/>
                  </a:solidFill>
                  <a:latin typeface="Times New Roman" panose="02020603050405020304" pitchFamily="18" charset="0"/>
                  <a:cs typeface="Times New Roman" panose="02020603050405020304" pitchFamily="18" charset="0"/>
                </a:rPr>
                <a:t>18</a:t>
              </a:r>
              <a:r>
                <a:rPr lang="en-US" altLang="zh-CN" sz="2800" b="1">
                  <a:solidFill>
                    <a:srgbClr val="FF0000"/>
                  </a:solidFill>
                  <a:latin typeface="Times New Roman" panose="02020603050405020304" pitchFamily="18" charset="0"/>
                  <a:cs typeface="Times New Roman" panose="02020603050405020304" pitchFamily="18" charset="0"/>
                </a:rPr>
                <a:t>O</a:t>
              </a:r>
              <a:r>
                <a:rPr lang="en-US" altLang="zh-CN" sz="2800" b="1">
                  <a:solidFill>
                    <a:srgbClr val="C00000"/>
                  </a:solidFill>
                  <a:latin typeface="Times New Roman" panose="02020603050405020304" pitchFamily="18" charset="0"/>
                  <a:cs typeface="Times New Roman" panose="02020603050405020304" pitchFamily="18" charset="0"/>
                </a:rPr>
                <a:t>-CH</a:t>
              </a:r>
              <a:r>
                <a:rPr lang="en-US" altLang="zh-CN" sz="2800" b="1" baseline="-25000">
                  <a:solidFill>
                    <a:srgbClr val="C00000"/>
                  </a:solidFill>
                  <a:latin typeface="Times New Roman" panose="02020603050405020304" pitchFamily="18" charset="0"/>
                  <a:cs typeface="Times New Roman" panose="02020603050405020304" pitchFamily="18" charset="0"/>
                </a:rPr>
                <a:t>2</a:t>
              </a:r>
              <a:r>
                <a:rPr lang="en-US" altLang="zh-CN" sz="2800" b="1">
                  <a:solidFill>
                    <a:srgbClr val="C00000"/>
                  </a:solidFill>
                  <a:latin typeface="Times New Roman" panose="02020603050405020304" pitchFamily="18" charset="0"/>
                  <a:cs typeface="Times New Roman" panose="02020603050405020304" pitchFamily="18" charset="0"/>
                </a:rPr>
                <a:t>CH</a:t>
              </a:r>
              <a:r>
                <a:rPr lang="en-US" altLang="zh-CN" sz="2800" b="1" baseline="-25000">
                  <a:solidFill>
                    <a:srgbClr val="C00000"/>
                  </a:solidFill>
                  <a:latin typeface="Times New Roman" panose="02020603050405020304" pitchFamily="18" charset="0"/>
                  <a:cs typeface="Times New Roman" panose="02020603050405020304" pitchFamily="18" charset="0"/>
                </a:rPr>
                <a:t>3</a:t>
              </a:r>
              <a:endParaRPr lang="zh-CN" altLang="en-US" sz="2800" b="1" baseline="-25000">
                <a:solidFill>
                  <a:srgbClr val="C00000"/>
                </a:solidFill>
                <a:latin typeface="Times New Roman" panose="02020603050405020304" pitchFamily="18" charset="0"/>
                <a:cs typeface="Times New Roman" panose="02020603050405020304" pitchFamily="18" charset="0"/>
              </a:endParaRPr>
            </a:p>
          </p:txBody>
        </p:sp>
        <p:sp>
          <p:nvSpPr>
            <p:cNvPr id="14" name="文本框 13"/>
            <p:cNvSpPr txBox="1"/>
            <p:nvPr/>
          </p:nvSpPr>
          <p:spPr>
            <a:xfrm>
              <a:off x="6338394" y="445871"/>
              <a:ext cx="385764" cy="430887"/>
            </a:xfrm>
            <a:prstGeom prst="rect">
              <a:avLst/>
            </a:prstGeom>
            <a:noFill/>
          </p:spPr>
          <p:txBody>
            <a:bodyPr wrap="square" lIns="0" tIns="0" rIns="0" bIns="0" rtlCol="0">
              <a:spAutoFit/>
            </a:bodyPr>
            <a:lstStyle/>
            <a:p>
              <a:pPr algn="just"/>
              <a:r>
                <a:rPr lang="en-US" altLang="zh-CN" sz="2800" b="1">
                  <a:solidFill>
                    <a:srgbClr val="C00000"/>
                  </a:solidFill>
                  <a:latin typeface="Times New Roman" panose="02020603050405020304" pitchFamily="18" charset="0"/>
                  <a:cs typeface="Times New Roman" panose="02020603050405020304" pitchFamily="18" charset="0"/>
                </a:rPr>
                <a:t>O</a:t>
              </a:r>
              <a:endParaRPr lang="zh-CN" altLang="en-US" sz="2800" b="1" baseline="-25000">
                <a:solidFill>
                  <a:srgbClr val="C00000"/>
                </a:solidFill>
                <a:latin typeface="Times New Roman" panose="02020603050405020304" pitchFamily="18" charset="0"/>
                <a:cs typeface="Times New Roman" panose="02020603050405020304" pitchFamily="18" charset="0"/>
              </a:endParaRPr>
            </a:p>
          </p:txBody>
        </p:sp>
        <p:sp>
          <p:nvSpPr>
            <p:cNvPr id="17" name="文本框 16"/>
            <p:cNvSpPr txBox="1"/>
            <p:nvPr/>
          </p:nvSpPr>
          <p:spPr>
            <a:xfrm rot="5400000">
              <a:off x="6287605" y="761352"/>
              <a:ext cx="385764" cy="492443"/>
            </a:xfrm>
            <a:prstGeom prst="rect">
              <a:avLst/>
            </a:prstGeom>
            <a:noFill/>
          </p:spPr>
          <p:txBody>
            <a:bodyPr wrap="square" lIns="0" tIns="0" rIns="0" bIns="0" rtlCol="0">
              <a:spAutoFit/>
            </a:bodyPr>
            <a:lstStyle/>
            <a:p>
              <a:pPr algn="just"/>
              <a:r>
                <a:rPr lang="en-US" altLang="zh-CN" sz="3200" b="1">
                  <a:solidFill>
                    <a:srgbClr val="C00000"/>
                  </a:solidFill>
                  <a:latin typeface="Times New Roman" panose="02020603050405020304" pitchFamily="18" charset="0"/>
                  <a:cs typeface="Times New Roman" panose="02020603050405020304" pitchFamily="18" charset="0"/>
                </a:rPr>
                <a:t>=</a:t>
              </a:r>
              <a:endParaRPr lang="zh-CN" altLang="en-US" sz="3200" b="1" baseline="-25000">
                <a:solidFill>
                  <a:srgbClr val="C00000"/>
                </a:solidFill>
                <a:latin typeface="Times New Roman" panose="02020603050405020304" pitchFamily="18" charset="0"/>
                <a:cs typeface="Times New Roman" panose="02020603050405020304" pitchFamily="18" charset="0"/>
              </a:endParaRPr>
            </a:p>
          </p:txBody>
        </p:sp>
      </p:grpSp>
      <p:sp>
        <p:nvSpPr>
          <p:cNvPr id="18" name="文本框 17"/>
          <p:cNvSpPr txBox="1"/>
          <p:nvPr/>
        </p:nvSpPr>
        <p:spPr>
          <a:xfrm>
            <a:off x="9751292" y="5097471"/>
            <a:ext cx="1204914" cy="430887"/>
          </a:xfrm>
          <a:prstGeom prst="rect">
            <a:avLst/>
          </a:prstGeom>
          <a:noFill/>
        </p:spPr>
        <p:txBody>
          <a:bodyPr wrap="square" lIns="0" tIns="0" rIns="0" bIns="0" rtlCol="0">
            <a:spAutoFit/>
          </a:bodyPr>
          <a:lstStyle/>
          <a:p>
            <a:pPr algn="just"/>
            <a:r>
              <a:rPr lang="en-US" altLang="zh-CN" sz="2800" b="1">
                <a:solidFill>
                  <a:srgbClr val="C00000"/>
                </a:solidFill>
                <a:latin typeface="Times New Roman" panose="02020603050405020304" pitchFamily="18" charset="0"/>
                <a:cs typeface="Times New Roman" panose="02020603050405020304" pitchFamily="18" charset="0"/>
              </a:rPr>
              <a:t>+ H</a:t>
            </a:r>
            <a:r>
              <a:rPr lang="en-US" altLang="zh-CN" sz="2800" b="1" baseline="-25000">
                <a:solidFill>
                  <a:srgbClr val="C00000"/>
                </a:solidFill>
                <a:latin typeface="Times New Roman" panose="02020603050405020304" pitchFamily="18" charset="0"/>
                <a:cs typeface="Times New Roman" panose="02020603050405020304" pitchFamily="18" charset="0"/>
              </a:rPr>
              <a:t>2</a:t>
            </a:r>
            <a:r>
              <a:rPr lang="en-US" altLang="zh-CN" sz="2800" b="1">
                <a:solidFill>
                  <a:srgbClr val="C00000"/>
                </a:solidFill>
                <a:latin typeface="Times New Roman" panose="02020603050405020304" pitchFamily="18" charset="0"/>
                <a:cs typeface="Times New Roman" panose="02020603050405020304" pitchFamily="18" charset="0"/>
              </a:rPr>
              <a:t>O</a:t>
            </a:r>
            <a:endParaRPr lang="zh-CN" altLang="en-US" sz="2800" b="1" baseline="-25000">
              <a:solidFill>
                <a:srgbClr val="C00000"/>
              </a:solidFill>
              <a:latin typeface="Times New Roman" panose="02020603050405020304" pitchFamily="18" charset="0"/>
              <a:cs typeface="Times New Roman" panose="02020603050405020304" pitchFamily="18" charset="0"/>
            </a:endParaRPr>
          </a:p>
        </p:txBody>
      </p:sp>
      <p:pic>
        <p:nvPicPr>
          <p:cNvPr id="19" name="图片 18"/>
          <p:cNvPicPr>
            <a:picLocks noChangeAspect="1"/>
          </p:cNvPicPr>
          <p:nvPr/>
        </p:nvPicPr>
        <p:blipFill>
          <a:blip r:embed="rId1"/>
          <a:srcRect l="49301" t="29044" r="40040"/>
          <a:stretch>
            <a:fillRect/>
          </a:stretch>
        </p:blipFill>
        <p:spPr>
          <a:xfrm>
            <a:off x="5485831" y="4935498"/>
            <a:ext cx="989011" cy="768882"/>
          </a:xfrm>
          <a:prstGeom prst="rect">
            <a:avLst/>
          </a:prstGeom>
        </p:spPr>
      </p:pic>
      <p:sp>
        <p:nvSpPr>
          <p:cNvPr id="20" name="矩形 19"/>
          <p:cNvSpPr/>
          <p:nvPr/>
        </p:nvSpPr>
        <p:spPr>
          <a:xfrm>
            <a:off x="1997843" y="5093085"/>
            <a:ext cx="1494315" cy="493787"/>
          </a:xfrm>
          <a:prstGeom prst="rect">
            <a:avLst/>
          </a:prstGeom>
          <a:no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1" name="文本框 20"/>
          <p:cNvSpPr txBox="1"/>
          <p:nvPr/>
        </p:nvSpPr>
        <p:spPr>
          <a:xfrm>
            <a:off x="1129500" y="5906745"/>
            <a:ext cx="3230999" cy="430887"/>
          </a:xfrm>
          <a:prstGeom prst="rect">
            <a:avLst/>
          </a:prstGeom>
          <a:noFill/>
        </p:spPr>
        <p:txBody>
          <a:bodyPr wrap="square" lIns="0" tIns="0" rIns="0" bIns="0" rtlCol="0">
            <a:spAutoFit/>
          </a:bodyPr>
          <a:lstStyle/>
          <a:p>
            <a:pPr algn="ctr"/>
            <a:r>
              <a:rPr lang="zh-CN" altLang="en-US" sz="2800">
                <a:solidFill>
                  <a:srgbClr val="FF0000"/>
                </a:solidFill>
                <a:latin typeface="+mj-ea"/>
                <a:ea typeface="+mj-ea"/>
              </a:rPr>
              <a:t>酸脱羟基、醇脱氢</a:t>
            </a:r>
            <a:endParaRPr lang="zh-CN" altLang="en-US" sz="2800">
              <a:solidFill>
                <a:srgbClr val="FF0000"/>
              </a:solidFill>
              <a:latin typeface="+mj-ea"/>
              <a:ea typeface="+mj-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fade">
                                      <p:cBhvr>
                                        <p:cTn id="3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8" grpId="0"/>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羧酸的化学性质</a:t>
            </a:r>
            <a:endParaRPr lang="zh-CN" altLang="en-US"/>
          </a:p>
        </p:txBody>
      </p:sp>
      <p:sp>
        <p:nvSpPr>
          <p:cNvPr id="3" name="文本框 2"/>
          <p:cNvSpPr txBox="1"/>
          <p:nvPr/>
        </p:nvSpPr>
        <p:spPr>
          <a:xfrm>
            <a:off x="714375" y="1123950"/>
            <a:ext cx="5048250" cy="492443"/>
          </a:xfrm>
          <a:prstGeom prst="rect">
            <a:avLst/>
          </a:prstGeom>
          <a:noFill/>
        </p:spPr>
        <p:txBody>
          <a:bodyPr wrap="square" lIns="0" tIns="0" rIns="0" bIns="0" rtlCol="0">
            <a:spAutoFit/>
          </a:bodyPr>
          <a:lstStyle/>
          <a:p>
            <a:pPr algn="just"/>
            <a:r>
              <a:rPr lang="en-US" altLang="zh-CN" sz="3200" b="1">
                <a:solidFill>
                  <a:schemeClr val="accent5">
                    <a:lumMod val="75000"/>
                  </a:schemeClr>
                </a:solidFill>
                <a:latin typeface="微软雅黑" panose="020B0503020204020204" charset="-122"/>
                <a:ea typeface="微软雅黑" panose="020B0503020204020204" charset="-122"/>
              </a:rPr>
              <a:t>2</a:t>
            </a:r>
            <a:r>
              <a:rPr lang="zh-CN" altLang="en-US" sz="3200" b="1">
                <a:solidFill>
                  <a:schemeClr val="accent5">
                    <a:lumMod val="75000"/>
                  </a:schemeClr>
                </a:solidFill>
                <a:latin typeface="微软雅黑" panose="020B0503020204020204" charset="-122"/>
                <a:ea typeface="微软雅黑" panose="020B0503020204020204" charset="-122"/>
              </a:rPr>
              <a:t>、酯化反应</a:t>
            </a:r>
            <a:r>
              <a:rPr lang="zh-CN" altLang="en-US" sz="2800">
                <a:solidFill>
                  <a:srgbClr val="FF0000"/>
                </a:solidFill>
                <a:latin typeface="微软雅黑" panose="020B0503020204020204" charset="-122"/>
                <a:ea typeface="微软雅黑" panose="020B0503020204020204" charset="-122"/>
              </a:rPr>
              <a:t>（取代反应）</a:t>
            </a:r>
            <a:endParaRPr lang="zh-CN" altLang="en-US" sz="3200">
              <a:solidFill>
                <a:srgbClr val="FF0000"/>
              </a:solidFill>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38527" y="2019299"/>
            <a:ext cx="4067174" cy="3909213"/>
          </a:xfrm>
          <a:prstGeom prst="rect">
            <a:avLst/>
          </a:prstGeom>
          <a:ln>
            <a:noFill/>
          </a:ln>
        </p:spPr>
      </p:pic>
      <p:sp>
        <p:nvSpPr>
          <p:cNvPr id="13" name="文本框 12"/>
          <p:cNvSpPr txBox="1"/>
          <p:nvPr/>
        </p:nvSpPr>
        <p:spPr>
          <a:xfrm>
            <a:off x="5372101" y="1141920"/>
            <a:ext cx="3790950" cy="473271"/>
          </a:xfrm>
          <a:prstGeom prst="rect">
            <a:avLst/>
          </a:prstGeom>
          <a:noFill/>
        </p:spPr>
        <p:txBody>
          <a:bodyPr wrap="square" lIns="0" tIns="0" rIns="0" bIns="0" rtlCol="0">
            <a:spAutoFit/>
          </a:bodyPr>
          <a:lstStyle/>
          <a:p>
            <a:pPr algn="just">
              <a:lnSpc>
                <a:spcPct val="120000"/>
              </a:lnSpc>
            </a:pPr>
            <a:r>
              <a:rPr lang="zh-CN" altLang="en-US" sz="2800">
                <a:latin typeface="+mj-ea"/>
                <a:ea typeface="+mj-ea"/>
              </a:rPr>
              <a:t>乙酸乙酯的实验室制法</a:t>
            </a:r>
            <a:endParaRPr lang="zh-CN" altLang="en-US" sz="2800">
              <a:latin typeface="+mj-ea"/>
              <a:ea typeface="+mj-ea"/>
            </a:endParaRPr>
          </a:p>
        </p:txBody>
      </p:sp>
      <p:sp>
        <p:nvSpPr>
          <p:cNvPr id="15" name="矩形 14"/>
          <p:cNvSpPr/>
          <p:nvPr/>
        </p:nvSpPr>
        <p:spPr>
          <a:xfrm>
            <a:off x="762002" y="1933575"/>
            <a:ext cx="2676525" cy="962025"/>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just"/>
            <a:r>
              <a:rPr lang="zh-CN" altLang="en-US" sz="2400">
                <a:latin typeface="微软雅黑" panose="020B0503020204020204" charset="-122"/>
                <a:ea typeface="微软雅黑" panose="020B0503020204020204" charset="-122"/>
              </a:rPr>
              <a:t>试剂加入顺序：</a:t>
            </a:r>
            <a:r>
              <a:rPr lang="zh-CN" altLang="en-US" sz="2400">
                <a:solidFill>
                  <a:srgbClr val="FF0000"/>
                </a:solidFill>
                <a:latin typeface="微软雅黑" panose="020B0503020204020204" charset="-122"/>
                <a:ea typeface="微软雅黑" panose="020B0503020204020204" charset="-122"/>
              </a:rPr>
              <a:t>乙醇→浓硫酸→乙酸</a:t>
            </a:r>
            <a:endParaRPr lang="zh-CN" altLang="en-US" sz="2400">
              <a:solidFill>
                <a:srgbClr val="FF0000"/>
              </a:solidFill>
              <a:latin typeface="微软雅黑" panose="020B0503020204020204" charset="-122"/>
              <a:ea typeface="微软雅黑" panose="020B0503020204020204" charset="-122"/>
            </a:endParaRPr>
          </a:p>
        </p:txBody>
      </p:sp>
      <p:sp>
        <p:nvSpPr>
          <p:cNvPr id="16" name="矩形 15"/>
          <p:cNvSpPr/>
          <p:nvPr/>
        </p:nvSpPr>
        <p:spPr>
          <a:xfrm>
            <a:off x="762002" y="3370973"/>
            <a:ext cx="2676525" cy="962025"/>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just"/>
            <a:r>
              <a:rPr lang="zh-CN" altLang="en-US" sz="2400">
                <a:latin typeface="微软雅黑" panose="020B0503020204020204" charset="-122"/>
                <a:ea typeface="微软雅黑" panose="020B0503020204020204" charset="-122"/>
              </a:rPr>
              <a:t>浓硫酸作用：</a:t>
            </a:r>
            <a:r>
              <a:rPr lang="zh-CN" altLang="en-US" sz="2400">
                <a:solidFill>
                  <a:srgbClr val="FF0000"/>
                </a:solidFill>
                <a:latin typeface="微软雅黑" panose="020B0503020204020204" charset="-122"/>
                <a:ea typeface="微软雅黑" panose="020B0503020204020204" charset="-122"/>
              </a:rPr>
              <a:t>催化剂、吸水剂</a:t>
            </a:r>
            <a:endParaRPr lang="zh-CN" altLang="en-US" sz="2400">
              <a:solidFill>
                <a:srgbClr val="FF0000"/>
              </a:solidFill>
              <a:latin typeface="微软雅黑" panose="020B0503020204020204" charset="-122"/>
              <a:ea typeface="微软雅黑" panose="020B0503020204020204" charset="-122"/>
            </a:endParaRPr>
          </a:p>
        </p:txBody>
      </p:sp>
      <p:sp>
        <p:nvSpPr>
          <p:cNvPr id="39" name="矩形 38"/>
          <p:cNvSpPr/>
          <p:nvPr/>
        </p:nvSpPr>
        <p:spPr>
          <a:xfrm>
            <a:off x="762002" y="4774005"/>
            <a:ext cx="2676525" cy="962025"/>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just"/>
            <a:r>
              <a:rPr lang="zh-CN" altLang="en-US" sz="2400">
                <a:latin typeface="微软雅黑" panose="020B0503020204020204" charset="-122"/>
                <a:ea typeface="微软雅黑" panose="020B0503020204020204" charset="-122"/>
              </a:rPr>
              <a:t>沸石作用：</a:t>
            </a:r>
            <a:r>
              <a:rPr lang="zh-CN" altLang="en-US" sz="2400">
                <a:solidFill>
                  <a:srgbClr val="FF0000"/>
                </a:solidFill>
                <a:latin typeface="微软雅黑" panose="020B0503020204020204" charset="-122"/>
                <a:ea typeface="微软雅黑" panose="020B0503020204020204" charset="-122"/>
              </a:rPr>
              <a:t>防止液体暴沸</a:t>
            </a:r>
            <a:endParaRPr lang="zh-CN" altLang="en-US" sz="2400">
              <a:solidFill>
                <a:srgbClr val="FF0000"/>
              </a:solidFill>
              <a:latin typeface="微软雅黑" panose="020B0503020204020204" charset="-122"/>
              <a:ea typeface="微软雅黑" panose="020B0503020204020204" charset="-122"/>
            </a:endParaRPr>
          </a:p>
        </p:txBody>
      </p:sp>
      <p:sp>
        <p:nvSpPr>
          <p:cNvPr id="40" name="矩形 39"/>
          <p:cNvSpPr/>
          <p:nvPr/>
        </p:nvSpPr>
        <p:spPr>
          <a:xfrm>
            <a:off x="8284369" y="1839436"/>
            <a:ext cx="2757484" cy="962025"/>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just"/>
            <a:r>
              <a:rPr lang="zh-CN" altLang="en-US" sz="2400">
                <a:latin typeface="微软雅黑" panose="020B0503020204020204" charset="-122"/>
                <a:ea typeface="微软雅黑" panose="020B0503020204020204" charset="-122"/>
              </a:rPr>
              <a:t>长导管作用：</a:t>
            </a:r>
            <a:r>
              <a:rPr lang="zh-CN" altLang="en-US" sz="2400">
                <a:solidFill>
                  <a:srgbClr val="FF0000"/>
                </a:solidFill>
                <a:latin typeface="微软雅黑" panose="020B0503020204020204" charset="-122"/>
                <a:ea typeface="微软雅黑" panose="020B0503020204020204" charset="-122"/>
              </a:rPr>
              <a:t>导气、冷凝回流</a:t>
            </a:r>
            <a:endParaRPr lang="zh-CN" altLang="en-US" sz="2400">
              <a:solidFill>
                <a:srgbClr val="FF0000"/>
              </a:solidFill>
              <a:latin typeface="微软雅黑" panose="020B0503020204020204" charset="-122"/>
              <a:ea typeface="微软雅黑" panose="020B0503020204020204" charset="-122"/>
            </a:endParaRPr>
          </a:p>
        </p:txBody>
      </p:sp>
      <p:sp>
        <p:nvSpPr>
          <p:cNvPr id="41" name="矩形 40"/>
          <p:cNvSpPr/>
          <p:nvPr/>
        </p:nvSpPr>
        <p:spPr>
          <a:xfrm>
            <a:off x="8303419" y="3022670"/>
            <a:ext cx="2757485" cy="962025"/>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just"/>
            <a:r>
              <a:rPr lang="zh-CN" altLang="en-US" sz="2400">
                <a:latin typeface="微软雅黑" panose="020B0503020204020204" charset="-122"/>
                <a:ea typeface="微软雅黑" panose="020B0503020204020204" charset="-122"/>
              </a:rPr>
              <a:t>长导管末端不伸入液面以下：</a:t>
            </a:r>
            <a:r>
              <a:rPr lang="zh-CN" altLang="en-US" sz="2400">
                <a:solidFill>
                  <a:srgbClr val="FF0000"/>
                </a:solidFill>
                <a:latin typeface="微软雅黑" panose="020B0503020204020204" charset="-122"/>
                <a:ea typeface="微软雅黑" panose="020B0503020204020204" charset="-122"/>
              </a:rPr>
              <a:t>防倒吸</a:t>
            </a:r>
            <a:endParaRPr lang="zh-CN" altLang="en-US" sz="2400">
              <a:solidFill>
                <a:srgbClr val="FF0000"/>
              </a:solidFill>
              <a:latin typeface="微软雅黑" panose="020B0503020204020204" charset="-122"/>
              <a:ea typeface="微软雅黑" panose="020B0503020204020204" charset="-122"/>
            </a:endParaRPr>
          </a:p>
        </p:txBody>
      </p:sp>
      <p:sp>
        <p:nvSpPr>
          <p:cNvPr id="42" name="矩形 41"/>
          <p:cNvSpPr/>
          <p:nvPr/>
        </p:nvSpPr>
        <p:spPr>
          <a:xfrm>
            <a:off x="8145068" y="4165695"/>
            <a:ext cx="3662362" cy="1656942"/>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just"/>
            <a:r>
              <a:rPr lang="zh-CN" altLang="en-US" sz="2400">
                <a:latin typeface="微软雅黑" panose="020B0503020204020204" charset="-122"/>
                <a:ea typeface="微软雅黑" panose="020B0503020204020204" charset="-122"/>
              </a:rPr>
              <a:t>饱和碳酸钠溶液作用：</a:t>
            </a:r>
            <a:r>
              <a:rPr lang="zh-CN" altLang="en-US" sz="2400">
                <a:solidFill>
                  <a:srgbClr val="FF0000"/>
                </a:solidFill>
                <a:latin typeface="微软雅黑" panose="020B0503020204020204" charset="-122"/>
                <a:ea typeface="微软雅黑" panose="020B0503020204020204" charset="-122"/>
              </a:rPr>
              <a:t>溶解乙醇；中和乙酸；降低乙酸乙酯的溶解度，利于酯的分层</a:t>
            </a:r>
            <a:endParaRPr lang="zh-CN" altLang="en-US" sz="2400">
              <a:solidFill>
                <a:srgbClr val="FF0000"/>
              </a:solidFill>
              <a:latin typeface="微软雅黑" panose="020B0503020204020204" charset="-122"/>
              <a:ea typeface="微软雅黑" panose="020B0503020204020204" charset="-122"/>
            </a:endParaRPr>
          </a:p>
        </p:txBody>
      </p:sp>
      <p:cxnSp>
        <p:nvCxnSpPr>
          <p:cNvPr id="51" name="直接连接符 50"/>
          <p:cNvCxnSpPr>
            <a:stCxn id="15" idx="3"/>
          </p:cNvCxnSpPr>
          <p:nvPr/>
        </p:nvCxnSpPr>
        <p:spPr>
          <a:xfrm>
            <a:off x="3438527" y="2414588"/>
            <a:ext cx="990598" cy="1776412"/>
          </a:xfrm>
          <a:prstGeom prst="line">
            <a:avLst/>
          </a:prstGeom>
          <a:ln w="28575">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53" name="直接连接符 52"/>
          <p:cNvCxnSpPr>
            <a:stCxn id="16" idx="3"/>
          </p:cNvCxnSpPr>
          <p:nvPr/>
        </p:nvCxnSpPr>
        <p:spPr>
          <a:xfrm>
            <a:off x="3438527" y="3851986"/>
            <a:ext cx="914398" cy="499714"/>
          </a:xfrm>
          <a:prstGeom prst="line">
            <a:avLst/>
          </a:prstGeom>
          <a:ln w="28575">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56" name="直接连接符 55"/>
          <p:cNvCxnSpPr>
            <a:stCxn id="39" idx="3"/>
          </p:cNvCxnSpPr>
          <p:nvPr/>
        </p:nvCxnSpPr>
        <p:spPr>
          <a:xfrm flipV="1">
            <a:off x="3438527" y="4454918"/>
            <a:ext cx="914398" cy="800100"/>
          </a:xfrm>
          <a:prstGeom prst="line">
            <a:avLst/>
          </a:prstGeom>
          <a:ln w="28575">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61" name="直接连接符 60"/>
          <p:cNvCxnSpPr>
            <a:stCxn id="42" idx="1"/>
          </p:cNvCxnSpPr>
          <p:nvPr/>
        </p:nvCxnSpPr>
        <p:spPr>
          <a:xfrm flipH="1">
            <a:off x="7187805" y="4994166"/>
            <a:ext cx="957263" cy="663562"/>
          </a:xfrm>
          <a:prstGeom prst="line">
            <a:avLst/>
          </a:prstGeom>
          <a:ln w="28575">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65" name="直接连接符 64"/>
          <p:cNvCxnSpPr>
            <a:stCxn id="41" idx="1"/>
          </p:cNvCxnSpPr>
          <p:nvPr/>
        </p:nvCxnSpPr>
        <p:spPr>
          <a:xfrm flipH="1">
            <a:off x="7153275" y="3503683"/>
            <a:ext cx="1150144" cy="1358356"/>
          </a:xfrm>
          <a:prstGeom prst="line">
            <a:avLst/>
          </a:prstGeom>
          <a:ln w="28575">
            <a:headEnd type="oval" w="med" len="med"/>
            <a:tailEnd type="oval" w="med" len="med"/>
          </a:ln>
        </p:spPr>
        <p:style>
          <a:lnRef idx="1">
            <a:schemeClr val="accent2"/>
          </a:lnRef>
          <a:fillRef idx="0">
            <a:schemeClr val="accent2"/>
          </a:fillRef>
          <a:effectRef idx="0">
            <a:schemeClr val="accent2"/>
          </a:effectRef>
          <a:fontRef idx="minor">
            <a:schemeClr val="tx1"/>
          </a:fontRef>
        </p:style>
      </p:cxnSp>
      <p:cxnSp>
        <p:nvCxnSpPr>
          <p:cNvPr id="67" name="直接连接符 66"/>
          <p:cNvCxnSpPr>
            <a:stCxn id="40" idx="1"/>
          </p:cNvCxnSpPr>
          <p:nvPr/>
        </p:nvCxnSpPr>
        <p:spPr>
          <a:xfrm flipH="1">
            <a:off x="7168755" y="2320449"/>
            <a:ext cx="1115614" cy="705257"/>
          </a:xfrm>
          <a:prstGeom prst="line">
            <a:avLst/>
          </a:prstGeom>
          <a:ln w="28575">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70" name="文本框 69"/>
          <p:cNvSpPr txBox="1"/>
          <p:nvPr/>
        </p:nvSpPr>
        <p:spPr>
          <a:xfrm>
            <a:off x="5600700" y="5105672"/>
            <a:ext cx="1402556" cy="738664"/>
          </a:xfrm>
          <a:prstGeom prst="rect">
            <a:avLst/>
          </a:prstGeom>
          <a:noFill/>
        </p:spPr>
        <p:txBody>
          <a:bodyPr wrap="square" lIns="0" tIns="0" rIns="0" bIns="0" rtlCol="0">
            <a:spAutoFit/>
          </a:bodyPr>
          <a:lstStyle/>
          <a:p>
            <a:pPr algn="ctr"/>
            <a:r>
              <a:rPr lang="zh-CN" altLang="en-US" sz="2400">
                <a:solidFill>
                  <a:srgbClr val="FF0000"/>
                </a:solidFill>
                <a:latin typeface="+mj-ea"/>
                <a:ea typeface="+mj-ea"/>
              </a:rPr>
              <a:t>饱和碳酸钠溶液</a:t>
            </a:r>
            <a:endParaRPr lang="zh-CN" altLang="en-US" sz="2400">
              <a:solidFill>
                <a:srgbClr val="FF0000"/>
              </a:solidFill>
              <a:latin typeface="+mj-ea"/>
              <a:ea typeface="+mj-ea"/>
            </a:endParaRPr>
          </a:p>
        </p:txBody>
      </p:sp>
      <p:sp>
        <p:nvSpPr>
          <p:cNvPr id="73" name="文本框 14"/>
          <p:cNvSpPr txBox="1"/>
          <p:nvPr/>
        </p:nvSpPr>
        <p:spPr>
          <a:xfrm>
            <a:off x="762002" y="6198874"/>
            <a:ext cx="10631070" cy="523220"/>
          </a:xfrm>
          <a:prstGeom prst="rect">
            <a:avLst/>
          </a:prstGeom>
          <a:ln w="19050"/>
        </p:spPr>
        <p:style>
          <a:lnRef idx="2">
            <a:schemeClr val="accent5"/>
          </a:lnRef>
          <a:fillRef idx="1">
            <a:schemeClr val="lt1"/>
          </a:fillRef>
          <a:effectRef idx="0">
            <a:schemeClr val="accent5"/>
          </a:effectRef>
          <a:fontRef idx="minor">
            <a:schemeClr val="dk1"/>
          </a:fontRef>
        </p:style>
        <p:txBody>
          <a:bodyPr wrap="square" rtlCol="0"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indent="0">
              <a:buNone/>
            </a:pPr>
            <a:r>
              <a:rPr lang="zh-CN" altLang="en-US" sz="2800">
                <a:solidFill>
                  <a:srgbClr val="FF0000"/>
                </a:solidFill>
                <a:latin typeface="+mj-ea"/>
                <a:ea typeface="+mj-ea"/>
                <a:cs typeface="Times New Roman" panose="02020603050405020304" pitchFamily="18" charset="0"/>
                <a:sym typeface="+mn-ea"/>
              </a:rPr>
              <a:t>现象：</a:t>
            </a:r>
            <a:r>
              <a:rPr lang="en-US" sz="2800">
                <a:solidFill>
                  <a:srgbClr val="000000"/>
                </a:solidFill>
                <a:latin typeface="+mj-ea"/>
                <a:ea typeface="+mj-ea"/>
                <a:cs typeface="Times New Roman" panose="02020603050405020304" pitchFamily="18" charset="0"/>
                <a:sym typeface="+mn-ea"/>
              </a:rPr>
              <a:t>①饱和Na</a:t>
            </a:r>
            <a:r>
              <a:rPr lang="en-US" sz="2800" baseline="-25000">
                <a:solidFill>
                  <a:srgbClr val="000000"/>
                </a:solidFill>
                <a:latin typeface="+mj-ea"/>
                <a:ea typeface="+mj-ea"/>
                <a:cs typeface="Times New Roman" panose="02020603050405020304" pitchFamily="18" charset="0"/>
                <a:sym typeface="+mn-ea"/>
              </a:rPr>
              <a:t>2</a:t>
            </a:r>
            <a:r>
              <a:rPr lang="en-US" sz="2800">
                <a:solidFill>
                  <a:srgbClr val="000000"/>
                </a:solidFill>
                <a:latin typeface="+mj-ea"/>
                <a:ea typeface="+mj-ea"/>
                <a:cs typeface="Times New Roman" panose="02020603050405020304" pitchFamily="18" charset="0"/>
                <a:sym typeface="+mn-ea"/>
              </a:rPr>
              <a:t>CO</a:t>
            </a:r>
            <a:r>
              <a:rPr lang="en-US" sz="2800" baseline="-25000">
                <a:solidFill>
                  <a:srgbClr val="000000"/>
                </a:solidFill>
                <a:latin typeface="+mj-ea"/>
                <a:ea typeface="+mj-ea"/>
                <a:cs typeface="Times New Roman" panose="02020603050405020304" pitchFamily="18" charset="0"/>
                <a:sym typeface="+mn-ea"/>
              </a:rPr>
              <a:t>3</a:t>
            </a:r>
            <a:r>
              <a:rPr lang="en-US" sz="2800">
                <a:solidFill>
                  <a:srgbClr val="000000"/>
                </a:solidFill>
                <a:latin typeface="+mj-ea"/>
                <a:ea typeface="+mj-ea"/>
                <a:cs typeface="Times New Roman" panose="02020603050405020304" pitchFamily="18" charset="0"/>
                <a:sym typeface="+mn-ea"/>
              </a:rPr>
              <a:t>溶液上有透明的油状液体生成  ②能闻到香味</a:t>
            </a:r>
            <a:endParaRPr lang="zh-CN" altLang="en-US" sz="2800">
              <a:latin typeface="+mj-ea"/>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down)">
                                      <p:cBhvr>
                                        <p:cTn id="12" dur="500"/>
                                        <p:tgtEl>
                                          <p:spTgt spid="51"/>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righ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down)">
                                      <p:cBhvr>
                                        <p:cTn id="21" dur="500"/>
                                        <p:tgtEl>
                                          <p:spTgt spid="53"/>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right)">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wipe(up)">
                                      <p:cBhvr>
                                        <p:cTn id="30" dur="500"/>
                                        <p:tgtEl>
                                          <p:spTgt spid="56"/>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39">
                                            <p:txEl>
                                              <p:pRg st="0" end="0"/>
                                            </p:txEl>
                                          </p:spTgt>
                                        </p:tgtEl>
                                        <p:attrNameLst>
                                          <p:attrName>style.visibility</p:attrName>
                                        </p:attrNameLst>
                                      </p:cBhvr>
                                      <p:to>
                                        <p:strVal val="visible"/>
                                      </p:to>
                                    </p:set>
                                    <p:animEffect transition="in" filter="wipe(left)">
                                      <p:cBhvr>
                                        <p:cTn id="34" dur="500"/>
                                        <p:tgtEl>
                                          <p:spTgt spid="39">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wipe(down)">
                                      <p:cBhvr>
                                        <p:cTn id="48" dur="500"/>
                                        <p:tgtEl>
                                          <p:spTgt spid="65"/>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wipe(left)">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wipe(down)">
                                      <p:cBhvr>
                                        <p:cTn id="57" dur="500"/>
                                        <p:tgtEl>
                                          <p:spTgt spid="61"/>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wipe(left)">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barn(inVertical)">
                                      <p:cBhvr>
                                        <p:cTn id="66"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40" grpId="0" animBg="1"/>
      <p:bldP spid="41" grpId="0" animBg="1"/>
      <p:bldP spid="42" grpId="0" animBg="1"/>
      <p:bldP spid="70" grpId="0"/>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思考与讨论</a:t>
            </a:r>
            <a:endParaRPr lang="zh-CN" altLang="en-US"/>
          </a:p>
        </p:txBody>
      </p:sp>
      <p:sp>
        <p:nvSpPr>
          <p:cNvPr id="3" name="矩形 2"/>
          <p:cNvSpPr/>
          <p:nvPr/>
        </p:nvSpPr>
        <p:spPr>
          <a:xfrm>
            <a:off x="839633" y="1146107"/>
            <a:ext cx="10512734" cy="1082669"/>
          </a:xfrm>
          <a:prstGeom prst="rect">
            <a:avLst/>
          </a:prstGeom>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just">
              <a:lnSpc>
                <a:spcPct val="120000"/>
              </a:lnSpc>
            </a:pPr>
            <a:r>
              <a:rPr lang="zh-CN" altLang="en-US" sz="2800">
                <a:latin typeface="微软雅黑" panose="020B0503020204020204" charset="-122"/>
                <a:ea typeface="微软雅黑" panose="020B0503020204020204" charset="-122"/>
              </a:rPr>
              <a:t>在制取乙酸乙酯的实验中，如果要提高乙酸乙酯的产率，你认为应当采取哪些措施？请结合化学反应原理的有关知识进行说明。</a:t>
            </a:r>
            <a:endParaRPr lang="zh-CN" altLang="en-US" sz="2800">
              <a:latin typeface="微软雅黑" panose="020B0503020204020204" charset="-122"/>
              <a:ea typeface="微软雅黑" panose="020B0503020204020204" charset="-122"/>
            </a:endParaRPr>
          </a:p>
        </p:txBody>
      </p:sp>
      <p:sp>
        <p:nvSpPr>
          <p:cNvPr id="4" name="TextBox 23"/>
          <p:cNvSpPr txBox="1">
            <a:spLocks noChangeArrowheads="1"/>
          </p:cNvSpPr>
          <p:nvPr/>
        </p:nvSpPr>
        <p:spPr bwMode="auto">
          <a:xfrm>
            <a:off x="839633" y="2491401"/>
            <a:ext cx="10512734" cy="108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a:ea typeface="宋体" panose="02010600030101010101" pitchFamily="2" charset="-122"/>
              </a:defRPr>
            </a:lvl1pPr>
            <a:lvl2pPr marL="742950" indent="-285750" eaLnBrk="0" hangingPunct="0">
              <a:defRPr>
                <a:solidFill>
                  <a:schemeClr val="tx1"/>
                </a:solidFill>
                <a:latin typeface="Arial" panose="020B0604020202020204"/>
                <a:ea typeface="宋体" panose="02010600030101010101" pitchFamily="2" charset="-122"/>
              </a:defRPr>
            </a:lvl2pPr>
            <a:lvl3pPr marL="1143000" indent="-228600" eaLnBrk="0" hangingPunct="0">
              <a:defRPr>
                <a:solidFill>
                  <a:schemeClr val="tx1"/>
                </a:solidFill>
                <a:latin typeface="Arial" panose="020B0604020202020204"/>
                <a:ea typeface="宋体" panose="02010600030101010101" pitchFamily="2" charset="-122"/>
              </a:defRPr>
            </a:lvl3pPr>
            <a:lvl4pPr marL="1600200" indent="-228600" eaLnBrk="0" hangingPunct="0">
              <a:defRPr>
                <a:solidFill>
                  <a:schemeClr val="tx1"/>
                </a:solidFill>
                <a:latin typeface="Arial" panose="020B0604020202020204"/>
                <a:ea typeface="宋体" panose="02010600030101010101" pitchFamily="2" charset="-122"/>
              </a:defRPr>
            </a:lvl4pPr>
            <a:lvl5pPr marL="2057400" indent="-228600" eaLnBrk="0" hangingPunct="0">
              <a:defRPr>
                <a:solidFill>
                  <a:schemeClr val="tx1"/>
                </a:solidFill>
                <a:latin typeface="Arial" panose="020B0604020202020204"/>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a:ea typeface="宋体" panose="02010600030101010101" pitchFamily="2" charset="-122"/>
              </a:defRPr>
            </a:lvl9pPr>
          </a:lstStyle>
          <a:p>
            <a:pPr algn="just" eaLnBrk="1" hangingPunct="1">
              <a:lnSpc>
                <a:spcPct val="120000"/>
              </a:lnSpc>
            </a:pPr>
            <a:r>
              <a:rPr lang="en-US" altLang="zh-CN" sz="2800">
                <a:solidFill>
                  <a:srgbClr val="FF0000"/>
                </a:solidFill>
                <a:latin typeface="微软雅黑" panose="020B0503020204020204" charset="-122"/>
                <a:ea typeface="微软雅黑" panose="020B0503020204020204" charset="-122"/>
                <a:cs typeface="Times New Roman" panose="02020603050405020304" pitchFamily="18" charset="0"/>
              </a:rPr>
              <a:t>(1)</a:t>
            </a:r>
            <a:r>
              <a:rPr lang="zh-CN" altLang="en-US" sz="2800">
                <a:solidFill>
                  <a:srgbClr val="FF0000"/>
                </a:solidFill>
                <a:latin typeface="微软雅黑" panose="020B0503020204020204" charset="-122"/>
                <a:ea typeface="微软雅黑" panose="020B0503020204020204" charset="-122"/>
                <a:cs typeface="Times New Roman" panose="02020603050405020304" pitchFamily="18" charset="0"/>
              </a:rPr>
              <a:t>乙酸乙酯的沸点比乙酸和乙醇的低，加热从反应物中不断蒸出乙酸乙酯，降低生成物浓度，平衡右移，提高乙酸乙酯产率。</a:t>
            </a:r>
            <a:endParaRPr lang="zh-CN" altLang="en-US" sz="2800">
              <a:solidFill>
                <a:srgbClr val="FF0000"/>
              </a:solidFill>
              <a:latin typeface="微软雅黑" panose="020B0503020204020204" charset="-122"/>
              <a:ea typeface="微软雅黑" panose="020B0503020204020204" charset="-122"/>
              <a:cs typeface="Times New Roman" panose="02020603050405020304" pitchFamily="18" charset="0"/>
            </a:endParaRPr>
          </a:p>
        </p:txBody>
      </p:sp>
      <p:sp>
        <p:nvSpPr>
          <p:cNvPr id="5" name="TextBox 24"/>
          <p:cNvSpPr txBox="1">
            <a:spLocks noChangeArrowheads="1"/>
          </p:cNvSpPr>
          <p:nvPr/>
        </p:nvSpPr>
        <p:spPr bwMode="auto">
          <a:xfrm>
            <a:off x="839633" y="3712870"/>
            <a:ext cx="10512734" cy="108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20000"/>
              </a:lnSpc>
              <a:defRPr sz="2800">
                <a:solidFill>
                  <a:srgbClr val="FF0000"/>
                </a:solidFill>
                <a:latin typeface="微软雅黑" panose="020B0503020204020204" charset="-122"/>
                <a:ea typeface="微软雅黑" panose="020B0503020204020204" charset="-122"/>
                <a:cs typeface="Times New Roman" panose="02020603050405020304" pitchFamily="18" charset="0"/>
              </a:defRPr>
            </a:lvl1pPr>
            <a:lvl2pPr marL="742950" indent="-285750" eaLnBrk="0" hangingPunct="0">
              <a:defRPr>
                <a:latin typeface="Arial" panose="020B0604020202020204"/>
                <a:ea typeface="宋体" panose="02010600030101010101" pitchFamily="2" charset="-122"/>
              </a:defRPr>
            </a:lvl2pPr>
            <a:lvl3pPr marL="1143000" indent="-228600" eaLnBrk="0" hangingPunct="0">
              <a:defRPr>
                <a:latin typeface="Arial" panose="020B0604020202020204"/>
                <a:ea typeface="宋体" panose="02010600030101010101" pitchFamily="2" charset="-122"/>
              </a:defRPr>
            </a:lvl3pPr>
            <a:lvl4pPr marL="1600200" indent="-228600" eaLnBrk="0" hangingPunct="0">
              <a:defRPr>
                <a:latin typeface="Arial" panose="020B0604020202020204"/>
                <a:ea typeface="宋体" panose="02010600030101010101" pitchFamily="2" charset="-122"/>
              </a:defRPr>
            </a:lvl4pPr>
            <a:lvl5pPr marL="2057400" indent="-228600" eaLnBrk="0" hangingPunct="0">
              <a:defRPr>
                <a:latin typeface="Arial" panose="020B0604020202020204"/>
                <a:ea typeface="宋体" panose="02010600030101010101" pitchFamily="2" charset="-122"/>
              </a:defRPr>
            </a:lvl5pPr>
            <a:lvl6pPr marL="2514600" indent="-228600" eaLnBrk="0" fontAlgn="base" hangingPunct="0">
              <a:spcBef>
                <a:spcPct val="0"/>
              </a:spcBef>
              <a:spcAft>
                <a:spcPct val="0"/>
              </a:spcAft>
              <a:defRPr>
                <a:latin typeface="Arial" panose="020B0604020202020204"/>
                <a:ea typeface="宋体" panose="02010600030101010101" pitchFamily="2" charset="-122"/>
              </a:defRPr>
            </a:lvl6pPr>
            <a:lvl7pPr marL="2971800" indent="-228600" eaLnBrk="0" fontAlgn="base" hangingPunct="0">
              <a:spcBef>
                <a:spcPct val="0"/>
              </a:spcBef>
              <a:spcAft>
                <a:spcPct val="0"/>
              </a:spcAft>
              <a:defRPr>
                <a:latin typeface="Arial" panose="020B0604020202020204"/>
                <a:ea typeface="宋体" panose="02010600030101010101" pitchFamily="2" charset="-122"/>
              </a:defRPr>
            </a:lvl7pPr>
            <a:lvl8pPr marL="3429000" indent="-228600" eaLnBrk="0" fontAlgn="base" hangingPunct="0">
              <a:spcBef>
                <a:spcPct val="0"/>
              </a:spcBef>
              <a:spcAft>
                <a:spcPct val="0"/>
              </a:spcAft>
              <a:defRPr>
                <a:latin typeface="Arial" panose="020B0604020202020204"/>
                <a:ea typeface="宋体" panose="02010600030101010101" pitchFamily="2" charset="-122"/>
              </a:defRPr>
            </a:lvl8pPr>
            <a:lvl9pPr marL="3886200" indent="-228600" eaLnBrk="0" fontAlgn="base" hangingPunct="0">
              <a:spcBef>
                <a:spcPct val="0"/>
              </a:spcBef>
              <a:spcAft>
                <a:spcPct val="0"/>
              </a:spcAft>
              <a:defRPr>
                <a:latin typeface="Arial" panose="020B0604020202020204"/>
                <a:ea typeface="宋体" panose="02010600030101010101" pitchFamily="2" charset="-122"/>
              </a:defRPr>
            </a:lvl9pPr>
          </a:lstStyle>
          <a:p>
            <a:r>
              <a:rPr lang="en-US" altLang="zh-CN"/>
              <a:t>(2)</a:t>
            </a:r>
            <a:r>
              <a:rPr lang="zh-CN" altLang="en-US"/>
              <a:t>用浓硫酸将生成的水及时吸走，促使平稀右移，提高乙酸乙酯产率。</a:t>
            </a:r>
            <a:endParaRPr lang="zh-CN" altLang="en-US"/>
          </a:p>
        </p:txBody>
      </p:sp>
      <p:sp>
        <p:nvSpPr>
          <p:cNvPr id="6" name="TextBox 25"/>
          <p:cNvSpPr txBox="1">
            <a:spLocks noChangeArrowheads="1"/>
          </p:cNvSpPr>
          <p:nvPr/>
        </p:nvSpPr>
        <p:spPr bwMode="auto">
          <a:xfrm>
            <a:off x="839633" y="4913143"/>
            <a:ext cx="9966089" cy="576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20000"/>
              </a:lnSpc>
              <a:defRPr sz="2800">
                <a:solidFill>
                  <a:srgbClr val="FF0000"/>
                </a:solidFill>
                <a:latin typeface="微软雅黑" panose="020B0503020204020204" charset="-122"/>
                <a:ea typeface="微软雅黑" panose="020B0503020204020204" charset="-122"/>
                <a:cs typeface="Times New Roman" panose="02020603050405020304" pitchFamily="18" charset="0"/>
              </a:defRPr>
            </a:lvl1pPr>
            <a:lvl2pPr marL="742950" indent="-285750" eaLnBrk="0" hangingPunct="0">
              <a:defRPr>
                <a:latin typeface="Arial" panose="020B0604020202020204"/>
                <a:ea typeface="宋体" panose="02010600030101010101" pitchFamily="2" charset="-122"/>
              </a:defRPr>
            </a:lvl2pPr>
            <a:lvl3pPr marL="1143000" indent="-228600" eaLnBrk="0" hangingPunct="0">
              <a:defRPr>
                <a:latin typeface="Arial" panose="020B0604020202020204"/>
                <a:ea typeface="宋体" panose="02010600030101010101" pitchFamily="2" charset="-122"/>
              </a:defRPr>
            </a:lvl3pPr>
            <a:lvl4pPr marL="1600200" indent="-228600" eaLnBrk="0" hangingPunct="0">
              <a:defRPr>
                <a:latin typeface="Arial" panose="020B0604020202020204"/>
                <a:ea typeface="宋体" panose="02010600030101010101" pitchFamily="2" charset="-122"/>
              </a:defRPr>
            </a:lvl4pPr>
            <a:lvl5pPr marL="2057400" indent="-228600" eaLnBrk="0" hangingPunct="0">
              <a:defRPr>
                <a:latin typeface="Arial" panose="020B0604020202020204"/>
                <a:ea typeface="宋体" panose="02010600030101010101" pitchFamily="2" charset="-122"/>
              </a:defRPr>
            </a:lvl5pPr>
            <a:lvl6pPr marL="2514600" indent="-228600" eaLnBrk="0" fontAlgn="base" hangingPunct="0">
              <a:spcBef>
                <a:spcPct val="0"/>
              </a:spcBef>
              <a:spcAft>
                <a:spcPct val="0"/>
              </a:spcAft>
              <a:defRPr>
                <a:latin typeface="Arial" panose="020B0604020202020204"/>
                <a:ea typeface="宋体" panose="02010600030101010101" pitchFamily="2" charset="-122"/>
              </a:defRPr>
            </a:lvl6pPr>
            <a:lvl7pPr marL="2971800" indent="-228600" eaLnBrk="0" fontAlgn="base" hangingPunct="0">
              <a:spcBef>
                <a:spcPct val="0"/>
              </a:spcBef>
              <a:spcAft>
                <a:spcPct val="0"/>
              </a:spcAft>
              <a:defRPr>
                <a:latin typeface="Arial" panose="020B0604020202020204"/>
                <a:ea typeface="宋体" panose="02010600030101010101" pitchFamily="2" charset="-122"/>
              </a:defRPr>
            </a:lvl7pPr>
            <a:lvl8pPr marL="3429000" indent="-228600" eaLnBrk="0" fontAlgn="base" hangingPunct="0">
              <a:spcBef>
                <a:spcPct val="0"/>
              </a:spcBef>
              <a:spcAft>
                <a:spcPct val="0"/>
              </a:spcAft>
              <a:defRPr>
                <a:latin typeface="Arial" panose="020B0604020202020204"/>
                <a:ea typeface="宋体" panose="02010600030101010101" pitchFamily="2" charset="-122"/>
              </a:defRPr>
            </a:lvl8pPr>
            <a:lvl9pPr marL="3886200" indent="-228600" eaLnBrk="0" fontAlgn="base" hangingPunct="0">
              <a:spcBef>
                <a:spcPct val="0"/>
              </a:spcBef>
              <a:spcAft>
                <a:spcPct val="0"/>
              </a:spcAft>
              <a:defRPr>
                <a:latin typeface="Arial" panose="020B0604020202020204"/>
                <a:ea typeface="宋体" panose="02010600030101010101" pitchFamily="2" charset="-122"/>
              </a:defRPr>
            </a:lvl9pPr>
          </a:lstStyle>
          <a:p>
            <a:r>
              <a:rPr lang="en-US" altLang="zh-CN"/>
              <a:t>(3)</a:t>
            </a:r>
            <a:r>
              <a:rPr lang="zh-CN" altLang="en-US"/>
              <a:t>使用过量的乙醇，也可以使平稀右移，提高乙酸乙酯产率。</a:t>
            </a:r>
            <a:endParaRPr lang="zh-CN" altLang="en-US"/>
          </a:p>
        </p:txBody>
      </p:sp>
      <p:sp>
        <p:nvSpPr>
          <p:cNvPr id="7" name="TextBox 25"/>
          <p:cNvSpPr txBox="1">
            <a:spLocks noChangeArrowheads="1"/>
          </p:cNvSpPr>
          <p:nvPr/>
        </p:nvSpPr>
        <p:spPr bwMode="auto">
          <a:xfrm>
            <a:off x="839632" y="5671080"/>
            <a:ext cx="9966089" cy="576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lnSpc>
                <a:spcPct val="120000"/>
              </a:lnSpc>
              <a:defRPr sz="2800">
                <a:solidFill>
                  <a:srgbClr val="FF0000"/>
                </a:solidFill>
                <a:latin typeface="微软雅黑" panose="020B0503020204020204" charset="-122"/>
                <a:ea typeface="微软雅黑" panose="020B0503020204020204" charset="-122"/>
                <a:cs typeface="Times New Roman" panose="02020603050405020304" pitchFamily="18" charset="0"/>
              </a:defRPr>
            </a:lvl1pPr>
            <a:lvl2pPr marL="742950" indent="-285750" eaLnBrk="0" hangingPunct="0">
              <a:defRPr>
                <a:latin typeface="Arial" panose="020B0604020202020204"/>
                <a:ea typeface="宋体" panose="02010600030101010101" pitchFamily="2" charset="-122"/>
              </a:defRPr>
            </a:lvl2pPr>
            <a:lvl3pPr marL="1143000" indent="-228600" eaLnBrk="0" hangingPunct="0">
              <a:defRPr>
                <a:latin typeface="Arial" panose="020B0604020202020204"/>
                <a:ea typeface="宋体" panose="02010600030101010101" pitchFamily="2" charset="-122"/>
              </a:defRPr>
            </a:lvl3pPr>
            <a:lvl4pPr marL="1600200" indent="-228600" eaLnBrk="0" hangingPunct="0">
              <a:defRPr>
                <a:latin typeface="Arial" panose="020B0604020202020204"/>
                <a:ea typeface="宋体" panose="02010600030101010101" pitchFamily="2" charset="-122"/>
              </a:defRPr>
            </a:lvl4pPr>
            <a:lvl5pPr marL="2057400" indent="-228600" eaLnBrk="0" hangingPunct="0">
              <a:defRPr>
                <a:latin typeface="Arial" panose="020B0604020202020204"/>
                <a:ea typeface="宋体" panose="02010600030101010101" pitchFamily="2" charset="-122"/>
              </a:defRPr>
            </a:lvl5pPr>
            <a:lvl6pPr marL="2514600" indent="-228600" eaLnBrk="0" fontAlgn="base" hangingPunct="0">
              <a:spcBef>
                <a:spcPct val="0"/>
              </a:spcBef>
              <a:spcAft>
                <a:spcPct val="0"/>
              </a:spcAft>
              <a:defRPr>
                <a:latin typeface="Arial" panose="020B0604020202020204"/>
                <a:ea typeface="宋体" panose="02010600030101010101" pitchFamily="2" charset="-122"/>
              </a:defRPr>
            </a:lvl6pPr>
            <a:lvl7pPr marL="2971800" indent="-228600" eaLnBrk="0" fontAlgn="base" hangingPunct="0">
              <a:spcBef>
                <a:spcPct val="0"/>
              </a:spcBef>
              <a:spcAft>
                <a:spcPct val="0"/>
              </a:spcAft>
              <a:defRPr>
                <a:latin typeface="Arial" panose="020B0604020202020204"/>
                <a:ea typeface="宋体" panose="02010600030101010101" pitchFamily="2" charset="-122"/>
              </a:defRPr>
            </a:lvl7pPr>
            <a:lvl8pPr marL="3429000" indent="-228600" eaLnBrk="0" fontAlgn="base" hangingPunct="0">
              <a:spcBef>
                <a:spcPct val="0"/>
              </a:spcBef>
              <a:spcAft>
                <a:spcPct val="0"/>
              </a:spcAft>
              <a:defRPr>
                <a:latin typeface="Arial" panose="020B0604020202020204"/>
                <a:ea typeface="宋体" panose="02010600030101010101" pitchFamily="2" charset="-122"/>
              </a:defRPr>
            </a:lvl8pPr>
            <a:lvl9pPr marL="3886200" indent="-228600" eaLnBrk="0" fontAlgn="base" hangingPunct="0">
              <a:spcBef>
                <a:spcPct val="0"/>
              </a:spcBef>
              <a:spcAft>
                <a:spcPct val="0"/>
              </a:spcAft>
              <a:defRPr>
                <a:latin typeface="Arial" panose="020B0604020202020204"/>
                <a:ea typeface="宋体" panose="02010600030101010101" pitchFamily="2" charset="-122"/>
              </a:defRPr>
            </a:lvl9pPr>
          </a:lstStyle>
          <a:p>
            <a:r>
              <a:rPr lang="en-US" altLang="zh-CN"/>
              <a:t>(4)</a:t>
            </a:r>
            <a:r>
              <a:rPr lang="zh-CN" altLang="en-US"/>
              <a:t>及时冷凝回流反应物，提高产率。</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课堂练习</a:t>
            </a:r>
            <a:endParaRPr lang="zh-CN" altLang="en-US"/>
          </a:p>
        </p:txBody>
      </p:sp>
      <p:sp>
        <p:nvSpPr>
          <p:cNvPr id="3" name="文本框 19"/>
          <p:cNvSpPr txBox="1"/>
          <p:nvPr/>
        </p:nvSpPr>
        <p:spPr>
          <a:xfrm>
            <a:off x="697849" y="1670896"/>
            <a:ext cx="9430327" cy="581762"/>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nSpc>
                <a:spcPct val="125000"/>
              </a:lnSpc>
              <a:buFontTx/>
            </a:pPr>
            <a:r>
              <a:rPr lang="zh-CN" altLang="en-US" sz="2800">
                <a:latin typeface="微软雅黑" panose="020B0503020204020204" charset="-122"/>
                <a:ea typeface="微软雅黑" panose="020B0503020204020204" charset="-122"/>
                <a:cs typeface="Times New Roman" panose="02020603050405020304" pitchFamily="18" charset="0"/>
              </a:rPr>
              <a:t>（</a:t>
            </a:r>
            <a:r>
              <a:rPr lang="en-US" altLang="zh-CN" sz="2800">
                <a:latin typeface="微软雅黑" panose="020B0503020204020204" charset="-122"/>
                <a:ea typeface="微软雅黑" panose="020B0503020204020204" charset="-122"/>
                <a:cs typeface="Times New Roman" panose="02020603050405020304" pitchFamily="18" charset="0"/>
              </a:rPr>
              <a:t>1</a:t>
            </a:r>
            <a:r>
              <a:rPr lang="zh-CN" altLang="en-US" sz="2800">
                <a:latin typeface="微软雅黑" panose="020B0503020204020204" charset="-122"/>
                <a:ea typeface="微软雅黑" panose="020B0503020204020204" charset="-122"/>
                <a:cs typeface="Times New Roman" panose="02020603050405020304" pitchFamily="18" charset="0"/>
              </a:rPr>
              <a:t>）写出</a:t>
            </a:r>
            <a:r>
              <a:rPr lang="en-US" altLang="zh-CN" sz="2800">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CH</a:t>
            </a:r>
            <a:r>
              <a:rPr lang="en-US" altLang="zh-CN" sz="2800" baseline="-25000">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3</a:t>
            </a:r>
            <a:r>
              <a:rPr lang="en-US" altLang="zh-CN" sz="2800">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COOH</a:t>
            </a:r>
            <a:r>
              <a:rPr lang="zh-CN" altLang="en-US" sz="2800">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和</a:t>
            </a:r>
            <a:r>
              <a:rPr lang="en-US" altLang="zh-CN" sz="2800">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              </a:t>
            </a:r>
            <a:r>
              <a:rPr lang="zh-CN" altLang="en-US" sz="2800">
                <a:latin typeface="微软雅黑" panose="020B0503020204020204" charset="-122"/>
                <a:ea typeface="微软雅黑" panose="020B0503020204020204" charset="-122"/>
                <a:cs typeface="Times New Roman" panose="02020603050405020304" pitchFamily="18" charset="0"/>
              </a:rPr>
              <a:t>发生酯化反应的方程式。</a:t>
            </a:r>
            <a:endParaRPr lang="zh-CN" altLang="en-US" sz="2800">
              <a:latin typeface="微软雅黑" panose="020B0503020204020204" charset="-122"/>
              <a:ea typeface="微软雅黑" panose="020B0503020204020204" charset="-122"/>
              <a:cs typeface="Times New Roman" panose="02020603050405020304" pitchFamily="18" charset="0"/>
            </a:endParaRPr>
          </a:p>
        </p:txBody>
      </p:sp>
      <p:grpSp>
        <p:nvGrpSpPr>
          <p:cNvPr id="4" name="组合 3"/>
          <p:cNvGrpSpPr/>
          <p:nvPr/>
        </p:nvGrpSpPr>
        <p:grpSpPr>
          <a:xfrm>
            <a:off x="4623196" y="1487719"/>
            <a:ext cx="1309687" cy="974726"/>
            <a:chOff x="5675084" y="2603744"/>
            <a:chExt cx="1527762" cy="1300138"/>
          </a:xfrm>
        </p:grpSpPr>
        <p:sp>
          <p:nvSpPr>
            <p:cNvPr id="81" name="文本框 25"/>
            <p:cNvSpPr txBox="1"/>
            <p:nvPr/>
          </p:nvSpPr>
          <p:spPr>
            <a:xfrm>
              <a:off x="5675084" y="2603744"/>
              <a:ext cx="1527762" cy="613791"/>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2400" b="1">
                  <a:latin typeface="Times New Roman" panose="02020603050405020304" pitchFamily="18" charset="0"/>
                  <a:ea typeface="宋体" panose="02010600030101010101" pitchFamily="2" charset="-122"/>
                </a:rPr>
                <a:t>CH</a:t>
              </a:r>
              <a:r>
                <a:rPr lang="en-US" altLang="zh-CN" sz="2400" b="1" baseline="-25000">
                  <a:latin typeface="Times New Roman" panose="02020603050405020304" pitchFamily="18" charset="0"/>
                  <a:ea typeface="宋体" panose="02010600030101010101" pitchFamily="2" charset="-122"/>
                </a:rPr>
                <a:t>2</a:t>
              </a:r>
              <a:r>
                <a:rPr lang="en-US" altLang="zh-CN" sz="2400" b="1">
                  <a:latin typeface="Times New Roman" panose="02020603050405020304" pitchFamily="18" charset="0"/>
                  <a:ea typeface="宋体" panose="02010600030101010101" pitchFamily="2" charset="-122"/>
                </a:rPr>
                <a:t>OH</a:t>
              </a:r>
              <a:endParaRPr lang="en-US" altLang="zh-CN" sz="2400" b="1" baseline="-25000">
                <a:latin typeface="Times New Roman" panose="02020603050405020304" pitchFamily="18" charset="0"/>
                <a:ea typeface="宋体" panose="02010600030101010101" pitchFamily="2" charset="-122"/>
              </a:endParaRPr>
            </a:p>
          </p:txBody>
        </p:sp>
        <p:sp>
          <p:nvSpPr>
            <p:cNvPr id="82" name="文本框 26"/>
            <p:cNvSpPr txBox="1"/>
            <p:nvPr/>
          </p:nvSpPr>
          <p:spPr>
            <a:xfrm>
              <a:off x="5675084" y="3290091"/>
              <a:ext cx="1527762" cy="613791"/>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2400" b="1">
                  <a:latin typeface="Times New Roman" panose="02020603050405020304" pitchFamily="18" charset="0"/>
                  <a:ea typeface="宋体" panose="02010600030101010101" pitchFamily="2" charset="-122"/>
                </a:rPr>
                <a:t>CH</a:t>
              </a:r>
              <a:r>
                <a:rPr lang="en-US" altLang="zh-CN" sz="2400" b="1" baseline="-25000">
                  <a:latin typeface="Times New Roman" panose="02020603050405020304" pitchFamily="18" charset="0"/>
                  <a:ea typeface="宋体" panose="02010600030101010101" pitchFamily="2" charset="-122"/>
                </a:rPr>
                <a:t>2</a:t>
              </a:r>
              <a:r>
                <a:rPr lang="en-US" altLang="zh-CN" sz="2400" b="1">
                  <a:latin typeface="Times New Roman" panose="02020603050405020304" pitchFamily="18" charset="0"/>
                  <a:ea typeface="宋体" panose="02010600030101010101" pitchFamily="2" charset="-122"/>
                </a:rPr>
                <a:t>OH</a:t>
              </a:r>
              <a:endParaRPr lang="en-US" altLang="zh-CN" sz="2400" b="1" baseline="-25000">
                <a:latin typeface="Times New Roman" panose="02020603050405020304" pitchFamily="18" charset="0"/>
                <a:ea typeface="宋体" panose="02010600030101010101" pitchFamily="2" charset="-122"/>
              </a:endParaRPr>
            </a:p>
          </p:txBody>
        </p:sp>
        <p:cxnSp>
          <p:nvCxnSpPr>
            <p:cNvPr id="83" name="直接连接符 82"/>
            <p:cNvCxnSpPr/>
            <p:nvPr/>
          </p:nvCxnSpPr>
          <p:spPr>
            <a:xfrm flipH="1">
              <a:off x="5901657" y="3106861"/>
              <a:ext cx="0" cy="282022"/>
            </a:xfrm>
            <a:prstGeom prst="line">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a:off x="1580675" y="2352165"/>
            <a:ext cx="7558483" cy="1047668"/>
            <a:chOff x="480776" y="1930930"/>
            <a:chExt cx="7558483" cy="1047668"/>
          </a:xfrm>
        </p:grpSpPr>
        <p:grpSp>
          <p:nvGrpSpPr>
            <p:cNvPr id="63" name="组合 62"/>
            <p:cNvGrpSpPr/>
            <p:nvPr/>
          </p:nvGrpSpPr>
          <p:grpSpPr>
            <a:xfrm>
              <a:off x="480776" y="2204532"/>
              <a:ext cx="7558483" cy="557369"/>
              <a:chOff x="1221375" y="2314365"/>
              <a:chExt cx="10077064" cy="744013"/>
            </a:xfrm>
          </p:grpSpPr>
          <p:sp>
            <p:nvSpPr>
              <p:cNvPr id="79" name="文本框 1"/>
              <p:cNvSpPr txBox="1"/>
              <p:nvPr/>
            </p:nvSpPr>
            <p:spPr>
              <a:xfrm>
                <a:off x="1221375" y="2320931"/>
                <a:ext cx="3027680" cy="737447"/>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buFontTx/>
                </a:pPr>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2CH</a:t>
                </a:r>
                <a:r>
                  <a:rPr lang="en-US" altLang="zh-CN" sz="24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3</a:t>
                </a:r>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COOH </a:t>
                </a:r>
                <a:r>
                  <a:rPr lang="en-US" altLang="zh-CN" sz="30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30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80" name="文本框 1"/>
              <p:cNvSpPr txBox="1"/>
              <p:nvPr/>
            </p:nvSpPr>
            <p:spPr>
              <a:xfrm>
                <a:off x="9616492" y="2314365"/>
                <a:ext cx="1681947" cy="737447"/>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buFontTx/>
                </a:pPr>
                <a:r>
                  <a:rPr lang="en-US" altLang="zh-CN" sz="27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0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2H</a:t>
                </a:r>
                <a:r>
                  <a:rPr lang="en-US" altLang="zh-CN" sz="24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O</a:t>
                </a:r>
                <a:endPar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64" name="组合 63"/>
            <p:cNvGrpSpPr/>
            <p:nvPr/>
          </p:nvGrpSpPr>
          <p:grpSpPr>
            <a:xfrm>
              <a:off x="4800371" y="1930930"/>
              <a:ext cx="2089155" cy="1040712"/>
              <a:chOff x="6126764" y="2514922"/>
              <a:chExt cx="2786068" cy="1388200"/>
            </a:xfrm>
          </p:grpSpPr>
          <p:sp>
            <p:nvSpPr>
              <p:cNvPr id="76" name="文本框 5"/>
              <p:cNvSpPr txBox="1"/>
              <p:nvPr/>
            </p:nvSpPr>
            <p:spPr>
              <a:xfrm>
                <a:off x="6126764" y="2514922"/>
                <a:ext cx="2786063" cy="613833"/>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CH</a:t>
                </a:r>
                <a:r>
                  <a:rPr lang="en-US" altLang="zh-CN" sz="24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OOCCH</a:t>
                </a:r>
                <a:r>
                  <a:rPr lang="en-US" altLang="zh-CN" sz="24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3</a:t>
                </a:r>
                <a:endParaRPr lang="en-US" altLang="zh-CN" sz="24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7" name="文本框 17"/>
              <p:cNvSpPr txBox="1"/>
              <p:nvPr/>
            </p:nvSpPr>
            <p:spPr>
              <a:xfrm>
                <a:off x="6126769" y="3289289"/>
                <a:ext cx="2786063" cy="613833"/>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CH</a:t>
                </a:r>
                <a:r>
                  <a:rPr lang="en-US" altLang="zh-CN" sz="24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OOCCH</a:t>
                </a:r>
                <a:r>
                  <a:rPr lang="en-US" altLang="zh-CN" sz="24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3</a:t>
                </a:r>
                <a:endParaRPr lang="en-US" altLang="zh-CN" sz="24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78" name="直接连接符 77"/>
              <p:cNvCxnSpPr/>
              <p:nvPr/>
            </p:nvCxnSpPr>
            <p:spPr>
              <a:xfrm flipH="1">
                <a:off x="6397053" y="3081450"/>
                <a:ext cx="0" cy="282023"/>
              </a:xfrm>
              <a:prstGeom prst="line">
                <a:avLst/>
              </a:prstGeom>
              <a:ln w="285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2529681" y="2003872"/>
              <a:ext cx="1531938" cy="974726"/>
              <a:chOff x="5675084" y="2603744"/>
              <a:chExt cx="1527762" cy="1300138"/>
            </a:xfrm>
          </p:grpSpPr>
          <p:sp>
            <p:nvSpPr>
              <p:cNvPr id="73" name="文本框 29"/>
              <p:cNvSpPr txBox="1"/>
              <p:nvPr/>
            </p:nvSpPr>
            <p:spPr>
              <a:xfrm>
                <a:off x="5675084" y="2603744"/>
                <a:ext cx="1527762" cy="613791"/>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CH</a:t>
                </a:r>
                <a:r>
                  <a:rPr lang="en-US" altLang="zh-CN" sz="24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OH</a:t>
                </a:r>
                <a:endParaRPr lang="en-US" altLang="zh-CN" sz="24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4" name="文本框 30"/>
              <p:cNvSpPr txBox="1"/>
              <p:nvPr/>
            </p:nvSpPr>
            <p:spPr>
              <a:xfrm>
                <a:off x="5675084" y="3290091"/>
                <a:ext cx="1527762" cy="613791"/>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CH</a:t>
                </a:r>
                <a:r>
                  <a:rPr lang="en-US" altLang="zh-CN" sz="24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OH</a:t>
                </a:r>
                <a:endParaRPr lang="en-US" altLang="zh-CN" sz="24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75" name="直接连接符 74"/>
              <p:cNvCxnSpPr/>
              <p:nvPr/>
            </p:nvCxnSpPr>
            <p:spPr>
              <a:xfrm flipH="1">
                <a:off x="5901657" y="3106861"/>
                <a:ext cx="0" cy="282022"/>
              </a:xfrm>
              <a:prstGeom prst="line">
                <a:avLst/>
              </a:prstGeom>
              <a:ln w="285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66" name="组合 65"/>
            <p:cNvGrpSpPr/>
            <p:nvPr/>
          </p:nvGrpSpPr>
          <p:grpSpPr>
            <a:xfrm>
              <a:off x="3727455" y="2103779"/>
              <a:ext cx="1095376" cy="853257"/>
              <a:chOff x="3506" y="2036922"/>
              <a:chExt cx="920" cy="853257"/>
            </a:xfrm>
          </p:grpSpPr>
          <p:sp>
            <p:nvSpPr>
              <p:cNvPr id="67" name="直接连接符 66"/>
              <p:cNvSpPr/>
              <p:nvPr/>
            </p:nvSpPr>
            <p:spPr>
              <a:xfrm>
                <a:off x="3601" y="2381272"/>
                <a:ext cx="680" cy="0"/>
              </a:xfrm>
              <a:prstGeom prst="line">
                <a:avLst/>
              </a:prstGeom>
              <a:ln w="25400" cap="flat" cmpd="sng">
                <a:solidFill>
                  <a:schemeClr val="tx1"/>
                </a:solidFill>
                <a:prstDash val="solid"/>
                <a:round/>
                <a:headEnd type="none" w="med" len="med"/>
                <a:tailEnd type="none" w="med" len="med"/>
              </a:ln>
            </p:spPr>
            <p:txBody>
              <a:bodyPr anchor="t" anchorCtr="0"/>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sz="1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8" name="直接连接符 67"/>
              <p:cNvSpPr/>
              <p:nvPr/>
            </p:nvSpPr>
            <p:spPr>
              <a:xfrm>
                <a:off x="3608" y="2446052"/>
                <a:ext cx="680" cy="0"/>
              </a:xfrm>
              <a:prstGeom prst="line">
                <a:avLst/>
              </a:prstGeom>
              <a:ln w="25400" cap="flat" cmpd="sng">
                <a:solidFill>
                  <a:schemeClr val="tx1"/>
                </a:solidFill>
                <a:prstDash val="solid"/>
                <a:round/>
                <a:headEnd type="none" w="med" len="med"/>
                <a:tailEnd type="none" w="med" len="med"/>
              </a:ln>
            </p:spPr>
            <p:txBody>
              <a:bodyPr anchor="t" anchorCtr="0"/>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sz="1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9" name="直接连接符 68"/>
              <p:cNvSpPr/>
              <p:nvPr/>
            </p:nvSpPr>
            <p:spPr>
              <a:xfrm>
                <a:off x="4153" y="2262233"/>
                <a:ext cx="128" cy="119040"/>
              </a:xfrm>
              <a:prstGeom prst="line">
                <a:avLst/>
              </a:prstGeom>
              <a:ln w="25400" cap="flat" cmpd="sng">
                <a:solidFill>
                  <a:schemeClr val="tx1"/>
                </a:solidFill>
                <a:prstDash val="solid"/>
                <a:round/>
                <a:headEnd type="none" w="med" len="med"/>
                <a:tailEnd type="none" w="med" len="med"/>
              </a:ln>
            </p:spPr>
            <p:txBody>
              <a:bodyPr anchor="t" anchorCtr="0"/>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sz="1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0" name="直接连接符 69"/>
              <p:cNvSpPr/>
              <p:nvPr/>
            </p:nvSpPr>
            <p:spPr>
              <a:xfrm>
                <a:off x="3609" y="2457518"/>
                <a:ext cx="128" cy="104775"/>
              </a:xfrm>
              <a:prstGeom prst="line">
                <a:avLst/>
              </a:prstGeom>
              <a:ln w="25400" cap="flat" cmpd="sng">
                <a:solidFill>
                  <a:schemeClr val="tx1"/>
                </a:solidFill>
                <a:prstDash val="solid"/>
                <a:round/>
                <a:headEnd type="none" w="med" len="med"/>
                <a:tailEnd type="none" w="med" len="med"/>
              </a:ln>
            </p:spPr>
            <p:txBody>
              <a:bodyPr anchor="t" anchorCtr="0"/>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sz="1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1" name="矩形 70"/>
              <p:cNvSpPr/>
              <p:nvPr/>
            </p:nvSpPr>
            <p:spPr>
              <a:xfrm>
                <a:off x="3506" y="2490069"/>
                <a:ext cx="920" cy="400110"/>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r>
                  <a:rPr lang="zh-CN" altLang="en-US" sz="20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浓硫酸</a:t>
                </a:r>
                <a:endParaRPr lang="zh-CN" altLang="en-US" sz="2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2" name="矩形 71"/>
              <p:cNvSpPr/>
              <p:nvPr/>
            </p:nvSpPr>
            <p:spPr>
              <a:xfrm>
                <a:off x="3762" y="2036922"/>
                <a:ext cx="409" cy="369332"/>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sp>
        <p:nvSpPr>
          <p:cNvPr id="6" name="文本框 19"/>
          <p:cNvSpPr txBox="1"/>
          <p:nvPr/>
        </p:nvSpPr>
        <p:spPr>
          <a:xfrm>
            <a:off x="701271" y="3613163"/>
            <a:ext cx="10097635" cy="581762"/>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nSpc>
                <a:spcPct val="125000"/>
              </a:lnSpc>
              <a:buFontTx/>
            </a:pPr>
            <a:r>
              <a:rPr lang="zh-CN" altLang="en-US" sz="2800">
                <a:latin typeface="微软雅黑" panose="020B0503020204020204" charset="-122"/>
                <a:ea typeface="微软雅黑" panose="020B0503020204020204" charset="-122"/>
                <a:cs typeface="Times New Roman" panose="02020603050405020304" pitchFamily="18" charset="0"/>
              </a:rPr>
              <a:t>（</a:t>
            </a:r>
            <a:r>
              <a:rPr lang="en-US" altLang="zh-CN" sz="2800">
                <a:latin typeface="微软雅黑" panose="020B0503020204020204" charset="-122"/>
                <a:ea typeface="微软雅黑" panose="020B0503020204020204" charset="-122"/>
                <a:cs typeface="Times New Roman" panose="02020603050405020304" pitchFamily="18" charset="0"/>
              </a:rPr>
              <a:t>2</a:t>
            </a:r>
            <a:r>
              <a:rPr lang="zh-CN" altLang="en-US" sz="2800">
                <a:latin typeface="微软雅黑" panose="020B0503020204020204" charset="-122"/>
                <a:ea typeface="微软雅黑" panose="020B0503020204020204" charset="-122"/>
                <a:cs typeface="Times New Roman" panose="02020603050405020304" pitchFamily="18" charset="0"/>
              </a:rPr>
              <a:t>）写出</a:t>
            </a:r>
            <a:r>
              <a:rPr lang="en-US" altLang="zh-CN" sz="2800">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CH</a:t>
            </a:r>
            <a:r>
              <a:rPr lang="en-US" altLang="zh-CN" sz="2800" baseline="-25000">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3</a:t>
            </a:r>
            <a:r>
              <a:rPr lang="en-US" altLang="zh-CN" sz="2800">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CH</a:t>
            </a:r>
            <a:r>
              <a:rPr lang="en-US" altLang="zh-CN" sz="2800" baseline="-25000">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2</a:t>
            </a:r>
            <a:r>
              <a:rPr lang="en-US" altLang="zh-CN" sz="2800">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OH</a:t>
            </a:r>
            <a:r>
              <a:rPr lang="zh-CN" altLang="en-US" sz="2800">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和</a:t>
            </a:r>
            <a:r>
              <a:rPr lang="zh-CN" altLang="en-US" sz="2800">
                <a:latin typeface="微软雅黑" panose="020B0503020204020204" charset="-122"/>
                <a:ea typeface="微软雅黑" panose="020B0503020204020204" charset="-122"/>
                <a:cs typeface="Times New Roman" panose="02020603050405020304" pitchFamily="18" charset="0"/>
              </a:rPr>
              <a:t>            发生酯化反应的方程式。</a:t>
            </a:r>
            <a:endParaRPr lang="zh-CN" altLang="en-US" sz="2800">
              <a:latin typeface="微软雅黑" panose="020B0503020204020204" charset="-122"/>
              <a:ea typeface="微软雅黑" panose="020B0503020204020204" charset="-122"/>
              <a:cs typeface="Times New Roman" panose="02020603050405020304" pitchFamily="18" charset="0"/>
            </a:endParaRPr>
          </a:p>
        </p:txBody>
      </p:sp>
      <p:grpSp>
        <p:nvGrpSpPr>
          <p:cNvPr id="7" name="组合 6"/>
          <p:cNvGrpSpPr/>
          <p:nvPr/>
        </p:nvGrpSpPr>
        <p:grpSpPr>
          <a:xfrm>
            <a:off x="4689475" y="3497276"/>
            <a:ext cx="1406525" cy="923926"/>
            <a:chOff x="5702957" y="2590205"/>
            <a:chExt cx="1371953" cy="1313282"/>
          </a:xfrm>
        </p:grpSpPr>
        <p:sp>
          <p:nvSpPr>
            <p:cNvPr id="60" name="文本框 13"/>
            <p:cNvSpPr txBox="1"/>
            <p:nvPr/>
          </p:nvSpPr>
          <p:spPr>
            <a:xfrm>
              <a:off x="5702957" y="2590205"/>
              <a:ext cx="1362662" cy="654013"/>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2400" b="1">
                  <a:latin typeface="Times New Roman" panose="02020603050405020304" pitchFamily="18" charset="0"/>
                  <a:ea typeface="宋体" panose="02010600030101010101" pitchFamily="2" charset="-122"/>
                </a:rPr>
                <a:t>COOH</a:t>
              </a:r>
              <a:endParaRPr lang="en-US" altLang="zh-CN" sz="2400" b="1" baseline="-25000">
                <a:latin typeface="Times New Roman" panose="02020603050405020304" pitchFamily="18" charset="0"/>
                <a:ea typeface="宋体" panose="02010600030101010101" pitchFamily="2" charset="-122"/>
              </a:endParaRPr>
            </a:p>
          </p:txBody>
        </p:sp>
        <p:sp>
          <p:nvSpPr>
            <p:cNvPr id="61" name="文本框 15"/>
            <p:cNvSpPr txBox="1"/>
            <p:nvPr/>
          </p:nvSpPr>
          <p:spPr>
            <a:xfrm>
              <a:off x="5712248" y="3249474"/>
              <a:ext cx="1362662" cy="654013"/>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2400" b="1">
                  <a:latin typeface="Times New Roman" panose="02020603050405020304" pitchFamily="18" charset="0"/>
                  <a:ea typeface="宋体" panose="02010600030101010101" pitchFamily="2" charset="-122"/>
                </a:rPr>
                <a:t>COOH</a:t>
              </a:r>
              <a:endParaRPr lang="en-US" altLang="zh-CN" sz="2400" b="1" baseline="-25000">
                <a:latin typeface="Times New Roman" panose="02020603050405020304" pitchFamily="18" charset="0"/>
                <a:ea typeface="宋体" panose="02010600030101010101" pitchFamily="2" charset="-122"/>
              </a:endParaRPr>
            </a:p>
          </p:txBody>
        </p:sp>
        <p:cxnSp>
          <p:nvCxnSpPr>
            <p:cNvPr id="62" name="直接连接符 61"/>
            <p:cNvCxnSpPr/>
            <p:nvPr/>
          </p:nvCxnSpPr>
          <p:spPr>
            <a:xfrm flipH="1">
              <a:off x="5901657" y="3106861"/>
              <a:ext cx="0" cy="282022"/>
            </a:xfrm>
            <a:prstGeom prst="line">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1599043" y="4423310"/>
            <a:ext cx="7627938" cy="981072"/>
            <a:chOff x="480776" y="3704749"/>
            <a:chExt cx="7627938" cy="981072"/>
          </a:xfrm>
        </p:grpSpPr>
        <p:sp>
          <p:nvSpPr>
            <p:cNvPr id="43" name="文本框 1"/>
            <p:cNvSpPr txBox="1"/>
            <p:nvPr/>
          </p:nvSpPr>
          <p:spPr>
            <a:xfrm>
              <a:off x="6846651" y="3920649"/>
              <a:ext cx="1262063" cy="554038"/>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buFontTx/>
              </a:pPr>
              <a:r>
                <a:rPr lang="en-US" altLang="zh-CN" sz="27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30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2H</a:t>
              </a:r>
              <a:r>
                <a:rPr lang="en-US" altLang="zh-CN" sz="24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O</a:t>
              </a:r>
              <a:endPar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44" name="组合 43"/>
            <p:cNvGrpSpPr/>
            <p:nvPr/>
          </p:nvGrpSpPr>
          <p:grpSpPr>
            <a:xfrm>
              <a:off x="5059126" y="3709510"/>
              <a:ext cx="2089150" cy="976311"/>
              <a:chOff x="5675083" y="2603744"/>
              <a:chExt cx="2786063" cy="1300180"/>
            </a:xfrm>
          </p:grpSpPr>
          <p:sp>
            <p:nvSpPr>
              <p:cNvPr id="57" name="文本框 4"/>
              <p:cNvSpPr txBox="1"/>
              <p:nvPr/>
            </p:nvSpPr>
            <p:spPr>
              <a:xfrm>
                <a:off x="5675083" y="2603744"/>
                <a:ext cx="2786063" cy="613833"/>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COOCH</a:t>
                </a:r>
                <a:r>
                  <a:rPr lang="en-US" altLang="zh-CN" sz="24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CH</a:t>
                </a:r>
                <a:r>
                  <a:rPr lang="en-US" altLang="zh-CN" sz="24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3</a:t>
                </a:r>
                <a:endParaRPr lang="en-US" altLang="zh-CN" sz="24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8" name="文本框 8"/>
              <p:cNvSpPr txBox="1"/>
              <p:nvPr/>
            </p:nvSpPr>
            <p:spPr>
              <a:xfrm>
                <a:off x="5675083" y="3290091"/>
                <a:ext cx="2786063" cy="613833"/>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COOCH</a:t>
                </a:r>
                <a:r>
                  <a:rPr lang="en-US" altLang="zh-CN" sz="24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CH</a:t>
                </a:r>
                <a:r>
                  <a:rPr lang="en-US" altLang="zh-CN" sz="24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3</a:t>
                </a:r>
                <a:endParaRPr lang="en-US" altLang="zh-CN" sz="24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59" name="直接连接符 58"/>
              <p:cNvCxnSpPr/>
              <p:nvPr/>
            </p:nvCxnSpPr>
            <p:spPr>
              <a:xfrm flipH="1">
                <a:off x="5901657" y="3106861"/>
                <a:ext cx="0" cy="282022"/>
              </a:xfrm>
              <a:prstGeom prst="line">
                <a:avLst/>
              </a:prstGeom>
              <a:ln w="285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grpSp>
        <p:sp>
          <p:nvSpPr>
            <p:cNvPr id="45" name="文本框 1"/>
            <p:cNvSpPr txBox="1"/>
            <p:nvPr/>
          </p:nvSpPr>
          <p:spPr>
            <a:xfrm>
              <a:off x="480776" y="3939699"/>
              <a:ext cx="2206625" cy="506413"/>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buFontTx/>
              </a:pPr>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2CH</a:t>
              </a:r>
              <a:r>
                <a:rPr lang="en-US" altLang="zh-CN" sz="24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3</a:t>
              </a:r>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CH</a:t>
              </a:r>
              <a:r>
                <a:rPr lang="en-US" altLang="zh-CN" sz="24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OH </a:t>
              </a:r>
              <a:r>
                <a:rPr lang="en-US" altLang="zh-CN" sz="27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700" b="1">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46" name="组合 45"/>
            <p:cNvGrpSpPr/>
            <p:nvPr/>
          </p:nvGrpSpPr>
          <p:grpSpPr>
            <a:xfrm>
              <a:off x="2746139" y="3704749"/>
              <a:ext cx="1203325" cy="974725"/>
              <a:chOff x="5675084" y="2603744"/>
              <a:chExt cx="1362662" cy="1300078"/>
            </a:xfrm>
          </p:grpSpPr>
          <p:sp>
            <p:nvSpPr>
              <p:cNvPr id="54" name="文本框 34"/>
              <p:cNvSpPr txBox="1"/>
              <p:nvPr/>
            </p:nvSpPr>
            <p:spPr>
              <a:xfrm>
                <a:off x="5675084" y="2603744"/>
                <a:ext cx="1362662" cy="613731"/>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COOH</a:t>
                </a:r>
                <a:endParaRPr lang="en-US" altLang="zh-CN" sz="24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5" name="文本框 35"/>
              <p:cNvSpPr txBox="1"/>
              <p:nvPr/>
            </p:nvSpPr>
            <p:spPr>
              <a:xfrm>
                <a:off x="5675084" y="3290091"/>
                <a:ext cx="1362662" cy="613731"/>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24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COOH</a:t>
                </a:r>
                <a:endParaRPr lang="en-US" altLang="zh-CN" sz="2400" b="1" baseline="-2500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56" name="直接连接符 55"/>
              <p:cNvCxnSpPr/>
              <p:nvPr/>
            </p:nvCxnSpPr>
            <p:spPr>
              <a:xfrm flipH="1">
                <a:off x="5901657" y="3106861"/>
                <a:ext cx="0" cy="282022"/>
              </a:xfrm>
              <a:prstGeom prst="line">
                <a:avLst/>
              </a:prstGeom>
              <a:ln w="28575">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grpSp>
      </p:grpSp>
      <p:sp>
        <p:nvSpPr>
          <p:cNvPr id="9" name="文本框 47"/>
          <p:cNvSpPr txBox="1"/>
          <p:nvPr/>
        </p:nvSpPr>
        <p:spPr>
          <a:xfrm>
            <a:off x="383481" y="1081643"/>
            <a:ext cx="5712519" cy="523220"/>
          </a:xfrm>
          <a:prstGeom prst="rect">
            <a:avLst/>
          </a:prstGeom>
          <a:noFill/>
          <a:ln w="9525">
            <a:noFill/>
          </a:ln>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marL="66675" indent="-66675"/>
            <a:r>
              <a:rPr lang="en-US" altLang="zh-CN" sz="2800">
                <a:solidFill>
                  <a:srgbClr val="000000"/>
                </a:solidFill>
                <a:latin typeface="微软雅黑" panose="020B0503020204020204" charset="-122"/>
                <a:ea typeface="微软雅黑" panose="020B0503020204020204" charset="-122"/>
                <a:cs typeface="Times New Roman" panose="02020603050405020304" pitchFamily="18" charset="0"/>
              </a:rPr>
              <a:t>1</a:t>
            </a:r>
            <a:r>
              <a:rPr lang="zh-CN" altLang="en-US" sz="2800">
                <a:solidFill>
                  <a:srgbClr val="000000"/>
                </a:solidFill>
                <a:latin typeface="微软雅黑" panose="020B0503020204020204" charset="-122"/>
                <a:ea typeface="微软雅黑" panose="020B0503020204020204" charset="-122"/>
                <a:cs typeface="Times New Roman" panose="02020603050405020304" pitchFamily="18" charset="0"/>
              </a:rPr>
              <a:t>、书写下列化学方程式：</a:t>
            </a:r>
            <a:endParaRPr lang="en-US" altLang="zh-CN" sz="2800">
              <a:solidFill>
                <a:srgbClr val="000000"/>
              </a:solidFill>
              <a:latin typeface="微软雅黑" panose="020B0503020204020204" charset="-122"/>
              <a:ea typeface="微软雅黑" panose="020B0503020204020204" charset="-122"/>
              <a:cs typeface="Times New Roman" panose="02020603050405020304" pitchFamily="18" charset="0"/>
            </a:endParaRPr>
          </a:p>
        </p:txBody>
      </p:sp>
      <p:sp>
        <p:nvSpPr>
          <p:cNvPr id="10" name="文本框 19"/>
          <p:cNvSpPr txBox="1"/>
          <p:nvPr/>
        </p:nvSpPr>
        <p:spPr>
          <a:xfrm>
            <a:off x="697849" y="5757377"/>
            <a:ext cx="10416742" cy="581762"/>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nSpc>
                <a:spcPct val="125000"/>
              </a:lnSpc>
              <a:buFontTx/>
            </a:pPr>
            <a:r>
              <a:rPr lang="zh-CN" altLang="en-US" sz="2800">
                <a:latin typeface="微软雅黑" panose="020B0503020204020204" charset="-122"/>
                <a:ea typeface="微软雅黑" panose="020B0503020204020204" charset="-122"/>
                <a:cs typeface="Times New Roman" panose="02020603050405020304" pitchFamily="18" charset="0"/>
              </a:rPr>
              <a:t>（</a:t>
            </a:r>
            <a:r>
              <a:rPr lang="en-US" altLang="zh-CN" sz="2800">
                <a:latin typeface="微软雅黑" panose="020B0503020204020204" charset="-122"/>
                <a:ea typeface="微软雅黑" panose="020B0503020204020204" charset="-122"/>
                <a:cs typeface="Times New Roman" panose="02020603050405020304" pitchFamily="18" charset="0"/>
              </a:rPr>
              <a:t>3</a:t>
            </a:r>
            <a:r>
              <a:rPr lang="zh-CN" altLang="en-US" sz="2800">
                <a:latin typeface="微软雅黑" panose="020B0503020204020204" charset="-122"/>
                <a:ea typeface="微软雅黑" panose="020B0503020204020204" charset="-122"/>
                <a:cs typeface="Times New Roman" panose="02020603050405020304" pitchFamily="18" charset="0"/>
              </a:rPr>
              <a:t>）写            </a:t>
            </a:r>
            <a:r>
              <a:rPr lang="zh-CN" altLang="en-US" sz="2800">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和</a:t>
            </a:r>
            <a:r>
              <a:rPr lang="zh-CN" altLang="en-US" sz="2800">
                <a:latin typeface="微软雅黑" panose="020B0503020204020204" charset="-122"/>
                <a:ea typeface="微软雅黑" panose="020B0503020204020204" charset="-122"/>
                <a:cs typeface="Times New Roman" panose="02020603050405020304" pitchFamily="18" charset="0"/>
              </a:rPr>
              <a:t>             发生酯化反应生成</a:t>
            </a:r>
            <a:r>
              <a:rPr lang="zh-CN" altLang="en-US" sz="2800">
                <a:solidFill>
                  <a:srgbClr val="FF0000"/>
                </a:solidFill>
                <a:latin typeface="微软雅黑" panose="020B0503020204020204" charset="-122"/>
                <a:ea typeface="微软雅黑" panose="020B0503020204020204" charset="-122"/>
                <a:cs typeface="Times New Roman" panose="02020603050405020304" pitchFamily="18" charset="0"/>
              </a:rPr>
              <a:t>环酯</a:t>
            </a:r>
            <a:r>
              <a:rPr lang="zh-CN" altLang="en-US" sz="2800">
                <a:latin typeface="微软雅黑" panose="020B0503020204020204" charset="-122"/>
                <a:ea typeface="微软雅黑" panose="020B0503020204020204" charset="-122"/>
                <a:cs typeface="Times New Roman" panose="02020603050405020304" pitchFamily="18" charset="0"/>
              </a:rPr>
              <a:t>的方程式。</a:t>
            </a:r>
            <a:endParaRPr lang="zh-CN" altLang="en-US" sz="2800">
              <a:latin typeface="微软雅黑" panose="020B0503020204020204" charset="-122"/>
              <a:ea typeface="微软雅黑" panose="020B0503020204020204" charset="-122"/>
              <a:cs typeface="Times New Roman" panose="02020603050405020304" pitchFamily="18" charset="0"/>
            </a:endParaRPr>
          </a:p>
        </p:txBody>
      </p:sp>
      <p:grpSp>
        <p:nvGrpSpPr>
          <p:cNvPr id="11" name="组合 10"/>
          <p:cNvGrpSpPr/>
          <p:nvPr/>
        </p:nvGrpSpPr>
        <p:grpSpPr>
          <a:xfrm>
            <a:off x="2057610" y="5605722"/>
            <a:ext cx="1309687" cy="974726"/>
            <a:chOff x="5675084" y="2603744"/>
            <a:chExt cx="1527762" cy="1300138"/>
          </a:xfrm>
        </p:grpSpPr>
        <p:sp>
          <p:nvSpPr>
            <p:cNvPr id="40" name="文本框 25"/>
            <p:cNvSpPr txBox="1"/>
            <p:nvPr/>
          </p:nvSpPr>
          <p:spPr>
            <a:xfrm>
              <a:off x="5675084" y="2603744"/>
              <a:ext cx="1527762" cy="613791"/>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2400" b="1">
                  <a:latin typeface="Times New Roman" panose="02020603050405020304" pitchFamily="18" charset="0"/>
                  <a:ea typeface="宋体" panose="02010600030101010101" pitchFamily="2" charset="-122"/>
                </a:rPr>
                <a:t>CH</a:t>
              </a:r>
              <a:r>
                <a:rPr lang="en-US" altLang="zh-CN" sz="2400" b="1" baseline="-25000">
                  <a:latin typeface="Times New Roman" panose="02020603050405020304" pitchFamily="18" charset="0"/>
                  <a:ea typeface="宋体" panose="02010600030101010101" pitchFamily="2" charset="-122"/>
                </a:rPr>
                <a:t>2</a:t>
              </a:r>
              <a:r>
                <a:rPr lang="en-US" altLang="zh-CN" sz="2400" b="1">
                  <a:latin typeface="Times New Roman" panose="02020603050405020304" pitchFamily="18" charset="0"/>
                  <a:ea typeface="宋体" panose="02010600030101010101" pitchFamily="2" charset="-122"/>
                </a:rPr>
                <a:t>OH</a:t>
              </a:r>
              <a:endParaRPr lang="en-US" altLang="zh-CN" sz="2400" b="1" baseline="-25000">
                <a:latin typeface="Times New Roman" panose="02020603050405020304" pitchFamily="18" charset="0"/>
                <a:ea typeface="宋体" panose="02010600030101010101" pitchFamily="2" charset="-122"/>
              </a:endParaRPr>
            </a:p>
          </p:txBody>
        </p:sp>
        <p:sp>
          <p:nvSpPr>
            <p:cNvPr id="41" name="文本框 26"/>
            <p:cNvSpPr txBox="1"/>
            <p:nvPr/>
          </p:nvSpPr>
          <p:spPr>
            <a:xfrm>
              <a:off x="5675084" y="3290091"/>
              <a:ext cx="1527762" cy="613791"/>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2400" b="1">
                  <a:latin typeface="Times New Roman" panose="02020603050405020304" pitchFamily="18" charset="0"/>
                  <a:ea typeface="宋体" panose="02010600030101010101" pitchFamily="2" charset="-122"/>
                </a:rPr>
                <a:t>CH</a:t>
              </a:r>
              <a:r>
                <a:rPr lang="en-US" altLang="zh-CN" sz="2400" b="1" baseline="-25000">
                  <a:latin typeface="Times New Roman" panose="02020603050405020304" pitchFamily="18" charset="0"/>
                  <a:ea typeface="宋体" panose="02010600030101010101" pitchFamily="2" charset="-122"/>
                </a:rPr>
                <a:t>2</a:t>
              </a:r>
              <a:r>
                <a:rPr lang="en-US" altLang="zh-CN" sz="2400" b="1">
                  <a:latin typeface="Times New Roman" panose="02020603050405020304" pitchFamily="18" charset="0"/>
                  <a:ea typeface="宋体" panose="02010600030101010101" pitchFamily="2" charset="-122"/>
                </a:rPr>
                <a:t>OH</a:t>
              </a:r>
              <a:endParaRPr lang="en-US" altLang="zh-CN" sz="2400" b="1" baseline="-25000">
                <a:latin typeface="Times New Roman" panose="02020603050405020304" pitchFamily="18" charset="0"/>
                <a:ea typeface="宋体" panose="02010600030101010101" pitchFamily="2" charset="-122"/>
              </a:endParaRPr>
            </a:p>
          </p:txBody>
        </p:sp>
        <p:cxnSp>
          <p:nvCxnSpPr>
            <p:cNvPr id="42" name="直接连接符 41"/>
            <p:cNvCxnSpPr/>
            <p:nvPr/>
          </p:nvCxnSpPr>
          <p:spPr>
            <a:xfrm flipH="1">
              <a:off x="5901657" y="3106861"/>
              <a:ext cx="0" cy="282022"/>
            </a:xfrm>
            <a:prstGeom prst="line">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3844966" y="5621984"/>
            <a:ext cx="1397000" cy="942976"/>
            <a:chOff x="5675084" y="2603744"/>
            <a:chExt cx="1362662" cy="1340360"/>
          </a:xfrm>
        </p:grpSpPr>
        <p:sp>
          <p:nvSpPr>
            <p:cNvPr id="37" name="文本框 13"/>
            <p:cNvSpPr txBox="1"/>
            <p:nvPr/>
          </p:nvSpPr>
          <p:spPr>
            <a:xfrm>
              <a:off x="5675084" y="2603744"/>
              <a:ext cx="1362662" cy="654013"/>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2400" b="1">
                  <a:latin typeface="Times New Roman" panose="02020603050405020304" pitchFamily="18" charset="0"/>
                  <a:ea typeface="宋体" panose="02010600030101010101" pitchFamily="2" charset="-122"/>
                </a:rPr>
                <a:t>COOH</a:t>
              </a:r>
              <a:endParaRPr lang="en-US" altLang="zh-CN" sz="2400" b="1" baseline="-25000">
                <a:latin typeface="Times New Roman" panose="02020603050405020304" pitchFamily="18" charset="0"/>
                <a:ea typeface="宋体" panose="02010600030101010101" pitchFamily="2" charset="-122"/>
              </a:endParaRPr>
            </a:p>
          </p:txBody>
        </p:sp>
        <p:sp>
          <p:nvSpPr>
            <p:cNvPr id="38" name="文本框 15"/>
            <p:cNvSpPr txBox="1"/>
            <p:nvPr/>
          </p:nvSpPr>
          <p:spPr>
            <a:xfrm>
              <a:off x="5675084" y="3290091"/>
              <a:ext cx="1362662" cy="654013"/>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2400" b="1">
                  <a:latin typeface="Times New Roman" panose="02020603050405020304" pitchFamily="18" charset="0"/>
                  <a:ea typeface="宋体" panose="02010600030101010101" pitchFamily="2" charset="-122"/>
                </a:rPr>
                <a:t>COOH</a:t>
              </a:r>
              <a:endParaRPr lang="en-US" altLang="zh-CN" sz="2400" b="1" baseline="-25000">
                <a:latin typeface="Times New Roman" panose="02020603050405020304" pitchFamily="18" charset="0"/>
                <a:ea typeface="宋体" panose="02010600030101010101" pitchFamily="2" charset="-122"/>
              </a:endParaRPr>
            </a:p>
          </p:txBody>
        </p:sp>
        <p:cxnSp>
          <p:nvCxnSpPr>
            <p:cNvPr id="39" name="直接连接符 38"/>
            <p:cNvCxnSpPr/>
            <p:nvPr/>
          </p:nvCxnSpPr>
          <p:spPr>
            <a:xfrm flipH="1">
              <a:off x="5901657" y="3106861"/>
              <a:ext cx="0" cy="282022"/>
            </a:xfrm>
            <a:prstGeom prst="line">
              <a:avLst/>
            </a:prstGeom>
            <a:ln w="28575">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pic>
        <p:nvPicPr>
          <p:cNvPr id="103" name="图片 102"/>
          <p:cNvPicPr>
            <a:picLocks noChangeAspect="1"/>
          </p:cNvPicPr>
          <p:nvPr/>
        </p:nvPicPr>
        <p:blipFill>
          <a:blip r:embed="rId1"/>
          <a:srcRect l="43827" t="23767" r="43174" b="13603"/>
          <a:stretch>
            <a:fillRect/>
          </a:stretch>
        </p:blipFill>
        <p:spPr>
          <a:xfrm>
            <a:off x="5057413" y="4553120"/>
            <a:ext cx="1000125" cy="771290"/>
          </a:xfrm>
          <a:prstGeom prst="rect">
            <a:avLst/>
          </a:prstGeom>
        </p:spPr>
      </p:pic>
      <p:pic>
        <p:nvPicPr>
          <p:cNvPr id="104" name="图片 103"/>
          <p:cNvPicPr>
            <a:picLocks noChangeAspect="1"/>
          </p:cNvPicPr>
          <p:nvPr/>
        </p:nvPicPr>
        <p:blipFill>
          <a:blip r:embed="rId2"/>
          <a:stretch>
            <a:fillRect/>
          </a:stretch>
        </p:blipFill>
        <p:spPr>
          <a:xfrm>
            <a:off x="10020012" y="2724234"/>
            <a:ext cx="1987345" cy="19873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fade">
                                      <p:cBhvr>
                                        <p:cTn id="15"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课堂练习</a:t>
            </a:r>
            <a:endParaRPr lang="zh-CN" altLang="en-US"/>
          </a:p>
        </p:txBody>
      </p:sp>
      <p:sp>
        <p:nvSpPr>
          <p:cNvPr id="3" name="文本框 19"/>
          <p:cNvSpPr txBox="1"/>
          <p:nvPr/>
        </p:nvSpPr>
        <p:spPr>
          <a:xfrm>
            <a:off x="716179" y="1690801"/>
            <a:ext cx="10416742" cy="581762"/>
          </a:xfrm>
          <a:prstGeom prst="rect">
            <a:avLst/>
          </a:prstGeom>
          <a:noFill/>
          <a:ln w="9525">
            <a:noFill/>
          </a:ln>
        </p:spPr>
        <p:txBody>
          <a:bodyPr wrap="square"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nSpc>
                <a:spcPct val="125000"/>
              </a:lnSpc>
              <a:buFontTx/>
            </a:pPr>
            <a:r>
              <a:rPr lang="zh-CN" altLang="en-US" sz="2800">
                <a:latin typeface="微软雅黑" panose="020B0503020204020204" charset="-122"/>
                <a:ea typeface="微软雅黑" panose="020B0503020204020204" charset="-122"/>
                <a:cs typeface="Times New Roman" panose="02020603050405020304" pitchFamily="18" charset="0"/>
              </a:rPr>
              <a:t>（</a:t>
            </a:r>
            <a:r>
              <a:rPr lang="en-US" altLang="zh-CN" sz="2800">
                <a:latin typeface="微软雅黑" panose="020B0503020204020204" charset="-122"/>
                <a:ea typeface="微软雅黑" panose="020B0503020204020204" charset="-122"/>
                <a:cs typeface="Times New Roman" panose="02020603050405020304" pitchFamily="18" charset="0"/>
              </a:rPr>
              <a:t>4</a:t>
            </a:r>
            <a:r>
              <a:rPr lang="zh-CN" altLang="en-US" sz="2800">
                <a:latin typeface="微软雅黑" panose="020B0503020204020204" charset="-122"/>
                <a:ea typeface="微软雅黑" panose="020B0503020204020204" charset="-122"/>
                <a:cs typeface="Times New Roman" panose="02020603050405020304" pitchFamily="18" charset="0"/>
              </a:rPr>
              <a:t>）写                           发生酯化反应</a:t>
            </a:r>
            <a:r>
              <a:rPr lang="zh-CN" altLang="en-US" sz="2800">
                <a:solidFill>
                  <a:srgbClr val="C00000"/>
                </a:solidFill>
                <a:latin typeface="微软雅黑" panose="020B0503020204020204" charset="-122"/>
                <a:ea typeface="微软雅黑" panose="020B0503020204020204" charset="-122"/>
                <a:cs typeface="Times New Roman" panose="02020603050405020304" pitchFamily="18" charset="0"/>
              </a:rPr>
              <a:t>生成环酯</a:t>
            </a:r>
            <a:r>
              <a:rPr lang="zh-CN" altLang="en-US" sz="2800">
                <a:latin typeface="微软雅黑" panose="020B0503020204020204" charset="-122"/>
                <a:ea typeface="微软雅黑" panose="020B0503020204020204" charset="-122"/>
                <a:cs typeface="Times New Roman" panose="02020603050405020304" pitchFamily="18" charset="0"/>
              </a:rPr>
              <a:t>的方程式。</a:t>
            </a:r>
            <a:endParaRPr lang="zh-CN" altLang="en-US" sz="2800">
              <a:latin typeface="微软雅黑" panose="020B0503020204020204" charset="-122"/>
              <a:ea typeface="微软雅黑" panose="020B0503020204020204" charset="-122"/>
              <a:cs typeface="Times New Roman" panose="02020603050405020304" pitchFamily="18" charset="0"/>
            </a:endParaRPr>
          </a:p>
        </p:txBody>
      </p:sp>
      <p:grpSp>
        <p:nvGrpSpPr>
          <p:cNvPr id="4" name="组合 3"/>
          <p:cNvGrpSpPr/>
          <p:nvPr/>
        </p:nvGrpSpPr>
        <p:grpSpPr>
          <a:xfrm>
            <a:off x="2174212" y="1604863"/>
            <a:ext cx="2766060" cy="1261601"/>
            <a:chOff x="19185116" y="4734323"/>
            <a:chExt cx="4459216" cy="1619220"/>
          </a:xfrm>
        </p:grpSpPr>
        <p:sp>
          <p:nvSpPr>
            <p:cNvPr id="5" name="Rectangle 12"/>
            <p:cNvSpPr/>
            <p:nvPr/>
          </p:nvSpPr>
          <p:spPr>
            <a:xfrm>
              <a:off x="19185116" y="4734323"/>
              <a:ext cx="4459216" cy="944585"/>
            </a:xfrm>
            <a:prstGeom prst="rect">
              <a:avLst/>
            </a:prstGeom>
            <a:noFill/>
            <a:ln w="19050">
              <a:noFill/>
              <a:miter lim="800000"/>
            </a:ln>
          </p:spPr>
          <p:txBody>
            <a:bodyPr wrap="square" lIns="91412" tIns="45705" rIns="91412" bIns="4570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nSpc>
                  <a:spcPct val="150000"/>
                </a:lnSpc>
              </a:pPr>
              <a:r>
                <a:rPr lang="en-US" altLang="zh-CN" sz="2800">
                  <a:solidFill>
                    <a:schemeClr val="tx1"/>
                  </a:solidFill>
                  <a:latin typeface="Times New Roman" panose="02020603050405020304" pitchFamily="18" charset="0"/>
                  <a:ea typeface="华文新魏" panose="02010800040101010101" pitchFamily="2" charset="-122"/>
                  <a:cs typeface="Times New Roman" panose="02020603050405020304" pitchFamily="18" charset="0"/>
                </a:rPr>
                <a:t>CH</a:t>
              </a:r>
              <a:r>
                <a:rPr lang="en-US" altLang="zh-CN" sz="2800" baseline="-25000">
                  <a:solidFill>
                    <a:schemeClr val="tx1"/>
                  </a:solidFill>
                  <a:latin typeface="Times New Roman" panose="02020603050405020304" pitchFamily="18" charset="0"/>
                  <a:ea typeface="华文新魏" panose="02010800040101010101" pitchFamily="2" charset="-122"/>
                  <a:cs typeface="Times New Roman" panose="02020603050405020304" pitchFamily="18" charset="0"/>
                </a:rPr>
                <a:t>3</a:t>
              </a:r>
              <a:r>
                <a:rPr lang="en-US" altLang="zh-CN" sz="2800">
                  <a:solidFill>
                    <a:schemeClr val="tx1"/>
                  </a:solidFill>
                  <a:latin typeface="Times New Roman" panose="02020603050405020304" pitchFamily="18" charset="0"/>
                  <a:ea typeface="华文新魏" panose="02010800040101010101" pitchFamily="2" charset="-122"/>
                  <a:cs typeface="Times New Roman" panose="02020603050405020304" pitchFamily="18" charset="0"/>
                </a:rPr>
                <a:t>-CH-COOH</a:t>
              </a:r>
              <a:endParaRPr lang="en-US" altLang="zh-CN" sz="2800">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6" name="组合 5"/>
            <p:cNvGrpSpPr/>
            <p:nvPr/>
          </p:nvGrpSpPr>
          <p:grpSpPr>
            <a:xfrm>
              <a:off x="20394450" y="5408958"/>
              <a:ext cx="1893136" cy="944585"/>
              <a:chOff x="20440404" y="6620935"/>
              <a:chExt cx="1893136" cy="944585"/>
            </a:xfrm>
          </p:grpSpPr>
          <p:sp>
            <p:nvSpPr>
              <p:cNvPr id="7" name="Rectangle 13"/>
              <p:cNvSpPr/>
              <p:nvPr/>
            </p:nvSpPr>
            <p:spPr>
              <a:xfrm>
                <a:off x="20440404" y="6620935"/>
                <a:ext cx="1893136" cy="944585"/>
              </a:xfrm>
              <a:prstGeom prst="rect">
                <a:avLst/>
              </a:prstGeom>
              <a:noFill/>
              <a:ln w="19050">
                <a:noFill/>
                <a:miter lim="800000"/>
              </a:ln>
            </p:spPr>
            <p:txBody>
              <a:bodyPr wrap="square" lIns="91412" tIns="45705" rIns="91412" bIns="4570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nSpc>
                    <a:spcPct val="150000"/>
                  </a:lnSpc>
                </a:pPr>
                <a:r>
                  <a:rPr lang="en-US" altLang="zh-CN" sz="2800">
                    <a:solidFill>
                      <a:schemeClr val="tx1"/>
                    </a:solidFill>
                    <a:latin typeface="Times New Roman" panose="02020603050405020304" pitchFamily="18" charset="0"/>
                    <a:ea typeface="华文新魏" panose="02010800040101010101" pitchFamily="2" charset="-122"/>
                    <a:cs typeface="Times New Roman" panose="02020603050405020304" pitchFamily="18" charset="0"/>
                  </a:rPr>
                  <a:t>OH</a:t>
                </a:r>
                <a:endParaRPr lang="en-US" altLang="zh-CN" sz="2800">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p:txBody>
          </p:sp>
          <p:cxnSp>
            <p:nvCxnSpPr>
              <p:cNvPr id="8" name="Line 14"/>
              <p:cNvCxnSpPr/>
              <p:nvPr/>
            </p:nvCxnSpPr>
            <p:spPr>
              <a:xfrm>
                <a:off x="20751961" y="6682389"/>
                <a:ext cx="2901" cy="317912"/>
              </a:xfrm>
              <a:prstGeom prst="line">
                <a:avLst/>
              </a:prstGeom>
              <a:noFill/>
              <a:ln w="28575">
                <a:solidFill>
                  <a:schemeClr val="tx1"/>
                </a:solidFill>
                <a:round/>
              </a:ln>
            </p:spPr>
          </p:cxnSp>
        </p:grpSp>
      </p:grpSp>
      <p:pic>
        <p:nvPicPr>
          <p:cNvPr id="10" name="Picture 10"/>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591627" y="2555592"/>
            <a:ext cx="8665845" cy="150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223962" y="4400475"/>
            <a:ext cx="9606915" cy="169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p:cNvPicPr>
            <a:picLocks noChangeAspect="1"/>
          </p:cNvPicPr>
          <p:nvPr/>
        </p:nvPicPr>
        <p:blipFill>
          <a:blip r:embed="rId3"/>
          <a:stretch>
            <a:fillRect/>
          </a:stretch>
        </p:blipFill>
        <p:spPr>
          <a:xfrm>
            <a:off x="10134500" y="2593514"/>
            <a:ext cx="1746247" cy="174624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课堂练习</a:t>
            </a:r>
            <a:endParaRPr lang="zh-CN" altLang="en-US"/>
          </a:p>
        </p:txBody>
      </p:sp>
      <p:sp>
        <p:nvSpPr>
          <p:cNvPr id="9" name="文本框 47"/>
          <p:cNvSpPr txBox="1"/>
          <p:nvPr/>
        </p:nvSpPr>
        <p:spPr>
          <a:xfrm>
            <a:off x="383481" y="1081643"/>
            <a:ext cx="5712519" cy="523220"/>
          </a:xfrm>
          <a:prstGeom prst="rect">
            <a:avLst/>
          </a:prstGeom>
          <a:noFill/>
          <a:ln w="9525">
            <a:noFill/>
          </a:ln>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marL="66675" indent="-66675"/>
            <a:r>
              <a:rPr lang="en-US" altLang="zh-CN" sz="2800">
                <a:solidFill>
                  <a:srgbClr val="000000"/>
                </a:solidFill>
                <a:latin typeface="微软雅黑" panose="020B0503020204020204" charset="-122"/>
                <a:ea typeface="微软雅黑" panose="020B0503020204020204" charset="-122"/>
                <a:cs typeface="Times New Roman" panose="02020603050405020304" pitchFamily="18" charset="0"/>
              </a:rPr>
              <a:t>1</a:t>
            </a:r>
            <a:r>
              <a:rPr lang="zh-CN" altLang="en-US" sz="2800">
                <a:solidFill>
                  <a:srgbClr val="000000"/>
                </a:solidFill>
                <a:latin typeface="微软雅黑" panose="020B0503020204020204" charset="-122"/>
                <a:ea typeface="微软雅黑" panose="020B0503020204020204" charset="-122"/>
                <a:cs typeface="Times New Roman" panose="02020603050405020304" pitchFamily="18" charset="0"/>
              </a:rPr>
              <a:t>、书写下列化学方程式：</a:t>
            </a:r>
            <a:endParaRPr lang="en-US" altLang="zh-CN" sz="2800">
              <a:solidFill>
                <a:srgbClr val="000000"/>
              </a:solidFill>
              <a:latin typeface="微软雅黑" panose="020B0503020204020204" charset="-122"/>
              <a:ea typeface="微软雅黑" panose="020B0503020204020204" charset="-122"/>
              <a:cs typeface="Times New Roman" panose="02020603050405020304" pitchFamily="18" charset="0"/>
            </a:endParaRPr>
          </a:p>
        </p:txBody>
      </p:sp>
      <p:sp>
        <p:nvSpPr>
          <p:cNvPr id="13" name="矩形 12"/>
          <p:cNvSpPr/>
          <p:nvPr/>
        </p:nvSpPr>
        <p:spPr>
          <a:xfrm>
            <a:off x="748970" y="1486624"/>
            <a:ext cx="2594305" cy="673518"/>
          </a:xfrm>
          <a:prstGeom prst="rect">
            <a:avLst/>
          </a:prstGeom>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nSpc>
                <a:spcPct val="150000"/>
              </a:lnSpc>
            </a:pPr>
            <a:r>
              <a:rPr lang="zh-CN" altLang="en-US" sz="2800">
                <a:latin typeface="微软雅黑" panose="020B0503020204020204" charset="-122"/>
                <a:ea typeface="微软雅黑" panose="020B0503020204020204" charset="-122"/>
                <a:cs typeface="Times New Roman" panose="02020603050405020304" pitchFamily="18" charset="0"/>
              </a:rPr>
              <a:t>（</a:t>
            </a:r>
            <a:r>
              <a:rPr lang="en-US" altLang="zh-CN" sz="2800">
                <a:latin typeface="微软雅黑" panose="020B0503020204020204" charset="-122"/>
                <a:ea typeface="微软雅黑" panose="020B0503020204020204" charset="-122"/>
                <a:cs typeface="Times New Roman" panose="02020603050405020304" pitchFamily="18" charset="0"/>
              </a:rPr>
              <a:t>5</a:t>
            </a:r>
            <a:r>
              <a:rPr lang="zh-CN" altLang="en-US" sz="2800">
                <a:latin typeface="微软雅黑" panose="020B0503020204020204" charset="-122"/>
                <a:ea typeface="微软雅黑" panose="020B0503020204020204" charset="-122"/>
                <a:cs typeface="Times New Roman" panose="02020603050405020304" pitchFamily="18" charset="0"/>
              </a:rPr>
              <a:t>）生成聚酯</a:t>
            </a:r>
            <a:endParaRPr lang="en-US" altLang="zh-CN" sz="2800">
              <a:solidFill>
                <a:srgbClr val="0000CC"/>
              </a:solidFill>
              <a:latin typeface="微软雅黑" panose="020B0503020204020204" charset="-122"/>
              <a:ea typeface="微软雅黑" panose="020B0503020204020204" charset="-122"/>
              <a:cs typeface="Times New Roman" panose="02020603050405020304" pitchFamily="18" charset="0"/>
            </a:endParaRPr>
          </a:p>
        </p:txBody>
      </p:sp>
      <p:grpSp>
        <p:nvGrpSpPr>
          <p:cNvPr id="14" name="组合 13"/>
          <p:cNvGrpSpPr/>
          <p:nvPr/>
        </p:nvGrpSpPr>
        <p:grpSpPr>
          <a:xfrm>
            <a:off x="3584195" y="3194347"/>
            <a:ext cx="5572359" cy="1291986"/>
            <a:chOff x="1207649" y="3423580"/>
            <a:chExt cx="5572359" cy="1291986"/>
          </a:xfrm>
        </p:grpSpPr>
        <p:sp>
          <p:nvSpPr>
            <p:cNvPr id="86" name="Rectangle 23"/>
            <p:cNvSpPr/>
            <p:nvPr/>
          </p:nvSpPr>
          <p:spPr>
            <a:xfrm>
              <a:off x="1207649" y="3506784"/>
              <a:ext cx="5572359" cy="584775"/>
            </a:xfrm>
            <a:prstGeom prst="rect">
              <a:avLst/>
            </a:prstGeom>
            <a:noFill/>
            <a:ln w="9525">
              <a:noFill/>
            </a:ln>
          </p:spPr>
          <p:txBody>
            <a:bodyPr wrap="non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3200" b="1">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H−O−CH</a:t>
              </a:r>
              <a:r>
                <a:rPr lang="en-US" altLang="zh-CN" sz="3200" b="1" baseline="-25000">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2</a:t>
              </a:r>
              <a:r>
                <a:rPr lang="en-US" altLang="zh-CN" sz="3200" b="1">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−CH</a:t>
              </a:r>
              <a:r>
                <a:rPr lang="en-US" altLang="zh-CN" sz="3200" b="1" baseline="-25000">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2</a:t>
              </a:r>
              <a:r>
                <a:rPr lang="en-US" altLang="zh-CN" sz="3200" b="1">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−O</a:t>
              </a:r>
              <a:r>
                <a:rPr lang="en-US" altLang="zh-CN" sz="3200" b="1">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−C−C−OH</a:t>
              </a:r>
              <a:endParaRPr lang="en-US" altLang="zh-CN" sz="2000" b="1">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7" name="AutoShape 38"/>
            <p:cNvSpPr/>
            <p:nvPr/>
          </p:nvSpPr>
          <p:spPr>
            <a:xfrm>
              <a:off x="1789228" y="3423580"/>
              <a:ext cx="113575" cy="733869"/>
            </a:xfrm>
            <a:prstGeom prst="leftBracket">
              <a:avLst>
                <a:gd name="adj" fmla="val 0"/>
              </a:avLst>
            </a:prstGeom>
            <a:noFill/>
            <a:ln w="28575" cap="flat" cmpd="sng">
              <a:solidFill>
                <a:schemeClr val="tx1"/>
              </a:solidFill>
              <a:prstDash val="solid"/>
              <a:round/>
              <a:headEnd type="none" w="med" len="med"/>
              <a:tailEnd type="none" w="med" len="med"/>
            </a:ln>
          </p:spPr>
          <p:txBody>
            <a:bodyPr wrap="none" anchor="ct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8" name="AutoShape 38"/>
            <p:cNvSpPr/>
            <p:nvPr/>
          </p:nvSpPr>
          <p:spPr>
            <a:xfrm flipH="1">
              <a:off x="5774163" y="3423580"/>
              <a:ext cx="113577" cy="733869"/>
            </a:xfrm>
            <a:prstGeom prst="leftBracket">
              <a:avLst>
                <a:gd name="adj" fmla="val 0"/>
              </a:avLst>
            </a:prstGeom>
            <a:noFill/>
            <a:ln w="28575" cap="flat" cmpd="sng">
              <a:solidFill>
                <a:schemeClr val="tx1"/>
              </a:solidFill>
              <a:prstDash val="solid"/>
              <a:round/>
              <a:headEnd type="none" w="med" len="med"/>
              <a:tailEnd type="none" w="med" len="med"/>
            </a:ln>
          </p:spPr>
          <p:txBody>
            <a:bodyPr wrap="none" anchor="ct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9" name="矩形 88"/>
            <p:cNvSpPr/>
            <p:nvPr/>
          </p:nvSpPr>
          <p:spPr>
            <a:xfrm>
              <a:off x="5912437" y="3826013"/>
              <a:ext cx="412292" cy="584775"/>
            </a:xfrm>
            <a:prstGeom prst="rect">
              <a:avLst/>
            </a:prstGeom>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3200" b="1" i="1">
                  <a:latin typeface="Times New Roman" panose="02020603050405020304" pitchFamily="18" charset="0"/>
                  <a:ea typeface="华文新魏" panose="02010800040101010101" pitchFamily="2" charset="-122"/>
                  <a:cs typeface="Times New Roman" panose="02020603050405020304" pitchFamily="18" charset="0"/>
                </a:rPr>
                <a:t>n</a:t>
              </a:r>
              <a:endParaRPr lang="zh-CN" altLang="en-US" sz="3200">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90" name="组合 89"/>
            <p:cNvGrpSpPr/>
            <p:nvPr/>
          </p:nvGrpSpPr>
          <p:grpSpPr>
            <a:xfrm>
              <a:off x="4876121" y="3967693"/>
              <a:ext cx="503664" cy="731585"/>
              <a:chOff x="2681443" y="5322331"/>
              <a:chExt cx="503664" cy="731585"/>
            </a:xfrm>
          </p:grpSpPr>
          <p:grpSp>
            <p:nvGrpSpPr>
              <p:cNvPr id="96" name="组合 95"/>
              <p:cNvGrpSpPr/>
              <p:nvPr/>
            </p:nvGrpSpPr>
            <p:grpSpPr>
              <a:xfrm rot="16200000">
                <a:off x="2787916" y="5415081"/>
                <a:ext cx="291465" cy="105966"/>
                <a:chOff x="1879600" y="1806654"/>
                <a:chExt cx="291465" cy="105966"/>
              </a:xfrm>
            </p:grpSpPr>
            <p:cxnSp>
              <p:nvCxnSpPr>
                <p:cNvPr id="98" name="直接连接符 97"/>
                <p:cNvCxnSpPr/>
                <p:nvPr/>
              </p:nvCxnSpPr>
              <p:spPr>
                <a:xfrm>
                  <a:off x="1879600" y="1806654"/>
                  <a:ext cx="29146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1879600" y="1912620"/>
                  <a:ext cx="29146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7" name="矩形 96"/>
              <p:cNvSpPr/>
              <p:nvPr/>
            </p:nvSpPr>
            <p:spPr>
              <a:xfrm>
                <a:off x="2681443" y="5469141"/>
                <a:ext cx="503664" cy="584775"/>
              </a:xfrm>
              <a:prstGeom prst="rect">
                <a:avLst/>
              </a:prstGeom>
              <a:ln>
                <a:noFill/>
              </a:ln>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lang="en-US" altLang="zh-CN" sz="3200" b="1">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O</a:t>
                </a:r>
                <a:endParaRPr lang="en-US" altLang="zh-CN" sz="3600">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grpSp>
          <p:nvGrpSpPr>
            <p:cNvPr id="91" name="组合 90"/>
            <p:cNvGrpSpPr/>
            <p:nvPr/>
          </p:nvGrpSpPr>
          <p:grpSpPr>
            <a:xfrm>
              <a:off x="5402338" y="3974149"/>
              <a:ext cx="503664" cy="741417"/>
              <a:chOff x="2720771" y="5322331"/>
              <a:chExt cx="503664" cy="741417"/>
            </a:xfrm>
          </p:grpSpPr>
          <p:grpSp>
            <p:nvGrpSpPr>
              <p:cNvPr id="92" name="组合 91"/>
              <p:cNvGrpSpPr/>
              <p:nvPr/>
            </p:nvGrpSpPr>
            <p:grpSpPr>
              <a:xfrm rot="16200000">
                <a:off x="2817412" y="5424913"/>
                <a:ext cx="291465" cy="86302"/>
                <a:chOff x="1879600" y="1845982"/>
                <a:chExt cx="291465" cy="86302"/>
              </a:xfrm>
            </p:grpSpPr>
            <p:cxnSp>
              <p:nvCxnSpPr>
                <p:cNvPr id="94" name="直接连接符 93"/>
                <p:cNvCxnSpPr/>
                <p:nvPr/>
              </p:nvCxnSpPr>
              <p:spPr>
                <a:xfrm>
                  <a:off x="1879600" y="1845982"/>
                  <a:ext cx="29146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1879600" y="1932284"/>
                  <a:ext cx="29146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93" name="矩形 92"/>
              <p:cNvSpPr/>
              <p:nvPr/>
            </p:nvSpPr>
            <p:spPr>
              <a:xfrm>
                <a:off x="2720771" y="5478973"/>
                <a:ext cx="503664" cy="584775"/>
              </a:xfrm>
              <a:prstGeom prst="rect">
                <a:avLst/>
              </a:prstGeom>
              <a:ln>
                <a:noFill/>
              </a:ln>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lang="en-US" altLang="zh-CN" sz="3200" b="1">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O</a:t>
                </a:r>
                <a:endParaRPr lang="en-US" altLang="zh-CN" sz="3600">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grpSp>
      <p:sp>
        <p:nvSpPr>
          <p:cNvPr id="15" name="Text Box 26"/>
          <p:cNvSpPr txBox="1"/>
          <p:nvPr/>
        </p:nvSpPr>
        <p:spPr>
          <a:xfrm>
            <a:off x="9065540" y="3277551"/>
            <a:ext cx="2790144" cy="584775"/>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lang="zh-CN" altLang="en-US" sz="3200" b="1">
                <a:latin typeface="Times New Roman" panose="02020603050405020304" pitchFamily="18" charset="0"/>
                <a:ea typeface="华文新魏" panose="02010800040101010101" pitchFamily="2" charset="-122"/>
                <a:cs typeface="Times New Roman" panose="02020603050405020304" pitchFamily="18" charset="0"/>
              </a:rPr>
              <a:t>＋</a:t>
            </a:r>
            <a:r>
              <a:rPr lang="en-US" altLang="zh-CN" sz="3200" b="1">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3200" b="1">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(2</a:t>
            </a:r>
            <a:r>
              <a:rPr lang="en-US" altLang="zh-CN" sz="3200" b="1" i="1">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n</a:t>
            </a:r>
            <a:r>
              <a:rPr lang="en-US" altLang="zh-CN" sz="3200" b="1">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−1) </a:t>
            </a:r>
            <a:r>
              <a:rPr lang="en-US" altLang="zh-CN" sz="3200" b="1">
                <a:latin typeface="Times New Roman" panose="02020603050405020304" pitchFamily="18" charset="0"/>
                <a:ea typeface="华文新魏" panose="02010800040101010101" pitchFamily="2" charset="-122"/>
                <a:cs typeface="Times New Roman" panose="02020603050405020304" pitchFamily="18" charset="0"/>
              </a:rPr>
              <a:t>H</a:t>
            </a:r>
            <a:r>
              <a:rPr lang="en-US" altLang="zh-CN" sz="3200" b="1" baseline="-25000">
                <a:latin typeface="Times New Roman" panose="02020603050405020304" pitchFamily="18" charset="0"/>
                <a:ea typeface="华文新魏" panose="02010800040101010101" pitchFamily="2" charset="-122"/>
                <a:cs typeface="Times New Roman" panose="02020603050405020304" pitchFamily="18" charset="0"/>
              </a:rPr>
              <a:t>2</a:t>
            </a:r>
            <a:r>
              <a:rPr lang="en-US" altLang="zh-CN" sz="3200" b="1">
                <a:latin typeface="Times New Roman" panose="02020603050405020304" pitchFamily="18" charset="0"/>
                <a:ea typeface="华文新魏" panose="02010800040101010101" pitchFamily="2" charset="-122"/>
                <a:cs typeface="Times New Roman" panose="02020603050405020304" pitchFamily="18" charset="0"/>
              </a:rPr>
              <a:t>O</a:t>
            </a:r>
            <a:endParaRPr lang="en-US" altLang="zh-CN" sz="3200" b="1">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6" name="组合 15"/>
          <p:cNvGrpSpPr/>
          <p:nvPr/>
        </p:nvGrpSpPr>
        <p:grpSpPr>
          <a:xfrm>
            <a:off x="903954" y="2048478"/>
            <a:ext cx="8821863" cy="984885"/>
            <a:chOff x="456124" y="1650376"/>
            <a:chExt cx="8821863" cy="984885"/>
          </a:xfrm>
        </p:grpSpPr>
        <p:sp>
          <p:nvSpPr>
            <p:cNvPr id="52" name="Rectangle 13"/>
            <p:cNvSpPr/>
            <p:nvPr/>
          </p:nvSpPr>
          <p:spPr>
            <a:xfrm>
              <a:off x="456124" y="1895779"/>
              <a:ext cx="7951789" cy="584775"/>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3200" b="1" i="1">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n</a:t>
              </a:r>
              <a:r>
                <a:rPr lang="en-US" altLang="zh-CN" sz="3200" b="1">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 HO−CH</a:t>
              </a:r>
              <a:r>
                <a:rPr lang="en-US" altLang="zh-CN" sz="3200" b="1" baseline="-25000">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2</a:t>
              </a:r>
              <a:r>
                <a:rPr lang="en-US" altLang="zh-CN" sz="3200" b="1">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−CH</a:t>
              </a:r>
              <a:r>
                <a:rPr lang="en-US" altLang="zh-CN" sz="3200" b="1" baseline="-25000">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2</a:t>
              </a:r>
              <a:r>
                <a:rPr lang="en-US" altLang="zh-CN" sz="3200" b="1">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−OH </a:t>
              </a:r>
              <a:r>
                <a:rPr lang="zh-CN" altLang="en-US" sz="3200" b="1">
                  <a:latin typeface="Times New Roman" panose="02020603050405020304" pitchFamily="18" charset="0"/>
                  <a:ea typeface="华文新魏" panose="02010800040101010101" pitchFamily="2" charset="-122"/>
                  <a:cs typeface="Times New Roman" panose="02020603050405020304" pitchFamily="18" charset="0"/>
                </a:rPr>
                <a:t>＋</a:t>
              </a:r>
              <a:r>
                <a:rPr lang="en-US" altLang="zh-CN" sz="3200" b="1">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3200" b="1" i="1">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n</a:t>
              </a:r>
              <a:r>
                <a:rPr lang="en-US" altLang="zh-CN" sz="3200" b="1">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 HOOC−COOH</a:t>
              </a:r>
              <a:endParaRPr lang="en-US" altLang="zh-CN" sz="3200" b="1">
                <a:solidFill>
                  <a:srgbClr val="C0000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53" name="组合 52"/>
            <p:cNvGrpSpPr/>
            <p:nvPr/>
          </p:nvGrpSpPr>
          <p:grpSpPr>
            <a:xfrm>
              <a:off x="8169991" y="1650376"/>
              <a:ext cx="1107996" cy="984885"/>
              <a:chOff x="1543283" y="3632534"/>
              <a:chExt cx="1107996" cy="984885"/>
            </a:xfrm>
          </p:grpSpPr>
          <p:sp>
            <p:nvSpPr>
              <p:cNvPr id="84" name="Text Box 14"/>
              <p:cNvSpPr txBox="1">
                <a:spLocks noChangeArrowheads="1"/>
              </p:cNvSpPr>
              <p:nvPr/>
            </p:nvSpPr>
            <p:spPr bwMode="auto">
              <a:xfrm>
                <a:off x="1543283" y="3632534"/>
                <a:ext cx="1107996"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spcBef>
                    <a:spcPts val="1200"/>
                  </a:spcBef>
                </a:pPr>
                <a:r>
                  <a:rPr lang="zh-CN" altLang="en-US" sz="2400" b="1">
                    <a:latin typeface="Times New Roman" panose="02020603050405020304" pitchFamily="18" charset="0"/>
                    <a:ea typeface="华文新魏" panose="02010800040101010101" pitchFamily="2" charset="-122"/>
                    <a:cs typeface="Times New Roman" panose="02020603050405020304" pitchFamily="18" charset="0"/>
                  </a:rPr>
                  <a:t>浓硫酸</a:t>
                </a:r>
                <a:endParaRPr lang="en-US" altLang="zh-CN" sz="2400" b="1">
                  <a:latin typeface="Times New Roman" panose="02020603050405020304" pitchFamily="18" charset="0"/>
                  <a:ea typeface="华文新魏" panose="02010800040101010101" pitchFamily="2" charset="-122"/>
                  <a:cs typeface="Times New Roman" panose="02020603050405020304" pitchFamily="18" charset="0"/>
                </a:endParaRPr>
              </a:p>
              <a:p>
                <a:pPr algn="ctr">
                  <a:spcBef>
                    <a:spcPts val="1200"/>
                  </a:spcBef>
                </a:pPr>
                <a:r>
                  <a:rPr lang="el-GR" altLang="zh-CN" sz="2400" b="1">
                    <a:latin typeface="Times New Roman" panose="02020603050405020304" pitchFamily="18" charset="0"/>
                    <a:ea typeface="华文新魏" panose="02010800040101010101" pitchFamily="2" charset="-122"/>
                    <a:cs typeface="Times New Roman" panose="02020603050405020304" pitchFamily="18" charset="0"/>
                  </a:rPr>
                  <a:t>Δ</a:t>
                </a:r>
                <a:endParaRPr lang="zh-CN" altLang="en-US" sz="2400" b="1">
                  <a:latin typeface="Times New Roman" panose="02020603050405020304" pitchFamily="18" charset="0"/>
                  <a:ea typeface="华文新魏" panose="02010800040101010101" pitchFamily="2" charset="-122"/>
                  <a:cs typeface="Times New Roman" panose="02020603050405020304" pitchFamily="18" charset="0"/>
                </a:endParaRPr>
              </a:p>
            </p:txBody>
          </p:sp>
          <p:pic>
            <p:nvPicPr>
              <p:cNvPr id="85" name="OLE substitute image"/>
              <p:cNvPicPr/>
              <p:nvPr/>
            </p:nvPicPr>
            <p:blipFill>
              <a:blip r:embed="rId1"/>
              <a:stretch>
                <a:fillRect/>
              </a:stretch>
            </p:blipFill>
            <p:spPr>
              <a:xfrm>
                <a:off x="1543283" y="4038921"/>
                <a:ext cx="1107996" cy="266873"/>
              </a:xfrm>
              <a:prstGeom prst="rect">
                <a:avLst/>
              </a:prstGeom>
            </p:spPr>
          </p:pic>
        </p:grpSp>
      </p:grpSp>
      <p:grpSp>
        <p:nvGrpSpPr>
          <p:cNvPr id="20" name="组合 19"/>
          <p:cNvGrpSpPr/>
          <p:nvPr/>
        </p:nvGrpSpPr>
        <p:grpSpPr>
          <a:xfrm>
            <a:off x="865854" y="5018041"/>
            <a:ext cx="4766953" cy="1140054"/>
            <a:chOff x="460994" y="4560216"/>
            <a:chExt cx="4766953" cy="1140054"/>
          </a:xfrm>
        </p:grpSpPr>
        <p:grpSp>
          <p:nvGrpSpPr>
            <p:cNvPr id="35" name="组合 34"/>
            <p:cNvGrpSpPr/>
            <p:nvPr/>
          </p:nvGrpSpPr>
          <p:grpSpPr>
            <a:xfrm>
              <a:off x="460994" y="4560216"/>
              <a:ext cx="4037495" cy="1140054"/>
              <a:chOff x="1284543" y="1630828"/>
              <a:chExt cx="4037495" cy="1140054"/>
            </a:xfrm>
          </p:grpSpPr>
          <p:sp>
            <p:nvSpPr>
              <p:cNvPr id="49" name="Rectangle 13"/>
              <p:cNvSpPr/>
              <p:nvPr/>
            </p:nvSpPr>
            <p:spPr>
              <a:xfrm>
                <a:off x="1284543" y="1630828"/>
                <a:ext cx="4037495" cy="584775"/>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3200" b="1" i="1">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n </a:t>
                </a:r>
                <a:r>
                  <a:rPr lang="en-US" altLang="zh-CN" sz="3200" b="1">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CH</a:t>
                </a:r>
                <a:r>
                  <a:rPr lang="en-US" altLang="zh-CN" sz="3200" b="1" baseline="-25000">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3</a:t>
                </a:r>
                <a:r>
                  <a:rPr lang="en-US" altLang="zh-CN" sz="3200" b="1">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−CH−COOH</a:t>
                </a:r>
                <a:endParaRPr lang="en-US" altLang="zh-CN" sz="3200" b="1">
                  <a:solidFill>
                    <a:srgbClr val="0000CC"/>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50" name="Line 11"/>
              <p:cNvSpPr/>
              <p:nvPr/>
            </p:nvSpPr>
            <p:spPr>
              <a:xfrm flipH="1">
                <a:off x="2844254" y="2079771"/>
                <a:ext cx="0" cy="252000"/>
              </a:xfrm>
              <a:prstGeom prst="line">
                <a:avLst/>
              </a:prstGeom>
              <a:ln w="28575" cap="flat" cmpd="sng">
                <a:solidFill>
                  <a:srgbClr val="0000CC"/>
                </a:solidFill>
                <a:prstDash val="solid"/>
                <a:round/>
                <a:headEnd type="none" w="med" len="med"/>
                <a:tailEnd type="none" w="med" len="med"/>
              </a:ln>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51" name="矩形 50"/>
              <p:cNvSpPr/>
              <p:nvPr/>
            </p:nvSpPr>
            <p:spPr>
              <a:xfrm>
                <a:off x="2600456" y="2186107"/>
                <a:ext cx="822661" cy="584775"/>
              </a:xfrm>
              <a:prstGeom prst="rect">
                <a:avLst/>
              </a:prstGeom>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3200" b="1">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OH</a:t>
                </a:r>
                <a:endParaRPr lang="en-US" altLang="zh-CN" sz="3200" b="1">
                  <a:solidFill>
                    <a:srgbClr val="0000CC"/>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grpSp>
          <p:nvGrpSpPr>
            <p:cNvPr id="36" name="组合 35"/>
            <p:cNvGrpSpPr/>
            <p:nvPr/>
          </p:nvGrpSpPr>
          <p:grpSpPr>
            <a:xfrm>
              <a:off x="4119951" y="4642716"/>
              <a:ext cx="1107996" cy="984885"/>
              <a:chOff x="1476983" y="3677882"/>
              <a:chExt cx="1107996" cy="984885"/>
            </a:xfrm>
          </p:grpSpPr>
          <p:sp>
            <p:nvSpPr>
              <p:cNvPr id="47" name="Text Box 14"/>
              <p:cNvSpPr txBox="1">
                <a:spLocks noChangeArrowheads="1"/>
              </p:cNvSpPr>
              <p:nvPr/>
            </p:nvSpPr>
            <p:spPr bwMode="auto">
              <a:xfrm>
                <a:off x="1476983" y="3677882"/>
                <a:ext cx="1107996"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spcBef>
                    <a:spcPts val="1200"/>
                  </a:spcBef>
                </a:pPr>
                <a:r>
                  <a:rPr lang="zh-CN" altLang="en-US" sz="2400" b="1">
                    <a:latin typeface="Times New Roman" panose="02020603050405020304" pitchFamily="18" charset="0"/>
                    <a:ea typeface="华文新魏" panose="02010800040101010101" pitchFamily="2" charset="-122"/>
                    <a:cs typeface="Times New Roman" panose="02020603050405020304" pitchFamily="18" charset="0"/>
                  </a:rPr>
                  <a:t>浓硫酸</a:t>
                </a:r>
                <a:endParaRPr lang="en-US" altLang="zh-CN" sz="2400" b="1">
                  <a:latin typeface="Times New Roman" panose="02020603050405020304" pitchFamily="18" charset="0"/>
                  <a:ea typeface="华文新魏" panose="02010800040101010101" pitchFamily="2" charset="-122"/>
                  <a:cs typeface="Times New Roman" panose="02020603050405020304" pitchFamily="18" charset="0"/>
                </a:endParaRPr>
              </a:p>
              <a:p>
                <a:pPr algn="ctr">
                  <a:spcBef>
                    <a:spcPts val="1200"/>
                  </a:spcBef>
                </a:pPr>
                <a:r>
                  <a:rPr lang="el-GR" altLang="zh-CN" sz="2400" b="1">
                    <a:latin typeface="Times New Roman" panose="02020603050405020304" pitchFamily="18" charset="0"/>
                    <a:ea typeface="华文新魏" panose="02010800040101010101" pitchFamily="2" charset="-122"/>
                    <a:cs typeface="Times New Roman" panose="02020603050405020304" pitchFamily="18" charset="0"/>
                  </a:rPr>
                  <a:t>Δ</a:t>
                </a:r>
                <a:endParaRPr lang="zh-CN" altLang="en-US" sz="2400" b="1">
                  <a:latin typeface="Times New Roman" panose="02020603050405020304" pitchFamily="18" charset="0"/>
                  <a:ea typeface="华文新魏" panose="02010800040101010101" pitchFamily="2" charset="-122"/>
                  <a:cs typeface="Times New Roman" panose="02020603050405020304" pitchFamily="18" charset="0"/>
                </a:endParaRPr>
              </a:p>
            </p:txBody>
          </p:sp>
          <p:pic>
            <p:nvPicPr>
              <p:cNvPr id="48" name="OLE substitute image"/>
              <p:cNvPicPr/>
              <p:nvPr/>
            </p:nvPicPr>
            <p:blipFill>
              <a:blip r:embed="rId1"/>
              <a:stretch>
                <a:fillRect/>
              </a:stretch>
            </p:blipFill>
            <p:spPr>
              <a:xfrm>
                <a:off x="1476983" y="4084269"/>
                <a:ext cx="1107996" cy="266873"/>
              </a:xfrm>
              <a:prstGeom prst="rect">
                <a:avLst/>
              </a:prstGeom>
            </p:spPr>
          </p:pic>
        </p:grpSp>
      </p:grpSp>
      <p:sp>
        <p:nvSpPr>
          <p:cNvPr id="21" name="Text Box 26"/>
          <p:cNvSpPr txBox="1"/>
          <p:nvPr/>
        </p:nvSpPr>
        <p:spPr>
          <a:xfrm>
            <a:off x="9190304" y="5111572"/>
            <a:ext cx="2465213" cy="584775"/>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lang="zh-CN" altLang="en-US" sz="3200" b="1">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3200" b="1">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a:t>
            </a:r>
            <a:r>
              <a:rPr lang="en-US" altLang="zh-CN" sz="3200" b="1" i="1">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n</a:t>
            </a:r>
            <a:r>
              <a:rPr lang="en-US" altLang="zh-CN" sz="3200" b="1">
                <a:solidFill>
                  <a:srgbClr val="C00000"/>
                </a:solidFill>
                <a:latin typeface="Times New Roman" panose="02020603050405020304" pitchFamily="18" charset="0"/>
                <a:ea typeface="华文新魏" panose="02010800040101010101" pitchFamily="2" charset="-122"/>
                <a:cs typeface="Times New Roman" panose="02020603050405020304" pitchFamily="18" charset="0"/>
              </a:rPr>
              <a:t>−1)</a:t>
            </a:r>
            <a:r>
              <a:rPr lang="en-US" altLang="zh-CN" sz="3200" b="1">
                <a:latin typeface="Times New Roman" panose="02020603050405020304" pitchFamily="18" charset="0"/>
                <a:ea typeface="华文新魏" panose="02010800040101010101" pitchFamily="2" charset="-122"/>
                <a:cs typeface="Times New Roman" panose="02020603050405020304" pitchFamily="18" charset="0"/>
              </a:rPr>
              <a:t>H</a:t>
            </a:r>
            <a:r>
              <a:rPr lang="en-US" altLang="zh-CN" sz="3200" b="1" baseline="-25000">
                <a:latin typeface="Times New Roman" panose="02020603050405020304" pitchFamily="18" charset="0"/>
                <a:ea typeface="华文新魏" panose="02010800040101010101" pitchFamily="2" charset="-122"/>
                <a:cs typeface="Times New Roman" panose="02020603050405020304" pitchFamily="18" charset="0"/>
              </a:rPr>
              <a:t>2</a:t>
            </a:r>
            <a:r>
              <a:rPr lang="en-US" altLang="zh-CN" sz="3200" b="1">
                <a:latin typeface="Times New Roman" panose="02020603050405020304" pitchFamily="18" charset="0"/>
                <a:ea typeface="华文新魏" panose="02010800040101010101" pitchFamily="2" charset="-122"/>
                <a:cs typeface="Times New Roman" panose="02020603050405020304" pitchFamily="18" charset="0"/>
              </a:rPr>
              <a:t>O</a:t>
            </a:r>
            <a:endParaRPr lang="en-US" altLang="zh-CN" sz="3200" b="1">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22" name="组合 21"/>
          <p:cNvGrpSpPr/>
          <p:nvPr/>
        </p:nvGrpSpPr>
        <p:grpSpPr>
          <a:xfrm>
            <a:off x="5836441" y="4507806"/>
            <a:ext cx="3366627" cy="1765140"/>
            <a:chOff x="6239037" y="2625286"/>
            <a:chExt cx="3366627" cy="1765140"/>
          </a:xfrm>
        </p:grpSpPr>
        <p:grpSp>
          <p:nvGrpSpPr>
            <p:cNvPr id="23" name="组合 22"/>
            <p:cNvGrpSpPr/>
            <p:nvPr/>
          </p:nvGrpSpPr>
          <p:grpSpPr>
            <a:xfrm>
              <a:off x="6239037" y="2625286"/>
              <a:ext cx="3366627" cy="1489103"/>
              <a:chOff x="1240493" y="2842380"/>
              <a:chExt cx="3366627" cy="1489103"/>
            </a:xfrm>
          </p:grpSpPr>
          <p:sp>
            <p:nvSpPr>
              <p:cNvPr id="26" name="Rectangle 23"/>
              <p:cNvSpPr/>
              <p:nvPr/>
            </p:nvSpPr>
            <p:spPr>
              <a:xfrm>
                <a:off x="1240493" y="3454321"/>
                <a:ext cx="3366627" cy="584775"/>
              </a:xfrm>
              <a:prstGeom prst="rect">
                <a:avLst/>
              </a:prstGeom>
              <a:noFill/>
              <a:ln w="9525">
                <a:noFill/>
              </a:ln>
            </p:spPr>
            <p:txBody>
              <a:bodyPr wrap="non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3200" b="1">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H−O−CH−C−OH</a:t>
                </a:r>
                <a:endParaRPr lang="en-US" altLang="zh-CN" sz="2000" b="1">
                  <a:solidFill>
                    <a:srgbClr val="0000CC"/>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27" name="AutoShape 38"/>
              <p:cNvSpPr/>
              <p:nvPr/>
            </p:nvSpPr>
            <p:spPr>
              <a:xfrm>
                <a:off x="1827530" y="3453997"/>
                <a:ext cx="112431" cy="587977"/>
              </a:xfrm>
              <a:prstGeom prst="leftBracket">
                <a:avLst>
                  <a:gd name="adj" fmla="val 0"/>
                </a:avLst>
              </a:prstGeom>
              <a:noFill/>
              <a:ln w="28575" cap="flat" cmpd="sng">
                <a:solidFill>
                  <a:srgbClr val="0000CC"/>
                </a:solidFill>
                <a:prstDash val="solid"/>
                <a:round/>
                <a:headEnd type="none" w="med" len="med"/>
                <a:tailEnd type="none" w="med" len="med"/>
              </a:ln>
            </p:spPr>
            <p:txBody>
              <a:bodyPr wrap="none" anchor="ct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28" name="AutoShape 38"/>
              <p:cNvSpPr/>
              <p:nvPr/>
            </p:nvSpPr>
            <p:spPr>
              <a:xfrm flipH="1">
                <a:off x="3635934" y="3453997"/>
                <a:ext cx="112432" cy="587977"/>
              </a:xfrm>
              <a:prstGeom prst="leftBracket">
                <a:avLst>
                  <a:gd name="adj" fmla="val 0"/>
                </a:avLst>
              </a:prstGeom>
              <a:noFill/>
              <a:ln w="28575" cap="flat" cmpd="sng">
                <a:solidFill>
                  <a:srgbClr val="0000CC"/>
                </a:solidFill>
                <a:prstDash val="solid"/>
                <a:round/>
                <a:headEnd type="none" w="med" len="med"/>
                <a:tailEnd type="none" w="med" len="med"/>
              </a:ln>
            </p:spPr>
            <p:txBody>
              <a:bodyPr wrap="none" anchor="ct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29" name="矩形 28"/>
              <p:cNvSpPr/>
              <p:nvPr/>
            </p:nvSpPr>
            <p:spPr>
              <a:xfrm>
                <a:off x="3735365" y="3746708"/>
                <a:ext cx="412292" cy="584775"/>
              </a:xfrm>
              <a:prstGeom prst="rect">
                <a:avLst/>
              </a:prstGeom>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3200" b="1" i="1">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n</a:t>
                </a:r>
                <a:endParaRPr lang="zh-CN" altLang="en-US" sz="3200">
                  <a:solidFill>
                    <a:srgbClr val="0000CC"/>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30" name="组合 29"/>
              <p:cNvGrpSpPr/>
              <p:nvPr/>
            </p:nvGrpSpPr>
            <p:grpSpPr>
              <a:xfrm>
                <a:off x="3212466" y="2842380"/>
                <a:ext cx="503663" cy="759606"/>
                <a:chOff x="1017788" y="4197018"/>
                <a:chExt cx="503663" cy="759606"/>
              </a:xfrm>
            </p:grpSpPr>
            <p:grpSp>
              <p:nvGrpSpPr>
                <p:cNvPr id="31" name="组合 30"/>
                <p:cNvGrpSpPr/>
                <p:nvPr/>
              </p:nvGrpSpPr>
              <p:grpSpPr>
                <a:xfrm rot="16200000">
                  <a:off x="1131318" y="4760558"/>
                  <a:ext cx="296273" cy="95860"/>
                  <a:chOff x="2536778" y="157507"/>
                  <a:chExt cx="296273" cy="95860"/>
                </a:xfrm>
              </p:grpSpPr>
              <p:cxnSp>
                <p:nvCxnSpPr>
                  <p:cNvPr id="33" name="直接连接符 32"/>
                  <p:cNvCxnSpPr/>
                  <p:nvPr/>
                </p:nvCxnSpPr>
                <p:spPr>
                  <a:xfrm>
                    <a:off x="2541586" y="253367"/>
                    <a:ext cx="291465"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536778" y="157507"/>
                    <a:ext cx="291465" cy="0"/>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1017788" y="4197018"/>
                  <a:ext cx="503663" cy="584775"/>
                </a:xfrm>
                <a:prstGeom prst="rect">
                  <a:avLst/>
                </a:prstGeom>
                <a:ln>
                  <a:noFill/>
                </a:ln>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spcBef>
                      <a:spcPct val="50000"/>
                    </a:spcBef>
                  </a:pPr>
                  <a:r>
                    <a:rPr lang="en-US" altLang="zh-CN" sz="3200" b="1">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O</a:t>
                  </a:r>
                  <a:endParaRPr lang="en-US" altLang="zh-CN" sz="3600">
                    <a:solidFill>
                      <a:srgbClr val="0000CC"/>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grpSp>
        <p:sp>
          <p:nvSpPr>
            <p:cNvPr id="24" name="矩形 23"/>
            <p:cNvSpPr/>
            <p:nvPr/>
          </p:nvSpPr>
          <p:spPr>
            <a:xfrm>
              <a:off x="7419559" y="3805651"/>
              <a:ext cx="936475" cy="584775"/>
            </a:xfrm>
            <a:prstGeom prst="rect">
              <a:avLst/>
            </a:prstGeom>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3200" b="1">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CH</a:t>
              </a:r>
              <a:r>
                <a:rPr lang="en-US" altLang="zh-CN" sz="3200" b="1" baseline="-25000">
                  <a:solidFill>
                    <a:srgbClr val="0000CC"/>
                  </a:solidFill>
                  <a:latin typeface="Times New Roman" panose="02020603050405020304" pitchFamily="18" charset="0"/>
                  <a:ea typeface="华文新魏" panose="02010800040101010101" pitchFamily="2" charset="-122"/>
                  <a:cs typeface="Times New Roman" panose="02020603050405020304" pitchFamily="18" charset="0"/>
                </a:rPr>
                <a:t>3</a:t>
              </a:r>
              <a:endParaRPr lang="zh-CN" altLang="en-US" sz="3200">
                <a:solidFill>
                  <a:srgbClr val="0000CC"/>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25" name="Line 11"/>
            <p:cNvSpPr/>
            <p:nvPr/>
          </p:nvSpPr>
          <p:spPr>
            <a:xfrm flipH="1">
              <a:off x="7669316" y="3690521"/>
              <a:ext cx="0" cy="252000"/>
            </a:xfrm>
            <a:prstGeom prst="line">
              <a:avLst/>
            </a:prstGeom>
            <a:ln w="28575" cap="flat" cmpd="sng">
              <a:solidFill>
                <a:srgbClr val="0000CC"/>
              </a:solidFill>
              <a:prstDash val="solid"/>
              <a:round/>
              <a:headEnd type="none" w="med" len="med"/>
              <a:tailEnd type="none" w="med" len="med"/>
            </a:ln>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a:latin typeface="Times New Roman" panose="02020603050405020304" pitchFamily="18" charset="0"/>
                <a:ea typeface="华文新魏" panose="02010800040101010101" pitchFamily="2" charset="-122"/>
                <a:cs typeface="Times New Roman" panose="02020603050405020304" pitchFamily="18" charset="0"/>
              </a:endParaRPr>
            </a:p>
          </p:txBody>
        </p:sp>
      </p:grpSp>
      <p:sp>
        <p:nvSpPr>
          <p:cNvPr id="100" name="矩形 99"/>
          <p:cNvSpPr/>
          <p:nvPr/>
        </p:nvSpPr>
        <p:spPr>
          <a:xfrm>
            <a:off x="3186512" y="1494840"/>
            <a:ext cx="2594305" cy="673518"/>
          </a:xfrm>
          <a:prstGeom prst="rect">
            <a:avLst/>
          </a:prstGeom>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nSpc>
                <a:spcPct val="150000"/>
              </a:lnSpc>
            </a:pPr>
            <a:r>
              <a:rPr lang="en-US" altLang="zh-CN" sz="2800">
                <a:solidFill>
                  <a:srgbClr val="C00000"/>
                </a:solidFill>
                <a:latin typeface="微软雅黑" panose="020B0503020204020204" charset="-122"/>
                <a:ea typeface="微软雅黑" panose="020B0503020204020204" charset="-122"/>
                <a:cs typeface="Times New Roman" panose="02020603050405020304" pitchFamily="18" charset="0"/>
              </a:rPr>
              <a:t>——</a:t>
            </a:r>
            <a:r>
              <a:rPr lang="zh-CN" altLang="en-US" sz="2800">
                <a:solidFill>
                  <a:srgbClr val="C00000"/>
                </a:solidFill>
                <a:latin typeface="微软雅黑" panose="020B0503020204020204" charset="-122"/>
                <a:ea typeface="微软雅黑" panose="020B0503020204020204" charset="-122"/>
                <a:cs typeface="Times New Roman" panose="02020603050405020304" pitchFamily="18" charset="0"/>
              </a:rPr>
              <a:t>缩聚反应</a:t>
            </a:r>
            <a:endParaRPr lang="en-US" altLang="zh-CN" sz="2800">
              <a:solidFill>
                <a:srgbClr val="C00000"/>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思考与讨论</a:t>
            </a:r>
            <a:endParaRPr lang="zh-CN" altLang="en-US"/>
          </a:p>
        </p:txBody>
      </p:sp>
      <p:pic>
        <p:nvPicPr>
          <p:cNvPr id="3" name="图片 2"/>
          <p:cNvPicPr>
            <a:picLocks noChangeAspect="1"/>
          </p:cNvPicPr>
          <p:nvPr/>
        </p:nvPicPr>
        <p:blipFill>
          <a:blip r:embed="rId1"/>
          <a:stretch>
            <a:fillRect/>
          </a:stretch>
        </p:blipFill>
        <p:spPr>
          <a:xfrm>
            <a:off x="1949043" y="1891190"/>
            <a:ext cx="3316511" cy="1908213"/>
          </a:xfrm>
          <a:prstGeom prst="rect">
            <a:avLst/>
          </a:prstGeom>
        </p:spPr>
      </p:pic>
      <p:sp>
        <p:nvSpPr>
          <p:cNvPr id="4" name="文本框 19"/>
          <p:cNvSpPr txBox="1"/>
          <p:nvPr/>
        </p:nvSpPr>
        <p:spPr>
          <a:xfrm>
            <a:off x="1197203" y="1052448"/>
            <a:ext cx="9009122" cy="641201"/>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just">
              <a:lnSpc>
                <a:spcPct val="125000"/>
              </a:lnSpc>
            </a:pPr>
            <a:r>
              <a:rPr lang="zh-CN" altLang="en-US" sz="2800">
                <a:solidFill>
                  <a:srgbClr val="292929"/>
                </a:solidFill>
                <a:latin typeface="微软雅黑" panose="020B0503020204020204" charset="-122"/>
                <a:ea typeface="微软雅黑" panose="020B0503020204020204" charset="-122"/>
                <a:cs typeface="Times New Roman" panose="02020603050405020304" pitchFamily="18" charset="0"/>
                <a:sym typeface="Hoefler Text"/>
              </a:rPr>
              <a:t>羧基中存在羰基，能否发生加成反应？为什么？</a:t>
            </a:r>
            <a:endParaRPr kumimoji="0" lang="zh-CN" altLang="en-US" sz="2800" i="0" u="none" strike="noStrike" cap="none" spc="0" normalizeH="0" baseline="0">
              <a:ln>
                <a:noFill/>
              </a:ln>
              <a:solidFill>
                <a:srgbClr val="292929"/>
              </a:solidFill>
              <a:effectLst/>
              <a:uFillTx/>
              <a:latin typeface="微软雅黑" panose="020B0503020204020204" charset="-122"/>
              <a:ea typeface="微软雅黑" panose="020B0503020204020204" charset="-122"/>
              <a:cs typeface="Times New Roman" panose="02020603050405020304" pitchFamily="18" charset="0"/>
              <a:sym typeface="Hoefler Text"/>
            </a:endParaRPr>
          </a:p>
        </p:txBody>
      </p:sp>
      <p:sp>
        <p:nvSpPr>
          <p:cNvPr id="5" name="文本框 52"/>
          <p:cNvSpPr txBox="1"/>
          <p:nvPr/>
        </p:nvSpPr>
        <p:spPr>
          <a:xfrm>
            <a:off x="4359225" y="4194248"/>
            <a:ext cx="5651330" cy="1395254"/>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just">
              <a:lnSpc>
                <a:spcPct val="150000"/>
              </a:lnSpc>
            </a:pPr>
            <a:r>
              <a:rPr lang="zh-CN" altLang="en-US" sz="2800" i="0">
                <a:solidFill>
                  <a:srgbClr val="292929"/>
                </a:solidFill>
                <a:effectLst/>
                <a:latin typeface="+mj-ea"/>
                <a:ea typeface="+mj-ea"/>
                <a:cs typeface="Times New Roman" panose="02020603050405020304" pitchFamily="18" charset="0"/>
              </a:rPr>
              <a:t>使羰基</a:t>
            </a:r>
            <a:r>
              <a:rPr lang="zh-CN" altLang="en-US" sz="2800" i="0">
                <a:solidFill>
                  <a:srgbClr val="C00000"/>
                </a:solidFill>
                <a:effectLst/>
                <a:latin typeface="+mj-ea"/>
                <a:ea typeface="+mj-ea"/>
                <a:cs typeface="Times New Roman" panose="02020603050405020304" pitchFamily="18" charset="0"/>
              </a:rPr>
              <a:t>较难发生加成反应</a:t>
            </a:r>
            <a:r>
              <a:rPr lang="zh-CN" altLang="en-US" sz="2800" i="0">
                <a:solidFill>
                  <a:srgbClr val="292929"/>
                </a:solidFill>
                <a:effectLst/>
                <a:latin typeface="+mj-ea"/>
                <a:ea typeface="+mj-ea"/>
                <a:cs typeface="Times New Roman" panose="02020603050405020304" pitchFamily="18" charset="0"/>
              </a:rPr>
              <a:t>，通过催化加氢的方法很难被还原。</a:t>
            </a:r>
            <a:endParaRPr lang="zh-CN" altLang="en-US" sz="2800" i="0">
              <a:solidFill>
                <a:srgbClr val="292929"/>
              </a:solidFill>
              <a:effectLst/>
              <a:latin typeface="+mj-ea"/>
              <a:ea typeface="+mj-ea"/>
              <a:cs typeface="Times New Roman" panose="02020603050405020304" pitchFamily="18" charset="0"/>
            </a:endParaRPr>
          </a:p>
        </p:txBody>
      </p:sp>
      <p:sp>
        <p:nvSpPr>
          <p:cNvPr id="7" name="Text Box 3"/>
          <p:cNvSpPr txBox="1">
            <a:spLocks noChangeArrowheads="1"/>
          </p:cNvSpPr>
          <p:nvPr/>
        </p:nvSpPr>
        <p:spPr bwMode="auto">
          <a:xfrm>
            <a:off x="1197203" y="4630265"/>
            <a:ext cx="30572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zh-CN" altLang="en-US" sz="2800">
                <a:solidFill>
                  <a:srgbClr val="FF0000"/>
                </a:solidFill>
                <a:latin typeface="微软雅黑" panose="020B0503020204020204" charset="-122"/>
                <a:ea typeface="微软雅黑" panose="020B0503020204020204" charset="-122"/>
                <a:cs typeface="Times New Roman" panose="02020603050405020304" pitchFamily="18" charset="0"/>
              </a:rPr>
              <a:t>羟基羰对基的影响</a:t>
            </a:r>
            <a:endParaRPr lang="zh-CN" altLang="en-US" sz="2800">
              <a:latin typeface="微软雅黑" panose="020B0503020204020204" charset="-122"/>
              <a:ea typeface="微软雅黑" panose="020B0503020204020204" charset="-122"/>
              <a:cs typeface="Times New Roman" panose="02020603050405020304" pitchFamily="18" charset="0"/>
            </a:endParaRPr>
          </a:p>
        </p:txBody>
      </p:sp>
      <p:sp>
        <p:nvSpPr>
          <p:cNvPr id="8" name="文本框 19"/>
          <p:cNvSpPr txBox="1"/>
          <p:nvPr/>
        </p:nvSpPr>
        <p:spPr>
          <a:xfrm>
            <a:off x="5878081" y="2617796"/>
            <a:ext cx="1960994" cy="641201"/>
          </a:xfrm>
          <a:prstGeom prst="rect">
            <a:avLst/>
          </a:prstGeom>
          <a:noFill/>
          <a:ln w="3175" cap="flat">
            <a:noFill/>
            <a:miter lim="400000"/>
          </a:ln>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just">
              <a:lnSpc>
                <a:spcPct val="125000"/>
              </a:lnSpc>
            </a:pPr>
            <a:r>
              <a:rPr kumimoji="0" lang="zh-CN" altLang="en-US" sz="2800" i="0" u="none" strike="noStrike" cap="none" spc="0" normalizeH="0" baseline="0">
                <a:ln>
                  <a:noFill/>
                </a:ln>
                <a:solidFill>
                  <a:srgbClr val="FF0000"/>
                </a:solidFill>
                <a:effectLst/>
                <a:uFillTx/>
                <a:latin typeface="微软雅黑" panose="020B0503020204020204" charset="-122"/>
                <a:ea typeface="微软雅黑" panose="020B0503020204020204" charset="-122"/>
                <a:cs typeface="Times New Roman" panose="02020603050405020304" pitchFamily="18" charset="0"/>
                <a:sym typeface="Hoefler Text"/>
              </a:rPr>
              <a:t>不能加成。</a:t>
            </a:r>
            <a:endParaRPr kumimoji="0" lang="zh-CN" altLang="en-US" sz="2800" i="0" u="none" strike="noStrike" cap="none" spc="0" normalizeH="0" baseline="0">
              <a:ln>
                <a:noFill/>
              </a:ln>
              <a:solidFill>
                <a:srgbClr val="FF0000"/>
              </a:solidFill>
              <a:effectLst/>
              <a:uFillTx/>
              <a:latin typeface="微软雅黑" panose="020B0503020204020204" charset="-122"/>
              <a:ea typeface="微软雅黑" panose="020B0503020204020204" charset="-122"/>
              <a:cs typeface="Times New Roman" panose="02020603050405020304" pitchFamily="18" charset="0"/>
              <a:sym typeface="Hoefler Tex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表格 23"/>
          <p:cNvGraphicFramePr>
            <a:graphicFrameLocks noGrp="1"/>
          </p:cNvGraphicFramePr>
          <p:nvPr/>
        </p:nvGraphicFramePr>
        <p:xfrm>
          <a:off x="1197203" y="3950476"/>
          <a:ext cx="9756547" cy="1292226"/>
        </p:xfrm>
        <a:graphic>
          <a:graphicData uri="http://schemas.openxmlformats.org/drawingml/2006/table">
            <a:tbl>
              <a:tblPr firstRow="1" bandRow="1">
                <a:tableStyleId>{7DF18680-E054-41AD-8BC1-D1AEF772440D}</a:tableStyleId>
              </a:tblPr>
              <a:tblGrid>
                <a:gridCol w="1393597"/>
                <a:gridCol w="1371600"/>
                <a:gridCol w="2000250"/>
                <a:gridCol w="1350509"/>
                <a:gridCol w="3640591"/>
              </a:tblGrid>
              <a:tr h="528109">
                <a:tc>
                  <a:txBody>
                    <a:bodyPr wrap="square"/>
                    <a:lstStyle/>
                    <a:p>
                      <a:pPr algn="ctr"/>
                      <a:r>
                        <a:rPr lang="zh-CN" altLang="en-US" sz="2800">
                          <a:latin typeface="+mj-ea"/>
                          <a:ea typeface="+mj-ea"/>
                        </a:rPr>
                        <a:t>颜色</a:t>
                      </a:r>
                      <a:endParaRPr lang="zh-CN" altLang="en-US" sz="2800">
                        <a:latin typeface="+mj-ea"/>
                        <a:ea typeface="+mj-ea"/>
                      </a:endParaRPr>
                    </a:p>
                  </a:txBody>
                  <a:tcPr vert="horz"/>
                </a:tc>
                <a:tc>
                  <a:txBody>
                    <a:bodyPr wrap="square"/>
                    <a:lstStyle/>
                    <a:p>
                      <a:pPr algn="ctr"/>
                      <a:r>
                        <a:rPr lang="zh-CN" altLang="en-US" sz="2800">
                          <a:latin typeface="+mj-ea"/>
                          <a:ea typeface="+mj-ea"/>
                        </a:rPr>
                        <a:t>状态</a:t>
                      </a:r>
                      <a:endParaRPr lang="zh-CN" altLang="en-US" sz="2800">
                        <a:latin typeface="+mj-ea"/>
                        <a:ea typeface="+mj-ea"/>
                      </a:endParaRPr>
                    </a:p>
                  </a:txBody>
                  <a:tcPr vert="horz"/>
                </a:tc>
                <a:tc>
                  <a:txBody>
                    <a:bodyPr wrap="square"/>
                    <a:lstStyle/>
                    <a:p>
                      <a:pPr algn="ctr"/>
                      <a:r>
                        <a:rPr lang="zh-CN" altLang="en-US" sz="2800">
                          <a:latin typeface="+mj-ea"/>
                          <a:ea typeface="+mj-ea"/>
                        </a:rPr>
                        <a:t>气味</a:t>
                      </a:r>
                      <a:endParaRPr lang="zh-CN" altLang="en-US" sz="2800">
                        <a:latin typeface="+mj-ea"/>
                        <a:ea typeface="+mj-ea"/>
                      </a:endParaRPr>
                    </a:p>
                  </a:txBody>
                  <a:tcPr vert="horz"/>
                </a:tc>
                <a:tc>
                  <a:txBody>
                    <a:bodyPr wrap="square"/>
                    <a:lstStyle/>
                    <a:p>
                      <a:pPr algn="ctr"/>
                      <a:r>
                        <a:rPr lang="zh-CN" altLang="en-US" sz="2800">
                          <a:latin typeface="+mj-ea"/>
                          <a:ea typeface="+mj-ea"/>
                        </a:rPr>
                        <a:t>沸点</a:t>
                      </a:r>
                      <a:endParaRPr lang="zh-CN" altLang="en-US" sz="2800">
                        <a:latin typeface="+mj-ea"/>
                        <a:ea typeface="+mj-ea"/>
                      </a:endParaRPr>
                    </a:p>
                  </a:txBody>
                  <a:tcPr vert="horz"/>
                </a:tc>
                <a:tc>
                  <a:txBody>
                    <a:bodyPr wrap="square"/>
                    <a:lstStyle/>
                    <a:p>
                      <a:pPr algn="ctr"/>
                      <a:r>
                        <a:rPr lang="zh-CN" altLang="en-US" sz="2800">
                          <a:latin typeface="+mj-ea"/>
                          <a:ea typeface="+mj-ea"/>
                        </a:rPr>
                        <a:t>溶解性</a:t>
                      </a:r>
                      <a:endParaRPr lang="zh-CN" altLang="en-US" sz="2800">
                        <a:latin typeface="+mj-ea"/>
                        <a:ea typeface="+mj-ea"/>
                      </a:endParaRPr>
                    </a:p>
                  </a:txBody>
                  <a:tcPr vert="horz"/>
                </a:tc>
              </a:tr>
              <a:tr h="764117">
                <a:tc>
                  <a:txBody>
                    <a:bodyPr wrap="square"/>
                    <a:lstStyle/>
                    <a:p>
                      <a:pPr algn="ctr"/>
                      <a:endParaRPr lang="zh-CN" altLang="en-US" sz="2800">
                        <a:latin typeface="+mj-ea"/>
                        <a:ea typeface="+mj-ea"/>
                      </a:endParaRPr>
                    </a:p>
                  </a:txBody>
                  <a:tcPr vert="horz"/>
                </a:tc>
                <a:tc>
                  <a:txBody>
                    <a:bodyPr wrap="square"/>
                    <a:lstStyle/>
                    <a:p>
                      <a:pPr algn="ctr"/>
                      <a:endParaRPr lang="zh-CN" altLang="en-US" sz="2800">
                        <a:latin typeface="+mj-ea"/>
                        <a:ea typeface="+mj-ea"/>
                      </a:endParaRPr>
                    </a:p>
                  </a:txBody>
                  <a:tcPr vert="horz"/>
                </a:tc>
                <a:tc>
                  <a:txBody>
                    <a:bodyPr wrap="square"/>
                    <a:lstStyle/>
                    <a:p>
                      <a:pPr algn="ctr"/>
                      <a:endParaRPr lang="zh-CN" altLang="en-US" sz="2800">
                        <a:latin typeface="+mj-ea"/>
                        <a:ea typeface="+mj-ea"/>
                      </a:endParaRPr>
                    </a:p>
                  </a:txBody>
                  <a:tcPr vert="horz"/>
                </a:tc>
                <a:tc>
                  <a:txBody>
                    <a:bodyPr wrap="square"/>
                    <a:lstStyle/>
                    <a:p>
                      <a:pPr algn="ctr"/>
                      <a:endParaRPr lang="zh-CN" altLang="en-US" sz="2800">
                        <a:latin typeface="+mj-ea"/>
                        <a:ea typeface="+mj-ea"/>
                      </a:endParaRPr>
                    </a:p>
                  </a:txBody>
                  <a:tcPr vert="horz"/>
                </a:tc>
                <a:tc>
                  <a:txBody>
                    <a:bodyPr wrap="square"/>
                    <a:lstStyle/>
                    <a:p>
                      <a:pPr algn="ctr"/>
                      <a:endParaRPr lang="zh-CN" altLang="en-US" sz="2800">
                        <a:latin typeface="+mj-ea"/>
                        <a:ea typeface="+mj-ea"/>
                      </a:endParaRPr>
                    </a:p>
                  </a:txBody>
                  <a:tcPr vert="horz"/>
                </a:tc>
              </a:tr>
            </a:tbl>
          </a:graphicData>
        </a:graphic>
      </p:graphicFrame>
      <p:sp>
        <p:nvSpPr>
          <p:cNvPr id="2" name="标题 1"/>
          <p:cNvSpPr>
            <a:spLocks noGrp="1"/>
          </p:cNvSpPr>
          <p:nvPr>
            <p:ph type="title"/>
          </p:nvPr>
        </p:nvSpPr>
        <p:spPr/>
        <p:txBody>
          <a:bodyPr/>
          <a:lstStyle/>
          <a:p>
            <a:r>
              <a:rPr lang="zh-CN" altLang="en-US"/>
              <a:t>常见的羧酸</a:t>
            </a:r>
            <a:endParaRPr lang="zh-CN" altLang="en-US"/>
          </a:p>
        </p:txBody>
      </p:sp>
      <p:sp>
        <p:nvSpPr>
          <p:cNvPr id="3" name="文本框 2"/>
          <p:cNvSpPr txBox="1"/>
          <p:nvPr/>
        </p:nvSpPr>
        <p:spPr>
          <a:xfrm>
            <a:off x="682853" y="1215568"/>
            <a:ext cx="3771900" cy="430887"/>
          </a:xfrm>
          <a:prstGeom prst="rect">
            <a:avLst/>
          </a:prstGeom>
          <a:noFill/>
        </p:spPr>
        <p:txBody>
          <a:bodyPr wrap="square" lIns="0" tIns="0" rIns="0" bIns="0" rtlCol="0">
            <a:spAutoFit/>
          </a:bodyPr>
          <a:lstStyle/>
          <a:p>
            <a:pPr algn="just"/>
            <a:r>
              <a:rPr lang="en-US" altLang="zh-CN" sz="2800" b="1">
                <a:solidFill>
                  <a:schemeClr val="accent2"/>
                </a:solidFill>
                <a:latin typeface="微软雅黑" panose="020B0503020204020204" charset="-122"/>
                <a:ea typeface="微软雅黑" panose="020B0503020204020204" charset="-122"/>
              </a:rPr>
              <a:t>1</a:t>
            </a:r>
            <a:r>
              <a:rPr lang="zh-CN" altLang="en-US" sz="2800" b="1">
                <a:solidFill>
                  <a:schemeClr val="accent2"/>
                </a:solidFill>
                <a:latin typeface="微软雅黑" panose="020B0503020204020204" charset="-122"/>
                <a:ea typeface="微软雅黑" panose="020B0503020204020204" charset="-122"/>
              </a:rPr>
              <a:t>、甲酸</a:t>
            </a:r>
            <a:endParaRPr lang="zh-CN" altLang="en-US" sz="2800" b="1">
              <a:solidFill>
                <a:schemeClr val="accent2"/>
              </a:solidFill>
              <a:latin typeface="微软雅黑" panose="020B0503020204020204" charset="-122"/>
              <a:ea typeface="微软雅黑" panose="020B0503020204020204" charset="-122"/>
            </a:endParaRPr>
          </a:p>
        </p:txBody>
      </p:sp>
      <p:sp>
        <p:nvSpPr>
          <p:cNvPr id="4" name="文本框 3"/>
          <p:cNvSpPr txBox="1"/>
          <p:nvPr/>
        </p:nvSpPr>
        <p:spPr>
          <a:xfrm>
            <a:off x="1428301" y="4625381"/>
            <a:ext cx="904534" cy="430887"/>
          </a:xfrm>
          <a:prstGeom prst="rect">
            <a:avLst/>
          </a:prstGeom>
          <a:noFill/>
        </p:spPr>
        <p:txBody>
          <a:bodyPr wrap="square" lIns="0" tIns="0" rIns="0" bIns="0" rtlCol="0">
            <a:spAutoFit/>
          </a:bodyPr>
          <a:lstStyle/>
          <a:p>
            <a:pPr algn="ctr"/>
            <a:r>
              <a:rPr lang="zh-CN" altLang="en-US" sz="2800">
                <a:latin typeface="微软雅黑" panose="020B0503020204020204" charset="-122"/>
                <a:ea typeface="微软雅黑" panose="020B0503020204020204" charset="-122"/>
              </a:rPr>
              <a:t>无色</a:t>
            </a:r>
            <a:endParaRPr lang="zh-CN" altLang="en-US" sz="2800">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flipH="1">
            <a:off x="8328761" y="597930"/>
            <a:ext cx="2390774" cy="1839057"/>
          </a:xfrm>
          <a:prstGeom prst="rect">
            <a:avLst/>
          </a:prstGeom>
        </p:spPr>
      </p:pic>
      <p:sp>
        <p:nvSpPr>
          <p:cNvPr id="10" name="文本框 9"/>
          <p:cNvSpPr txBox="1"/>
          <p:nvPr/>
        </p:nvSpPr>
        <p:spPr>
          <a:xfrm>
            <a:off x="1197203" y="2388771"/>
            <a:ext cx="6286500" cy="430887"/>
          </a:xfrm>
          <a:prstGeom prst="rect">
            <a:avLst/>
          </a:prstGeom>
          <a:noFill/>
        </p:spPr>
        <p:txBody>
          <a:bodyPr wrap="square" lIns="0" tIns="0" rIns="0" bIns="0" rtlCol="0">
            <a:spAutoFit/>
          </a:bodyPr>
          <a:lstStyle/>
          <a:p>
            <a:pPr algn="just"/>
            <a:r>
              <a:rPr lang="zh-CN" altLang="en-US" sz="2800">
                <a:latin typeface="微软雅黑" panose="020B0503020204020204" charset="-122"/>
                <a:ea typeface="微软雅黑" panose="020B0503020204020204" charset="-122"/>
              </a:rPr>
              <a:t>分子式：</a:t>
            </a:r>
            <a:r>
              <a:rPr lang="en-US" altLang="zh-CN" sz="2800" b="1">
                <a:latin typeface="Times New Roman" panose="02020603050405020304" pitchFamily="18" charset="0"/>
                <a:ea typeface="微软雅黑" panose="020B0503020204020204" charset="-122"/>
                <a:cs typeface="Times New Roman" panose="02020603050405020304" pitchFamily="18" charset="0"/>
              </a:rPr>
              <a:t>CH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2</a:t>
            </a:r>
            <a:r>
              <a:rPr lang="en-US" altLang="zh-CN" sz="2800" b="1">
                <a:latin typeface="Times New Roman" panose="02020603050405020304" pitchFamily="18" charset="0"/>
                <a:ea typeface="微软雅黑" panose="020B0503020204020204" charset="-122"/>
                <a:cs typeface="Times New Roman" panose="02020603050405020304" pitchFamily="18" charset="0"/>
              </a:rPr>
              <a:t>O</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2</a:t>
            </a:r>
            <a:endParaRPr lang="en-US" altLang="zh-CN" sz="2800" b="1" baseline="-25000">
              <a:latin typeface="Times New Roman" panose="02020603050405020304" pitchFamily="18" charset="0"/>
              <a:ea typeface="微软雅黑" panose="020B0503020204020204" charset="-122"/>
              <a:cs typeface="Times New Roman" panose="02020603050405020304" pitchFamily="18" charset="0"/>
            </a:endParaRPr>
          </a:p>
        </p:txBody>
      </p:sp>
      <p:sp>
        <p:nvSpPr>
          <p:cNvPr id="16" name="文本框 15"/>
          <p:cNvSpPr txBox="1"/>
          <p:nvPr/>
        </p:nvSpPr>
        <p:spPr>
          <a:xfrm>
            <a:off x="1218751" y="3083124"/>
            <a:ext cx="3753640" cy="430887"/>
          </a:xfrm>
          <a:prstGeom prst="rect">
            <a:avLst/>
          </a:prstGeom>
          <a:noFill/>
        </p:spPr>
        <p:txBody>
          <a:bodyPr wrap="square" lIns="0" tIns="0" rIns="0" bIns="0" rtlCol="0">
            <a:spAutoFit/>
          </a:bodyPr>
          <a:lstStyle/>
          <a:p>
            <a:pPr algn="just"/>
            <a:r>
              <a:rPr lang="zh-CN" altLang="en-US" sz="2800">
                <a:latin typeface="微软雅黑" panose="020B0503020204020204" charset="-122"/>
                <a:ea typeface="微软雅黑" panose="020B0503020204020204" charset="-122"/>
              </a:rPr>
              <a:t>结构简式：</a:t>
            </a:r>
            <a:r>
              <a:rPr lang="en-US" altLang="zh-CN" sz="2800" b="1">
                <a:latin typeface="Times New Roman" panose="02020603050405020304" pitchFamily="18" charset="0"/>
                <a:ea typeface="微软雅黑" panose="020B0503020204020204" charset="-122"/>
                <a:cs typeface="Times New Roman" panose="02020603050405020304" pitchFamily="18" charset="0"/>
              </a:rPr>
              <a:t>HCOOH</a:t>
            </a:r>
            <a:endParaRPr lang="en-US" altLang="zh-CN" sz="2800" b="1">
              <a:latin typeface="Times New Roman" panose="02020603050405020304" pitchFamily="18" charset="0"/>
              <a:ea typeface="微软雅黑" panose="020B0503020204020204" charset="-122"/>
              <a:cs typeface="Times New Roman" panose="02020603050405020304" pitchFamily="18" charset="0"/>
            </a:endParaRPr>
          </a:p>
        </p:txBody>
      </p:sp>
      <p:sp>
        <p:nvSpPr>
          <p:cNvPr id="19" name="矩形 18"/>
          <p:cNvSpPr/>
          <p:nvPr/>
        </p:nvSpPr>
        <p:spPr>
          <a:xfrm>
            <a:off x="6723745" y="2559972"/>
            <a:ext cx="1166923" cy="101201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p:nvSpPr>
          <p:cNvPr id="21" name="椭圆 20"/>
          <p:cNvSpPr/>
          <p:nvPr/>
        </p:nvSpPr>
        <p:spPr>
          <a:xfrm>
            <a:off x="6192102" y="2573784"/>
            <a:ext cx="998199" cy="998199"/>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grpSp>
        <p:nvGrpSpPr>
          <p:cNvPr id="14" name="组合 13"/>
          <p:cNvGrpSpPr/>
          <p:nvPr/>
        </p:nvGrpSpPr>
        <p:grpSpPr>
          <a:xfrm>
            <a:off x="4849246" y="2594372"/>
            <a:ext cx="3031897" cy="918925"/>
            <a:chOff x="1549628" y="3713541"/>
            <a:chExt cx="3031897" cy="918925"/>
          </a:xfrm>
        </p:grpSpPr>
        <p:sp>
          <p:nvSpPr>
            <p:cNvPr id="11" name="文本框 10"/>
            <p:cNvSpPr txBox="1"/>
            <p:nvPr/>
          </p:nvSpPr>
          <p:spPr>
            <a:xfrm>
              <a:off x="1549628" y="4201579"/>
              <a:ext cx="3031897" cy="430887"/>
            </a:xfrm>
            <a:prstGeom prst="rect">
              <a:avLst/>
            </a:prstGeom>
            <a:noFill/>
          </p:spPr>
          <p:txBody>
            <a:bodyPr wrap="square" lIns="0" tIns="0" rIns="0" bIns="0" rtlCol="0">
              <a:spAutoFit/>
            </a:bodyPr>
            <a:lstStyle/>
            <a:p>
              <a:pPr algn="just"/>
              <a:r>
                <a:rPr lang="zh-CN" altLang="en-US" sz="2800">
                  <a:latin typeface="微软雅黑" panose="020B0503020204020204" charset="-122"/>
                  <a:ea typeface="微软雅黑" panose="020B0503020204020204" charset="-122"/>
                </a:rPr>
                <a:t>结构式： </a:t>
              </a:r>
              <a:r>
                <a:rPr lang="en-US" altLang="zh-CN" sz="2800" b="1">
                  <a:latin typeface="Times New Roman" panose="02020603050405020304" pitchFamily="18" charset="0"/>
                  <a:ea typeface="微软雅黑" panose="020B0503020204020204" charset="-122"/>
                  <a:cs typeface="Times New Roman" panose="02020603050405020304" pitchFamily="18" charset="0"/>
                </a:rPr>
                <a:t>H-C-O-H</a:t>
              </a:r>
              <a:endParaRPr lang="en-US" altLang="zh-CN" sz="2800" b="1">
                <a:latin typeface="Times New Roman" panose="02020603050405020304" pitchFamily="18" charset="0"/>
                <a:ea typeface="微软雅黑" panose="020B0503020204020204" charset="-122"/>
                <a:cs typeface="Times New Roman" panose="02020603050405020304" pitchFamily="18" charset="0"/>
              </a:endParaRPr>
            </a:p>
          </p:txBody>
        </p:sp>
        <p:sp>
          <p:nvSpPr>
            <p:cNvPr id="12" name="文本框 11"/>
            <p:cNvSpPr txBox="1"/>
            <p:nvPr/>
          </p:nvSpPr>
          <p:spPr>
            <a:xfrm>
              <a:off x="3391584" y="3713541"/>
              <a:ext cx="422047" cy="430887"/>
            </a:xfrm>
            <a:prstGeom prst="rect">
              <a:avLst/>
            </a:prstGeom>
            <a:noFill/>
          </p:spPr>
          <p:txBody>
            <a:bodyPr wrap="square" lIns="0" tIns="0" rIns="0" bIns="0" rtlCol="0">
              <a:spAutoFit/>
            </a:bodyPr>
            <a:lstStyle/>
            <a:p>
              <a:pPr algn="ctr"/>
              <a:r>
                <a:rPr lang="en-US" altLang="zh-CN" sz="2800" b="1">
                  <a:latin typeface="Times New Roman" panose="02020603050405020304" pitchFamily="18" charset="0"/>
                  <a:ea typeface="微软雅黑" panose="020B0503020204020204" charset="-122"/>
                  <a:cs typeface="Times New Roman" panose="02020603050405020304" pitchFamily="18" charset="0"/>
                </a:rPr>
                <a:t>O      </a:t>
              </a:r>
              <a:endParaRPr lang="en-US" altLang="zh-CN" sz="2800" b="1">
                <a:latin typeface="Times New Roman" panose="02020603050405020304" pitchFamily="18" charset="0"/>
                <a:ea typeface="微软雅黑" panose="020B0503020204020204" charset="-122"/>
                <a:cs typeface="Times New Roman" panose="02020603050405020304" pitchFamily="18" charset="0"/>
              </a:endParaRPr>
            </a:p>
          </p:txBody>
        </p:sp>
        <p:sp>
          <p:nvSpPr>
            <p:cNvPr id="13" name="文本框 12"/>
            <p:cNvSpPr txBox="1"/>
            <p:nvPr/>
          </p:nvSpPr>
          <p:spPr>
            <a:xfrm rot="5400000">
              <a:off x="3405529" y="3976610"/>
              <a:ext cx="422047" cy="430887"/>
            </a:xfrm>
            <a:prstGeom prst="rect">
              <a:avLst/>
            </a:prstGeom>
            <a:noFill/>
          </p:spPr>
          <p:txBody>
            <a:bodyPr wrap="square" lIns="0" tIns="0" rIns="0" bIns="0" rtlCol="0">
              <a:spAutoFit/>
            </a:bodyPr>
            <a:lstStyle/>
            <a:p>
              <a:pPr algn="ctr"/>
              <a:r>
                <a:rPr lang="en-US" altLang="zh-CN" sz="2800" b="1">
                  <a:latin typeface="Times New Roman" panose="02020603050405020304" pitchFamily="18" charset="0"/>
                  <a:ea typeface="微软雅黑" panose="020B0503020204020204" charset="-122"/>
                  <a:cs typeface="Times New Roman" panose="02020603050405020304" pitchFamily="18" charset="0"/>
                </a:rPr>
                <a:t>= </a:t>
              </a:r>
              <a:endParaRPr lang="en-US" altLang="zh-CN" sz="2800" b="1">
                <a:latin typeface="Times New Roman" panose="02020603050405020304" pitchFamily="18" charset="0"/>
                <a:ea typeface="微软雅黑" panose="020B0503020204020204" charset="-122"/>
                <a:cs typeface="Times New Roman" panose="02020603050405020304" pitchFamily="18" charset="0"/>
              </a:endParaRPr>
            </a:p>
          </p:txBody>
        </p:sp>
      </p:grpSp>
      <p:sp>
        <p:nvSpPr>
          <p:cNvPr id="22" name="流程图: 过程 21"/>
          <p:cNvSpPr/>
          <p:nvPr/>
        </p:nvSpPr>
        <p:spPr>
          <a:xfrm>
            <a:off x="8247173" y="2565796"/>
            <a:ext cx="2867025" cy="918925"/>
          </a:xfrm>
          <a:prstGeom prst="flowChartProcess">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2800">
                <a:latin typeface="+mj-ea"/>
                <a:ea typeface="+mj-ea"/>
              </a:rPr>
              <a:t>结构特点：既有</a:t>
            </a:r>
            <a:r>
              <a:rPr lang="zh-CN" altLang="en-US" sz="2800">
                <a:solidFill>
                  <a:srgbClr val="C00000"/>
                </a:solidFill>
                <a:latin typeface="+mj-ea"/>
                <a:ea typeface="+mj-ea"/>
              </a:rPr>
              <a:t>羧基</a:t>
            </a:r>
            <a:r>
              <a:rPr lang="zh-CN" altLang="en-US" sz="2800">
                <a:latin typeface="+mj-ea"/>
                <a:ea typeface="+mj-ea"/>
              </a:rPr>
              <a:t>，又有</a:t>
            </a:r>
            <a:r>
              <a:rPr lang="zh-CN" altLang="en-US" sz="2800">
                <a:solidFill>
                  <a:srgbClr val="C00000"/>
                </a:solidFill>
                <a:latin typeface="+mj-ea"/>
                <a:ea typeface="+mj-ea"/>
              </a:rPr>
              <a:t>醛基</a:t>
            </a:r>
            <a:endParaRPr lang="zh-CN" altLang="en-US" sz="2800">
              <a:solidFill>
                <a:srgbClr val="C00000"/>
              </a:solidFill>
              <a:latin typeface="+mj-ea"/>
              <a:ea typeface="+mj-ea"/>
            </a:endParaRPr>
          </a:p>
        </p:txBody>
      </p:sp>
      <p:sp>
        <p:nvSpPr>
          <p:cNvPr id="24" name="文本框 23"/>
          <p:cNvSpPr txBox="1"/>
          <p:nvPr/>
        </p:nvSpPr>
        <p:spPr>
          <a:xfrm>
            <a:off x="1197203" y="1848058"/>
            <a:ext cx="6286500" cy="430887"/>
          </a:xfrm>
          <a:prstGeom prst="rect">
            <a:avLst/>
          </a:prstGeom>
          <a:noFill/>
        </p:spPr>
        <p:txBody>
          <a:bodyPr wrap="square" lIns="0" tIns="0" rIns="0" bIns="0" rtlCol="0">
            <a:spAutoFit/>
          </a:bodyPr>
          <a:lstStyle/>
          <a:p>
            <a:pPr algn="just"/>
            <a:r>
              <a:rPr lang="zh-CN" altLang="en-US" sz="2800">
                <a:latin typeface="微软雅黑" panose="020B0503020204020204" charset="-122"/>
                <a:ea typeface="微软雅黑" panose="020B0503020204020204" charset="-122"/>
              </a:rPr>
              <a:t>甲酸是</a:t>
            </a:r>
            <a:r>
              <a:rPr lang="zh-CN" altLang="en-US" sz="2800">
                <a:solidFill>
                  <a:srgbClr val="C00000"/>
                </a:solidFill>
                <a:latin typeface="微软雅黑" panose="020B0503020204020204" charset="-122"/>
                <a:ea typeface="微软雅黑" panose="020B0503020204020204" charset="-122"/>
              </a:rPr>
              <a:t>最简单的羧酸</a:t>
            </a:r>
            <a:r>
              <a:rPr lang="zh-CN" altLang="en-US" sz="2800">
                <a:latin typeface="微软雅黑" panose="020B0503020204020204" charset="-122"/>
                <a:ea typeface="微软雅黑" panose="020B0503020204020204" charset="-122"/>
              </a:rPr>
              <a:t>，又称</a:t>
            </a:r>
            <a:r>
              <a:rPr lang="zh-CN" altLang="en-US" sz="2800">
                <a:solidFill>
                  <a:srgbClr val="C00000"/>
                </a:solidFill>
                <a:latin typeface="微软雅黑" panose="020B0503020204020204" charset="-122"/>
                <a:ea typeface="微软雅黑" panose="020B0503020204020204" charset="-122"/>
              </a:rPr>
              <a:t>蚁酸</a:t>
            </a:r>
            <a:r>
              <a:rPr lang="zh-CN" altLang="en-US" sz="2800">
                <a:latin typeface="微软雅黑" panose="020B0503020204020204" charset="-122"/>
                <a:ea typeface="微软雅黑" panose="020B0503020204020204" charset="-122"/>
              </a:rPr>
              <a:t>。</a:t>
            </a:r>
            <a:endParaRPr lang="zh-CN" altLang="en-US" sz="2800">
              <a:latin typeface="微软雅黑" panose="020B0503020204020204" charset="-122"/>
              <a:ea typeface="微软雅黑" panose="020B0503020204020204" charset="-122"/>
            </a:endParaRPr>
          </a:p>
        </p:txBody>
      </p:sp>
      <p:sp>
        <p:nvSpPr>
          <p:cNvPr id="25" name="文本框 24"/>
          <p:cNvSpPr txBox="1"/>
          <p:nvPr/>
        </p:nvSpPr>
        <p:spPr>
          <a:xfrm>
            <a:off x="2850810" y="4625381"/>
            <a:ext cx="904534" cy="430887"/>
          </a:xfrm>
          <a:prstGeom prst="rect">
            <a:avLst/>
          </a:prstGeom>
          <a:noFill/>
        </p:spPr>
        <p:txBody>
          <a:bodyPr wrap="square" lIns="0" tIns="0" rIns="0" bIns="0" rtlCol="0">
            <a:spAutoFit/>
          </a:bodyPr>
          <a:lstStyle/>
          <a:p>
            <a:pPr algn="ctr"/>
            <a:r>
              <a:rPr lang="zh-CN" altLang="en-US" sz="2800">
                <a:latin typeface="微软雅黑" panose="020B0503020204020204" charset="-122"/>
                <a:ea typeface="微软雅黑" panose="020B0503020204020204" charset="-122"/>
              </a:rPr>
              <a:t>液体</a:t>
            </a:r>
            <a:endParaRPr lang="zh-CN" altLang="en-US" sz="2800">
              <a:latin typeface="微软雅黑" panose="020B0503020204020204" charset="-122"/>
              <a:ea typeface="微软雅黑" panose="020B0503020204020204" charset="-122"/>
            </a:endParaRPr>
          </a:p>
        </p:txBody>
      </p:sp>
      <p:sp>
        <p:nvSpPr>
          <p:cNvPr id="26" name="文本框 25"/>
          <p:cNvSpPr txBox="1"/>
          <p:nvPr/>
        </p:nvSpPr>
        <p:spPr>
          <a:xfrm>
            <a:off x="4039762" y="4625380"/>
            <a:ext cx="1865258" cy="430887"/>
          </a:xfrm>
          <a:prstGeom prst="rect">
            <a:avLst/>
          </a:prstGeom>
          <a:noFill/>
        </p:spPr>
        <p:txBody>
          <a:bodyPr wrap="square" lIns="0" tIns="0" rIns="0" bIns="0" rtlCol="0">
            <a:spAutoFit/>
          </a:bodyPr>
          <a:lstStyle/>
          <a:p>
            <a:pPr algn="ctr"/>
            <a:r>
              <a:rPr lang="zh-CN" altLang="en-US" sz="2800">
                <a:latin typeface="微软雅黑" panose="020B0503020204020204" charset="-122"/>
                <a:ea typeface="微软雅黑" panose="020B0503020204020204" charset="-122"/>
              </a:rPr>
              <a:t>刺激性气味</a:t>
            </a:r>
            <a:endParaRPr lang="zh-CN" altLang="en-US" sz="2800">
              <a:latin typeface="微软雅黑" panose="020B0503020204020204" charset="-122"/>
              <a:ea typeface="微软雅黑" panose="020B0503020204020204" charset="-122"/>
            </a:endParaRPr>
          </a:p>
        </p:txBody>
      </p:sp>
      <p:sp>
        <p:nvSpPr>
          <p:cNvPr id="27" name="文本框 26"/>
          <p:cNvSpPr txBox="1"/>
          <p:nvPr/>
        </p:nvSpPr>
        <p:spPr>
          <a:xfrm>
            <a:off x="5944872" y="4625380"/>
            <a:ext cx="1306062" cy="430887"/>
          </a:xfrm>
          <a:prstGeom prst="rect">
            <a:avLst/>
          </a:prstGeom>
          <a:noFill/>
        </p:spPr>
        <p:txBody>
          <a:bodyPr wrap="square" lIns="0" tIns="0" rIns="0" bIns="0" rtlCol="0">
            <a:spAutoFit/>
          </a:bodyPr>
          <a:lstStyle/>
          <a:p>
            <a:pPr algn="ctr"/>
            <a:r>
              <a:rPr lang="en-US" altLang="zh-CN" sz="2800">
                <a:latin typeface="微软雅黑" panose="020B0503020204020204" charset="-122"/>
                <a:ea typeface="微软雅黑" panose="020B0503020204020204" charset="-122"/>
              </a:rPr>
              <a:t>101</a:t>
            </a:r>
            <a:r>
              <a:rPr lang="zh-CN" altLang="en-US" sz="2800">
                <a:latin typeface="微软雅黑" panose="020B0503020204020204" charset="-122"/>
                <a:ea typeface="微软雅黑" panose="020B0503020204020204" charset="-122"/>
              </a:rPr>
              <a:t>℃</a:t>
            </a:r>
            <a:endParaRPr lang="zh-CN" altLang="en-US" sz="2800">
              <a:latin typeface="微软雅黑" panose="020B0503020204020204" charset="-122"/>
              <a:ea typeface="微软雅黑" panose="020B0503020204020204" charset="-122"/>
            </a:endParaRPr>
          </a:p>
        </p:txBody>
      </p:sp>
      <p:sp>
        <p:nvSpPr>
          <p:cNvPr id="28" name="文本框 27"/>
          <p:cNvSpPr txBox="1"/>
          <p:nvPr/>
        </p:nvSpPr>
        <p:spPr>
          <a:xfrm>
            <a:off x="7455128" y="4625380"/>
            <a:ext cx="3353652" cy="430887"/>
          </a:xfrm>
          <a:prstGeom prst="rect">
            <a:avLst/>
          </a:prstGeom>
          <a:noFill/>
        </p:spPr>
        <p:txBody>
          <a:bodyPr wrap="square" lIns="0" tIns="0" rIns="0" bIns="0" rtlCol="0">
            <a:spAutoFit/>
          </a:bodyPr>
          <a:lstStyle/>
          <a:p>
            <a:pPr algn="ctr"/>
            <a:r>
              <a:rPr lang="zh-CN" altLang="en-US" sz="2800">
                <a:latin typeface="微软雅黑" panose="020B0503020204020204" charset="-122"/>
                <a:ea typeface="微软雅黑" panose="020B0503020204020204" charset="-122"/>
              </a:rPr>
              <a:t>能与水、乙醇等互溶</a:t>
            </a:r>
            <a:endParaRPr lang="zh-CN" altLang="en-US" sz="2800">
              <a:latin typeface="微软雅黑" panose="020B0503020204020204" charset="-122"/>
              <a:ea typeface="微软雅黑" panose="020B0503020204020204" charset="-122"/>
            </a:endParaRPr>
          </a:p>
        </p:txBody>
      </p:sp>
      <p:sp>
        <p:nvSpPr>
          <p:cNvPr id="29" name="文本框 28"/>
          <p:cNvSpPr txBox="1"/>
          <p:nvPr/>
        </p:nvSpPr>
        <p:spPr>
          <a:xfrm>
            <a:off x="1197203" y="5561131"/>
            <a:ext cx="9663795" cy="861774"/>
          </a:xfrm>
          <a:prstGeom prst="rect">
            <a:avLst/>
          </a:prstGeom>
          <a:noFill/>
        </p:spPr>
        <p:txBody>
          <a:bodyPr wrap="square" lIns="0" tIns="0" rIns="0" bIns="0" rtlCol="0">
            <a:spAutoFit/>
          </a:bodyPr>
          <a:lstStyle/>
          <a:p>
            <a:pPr algn="just"/>
            <a:r>
              <a:rPr lang="zh-CN" altLang="en-US" sz="2800">
                <a:latin typeface="微软雅黑" panose="020B0503020204020204" charset="-122"/>
                <a:ea typeface="微软雅黑" panose="020B0503020204020204" charset="-122"/>
              </a:rPr>
              <a:t>甲酸具有</a:t>
            </a:r>
            <a:r>
              <a:rPr lang="zh-CN" altLang="en-US" sz="2800">
                <a:solidFill>
                  <a:srgbClr val="FF0000"/>
                </a:solidFill>
                <a:latin typeface="微软雅黑" panose="020B0503020204020204" charset="-122"/>
                <a:ea typeface="微软雅黑" panose="020B0503020204020204" charset="-122"/>
              </a:rPr>
              <a:t>腐蚀性</a:t>
            </a:r>
            <a:r>
              <a:rPr lang="zh-CN" altLang="en-US" sz="2800">
                <a:latin typeface="微软雅黑" panose="020B0503020204020204" charset="-122"/>
                <a:ea typeface="微软雅黑" panose="020B0503020204020204" charset="-122"/>
              </a:rPr>
              <a:t>。在化学性质上既表现出</a:t>
            </a:r>
            <a:r>
              <a:rPr lang="zh-CN" altLang="en-US" sz="2800">
                <a:solidFill>
                  <a:srgbClr val="FF0000"/>
                </a:solidFill>
                <a:latin typeface="微软雅黑" panose="020B0503020204020204" charset="-122"/>
                <a:ea typeface="微软雅黑" panose="020B0503020204020204" charset="-122"/>
              </a:rPr>
              <a:t>羧酸的性质</a:t>
            </a:r>
            <a:r>
              <a:rPr lang="zh-CN" altLang="en-US" sz="2800">
                <a:latin typeface="微软雅黑" panose="020B0503020204020204" charset="-122"/>
                <a:ea typeface="微软雅黑" panose="020B0503020204020204" charset="-122"/>
              </a:rPr>
              <a:t>，又表现出</a:t>
            </a:r>
            <a:r>
              <a:rPr lang="zh-CN" altLang="en-US" sz="2800">
                <a:solidFill>
                  <a:srgbClr val="FF0000"/>
                </a:solidFill>
                <a:latin typeface="微软雅黑" panose="020B0503020204020204" charset="-122"/>
                <a:ea typeface="微软雅黑" panose="020B0503020204020204" charset="-122"/>
              </a:rPr>
              <a:t>醛的性质。</a:t>
            </a:r>
            <a:endParaRPr lang="zh-CN" altLang="en-US" sz="2800">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animBg="1"/>
      <p:bldP spid="21" grpId="0" animBg="1"/>
      <p:bldP spid="22" grpId="0" animBg="1"/>
      <p:bldP spid="25" grpId="0"/>
      <p:bldP spid="26" grpId="0"/>
      <p:bldP spid="27" grpId="0"/>
      <p:bldP spid="28"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常见的羧酸</a:t>
            </a:r>
            <a:endParaRPr lang="zh-CN" altLang="en-US"/>
          </a:p>
        </p:txBody>
      </p:sp>
      <p:sp>
        <p:nvSpPr>
          <p:cNvPr id="3" name="文本框 2"/>
          <p:cNvSpPr txBox="1"/>
          <p:nvPr/>
        </p:nvSpPr>
        <p:spPr>
          <a:xfrm>
            <a:off x="682853" y="1215568"/>
            <a:ext cx="3771900" cy="430887"/>
          </a:xfrm>
          <a:prstGeom prst="rect">
            <a:avLst/>
          </a:prstGeom>
          <a:noFill/>
        </p:spPr>
        <p:txBody>
          <a:bodyPr wrap="square" lIns="0" tIns="0" rIns="0" bIns="0" rtlCol="0">
            <a:spAutoFit/>
          </a:bodyPr>
          <a:lstStyle/>
          <a:p>
            <a:pPr algn="just"/>
            <a:r>
              <a:rPr lang="en-US" altLang="zh-CN" sz="2800" b="1">
                <a:solidFill>
                  <a:schemeClr val="accent2"/>
                </a:solidFill>
                <a:latin typeface="微软雅黑" panose="020B0503020204020204" charset="-122"/>
                <a:ea typeface="微软雅黑" panose="020B0503020204020204" charset="-122"/>
              </a:rPr>
              <a:t>1</a:t>
            </a:r>
            <a:r>
              <a:rPr lang="zh-CN" altLang="en-US" sz="2800" b="1">
                <a:solidFill>
                  <a:schemeClr val="accent2"/>
                </a:solidFill>
                <a:latin typeface="微软雅黑" panose="020B0503020204020204" charset="-122"/>
                <a:ea typeface="微软雅黑" panose="020B0503020204020204" charset="-122"/>
              </a:rPr>
              <a:t>、甲酸</a:t>
            </a:r>
            <a:endParaRPr lang="zh-CN" altLang="en-US" sz="2800" b="1">
              <a:solidFill>
                <a:schemeClr val="accent2"/>
              </a:solidFill>
              <a:latin typeface="微软雅黑" panose="020B0503020204020204" charset="-122"/>
              <a:ea typeface="微软雅黑" panose="020B0503020204020204" charset="-122"/>
            </a:endParaRPr>
          </a:p>
        </p:txBody>
      </p:sp>
      <p:sp>
        <p:nvSpPr>
          <p:cNvPr id="24" name="文本框 23"/>
          <p:cNvSpPr txBox="1"/>
          <p:nvPr/>
        </p:nvSpPr>
        <p:spPr>
          <a:xfrm>
            <a:off x="2330678" y="1227563"/>
            <a:ext cx="2698522" cy="430887"/>
          </a:xfrm>
          <a:prstGeom prst="rect">
            <a:avLst/>
          </a:prstGeom>
          <a:noFill/>
        </p:spPr>
        <p:txBody>
          <a:bodyPr wrap="square" lIns="0" tIns="0" rIns="0" bIns="0" rtlCol="0">
            <a:spAutoFit/>
          </a:bodyPr>
          <a:lstStyle/>
          <a:p>
            <a:pPr algn="just"/>
            <a:r>
              <a:rPr lang="zh-CN" altLang="en-US" sz="2800">
                <a:latin typeface="微软雅黑" panose="020B0503020204020204" charset="-122"/>
                <a:ea typeface="微软雅黑" panose="020B0503020204020204" charset="-122"/>
              </a:rPr>
              <a:t>甲酸的化学性质</a:t>
            </a:r>
            <a:endParaRPr lang="zh-CN" altLang="en-US" sz="2800">
              <a:latin typeface="微软雅黑" panose="020B0503020204020204" charset="-122"/>
              <a:ea typeface="微软雅黑" panose="020B0503020204020204" charset="-122"/>
            </a:endParaRPr>
          </a:p>
        </p:txBody>
      </p:sp>
      <p:sp>
        <p:nvSpPr>
          <p:cNvPr id="5" name="文本框 4"/>
          <p:cNvSpPr txBox="1"/>
          <p:nvPr/>
        </p:nvSpPr>
        <p:spPr>
          <a:xfrm>
            <a:off x="1197203" y="1884788"/>
            <a:ext cx="4155847" cy="430887"/>
          </a:xfrm>
          <a:prstGeom prst="rect">
            <a:avLst/>
          </a:prstGeom>
          <a:noFill/>
        </p:spPr>
        <p:txBody>
          <a:bodyPr wrap="square" lIns="0" tIns="0" rIns="0" bIns="0" rtlCol="0">
            <a:spAutoFit/>
          </a:bodyPr>
          <a:lstStyle/>
          <a:p>
            <a:pPr algn="just"/>
            <a:r>
              <a:rPr lang="en-US" altLang="zh-CN" sz="2800">
                <a:latin typeface="微软雅黑" panose="020B0503020204020204" charset="-122"/>
                <a:ea typeface="微软雅黑" panose="020B0503020204020204" charset="-122"/>
              </a:rPr>
              <a:t>1</a:t>
            </a:r>
            <a:r>
              <a:rPr lang="zh-CN" altLang="en-US" sz="2800">
                <a:latin typeface="微软雅黑" panose="020B0503020204020204" charset="-122"/>
                <a:ea typeface="微软雅黑" panose="020B0503020204020204" charset="-122"/>
              </a:rPr>
              <a:t>、酸性</a:t>
            </a:r>
            <a:r>
              <a:rPr lang="en-US" altLang="zh-CN" sz="2800">
                <a:latin typeface="微软雅黑" panose="020B0503020204020204" charset="-122"/>
                <a:ea typeface="微软雅黑" panose="020B0503020204020204" charset="-122"/>
              </a:rPr>
              <a:t>——</a:t>
            </a:r>
            <a:r>
              <a:rPr lang="zh-CN" altLang="en-US" sz="2800">
                <a:latin typeface="微软雅黑" panose="020B0503020204020204" charset="-122"/>
                <a:ea typeface="微软雅黑" panose="020B0503020204020204" charset="-122"/>
              </a:rPr>
              <a:t>酸的通性</a:t>
            </a:r>
            <a:endParaRPr lang="zh-CN" altLang="en-US" sz="2800">
              <a:latin typeface="微软雅黑" panose="020B0503020204020204" charset="-122"/>
              <a:ea typeface="微软雅黑" panose="020B0503020204020204" charset="-122"/>
            </a:endParaRPr>
          </a:p>
        </p:txBody>
      </p:sp>
      <p:sp>
        <p:nvSpPr>
          <p:cNvPr id="6" name="文本框 5"/>
          <p:cNvSpPr txBox="1"/>
          <p:nvPr/>
        </p:nvSpPr>
        <p:spPr>
          <a:xfrm>
            <a:off x="1197203" y="2472887"/>
            <a:ext cx="2155598" cy="430887"/>
          </a:xfrm>
          <a:prstGeom prst="rect">
            <a:avLst/>
          </a:prstGeom>
          <a:noFill/>
        </p:spPr>
        <p:txBody>
          <a:bodyPr wrap="square" lIns="0" tIns="0" rIns="0" bIns="0" rtlCol="0">
            <a:spAutoFit/>
          </a:bodyPr>
          <a:lstStyle/>
          <a:p>
            <a:pPr algn="just"/>
            <a:r>
              <a:rPr lang="en-US" altLang="zh-CN" sz="2800">
                <a:latin typeface="微软雅黑" panose="020B0503020204020204" charset="-122"/>
                <a:ea typeface="微软雅黑" panose="020B0503020204020204" charset="-122"/>
              </a:rPr>
              <a:t>2</a:t>
            </a:r>
            <a:r>
              <a:rPr lang="zh-CN" altLang="en-US" sz="2800">
                <a:latin typeface="微软雅黑" panose="020B0503020204020204" charset="-122"/>
                <a:ea typeface="微软雅黑" panose="020B0503020204020204" charset="-122"/>
              </a:rPr>
              <a:t>、酯化反应</a:t>
            </a:r>
            <a:endParaRPr lang="zh-CN" altLang="en-US" sz="2800">
              <a:latin typeface="微软雅黑" panose="020B0503020204020204" charset="-122"/>
              <a:ea typeface="微软雅黑" panose="020B0503020204020204" charset="-122"/>
            </a:endParaRPr>
          </a:p>
        </p:txBody>
      </p:sp>
      <p:sp>
        <p:nvSpPr>
          <p:cNvPr id="7" name="文本框 6"/>
          <p:cNvSpPr txBox="1"/>
          <p:nvPr/>
        </p:nvSpPr>
        <p:spPr>
          <a:xfrm>
            <a:off x="3521303" y="2472887"/>
            <a:ext cx="7403872" cy="430887"/>
          </a:xfrm>
          <a:prstGeom prst="rect">
            <a:avLst/>
          </a:prstGeom>
          <a:noFill/>
        </p:spPr>
        <p:txBody>
          <a:bodyPr wrap="square" lIns="0" tIns="0" rIns="0" bIns="0" rtlCol="0">
            <a:spAutoFit/>
          </a:bodyPr>
          <a:lstStyle/>
          <a:p>
            <a:pPr algn="just"/>
            <a:r>
              <a:rPr lang="zh-CN" altLang="en-US" sz="2800">
                <a:latin typeface="微软雅黑" panose="020B0503020204020204" charset="-122"/>
                <a:ea typeface="微软雅黑" panose="020B0503020204020204" charset="-122"/>
              </a:rPr>
              <a:t>请写出甲酸与乙醇发生酯化反应的化学方程式</a:t>
            </a:r>
            <a:endParaRPr lang="zh-CN" altLang="en-US" sz="2800">
              <a:latin typeface="微软雅黑" panose="020B0503020204020204" charset="-122"/>
              <a:ea typeface="微软雅黑" panose="020B0503020204020204" charset="-122"/>
            </a:endParaRPr>
          </a:p>
        </p:txBody>
      </p:sp>
      <p:grpSp>
        <p:nvGrpSpPr>
          <p:cNvPr id="18" name="组合 17"/>
          <p:cNvGrpSpPr/>
          <p:nvPr/>
        </p:nvGrpSpPr>
        <p:grpSpPr>
          <a:xfrm>
            <a:off x="1778228" y="3030652"/>
            <a:ext cx="9346972" cy="834793"/>
            <a:chOff x="1778228" y="3011602"/>
            <a:chExt cx="9346972" cy="834793"/>
          </a:xfrm>
        </p:grpSpPr>
        <p:sp>
          <p:nvSpPr>
            <p:cNvPr id="9" name="文本框 8"/>
            <p:cNvSpPr txBox="1"/>
            <p:nvPr/>
          </p:nvSpPr>
          <p:spPr>
            <a:xfrm>
              <a:off x="1778228" y="3213556"/>
              <a:ext cx="9346972"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ea typeface="微软雅黑" panose="020B0503020204020204" charset="-122"/>
                  <a:cs typeface="Times New Roman" panose="02020603050405020304" pitchFamily="18" charset="0"/>
                </a:rPr>
                <a:t>HCOOH + CH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3</a:t>
              </a:r>
              <a:r>
                <a:rPr lang="en-US" altLang="zh-CN" sz="2800" b="1">
                  <a:latin typeface="Times New Roman" panose="02020603050405020304" pitchFamily="18" charset="0"/>
                  <a:ea typeface="微软雅黑" panose="020B0503020204020204" charset="-122"/>
                  <a:cs typeface="Times New Roman" panose="02020603050405020304" pitchFamily="18" charset="0"/>
                </a:rPr>
                <a:t>CH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2</a:t>
              </a:r>
              <a:r>
                <a:rPr lang="en-US" altLang="zh-CN" sz="2800" b="1">
                  <a:latin typeface="Times New Roman" panose="02020603050405020304" pitchFamily="18" charset="0"/>
                  <a:ea typeface="微软雅黑" panose="020B0503020204020204" charset="-122"/>
                  <a:cs typeface="Times New Roman" panose="02020603050405020304" pitchFamily="18" charset="0"/>
                </a:rPr>
                <a:t>OH             HCOOCH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2</a:t>
              </a:r>
              <a:r>
                <a:rPr lang="en-US" altLang="zh-CN" sz="2800" b="1">
                  <a:latin typeface="Times New Roman" panose="02020603050405020304" pitchFamily="18" charset="0"/>
                  <a:ea typeface="微软雅黑" panose="020B0503020204020204" charset="-122"/>
                  <a:cs typeface="Times New Roman" panose="02020603050405020304" pitchFamily="18" charset="0"/>
                </a:rPr>
                <a:t>CH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3</a:t>
              </a:r>
              <a:r>
                <a:rPr lang="en-US" altLang="zh-CN" sz="2800" b="1">
                  <a:latin typeface="Times New Roman" panose="02020603050405020304" pitchFamily="18" charset="0"/>
                  <a:ea typeface="微软雅黑" panose="020B0503020204020204" charset="-122"/>
                  <a:cs typeface="Times New Roman" panose="02020603050405020304" pitchFamily="18" charset="0"/>
                </a:rPr>
                <a:t> + 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2</a:t>
              </a:r>
              <a:r>
                <a:rPr lang="en-US" altLang="zh-CN" sz="2800" b="1">
                  <a:latin typeface="Times New Roman" panose="02020603050405020304" pitchFamily="18" charset="0"/>
                  <a:ea typeface="微软雅黑" panose="020B0503020204020204" charset="-122"/>
                  <a:cs typeface="Times New Roman" panose="02020603050405020304" pitchFamily="18" charset="0"/>
                </a:rPr>
                <a:t>O</a:t>
              </a:r>
              <a:endParaRPr lang="zh-CN" altLang="en-US" sz="2800" b="1">
                <a:latin typeface="Times New Roman" panose="02020603050405020304" pitchFamily="18" charset="0"/>
                <a:ea typeface="微软雅黑" panose="020B0503020204020204" charset="-122"/>
                <a:cs typeface="Times New Roman" panose="02020603050405020304" pitchFamily="18" charset="0"/>
              </a:endParaRPr>
            </a:p>
          </p:txBody>
        </p:sp>
        <p:pic>
          <p:nvPicPr>
            <p:cNvPr id="17" name="图片 16"/>
            <p:cNvPicPr>
              <a:picLocks noChangeAspect="1"/>
            </p:cNvPicPr>
            <p:nvPr/>
          </p:nvPicPr>
          <p:blipFill>
            <a:blip r:embed="rId1"/>
            <a:srcRect l="35421" t="6178" r="50000" b="19964"/>
            <a:stretch>
              <a:fillRect/>
            </a:stretch>
          </p:blipFill>
          <p:spPr>
            <a:xfrm>
              <a:off x="5499213" y="3011602"/>
              <a:ext cx="952501" cy="834793"/>
            </a:xfrm>
            <a:prstGeom prst="rect">
              <a:avLst/>
            </a:prstGeom>
          </p:spPr>
        </p:pic>
      </p:grpSp>
      <p:sp>
        <p:nvSpPr>
          <p:cNvPr id="30" name="文本框 29"/>
          <p:cNvSpPr txBox="1"/>
          <p:nvPr/>
        </p:nvSpPr>
        <p:spPr>
          <a:xfrm>
            <a:off x="1197203" y="3992325"/>
            <a:ext cx="2155598" cy="430887"/>
          </a:xfrm>
          <a:prstGeom prst="rect">
            <a:avLst/>
          </a:prstGeom>
          <a:noFill/>
        </p:spPr>
        <p:txBody>
          <a:bodyPr wrap="square" lIns="0" tIns="0" rIns="0" bIns="0" rtlCol="0">
            <a:spAutoFit/>
          </a:bodyPr>
          <a:lstStyle/>
          <a:p>
            <a:pPr algn="just"/>
            <a:r>
              <a:rPr lang="en-US" altLang="zh-CN" sz="2800">
                <a:latin typeface="微软雅黑" panose="020B0503020204020204" charset="-122"/>
                <a:ea typeface="微软雅黑" panose="020B0503020204020204" charset="-122"/>
              </a:rPr>
              <a:t>3</a:t>
            </a:r>
            <a:r>
              <a:rPr lang="zh-CN" altLang="en-US" sz="2800">
                <a:latin typeface="微软雅黑" panose="020B0503020204020204" charset="-122"/>
                <a:ea typeface="微软雅黑" panose="020B0503020204020204" charset="-122"/>
              </a:rPr>
              <a:t>、氧化反应</a:t>
            </a:r>
            <a:endParaRPr lang="zh-CN" altLang="en-US" sz="2800">
              <a:latin typeface="微软雅黑" panose="020B0503020204020204" charset="-122"/>
              <a:ea typeface="微软雅黑" panose="020B0503020204020204" charset="-122"/>
            </a:endParaRPr>
          </a:p>
        </p:txBody>
      </p:sp>
      <p:sp>
        <p:nvSpPr>
          <p:cNvPr id="31" name="文本框 30"/>
          <p:cNvSpPr txBox="1"/>
          <p:nvPr/>
        </p:nvSpPr>
        <p:spPr>
          <a:xfrm>
            <a:off x="3521303" y="3992325"/>
            <a:ext cx="7822972" cy="861774"/>
          </a:xfrm>
          <a:prstGeom prst="rect">
            <a:avLst/>
          </a:prstGeom>
          <a:noFill/>
        </p:spPr>
        <p:txBody>
          <a:bodyPr wrap="square" lIns="0" tIns="0" rIns="0" bIns="0" rtlCol="0">
            <a:spAutoFit/>
          </a:bodyPr>
          <a:lstStyle/>
          <a:p>
            <a:pPr algn="just"/>
            <a:r>
              <a:rPr lang="zh-CN" altLang="en-US" sz="2800">
                <a:latin typeface="微软雅黑" panose="020B0503020204020204" charset="-122"/>
                <a:ea typeface="微软雅黑" panose="020B0503020204020204" charset="-122"/>
              </a:rPr>
              <a:t>请分别写出甲酸发生银镜反应和与新制氢氧化铜反应的方程式</a:t>
            </a:r>
            <a:endParaRPr lang="zh-CN" altLang="en-US" sz="2800">
              <a:latin typeface="微软雅黑" panose="020B0503020204020204" charset="-122"/>
              <a:ea typeface="微软雅黑" panose="020B0503020204020204" charset="-122"/>
            </a:endParaRPr>
          </a:p>
        </p:txBody>
      </p:sp>
      <p:sp>
        <p:nvSpPr>
          <p:cNvPr id="33" name="文本框 32"/>
          <p:cNvSpPr txBox="1"/>
          <p:nvPr/>
        </p:nvSpPr>
        <p:spPr>
          <a:xfrm>
            <a:off x="682853" y="6025122"/>
            <a:ext cx="10335984" cy="523220"/>
          </a:xfrm>
          <a:prstGeom prst="rect">
            <a:avLst/>
          </a:prstGeom>
          <a:noFill/>
        </p:spPr>
        <p:txBody>
          <a:bodyPr wrap="square">
            <a:spAutoFit/>
          </a:bodyPr>
          <a:lstStyle/>
          <a:p>
            <a:r>
              <a:rPr lang="zh-CN" altLang="en-US" sz="2800">
                <a:solidFill>
                  <a:srgbClr val="C00000"/>
                </a:solidFill>
                <a:latin typeface="微软雅黑" panose="020B0503020204020204" charset="-122"/>
                <a:ea typeface="微软雅黑" panose="020B0503020204020204" charset="-122"/>
              </a:rPr>
              <a:t>用途：工业上可用作还原剂</a:t>
            </a:r>
            <a:r>
              <a:rPr lang="en-US" altLang="zh-CN" sz="2800">
                <a:solidFill>
                  <a:srgbClr val="C00000"/>
                </a:solidFill>
                <a:latin typeface="微软雅黑" panose="020B0503020204020204" charset="-122"/>
                <a:ea typeface="微软雅黑" panose="020B0503020204020204" charset="-122"/>
              </a:rPr>
              <a:t>,</a:t>
            </a:r>
            <a:r>
              <a:rPr lang="zh-CN" altLang="en-US" sz="2800">
                <a:solidFill>
                  <a:srgbClr val="C00000"/>
                </a:solidFill>
                <a:latin typeface="微软雅黑" panose="020B0503020204020204" charset="-122"/>
                <a:ea typeface="微软雅黑" panose="020B0503020204020204" charset="-122"/>
              </a:rPr>
              <a:t>也是合成医药、农药和染料等的原料</a:t>
            </a:r>
            <a:endParaRPr lang="zh-CN" altLang="en-US" sz="2800">
              <a:solidFill>
                <a:srgbClr val="C00000"/>
              </a:solidFill>
              <a:latin typeface="微软雅黑" panose="020B0503020204020204" charset="-122"/>
              <a:ea typeface="微软雅黑" panose="020B0503020204020204" charset="-122"/>
            </a:endParaRPr>
          </a:p>
        </p:txBody>
      </p:sp>
      <p:sp>
        <p:nvSpPr>
          <p:cNvPr id="35" name="文本框 34"/>
          <p:cNvSpPr txBox="1"/>
          <p:nvPr/>
        </p:nvSpPr>
        <p:spPr>
          <a:xfrm>
            <a:off x="1778228" y="5201360"/>
            <a:ext cx="1643062" cy="523220"/>
          </a:xfrm>
          <a:prstGeom prst="rect">
            <a:avLst/>
          </a:prstGeom>
          <a:noFill/>
        </p:spPr>
        <p:txBody>
          <a:bodyPr wrap="square">
            <a:spAutoFit/>
          </a:bodyPr>
          <a:lstStyle/>
          <a:p>
            <a:pPr algn="ctr"/>
            <a:r>
              <a:rPr lang="en-US" altLang="zh-CN" sz="2800" b="1">
                <a:latin typeface="Times New Roman" panose="02020603050405020304" pitchFamily="18" charset="0"/>
                <a:ea typeface="微软雅黑" panose="020B0503020204020204" charset="-122"/>
                <a:cs typeface="Times New Roman" panose="02020603050405020304" pitchFamily="18" charset="0"/>
              </a:rPr>
              <a:t>HCOOH</a:t>
            </a:r>
            <a:endParaRPr lang="zh-CN" altLang="en-US" sz="2800"/>
          </a:p>
        </p:txBody>
      </p:sp>
      <p:sp>
        <p:nvSpPr>
          <p:cNvPr id="36" name="文本框 35"/>
          <p:cNvSpPr txBox="1"/>
          <p:nvPr/>
        </p:nvSpPr>
        <p:spPr>
          <a:xfrm>
            <a:off x="4559528" y="5197836"/>
            <a:ext cx="1384072" cy="523220"/>
          </a:xfrm>
          <a:prstGeom prst="rect">
            <a:avLst/>
          </a:prstGeom>
          <a:noFill/>
        </p:spPr>
        <p:txBody>
          <a:bodyPr wrap="square">
            <a:spAutoFit/>
          </a:bodyPr>
          <a:lstStyle/>
          <a:p>
            <a:pPr algn="ctr"/>
            <a:r>
              <a:rPr lang="en-US" altLang="zh-CN" sz="2800" b="1">
                <a:latin typeface="Times New Roman" panose="02020603050405020304" pitchFamily="18" charset="0"/>
                <a:ea typeface="微软雅黑" panose="020B0503020204020204" charset="-122"/>
                <a:cs typeface="Times New Roman" panose="02020603050405020304" pitchFamily="18" charset="0"/>
              </a:rPr>
              <a:t>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2</a:t>
            </a:r>
            <a:r>
              <a:rPr lang="en-US" altLang="zh-CN" sz="2800" b="1">
                <a:latin typeface="Times New Roman" panose="02020603050405020304" pitchFamily="18" charset="0"/>
                <a:ea typeface="微软雅黑" panose="020B0503020204020204" charset="-122"/>
                <a:cs typeface="Times New Roman" panose="02020603050405020304" pitchFamily="18" charset="0"/>
              </a:rPr>
              <a:t>CO</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3</a:t>
            </a:r>
            <a:endParaRPr lang="zh-CN" altLang="en-US" sz="2800" baseline="-25000"/>
          </a:p>
        </p:txBody>
      </p:sp>
      <p:sp>
        <p:nvSpPr>
          <p:cNvPr id="37" name="文本框 36"/>
          <p:cNvSpPr txBox="1"/>
          <p:nvPr/>
        </p:nvSpPr>
        <p:spPr>
          <a:xfrm>
            <a:off x="7223239" y="5197836"/>
            <a:ext cx="1861230" cy="523220"/>
          </a:xfrm>
          <a:prstGeom prst="rect">
            <a:avLst/>
          </a:prstGeom>
          <a:noFill/>
        </p:spPr>
        <p:txBody>
          <a:bodyPr wrap="square">
            <a:spAutoFit/>
          </a:bodyPr>
          <a:lstStyle/>
          <a:p>
            <a:pPr algn="ctr"/>
            <a:r>
              <a:rPr lang="en-US" altLang="zh-CN" sz="2800" b="1">
                <a:latin typeface="Times New Roman" panose="02020603050405020304" pitchFamily="18" charset="0"/>
                <a:ea typeface="微软雅黑" panose="020B0503020204020204" charset="-122"/>
                <a:cs typeface="Times New Roman" panose="02020603050405020304" pitchFamily="18" charset="0"/>
              </a:rPr>
              <a:t>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2</a:t>
            </a:r>
            <a:r>
              <a:rPr lang="en-US" altLang="zh-CN" sz="2800" b="1">
                <a:latin typeface="Times New Roman" panose="02020603050405020304" pitchFamily="18" charset="0"/>
                <a:ea typeface="微软雅黑" panose="020B0503020204020204" charset="-122"/>
                <a:cs typeface="Times New Roman" panose="02020603050405020304" pitchFamily="18" charset="0"/>
              </a:rPr>
              <a:t>O+CO</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2</a:t>
            </a:r>
            <a:endParaRPr lang="zh-CN" altLang="en-US" sz="2800" baseline="-25000"/>
          </a:p>
        </p:txBody>
      </p:sp>
      <p:cxnSp>
        <p:nvCxnSpPr>
          <p:cNvPr id="39" name="直接箭头连接符 38"/>
          <p:cNvCxnSpPr>
            <a:stCxn id="35" idx="3"/>
            <a:endCxn id="36" idx="1"/>
          </p:cNvCxnSpPr>
          <p:nvPr/>
        </p:nvCxnSpPr>
        <p:spPr>
          <a:xfrm flipV="1">
            <a:off x="3421290" y="5459446"/>
            <a:ext cx="1138238" cy="352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0" name="直接箭头连接符 39"/>
          <p:cNvCxnSpPr>
            <a:stCxn id="36" idx="3"/>
            <a:endCxn id="37" idx="1"/>
          </p:cNvCxnSpPr>
          <p:nvPr/>
        </p:nvCxnSpPr>
        <p:spPr>
          <a:xfrm>
            <a:off x="5943600" y="5459446"/>
            <a:ext cx="1279639" cy="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49" name="文本框 48"/>
          <p:cNvSpPr txBox="1"/>
          <p:nvPr/>
        </p:nvSpPr>
        <p:spPr>
          <a:xfrm>
            <a:off x="3574597" y="4965685"/>
            <a:ext cx="831624" cy="488724"/>
          </a:xfrm>
          <a:prstGeom prst="rect">
            <a:avLst/>
          </a:prstGeom>
          <a:noFill/>
        </p:spPr>
        <p:txBody>
          <a:bodyPr wrap="square" lIns="0" tIns="0" rIns="0" bIns="0" rtlCol="0">
            <a:spAutoFit/>
          </a:bodyPr>
          <a:lstStyle/>
          <a:p>
            <a:pPr algn="ctr">
              <a:lnSpc>
                <a:spcPct val="150000"/>
              </a:lnSpc>
            </a:pPr>
            <a:r>
              <a:rPr lang="zh-CN" altLang="en-US" sz="2400">
                <a:latin typeface="微软雅黑" panose="020B0503020204020204" charset="-122"/>
                <a:ea typeface="微软雅黑" panose="020B0503020204020204" charset="-122"/>
              </a:rPr>
              <a:t>氧化</a:t>
            </a:r>
            <a:endParaRPr lang="zh-CN" altLang="en-US" sz="2400">
              <a:latin typeface="微软雅黑" panose="020B0503020204020204" charset="-122"/>
              <a:ea typeface="微软雅黑" panose="020B0503020204020204" charset="-122"/>
            </a:endParaRPr>
          </a:p>
        </p:txBody>
      </p:sp>
      <p:sp>
        <p:nvSpPr>
          <p:cNvPr id="50" name="文本框 49"/>
          <p:cNvSpPr txBox="1"/>
          <p:nvPr/>
        </p:nvSpPr>
        <p:spPr>
          <a:xfrm>
            <a:off x="6167607" y="4960228"/>
            <a:ext cx="831624" cy="488724"/>
          </a:xfrm>
          <a:prstGeom prst="rect">
            <a:avLst/>
          </a:prstGeom>
          <a:noFill/>
        </p:spPr>
        <p:txBody>
          <a:bodyPr wrap="square" lIns="0" tIns="0" rIns="0" bIns="0" rtlCol="0">
            <a:spAutoFit/>
          </a:bodyPr>
          <a:lstStyle/>
          <a:p>
            <a:pPr algn="ctr">
              <a:lnSpc>
                <a:spcPct val="150000"/>
              </a:lnSpc>
            </a:pPr>
            <a:r>
              <a:rPr lang="zh-CN" altLang="en-US" sz="2400">
                <a:latin typeface="微软雅黑" panose="020B0503020204020204" charset="-122"/>
                <a:ea typeface="微软雅黑" panose="020B0503020204020204" charset="-122"/>
              </a:rPr>
              <a:t>分解</a:t>
            </a:r>
            <a:endParaRPr lang="zh-CN" altLang="en-US" sz="2400">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10" presetClass="entr" presetSubtype="0"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500"/>
                                        <p:tgtEl>
                                          <p:spTgt spid="5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0" grpId="0"/>
      <p:bldP spid="31" grpId="0"/>
      <p:bldP spid="33" grpId="0"/>
      <p:bldP spid="35" grpId="0"/>
      <p:bldP spid="36" grpId="0"/>
      <p:bldP spid="37"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常见的羧酸</a:t>
            </a:r>
            <a:endParaRPr lang="zh-CN" altLang="en-US"/>
          </a:p>
        </p:txBody>
      </p:sp>
      <p:sp>
        <p:nvSpPr>
          <p:cNvPr id="3" name="文本框 2"/>
          <p:cNvSpPr txBox="1"/>
          <p:nvPr/>
        </p:nvSpPr>
        <p:spPr>
          <a:xfrm>
            <a:off x="682853" y="1215568"/>
            <a:ext cx="3771900" cy="430887"/>
          </a:xfrm>
          <a:prstGeom prst="rect">
            <a:avLst/>
          </a:prstGeom>
          <a:noFill/>
        </p:spPr>
        <p:txBody>
          <a:bodyPr wrap="square" lIns="0" tIns="0" rIns="0" bIns="0" rtlCol="0">
            <a:spAutoFit/>
          </a:bodyPr>
          <a:lstStyle/>
          <a:p>
            <a:pPr algn="just"/>
            <a:r>
              <a:rPr lang="en-US" altLang="zh-CN" sz="2800" b="1">
                <a:solidFill>
                  <a:schemeClr val="accent2"/>
                </a:solidFill>
                <a:latin typeface="微软雅黑" panose="020B0503020204020204" charset="-122"/>
                <a:ea typeface="微软雅黑" panose="020B0503020204020204" charset="-122"/>
              </a:rPr>
              <a:t>2</a:t>
            </a:r>
            <a:r>
              <a:rPr lang="zh-CN" altLang="en-US" sz="2800" b="1">
                <a:solidFill>
                  <a:schemeClr val="accent2"/>
                </a:solidFill>
                <a:latin typeface="微软雅黑" panose="020B0503020204020204" charset="-122"/>
                <a:ea typeface="微软雅黑" panose="020B0503020204020204" charset="-122"/>
              </a:rPr>
              <a:t>、苯甲酸</a:t>
            </a:r>
            <a:endParaRPr lang="zh-CN" altLang="en-US" sz="2800" b="1">
              <a:solidFill>
                <a:schemeClr val="accent2"/>
              </a:solidFill>
              <a:latin typeface="微软雅黑" panose="020B0503020204020204" charset="-122"/>
              <a:ea typeface="微软雅黑" panose="020B0503020204020204" charset="-122"/>
            </a:endParaRPr>
          </a:p>
        </p:txBody>
      </p:sp>
      <p:sp>
        <p:nvSpPr>
          <p:cNvPr id="4" name="文本框 3"/>
          <p:cNvSpPr txBox="1"/>
          <p:nvPr/>
        </p:nvSpPr>
        <p:spPr>
          <a:xfrm>
            <a:off x="1197202" y="1790908"/>
            <a:ext cx="6937147" cy="430887"/>
          </a:xfrm>
          <a:prstGeom prst="rect">
            <a:avLst/>
          </a:prstGeom>
          <a:noFill/>
        </p:spPr>
        <p:txBody>
          <a:bodyPr wrap="square" lIns="0" tIns="0" rIns="0" bIns="0" rtlCol="0">
            <a:spAutoFit/>
          </a:bodyPr>
          <a:lstStyle/>
          <a:p>
            <a:pPr algn="just"/>
            <a:r>
              <a:rPr lang="zh-CN" altLang="en-US" sz="2800">
                <a:latin typeface="微软雅黑" panose="020B0503020204020204" charset="-122"/>
                <a:ea typeface="微软雅黑" panose="020B0503020204020204" charset="-122"/>
              </a:rPr>
              <a:t>苯甲酸是</a:t>
            </a:r>
            <a:r>
              <a:rPr lang="zh-CN" altLang="en-US" sz="2800">
                <a:solidFill>
                  <a:srgbClr val="C00000"/>
                </a:solidFill>
                <a:latin typeface="微软雅黑" panose="020B0503020204020204" charset="-122"/>
                <a:ea typeface="微软雅黑" panose="020B0503020204020204" charset="-122"/>
              </a:rPr>
              <a:t>最简单的芳香酸</a:t>
            </a:r>
            <a:r>
              <a:rPr lang="zh-CN" altLang="en-US" sz="2800">
                <a:latin typeface="微软雅黑" panose="020B0503020204020204" charset="-122"/>
                <a:ea typeface="微软雅黑" panose="020B0503020204020204" charset="-122"/>
              </a:rPr>
              <a:t>，又称</a:t>
            </a:r>
            <a:r>
              <a:rPr lang="zh-CN" altLang="en-US" sz="2800">
                <a:solidFill>
                  <a:srgbClr val="C00000"/>
                </a:solidFill>
                <a:latin typeface="微软雅黑" panose="020B0503020204020204" charset="-122"/>
                <a:ea typeface="微软雅黑" panose="020B0503020204020204" charset="-122"/>
              </a:rPr>
              <a:t>安息香酸</a:t>
            </a:r>
            <a:r>
              <a:rPr lang="zh-CN" altLang="en-US" sz="2800">
                <a:latin typeface="微软雅黑" panose="020B0503020204020204" charset="-122"/>
                <a:ea typeface="微软雅黑" panose="020B0503020204020204" charset="-122"/>
              </a:rPr>
              <a:t>。</a:t>
            </a:r>
            <a:endParaRPr lang="zh-CN" altLang="en-US" sz="2800">
              <a:latin typeface="微软雅黑" panose="020B0503020204020204" charset="-122"/>
              <a:ea typeface="微软雅黑" panose="020B0503020204020204" charset="-122"/>
            </a:endParaRPr>
          </a:p>
        </p:txBody>
      </p:sp>
      <p:grpSp>
        <p:nvGrpSpPr>
          <p:cNvPr id="10" name="组合 9"/>
          <p:cNvGrpSpPr/>
          <p:nvPr/>
        </p:nvGrpSpPr>
        <p:grpSpPr>
          <a:xfrm>
            <a:off x="2883129" y="3150355"/>
            <a:ext cx="2705100" cy="931025"/>
            <a:chOff x="1885950" y="3325435"/>
            <a:chExt cx="2705100" cy="931025"/>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1953837" y="3257548"/>
              <a:ext cx="931025" cy="1066800"/>
            </a:xfrm>
            <a:prstGeom prst="rect">
              <a:avLst/>
            </a:prstGeom>
          </p:spPr>
        </p:pic>
        <p:sp>
          <p:nvSpPr>
            <p:cNvPr id="7" name="文本框 6"/>
            <p:cNvSpPr txBox="1"/>
            <p:nvPr/>
          </p:nvSpPr>
          <p:spPr>
            <a:xfrm>
              <a:off x="2895599" y="3524250"/>
              <a:ext cx="1695451" cy="430887"/>
            </a:xfrm>
            <a:prstGeom prst="rect">
              <a:avLst/>
            </a:prstGeom>
            <a:noFill/>
          </p:spPr>
          <p:txBody>
            <a:bodyPr wrap="square" lIns="0" tIns="0" rIns="0" bIns="0" rtlCol="0">
              <a:spAutoFit/>
            </a:bodyPr>
            <a:lstStyle/>
            <a:p>
              <a:pPr algn="just"/>
              <a:r>
                <a:rPr lang="en-US" altLang="zh-CN" sz="2800" b="1">
                  <a:latin typeface="Times New Roman" panose="02020603050405020304" pitchFamily="18" charset="0"/>
                  <a:cs typeface="Times New Roman" panose="02020603050405020304" pitchFamily="18" charset="0"/>
                </a:rPr>
                <a:t>—COOH</a:t>
              </a:r>
              <a:endParaRPr lang="zh-CN" altLang="en-US" sz="2800" b="1">
                <a:latin typeface="Times New Roman" panose="02020603050405020304" pitchFamily="18" charset="0"/>
                <a:cs typeface="Times New Roman" panose="02020603050405020304" pitchFamily="18" charset="0"/>
              </a:endParaRPr>
            </a:p>
          </p:txBody>
        </p:sp>
      </p:grpSp>
      <p:sp>
        <p:nvSpPr>
          <p:cNvPr id="8" name="文本框 7"/>
          <p:cNvSpPr txBox="1"/>
          <p:nvPr/>
        </p:nvSpPr>
        <p:spPr>
          <a:xfrm>
            <a:off x="1197202" y="2540381"/>
            <a:ext cx="6937147" cy="430887"/>
          </a:xfrm>
          <a:prstGeom prst="rect">
            <a:avLst/>
          </a:prstGeom>
          <a:noFill/>
        </p:spPr>
        <p:txBody>
          <a:bodyPr wrap="square" lIns="0" tIns="0" rIns="0" bIns="0" rtlCol="0">
            <a:spAutoFit/>
          </a:bodyPr>
          <a:lstStyle/>
          <a:p>
            <a:pPr algn="just"/>
            <a:r>
              <a:rPr lang="zh-CN" altLang="en-US" sz="2800">
                <a:latin typeface="微软雅黑" panose="020B0503020204020204" charset="-122"/>
                <a:ea typeface="微软雅黑" panose="020B0503020204020204" charset="-122"/>
              </a:rPr>
              <a:t>分子式：</a:t>
            </a:r>
            <a:r>
              <a:rPr lang="en-US" altLang="zh-CN" sz="2800">
                <a:latin typeface="微软雅黑" panose="020B0503020204020204" charset="-122"/>
                <a:ea typeface="微软雅黑" panose="020B0503020204020204" charset="-122"/>
              </a:rPr>
              <a:t>C</a:t>
            </a:r>
            <a:r>
              <a:rPr lang="en-US" altLang="zh-CN" sz="2800" baseline="-25000">
                <a:latin typeface="微软雅黑" panose="020B0503020204020204" charset="-122"/>
                <a:ea typeface="微软雅黑" panose="020B0503020204020204" charset="-122"/>
              </a:rPr>
              <a:t>7</a:t>
            </a:r>
            <a:r>
              <a:rPr lang="en-US" altLang="zh-CN" sz="2800">
                <a:latin typeface="微软雅黑" panose="020B0503020204020204" charset="-122"/>
                <a:ea typeface="微软雅黑" panose="020B0503020204020204" charset="-122"/>
              </a:rPr>
              <a:t>H</a:t>
            </a:r>
            <a:r>
              <a:rPr lang="en-US" altLang="zh-CN" sz="2800" baseline="-25000">
                <a:latin typeface="微软雅黑" panose="020B0503020204020204" charset="-122"/>
                <a:ea typeface="微软雅黑" panose="020B0503020204020204" charset="-122"/>
              </a:rPr>
              <a:t>6</a:t>
            </a:r>
            <a:r>
              <a:rPr lang="en-US" altLang="zh-CN" sz="2800">
                <a:latin typeface="微软雅黑" panose="020B0503020204020204" charset="-122"/>
                <a:ea typeface="微软雅黑" panose="020B0503020204020204" charset="-122"/>
              </a:rPr>
              <a:t>O</a:t>
            </a:r>
            <a:r>
              <a:rPr lang="en-US" altLang="zh-CN" sz="2800" baseline="-25000">
                <a:latin typeface="微软雅黑" panose="020B0503020204020204" charset="-122"/>
                <a:ea typeface="微软雅黑" panose="020B0503020204020204" charset="-122"/>
              </a:rPr>
              <a:t>2      </a:t>
            </a:r>
            <a:r>
              <a:rPr lang="el-GR" altLang="zh-CN" sz="2800">
                <a:latin typeface="微软雅黑" panose="020B0503020204020204" charset="-122"/>
                <a:ea typeface="微软雅黑" panose="020B0503020204020204" charset="-122"/>
              </a:rPr>
              <a:t>Ω</a:t>
            </a:r>
            <a:r>
              <a:rPr lang="en-US" altLang="zh-CN" sz="2800">
                <a:latin typeface="微软雅黑" panose="020B0503020204020204" charset="-122"/>
                <a:ea typeface="微软雅黑" panose="020B0503020204020204" charset="-122"/>
              </a:rPr>
              <a:t>=5</a:t>
            </a:r>
            <a:endParaRPr lang="zh-CN" altLang="en-US" sz="2800">
              <a:latin typeface="微软雅黑" panose="020B0503020204020204" charset="-122"/>
              <a:ea typeface="微软雅黑" panose="020B0503020204020204" charset="-122"/>
            </a:endParaRPr>
          </a:p>
        </p:txBody>
      </p:sp>
      <p:sp>
        <p:nvSpPr>
          <p:cNvPr id="9" name="文本框 8"/>
          <p:cNvSpPr txBox="1"/>
          <p:nvPr/>
        </p:nvSpPr>
        <p:spPr>
          <a:xfrm>
            <a:off x="1197202" y="3371850"/>
            <a:ext cx="1823696" cy="430887"/>
          </a:xfrm>
          <a:prstGeom prst="rect">
            <a:avLst/>
          </a:prstGeom>
          <a:noFill/>
        </p:spPr>
        <p:txBody>
          <a:bodyPr wrap="square" lIns="0" tIns="0" rIns="0" bIns="0" rtlCol="0">
            <a:spAutoFit/>
          </a:bodyPr>
          <a:lstStyle/>
          <a:p>
            <a:pPr algn="just"/>
            <a:r>
              <a:rPr lang="zh-CN" altLang="en-US" sz="2800">
                <a:latin typeface="微软雅黑" panose="020B0503020204020204" charset="-122"/>
                <a:ea typeface="微软雅黑" panose="020B0503020204020204" charset="-122"/>
              </a:rPr>
              <a:t>结构简式：</a:t>
            </a:r>
            <a:endParaRPr lang="zh-CN" altLang="en-US" sz="2800">
              <a:latin typeface="微软雅黑" panose="020B0503020204020204" charset="-122"/>
              <a:ea typeface="微软雅黑" panose="020B0503020204020204" charset="-122"/>
            </a:endParaRPr>
          </a:p>
        </p:txBody>
      </p:sp>
      <p:sp>
        <p:nvSpPr>
          <p:cNvPr id="11" name="文本框 10"/>
          <p:cNvSpPr txBox="1"/>
          <p:nvPr/>
        </p:nvSpPr>
        <p:spPr>
          <a:xfrm>
            <a:off x="1197202" y="4289882"/>
            <a:ext cx="6384699" cy="1877437"/>
          </a:xfrm>
          <a:prstGeom prst="rect">
            <a:avLst/>
          </a:prstGeom>
          <a:noFill/>
        </p:spPr>
        <p:txBody>
          <a:bodyPr wrap="square" lIns="0" tIns="0" rIns="0" bIns="0" rtlCol="0">
            <a:spAutoFit/>
          </a:bodyPr>
          <a:lstStyle/>
          <a:p>
            <a:pPr algn="just">
              <a:spcAft>
                <a:spcPts val="1200"/>
              </a:spcAft>
            </a:pPr>
            <a:r>
              <a:rPr lang="zh-CN" altLang="en-US" sz="2800">
                <a:latin typeface="微软雅黑" panose="020B0503020204020204" charset="-122"/>
                <a:ea typeface="微软雅黑" panose="020B0503020204020204" charset="-122"/>
              </a:rPr>
              <a:t>苯甲酸是一种无色晶体，易升华，微溶于水，易溶于乙醇。</a:t>
            </a:r>
            <a:endParaRPr lang="en-US" altLang="zh-CN" sz="2800">
              <a:latin typeface="微软雅黑" panose="020B0503020204020204" charset="-122"/>
              <a:ea typeface="微软雅黑" panose="020B0503020204020204" charset="-122"/>
            </a:endParaRPr>
          </a:p>
          <a:p>
            <a:pPr algn="just">
              <a:spcAft>
                <a:spcPts val="1200"/>
              </a:spcAft>
            </a:pPr>
            <a:r>
              <a:rPr lang="zh-CN" altLang="en-US" sz="2800">
                <a:latin typeface="微软雅黑" panose="020B0503020204020204" charset="-122"/>
                <a:ea typeface="微软雅黑" panose="020B0503020204020204" charset="-122"/>
              </a:rPr>
              <a:t>用途：可用于合成香料、药物等，它</a:t>
            </a:r>
            <a:r>
              <a:rPr lang="zh-CN" altLang="en-US" sz="2800">
                <a:solidFill>
                  <a:srgbClr val="C00000"/>
                </a:solidFill>
                <a:latin typeface="微软雅黑" panose="020B0503020204020204" charset="-122"/>
                <a:ea typeface="微软雅黑" panose="020B0503020204020204" charset="-122"/>
              </a:rPr>
              <a:t>的钠盐是常用的食品防腐剂。</a:t>
            </a:r>
            <a:endParaRPr lang="zh-CN" altLang="en-US" sz="2800">
              <a:solidFill>
                <a:srgbClr val="C00000"/>
              </a:solidFill>
              <a:latin typeface="微软雅黑" panose="020B0503020204020204" charset="-122"/>
              <a:ea typeface="微软雅黑" panose="020B0503020204020204" charset="-122"/>
            </a:endParaRPr>
          </a:p>
        </p:txBody>
      </p:sp>
      <p:pic>
        <p:nvPicPr>
          <p:cNvPr id="13" name="图片 12"/>
          <p:cNvPicPr>
            <a:picLocks noChangeAspect="1"/>
          </p:cNvPicPr>
          <p:nvPr/>
        </p:nvPicPr>
        <p:blipFill>
          <a:blip r:embed="rId2">
            <a:extLst>
              <a:ext uri="{28A0092B-C50C-407E-A947-70E740481C1C}">
                <a14:useLocalDpi xmlns:a14="http://schemas.microsoft.com/office/drawing/2010/main" val="0"/>
              </a:ext>
            </a:extLst>
          </a:blip>
          <a:srcRect l="12356" t="6857" b="11222"/>
          <a:stretch>
            <a:fillRect/>
          </a:stretch>
        </p:blipFill>
        <p:spPr>
          <a:xfrm>
            <a:off x="8184146" y="1491329"/>
            <a:ext cx="3696477" cy="2590052"/>
          </a:xfrm>
          <a:prstGeom prst="rect">
            <a:avLst/>
          </a:prstGeom>
        </p:spPr>
      </p:pic>
      <p:pic>
        <p:nvPicPr>
          <p:cNvPr id="15" name="图片 14"/>
          <p:cNvPicPr>
            <a:picLocks noChangeAspect="1"/>
          </p:cNvPicPr>
          <p:nvPr/>
        </p:nvPicPr>
        <p:blipFill>
          <a:blip r:embed="rId3"/>
          <a:stretch>
            <a:fillRect/>
          </a:stretch>
        </p:blipFill>
        <p:spPr>
          <a:xfrm>
            <a:off x="8589746" y="4243802"/>
            <a:ext cx="2885276" cy="1923517"/>
          </a:xfrm>
          <a:prstGeom prst="rect">
            <a:avLst/>
          </a:prstGeom>
        </p:spPr>
      </p:pic>
      <p:pic>
        <p:nvPicPr>
          <p:cNvPr id="14" name="图片 13"/>
          <p:cNvPicPr>
            <a:picLocks noChangeAspect="1"/>
          </p:cNvPicPr>
          <p:nvPr/>
        </p:nvPicPr>
        <p:blipFill>
          <a:blip r:embed="rId4"/>
          <a:srcRect l="22383" t="13814" r="25662" b="70323"/>
          <a:stretch>
            <a:fillRect/>
          </a:stretch>
        </p:blipFill>
        <p:spPr>
          <a:xfrm>
            <a:off x="8184146" y="4453875"/>
            <a:ext cx="3696477" cy="150337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自然界和日常生活中的有机羧酸</a:t>
            </a:r>
            <a:endParaRPr lang="zh-CN" altLang="en-US"/>
          </a:p>
        </p:txBody>
      </p:sp>
      <p:sp>
        <p:nvSpPr>
          <p:cNvPr id="17" name="圆角矩形 40"/>
          <p:cNvSpPr/>
          <p:nvPr/>
        </p:nvSpPr>
        <p:spPr>
          <a:xfrm>
            <a:off x="2589052" y="4968296"/>
            <a:ext cx="2649220" cy="1147445"/>
          </a:xfrm>
          <a:prstGeom prst="roundRect">
            <a:avLst>
              <a:gd name="adj" fmla="val 16667"/>
            </a:avLst>
          </a:prstGeom>
          <a:noFill/>
          <a:ln w="12700">
            <a:noFill/>
            <a:miter lim="800000"/>
          </a:ln>
        </p:spPr>
        <p:txBody>
          <a:bodyPr lIns="91412" tIns="45705" rIns="91412" bIns="45705"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gn="ctr">
              <a:lnSpc>
                <a:spcPct val="150000"/>
              </a:lnSpc>
            </a:pPr>
            <a:endParaRPr lang="zh-CN" altLang="en-US" sz="2800">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18" name="组合 17"/>
          <p:cNvGrpSpPr/>
          <p:nvPr/>
        </p:nvGrpSpPr>
        <p:grpSpPr>
          <a:xfrm>
            <a:off x="1068316" y="3314277"/>
            <a:ext cx="2766060" cy="1785647"/>
            <a:chOff x="544600" y="3462043"/>
            <a:chExt cx="2766060" cy="1785647"/>
          </a:xfrm>
        </p:grpSpPr>
        <p:grpSp>
          <p:nvGrpSpPr>
            <p:cNvPr id="29" name="组合 28"/>
            <p:cNvGrpSpPr/>
            <p:nvPr/>
          </p:nvGrpSpPr>
          <p:grpSpPr>
            <a:xfrm>
              <a:off x="544600" y="3462043"/>
              <a:ext cx="2766060" cy="1280651"/>
              <a:chOff x="19185116" y="4734323"/>
              <a:chExt cx="4459216" cy="1643670"/>
            </a:xfrm>
          </p:grpSpPr>
          <p:sp>
            <p:nvSpPr>
              <p:cNvPr id="31" name="Rectangle 12"/>
              <p:cNvSpPr/>
              <p:nvPr/>
            </p:nvSpPr>
            <p:spPr>
              <a:xfrm>
                <a:off x="19185116" y="4734323"/>
                <a:ext cx="4459216" cy="944585"/>
              </a:xfrm>
              <a:prstGeom prst="rect">
                <a:avLst/>
              </a:prstGeom>
              <a:noFill/>
              <a:ln w="19050">
                <a:noFill/>
                <a:miter lim="800000"/>
              </a:ln>
            </p:spPr>
            <p:txBody>
              <a:bodyPr wrap="square" lIns="91412" tIns="45705" rIns="91412" bIns="4570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nSpc>
                    <a:spcPct val="150000"/>
                  </a:lnSpc>
                </a:pPr>
                <a:r>
                  <a:rPr lang="en-US" altLang="zh-CN" sz="2800">
                    <a:solidFill>
                      <a:schemeClr val="tx1"/>
                    </a:solidFill>
                    <a:latin typeface="Times New Roman" panose="02020603050405020304" pitchFamily="18" charset="0"/>
                    <a:ea typeface="华文新魏" panose="02010800040101010101" pitchFamily="2" charset="-122"/>
                    <a:cs typeface="Times New Roman" panose="02020603050405020304" pitchFamily="18" charset="0"/>
                  </a:rPr>
                  <a:t>CH</a:t>
                </a:r>
                <a:r>
                  <a:rPr lang="en-US" altLang="zh-CN" sz="2800" baseline="-25000">
                    <a:solidFill>
                      <a:schemeClr val="tx1"/>
                    </a:solidFill>
                    <a:latin typeface="Times New Roman" panose="02020603050405020304" pitchFamily="18" charset="0"/>
                    <a:ea typeface="华文新魏" panose="02010800040101010101" pitchFamily="2" charset="-122"/>
                    <a:cs typeface="Times New Roman" panose="02020603050405020304" pitchFamily="18" charset="0"/>
                  </a:rPr>
                  <a:t>3</a:t>
                </a:r>
                <a:r>
                  <a:rPr lang="en-US" altLang="zh-CN" sz="2800">
                    <a:solidFill>
                      <a:schemeClr val="tx1"/>
                    </a:solidFill>
                    <a:latin typeface="Times New Roman" panose="02020603050405020304" pitchFamily="18" charset="0"/>
                    <a:ea typeface="华文新魏" panose="02010800040101010101" pitchFamily="2" charset="-122"/>
                    <a:cs typeface="Times New Roman" panose="02020603050405020304" pitchFamily="18" charset="0"/>
                  </a:rPr>
                  <a:t>-CH-COOH</a:t>
                </a:r>
                <a:endParaRPr lang="en-US" altLang="zh-CN" sz="2800">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32" name="组合 31"/>
              <p:cNvGrpSpPr/>
              <p:nvPr/>
            </p:nvGrpSpPr>
            <p:grpSpPr>
              <a:xfrm>
                <a:off x="20409805" y="5433408"/>
                <a:ext cx="1893136" cy="944585"/>
                <a:chOff x="20455759" y="6645385"/>
                <a:chExt cx="1893136" cy="944585"/>
              </a:xfrm>
            </p:grpSpPr>
            <p:sp>
              <p:nvSpPr>
                <p:cNvPr id="33" name="Rectangle 13"/>
                <p:cNvSpPr/>
                <p:nvPr/>
              </p:nvSpPr>
              <p:spPr>
                <a:xfrm>
                  <a:off x="20455759" y="6645385"/>
                  <a:ext cx="1893136" cy="944585"/>
                </a:xfrm>
                <a:prstGeom prst="rect">
                  <a:avLst/>
                </a:prstGeom>
                <a:noFill/>
                <a:ln w="19050">
                  <a:noFill/>
                  <a:miter lim="800000"/>
                </a:ln>
              </p:spPr>
              <p:txBody>
                <a:bodyPr wrap="square" lIns="91412" tIns="45705" rIns="91412" bIns="4570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nSpc>
                      <a:spcPct val="150000"/>
                    </a:lnSpc>
                  </a:pPr>
                  <a:r>
                    <a:rPr lang="en-US" altLang="zh-CN" sz="2800">
                      <a:solidFill>
                        <a:schemeClr val="tx1"/>
                      </a:solidFill>
                      <a:latin typeface="Times New Roman" panose="02020603050405020304" pitchFamily="18" charset="0"/>
                      <a:ea typeface="华文新魏" panose="02010800040101010101" pitchFamily="2" charset="-122"/>
                      <a:cs typeface="Times New Roman" panose="02020603050405020304" pitchFamily="18" charset="0"/>
                    </a:rPr>
                    <a:t>OH</a:t>
                  </a:r>
                  <a:endParaRPr lang="en-US" altLang="zh-CN" sz="2800">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p:txBody>
            </p:sp>
            <p:cxnSp>
              <p:nvCxnSpPr>
                <p:cNvPr id="34" name="Line 14"/>
                <p:cNvCxnSpPr/>
                <p:nvPr/>
              </p:nvCxnSpPr>
              <p:spPr>
                <a:xfrm>
                  <a:off x="20813382" y="6645714"/>
                  <a:ext cx="2900" cy="317912"/>
                </a:xfrm>
                <a:prstGeom prst="line">
                  <a:avLst/>
                </a:prstGeom>
                <a:noFill/>
                <a:ln w="28575">
                  <a:solidFill>
                    <a:schemeClr val="tx1"/>
                  </a:solidFill>
                  <a:round/>
                </a:ln>
              </p:spPr>
            </p:cxnSp>
          </p:grpSp>
        </p:grpSp>
        <p:sp>
          <p:nvSpPr>
            <p:cNvPr id="30" name="Rectangle 9"/>
            <p:cNvSpPr/>
            <p:nvPr/>
          </p:nvSpPr>
          <p:spPr>
            <a:xfrm>
              <a:off x="1400262" y="4585167"/>
              <a:ext cx="1054735" cy="662523"/>
            </a:xfrm>
            <a:prstGeom prst="rect">
              <a:avLst/>
            </a:prstGeom>
            <a:noFill/>
            <a:ln>
              <a:noFill/>
              <a:miter lim="800000"/>
            </a:ln>
          </p:spPr>
          <p:txBody>
            <a:bodyPr wrap="square" lIns="91412" tIns="45705" rIns="91412" bIns="45705"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2600" b="1" i="0" u="none" baseline="0">
                  <a:solidFill>
                    <a:schemeClr val="tx1"/>
                  </a:solidFill>
                  <a:latin typeface="宋体" panose="02010600030101010101" pitchFamily="2" charset="-122"/>
                  <a:ea typeface="宋体" panose="02010600030101010101" pitchFamily="2" charset="-122"/>
                </a:defRPr>
              </a:lvl5pPr>
            </a:lstStyle>
            <a:p>
              <a:pPr lvl="0">
                <a:lnSpc>
                  <a:spcPct val="150000"/>
                </a:lnSpc>
              </a:pPr>
              <a:r>
                <a:rPr lang="zh-CN" altLang="en-US" sz="2800" b="0">
                  <a:solidFill>
                    <a:schemeClr val="tx1"/>
                  </a:solidFill>
                  <a:latin typeface="微软雅黑" panose="020B0503020204020204" charset="-122"/>
                  <a:ea typeface="微软雅黑" panose="020B0503020204020204" charset="-122"/>
                  <a:cs typeface="Times New Roman" panose="02020603050405020304" pitchFamily="18" charset="0"/>
                </a:rPr>
                <a:t>乳酸</a:t>
              </a:r>
              <a:endParaRPr lang="zh-CN" altLang="en-US" sz="2800" b="0">
                <a:solidFill>
                  <a:schemeClr val="tx1"/>
                </a:solidFill>
                <a:latin typeface="微软雅黑" panose="020B0503020204020204" charset="-122"/>
                <a:ea typeface="微软雅黑" panose="020B0503020204020204" charset="-122"/>
                <a:cs typeface="Times New Roman" panose="02020603050405020304" pitchFamily="18" charset="0"/>
              </a:endParaRPr>
            </a:p>
          </p:txBody>
        </p:sp>
      </p:grpSp>
      <p:pic>
        <p:nvPicPr>
          <p:cNvPr id="19" name="图片 18"/>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197203" y="1249598"/>
            <a:ext cx="2513219" cy="1924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9"/>
          <p:cNvPicPr>
            <a:picLocks noChangeAspect="1"/>
          </p:cNvPicPr>
          <p:nvPr/>
        </p:nvPicPr>
        <p:blipFill>
          <a:blip r:embed="rId2">
            <a:extLst>
              <a:ext uri="{28A0092B-C50C-407E-A947-70E740481C1C}">
                <a14:useLocalDpi xmlns:a14="http://schemas.microsoft.com/office/drawing/2010/main" val="0"/>
              </a:ext>
            </a:extLst>
          </a:blip>
          <a:srcRect t="9973" r="6414"/>
          <a:stretch>
            <a:fillRect/>
          </a:stretch>
        </p:blipFill>
        <p:spPr>
          <a:xfrm>
            <a:off x="4467797" y="1249598"/>
            <a:ext cx="2649220" cy="1925633"/>
          </a:xfrm>
          <a:prstGeom prst="rect">
            <a:avLst/>
          </a:prstGeom>
        </p:spPr>
      </p:pic>
      <p:pic>
        <p:nvPicPr>
          <p:cNvPr id="21"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83194" y="1159174"/>
            <a:ext cx="3223314" cy="2014571"/>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组合 21"/>
          <p:cNvGrpSpPr/>
          <p:nvPr/>
        </p:nvGrpSpPr>
        <p:grpSpPr>
          <a:xfrm>
            <a:off x="4524947" y="3283721"/>
            <a:ext cx="2371388" cy="2255257"/>
            <a:chOff x="4127396" y="3350779"/>
            <a:chExt cx="2371388" cy="2255257"/>
          </a:xfrm>
        </p:grpSpPr>
        <p:pic>
          <p:nvPicPr>
            <p:cNvPr id="27" name="图片 26"/>
            <p:cNvPicPr>
              <a:picLocks noChangeAspect="1"/>
            </p:cNvPicPr>
            <p:nvPr/>
          </p:nvPicPr>
          <p:blipFill>
            <a:blip r:embed="rId4"/>
            <a:stretch>
              <a:fillRect/>
            </a:stretch>
          </p:blipFill>
          <p:spPr>
            <a:xfrm>
              <a:off x="4127396" y="3350779"/>
              <a:ext cx="2371388" cy="1658676"/>
            </a:xfrm>
            <a:prstGeom prst="rect">
              <a:avLst/>
            </a:prstGeom>
          </p:spPr>
        </p:pic>
        <p:sp>
          <p:nvSpPr>
            <p:cNvPr id="28" name="矩形 27"/>
            <p:cNvSpPr/>
            <p:nvPr/>
          </p:nvSpPr>
          <p:spPr>
            <a:xfrm>
              <a:off x="4682148" y="4943482"/>
              <a:ext cx="1261884" cy="662554"/>
            </a:xfrm>
            <a:prstGeom prst="rect">
              <a:avLst/>
            </a:prstGeom>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nSpc>
                  <a:spcPct val="150000"/>
                </a:lnSpc>
              </a:pPr>
              <a:r>
                <a:rPr lang="zh-CN" altLang="en-US" sz="2800">
                  <a:solidFill>
                    <a:srgbClr val="626466">
                      <a:lumMod val="50000"/>
                    </a:srgbClr>
                  </a:solidFill>
                  <a:latin typeface="微软雅黑" panose="020B0503020204020204" charset="-122"/>
                  <a:ea typeface="微软雅黑" panose="020B0503020204020204" charset="-122"/>
                  <a:cs typeface="Times New Roman" panose="02020603050405020304" pitchFamily="18" charset="0"/>
                </a:rPr>
                <a:t>柠檬酸</a:t>
              </a:r>
              <a:endParaRPr lang="zh-CN" altLang="en-US" sz="2800">
                <a:solidFill>
                  <a:srgbClr val="626466">
                    <a:lumMod val="50000"/>
                  </a:srgbClr>
                </a:solidFill>
                <a:latin typeface="微软雅黑" panose="020B0503020204020204" charset="-122"/>
                <a:ea typeface="微软雅黑" panose="020B0503020204020204" charset="-122"/>
                <a:cs typeface="Times New Roman" panose="02020603050405020304" pitchFamily="18" charset="0"/>
              </a:endParaRPr>
            </a:p>
          </p:txBody>
        </p:sp>
      </p:grpSp>
      <p:grpSp>
        <p:nvGrpSpPr>
          <p:cNvPr id="23" name="组合 22"/>
          <p:cNvGrpSpPr/>
          <p:nvPr/>
        </p:nvGrpSpPr>
        <p:grpSpPr>
          <a:xfrm>
            <a:off x="8078948" y="3296926"/>
            <a:ext cx="2257260" cy="2046639"/>
            <a:chOff x="8157112" y="3350778"/>
            <a:chExt cx="2257260" cy="2046639"/>
          </a:xfrm>
        </p:grpSpPr>
        <p:pic>
          <p:nvPicPr>
            <p:cNvPr id="25" name="图片 24"/>
            <p:cNvPicPr>
              <a:picLocks noChangeAspect="1"/>
            </p:cNvPicPr>
            <p:nvPr/>
          </p:nvPicPr>
          <p:blipFill>
            <a:blip r:embed="rId5"/>
            <a:stretch>
              <a:fillRect/>
            </a:stretch>
          </p:blipFill>
          <p:spPr>
            <a:xfrm>
              <a:off x="8157112" y="3350778"/>
              <a:ext cx="2257260" cy="1356823"/>
            </a:xfrm>
            <a:prstGeom prst="rect">
              <a:avLst/>
            </a:prstGeom>
          </p:spPr>
        </p:pic>
        <p:sp>
          <p:nvSpPr>
            <p:cNvPr id="26" name="矩形 25"/>
            <p:cNvSpPr/>
            <p:nvPr/>
          </p:nvSpPr>
          <p:spPr>
            <a:xfrm>
              <a:off x="8646898" y="4734863"/>
              <a:ext cx="1261884" cy="662554"/>
            </a:xfrm>
            <a:prstGeom prst="rect">
              <a:avLst/>
            </a:prstGeom>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nSpc>
                  <a:spcPct val="150000"/>
                </a:lnSpc>
              </a:pPr>
              <a:r>
                <a:rPr lang="zh-CN" altLang="en-US" sz="2800">
                  <a:solidFill>
                    <a:srgbClr val="626466">
                      <a:lumMod val="50000"/>
                    </a:srgbClr>
                  </a:solidFill>
                  <a:latin typeface="微软雅黑" panose="020B0503020204020204" charset="-122"/>
                  <a:ea typeface="微软雅黑" panose="020B0503020204020204" charset="-122"/>
                  <a:cs typeface="Times New Roman" panose="02020603050405020304" pitchFamily="18" charset="0"/>
                </a:rPr>
                <a:t>苹果酸</a:t>
              </a:r>
              <a:endParaRPr lang="zh-CN" altLang="en-US" sz="2800">
                <a:solidFill>
                  <a:srgbClr val="626466">
                    <a:lumMod val="50000"/>
                  </a:srgbClr>
                </a:solidFill>
                <a:latin typeface="微软雅黑" panose="020B0503020204020204" charset="-122"/>
                <a:ea typeface="微软雅黑" panose="020B0503020204020204" charset="-122"/>
                <a:cs typeface="Times New Roman" panose="02020603050405020304" pitchFamily="18" charset="0"/>
              </a:endParaRPr>
            </a:p>
          </p:txBody>
        </p:sp>
      </p:grpSp>
      <p:sp>
        <p:nvSpPr>
          <p:cNvPr id="24" name="矩形 23"/>
          <p:cNvSpPr/>
          <p:nvPr/>
        </p:nvSpPr>
        <p:spPr>
          <a:xfrm>
            <a:off x="595182" y="5654271"/>
            <a:ext cx="11001636" cy="954107"/>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buClr>
                <a:srgbClr val="E5378E"/>
              </a:buClr>
            </a:pPr>
            <a:r>
              <a:rPr lang="zh-CN" altLang="en-US" sz="2800">
                <a:latin typeface="微软雅黑" panose="020B0503020204020204" charset="-122"/>
                <a:ea typeface="微软雅黑" panose="020B0503020204020204" charset="-122"/>
                <a:cs typeface="Times New Roman" panose="02020603050405020304" pitchFamily="18" charset="0"/>
              </a:rPr>
              <a:t>这些分子中既含</a:t>
            </a:r>
            <a:r>
              <a:rPr lang="zh-CN" altLang="en-US" sz="2800">
                <a:solidFill>
                  <a:srgbClr val="FF0000"/>
                </a:solidFill>
                <a:latin typeface="微软雅黑" panose="020B0503020204020204" charset="-122"/>
                <a:ea typeface="微软雅黑" panose="020B0503020204020204" charset="-122"/>
                <a:cs typeface="Times New Roman" panose="02020603050405020304" pitchFamily="18" charset="0"/>
              </a:rPr>
              <a:t>有羧基</a:t>
            </a:r>
            <a:r>
              <a:rPr lang="zh-CN" altLang="en-US" sz="2800">
                <a:latin typeface="微软雅黑" panose="020B0503020204020204" charset="-122"/>
                <a:ea typeface="微软雅黑" panose="020B0503020204020204" charset="-122"/>
                <a:cs typeface="Times New Roman" panose="02020603050405020304" pitchFamily="18" charset="0"/>
              </a:rPr>
              <a:t>也</a:t>
            </a:r>
            <a:r>
              <a:rPr lang="zh-CN" altLang="en-US" sz="2800">
                <a:solidFill>
                  <a:srgbClr val="FF0000"/>
                </a:solidFill>
                <a:latin typeface="微软雅黑" panose="020B0503020204020204" charset="-122"/>
                <a:ea typeface="微软雅黑" panose="020B0503020204020204" charset="-122"/>
                <a:cs typeface="Times New Roman" panose="02020603050405020304" pitchFamily="18" charset="0"/>
              </a:rPr>
              <a:t>含有羟基</a:t>
            </a:r>
            <a:r>
              <a:rPr lang="zh-CN" altLang="en-US" sz="2800">
                <a:latin typeface="微软雅黑" panose="020B0503020204020204" charset="-122"/>
                <a:ea typeface="微软雅黑" panose="020B0503020204020204" charset="-122"/>
                <a:cs typeface="Times New Roman" panose="02020603050405020304" pitchFamily="18" charset="0"/>
              </a:rPr>
              <a:t>，又叫羟基酸，它们既具有羟基的性质也具有羧基的性质。</a:t>
            </a:r>
            <a:endParaRPr lang="zh-CN" altLang="en-US" sz="2800">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常见的羧酸</a:t>
            </a:r>
            <a:endParaRPr lang="zh-CN" altLang="en-US"/>
          </a:p>
        </p:txBody>
      </p:sp>
      <p:sp>
        <p:nvSpPr>
          <p:cNvPr id="3" name="文本框 2"/>
          <p:cNvSpPr txBox="1"/>
          <p:nvPr/>
        </p:nvSpPr>
        <p:spPr>
          <a:xfrm>
            <a:off x="682853" y="1215568"/>
            <a:ext cx="3771900" cy="430887"/>
          </a:xfrm>
          <a:prstGeom prst="rect">
            <a:avLst/>
          </a:prstGeom>
          <a:noFill/>
        </p:spPr>
        <p:txBody>
          <a:bodyPr wrap="square" lIns="0" tIns="0" rIns="0" bIns="0" rtlCol="0">
            <a:spAutoFit/>
          </a:bodyPr>
          <a:lstStyle/>
          <a:p>
            <a:pPr algn="just"/>
            <a:r>
              <a:rPr lang="en-US" altLang="zh-CN" sz="2800" b="1">
                <a:solidFill>
                  <a:schemeClr val="accent2"/>
                </a:solidFill>
                <a:latin typeface="微软雅黑" panose="020B0503020204020204" charset="-122"/>
                <a:ea typeface="微软雅黑" panose="020B0503020204020204" charset="-122"/>
              </a:rPr>
              <a:t>3</a:t>
            </a:r>
            <a:r>
              <a:rPr lang="zh-CN" altLang="en-US" sz="2800" b="1">
                <a:solidFill>
                  <a:schemeClr val="accent2"/>
                </a:solidFill>
                <a:latin typeface="微软雅黑" panose="020B0503020204020204" charset="-122"/>
                <a:ea typeface="微软雅黑" panose="020B0503020204020204" charset="-122"/>
              </a:rPr>
              <a:t>、乙二酸</a:t>
            </a:r>
            <a:endParaRPr lang="zh-CN" altLang="en-US" sz="2800" b="1">
              <a:solidFill>
                <a:schemeClr val="accent2"/>
              </a:solidFill>
              <a:latin typeface="微软雅黑" panose="020B0503020204020204" charset="-122"/>
              <a:ea typeface="微软雅黑" panose="020B0503020204020204" charset="-122"/>
            </a:endParaRPr>
          </a:p>
        </p:txBody>
      </p:sp>
      <p:sp>
        <p:nvSpPr>
          <p:cNvPr id="4" name="文本框 3"/>
          <p:cNvSpPr txBox="1"/>
          <p:nvPr/>
        </p:nvSpPr>
        <p:spPr>
          <a:xfrm>
            <a:off x="1197203" y="1867872"/>
            <a:ext cx="6937147" cy="430887"/>
          </a:xfrm>
          <a:prstGeom prst="rect">
            <a:avLst/>
          </a:prstGeom>
          <a:noFill/>
        </p:spPr>
        <p:txBody>
          <a:bodyPr wrap="square" lIns="0" tIns="0" rIns="0" bIns="0" rtlCol="0">
            <a:spAutoFit/>
          </a:bodyPr>
          <a:lstStyle/>
          <a:p>
            <a:pPr algn="just"/>
            <a:r>
              <a:rPr lang="zh-CN" altLang="en-US" sz="2800">
                <a:latin typeface="微软雅黑" panose="020B0503020204020204" charset="-122"/>
                <a:ea typeface="微软雅黑" panose="020B0503020204020204" charset="-122"/>
              </a:rPr>
              <a:t>乙二酸是</a:t>
            </a:r>
            <a:r>
              <a:rPr lang="zh-CN" altLang="en-US" sz="2800">
                <a:solidFill>
                  <a:srgbClr val="C00000"/>
                </a:solidFill>
                <a:latin typeface="微软雅黑" panose="020B0503020204020204" charset="-122"/>
                <a:ea typeface="微软雅黑" panose="020B0503020204020204" charset="-122"/>
              </a:rPr>
              <a:t>最简单的二元酸</a:t>
            </a:r>
            <a:r>
              <a:rPr lang="zh-CN" altLang="en-US" sz="2800">
                <a:latin typeface="微软雅黑" panose="020B0503020204020204" charset="-122"/>
                <a:ea typeface="微软雅黑" panose="020B0503020204020204" charset="-122"/>
              </a:rPr>
              <a:t>，又称</a:t>
            </a:r>
            <a:r>
              <a:rPr lang="zh-CN" altLang="en-US" sz="2800">
                <a:solidFill>
                  <a:srgbClr val="C00000"/>
                </a:solidFill>
                <a:latin typeface="微软雅黑" panose="020B0503020204020204" charset="-122"/>
                <a:ea typeface="微软雅黑" panose="020B0503020204020204" charset="-122"/>
              </a:rPr>
              <a:t>草酸</a:t>
            </a:r>
            <a:r>
              <a:rPr lang="zh-CN" altLang="en-US" sz="2800">
                <a:latin typeface="微软雅黑" panose="020B0503020204020204" charset="-122"/>
                <a:ea typeface="微软雅黑" panose="020B0503020204020204" charset="-122"/>
              </a:rPr>
              <a:t>。</a:t>
            </a:r>
            <a:endParaRPr lang="zh-CN" altLang="en-US" sz="2800">
              <a:latin typeface="微软雅黑" panose="020B0503020204020204" charset="-122"/>
              <a:ea typeface="微软雅黑" panose="020B0503020204020204" charset="-122"/>
            </a:endParaRPr>
          </a:p>
        </p:txBody>
      </p:sp>
      <p:sp>
        <p:nvSpPr>
          <p:cNvPr id="5" name="文本框 4"/>
          <p:cNvSpPr txBox="1"/>
          <p:nvPr/>
        </p:nvSpPr>
        <p:spPr>
          <a:xfrm>
            <a:off x="1197203" y="2493546"/>
            <a:ext cx="6286500" cy="430887"/>
          </a:xfrm>
          <a:prstGeom prst="rect">
            <a:avLst/>
          </a:prstGeom>
          <a:noFill/>
        </p:spPr>
        <p:txBody>
          <a:bodyPr wrap="square" lIns="0" tIns="0" rIns="0" bIns="0" rtlCol="0">
            <a:spAutoFit/>
          </a:bodyPr>
          <a:lstStyle/>
          <a:p>
            <a:pPr algn="just"/>
            <a:r>
              <a:rPr lang="zh-CN" altLang="en-US" sz="2800">
                <a:latin typeface="微软雅黑" panose="020B0503020204020204" charset="-122"/>
                <a:ea typeface="微软雅黑" panose="020B0503020204020204" charset="-122"/>
              </a:rPr>
              <a:t>分子式：</a:t>
            </a:r>
            <a:r>
              <a:rPr lang="en-US" altLang="zh-CN" sz="2800" b="1">
                <a:latin typeface="Times New Roman" panose="02020603050405020304" pitchFamily="18" charset="0"/>
                <a:ea typeface="微软雅黑" panose="020B0503020204020204" charset="-122"/>
                <a:cs typeface="Times New Roman" panose="02020603050405020304" pitchFamily="18" charset="0"/>
              </a:rPr>
              <a:t>H</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2</a:t>
            </a:r>
            <a:r>
              <a:rPr lang="en-US" altLang="zh-CN" sz="2800" b="1">
                <a:latin typeface="Times New Roman" panose="02020603050405020304" pitchFamily="18" charset="0"/>
                <a:ea typeface="微软雅黑" panose="020B0503020204020204" charset="-122"/>
                <a:cs typeface="Times New Roman" panose="02020603050405020304" pitchFamily="18" charset="0"/>
              </a:rPr>
              <a:t>C</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2</a:t>
            </a:r>
            <a:r>
              <a:rPr lang="en-US" altLang="zh-CN" sz="2800" b="1">
                <a:latin typeface="Times New Roman" panose="02020603050405020304" pitchFamily="18" charset="0"/>
                <a:ea typeface="微软雅黑" panose="020B0503020204020204" charset="-122"/>
                <a:cs typeface="Times New Roman" panose="02020603050405020304" pitchFamily="18" charset="0"/>
              </a:rPr>
              <a:t>O</a:t>
            </a:r>
            <a:r>
              <a:rPr lang="en-US" altLang="zh-CN" sz="2800" b="1" baseline="-25000">
                <a:latin typeface="Times New Roman" panose="02020603050405020304" pitchFamily="18" charset="0"/>
                <a:ea typeface="微软雅黑" panose="020B0503020204020204" charset="-122"/>
                <a:cs typeface="Times New Roman" panose="02020603050405020304" pitchFamily="18" charset="0"/>
              </a:rPr>
              <a:t>4       </a:t>
            </a:r>
            <a:r>
              <a:rPr lang="el-GR" altLang="zh-CN" sz="2800" b="1">
                <a:latin typeface="Times New Roman" panose="02020603050405020304" pitchFamily="18" charset="0"/>
                <a:ea typeface="微软雅黑" panose="020B0503020204020204" charset="-122"/>
                <a:cs typeface="Times New Roman" panose="02020603050405020304" pitchFamily="18" charset="0"/>
              </a:rPr>
              <a:t>Ω</a:t>
            </a:r>
            <a:r>
              <a:rPr lang="en-US" altLang="zh-CN" sz="2800" b="1">
                <a:latin typeface="Times New Roman" panose="02020603050405020304" pitchFamily="18" charset="0"/>
                <a:ea typeface="微软雅黑" panose="020B0503020204020204" charset="-122"/>
                <a:cs typeface="Times New Roman" panose="02020603050405020304" pitchFamily="18" charset="0"/>
              </a:rPr>
              <a:t>=2</a:t>
            </a:r>
            <a:endParaRPr lang="en-US" altLang="zh-CN" sz="2800" b="1">
              <a:latin typeface="Times New Roman" panose="02020603050405020304" pitchFamily="18" charset="0"/>
              <a:ea typeface="微软雅黑" panose="020B0503020204020204" charset="-122"/>
              <a:cs typeface="Times New Roman" panose="02020603050405020304" pitchFamily="18" charset="0"/>
            </a:endParaRPr>
          </a:p>
        </p:txBody>
      </p:sp>
      <p:sp>
        <p:nvSpPr>
          <p:cNvPr id="6" name="文本框 5"/>
          <p:cNvSpPr txBox="1"/>
          <p:nvPr/>
        </p:nvSpPr>
        <p:spPr>
          <a:xfrm>
            <a:off x="1197203" y="3308807"/>
            <a:ext cx="1934024" cy="430887"/>
          </a:xfrm>
          <a:prstGeom prst="rect">
            <a:avLst/>
          </a:prstGeom>
          <a:noFill/>
        </p:spPr>
        <p:txBody>
          <a:bodyPr wrap="square" lIns="0" tIns="0" rIns="0" bIns="0" rtlCol="0">
            <a:spAutoFit/>
          </a:bodyPr>
          <a:lstStyle/>
          <a:p>
            <a:pPr algn="just"/>
            <a:r>
              <a:rPr lang="zh-CN" altLang="en-US" sz="2800">
                <a:latin typeface="微软雅黑" panose="020B0503020204020204" charset="-122"/>
                <a:ea typeface="微软雅黑" panose="020B0503020204020204" charset="-122"/>
              </a:rPr>
              <a:t>结构简式：</a:t>
            </a:r>
            <a:endParaRPr lang="en-US" altLang="zh-CN" sz="2800" b="1">
              <a:latin typeface="Times New Roman" panose="02020603050405020304" pitchFamily="18" charset="0"/>
              <a:ea typeface="微软雅黑" panose="020B0503020204020204" charset="-122"/>
              <a:cs typeface="Times New Roman" panose="02020603050405020304" pitchFamily="18" charset="0"/>
            </a:endParaRPr>
          </a:p>
        </p:txBody>
      </p:sp>
      <p:grpSp>
        <p:nvGrpSpPr>
          <p:cNvPr id="18" name="组合 17"/>
          <p:cNvGrpSpPr/>
          <p:nvPr/>
        </p:nvGrpSpPr>
        <p:grpSpPr>
          <a:xfrm>
            <a:off x="2837319" y="3019872"/>
            <a:ext cx="1376362" cy="1046856"/>
            <a:chOff x="3233738" y="3525321"/>
            <a:chExt cx="1376362" cy="1046856"/>
          </a:xfrm>
        </p:grpSpPr>
        <p:sp>
          <p:nvSpPr>
            <p:cNvPr id="14" name="文本框 13"/>
            <p:cNvSpPr txBox="1"/>
            <p:nvPr/>
          </p:nvSpPr>
          <p:spPr>
            <a:xfrm>
              <a:off x="3233738" y="3525321"/>
              <a:ext cx="1376362" cy="523220"/>
            </a:xfrm>
            <a:prstGeom prst="rect">
              <a:avLst/>
            </a:prstGeom>
            <a:noFill/>
          </p:spPr>
          <p:txBody>
            <a:bodyPr wrap="square">
              <a:spAutoFit/>
            </a:bodyPr>
            <a:lstStyle/>
            <a:p>
              <a:r>
                <a:rPr lang="en-US" altLang="zh-CN" sz="2800" b="1">
                  <a:latin typeface="Times New Roman" panose="02020603050405020304" pitchFamily="18" charset="0"/>
                  <a:ea typeface="微软雅黑" panose="020B0503020204020204" charset="-122"/>
                  <a:cs typeface="Times New Roman" panose="02020603050405020304" pitchFamily="18" charset="0"/>
                </a:rPr>
                <a:t>COOH</a:t>
              </a:r>
              <a:endParaRPr lang="zh-CN" altLang="en-US" sz="2800"/>
            </a:p>
          </p:txBody>
        </p:sp>
        <p:sp>
          <p:nvSpPr>
            <p:cNvPr id="15" name="文本框 14"/>
            <p:cNvSpPr txBox="1"/>
            <p:nvPr/>
          </p:nvSpPr>
          <p:spPr>
            <a:xfrm>
              <a:off x="3233738" y="4048957"/>
              <a:ext cx="1376362" cy="523220"/>
            </a:xfrm>
            <a:prstGeom prst="rect">
              <a:avLst/>
            </a:prstGeom>
            <a:noFill/>
          </p:spPr>
          <p:txBody>
            <a:bodyPr wrap="square">
              <a:spAutoFit/>
            </a:bodyPr>
            <a:lstStyle/>
            <a:p>
              <a:r>
                <a:rPr lang="en-US" altLang="zh-CN" sz="2800" b="1">
                  <a:latin typeface="Times New Roman" panose="02020603050405020304" pitchFamily="18" charset="0"/>
                  <a:ea typeface="微软雅黑" panose="020B0503020204020204" charset="-122"/>
                  <a:cs typeface="Times New Roman" panose="02020603050405020304" pitchFamily="18" charset="0"/>
                </a:rPr>
                <a:t>COOH</a:t>
              </a:r>
              <a:endParaRPr lang="zh-CN" altLang="en-US" sz="2800"/>
            </a:p>
          </p:txBody>
        </p:sp>
        <p:cxnSp>
          <p:nvCxnSpPr>
            <p:cNvPr id="17" name="直接连接符 16"/>
            <p:cNvCxnSpPr/>
            <p:nvPr/>
          </p:nvCxnSpPr>
          <p:spPr>
            <a:xfrm flipH="1">
              <a:off x="3457575" y="3933825"/>
              <a:ext cx="0" cy="238125"/>
            </a:xfrm>
            <a:prstGeom prst="line">
              <a:avLst/>
            </a:prstGeom>
            <a:ln w="28575"/>
          </p:spPr>
          <p:style>
            <a:lnRef idx="1">
              <a:schemeClr val="dk1"/>
            </a:lnRef>
            <a:fillRef idx="0">
              <a:schemeClr val="dk1"/>
            </a:fillRef>
            <a:effectRef idx="0">
              <a:schemeClr val="dk1"/>
            </a:effectRef>
            <a:fontRef idx="minor">
              <a:schemeClr val="tx1"/>
            </a:fontRef>
          </p:style>
        </p:cxnSp>
      </p:grpSp>
      <p:sp>
        <p:nvSpPr>
          <p:cNvPr id="19" name="矩形 18"/>
          <p:cNvSpPr/>
          <p:nvPr/>
        </p:nvSpPr>
        <p:spPr>
          <a:xfrm>
            <a:off x="1197203" y="4395064"/>
            <a:ext cx="9661297" cy="533288"/>
          </a:xfrm>
          <a:prstGeom prst="rect">
            <a:avLst/>
          </a:prstGeom>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nSpc>
                <a:spcPct val="110000"/>
              </a:lnSpc>
              <a:tabLst>
                <a:tab pos="1029335" algn="l"/>
                <a:tab pos="1850390" algn="l"/>
                <a:tab pos="2538095" algn="l"/>
                <a:tab pos="3221990" algn="l"/>
              </a:tabLst>
            </a:pPr>
            <a:r>
              <a:rPr lang="zh-CN" altLang="zh-CN" sz="2800">
                <a:solidFill>
                  <a:srgbClr val="000000"/>
                </a:solidFill>
                <a:latin typeface="微软雅黑" panose="020B0503020204020204" charset="-122"/>
                <a:ea typeface="微软雅黑" panose="020B0503020204020204" charset="-122"/>
                <a:cs typeface="Times New Roman" panose="02020603050405020304" pitchFamily="18" charset="0"/>
              </a:rPr>
              <a:t>无色</a:t>
            </a:r>
            <a:r>
              <a:rPr lang="zh-CN" altLang="zh-CN" sz="2800">
                <a:solidFill>
                  <a:srgbClr val="FF0000"/>
                </a:solidFill>
                <a:uFill>
                  <a:solidFill>
                    <a:srgbClr val="000000"/>
                  </a:solidFill>
                </a:uFill>
                <a:latin typeface="微软雅黑" panose="020B0503020204020204" charset="-122"/>
                <a:ea typeface="微软雅黑" panose="020B0503020204020204" charset="-122"/>
                <a:cs typeface="Times New Roman" panose="02020603050405020304" pitchFamily="18" charset="0"/>
              </a:rPr>
              <a:t>晶体</a:t>
            </a:r>
            <a:r>
              <a:rPr lang="zh-CN" altLang="en-US" sz="2800">
                <a:solidFill>
                  <a:srgbClr val="000000"/>
                </a:solidFill>
                <a:latin typeface="微软雅黑" panose="020B0503020204020204" charset="-122"/>
                <a:ea typeface="微软雅黑" panose="020B0503020204020204" charset="-122"/>
                <a:cs typeface="Times New Roman" panose="02020603050405020304" pitchFamily="18" charset="0"/>
              </a:rPr>
              <a:t>，</a:t>
            </a:r>
            <a:r>
              <a:rPr lang="zh-CN" altLang="zh-CN" sz="2800">
                <a:solidFill>
                  <a:srgbClr val="000000"/>
                </a:solidFill>
                <a:latin typeface="微软雅黑" panose="020B0503020204020204" charset="-122"/>
                <a:ea typeface="微软雅黑" panose="020B0503020204020204" charset="-122"/>
                <a:cs typeface="Times New Roman" panose="02020603050405020304" pitchFamily="18" charset="0"/>
              </a:rPr>
              <a:t>通常含有两分子结晶水</a:t>
            </a:r>
            <a:r>
              <a:rPr lang="zh-CN" altLang="en-US" sz="2800">
                <a:solidFill>
                  <a:srgbClr val="000000"/>
                </a:solidFill>
                <a:latin typeface="微软雅黑" panose="020B0503020204020204" charset="-122"/>
                <a:ea typeface="微软雅黑" panose="020B0503020204020204" charset="-122"/>
                <a:cs typeface="Times New Roman" panose="02020603050405020304" pitchFamily="18" charset="0"/>
              </a:rPr>
              <a:t>，</a:t>
            </a:r>
            <a:r>
              <a:rPr lang="zh-CN" altLang="zh-CN" sz="2800">
                <a:solidFill>
                  <a:srgbClr val="000000"/>
                </a:solidFill>
                <a:latin typeface="微软雅黑" panose="020B0503020204020204" charset="-122"/>
                <a:ea typeface="微软雅黑" panose="020B0503020204020204" charset="-122"/>
                <a:cs typeface="Times New Roman" panose="02020603050405020304" pitchFamily="18" charset="0"/>
              </a:rPr>
              <a:t>可溶于水和乙醇</a:t>
            </a:r>
            <a:r>
              <a:rPr lang="zh-CN" altLang="en-US" sz="2800">
                <a:solidFill>
                  <a:srgbClr val="000000"/>
                </a:solidFill>
                <a:latin typeface="微软雅黑" panose="020B0503020204020204" charset="-122"/>
                <a:ea typeface="微软雅黑" panose="020B0503020204020204" charset="-122"/>
                <a:cs typeface="Times New Roman" panose="02020603050405020304" pitchFamily="18" charset="0"/>
              </a:rPr>
              <a:t>。</a:t>
            </a:r>
            <a:endParaRPr lang="zh-CN" altLang="zh-CN" sz="2800">
              <a:solidFill>
                <a:srgbClr val="000000"/>
              </a:solidFill>
              <a:latin typeface="微软雅黑" panose="020B0503020204020204" charset="-122"/>
              <a:ea typeface="微软雅黑" panose="020B0503020204020204" charset="-122"/>
              <a:cs typeface="Times New Roman" panose="02020603050405020304" pitchFamily="18" charset="0"/>
            </a:endParaRPr>
          </a:p>
        </p:txBody>
      </p:sp>
      <p:sp>
        <p:nvSpPr>
          <p:cNvPr id="20" name="矩形 19"/>
          <p:cNvSpPr/>
          <p:nvPr/>
        </p:nvSpPr>
        <p:spPr>
          <a:xfrm>
            <a:off x="1197203" y="5185344"/>
            <a:ext cx="8613547" cy="533288"/>
          </a:xfrm>
          <a:prstGeom prst="rect">
            <a:avLst/>
          </a:prstGeom>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nSpc>
                <a:spcPct val="110000"/>
              </a:lnSpc>
              <a:tabLst>
                <a:tab pos="1029335" algn="l"/>
                <a:tab pos="1850390" algn="l"/>
                <a:tab pos="2538095" algn="l"/>
                <a:tab pos="3221990" algn="l"/>
              </a:tabLst>
            </a:pPr>
            <a:r>
              <a:rPr lang="zh-CN" altLang="en-US" sz="2800">
                <a:solidFill>
                  <a:srgbClr val="000000"/>
                </a:solidFill>
                <a:latin typeface="微软雅黑" panose="020B0503020204020204" charset="-122"/>
                <a:ea typeface="微软雅黑" panose="020B0503020204020204" charset="-122"/>
                <a:cs typeface="Times New Roman" panose="02020603050405020304" pitchFamily="18" charset="0"/>
              </a:rPr>
              <a:t>用途：</a:t>
            </a:r>
            <a:r>
              <a:rPr lang="zh-CN" altLang="zh-CN" sz="2800">
                <a:solidFill>
                  <a:srgbClr val="000000"/>
                </a:solidFill>
                <a:latin typeface="微软雅黑" panose="020B0503020204020204" charset="-122"/>
                <a:ea typeface="微软雅黑" panose="020B0503020204020204" charset="-122"/>
                <a:cs typeface="Times New Roman" panose="02020603050405020304" pitchFamily="18" charset="0"/>
              </a:rPr>
              <a:t>化学分析中常用的</a:t>
            </a:r>
            <a:r>
              <a:rPr lang="zh-CN" altLang="zh-CN" sz="2800">
                <a:solidFill>
                  <a:srgbClr val="C00000"/>
                </a:solidFill>
                <a:latin typeface="微软雅黑" panose="020B0503020204020204" charset="-122"/>
                <a:ea typeface="微软雅黑" panose="020B0503020204020204" charset="-122"/>
                <a:cs typeface="Times New Roman" panose="02020603050405020304" pitchFamily="18" charset="0"/>
              </a:rPr>
              <a:t>还原剂</a:t>
            </a:r>
            <a:r>
              <a:rPr lang="zh-CN" altLang="en-US" sz="2800">
                <a:solidFill>
                  <a:srgbClr val="000000"/>
                </a:solidFill>
                <a:latin typeface="微软雅黑" panose="020B0503020204020204" charset="-122"/>
                <a:ea typeface="微软雅黑" panose="020B0503020204020204" charset="-122"/>
                <a:cs typeface="Times New Roman" panose="02020603050405020304" pitchFamily="18" charset="0"/>
              </a:rPr>
              <a:t>，</a:t>
            </a:r>
            <a:r>
              <a:rPr lang="zh-CN" altLang="zh-CN" sz="2800">
                <a:solidFill>
                  <a:srgbClr val="000000"/>
                </a:solidFill>
                <a:latin typeface="微软雅黑" panose="020B0503020204020204" charset="-122"/>
                <a:ea typeface="微软雅黑" panose="020B0503020204020204" charset="-122"/>
                <a:cs typeface="Times New Roman" panose="02020603050405020304" pitchFamily="18" charset="0"/>
              </a:rPr>
              <a:t>也是重要</a:t>
            </a:r>
            <a:r>
              <a:rPr lang="zh-CN" altLang="zh-CN" sz="2800">
                <a:solidFill>
                  <a:srgbClr val="C00000"/>
                </a:solidFill>
                <a:latin typeface="微软雅黑" panose="020B0503020204020204" charset="-122"/>
                <a:ea typeface="微软雅黑" panose="020B0503020204020204" charset="-122"/>
                <a:cs typeface="Times New Roman" panose="02020603050405020304" pitchFamily="18" charset="0"/>
              </a:rPr>
              <a:t>化工原料</a:t>
            </a:r>
            <a:r>
              <a:rPr lang="zh-CN" altLang="en-US" sz="2800">
                <a:solidFill>
                  <a:srgbClr val="C00000"/>
                </a:solidFill>
                <a:latin typeface="微软雅黑" panose="020B0503020204020204" charset="-122"/>
                <a:ea typeface="微软雅黑" panose="020B0503020204020204" charset="-122"/>
                <a:cs typeface="Times New Roman" panose="02020603050405020304" pitchFamily="18" charset="0"/>
              </a:rPr>
              <a:t>。</a:t>
            </a:r>
            <a:endParaRPr lang="zh-CN" altLang="zh-CN" sz="2800">
              <a:solidFill>
                <a:srgbClr val="C00000"/>
              </a:solidFill>
              <a:latin typeface="微软雅黑" panose="020B0503020204020204" charset="-122"/>
              <a:ea typeface="微软雅黑" panose="020B0503020204020204" charset="-122"/>
              <a:cs typeface="Times New Roman" panose="02020603050405020304" pitchFamily="18" charset="0"/>
            </a:endParaRPr>
          </a:p>
        </p:txBody>
      </p:sp>
      <p:pic>
        <p:nvPicPr>
          <p:cNvPr id="23" name="图片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225646" y="1510277"/>
            <a:ext cx="2623453" cy="2623453"/>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常见的羧酸</a:t>
            </a:r>
            <a:endParaRPr lang="zh-CN" altLang="en-US"/>
          </a:p>
        </p:txBody>
      </p:sp>
      <p:sp>
        <p:nvSpPr>
          <p:cNvPr id="3" name="文本框 2"/>
          <p:cNvSpPr txBox="1"/>
          <p:nvPr/>
        </p:nvSpPr>
        <p:spPr>
          <a:xfrm>
            <a:off x="682853" y="1215568"/>
            <a:ext cx="3771900" cy="430887"/>
          </a:xfrm>
          <a:prstGeom prst="rect">
            <a:avLst/>
          </a:prstGeom>
          <a:noFill/>
        </p:spPr>
        <p:txBody>
          <a:bodyPr wrap="square" lIns="0" tIns="0" rIns="0" bIns="0" rtlCol="0">
            <a:spAutoFit/>
          </a:bodyPr>
          <a:lstStyle/>
          <a:p>
            <a:pPr algn="just"/>
            <a:r>
              <a:rPr lang="en-US" altLang="zh-CN" sz="2800" b="1">
                <a:solidFill>
                  <a:schemeClr val="accent2"/>
                </a:solidFill>
                <a:latin typeface="微软雅黑" panose="020B0503020204020204" charset="-122"/>
                <a:ea typeface="微软雅黑" panose="020B0503020204020204" charset="-122"/>
              </a:rPr>
              <a:t>3</a:t>
            </a:r>
            <a:r>
              <a:rPr lang="zh-CN" altLang="en-US" sz="2800" b="1">
                <a:solidFill>
                  <a:schemeClr val="accent2"/>
                </a:solidFill>
                <a:latin typeface="微软雅黑" panose="020B0503020204020204" charset="-122"/>
                <a:ea typeface="微软雅黑" panose="020B0503020204020204" charset="-122"/>
              </a:rPr>
              <a:t>、乙二酸</a:t>
            </a:r>
            <a:endParaRPr lang="zh-CN" altLang="en-US" sz="2800" b="1">
              <a:solidFill>
                <a:schemeClr val="accent2"/>
              </a:solidFill>
              <a:latin typeface="微软雅黑" panose="020B0503020204020204" charset="-122"/>
              <a:ea typeface="微软雅黑" panose="020B0503020204020204" charset="-122"/>
            </a:endParaRPr>
          </a:p>
        </p:txBody>
      </p:sp>
      <p:sp>
        <p:nvSpPr>
          <p:cNvPr id="4" name="文本框 3"/>
          <p:cNvSpPr txBox="1"/>
          <p:nvPr/>
        </p:nvSpPr>
        <p:spPr>
          <a:xfrm>
            <a:off x="2776879" y="1215152"/>
            <a:ext cx="3127147" cy="430887"/>
          </a:xfrm>
          <a:prstGeom prst="rect">
            <a:avLst/>
          </a:prstGeom>
          <a:noFill/>
        </p:spPr>
        <p:txBody>
          <a:bodyPr wrap="square" lIns="0" tIns="0" rIns="0" bIns="0" rtlCol="0">
            <a:spAutoFit/>
          </a:bodyPr>
          <a:lstStyle/>
          <a:p>
            <a:pPr algn="just"/>
            <a:r>
              <a:rPr lang="zh-CN" altLang="en-US" sz="2800">
                <a:latin typeface="微软雅黑" panose="020B0503020204020204" charset="-122"/>
                <a:ea typeface="微软雅黑" panose="020B0503020204020204" charset="-122"/>
              </a:rPr>
              <a:t>乙二酸的化学性质</a:t>
            </a:r>
            <a:endParaRPr lang="zh-CN" altLang="en-US" sz="2800">
              <a:latin typeface="微软雅黑" panose="020B0503020204020204" charset="-122"/>
              <a:ea typeface="微软雅黑" panose="020B0503020204020204" charset="-122"/>
            </a:endParaRPr>
          </a:p>
        </p:txBody>
      </p:sp>
      <p:sp>
        <p:nvSpPr>
          <p:cNvPr id="19" name="矩形 18"/>
          <p:cNvSpPr/>
          <p:nvPr/>
        </p:nvSpPr>
        <p:spPr>
          <a:xfrm>
            <a:off x="1054328" y="1944698"/>
            <a:ext cx="9661297" cy="1161152"/>
          </a:xfrm>
          <a:prstGeom prst="rect">
            <a:avLst/>
          </a:prstGeom>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nSpc>
                <a:spcPct val="110000"/>
              </a:lnSpc>
              <a:spcAft>
                <a:spcPts val="1200"/>
              </a:spcAft>
              <a:tabLst>
                <a:tab pos="1029335" algn="l"/>
                <a:tab pos="1850390" algn="l"/>
                <a:tab pos="2538095" algn="l"/>
                <a:tab pos="3221990" algn="l"/>
              </a:tabLst>
            </a:pPr>
            <a:r>
              <a:rPr lang="en-US" altLang="zh-CN" sz="2800">
                <a:solidFill>
                  <a:srgbClr val="000000"/>
                </a:solidFill>
                <a:latin typeface="微软雅黑" panose="020B0503020204020204" charset="-122"/>
                <a:ea typeface="微软雅黑" panose="020B0503020204020204" charset="-122"/>
                <a:cs typeface="Times New Roman" panose="02020603050405020304" pitchFamily="18" charset="0"/>
              </a:rPr>
              <a:t>1</a:t>
            </a:r>
            <a:r>
              <a:rPr lang="zh-CN" altLang="en-US" sz="2800">
                <a:solidFill>
                  <a:srgbClr val="000000"/>
                </a:solidFill>
                <a:latin typeface="微软雅黑" panose="020B0503020204020204" charset="-122"/>
                <a:ea typeface="微软雅黑" panose="020B0503020204020204" charset="-122"/>
                <a:cs typeface="Times New Roman" panose="02020603050405020304" pitchFamily="18" charset="0"/>
              </a:rPr>
              <a:t>、酸性</a:t>
            </a:r>
            <a:r>
              <a:rPr lang="en-US" altLang="zh-CN" sz="2800">
                <a:solidFill>
                  <a:srgbClr val="000000"/>
                </a:solidFill>
                <a:latin typeface="微软雅黑" panose="020B0503020204020204" charset="-122"/>
                <a:ea typeface="微软雅黑" panose="020B0503020204020204" charset="-122"/>
                <a:cs typeface="Times New Roman" panose="02020603050405020304" pitchFamily="18" charset="0"/>
              </a:rPr>
              <a:t>——</a:t>
            </a:r>
            <a:r>
              <a:rPr lang="zh-CN" altLang="en-US" sz="2800">
                <a:solidFill>
                  <a:srgbClr val="FF0000"/>
                </a:solidFill>
                <a:latin typeface="微软雅黑" panose="020B0503020204020204" charset="-122"/>
                <a:ea typeface="微软雅黑" panose="020B0503020204020204" charset="-122"/>
                <a:cs typeface="Times New Roman" panose="02020603050405020304" pitchFamily="18" charset="0"/>
              </a:rPr>
              <a:t>二元</a:t>
            </a:r>
            <a:r>
              <a:rPr lang="zh-CN" altLang="en-US" sz="2800">
                <a:solidFill>
                  <a:srgbClr val="000000"/>
                </a:solidFill>
                <a:latin typeface="微软雅黑" panose="020B0503020204020204" charset="-122"/>
                <a:ea typeface="微软雅黑" panose="020B0503020204020204" charset="-122"/>
                <a:cs typeface="Times New Roman" panose="02020603050405020304" pitchFamily="18" charset="0"/>
              </a:rPr>
              <a:t>弱酸</a:t>
            </a:r>
            <a:endParaRPr lang="en-US" altLang="zh-CN" sz="2800">
              <a:solidFill>
                <a:srgbClr val="000000"/>
              </a:solidFill>
              <a:latin typeface="微软雅黑" panose="020B0503020204020204" charset="-122"/>
              <a:ea typeface="微软雅黑" panose="020B0503020204020204" charset="-122"/>
              <a:cs typeface="Times New Roman" panose="02020603050405020304" pitchFamily="18" charset="0"/>
            </a:endParaRPr>
          </a:p>
          <a:p>
            <a:pPr>
              <a:lnSpc>
                <a:spcPct val="110000"/>
              </a:lnSpc>
              <a:spcAft>
                <a:spcPts val="1200"/>
              </a:spcAft>
              <a:tabLst>
                <a:tab pos="1029335" algn="l"/>
                <a:tab pos="1850390" algn="l"/>
                <a:tab pos="2538095" algn="l"/>
                <a:tab pos="3221990" algn="l"/>
              </a:tabLst>
            </a:pPr>
            <a:r>
              <a:rPr lang="en-US" altLang="zh-CN" sz="2800">
                <a:solidFill>
                  <a:srgbClr val="000000"/>
                </a:solidFill>
                <a:latin typeface="微软雅黑" panose="020B0503020204020204" charset="-122"/>
                <a:ea typeface="微软雅黑" panose="020B0503020204020204" charset="-122"/>
                <a:cs typeface="Times New Roman" panose="02020603050405020304" pitchFamily="18" charset="0"/>
              </a:rPr>
              <a:t>2</a:t>
            </a:r>
            <a:r>
              <a:rPr lang="zh-CN" altLang="en-US" sz="2800">
                <a:solidFill>
                  <a:srgbClr val="000000"/>
                </a:solidFill>
                <a:latin typeface="微软雅黑" panose="020B0503020204020204" charset="-122"/>
                <a:ea typeface="微软雅黑" panose="020B0503020204020204" charset="-122"/>
                <a:cs typeface="Times New Roman" panose="02020603050405020304" pitchFamily="18" charset="0"/>
              </a:rPr>
              <a:t>、酯化反应</a:t>
            </a:r>
            <a:endParaRPr lang="zh-CN" altLang="zh-CN" sz="2800">
              <a:solidFill>
                <a:srgbClr val="000000"/>
              </a:solidFill>
              <a:latin typeface="微软雅黑" panose="020B0503020204020204" charset="-122"/>
              <a:ea typeface="微软雅黑" panose="020B0503020204020204" charset="-122"/>
              <a:cs typeface="Times New Roman" panose="02020603050405020304" pitchFamily="18" charset="0"/>
            </a:endParaRPr>
          </a:p>
        </p:txBody>
      </p:sp>
      <p:sp>
        <p:nvSpPr>
          <p:cNvPr id="20" name="矩形 19"/>
          <p:cNvSpPr/>
          <p:nvPr/>
        </p:nvSpPr>
        <p:spPr>
          <a:xfrm>
            <a:off x="1307991" y="3439042"/>
            <a:ext cx="1269772" cy="533288"/>
          </a:xfrm>
          <a:prstGeom prst="rect">
            <a:avLst/>
          </a:prstGeom>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nSpc>
                <a:spcPct val="110000"/>
              </a:lnSpc>
              <a:tabLst>
                <a:tab pos="1029335" algn="l"/>
                <a:tab pos="1850390" algn="l"/>
                <a:tab pos="2538095" algn="l"/>
                <a:tab pos="3221990" algn="l"/>
              </a:tabLst>
            </a:pPr>
            <a:r>
              <a:rPr lang="en-US" altLang="zh-CN" sz="2800">
                <a:solidFill>
                  <a:srgbClr val="000000"/>
                </a:solidFill>
                <a:latin typeface="微软雅黑" panose="020B0503020204020204" charset="-122"/>
                <a:ea typeface="微软雅黑" panose="020B0503020204020204" charset="-122"/>
                <a:cs typeface="Times New Roman" panose="02020603050405020304" pitchFamily="18" charset="0"/>
              </a:rPr>
              <a:t>1 mol</a:t>
            </a:r>
            <a:endParaRPr lang="zh-CN" altLang="zh-CN" sz="2800">
              <a:solidFill>
                <a:srgbClr val="C00000"/>
              </a:solidFill>
              <a:latin typeface="微软雅黑" panose="020B0503020204020204" charset="-122"/>
              <a:ea typeface="微软雅黑" panose="020B0503020204020204" charset="-122"/>
              <a:cs typeface="Times New Roman" panose="02020603050405020304" pitchFamily="18" charset="0"/>
            </a:endParaRPr>
          </a:p>
        </p:txBody>
      </p:sp>
      <p:grpSp>
        <p:nvGrpSpPr>
          <p:cNvPr id="7" name="组合 6"/>
          <p:cNvGrpSpPr/>
          <p:nvPr/>
        </p:nvGrpSpPr>
        <p:grpSpPr>
          <a:xfrm>
            <a:off x="2465844" y="3182258"/>
            <a:ext cx="1376362" cy="1046856"/>
            <a:chOff x="3233738" y="3525321"/>
            <a:chExt cx="1376362" cy="1046856"/>
          </a:xfrm>
        </p:grpSpPr>
        <p:sp>
          <p:nvSpPr>
            <p:cNvPr id="8" name="文本框 7"/>
            <p:cNvSpPr txBox="1"/>
            <p:nvPr/>
          </p:nvSpPr>
          <p:spPr>
            <a:xfrm>
              <a:off x="3233738" y="3525321"/>
              <a:ext cx="1376362" cy="523220"/>
            </a:xfrm>
            <a:prstGeom prst="rect">
              <a:avLst/>
            </a:prstGeom>
            <a:noFill/>
          </p:spPr>
          <p:txBody>
            <a:bodyPr wrap="square">
              <a:spAutoFit/>
            </a:bodyPr>
            <a:lstStyle/>
            <a:p>
              <a:r>
                <a:rPr lang="en-US" altLang="zh-CN" sz="2800" b="1">
                  <a:latin typeface="Times New Roman" panose="02020603050405020304" pitchFamily="18" charset="0"/>
                  <a:ea typeface="微软雅黑" panose="020B0503020204020204" charset="-122"/>
                  <a:cs typeface="Times New Roman" panose="02020603050405020304" pitchFamily="18" charset="0"/>
                </a:rPr>
                <a:t>COOH</a:t>
              </a:r>
              <a:endParaRPr lang="zh-CN" altLang="en-US" sz="2800"/>
            </a:p>
          </p:txBody>
        </p:sp>
        <p:sp>
          <p:nvSpPr>
            <p:cNvPr id="9" name="文本框 8"/>
            <p:cNvSpPr txBox="1"/>
            <p:nvPr/>
          </p:nvSpPr>
          <p:spPr>
            <a:xfrm>
              <a:off x="3233738" y="4048957"/>
              <a:ext cx="1376362" cy="523220"/>
            </a:xfrm>
            <a:prstGeom prst="rect">
              <a:avLst/>
            </a:prstGeom>
            <a:noFill/>
          </p:spPr>
          <p:txBody>
            <a:bodyPr wrap="square">
              <a:spAutoFit/>
            </a:bodyPr>
            <a:lstStyle/>
            <a:p>
              <a:r>
                <a:rPr lang="en-US" altLang="zh-CN" sz="2800" b="1">
                  <a:latin typeface="Times New Roman" panose="02020603050405020304" pitchFamily="18" charset="0"/>
                  <a:ea typeface="微软雅黑" panose="020B0503020204020204" charset="-122"/>
                  <a:cs typeface="Times New Roman" panose="02020603050405020304" pitchFamily="18" charset="0"/>
                </a:rPr>
                <a:t>COOH</a:t>
              </a:r>
              <a:endParaRPr lang="zh-CN" altLang="en-US" sz="2800"/>
            </a:p>
          </p:txBody>
        </p:sp>
        <p:cxnSp>
          <p:nvCxnSpPr>
            <p:cNvPr id="10" name="直接连接符 9"/>
            <p:cNvCxnSpPr/>
            <p:nvPr/>
          </p:nvCxnSpPr>
          <p:spPr>
            <a:xfrm flipH="1">
              <a:off x="3457575" y="3933825"/>
              <a:ext cx="0" cy="238125"/>
            </a:xfrm>
            <a:prstGeom prst="line">
              <a:avLst/>
            </a:prstGeom>
            <a:ln w="28575"/>
          </p:spPr>
          <p:style>
            <a:lnRef idx="1">
              <a:schemeClr val="dk1"/>
            </a:lnRef>
            <a:fillRef idx="0">
              <a:schemeClr val="dk1"/>
            </a:fillRef>
            <a:effectRef idx="0">
              <a:schemeClr val="dk1"/>
            </a:effectRef>
            <a:fontRef idx="minor">
              <a:schemeClr val="tx1"/>
            </a:fontRef>
          </p:style>
        </p:cxnSp>
      </p:grpSp>
      <p:sp>
        <p:nvSpPr>
          <p:cNvPr id="11" name="文本框 10"/>
          <p:cNvSpPr txBox="1"/>
          <p:nvPr/>
        </p:nvSpPr>
        <p:spPr>
          <a:xfrm>
            <a:off x="3842206" y="3364126"/>
            <a:ext cx="2676525" cy="570221"/>
          </a:xfrm>
          <a:prstGeom prst="rect">
            <a:avLst/>
          </a:prstGeom>
          <a:noFill/>
        </p:spPr>
        <p:txBody>
          <a:bodyPr wrap="square" lIns="0" tIns="0" rIns="0" bIns="0" rtlCol="0">
            <a:spAutoFit/>
          </a:bodyPr>
          <a:lstStyle/>
          <a:p>
            <a:pPr algn="just">
              <a:lnSpc>
                <a:spcPct val="150000"/>
              </a:lnSpc>
            </a:pPr>
            <a:r>
              <a:rPr lang="en-US" altLang="zh-CN" sz="2800">
                <a:latin typeface="+mj-ea"/>
                <a:ea typeface="+mj-ea"/>
              </a:rPr>
              <a:t>~ 2 mol </a:t>
            </a:r>
            <a:r>
              <a:rPr lang="en-US" altLang="zh-CN" sz="2800" b="1">
                <a:latin typeface="Times New Roman" panose="02020603050405020304" pitchFamily="18" charset="0"/>
                <a:ea typeface="+mj-ea"/>
                <a:cs typeface="Times New Roman" panose="02020603050405020304" pitchFamily="18" charset="0"/>
              </a:rPr>
              <a:t>R-OH</a:t>
            </a:r>
            <a:endParaRPr lang="zh-CN" altLang="en-US" sz="2800" b="1">
              <a:latin typeface="Times New Roman" panose="02020603050405020304" pitchFamily="18" charset="0"/>
              <a:ea typeface="+mj-ea"/>
              <a:cs typeface="Times New Roman" panose="02020603050405020304" pitchFamily="18" charset="0"/>
            </a:endParaRPr>
          </a:p>
        </p:txBody>
      </p:sp>
      <p:sp>
        <p:nvSpPr>
          <p:cNvPr id="12" name="文本框 11"/>
          <p:cNvSpPr txBox="1"/>
          <p:nvPr/>
        </p:nvSpPr>
        <p:spPr>
          <a:xfrm>
            <a:off x="6387762" y="3350744"/>
            <a:ext cx="1450182" cy="570221"/>
          </a:xfrm>
          <a:prstGeom prst="rect">
            <a:avLst/>
          </a:prstGeom>
          <a:noFill/>
        </p:spPr>
        <p:txBody>
          <a:bodyPr wrap="square" lIns="0" tIns="0" rIns="0" bIns="0" rtlCol="0">
            <a:spAutoFit/>
          </a:bodyPr>
          <a:lstStyle/>
          <a:p>
            <a:pPr algn="just">
              <a:lnSpc>
                <a:spcPct val="150000"/>
              </a:lnSpc>
            </a:pPr>
            <a:r>
              <a:rPr lang="en-US" altLang="zh-CN" sz="2800">
                <a:latin typeface="+mj-ea"/>
                <a:ea typeface="+mj-ea"/>
              </a:rPr>
              <a:t>~ 1 mol</a:t>
            </a:r>
            <a:endParaRPr lang="zh-CN" altLang="en-US" sz="2800" b="1">
              <a:latin typeface="Times New Roman" panose="02020603050405020304" pitchFamily="18" charset="0"/>
              <a:ea typeface="+mj-ea"/>
              <a:cs typeface="Times New Roman" panose="02020603050405020304" pitchFamily="18" charset="0"/>
            </a:endParaRPr>
          </a:p>
        </p:txBody>
      </p:sp>
      <p:grpSp>
        <p:nvGrpSpPr>
          <p:cNvPr id="13" name="组合 12"/>
          <p:cNvGrpSpPr/>
          <p:nvPr/>
        </p:nvGrpSpPr>
        <p:grpSpPr>
          <a:xfrm>
            <a:off x="7790318" y="3182050"/>
            <a:ext cx="1376362" cy="1046856"/>
            <a:chOff x="3233738" y="3525321"/>
            <a:chExt cx="1376362" cy="1046856"/>
          </a:xfrm>
        </p:grpSpPr>
        <p:sp>
          <p:nvSpPr>
            <p:cNvPr id="16" name="文本框 15"/>
            <p:cNvSpPr txBox="1"/>
            <p:nvPr/>
          </p:nvSpPr>
          <p:spPr>
            <a:xfrm>
              <a:off x="3233738" y="3525321"/>
              <a:ext cx="1376362" cy="523220"/>
            </a:xfrm>
            <a:prstGeom prst="rect">
              <a:avLst/>
            </a:prstGeom>
            <a:noFill/>
          </p:spPr>
          <p:txBody>
            <a:bodyPr wrap="square">
              <a:spAutoFit/>
            </a:bodyPr>
            <a:lstStyle/>
            <a:p>
              <a:r>
                <a:rPr lang="en-US" altLang="zh-CN" sz="2800" b="1">
                  <a:latin typeface="Times New Roman" panose="02020603050405020304" pitchFamily="18" charset="0"/>
                  <a:ea typeface="微软雅黑" panose="020B0503020204020204" charset="-122"/>
                  <a:cs typeface="Times New Roman" panose="02020603050405020304" pitchFamily="18" charset="0"/>
                </a:rPr>
                <a:t>COOR</a:t>
              </a:r>
              <a:endParaRPr lang="zh-CN" altLang="en-US" sz="2800"/>
            </a:p>
          </p:txBody>
        </p:sp>
        <p:sp>
          <p:nvSpPr>
            <p:cNvPr id="21" name="文本框 20"/>
            <p:cNvSpPr txBox="1"/>
            <p:nvPr/>
          </p:nvSpPr>
          <p:spPr>
            <a:xfrm>
              <a:off x="3233738" y="4048957"/>
              <a:ext cx="1376362" cy="523220"/>
            </a:xfrm>
            <a:prstGeom prst="rect">
              <a:avLst/>
            </a:prstGeom>
            <a:noFill/>
          </p:spPr>
          <p:txBody>
            <a:bodyPr wrap="square">
              <a:spAutoFit/>
            </a:bodyPr>
            <a:lstStyle/>
            <a:p>
              <a:r>
                <a:rPr lang="en-US" altLang="zh-CN" sz="2800" b="1">
                  <a:latin typeface="Times New Roman" panose="02020603050405020304" pitchFamily="18" charset="0"/>
                  <a:ea typeface="微软雅黑" panose="020B0503020204020204" charset="-122"/>
                  <a:cs typeface="Times New Roman" panose="02020603050405020304" pitchFamily="18" charset="0"/>
                </a:rPr>
                <a:t>COOR</a:t>
              </a:r>
              <a:endParaRPr lang="zh-CN" altLang="en-US" sz="2800"/>
            </a:p>
          </p:txBody>
        </p:sp>
        <p:cxnSp>
          <p:nvCxnSpPr>
            <p:cNvPr id="22" name="直接连接符 21"/>
            <p:cNvCxnSpPr/>
            <p:nvPr/>
          </p:nvCxnSpPr>
          <p:spPr>
            <a:xfrm flipH="1">
              <a:off x="3457575" y="3933825"/>
              <a:ext cx="0" cy="238125"/>
            </a:xfrm>
            <a:prstGeom prst="line">
              <a:avLst/>
            </a:prstGeom>
            <a:ln w="28575"/>
          </p:spPr>
          <p:style>
            <a:lnRef idx="1">
              <a:schemeClr val="dk1"/>
            </a:lnRef>
            <a:fillRef idx="0">
              <a:schemeClr val="dk1"/>
            </a:fillRef>
            <a:effectRef idx="0">
              <a:schemeClr val="dk1"/>
            </a:effectRef>
            <a:fontRef idx="minor">
              <a:schemeClr val="tx1"/>
            </a:fontRef>
          </p:style>
        </p:cxnSp>
      </p:grpSp>
      <p:sp>
        <p:nvSpPr>
          <p:cNvPr id="23" name="文本框 22"/>
          <p:cNvSpPr txBox="1"/>
          <p:nvPr/>
        </p:nvSpPr>
        <p:spPr>
          <a:xfrm>
            <a:off x="9102385" y="3364125"/>
            <a:ext cx="2287927" cy="570221"/>
          </a:xfrm>
          <a:prstGeom prst="rect">
            <a:avLst/>
          </a:prstGeom>
          <a:noFill/>
        </p:spPr>
        <p:txBody>
          <a:bodyPr wrap="square" lIns="0" tIns="0" rIns="0" bIns="0" rtlCol="0">
            <a:spAutoFit/>
          </a:bodyPr>
          <a:lstStyle/>
          <a:p>
            <a:pPr algn="just">
              <a:lnSpc>
                <a:spcPct val="150000"/>
              </a:lnSpc>
            </a:pPr>
            <a:r>
              <a:rPr lang="en-US" altLang="zh-CN" sz="2800">
                <a:latin typeface="+mj-ea"/>
                <a:ea typeface="+mj-ea"/>
                <a:cs typeface="Times New Roman" panose="02020603050405020304" pitchFamily="18" charset="0"/>
              </a:rPr>
              <a:t>+ 2 mol  </a:t>
            </a:r>
            <a:r>
              <a:rPr lang="en-US" altLang="zh-CN" sz="2800" b="1">
                <a:latin typeface="Times New Roman" panose="02020603050405020304" pitchFamily="18" charset="0"/>
                <a:ea typeface="+mj-ea"/>
                <a:cs typeface="Times New Roman" panose="02020603050405020304" pitchFamily="18" charset="0"/>
              </a:rPr>
              <a:t>H</a:t>
            </a:r>
            <a:r>
              <a:rPr lang="en-US" altLang="zh-CN" sz="2800" b="1" baseline="-25000">
                <a:latin typeface="Times New Roman" panose="02020603050405020304" pitchFamily="18" charset="0"/>
                <a:ea typeface="+mj-ea"/>
                <a:cs typeface="Times New Roman" panose="02020603050405020304" pitchFamily="18" charset="0"/>
              </a:rPr>
              <a:t>2</a:t>
            </a:r>
            <a:r>
              <a:rPr lang="en-US" altLang="zh-CN" sz="2800" b="1">
                <a:latin typeface="Times New Roman" panose="02020603050405020304" pitchFamily="18" charset="0"/>
                <a:ea typeface="+mj-ea"/>
                <a:cs typeface="Times New Roman" panose="02020603050405020304" pitchFamily="18" charset="0"/>
              </a:rPr>
              <a:t>O</a:t>
            </a:r>
            <a:endParaRPr lang="zh-CN" altLang="en-US" sz="2800" b="1">
              <a:latin typeface="Times New Roman" panose="02020603050405020304" pitchFamily="18" charset="0"/>
              <a:ea typeface="+mj-ea"/>
              <a:cs typeface="Times New Roman" panose="02020603050405020304" pitchFamily="18" charset="0"/>
            </a:endParaRPr>
          </a:p>
        </p:txBody>
      </p:sp>
      <p:sp>
        <p:nvSpPr>
          <p:cNvPr id="24" name="矩形 23"/>
          <p:cNvSpPr/>
          <p:nvPr/>
        </p:nvSpPr>
        <p:spPr>
          <a:xfrm>
            <a:off x="1054328" y="4506402"/>
            <a:ext cx="2279423" cy="533288"/>
          </a:xfrm>
          <a:prstGeom prst="rect">
            <a:avLst/>
          </a:prstGeom>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nSpc>
                <a:spcPct val="110000"/>
              </a:lnSpc>
              <a:spcAft>
                <a:spcPts val="1200"/>
              </a:spcAft>
              <a:tabLst>
                <a:tab pos="1029335" algn="l"/>
                <a:tab pos="1850390" algn="l"/>
                <a:tab pos="2538095" algn="l"/>
                <a:tab pos="3221990" algn="l"/>
              </a:tabLst>
            </a:pPr>
            <a:r>
              <a:rPr lang="en-US" altLang="zh-CN" sz="2800">
                <a:solidFill>
                  <a:srgbClr val="000000"/>
                </a:solidFill>
                <a:latin typeface="微软雅黑" panose="020B0503020204020204" charset="-122"/>
                <a:ea typeface="微软雅黑" panose="020B0503020204020204" charset="-122"/>
                <a:cs typeface="Times New Roman" panose="02020603050405020304" pitchFamily="18" charset="0"/>
              </a:rPr>
              <a:t>3</a:t>
            </a:r>
            <a:r>
              <a:rPr lang="zh-CN" altLang="en-US" sz="2800">
                <a:solidFill>
                  <a:srgbClr val="000000"/>
                </a:solidFill>
                <a:latin typeface="微软雅黑" panose="020B0503020204020204" charset="-122"/>
                <a:ea typeface="微软雅黑" panose="020B0503020204020204" charset="-122"/>
                <a:cs typeface="Times New Roman" panose="02020603050405020304" pitchFamily="18" charset="0"/>
              </a:rPr>
              <a:t>、氧化反应</a:t>
            </a:r>
            <a:endParaRPr lang="zh-CN" altLang="zh-CN" sz="2800">
              <a:solidFill>
                <a:srgbClr val="000000"/>
              </a:solidFill>
              <a:latin typeface="微软雅黑" panose="020B0503020204020204" charset="-122"/>
              <a:ea typeface="微软雅黑" panose="020B0503020204020204" charset="-122"/>
              <a:cs typeface="Times New Roman" panose="02020603050405020304" pitchFamily="18" charset="0"/>
            </a:endParaRPr>
          </a:p>
        </p:txBody>
      </p:sp>
      <p:sp>
        <p:nvSpPr>
          <p:cNvPr id="26" name="文本框 25"/>
          <p:cNvSpPr txBox="1"/>
          <p:nvPr/>
        </p:nvSpPr>
        <p:spPr>
          <a:xfrm>
            <a:off x="3333751" y="4506402"/>
            <a:ext cx="8543924" cy="523220"/>
          </a:xfrm>
          <a:prstGeom prst="rect">
            <a:avLst/>
          </a:prstGeom>
          <a:noFill/>
        </p:spPr>
        <p:txBody>
          <a:bodyPr wrap="square">
            <a:spAutoFit/>
          </a:bodyPr>
          <a:lstStyle/>
          <a:p>
            <a:r>
              <a:rPr kumimoji="0" lang="zh-CN" altLang="en-US" sz="2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Times New Roman" panose="02020603050405020304" pitchFamily="18" charset="0"/>
              </a:rPr>
              <a:t>请书写乙二酸使酸性高锰酸钾溶液褪色的离子方程式</a:t>
            </a:r>
            <a:endParaRPr lang="zh-CN" altLang="en-US"/>
          </a:p>
        </p:txBody>
      </p:sp>
      <p:sp>
        <p:nvSpPr>
          <p:cNvPr id="27" name="文本框 26"/>
          <p:cNvSpPr txBox="1"/>
          <p:nvPr/>
        </p:nvSpPr>
        <p:spPr>
          <a:xfrm>
            <a:off x="1613014" y="5214645"/>
            <a:ext cx="8543924" cy="523220"/>
          </a:xfrm>
          <a:prstGeom prst="rect">
            <a:avLst/>
          </a:prstGeom>
          <a:noFill/>
        </p:spPr>
        <p:txBody>
          <a:bodyPr wrap="square">
            <a:spAutoFit/>
          </a:bodyPr>
          <a:lstStyle/>
          <a:p>
            <a:r>
              <a:rPr lang="en-US" altLang="zh-CN" sz="2800" b="1">
                <a:solidFill>
                  <a:srgbClr val="C00000"/>
                </a:solidFill>
                <a:latin typeface="Times New Roman" panose="02020603050405020304" pitchFamily="18" charset="0"/>
                <a:cs typeface="Times New Roman" panose="02020603050405020304" pitchFamily="18" charset="0"/>
              </a:rPr>
              <a:t>5H</a:t>
            </a:r>
            <a:r>
              <a:rPr lang="en-US" altLang="zh-CN" sz="2800" b="1" baseline="-25000">
                <a:solidFill>
                  <a:srgbClr val="C00000"/>
                </a:solidFill>
                <a:latin typeface="Times New Roman" panose="02020603050405020304" pitchFamily="18" charset="0"/>
                <a:cs typeface="Times New Roman" panose="02020603050405020304" pitchFamily="18" charset="0"/>
              </a:rPr>
              <a:t>2</a:t>
            </a:r>
            <a:r>
              <a:rPr lang="en-US" altLang="zh-CN" sz="2800" b="1">
                <a:solidFill>
                  <a:srgbClr val="C00000"/>
                </a:solidFill>
                <a:latin typeface="Times New Roman" panose="02020603050405020304" pitchFamily="18" charset="0"/>
                <a:cs typeface="Times New Roman" panose="02020603050405020304" pitchFamily="18" charset="0"/>
              </a:rPr>
              <a:t>C</a:t>
            </a:r>
            <a:r>
              <a:rPr lang="en-US" altLang="zh-CN" sz="2800" b="1" baseline="-25000">
                <a:solidFill>
                  <a:srgbClr val="C00000"/>
                </a:solidFill>
                <a:latin typeface="Times New Roman" panose="02020603050405020304" pitchFamily="18" charset="0"/>
                <a:cs typeface="Times New Roman" panose="02020603050405020304" pitchFamily="18" charset="0"/>
              </a:rPr>
              <a:t>2</a:t>
            </a:r>
            <a:r>
              <a:rPr lang="en-US" altLang="zh-CN" sz="2800" b="1">
                <a:solidFill>
                  <a:srgbClr val="C00000"/>
                </a:solidFill>
                <a:latin typeface="Times New Roman" panose="02020603050405020304" pitchFamily="18" charset="0"/>
                <a:cs typeface="Times New Roman" panose="02020603050405020304" pitchFamily="18" charset="0"/>
              </a:rPr>
              <a:t>O</a:t>
            </a:r>
            <a:r>
              <a:rPr lang="en-US" altLang="zh-CN" sz="2800" b="1" baseline="-25000">
                <a:solidFill>
                  <a:srgbClr val="C00000"/>
                </a:solidFill>
                <a:latin typeface="Times New Roman" panose="02020603050405020304" pitchFamily="18" charset="0"/>
                <a:cs typeface="Times New Roman" panose="02020603050405020304" pitchFamily="18" charset="0"/>
              </a:rPr>
              <a:t>4 </a:t>
            </a:r>
            <a:r>
              <a:rPr lang="en-US" altLang="zh-CN" sz="2800" b="1">
                <a:solidFill>
                  <a:srgbClr val="C00000"/>
                </a:solidFill>
                <a:latin typeface="Times New Roman" panose="02020603050405020304" pitchFamily="18" charset="0"/>
                <a:cs typeface="Times New Roman" panose="02020603050405020304" pitchFamily="18" charset="0"/>
              </a:rPr>
              <a:t>+ 2MnO</a:t>
            </a:r>
            <a:r>
              <a:rPr lang="en-US" altLang="zh-CN" sz="2800" b="1" baseline="-25000">
                <a:solidFill>
                  <a:srgbClr val="C00000"/>
                </a:solidFill>
                <a:latin typeface="Times New Roman" panose="02020603050405020304" pitchFamily="18" charset="0"/>
                <a:cs typeface="Times New Roman" panose="02020603050405020304" pitchFamily="18" charset="0"/>
              </a:rPr>
              <a:t>4</a:t>
            </a:r>
            <a:r>
              <a:rPr lang="en-US" altLang="zh-CN" sz="2800" b="1" baseline="30000">
                <a:solidFill>
                  <a:srgbClr val="C00000"/>
                </a:solidFill>
                <a:latin typeface="Times New Roman" panose="02020603050405020304" pitchFamily="18" charset="0"/>
                <a:cs typeface="Times New Roman" panose="02020603050405020304" pitchFamily="18" charset="0"/>
              </a:rPr>
              <a:t>- </a:t>
            </a:r>
            <a:r>
              <a:rPr lang="en-US" altLang="zh-CN" sz="2800" b="1">
                <a:solidFill>
                  <a:srgbClr val="C00000"/>
                </a:solidFill>
                <a:latin typeface="Times New Roman" panose="02020603050405020304" pitchFamily="18" charset="0"/>
                <a:cs typeface="Times New Roman" panose="02020603050405020304" pitchFamily="18" charset="0"/>
              </a:rPr>
              <a:t>+ 6H</a:t>
            </a:r>
            <a:r>
              <a:rPr lang="en-US" altLang="zh-CN" sz="2800" b="1" baseline="30000">
                <a:solidFill>
                  <a:srgbClr val="C00000"/>
                </a:solidFill>
                <a:latin typeface="Times New Roman" panose="02020603050405020304" pitchFamily="18" charset="0"/>
                <a:cs typeface="Times New Roman" panose="02020603050405020304" pitchFamily="18" charset="0"/>
              </a:rPr>
              <a:t>+</a:t>
            </a:r>
            <a:r>
              <a:rPr lang="en-US" altLang="zh-CN" sz="2800" b="1">
                <a:solidFill>
                  <a:srgbClr val="C00000"/>
                </a:solidFill>
                <a:latin typeface="Times New Roman" panose="02020603050405020304" pitchFamily="18" charset="0"/>
                <a:cs typeface="Times New Roman" panose="02020603050405020304" pitchFamily="18" charset="0"/>
              </a:rPr>
              <a:t>→2Mn</a:t>
            </a:r>
            <a:r>
              <a:rPr lang="en-US" altLang="zh-CN" sz="2800" b="1" baseline="30000">
                <a:solidFill>
                  <a:srgbClr val="C00000"/>
                </a:solidFill>
                <a:latin typeface="Times New Roman" panose="02020603050405020304" pitchFamily="18" charset="0"/>
                <a:cs typeface="Times New Roman" panose="02020603050405020304" pitchFamily="18" charset="0"/>
              </a:rPr>
              <a:t>2+ </a:t>
            </a:r>
            <a:r>
              <a:rPr lang="en-US" altLang="zh-CN" sz="2800" b="1">
                <a:solidFill>
                  <a:srgbClr val="C00000"/>
                </a:solidFill>
                <a:latin typeface="Times New Roman" panose="02020603050405020304" pitchFamily="18" charset="0"/>
                <a:cs typeface="Times New Roman" panose="02020603050405020304" pitchFamily="18" charset="0"/>
              </a:rPr>
              <a:t>+ 10CO</a:t>
            </a:r>
            <a:r>
              <a:rPr lang="en-US" altLang="zh-CN" sz="2800" b="1" baseline="-25000">
                <a:solidFill>
                  <a:srgbClr val="C00000"/>
                </a:solidFill>
                <a:latin typeface="Times New Roman" panose="02020603050405020304" pitchFamily="18" charset="0"/>
                <a:cs typeface="Times New Roman" panose="02020603050405020304" pitchFamily="18" charset="0"/>
              </a:rPr>
              <a:t>2</a:t>
            </a:r>
            <a:r>
              <a:rPr lang="en-US" altLang="zh-CN" sz="2800" b="1">
                <a:solidFill>
                  <a:srgbClr val="C00000"/>
                </a:solidFill>
                <a:latin typeface="Times New Roman" panose="02020603050405020304" pitchFamily="18" charset="0"/>
                <a:ea typeface="微软雅黑" panose="020B0503020204020204" charset="-122"/>
                <a:cs typeface="Times New Roman" panose="02020603050405020304" pitchFamily="18" charset="0"/>
              </a:rPr>
              <a:t>↑ </a:t>
            </a:r>
            <a:r>
              <a:rPr lang="en-US" altLang="zh-CN" sz="2800" b="1">
                <a:solidFill>
                  <a:srgbClr val="C00000"/>
                </a:solidFill>
                <a:latin typeface="Times New Roman" panose="02020603050405020304" pitchFamily="18" charset="0"/>
                <a:cs typeface="Times New Roman" panose="02020603050405020304" pitchFamily="18" charset="0"/>
              </a:rPr>
              <a:t>+ 8H</a:t>
            </a:r>
            <a:r>
              <a:rPr lang="en-US" altLang="zh-CN" sz="2800" b="1" baseline="-25000">
                <a:solidFill>
                  <a:srgbClr val="C00000"/>
                </a:solidFill>
                <a:latin typeface="Times New Roman" panose="02020603050405020304" pitchFamily="18" charset="0"/>
                <a:cs typeface="Times New Roman" panose="02020603050405020304" pitchFamily="18" charset="0"/>
              </a:rPr>
              <a:t>2</a:t>
            </a:r>
            <a:r>
              <a:rPr lang="en-US" altLang="zh-CN" sz="2800" b="1">
                <a:solidFill>
                  <a:srgbClr val="C00000"/>
                </a:solidFill>
                <a:latin typeface="Times New Roman" panose="02020603050405020304" pitchFamily="18" charset="0"/>
                <a:cs typeface="Times New Roman" panose="02020603050405020304" pitchFamily="18" charset="0"/>
              </a:rPr>
              <a:t>O</a:t>
            </a:r>
            <a:endParaRPr lang="en-US" altLang="zh-CN" sz="2800" b="1">
              <a:solidFill>
                <a:srgbClr val="C00000"/>
              </a:solidFill>
              <a:latin typeface="Times New Roman" panose="02020603050405020304" pitchFamily="18" charset="0"/>
              <a:cs typeface="Times New Roman" panose="02020603050405020304" pitchFamily="18" charset="0"/>
            </a:endParaRPr>
          </a:p>
        </p:txBody>
      </p:sp>
      <p:pic>
        <p:nvPicPr>
          <p:cNvPr id="28" name="图片 27"/>
          <p:cNvPicPr>
            <a:picLocks noChangeAspect="1"/>
          </p:cNvPicPr>
          <p:nvPr/>
        </p:nvPicPr>
        <p:blipFill>
          <a:blip r:embed="rId1"/>
          <a:stretch>
            <a:fillRect/>
          </a:stretch>
        </p:blipFill>
        <p:spPr>
          <a:xfrm>
            <a:off x="9558929" y="208574"/>
            <a:ext cx="2318745" cy="235365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1" grpId="0"/>
      <p:bldP spid="12" grpId="0"/>
      <p:bldP spid="23" grpId="0"/>
      <p:bldP spid="24" grpId="0"/>
      <p:bldP spid="26"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自我检测</a:t>
            </a:r>
            <a:endParaRPr lang="zh-CN" altLang="en-US"/>
          </a:p>
        </p:txBody>
      </p:sp>
      <p:sp>
        <p:nvSpPr>
          <p:cNvPr id="3" name="文本框 12"/>
          <p:cNvSpPr txBox="1"/>
          <p:nvPr/>
        </p:nvSpPr>
        <p:spPr>
          <a:xfrm>
            <a:off x="352049" y="1767006"/>
            <a:ext cx="11697452" cy="3323987"/>
          </a:xfrm>
          <a:prstGeom prst="rect">
            <a:avLst/>
          </a:prstGeom>
          <a:noFill/>
          <a:ln w="9525">
            <a:noFill/>
          </a:ln>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nSpc>
                <a:spcPct val="150000"/>
              </a:lnSpc>
            </a:pPr>
            <a:r>
              <a:rPr lang="en-US" sz="2800">
                <a:solidFill>
                  <a:schemeClr val="tx1"/>
                </a:solidFill>
                <a:latin typeface="+mj-ea"/>
                <a:ea typeface="+mj-ea"/>
                <a:cs typeface="Times New Roman" panose="02020603050405020304" pitchFamily="18" charset="0"/>
              </a:rPr>
              <a:t>1</a:t>
            </a:r>
            <a:r>
              <a:rPr lang="zh-CN" sz="2800">
                <a:solidFill>
                  <a:schemeClr val="tx1"/>
                </a:solidFill>
                <a:latin typeface="+mj-ea"/>
                <a:ea typeface="+mj-ea"/>
                <a:cs typeface="Times New Roman" panose="02020603050405020304" pitchFamily="18" charset="0"/>
              </a:rPr>
              <a:t>．羧酸是一类非常重要的有机物，下列关于羧酸的说法中</a:t>
            </a:r>
            <a:r>
              <a:rPr lang="zh-CN" sz="2800">
                <a:solidFill>
                  <a:srgbClr val="0B0BF3"/>
                </a:solidFill>
                <a:latin typeface="+mj-ea"/>
                <a:ea typeface="+mj-ea"/>
                <a:cs typeface="Times New Roman" panose="02020603050405020304" pitchFamily="18" charset="0"/>
              </a:rPr>
              <a:t>正确</a:t>
            </a:r>
            <a:r>
              <a:rPr lang="zh-CN" sz="2800">
                <a:solidFill>
                  <a:schemeClr val="tx1"/>
                </a:solidFill>
                <a:latin typeface="+mj-ea"/>
                <a:ea typeface="+mj-ea"/>
                <a:cs typeface="Times New Roman" panose="02020603050405020304" pitchFamily="18" charset="0"/>
              </a:rPr>
              <a:t>的是</a:t>
            </a:r>
            <a:r>
              <a:rPr lang="en-US" sz="2800">
                <a:solidFill>
                  <a:schemeClr val="tx1"/>
                </a:solidFill>
                <a:latin typeface="+mj-ea"/>
                <a:ea typeface="+mj-ea"/>
                <a:cs typeface="Times New Roman" panose="02020603050405020304" pitchFamily="18" charset="0"/>
              </a:rPr>
              <a:t>(</a:t>
            </a:r>
            <a:r>
              <a:rPr lang="zh-CN" sz="2800">
                <a:solidFill>
                  <a:schemeClr val="tx1"/>
                </a:solidFill>
                <a:latin typeface="+mj-ea"/>
                <a:ea typeface="+mj-ea"/>
                <a:cs typeface="Times New Roman" panose="02020603050405020304" pitchFamily="18" charset="0"/>
              </a:rPr>
              <a:t>　　</a:t>
            </a:r>
            <a:r>
              <a:rPr lang="en-US" sz="2800">
                <a:solidFill>
                  <a:schemeClr val="tx1"/>
                </a:solidFill>
                <a:latin typeface="+mj-ea"/>
                <a:ea typeface="+mj-ea"/>
                <a:cs typeface="Times New Roman" panose="02020603050405020304" pitchFamily="18" charset="0"/>
              </a:rPr>
              <a:t>)              </a:t>
            </a:r>
            <a:endParaRPr lang="en-US" sz="2800">
              <a:solidFill>
                <a:schemeClr val="tx1"/>
              </a:solidFill>
              <a:latin typeface="+mj-ea"/>
              <a:ea typeface="+mj-ea"/>
              <a:cs typeface="Times New Roman" panose="02020603050405020304" pitchFamily="18" charset="0"/>
            </a:endParaRPr>
          </a:p>
          <a:p>
            <a:pPr>
              <a:lnSpc>
                <a:spcPct val="150000"/>
              </a:lnSpc>
            </a:pPr>
            <a:r>
              <a:rPr lang="en-US" sz="2800">
                <a:latin typeface="+mj-ea"/>
                <a:ea typeface="+mj-ea"/>
                <a:cs typeface="Times New Roman" panose="02020603050405020304" pitchFamily="18" charset="0"/>
              </a:rPr>
              <a:t>      </a:t>
            </a:r>
            <a:r>
              <a:rPr lang="en-US" sz="2800">
                <a:solidFill>
                  <a:schemeClr val="tx1"/>
                </a:solidFill>
                <a:latin typeface="+mj-ea"/>
                <a:ea typeface="+mj-ea"/>
                <a:cs typeface="Times New Roman" panose="02020603050405020304" pitchFamily="18" charset="0"/>
              </a:rPr>
              <a:t>A</a:t>
            </a:r>
            <a:r>
              <a:rPr lang="zh-CN" sz="2800">
                <a:solidFill>
                  <a:schemeClr val="tx1"/>
                </a:solidFill>
                <a:latin typeface="+mj-ea"/>
                <a:ea typeface="+mj-ea"/>
                <a:cs typeface="Times New Roman" panose="02020603050405020304" pitchFamily="18" charset="0"/>
              </a:rPr>
              <a:t>．羧酸在常温常压下均为液态物质</a:t>
            </a:r>
            <a:r>
              <a:rPr lang="en-US" altLang="zh-CN" sz="2800">
                <a:solidFill>
                  <a:schemeClr val="tx1"/>
                </a:solidFill>
                <a:latin typeface="+mj-ea"/>
                <a:ea typeface="+mj-ea"/>
                <a:cs typeface="Times New Roman" panose="02020603050405020304" pitchFamily="18" charset="0"/>
              </a:rPr>
              <a:t>  
      </a:t>
            </a:r>
            <a:r>
              <a:rPr lang="en-US" sz="2800">
                <a:solidFill>
                  <a:schemeClr val="tx1"/>
                </a:solidFill>
                <a:latin typeface="+mj-ea"/>
                <a:ea typeface="+mj-ea"/>
                <a:cs typeface="Times New Roman" panose="02020603050405020304" pitchFamily="18" charset="0"/>
              </a:rPr>
              <a:t>B</a:t>
            </a:r>
            <a:r>
              <a:rPr lang="zh-CN" sz="2800">
                <a:solidFill>
                  <a:schemeClr val="tx1"/>
                </a:solidFill>
                <a:latin typeface="+mj-ea"/>
                <a:ea typeface="+mj-ea"/>
                <a:cs typeface="Times New Roman" panose="02020603050405020304" pitchFamily="18" charset="0"/>
              </a:rPr>
              <a:t>．羧酸的通式为</a:t>
            </a:r>
            <a:r>
              <a:rPr lang="en-US" sz="2800">
                <a:solidFill>
                  <a:schemeClr val="tx1"/>
                </a:solidFill>
                <a:latin typeface="+mj-ea"/>
                <a:ea typeface="+mj-ea"/>
                <a:cs typeface="Times New Roman" panose="02020603050405020304" pitchFamily="18" charset="0"/>
              </a:rPr>
              <a:t>C</a:t>
            </a:r>
            <a:r>
              <a:rPr lang="en-US" sz="2800" i="1" baseline="-25000">
                <a:solidFill>
                  <a:schemeClr val="tx1"/>
                </a:solidFill>
                <a:latin typeface="+mj-ea"/>
                <a:ea typeface="+mj-ea"/>
                <a:cs typeface="Times New Roman" panose="02020603050405020304" pitchFamily="18" charset="0"/>
              </a:rPr>
              <a:t>n</a:t>
            </a:r>
            <a:r>
              <a:rPr lang="en-US" sz="2800">
                <a:solidFill>
                  <a:schemeClr val="tx1"/>
                </a:solidFill>
                <a:latin typeface="+mj-ea"/>
                <a:ea typeface="+mj-ea"/>
                <a:cs typeface="Times New Roman" panose="02020603050405020304" pitchFamily="18" charset="0"/>
              </a:rPr>
              <a:t>H</a:t>
            </a:r>
            <a:r>
              <a:rPr lang="en-US" sz="2800" baseline="-25000">
                <a:solidFill>
                  <a:schemeClr val="tx1"/>
                </a:solidFill>
                <a:latin typeface="+mj-ea"/>
                <a:ea typeface="+mj-ea"/>
                <a:cs typeface="Times New Roman" panose="02020603050405020304" pitchFamily="18" charset="0"/>
              </a:rPr>
              <a:t>2</a:t>
            </a:r>
            <a:r>
              <a:rPr lang="en-US" sz="2800" i="1" baseline="-25000">
                <a:solidFill>
                  <a:schemeClr val="tx1"/>
                </a:solidFill>
                <a:latin typeface="+mj-ea"/>
                <a:ea typeface="+mj-ea"/>
                <a:cs typeface="Times New Roman" panose="02020603050405020304" pitchFamily="18" charset="0"/>
              </a:rPr>
              <a:t>n</a:t>
            </a:r>
            <a:r>
              <a:rPr lang="zh-CN" sz="2800" baseline="-25000">
                <a:solidFill>
                  <a:schemeClr val="tx1"/>
                </a:solidFill>
                <a:latin typeface="+mj-ea"/>
                <a:ea typeface="+mj-ea"/>
                <a:cs typeface="Times New Roman" panose="02020603050405020304" pitchFamily="18" charset="0"/>
              </a:rPr>
              <a:t>＋</a:t>
            </a:r>
            <a:r>
              <a:rPr lang="en-US" sz="2800" baseline="-25000">
                <a:solidFill>
                  <a:schemeClr val="tx1"/>
                </a:solidFill>
                <a:latin typeface="+mj-ea"/>
                <a:ea typeface="+mj-ea"/>
                <a:cs typeface="Times New Roman" panose="02020603050405020304" pitchFamily="18" charset="0"/>
              </a:rPr>
              <a:t>2</a:t>
            </a:r>
            <a:r>
              <a:rPr lang="en-US" sz="2800">
                <a:solidFill>
                  <a:schemeClr val="tx1"/>
                </a:solidFill>
                <a:latin typeface="+mj-ea"/>
                <a:ea typeface="+mj-ea"/>
                <a:cs typeface="Times New Roman" panose="02020603050405020304" pitchFamily="18" charset="0"/>
              </a:rPr>
              <a:t>O</a:t>
            </a:r>
            <a:r>
              <a:rPr lang="en-US" sz="2800" baseline="-25000">
                <a:solidFill>
                  <a:schemeClr val="tx1"/>
                </a:solidFill>
                <a:latin typeface="+mj-ea"/>
                <a:ea typeface="+mj-ea"/>
                <a:cs typeface="Times New Roman" panose="02020603050405020304" pitchFamily="18" charset="0"/>
              </a:rPr>
              <a:t>2</a:t>
            </a:r>
            <a:r>
              <a:rPr lang="en-US" sz="2800">
                <a:solidFill>
                  <a:schemeClr val="tx1"/>
                </a:solidFill>
                <a:latin typeface="+mj-ea"/>
                <a:ea typeface="+mj-ea"/>
                <a:cs typeface="Times New Roman" panose="02020603050405020304" pitchFamily="18" charset="0"/>
              </a:rPr>
              <a:t>  </a:t>
            </a:r>
            <a:endParaRPr lang="en-US" sz="2800">
              <a:solidFill>
                <a:schemeClr val="tx1"/>
              </a:solidFill>
              <a:latin typeface="+mj-ea"/>
              <a:ea typeface="+mj-ea"/>
              <a:cs typeface="Times New Roman" panose="02020603050405020304" pitchFamily="18" charset="0"/>
            </a:endParaRPr>
          </a:p>
          <a:p>
            <a:pPr>
              <a:lnSpc>
                <a:spcPct val="150000"/>
              </a:lnSpc>
            </a:pPr>
            <a:r>
              <a:rPr lang="en-US" sz="2800">
                <a:solidFill>
                  <a:schemeClr val="tx1"/>
                </a:solidFill>
                <a:latin typeface="+mj-ea"/>
                <a:ea typeface="+mj-ea"/>
                <a:cs typeface="Times New Roman" panose="02020603050405020304" pitchFamily="18" charset="0"/>
              </a:rPr>
              <a:t>      C</a:t>
            </a:r>
            <a:r>
              <a:rPr lang="zh-CN" sz="2800">
                <a:solidFill>
                  <a:schemeClr val="tx1"/>
                </a:solidFill>
                <a:latin typeface="+mj-ea"/>
                <a:ea typeface="+mj-ea"/>
                <a:cs typeface="Times New Roman" panose="02020603050405020304" pitchFamily="18" charset="0"/>
              </a:rPr>
              <a:t>．羧酸的官能团为</a:t>
            </a:r>
            <a:r>
              <a:rPr lang="en-US" sz="2800">
                <a:solidFill>
                  <a:schemeClr val="tx1"/>
                </a:solidFill>
                <a:latin typeface="+mj-ea"/>
                <a:ea typeface="+mj-ea"/>
                <a:cs typeface="Times New Roman" panose="02020603050405020304" pitchFamily="18" charset="0"/>
              </a:rPr>
              <a:t>—COOH          
      D</a:t>
            </a:r>
            <a:r>
              <a:rPr lang="zh-CN" sz="2800">
                <a:solidFill>
                  <a:schemeClr val="tx1"/>
                </a:solidFill>
                <a:latin typeface="+mj-ea"/>
                <a:ea typeface="+mj-ea"/>
                <a:cs typeface="Times New Roman" panose="02020603050405020304" pitchFamily="18" charset="0"/>
              </a:rPr>
              <a:t>．只有链烃基与羧基相连的化合物才叫羧酸</a:t>
            </a:r>
            <a:endParaRPr lang="zh-CN" sz="2800">
              <a:solidFill>
                <a:schemeClr val="tx1"/>
              </a:solidFill>
              <a:latin typeface="+mj-ea"/>
              <a:ea typeface="+mj-ea"/>
              <a:cs typeface="Times New Roman" panose="02020603050405020304" pitchFamily="18" charset="0"/>
            </a:endParaRPr>
          </a:p>
        </p:txBody>
      </p:sp>
      <p:sp>
        <p:nvSpPr>
          <p:cNvPr id="4" name="文本框 13"/>
          <p:cNvSpPr txBox="1"/>
          <p:nvPr/>
        </p:nvSpPr>
        <p:spPr>
          <a:xfrm>
            <a:off x="11195657" y="1908670"/>
            <a:ext cx="460382" cy="584775"/>
          </a:xfrm>
          <a:prstGeom prst="rect">
            <a:avLst/>
          </a:prstGeom>
          <a:noFill/>
        </p:spPr>
        <p:txBody>
          <a:bodyPr wrap="none" rtlCol="0"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sz="3200" b="1">
                <a:solidFill>
                  <a:srgbClr val="FF0000"/>
                </a:solidFill>
                <a:latin typeface="+mj-ea"/>
                <a:ea typeface="+mj-ea"/>
                <a:cs typeface="Times New Roman" panose="02020603050405020304" pitchFamily="18" charset="0"/>
                <a:sym typeface="+mn-ea"/>
              </a:rPr>
              <a:t>C</a:t>
            </a:r>
            <a:endParaRPr lang="en-US" altLang="en-US" sz="3200" b="1">
              <a:solidFill>
                <a:srgbClr val="FF0000"/>
              </a:solidFill>
              <a:latin typeface="+mj-ea"/>
              <a:ea typeface="+mj-ea"/>
              <a:cs typeface="Times New Roman" panose="02020603050405020304" pitchFamily="18" charset="0"/>
              <a:sym typeface="+mn-ea"/>
            </a:endParaRPr>
          </a:p>
        </p:txBody>
      </p:sp>
      <p:pic>
        <p:nvPicPr>
          <p:cNvPr id="5" name="图片 4"/>
          <p:cNvPicPr>
            <a:picLocks noChangeAspect="1"/>
          </p:cNvPicPr>
          <p:nvPr/>
        </p:nvPicPr>
        <p:blipFill>
          <a:blip r:embed="rId1"/>
          <a:stretch>
            <a:fillRect/>
          </a:stretch>
        </p:blipFill>
        <p:spPr>
          <a:xfrm>
            <a:off x="9406103" y="3952875"/>
            <a:ext cx="2433847" cy="260421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1"/>
          <p:cNvSpPr txBox="1"/>
          <p:nvPr/>
        </p:nvSpPr>
        <p:spPr>
          <a:xfrm>
            <a:off x="551584" y="1210029"/>
            <a:ext cx="11374582" cy="1308884"/>
          </a:xfrm>
          <a:prstGeom prst="rect">
            <a:avLst/>
          </a:prstGeom>
          <a:noFill/>
          <a:ln w="9525">
            <a:noFill/>
          </a:ln>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nSpc>
                <a:spcPct val="150000"/>
              </a:lnSpc>
            </a:pPr>
            <a:r>
              <a:rPr lang="en-US" sz="2800">
                <a:latin typeface="+mj-ea"/>
                <a:ea typeface="+mj-ea"/>
                <a:cs typeface="Times New Roman" panose="02020603050405020304" pitchFamily="18" charset="0"/>
              </a:rPr>
              <a:t>2</a:t>
            </a:r>
            <a:r>
              <a:rPr lang="zh-CN" altLang="en-US" sz="2800">
                <a:latin typeface="+mj-ea"/>
                <a:ea typeface="+mj-ea"/>
                <a:cs typeface="Times New Roman" panose="02020603050405020304" pitchFamily="18" charset="0"/>
              </a:rPr>
              <a:t>、</a:t>
            </a:r>
            <a:r>
              <a:rPr lang="zh-CN" sz="2800">
                <a:latin typeface="+mj-ea"/>
                <a:ea typeface="+mj-ea"/>
                <a:cs typeface="Times New Roman" panose="02020603050405020304" pitchFamily="18" charset="0"/>
              </a:rPr>
              <a:t>某课外兴趣小组欲在实验室里制备少量乙酸乙酯，设计了如图所示装置，其中不正确的是</a:t>
            </a:r>
            <a:r>
              <a:rPr lang="en-US" sz="2800">
                <a:latin typeface="+mj-ea"/>
                <a:ea typeface="+mj-ea"/>
                <a:cs typeface="Times New Roman" panose="02020603050405020304" pitchFamily="18" charset="0"/>
              </a:rPr>
              <a:t>(    </a:t>
            </a:r>
            <a:r>
              <a:rPr lang="zh-CN" sz="2800">
                <a:latin typeface="+mj-ea"/>
                <a:ea typeface="+mj-ea"/>
                <a:cs typeface="Times New Roman" panose="02020603050405020304" pitchFamily="18" charset="0"/>
              </a:rPr>
              <a:t>　　</a:t>
            </a:r>
            <a:r>
              <a:rPr lang="en-US" sz="2800">
                <a:latin typeface="+mj-ea"/>
                <a:ea typeface="+mj-ea"/>
                <a:cs typeface="Times New Roman" panose="02020603050405020304" pitchFamily="18" charset="0"/>
              </a:rPr>
              <a:t>)</a:t>
            </a:r>
            <a:endParaRPr lang="zh-CN" altLang="en-US" sz="2800">
              <a:latin typeface="+mj-ea"/>
              <a:ea typeface="+mj-ea"/>
              <a:cs typeface="Times New Roman" panose="02020603050405020304" pitchFamily="18" charset="0"/>
            </a:endParaRPr>
          </a:p>
        </p:txBody>
      </p:sp>
      <p:sp>
        <p:nvSpPr>
          <p:cNvPr id="2" name="标题 1"/>
          <p:cNvSpPr>
            <a:spLocks noGrp="1"/>
          </p:cNvSpPr>
          <p:nvPr>
            <p:ph type="title"/>
          </p:nvPr>
        </p:nvSpPr>
        <p:spPr/>
        <p:txBody>
          <a:bodyPr/>
          <a:lstStyle/>
          <a:p>
            <a:r>
              <a:rPr lang="zh-CN" altLang="en-US"/>
              <a:t>自我检测</a:t>
            </a:r>
            <a:endParaRPr lang="zh-CN" altLang="en-US"/>
          </a:p>
        </p:txBody>
      </p:sp>
      <p:sp>
        <p:nvSpPr>
          <p:cNvPr id="5" name="文本框 2"/>
          <p:cNvSpPr txBox="1"/>
          <p:nvPr/>
        </p:nvSpPr>
        <p:spPr>
          <a:xfrm>
            <a:off x="4667539" y="1931388"/>
            <a:ext cx="647700" cy="646331"/>
          </a:xfrm>
          <a:prstGeom prst="rect">
            <a:avLst/>
          </a:prstGeom>
          <a:noFill/>
        </p:spPr>
        <p:txBody>
          <a:bodyPr wrap="square" rtlCol="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3600">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D</a:t>
            </a:r>
            <a:endParaRPr lang="en-US" altLang="zh-CN" sz="3600">
              <a:solidFill>
                <a:srgbClr val="FF0000"/>
              </a:solidFill>
              <a:latin typeface="Times New Roman" panose="02020603050405020304" pitchFamily="18" charset="0"/>
              <a:ea typeface="华文新魏" panose="02010800040101010101" pitchFamily="2" charset="-122"/>
              <a:cs typeface="Times New Roman" panose="02020603050405020304" pitchFamily="18" charset="0"/>
            </a:endParaRPr>
          </a:p>
        </p:txBody>
      </p:sp>
      <p:pic>
        <p:nvPicPr>
          <p:cNvPr id="6" name="图片 5"/>
          <p:cNvPicPr/>
          <p:nvPr/>
        </p:nvPicPr>
        <p:blipFill>
          <a:blip r:embed="rId1"/>
          <a:stretch>
            <a:fillRect/>
          </a:stretch>
        </p:blipFill>
        <p:spPr>
          <a:xfrm>
            <a:off x="8108950" y="2070321"/>
            <a:ext cx="3655291" cy="3116723"/>
          </a:xfrm>
          <a:prstGeom prst="rect">
            <a:avLst/>
          </a:prstGeom>
          <a:noFill/>
          <a:ln w="9525">
            <a:noFill/>
          </a:ln>
        </p:spPr>
      </p:pic>
      <p:sp>
        <p:nvSpPr>
          <p:cNvPr id="7" name="文本框 4"/>
          <p:cNvSpPr txBox="1"/>
          <p:nvPr/>
        </p:nvSpPr>
        <p:spPr>
          <a:xfrm>
            <a:off x="821748" y="2642738"/>
            <a:ext cx="7691582" cy="2677656"/>
          </a:xfrm>
          <a:prstGeom prst="rect">
            <a:avLst/>
          </a:prstGeom>
          <a:noFill/>
          <a:ln w="9525">
            <a:noFill/>
          </a:ln>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nSpc>
                <a:spcPct val="150000"/>
              </a:lnSpc>
            </a:pPr>
            <a:r>
              <a:rPr lang="en-US" sz="2800">
                <a:latin typeface="+mj-ea"/>
                <a:ea typeface="+mj-ea"/>
                <a:cs typeface="Times New Roman" panose="02020603050405020304" pitchFamily="18" charset="0"/>
              </a:rPr>
              <a:t>A</a:t>
            </a:r>
            <a:r>
              <a:rPr lang="zh-CN" sz="2800">
                <a:latin typeface="+mj-ea"/>
                <a:ea typeface="+mj-ea"/>
                <a:cs typeface="Times New Roman" panose="02020603050405020304" pitchFamily="18" charset="0"/>
              </a:rPr>
              <a:t>．该装置中冷凝水的流向为</a:t>
            </a:r>
            <a:r>
              <a:rPr lang="en-US" sz="2800">
                <a:latin typeface="+mj-ea"/>
                <a:ea typeface="+mj-ea"/>
                <a:cs typeface="Times New Roman" panose="02020603050405020304" pitchFamily="18" charset="0"/>
              </a:rPr>
              <a:t>b</a:t>
            </a:r>
            <a:r>
              <a:rPr lang="zh-CN" sz="2800">
                <a:latin typeface="+mj-ea"/>
                <a:ea typeface="+mj-ea"/>
                <a:cs typeface="Times New Roman" panose="02020603050405020304" pitchFamily="18" charset="0"/>
              </a:rPr>
              <a:t>进</a:t>
            </a:r>
            <a:r>
              <a:rPr lang="en-US" sz="2800">
                <a:latin typeface="+mj-ea"/>
                <a:ea typeface="+mj-ea"/>
                <a:cs typeface="Times New Roman" panose="02020603050405020304" pitchFamily="18" charset="0"/>
              </a:rPr>
              <a:t>a</a:t>
            </a:r>
            <a:r>
              <a:rPr lang="zh-CN" sz="2800">
                <a:latin typeface="+mj-ea"/>
                <a:ea typeface="+mj-ea"/>
                <a:cs typeface="Times New Roman" panose="02020603050405020304" pitchFamily="18" charset="0"/>
              </a:rPr>
              <a:t>出</a:t>
            </a:r>
            <a:endParaRPr lang="en-US" altLang="zh-CN" sz="2800">
              <a:latin typeface="+mj-ea"/>
              <a:ea typeface="+mj-ea"/>
              <a:cs typeface="Times New Roman" panose="02020603050405020304" pitchFamily="18" charset="0"/>
            </a:endParaRPr>
          </a:p>
          <a:p>
            <a:pPr>
              <a:lnSpc>
                <a:spcPct val="150000"/>
              </a:lnSpc>
            </a:pPr>
            <a:r>
              <a:rPr lang="en-US" sz="2800">
                <a:latin typeface="+mj-ea"/>
                <a:ea typeface="+mj-ea"/>
                <a:cs typeface="Times New Roman" panose="02020603050405020304" pitchFamily="18" charset="0"/>
              </a:rPr>
              <a:t>B</a:t>
            </a:r>
            <a:r>
              <a:rPr lang="zh-CN" sz="2800">
                <a:latin typeface="+mj-ea"/>
                <a:ea typeface="+mj-ea"/>
                <a:cs typeface="Times New Roman" panose="02020603050405020304" pitchFamily="18" charset="0"/>
              </a:rPr>
              <a:t>．加入过量乙醇可提高乙酸的转化率</a:t>
            </a:r>
            <a:endParaRPr lang="en-US" altLang="zh-CN" sz="2800">
              <a:latin typeface="+mj-ea"/>
              <a:ea typeface="+mj-ea"/>
              <a:cs typeface="Times New Roman" panose="02020603050405020304" pitchFamily="18" charset="0"/>
            </a:endParaRPr>
          </a:p>
          <a:p>
            <a:pPr>
              <a:lnSpc>
                <a:spcPct val="150000"/>
              </a:lnSpc>
            </a:pPr>
            <a:r>
              <a:rPr lang="en-US" sz="2800">
                <a:latin typeface="+mj-ea"/>
                <a:ea typeface="+mj-ea"/>
                <a:cs typeface="Times New Roman" panose="02020603050405020304" pitchFamily="18" charset="0"/>
              </a:rPr>
              <a:t>C</a:t>
            </a:r>
            <a:r>
              <a:rPr lang="zh-CN" sz="2800">
                <a:latin typeface="+mj-ea"/>
                <a:ea typeface="+mj-ea"/>
                <a:cs typeface="Times New Roman" panose="02020603050405020304" pitchFamily="18" charset="0"/>
              </a:rPr>
              <a:t>．该反应可能生成副产物乙醚</a:t>
            </a:r>
            <a:endParaRPr lang="en-US" altLang="zh-CN" sz="2800">
              <a:latin typeface="+mj-ea"/>
              <a:ea typeface="+mj-ea"/>
              <a:cs typeface="Times New Roman" panose="02020603050405020304" pitchFamily="18" charset="0"/>
            </a:endParaRPr>
          </a:p>
          <a:p>
            <a:pPr>
              <a:lnSpc>
                <a:spcPct val="150000"/>
              </a:lnSpc>
            </a:pPr>
            <a:r>
              <a:rPr lang="en-US" sz="2800">
                <a:latin typeface="+mj-ea"/>
                <a:ea typeface="+mj-ea"/>
                <a:cs typeface="Times New Roman" panose="02020603050405020304" pitchFamily="18" charset="0"/>
              </a:rPr>
              <a:t>D</a:t>
            </a:r>
            <a:r>
              <a:rPr lang="zh-CN" sz="2800">
                <a:latin typeface="+mj-ea"/>
                <a:ea typeface="+mj-ea"/>
                <a:cs typeface="Times New Roman" panose="02020603050405020304" pitchFamily="18" charset="0"/>
              </a:rPr>
              <a:t>．收集到的馏分需用饱和</a:t>
            </a:r>
            <a:r>
              <a:rPr lang="en-US" sz="2800">
                <a:latin typeface="+mj-ea"/>
                <a:ea typeface="+mj-ea"/>
                <a:cs typeface="Times New Roman" panose="02020603050405020304" pitchFamily="18" charset="0"/>
              </a:rPr>
              <a:t>NaOH</a:t>
            </a:r>
            <a:r>
              <a:rPr lang="zh-CN" sz="2800">
                <a:latin typeface="+mj-ea"/>
                <a:ea typeface="+mj-ea"/>
                <a:cs typeface="Times New Roman" panose="02020603050405020304" pitchFamily="18" charset="0"/>
              </a:rPr>
              <a:t>溶液分离杂质</a:t>
            </a:r>
            <a:endParaRPr lang="zh-CN" altLang="en-US" sz="2800">
              <a:latin typeface="+mj-ea"/>
              <a:ea typeface="+mj-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自我检测</a:t>
            </a:r>
            <a:endParaRPr lang="zh-CN" altLang="en-US"/>
          </a:p>
        </p:txBody>
      </p:sp>
      <p:sp>
        <p:nvSpPr>
          <p:cNvPr id="8" name="文本框 7"/>
          <p:cNvSpPr txBox="1"/>
          <p:nvPr/>
        </p:nvSpPr>
        <p:spPr>
          <a:xfrm>
            <a:off x="652462" y="1729656"/>
            <a:ext cx="9215437" cy="3398687"/>
          </a:xfrm>
          <a:prstGeom prst="rect">
            <a:avLst/>
          </a:prstGeom>
          <a:noFill/>
        </p:spPr>
        <p:txBody>
          <a:bodyPr wrap="square">
            <a:spAutoFit/>
          </a:bodyPr>
          <a:lstStyle/>
          <a:p>
            <a:pPr>
              <a:lnSpc>
                <a:spcPct val="130000"/>
              </a:lnSpc>
            </a:pPr>
            <a:r>
              <a:rPr lang="en-US" altLang="zh-CN" sz="2800">
                <a:latin typeface="+mj-ea"/>
                <a:ea typeface="+mj-ea"/>
              </a:rPr>
              <a:t>3</a:t>
            </a:r>
            <a:r>
              <a:rPr lang="zh-CN" altLang="en-US" sz="2800">
                <a:latin typeface="+mj-ea"/>
                <a:ea typeface="+mj-ea"/>
              </a:rPr>
              <a:t>、分枝酸可用于生化研究</a:t>
            </a:r>
            <a:r>
              <a:rPr lang="en-US" altLang="zh-CN" sz="2800">
                <a:latin typeface="+mj-ea"/>
                <a:ea typeface="+mj-ea"/>
              </a:rPr>
              <a:t>,</a:t>
            </a:r>
            <a:r>
              <a:rPr lang="zh-CN" altLang="en-US" sz="2800">
                <a:latin typeface="+mj-ea"/>
                <a:ea typeface="+mj-ea"/>
              </a:rPr>
              <a:t>其结构简式如下图。下列关于分枝酸的叙述正确的是</a:t>
            </a:r>
            <a:r>
              <a:rPr lang="en-US" altLang="zh-CN" sz="2800">
                <a:latin typeface="+mj-ea"/>
                <a:ea typeface="+mj-ea"/>
              </a:rPr>
              <a:t>(</a:t>
            </a:r>
            <a:r>
              <a:rPr lang="zh-CN" altLang="en-US" sz="2800">
                <a:latin typeface="+mj-ea"/>
                <a:ea typeface="+mj-ea"/>
              </a:rPr>
              <a:t>　　</a:t>
            </a:r>
            <a:r>
              <a:rPr lang="en-US" altLang="zh-CN" sz="2800">
                <a:latin typeface="+mj-ea"/>
                <a:ea typeface="+mj-ea"/>
              </a:rPr>
              <a:t>)</a:t>
            </a:r>
            <a:endParaRPr lang="en-US" altLang="zh-CN" sz="2800">
              <a:latin typeface="+mj-ea"/>
              <a:ea typeface="+mj-ea"/>
            </a:endParaRPr>
          </a:p>
          <a:p>
            <a:pPr>
              <a:lnSpc>
                <a:spcPct val="130000"/>
              </a:lnSpc>
            </a:pPr>
            <a:r>
              <a:rPr lang="en-US" altLang="zh-CN" sz="2800">
                <a:latin typeface="+mj-ea"/>
                <a:ea typeface="+mj-ea"/>
              </a:rPr>
              <a:t> A.</a:t>
            </a:r>
            <a:r>
              <a:rPr lang="zh-CN" altLang="en-US" sz="2800">
                <a:latin typeface="+mj-ea"/>
                <a:ea typeface="+mj-ea"/>
              </a:rPr>
              <a:t>分子中含有</a:t>
            </a:r>
            <a:r>
              <a:rPr lang="en-US" altLang="zh-CN" sz="2800">
                <a:latin typeface="+mj-ea"/>
                <a:ea typeface="+mj-ea"/>
              </a:rPr>
              <a:t>2</a:t>
            </a:r>
            <a:r>
              <a:rPr lang="zh-CN" altLang="en-US" sz="2800">
                <a:latin typeface="+mj-ea"/>
                <a:ea typeface="+mj-ea"/>
              </a:rPr>
              <a:t>种官能团</a:t>
            </a:r>
            <a:endParaRPr lang="zh-CN" altLang="en-US" sz="2800">
              <a:latin typeface="+mj-ea"/>
              <a:ea typeface="+mj-ea"/>
            </a:endParaRPr>
          </a:p>
          <a:p>
            <a:pPr>
              <a:lnSpc>
                <a:spcPct val="130000"/>
              </a:lnSpc>
            </a:pPr>
            <a:r>
              <a:rPr lang="en-US" altLang="zh-CN" sz="2800">
                <a:latin typeface="+mj-ea"/>
                <a:ea typeface="+mj-ea"/>
              </a:rPr>
              <a:t>B.</a:t>
            </a:r>
            <a:r>
              <a:rPr lang="zh-CN" altLang="en-US" sz="2800">
                <a:latin typeface="+mj-ea"/>
                <a:ea typeface="+mj-ea"/>
              </a:rPr>
              <a:t>可与乙醇、乙酸反应</a:t>
            </a:r>
            <a:r>
              <a:rPr lang="en-US" altLang="zh-CN" sz="2800">
                <a:latin typeface="+mj-ea"/>
                <a:ea typeface="+mj-ea"/>
              </a:rPr>
              <a:t>,</a:t>
            </a:r>
            <a:r>
              <a:rPr lang="zh-CN" altLang="en-US" sz="2800">
                <a:latin typeface="+mj-ea"/>
                <a:ea typeface="+mj-ea"/>
              </a:rPr>
              <a:t>且反应类型相同</a:t>
            </a:r>
            <a:endParaRPr lang="zh-CN" altLang="en-US" sz="2800">
              <a:latin typeface="+mj-ea"/>
              <a:ea typeface="+mj-ea"/>
            </a:endParaRPr>
          </a:p>
          <a:p>
            <a:pPr>
              <a:lnSpc>
                <a:spcPct val="130000"/>
              </a:lnSpc>
            </a:pPr>
            <a:r>
              <a:rPr lang="en-US" altLang="zh-CN" sz="2800">
                <a:latin typeface="+mj-ea"/>
                <a:ea typeface="+mj-ea"/>
              </a:rPr>
              <a:t>C.1 mol</a:t>
            </a:r>
            <a:r>
              <a:rPr lang="zh-CN" altLang="en-US" sz="2800">
                <a:latin typeface="+mj-ea"/>
                <a:ea typeface="+mj-ea"/>
              </a:rPr>
              <a:t>分枝酸最多可与</a:t>
            </a:r>
            <a:r>
              <a:rPr lang="en-US" altLang="zh-CN" sz="2800">
                <a:latin typeface="+mj-ea"/>
                <a:ea typeface="+mj-ea"/>
              </a:rPr>
              <a:t>3 mol NaOH</a:t>
            </a:r>
            <a:r>
              <a:rPr lang="zh-CN" altLang="en-US" sz="2800">
                <a:latin typeface="+mj-ea"/>
                <a:ea typeface="+mj-ea"/>
              </a:rPr>
              <a:t>发生中和反应</a:t>
            </a:r>
            <a:endParaRPr lang="zh-CN" altLang="en-US" sz="2800">
              <a:latin typeface="+mj-ea"/>
              <a:ea typeface="+mj-ea"/>
            </a:endParaRPr>
          </a:p>
          <a:p>
            <a:pPr>
              <a:lnSpc>
                <a:spcPct val="130000"/>
              </a:lnSpc>
            </a:pPr>
            <a:r>
              <a:rPr lang="en-US" altLang="zh-CN" sz="2800">
                <a:latin typeface="+mj-ea"/>
                <a:ea typeface="+mj-ea"/>
              </a:rPr>
              <a:t>D.</a:t>
            </a:r>
            <a:r>
              <a:rPr lang="zh-CN" altLang="en-US" sz="2800">
                <a:latin typeface="+mj-ea"/>
                <a:ea typeface="+mj-ea"/>
              </a:rPr>
              <a:t>可使溴的</a:t>
            </a:r>
            <a:r>
              <a:rPr lang="en-US" altLang="zh-CN" sz="2800">
                <a:latin typeface="+mj-ea"/>
                <a:ea typeface="+mj-ea"/>
              </a:rPr>
              <a:t>CCl4</a:t>
            </a:r>
            <a:r>
              <a:rPr lang="zh-CN" altLang="en-US" sz="2800">
                <a:latin typeface="+mj-ea"/>
                <a:ea typeface="+mj-ea"/>
              </a:rPr>
              <a:t>溶液、酸性</a:t>
            </a:r>
            <a:r>
              <a:rPr lang="en-US" altLang="zh-CN" sz="2800">
                <a:latin typeface="+mj-ea"/>
                <a:ea typeface="+mj-ea"/>
              </a:rPr>
              <a:t>KMnO4</a:t>
            </a:r>
            <a:r>
              <a:rPr lang="zh-CN" altLang="en-US" sz="2800">
                <a:latin typeface="+mj-ea"/>
                <a:ea typeface="+mj-ea"/>
              </a:rPr>
              <a:t>溶液褪色</a:t>
            </a:r>
            <a:r>
              <a:rPr lang="en-US" altLang="zh-CN" sz="2800">
                <a:latin typeface="+mj-ea"/>
                <a:ea typeface="+mj-ea"/>
              </a:rPr>
              <a:t>,</a:t>
            </a:r>
            <a:r>
              <a:rPr lang="zh-CN" altLang="en-US" sz="2800">
                <a:latin typeface="+mj-ea"/>
                <a:ea typeface="+mj-ea"/>
              </a:rPr>
              <a:t>且原理相同</a:t>
            </a:r>
            <a:endParaRPr lang="zh-CN" altLang="en-US" sz="2800">
              <a:latin typeface="+mj-ea"/>
              <a:ea typeface="+mj-ea"/>
            </a:endParaRPr>
          </a:p>
        </p:txBody>
      </p:sp>
      <p:pic>
        <p:nvPicPr>
          <p:cNvPr id="9" name="图片 8"/>
          <p:cNvPicPr>
            <a:picLocks noChangeAspect="1"/>
          </p:cNvPicPr>
          <p:nvPr/>
        </p:nvPicPr>
        <p:blipFill>
          <a:blip r:embed="rId1"/>
          <a:stretch>
            <a:fillRect/>
          </a:stretch>
        </p:blipFill>
        <p:spPr>
          <a:xfrm>
            <a:off x="9029268" y="2403475"/>
            <a:ext cx="2643620" cy="1689100"/>
          </a:xfrm>
          <a:prstGeom prst="rect">
            <a:avLst/>
          </a:prstGeom>
          <a:noFill/>
          <a:ln w="9525">
            <a:noFill/>
          </a:ln>
        </p:spPr>
      </p:pic>
      <p:sp>
        <p:nvSpPr>
          <p:cNvPr id="10" name="文本框 5"/>
          <p:cNvSpPr/>
          <p:nvPr/>
        </p:nvSpPr>
        <p:spPr>
          <a:xfrm>
            <a:off x="4594803" y="2327275"/>
            <a:ext cx="492125" cy="561668"/>
          </a:xfrm>
          <a:prstGeom prst="rect">
            <a:avLst/>
          </a:prstGeom>
          <a:noFill/>
          <a:ln w="9525">
            <a:noFill/>
          </a:ln>
        </p:spPr>
        <p:txBody>
          <a:bodyPr wrap="square" lIns="68559" tIns="34278" rIns="68559" bIns="34278" anchor="t" anchorCtr="0">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eaLnBrk="0" hangingPunct="0">
              <a:buClrTx/>
              <a:buFontTx/>
            </a:pPr>
            <a:r>
              <a:rPr lang="en-US"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rPr>
              <a:t>B</a:t>
            </a:r>
            <a:endParaRPr lang="en-US" altLang="zh-CN" sz="32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673847" y="2164006"/>
            <a:ext cx="7302619" cy="830997"/>
          </a:xfrm>
          <a:prstGeom prst="rect">
            <a:avLst/>
          </a:prstGeom>
        </p:spPr>
        <p:txBody>
          <a:bodyPr/>
          <a:lstStyle/>
          <a:p>
            <a:r>
              <a:rPr lang="zh-CN" altLang="en-US"/>
              <a:t>感谢观看！</a:t>
            </a:r>
            <a:endParaRPr lang="en-US"/>
          </a:p>
        </p:txBody>
      </p:sp>
      <p:sp>
        <p:nvSpPr>
          <p:cNvPr id="6" name="副标题 5"/>
          <p:cNvSpPr>
            <a:spLocks noGrp="1"/>
          </p:cNvSpPr>
          <p:nvPr>
            <p:ph type="subTitle" idx="1"/>
          </p:nvPr>
        </p:nvSpPr>
        <p:spPr/>
        <p:txBody>
          <a:bodyPr/>
          <a:lstStyle/>
          <a:p>
            <a:endParaRPr lang="zh-CN" altLang="en-US"/>
          </a:p>
        </p:txBody>
      </p:sp>
      <p:sp>
        <p:nvSpPr>
          <p:cNvPr id="9" name="文本占位符 8"/>
          <p:cNvSpPr>
            <a:spLocks noGrp="1"/>
          </p:cNvSpPr>
          <p:nvPr>
            <p:ph type="body" sz="quarter" idx="14"/>
          </p:nvPr>
        </p:nvSpPr>
        <p:spPr/>
        <p:txBody>
          <a:bodyPr/>
          <a:lstStyle/>
          <a:p>
            <a:endParaRPr lang="zh-CN" altLang="en-US"/>
          </a:p>
        </p:txBody>
      </p:sp>
      <p:sp>
        <p:nvSpPr>
          <p:cNvPr id="11" name="文本占位符 10"/>
          <p:cNvSpPr>
            <a:spLocks noGrp="1"/>
          </p:cNvSpPr>
          <p:nvPr>
            <p:ph type="body" sz="quarter" idx="13"/>
          </p:nvPr>
        </p:nvSpPr>
        <p:spPr/>
        <p:txBody>
          <a:bodyPr/>
          <a:lstStyle/>
          <a:p>
            <a:endParaRPr lang="zh-CN" altLang="en-US"/>
          </a:p>
        </p:txBody>
      </p:sp>
      <p:pic>
        <p:nvPicPr>
          <p:cNvPr id="2" name="Picture 2"/>
          <p:cNvPicPr>
            <a:picLocks noChangeAspect="1"/>
          </p:cNvPicPr>
          <p:nvPr/>
        </p:nvPicPr>
        <p:blipFill>
          <a:blip r:embed="rId1"/>
          <a:stretch>
            <a:fillRect/>
          </a:stretch>
        </p:blipFill>
        <p:spPr>
          <a:xfrm flipH="1">
            <a:off x="11658600" y="11811000"/>
            <a:ext cx="0" cy="0"/>
          </a:xfrm>
          <a:prstGeom prst="rect">
            <a:avLst/>
          </a:prstGeom>
          <a:ln>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羧酸</a:t>
            </a:r>
            <a:endParaRPr lang="zh-CN" altLang="en-US"/>
          </a:p>
        </p:txBody>
      </p:sp>
      <p:sp>
        <p:nvSpPr>
          <p:cNvPr id="3" name="文本框 2"/>
          <p:cNvSpPr txBox="1"/>
          <p:nvPr/>
        </p:nvSpPr>
        <p:spPr>
          <a:xfrm>
            <a:off x="590549" y="1362075"/>
            <a:ext cx="10753725" cy="1694888"/>
          </a:xfrm>
          <a:prstGeom prst="rect">
            <a:avLst/>
          </a:prstGeom>
          <a:noFill/>
        </p:spPr>
        <p:txBody>
          <a:bodyPr wrap="square" lIns="0" tIns="0" rIns="0" bIns="0" rtlCol="0">
            <a:spAutoFit/>
          </a:bodyPr>
          <a:lstStyle/>
          <a:p>
            <a:pPr marL="457200" indent="-457200" algn="just">
              <a:lnSpc>
                <a:spcPct val="125000"/>
              </a:lnSpc>
              <a:spcAft>
                <a:spcPts val="1000"/>
              </a:spcAft>
              <a:buClr>
                <a:schemeClr val="accent2"/>
              </a:buClr>
              <a:buFont typeface="微软雅黑" panose="020B0503020204020204" charset="-122"/>
              <a:buChar char="◆"/>
            </a:pPr>
            <a:r>
              <a:rPr lang="zh-CN" altLang="en-US" sz="2800">
                <a:latin typeface="微软雅黑" panose="020B0503020204020204" charset="-122"/>
                <a:ea typeface="微软雅黑" panose="020B0503020204020204" charset="-122"/>
              </a:rPr>
              <a:t>定义：由烃基（或氢原子）与羧基（              ）相连而构成的有机化合物。</a:t>
            </a:r>
            <a:endParaRPr lang="en-US" altLang="zh-CN" sz="2800">
              <a:latin typeface="微软雅黑" panose="020B0503020204020204" charset="-122"/>
              <a:ea typeface="微软雅黑" panose="020B0503020204020204" charset="-122"/>
            </a:endParaRPr>
          </a:p>
          <a:p>
            <a:pPr marL="457200" indent="-457200" algn="just">
              <a:lnSpc>
                <a:spcPct val="125000"/>
              </a:lnSpc>
              <a:spcAft>
                <a:spcPts val="1000"/>
              </a:spcAft>
              <a:buClr>
                <a:schemeClr val="accent2"/>
              </a:buClr>
              <a:buFont typeface="微软雅黑" panose="020B0503020204020204" charset="-122"/>
              <a:buChar char="◆"/>
            </a:pPr>
            <a:r>
              <a:rPr lang="zh-CN" altLang="en-US" sz="2800">
                <a:latin typeface="微软雅黑" panose="020B0503020204020204" charset="-122"/>
                <a:ea typeface="微软雅黑" panose="020B0503020204020204" charset="-122"/>
              </a:rPr>
              <a:t>官能团：羧基</a:t>
            </a:r>
            <a:endParaRPr lang="zh-CN" altLang="en-US" sz="2800">
              <a:latin typeface="微软雅黑" panose="020B0503020204020204" charset="-122"/>
              <a:ea typeface="微软雅黑" panose="020B0503020204020204" charset="-122"/>
            </a:endParaRPr>
          </a:p>
        </p:txBody>
      </p:sp>
      <p:grpSp>
        <p:nvGrpSpPr>
          <p:cNvPr id="7" name="组合 6"/>
          <p:cNvGrpSpPr/>
          <p:nvPr/>
        </p:nvGrpSpPr>
        <p:grpSpPr>
          <a:xfrm>
            <a:off x="6858000" y="769182"/>
            <a:ext cx="1695450" cy="1082567"/>
            <a:chOff x="3686175" y="4182132"/>
            <a:chExt cx="1695450" cy="1082567"/>
          </a:xfrm>
        </p:grpSpPr>
        <p:sp>
          <p:nvSpPr>
            <p:cNvPr id="4" name="文本框 3"/>
            <p:cNvSpPr txBox="1"/>
            <p:nvPr/>
          </p:nvSpPr>
          <p:spPr>
            <a:xfrm>
              <a:off x="3686175" y="4695825"/>
              <a:ext cx="1695450" cy="568874"/>
            </a:xfrm>
            <a:prstGeom prst="rect">
              <a:avLst/>
            </a:prstGeom>
            <a:noFill/>
          </p:spPr>
          <p:txBody>
            <a:bodyPr wrap="square" lIns="0" tIns="0" rIns="0" bIns="0" rtlCol="0">
              <a:spAutoFit/>
            </a:bodyPr>
            <a:lstStyle/>
            <a:p>
              <a:pPr algn="just">
                <a:lnSpc>
                  <a:spcPct val="150000"/>
                </a:lnSpc>
              </a:pPr>
              <a:r>
                <a:rPr lang="en-US" altLang="zh-CN" sz="2800" b="1">
                  <a:latin typeface="Times New Roman" panose="02020603050405020304" pitchFamily="18" charset="0"/>
                  <a:cs typeface="Times New Roman" panose="02020603050405020304" pitchFamily="18" charset="0"/>
                </a:rPr>
                <a:t>—C—OH</a:t>
              </a:r>
              <a:endParaRPr lang="zh-CN" altLang="en-US" sz="2800" b="1">
                <a:latin typeface="Times New Roman" panose="02020603050405020304" pitchFamily="18" charset="0"/>
                <a:cs typeface="Times New Roman" panose="02020603050405020304" pitchFamily="18" charset="0"/>
              </a:endParaRPr>
            </a:p>
          </p:txBody>
        </p:sp>
        <p:sp>
          <p:nvSpPr>
            <p:cNvPr id="5" name="文本框 4"/>
            <p:cNvSpPr txBox="1"/>
            <p:nvPr/>
          </p:nvSpPr>
          <p:spPr>
            <a:xfrm>
              <a:off x="3978971" y="4182132"/>
              <a:ext cx="371474" cy="568874"/>
            </a:xfrm>
            <a:prstGeom prst="rect">
              <a:avLst/>
            </a:prstGeom>
            <a:noFill/>
          </p:spPr>
          <p:txBody>
            <a:bodyPr wrap="square" lIns="0" tIns="0" rIns="0" bIns="0" rtlCol="0">
              <a:spAutoFit/>
            </a:bodyPr>
            <a:lstStyle/>
            <a:p>
              <a:pPr algn="ctr">
                <a:lnSpc>
                  <a:spcPct val="150000"/>
                </a:lnSpc>
              </a:pPr>
              <a:r>
                <a:rPr lang="en-US" altLang="zh-CN" sz="2800" b="1">
                  <a:latin typeface="Times New Roman" panose="02020603050405020304" pitchFamily="18" charset="0"/>
                  <a:cs typeface="Times New Roman" panose="02020603050405020304" pitchFamily="18" charset="0"/>
                </a:rPr>
                <a:t>O</a:t>
              </a:r>
              <a:endParaRPr lang="zh-CN" altLang="en-US" sz="2800" b="1">
                <a:latin typeface="Times New Roman" panose="02020603050405020304" pitchFamily="18" charset="0"/>
                <a:cs typeface="Times New Roman" panose="02020603050405020304" pitchFamily="18" charset="0"/>
              </a:endParaRPr>
            </a:p>
          </p:txBody>
        </p:sp>
        <p:sp>
          <p:nvSpPr>
            <p:cNvPr id="6" name="文本框 5"/>
            <p:cNvSpPr txBox="1"/>
            <p:nvPr/>
          </p:nvSpPr>
          <p:spPr>
            <a:xfrm rot="5400000">
              <a:off x="4080223" y="4536111"/>
              <a:ext cx="352425" cy="650178"/>
            </a:xfrm>
            <a:prstGeom prst="rect">
              <a:avLst/>
            </a:prstGeom>
            <a:noFill/>
          </p:spPr>
          <p:txBody>
            <a:bodyPr wrap="square" lIns="0" tIns="0" rIns="0" bIns="0" rtlCol="0">
              <a:spAutoFit/>
            </a:bodyPr>
            <a:lstStyle/>
            <a:p>
              <a:pPr algn="just">
                <a:lnSpc>
                  <a:spcPct val="150000"/>
                </a:lnSpc>
              </a:pPr>
              <a:r>
                <a:rPr lang="en-US" altLang="zh-CN" sz="3200" b="1">
                  <a:latin typeface="Times New Roman" panose="02020603050405020304" pitchFamily="18" charset="0"/>
                  <a:cs typeface="Times New Roman" panose="02020603050405020304" pitchFamily="18" charset="0"/>
                </a:rPr>
                <a:t>=</a:t>
              </a:r>
              <a:endParaRPr lang="zh-CN" altLang="en-US" sz="3200" b="1">
                <a:latin typeface="Times New Roman" panose="02020603050405020304" pitchFamily="18" charset="0"/>
                <a:cs typeface="Times New Roman" panose="02020603050405020304" pitchFamily="18" charset="0"/>
              </a:endParaRPr>
            </a:p>
          </p:txBody>
        </p:sp>
      </p:grpSp>
      <p:grpSp>
        <p:nvGrpSpPr>
          <p:cNvPr id="8" name="组合 7"/>
          <p:cNvGrpSpPr/>
          <p:nvPr/>
        </p:nvGrpSpPr>
        <p:grpSpPr>
          <a:xfrm>
            <a:off x="3609975" y="1974396"/>
            <a:ext cx="1695450" cy="1082567"/>
            <a:chOff x="3686175" y="4182132"/>
            <a:chExt cx="1695450" cy="1082567"/>
          </a:xfrm>
        </p:grpSpPr>
        <p:sp>
          <p:nvSpPr>
            <p:cNvPr id="9" name="文本框 8"/>
            <p:cNvSpPr txBox="1"/>
            <p:nvPr/>
          </p:nvSpPr>
          <p:spPr>
            <a:xfrm>
              <a:off x="3686175" y="4695825"/>
              <a:ext cx="1695450" cy="568874"/>
            </a:xfrm>
            <a:prstGeom prst="rect">
              <a:avLst/>
            </a:prstGeom>
            <a:noFill/>
          </p:spPr>
          <p:txBody>
            <a:bodyPr wrap="square" lIns="0" tIns="0" rIns="0" bIns="0" rtlCol="0">
              <a:spAutoFit/>
            </a:bodyPr>
            <a:lstStyle/>
            <a:p>
              <a:pPr algn="just">
                <a:lnSpc>
                  <a:spcPct val="150000"/>
                </a:lnSpc>
              </a:pPr>
              <a:r>
                <a:rPr lang="en-US" altLang="zh-CN" sz="2800" b="1">
                  <a:latin typeface="Times New Roman" panose="02020603050405020304" pitchFamily="18" charset="0"/>
                  <a:cs typeface="Times New Roman" panose="02020603050405020304" pitchFamily="18" charset="0"/>
                </a:rPr>
                <a:t>—C—OH</a:t>
              </a:r>
              <a:endParaRPr lang="zh-CN" altLang="en-US" sz="2800" b="1">
                <a:latin typeface="Times New Roman" panose="02020603050405020304" pitchFamily="18" charset="0"/>
                <a:cs typeface="Times New Roman" panose="02020603050405020304" pitchFamily="18" charset="0"/>
              </a:endParaRPr>
            </a:p>
          </p:txBody>
        </p:sp>
        <p:sp>
          <p:nvSpPr>
            <p:cNvPr id="10" name="文本框 9"/>
            <p:cNvSpPr txBox="1"/>
            <p:nvPr/>
          </p:nvSpPr>
          <p:spPr>
            <a:xfrm>
              <a:off x="3978971" y="4182132"/>
              <a:ext cx="371474" cy="568874"/>
            </a:xfrm>
            <a:prstGeom prst="rect">
              <a:avLst/>
            </a:prstGeom>
            <a:noFill/>
          </p:spPr>
          <p:txBody>
            <a:bodyPr wrap="square" lIns="0" tIns="0" rIns="0" bIns="0" rtlCol="0">
              <a:spAutoFit/>
            </a:bodyPr>
            <a:lstStyle/>
            <a:p>
              <a:pPr algn="ctr">
                <a:lnSpc>
                  <a:spcPct val="150000"/>
                </a:lnSpc>
              </a:pPr>
              <a:r>
                <a:rPr lang="en-US" altLang="zh-CN" sz="2800" b="1">
                  <a:latin typeface="Times New Roman" panose="02020603050405020304" pitchFamily="18" charset="0"/>
                  <a:cs typeface="Times New Roman" panose="02020603050405020304" pitchFamily="18" charset="0"/>
                </a:rPr>
                <a:t>O</a:t>
              </a:r>
              <a:endParaRPr lang="zh-CN" altLang="en-US" sz="2800" b="1">
                <a:latin typeface="Times New Roman" panose="02020603050405020304" pitchFamily="18" charset="0"/>
                <a:cs typeface="Times New Roman" panose="02020603050405020304" pitchFamily="18" charset="0"/>
              </a:endParaRPr>
            </a:p>
          </p:txBody>
        </p:sp>
        <p:sp>
          <p:nvSpPr>
            <p:cNvPr id="11" name="文本框 10"/>
            <p:cNvSpPr txBox="1"/>
            <p:nvPr/>
          </p:nvSpPr>
          <p:spPr>
            <a:xfrm rot="5400000">
              <a:off x="4080223" y="4536111"/>
              <a:ext cx="352425" cy="650178"/>
            </a:xfrm>
            <a:prstGeom prst="rect">
              <a:avLst/>
            </a:prstGeom>
            <a:noFill/>
          </p:spPr>
          <p:txBody>
            <a:bodyPr wrap="square" lIns="0" tIns="0" rIns="0" bIns="0" rtlCol="0">
              <a:spAutoFit/>
            </a:bodyPr>
            <a:lstStyle/>
            <a:p>
              <a:pPr algn="just">
                <a:lnSpc>
                  <a:spcPct val="150000"/>
                </a:lnSpc>
              </a:pPr>
              <a:r>
                <a:rPr lang="en-US" altLang="zh-CN" sz="3200" b="1">
                  <a:latin typeface="Times New Roman" panose="02020603050405020304" pitchFamily="18" charset="0"/>
                  <a:cs typeface="Times New Roman" panose="02020603050405020304" pitchFamily="18" charset="0"/>
                </a:rPr>
                <a:t>=</a:t>
              </a:r>
              <a:endParaRPr lang="zh-CN" altLang="en-US" sz="3200" b="1">
                <a:latin typeface="Times New Roman" panose="02020603050405020304" pitchFamily="18" charset="0"/>
                <a:cs typeface="Times New Roman" panose="02020603050405020304" pitchFamily="18" charset="0"/>
              </a:endParaRPr>
            </a:p>
          </p:txBody>
        </p:sp>
      </p:grpSp>
      <p:sp>
        <p:nvSpPr>
          <p:cNvPr id="13" name="文本框 12"/>
          <p:cNvSpPr txBox="1"/>
          <p:nvPr/>
        </p:nvSpPr>
        <p:spPr>
          <a:xfrm>
            <a:off x="5321995" y="2533743"/>
            <a:ext cx="2412307" cy="523220"/>
          </a:xfrm>
          <a:prstGeom prst="rect">
            <a:avLst/>
          </a:prstGeom>
          <a:noFill/>
        </p:spPr>
        <p:txBody>
          <a:bodyPr wrap="square">
            <a:spAutoFit/>
          </a:bodyPr>
          <a:lstStyle/>
          <a:p>
            <a:r>
              <a:rPr lang="zh-CN" altLang="en-US" sz="2800">
                <a:latin typeface="微软雅黑" panose="020B0503020204020204" charset="-122"/>
                <a:ea typeface="微软雅黑" panose="020B0503020204020204" charset="-122"/>
              </a:rPr>
              <a:t>或  </a:t>
            </a:r>
            <a:r>
              <a:rPr lang="en-US" altLang="zh-CN" sz="2800" b="1">
                <a:latin typeface="Times New Roman" panose="02020603050405020304" pitchFamily="18" charset="0"/>
                <a:ea typeface="微软雅黑" panose="020B0503020204020204" charset="-122"/>
                <a:cs typeface="Times New Roman" panose="02020603050405020304" pitchFamily="18" charset="0"/>
              </a:rPr>
              <a:t>—COOH</a:t>
            </a:r>
            <a:endParaRPr lang="zh-CN" altLang="en-US" sz="2800" b="1">
              <a:latin typeface="Times New Roman" panose="02020603050405020304" pitchFamily="18" charset="0"/>
              <a:cs typeface="Times New Roman" panose="02020603050405020304" pitchFamily="18" charset="0"/>
            </a:endParaRPr>
          </a:p>
        </p:txBody>
      </p:sp>
      <p:sp>
        <p:nvSpPr>
          <p:cNvPr id="22" name="矩形 21"/>
          <p:cNvSpPr/>
          <p:nvPr/>
        </p:nvSpPr>
        <p:spPr>
          <a:xfrm>
            <a:off x="979099" y="4173842"/>
            <a:ext cx="1939955" cy="523220"/>
          </a:xfrm>
          <a:prstGeom prst="rect">
            <a:avLst/>
          </a:prstGeom>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CH</a:t>
            </a:r>
            <a:r>
              <a:rPr kumimoji="1" lang="en-US" altLang="zh-CN"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rPr>
              <a:t>3</a:t>
            </a:r>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COOH</a:t>
            </a:r>
            <a:endPar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3" name="矩形 22"/>
          <p:cNvSpPr/>
          <p:nvPr/>
        </p:nvSpPr>
        <p:spPr>
          <a:xfrm>
            <a:off x="6286907" y="3423580"/>
            <a:ext cx="2837636" cy="523220"/>
          </a:xfrm>
          <a:prstGeom prst="rect">
            <a:avLst/>
          </a:prstGeom>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CH</a:t>
            </a:r>
            <a:r>
              <a:rPr kumimoji="1" lang="en-US" altLang="zh-CN"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rPr>
              <a:t>2</a:t>
            </a:r>
            <a:r>
              <a:rPr kumimoji="1"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CHCOOH</a:t>
            </a:r>
            <a:endPar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4" name="矩形 23"/>
          <p:cNvSpPr/>
          <p:nvPr/>
        </p:nvSpPr>
        <p:spPr>
          <a:xfrm>
            <a:off x="6286907" y="4972705"/>
            <a:ext cx="2736647" cy="523220"/>
          </a:xfrm>
          <a:prstGeom prst="rect">
            <a:avLst/>
          </a:prstGeom>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HOOC—COOH</a:t>
            </a:r>
            <a:endPar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6" name="文本框 7"/>
          <p:cNvSpPr txBox="1"/>
          <p:nvPr/>
        </p:nvSpPr>
        <p:spPr>
          <a:xfrm>
            <a:off x="979099" y="4931380"/>
            <a:ext cx="2300630" cy="523220"/>
          </a:xfrm>
          <a:prstGeom prst="rect">
            <a:avLst/>
          </a:prstGeom>
          <a:noFill/>
        </p:spPr>
        <p:txBody>
          <a:bodyPr wrap="none" rtlCol="0"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C</a:t>
            </a:r>
            <a:r>
              <a:rPr kumimoji="1" lang="en-US" altLang="zh-CN"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17</a:t>
            </a:r>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H</a:t>
            </a:r>
            <a:r>
              <a:rPr kumimoji="1" lang="en-US" altLang="zh-CN"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35</a:t>
            </a:r>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COOH</a:t>
            </a:r>
            <a:endPar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7" name="矩形 26"/>
          <p:cNvSpPr/>
          <p:nvPr/>
        </p:nvSpPr>
        <p:spPr>
          <a:xfrm>
            <a:off x="979099" y="3429000"/>
            <a:ext cx="1560042" cy="523220"/>
          </a:xfrm>
          <a:prstGeom prst="rect">
            <a:avLst/>
          </a:prstGeom>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HCOOH</a:t>
            </a:r>
            <a:endPar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6" name="Rectangle 6"/>
          <p:cNvSpPr>
            <a:spLocks noChangeArrowheads="1"/>
          </p:cNvSpPr>
          <p:nvPr/>
        </p:nvSpPr>
        <p:spPr bwMode="auto">
          <a:xfrm>
            <a:off x="2992886" y="3434154"/>
            <a:ext cx="1819769" cy="523220"/>
          </a:xfrm>
          <a:prstGeom prst="rect">
            <a:avLst/>
          </a:prstGeom>
          <a:noFill/>
          <a:ln w="19050">
            <a:noFill/>
            <a:miter lim="800000"/>
          </a:ln>
          <a:effectLst/>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r>
              <a:rPr kumimoji="1" lang="zh-CN" altLang="en-US" sz="2800">
                <a:latin typeface="+mj-ea"/>
                <a:ea typeface="+mj-ea"/>
                <a:cs typeface="Times New Roman" panose="02020603050405020304" pitchFamily="18" charset="0"/>
              </a:rPr>
              <a:t>甲酸</a:t>
            </a:r>
            <a:r>
              <a:rPr kumimoji="1" lang="en-US" altLang="zh-CN" sz="2800">
                <a:latin typeface="+mj-ea"/>
                <a:ea typeface="+mj-ea"/>
                <a:cs typeface="Times New Roman" panose="02020603050405020304" pitchFamily="18" charset="0"/>
              </a:rPr>
              <a:t>(</a:t>
            </a:r>
            <a:r>
              <a:rPr kumimoji="1" lang="zh-CN" altLang="en-US" sz="2800">
                <a:latin typeface="+mj-ea"/>
                <a:ea typeface="+mj-ea"/>
                <a:cs typeface="Times New Roman" panose="02020603050405020304" pitchFamily="18" charset="0"/>
              </a:rPr>
              <a:t>蚁酸</a:t>
            </a:r>
            <a:r>
              <a:rPr kumimoji="1" lang="en-US" altLang="zh-CN" sz="2800">
                <a:latin typeface="+mj-ea"/>
                <a:ea typeface="+mj-ea"/>
                <a:cs typeface="Times New Roman" panose="02020603050405020304" pitchFamily="18" charset="0"/>
              </a:rPr>
              <a:t>)</a:t>
            </a:r>
            <a:endParaRPr lang="en-US" altLang="zh-CN" sz="2800">
              <a:latin typeface="+mj-ea"/>
              <a:ea typeface="+mj-ea"/>
              <a:cs typeface="Times New Roman" panose="02020603050405020304" pitchFamily="18" charset="0"/>
            </a:endParaRPr>
          </a:p>
        </p:txBody>
      </p:sp>
      <p:sp>
        <p:nvSpPr>
          <p:cNvPr id="17" name="Rectangle 6"/>
          <p:cNvSpPr>
            <a:spLocks noChangeArrowheads="1"/>
          </p:cNvSpPr>
          <p:nvPr/>
        </p:nvSpPr>
        <p:spPr bwMode="auto">
          <a:xfrm>
            <a:off x="2992886" y="4154193"/>
            <a:ext cx="1819769" cy="523220"/>
          </a:xfrm>
          <a:prstGeom prst="rect">
            <a:avLst/>
          </a:prstGeom>
          <a:noFill/>
          <a:ln w="19050">
            <a:noFill/>
            <a:miter lim="800000"/>
          </a:ln>
          <a:effectLst/>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r>
              <a:rPr kumimoji="1" lang="zh-CN" altLang="en-US" sz="2800">
                <a:latin typeface="+mj-ea"/>
                <a:ea typeface="+mj-ea"/>
                <a:cs typeface="Times New Roman" panose="02020603050405020304" pitchFamily="18" charset="0"/>
              </a:rPr>
              <a:t>乙酸</a:t>
            </a:r>
            <a:r>
              <a:rPr kumimoji="1" lang="en-US" altLang="zh-CN" sz="2800">
                <a:latin typeface="+mj-ea"/>
                <a:ea typeface="+mj-ea"/>
                <a:cs typeface="Times New Roman" panose="02020603050405020304" pitchFamily="18" charset="0"/>
              </a:rPr>
              <a:t>(</a:t>
            </a:r>
            <a:r>
              <a:rPr kumimoji="1" lang="zh-CN" altLang="en-US" sz="2800">
                <a:latin typeface="+mj-ea"/>
                <a:ea typeface="+mj-ea"/>
                <a:cs typeface="Times New Roman" panose="02020603050405020304" pitchFamily="18" charset="0"/>
              </a:rPr>
              <a:t>醋酸</a:t>
            </a:r>
            <a:r>
              <a:rPr kumimoji="1" lang="en-US" altLang="zh-CN" sz="2800">
                <a:latin typeface="+mj-ea"/>
                <a:ea typeface="+mj-ea"/>
                <a:cs typeface="Times New Roman" panose="02020603050405020304" pitchFamily="18" charset="0"/>
              </a:rPr>
              <a:t>)</a:t>
            </a:r>
            <a:endParaRPr lang="en-US" altLang="zh-CN" sz="2800">
              <a:latin typeface="+mj-ea"/>
              <a:ea typeface="+mj-ea"/>
              <a:cs typeface="Times New Roman" panose="02020603050405020304" pitchFamily="18" charset="0"/>
            </a:endParaRPr>
          </a:p>
        </p:txBody>
      </p:sp>
      <p:sp>
        <p:nvSpPr>
          <p:cNvPr id="18" name="Rectangle 6"/>
          <p:cNvSpPr>
            <a:spLocks noChangeArrowheads="1"/>
          </p:cNvSpPr>
          <p:nvPr/>
        </p:nvSpPr>
        <p:spPr bwMode="auto">
          <a:xfrm>
            <a:off x="3340759" y="4931380"/>
            <a:ext cx="2734169" cy="523220"/>
          </a:xfrm>
          <a:prstGeom prst="rect">
            <a:avLst/>
          </a:prstGeom>
          <a:noFill/>
          <a:ln w="19050">
            <a:noFill/>
            <a:miter lim="800000"/>
          </a:ln>
          <a:effectLst/>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r>
              <a:rPr kumimoji="1" lang="zh-CN" altLang="en-US" sz="2800">
                <a:latin typeface="+mj-ea"/>
                <a:ea typeface="+mj-ea"/>
                <a:cs typeface="Times New Roman" panose="02020603050405020304" pitchFamily="18" charset="0"/>
              </a:rPr>
              <a:t>十八酸</a:t>
            </a:r>
            <a:r>
              <a:rPr kumimoji="1" lang="en-US" altLang="zh-CN" sz="2800">
                <a:latin typeface="+mj-ea"/>
                <a:ea typeface="+mj-ea"/>
                <a:cs typeface="Times New Roman" panose="02020603050405020304" pitchFamily="18" charset="0"/>
              </a:rPr>
              <a:t>(</a:t>
            </a:r>
            <a:r>
              <a:rPr kumimoji="1" lang="zh-CN" altLang="en-US" sz="2800">
                <a:latin typeface="+mj-ea"/>
                <a:ea typeface="+mj-ea"/>
                <a:cs typeface="Times New Roman" panose="02020603050405020304" pitchFamily="18" charset="0"/>
              </a:rPr>
              <a:t>硬脂酸</a:t>
            </a:r>
            <a:r>
              <a:rPr kumimoji="1" lang="en-US" altLang="zh-CN" sz="2800">
                <a:latin typeface="+mj-ea"/>
                <a:ea typeface="+mj-ea"/>
                <a:cs typeface="Times New Roman" panose="02020603050405020304" pitchFamily="18" charset="0"/>
              </a:rPr>
              <a:t>)</a:t>
            </a:r>
            <a:endParaRPr lang="en-US" altLang="zh-CN" sz="2800">
              <a:latin typeface="+mj-ea"/>
              <a:ea typeface="+mj-ea"/>
              <a:cs typeface="Times New Roman" panose="02020603050405020304" pitchFamily="18" charset="0"/>
            </a:endParaRPr>
          </a:p>
        </p:txBody>
      </p:sp>
      <p:sp>
        <p:nvSpPr>
          <p:cNvPr id="19" name="Rectangle 6"/>
          <p:cNvSpPr>
            <a:spLocks noChangeArrowheads="1"/>
          </p:cNvSpPr>
          <p:nvPr/>
        </p:nvSpPr>
        <p:spPr bwMode="auto">
          <a:xfrm>
            <a:off x="9261609" y="3423222"/>
            <a:ext cx="1337186" cy="523220"/>
          </a:xfrm>
          <a:prstGeom prst="rect">
            <a:avLst/>
          </a:prstGeom>
          <a:noFill/>
          <a:ln w="19050">
            <a:noFill/>
            <a:miter lim="800000"/>
          </a:ln>
          <a:effectLst/>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r>
              <a:rPr kumimoji="1" lang="zh-CN" altLang="en-US" sz="2800">
                <a:latin typeface="微软雅黑" panose="020B0503020204020204" charset="-122"/>
                <a:ea typeface="微软雅黑" panose="020B0503020204020204" charset="-122"/>
                <a:cs typeface="Times New Roman" panose="02020603050405020304" pitchFamily="18" charset="0"/>
              </a:rPr>
              <a:t>丙烯酸</a:t>
            </a:r>
            <a:endParaRPr lang="en-US" altLang="zh-CN" sz="2800">
              <a:latin typeface="微软雅黑" panose="020B0503020204020204" charset="-122"/>
              <a:ea typeface="微软雅黑" panose="020B0503020204020204" charset="-122"/>
              <a:cs typeface="Times New Roman" panose="02020603050405020304" pitchFamily="18" charset="0"/>
            </a:endParaRPr>
          </a:p>
        </p:txBody>
      </p:sp>
      <p:sp>
        <p:nvSpPr>
          <p:cNvPr id="20" name="Rectangle 6"/>
          <p:cNvSpPr>
            <a:spLocks noChangeArrowheads="1"/>
          </p:cNvSpPr>
          <p:nvPr/>
        </p:nvSpPr>
        <p:spPr bwMode="auto">
          <a:xfrm>
            <a:off x="8792720" y="4144517"/>
            <a:ext cx="1337186" cy="523220"/>
          </a:xfrm>
          <a:prstGeom prst="rect">
            <a:avLst/>
          </a:prstGeom>
          <a:noFill/>
          <a:ln w="19050">
            <a:noFill/>
            <a:miter lim="800000"/>
          </a:ln>
          <a:effectLst/>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r>
              <a:rPr kumimoji="1" lang="zh-CN" altLang="en-US" sz="2800">
                <a:latin typeface="微软雅黑" panose="020B0503020204020204" charset="-122"/>
                <a:ea typeface="微软雅黑" panose="020B0503020204020204" charset="-122"/>
                <a:cs typeface="Times New Roman" panose="02020603050405020304" pitchFamily="18" charset="0"/>
              </a:rPr>
              <a:t>苯甲酸</a:t>
            </a:r>
            <a:endParaRPr lang="en-US" altLang="zh-CN" sz="2800">
              <a:latin typeface="微软雅黑" panose="020B0503020204020204" charset="-122"/>
              <a:ea typeface="微软雅黑" panose="020B0503020204020204" charset="-122"/>
              <a:cs typeface="Times New Roman" panose="02020603050405020304" pitchFamily="18" charset="0"/>
            </a:endParaRPr>
          </a:p>
        </p:txBody>
      </p:sp>
      <p:sp>
        <p:nvSpPr>
          <p:cNvPr id="21" name="Rectangle 6"/>
          <p:cNvSpPr>
            <a:spLocks noChangeArrowheads="1"/>
          </p:cNvSpPr>
          <p:nvPr/>
        </p:nvSpPr>
        <p:spPr bwMode="auto">
          <a:xfrm>
            <a:off x="9181371" y="4972705"/>
            <a:ext cx="1337186" cy="523220"/>
          </a:xfrm>
          <a:prstGeom prst="rect">
            <a:avLst/>
          </a:prstGeom>
          <a:noFill/>
          <a:ln w="19050">
            <a:noFill/>
            <a:miter lim="800000"/>
          </a:ln>
          <a:effectLst/>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r>
              <a:rPr kumimoji="1" lang="zh-CN" altLang="en-US" sz="2800">
                <a:latin typeface="微软雅黑" panose="020B0503020204020204" charset="-122"/>
                <a:ea typeface="微软雅黑" panose="020B0503020204020204" charset="-122"/>
                <a:cs typeface="Times New Roman" panose="02020603050405020304" pitchFamily="18" charset="0"/>
              </a:rPr>
              <a:t>乙二酸</a:t>
            </a:r>
            <a:endParaRPr lang="en-US" altLang="zh-CN" sz="2800">
              <a:latin typeface="微软雅黑" panose="020B0503020204020204" charset="-122"/>
              <a:ea typeface="微软雅黑" panose="020B0503020204020204" charset="-122"/>
              <a:cs typeface="Times New Roman" panose="02020603050405020304" pitchFamily="18" charset="0"/>
            </a:endParaRPr>
          </a:p>
        </p:txBody>
      </p:sp>
      <p:grpSp>
        <p:nvGrpSpPr>
          <p:cNvPr id="30" name="组合 29"/>
          <p:cNvGrpSpPr/>
          <p:nvPr/>
        </p:nvGrpSpPr>
        <p:grpSpPr>
          <a:xfrm>
            <a:off x="6286907" y="4093634"/>
            <a:ext cx="2348786" cy="731520"/>
            <a:chOff x="5689948" y="4074986"/>
            <a:chExt cx="2348786" cy="731520"/>
          </a:xfrm>
        </p:grpSpPr>
        <p:sp>
          <p:nvSpPr>
            <p:cNvPr id="25" name="矩形 24"/>
            <p:cNvSpPr/>
            <p:nvPr/>
          </p:nvSpPr>
          <p:spPr>
            <a:xfrm>
              <a:off x="6398541" y="4125869"/>
              <a:ext cx="1640193" cy="523220"/>
            </a:xfrm>
            <a:prstGeom prst="rect">
              <a:avLst/>
            </a:prstGeom>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kumimoji="1" lang="en-US" altLang="zh-CN" sz="2800" b="1">
                  <a:solidFill>
                    <a:srgbClr val="FF0000"/>
                  </a:solidFill>
                  <a:latin typeface="Times New Roman" panose="02020603050405020304" pitchFamily="18" charset="0"/>
                  <a:cs typeface="Times New Roman" panose="02020603050405020304" pitchFamily="18" charset="0"/>
                </a:rPr>
                <a:t>—</a:t>
              </a:r>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COOH</a:t>
              </a:r>
              <a:endPar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29" name="图片 28"/>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5743288" y="4021646"/>
              <a:ext cx="731520" cy="838200"/>
            </a:xfrm>
            <a:prstGeom prst="rect">
              <a:avLst/>
            </a:prstGeom>
          </p:spPr>
        </p:pic>
      </p:grpSp>
      <p:sp>
        <p:nvSpPr>
          <p:cNvPr id="31" name="文本框 30"/>
          <p:cNvSpPr txBox="1"/>
          <p:nvPr/>
        </p:nvSpPr>
        <p:spPr>
          <a:xfrm>
            <a:off x="979099" y="5759568"/>
            <a:ext cx="5991225" cy="573042"/>
          </a:xfrm>
          <a:prstGeom prst="rect">
            <a:avLst/>
          </a:prstGeom>
          <a:noFill/>
        </p:spPr>
        <p:txBody>
          <a:bodyPr wrap="square" lIns="0" tIns="0" rIns="0" bIns="0" rtlCol="0">
            <a:spAutoFit/>
          </a:bodyPr>
          <a:lstStyle/>
          <a:p>
            <a:pPr algn="just">
              <a:lnSpc>
                <a:spcPct val="150000"/>
              </a:lnSpc>
            </a:pPr>
            <a:r>
              <a:rPr lang="zh-CN" altLang="en-US" sz="2800">
                <a:latin typeface="微软雅黑" panose="020B0503020204020204" charset="-122"/>
                <a:ea typeface="微软雅黑" panose="020B0503020204020204" charset="-122"/>
              </a:rPr>
              <a:t>思考：以上羧酸可以如何进行分类？</a:t>
            </a:r>
            <a:endParaRPr lang="zh-CN" altLang="en-US" sz="2800">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6" grpId="0"/>
      <p:bldP spid="27" grpId="0"/>
      <p:bldP spid="16" grpId="0"/>
      <p:bldP spid="17" grpId="0"/>
      <p:bldP spid="18" grpId="0"/>
      <p:bldP spid="19" grpId="0"/>
      <p:bldP spid="20" grpId="0"/>
      <p:bldP spid="21"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羧酸的分类</a:t>
            </a:r>
            <a:endParaRPr lang="zh-CN" altLang="en-US"/>
          </a:p>
        </p:txBody>
      </p:sp>
      <p:sp>
        <p:nvSpPr>
          <p:cNvPr id="3" name="文本框 2"/>
          <p:cNvSpPr txBox="1"/>
          <p:nvPr/>
        </p:nvSpPr>
        <p:spPr>
          <a:xfrm>
            <a:off x="447675" y="1694354"/>
            <a:ext cx="2581276" cy="489429"/>
          </a:xfrm>
          <a:prstGeom prst="rect">
            <a:avLst/>
          </a:prstGeom>
          <a:noFill/>
        </p:spPr>
        <p:txBody>
          <a:bodyPr wrap="square" lIns="0" tIns="0" rIns="0" bIns="0" rtlCol="0">
            <a:spAutoFit/>
          </a:bodyPr>
          <a:lstStyle/>
          <a:p>
            <a:pPr marL="457200" indent="-457200" algn="just">
              <a:lnSpc>
                <a:spcPct val="125000"/>
              </a:lnSpc>
              <a:spcAft>
                <a:spcPts val="1000"/>
              </a:spcAft>
              <a:buClr>
                <a:schemeClr val="accent2"/>
              </a:buClr>
              <a:buFont typeface="微软雅黑" panose="020B0503020204020204" charset="-122"/>
              <a:buChar char="◆"/>
            </a:pPr>
            <a:r>
              <a:rPr lang="zh-CN" altLang="en-US" sz="2800">
                <a:latin typeface="微软雅黑" panose="020B0503020204020204" charset="-122"/>
                <a:ea typeface="微软雅黑" panose="020B0503020204020204" charset="-122"/>
              </a:rPr>
              <a:t>按羧基数目</a:t>
            </a:r>
            <a:endParaRPr lang="zh-CN" altLang="en-US" sz="2800">
              <a:latin typeface="微软雅黑" panose="020B0503020204020204" charset="-122"/>
              <a:ea typeface="微软雅黑" panose="020B0503020204020204" charset="-122"/>
            </a:endParaRPr>
          </a:p>
        </p:txBody>
      </p:sp>
      <p:sp>
        <p:nvSpPr>
          <p:cNvPr id="22" name="矩形 21"/>
          <p:cNvSpPr/>
          <p:nvPr/>
        </p:nvSpPr>
        <p:spPr>
          <a:xfrm>
            <a:off x="6769960" y="4336231"/>
            <a:ext cx="1939955" cy="523220"/>
          </a:xfrm>
          <a:prstGeom prst="rect">
            <a:avLst/>
          </a:prstGeom>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CH</a:t>
            </a:r>
            <a:r>
              <a:rPr kumimoji="1" lang="en-US" altLang="zh-CN"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rPr>
              <a:t>3</a:t>
            </a:r>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COOH</a:t>
            </a:r>
            <a:endPar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3" name="矩形 22"/>
          <p:cNvSpPr/>
          <p:nvPr/>
        </p:nvSpPr>
        <p:spPr>
          <a:xfrm>
            <a:off x="7087557" y="4918199"/>
            <a:ext cx="2837636" cy="523220"/>
          </a:xfrm>
          <a:prstGeom prst="rect">
            <a:avLst/>
          </a:prstGeom>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CH</a:t>
            </a:r>
            <a:r>
              <a:rPr kumimoji="1" lang="en-US" altLang="zh-CN"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rPr>
              <a:t>2</a:t>
            </a:r>
            <a:r>
              <a:rPr kumimoji="1" lang="zh-CN" altLang="en-US"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a:t>
            </a:r>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CHCOOH</a:t>
            </a:r>
            <a:endPar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4" name="矩形 23"/>
          <p:cNvSpPr/>
          <p:nvPr/>
        </p:nvSpPr>
        <p:spPr>
          <a:xfrm>
            <a:off x="4972006" y="1434205"/>
            <a:ext cx="2736647" cy="523220"/>
          </a:xfrm>
          <a:prstGeom prst="rect">
            <a:avLst/>
          </a:prstGeom>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HOOC—COOH</a:t>
            </a:r>
            <a:endPar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6" name="文本框 7"/>
          <p:cNvSpPr txBox="1"/>
          <p:nvPr/>
        </p:nvSpPr>
        <p:spPr>
          <a:xfrm>
            <a:off x="5241124" y="6121963"/>
            <a:ext cx="2300630" cy="523220"/>
          </a:xfrm>
          <a:prstGeom prst="rect">
            <a:avLst/>
          </a:prstGeom>
          <a:noFill/>
        </p:spPr>
        <p:txBody>
          <a:bodyPr wrap="none" rtlCol="0"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C</a:t>
            </a:r>
            <a:r>
              <a:rPr kumimoji="1" lang="en-US" altLang="zh-CN"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17</a:t>
            </a:r>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H</a:t>
            </a:r>
            <a:r>
              <a:rPr kumimoji="1" lang="en-US" altLang="zh-CN"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35</a:t>
            </a:r>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COOH</a:t>
            </a:r>
            <a:endPar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27" name="矩形 26"/>
          <p:cNvSpPr/>
          <p:nvPr/>
        </p:nvSpPr>
        <p:spPr>
          <a:xfrm>
            <a:off x="4972006" y="839816"/>
            <a:ext cx="1560042" cy="523220"/>
          </a:xfrm>
          <a:prstGeom prst="rect">
            <a:avLst/>
          </a:prstGeom>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HCOOH</a:t>
            </a:r>
            <a:endPar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8" name="Rectangle 6"/>
          <p:cNvSpPr>
            <a:spLocks noChangeArrowheads="1"/>
          </p:cNvSpPr>
          <p:nvPr/>
        </p:nvSpPr>
        <p:spPr bwMode="auto">
          <a:xfrm>
            <a:off x="7504597" y="6121963"/>
            <a:ext cx="2734169" cy="523220"/>
          </a:xfrm>
          <a:prstGeom prst="rect">
            <a:avLst/>
          </a:prstGeom>
          <a:noFill/>
          <a:ln w="19050">
            <a:noFill/>
            <a:miter lim="800000"/>
          </a:ln>
          <a:effectLst/>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r>
              <a:rPr kumimoji="1" lang="zh-CN" altLang="en-US" sz="2800">
                <a:latin typeface="+mj-ea"/>
                <a:ea typeface="+mj-ea"/>
                <a:cs typeface="Times New Roman" panose="02020603050405020304" pitchFamily="18" charset="0"/>
              </a:rPr>
              <a:t>十八酸</a:t>
            </a:r>
            <a:r>
              <a:rPr kumimoji="1" lang="en-US" altLang="zh-CN" sz="2800">
                <a:latin typeface="+mj-ea"/>
                <a:ea typeface="+mj-ea"/>
                <a:cs typeface="Times New Roman" panose="02020603050405020304" pitchFamily="18" charset="0"/>
              </a:rPr>
              <a:t>(</a:t>
            </a:r>
            <a:r>
              <a:rPr kumimoji="1" lang="zh-CN" altLang="en-US" sz="2800">
                <a:latin typeface="+mj-ea"/>
                <a:ea typeface="+mj-ea"/>
                <a:cs typeface="Times New Roman" panose="02020603050405020304" pitchFamily="18" charset="0"/>
              </a:rPr>
              <a:t>硬脂酸</a:t>
            </a:r>
            <a:r>
              <a:rPr kumimoji="1" lang="en-US" altLang="zh-CN" sz="2800">
                <a:latin typeface="+mj-ea"/>
                <a:ea typeface="+mj-ea"/>
                <a:cs typeface="Times New Roman" panose="02020603050405020304" pitchFamily="18" charset="0"/>
              </a:rPr>
              <a:t>)</a:t>
            </a:r>
            <a:endParaRPr lang="en-US" altLang="zh-CN" sz="2800">
              <a:latin typeface="+mj-ea"/>
              <a:ea typeface="+mj-ea"/>
              <a:cs typeface="Times New Roman" panose="02020603050405020304" pitchFamily="18" charset="0"/>
            </a:endParaRPr>
          </a:p>
        </p:txBody>
      </p:sp>
      <p:sp>
        <p:nvSpPr>
          <p:cNvPr id="19" name="Rectangle 6"/>
          <p:cNvSpPr>
            <a:spLocks noChangeArrowheads="1"/>
          </p:cNvSpPr>
          <p:nvPr/>
        </p:nvSpPr>
        <p:spPr bwMode="auto">
          <a:xfrm>
            <a:off x="9860010" y="4918199"/>
            <a:ext cx="1337186" cy="523220"/>
          </a:xfrm>
          <a:prstGeom prst="rect">
            <a:avLst/>
          </a:prstGeom>
          <a:noFill/>
          <a:ln w="19050">
            <a:noFill/>
            <a:miter lim="800000"/>
          </a:ln>
          <a:effectLst/>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r>
              <a:rPr kumimoji="1" lang="zh-CN" altLang="en-US" sz="2800">
                <a:latin typeface="微软雅黑" panose="020B0503020204020204" charset="-122"/>
                <a:ea typeface="微软雅黑" panose="020B0503020204020204" charset="-122"/>
                <a:cs typeface="Times New Roman" panose="02020603050405020304" pitchFamily="18" charset="0"/>
              </a:rPr>
              <a:t>丙烯酸</a:t>
            </a:r>
            <a:endParaRPr lang="en-US" altLang="zh-CN" sz="2800">
              <a:latin typeface="微软雅黑" panose="020B0503020204020204" charset="-122"/>
              <a:ea typeface="微软雅黑" panose="020B0503020204020204" charset="-122"/>
              <a:cs typeface="Times New Roman" panose="02020603050405020304" pitchFamily="18" charset="0"/>
            </a:endParaRPr>
          </a:p>
        </p:txBody>
      </p:sp>
      <p:sp>
        <p:nvSpPr>
          <p:cNvPr id="20" name="Rectangle 6"/>
          <p:cNvSpPr>
            <a:spLocks noChangeArrowheads="1"/>
          </p:cNvSpPr>
          <p:nvPr/>
        </p:nvSpPr>
        <p:spPr bwMode="auto">
          <a:xfrm>
            <a:off x="6873161" y="3650202"/>
            <a:ext cx="3212336" cy="523220"/>
          </a:xfrm>
          <a:prstGeom prst="rect">
            <a:avLst/>
          </a:prstGeom>
          <a:noFill/>
          <a:ln w="19050">
            <a:noFill/>
            <a:miter lim="800000"/>
          </a:ln>
          <a:effectLst/>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r>
              <a:rPr kumimoji="1" lang="zh-CN" altLang="en-US" sz="2800">
                <a:latin typeface="微软雅黑" panose="020B0503020204020204" charset="-122"/>
                <a:ea typeface="微软雅黑" panose="020B0503020204020204" charset="-122"/>
                <a:cs typeface="Times New Roman" panose="02020603050405020304" pitchFamily="18" charset="0"/>
              </a:rPr>
              <a:t>苯甲酸（安息香酸）</a:t>
            </a:r>
            <a:endParaRPr lang="en-US" altLang="zh-CN" sz="2800">
              <a:latin typeface="微软雅黑" panose="020B0503020204020204" charset="-122"/>
              <a:ea typeface="微软雅黑" panose="020B0503020204020204" charset="-122"/>
              <a:cs typeface="Times New Roman" panose="02020603050405020304" pitchFamily="18" charset="0"/>
            </a:endParaRPr>
          </a:p>
        </p:txBody>
      </p:sp>
      <p:sp>
        <p:nvSpPr>
          <p:cNvPr id="21" name="Rectangle 6"/>
          <p:cNvSpPr>
            <a:spLocks noChangeArrowheads="1"/>
          </p:cNvSpPr>
          <p:nvPr/>
        </p:nvSpPr>
        <p:spPr bwMode="auto">
          <a:xfrm>
            <a:off x="7677630" y="1429174"/>
            <a:ext cx="1337186" cy="523220"/>
          </a:xfrm>
          <a:prstGeom prst="rect">
            <a:avLst/>
          </a:prstGeom>
          <a:noFill/>
          <a:ln w="19050">
            <a:noFill/>
            <a:miter lim="800000"/>
          </a:ln>
          <a:effectLst/>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r>
              <a:rPr kumimoji="1" lang="zh-CN" altLang="en-US" sz="2800">
                <a:latin typeface="微软雅黑" panose="020B0503020204020204" charset="-122"/>
                <a:ea typeface="微软雅黑" panose="020B0503020204020204" charset="-122"/>
                <a:cs typeface="Times New Roman" panose="02020603050405020304" pitchFamily="18" charset="0"/>
              </a:rPr>
              <a:t>乙二酸</a:t>
            </a:r>
            <a:endParaRPr lang="en-US" altLang="zh-CN" sz="2800">
              <a:latin typeface="微软雅黑" panose="020B0503020204020204" charset="-122"/>
              <a:ea typeface="微软雅黑" panose="020B0503020204020204" charset="-122"/>
              <a:cs typeface="Times New Roman" panose="02020603050405020304" pitchFamily="18" charset="0"/>
            </a:endParaRPr>
          </a:p>
        </p:txBody>
      </p:sp>
      <p:grpSp>
        <p:nvGrpSpPr>
          <p:cNvPr id="30" name="组合 29"/>
          <p:cNvGrpSpPr/>
          <p:nvPr/>
        </p:nvGrpSpPr>
        <p:grpSpPr>
          <a:xfrm>
            <a:off x="4524375" y="3599319"/>
            <a:ext cx="2348786" cy="731520"/>
            <a:chOff x="5689948" y="4074986"/>
            <a:chExt cx="2348786" cy="731520"/>
          </a:xfrm>
        </p:grpSpPr>
        <p:sp>
          <p:nvSpPr>
            <p:cNvPr id="25" name="矩形 24"/>
            <p:cNvSpPr/>
            <p:nvPr/>
          </p:nvSpPr>
          <p:spPr>
            <a:xfrm>
              <a:off x="6398541" y="4125869"/>
              <a:ext cx="1640193" cy="523220"/>
            </a:xfrm>
            <a:prstGeom prst="rect">
              <a:avLst/>
            </a:prstGeom>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kumimoji="1" lang="en-US" altLang="zh-CN" sz="2800" b="1">
                  <a:solidFill>
                    <a:srgbClr val="FF0000"/>
                  </a:solidFill>
                  <a:latin typeface="Times New Roman" panose="02020603050405020304" pitchFamily="18" charset="0"/>
                  <a:cs typeface="Times New Roman" panose="02020603050405020304" pitchFamily="18" charset="0"/>
                </a:rPr>
                <a:t>—</a:t>
              </a:r>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COOH</a:t>
              </a:r>
              <a:endPar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29" name="图片 28"/>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5743288" y="4021646"/>
              <a:ext cx="731520" cy="838200"/>
            </a:xfrm>
            <a:prstGeom prst="rect">
              <a:avLst/>
            </a:prstGeom>
          </p:spPr>
        </p:pic>
      </p:grpSp>
      <p:sp>
        <p:nvSpPr>
          <p:cNvPr id="12" name="文本框 11"/>
          <p:cNvSpPr txBox="1"/>
          <p:nvPr/>
        </p:nvSpPr>
        <p:spPr>
          <a:xfrm>
            <a:off x="457200" y="4232288"/>
            <a:ext cx="2581277" cy="489429"/>
          </a:xfrm>
          <a:prstGeom prst="rect">
            <a:avLst/>
          </a:prstGeom>
          <a:noFill/>
        </p:spPr>
        <p:txBody>
          <a:bodyPr wrap="square" lIns="0" tIns="0" rIns="0" bIns="0" rtlCol="0">
            <a:spAutoFit/>
          </a:bodyPr>
          <a:lstStyle/>
          <a:p>
            <a:pPr marL="457200" indent="-457200" algn="just">
              <a:lnSpc>
                <a:spcPct val="125000"/>
              </a:lnSpc>
              <a:spcAft>
                <a:spcPts val="1000"/>
              </a:spcAft>
              <a:buClr>
                <a:schemeClr val="accent2"/>
              </a:buClr>
              <a:buFont typeface="微软雅黑" panose="020B0503020204020204" charset="-122"/>
              <a:buChar char="◆"/>
            </a:pPr>
            <a:r>
              <a:rPr lang="zh-CN" altLang="en-US" sz="2800">
                <a:latin typeface="微软雅黑" panose="020B0503020204020204" charset="-122"/>
                <a:ea typeface="微软雅黑" panose="020B0503020204020204" charset="-122"/>
              </a:rPr>
              <a:t>按烃基种类</a:t>
            </a:r>
            <a:endParaRPr lang="zh-CN" altLang="en-US" sz="2800">
              <a:latin typeface="微软雅黑" panose="020B0503020204020204" charset="-122"/>
              <a:ea typeface="微软雅黑" panose="020B0503020204020204" charset="-122"/>
            </a:endParaRPr>
          </a:p>
        </p:txBody>
      </p:sp>
      <p:sp>
        <p:nvSpPr>
          <p:cNvPr id="14" name="文本框 13"/>
          <p:cNvSpPr txBox="1"/>
          <p:nvPr/>
        </p:nvSpPr>
        <p:spPr>
          <a:xfrm>
            <a:off x="447675" y="5774257"/>
            <a:ext cx="2897188" cy="489429"/>
          </a:xfrm>
          <a:prstGeom prst="rect">
            <a:avLst/>
          </a:prstGeom>
          <a:noFill/>
        </p:spPr>
        <p:txBody>
          <a:bodyPr wrap="square" lIns="0" tIns="0" rIns="0" bIns="0" rtlCol="0">
            <a:spAutoFit/>
          </a:bodyPr>
          <a:lstStyle/>
          <a:p>
            <a:pPr marL="457200" indent="-457200" algn="just">
              <a:lnSpc>
                <a:spcPct val="125000"/>
              </a:lnSpc>
              <a:spcAft>
                <a:spcPts val="1000"/>
              </a:spcAft>
              <a:buClr>
                <a:schemeClr val="accent2"/>
              </a:buClr>
              <a:buFont typeface="微软雅黑" panose="020B0503020204020204" charset="-122"/>
              <a:buChar char="◆"/>
            </a:pPr>
            <a:r>
              <a:rPr lang="zh-CN" altLang="en-US" sz="2800">
                <a:latin typeface="微软雅黑" panose="020B0503020204020204" charset="-122"/>
                <a:ea typeface="微软雅黑" panose="020B0503020204020204" charset="-122"/>
              </a:rPr>
              <a:t>按碳原子数</a:t>
            </a:r>
            <a:endParaRPr lang="zh-CN" altLang="en-US" sz="2800">
              <a:latin typeface="微软雅黑" panose="020B0503020204020204" charset="-122"/>
              <a:ea typeface="微软雅黑" panose="020B0503020204020204" charset="-122"/>
            </a:endParaRPr>
          </a:p>
        </p:txBody>
      </p:sp>
      <p:sp>
        <p:nvSpPr>
          <p:cNvPr id="15" name="左大括号 14"/>
          <p:cNvSpPr/>
          <p:nvPr/>
        </p:nvSpPr>
        <p:spPr>
          <a:xfrm>
            <a:off x="2836327" y="1073840"/>
            <a:ext cx="315911" cy="1726510"/>
          </a:xfrm>
          <a:prstGeom prst="lef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28" name="Rectangle 6"/>
          <p:cNvSpPr>
            <a:spLocks noChangeArrowheads="1"/>
          </p:cNvSpPr>
          <p:nvPr/>
        </p:nvSpPr>
        <p:spPr bwMode="auto">
          <a:xfrm>
            <a:off x="3152238" y="845051"/>
            <a:ext cx="1819769" cy="523220"/>
          </a:xfrm>
          <a:prstGeom prst="rect">
            <a:avLst/>
          </a:prstGeom>
          <a:noFill/>
          <a:ln w="19050">
            <a:noFill/>
            <a:miter lim="800000"/>
          </a:ln>
          <a:effectLst/>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r>
              <a:rPr kumimoji="1" lang="zh-CN" altLang="en-US" sz="2800">
                <a:latin typeface="+mj-ea"/>
                <a:ea typeface="+mj-ea"/>
                <a:cs typeface="Times New Roman" panose="02020603050405020304" pitchFamily="18" charset="0"/>
              </a:rPr>
              <a:t>一元羧酸</a:t>
            </a:r>
            <a:endParaRPr lang="en-US" altLang="zh-CN" sz="2800">
              <a:latin typeface="+mj-ea"/>
              <a:ea typeface="+mj-ea"/>
              <a:cs typeface="Times New Roman" panose="02020603050405020304" pitchFamily="18" charset="0"/>
            </a:endParaRPr>
          </a:p>
        </p:txBody>
      </p:sp>
      <p:sp>
        <p:nvSpPr>
          <p:cNvPr id="32" name="Rectangle 6"/>
          <p:cNvSpPr>
            <a:spLocks noChangeArrowheads="1"/>
          </p:cNvSpPr>
          <p:nvPr/>
        </p:nvSpPr>
        <p:spPr bwMode="auto">
          <a:xfrm>
            <a:off x="3152238" y="1450788"/>
            <a:ext cx="1819769" cy="523220"/>
          </a:xfrm>
          <a:prstGeom prst="rect">
            <a:avLst/>
          </a:prstGeom>
          <a:noFill/>
          <a:ln w="19050">
            <a:noFill/>
            <a:miter lim="800000"/>
          </a:ln>
          <a:effectLst/>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r>
              <a:rPr kumimoji="1" lang="zh-CN" altLang="en-US" sz="2800">
                <a:latin typeface="+mj-ea"/>
                <a:ea typeface="+mj-ea"/>
                <a:cs typeface="Times New Roman" panose="02020603050405020304" pitchFamily="18" charset="0"/>
              </a:rPr>
              <a:t>二元羧酸</a:t>
            </a:r>
            <a:endParaRPr lang="en-US" altLang="zh-CN" sz="2800">
              <a:latin typeface="+mj-ea"/>
              <a:ea typeface="+mj-ea"/>
              <a:cs typeface="Times New Roman" panose="02020603050405020304" pitchFamily="18" charset="0"/>
            </a:endParaRPr>
          </a:p>
        </p:txBody>
      </p:sp>
      <p:sp>
        <p:nvSpPr>
          <p:cNvPr id="33" name="Rectangle 6"/>
          <p:cNvSpPr>
            <a:spLocks noChangeArrowheads="1"/>
          </p:cNvSpPr>
          <p:nvPr/>
        </p:nvSpPr>
        <p:spPr bwMode="auto">
          <a:xfrm>
            <a:off x="3152237" y="2531097"/>
            <a:ext cx="1819769" cy="523220"/>
          </a:xfrm>
          <a:prstGeom prst="rect">
            <a:avLst/>
          </a:prstGeom>
          <a:noFill/>
          <a:ln w="19050">
            <a:noFill/>
            <a:miter lim="800000"/>
          </a:ln>
          <a:effectLst/>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r>
              <a:rPr kumimoji="1" lang="zh-CN" altLang="en-US" sz="2800">
                <a:latin typeface="+mj-ea"/>
                <a:ea typeface="+mj-ea"/>
                <a:cs typeface="Times New Roman" panose="02020603050405020304" pitchFamily="18" charset="0"/>
              </a:rPr>
              <a:t>多元羧酸</a:t>
            </a:r>
            <a:endParaRPr lang="en-US" altLang="zh-CN" sz="2800">
              <a:latin typeface="+mj-ea"/>
              <a:ea typeface="+mj-ea"/>
              <a:cs typeface="Times New Roman" panose="02020603050405020304" pitchFamily="18" charset="0"/>
            </a:endParaRPr>
          </a:p>
        </p:txBody>
      </p:sp>
      <p:grpSp>
        <p:nvGrpSpPr>
          <p:cNvPr id="34" name="Group 36"/>
          <p:cNvGrpSpPr/>
          <p:nvPr/>
        </p:nvGrpSpPr>
        <p:grpSpPr>
          <a:xfrm>
            <a:off x="4998502" y="1995435"/>
            <a:ext cx="3944938" cy="1600201"/>
            <a:chOff x="2617" y="1819"/>
            <a:chExt cx="2485" cy="1008"/>
          </a:xfrm>
        </p:grpSpPr>
        <p:sp>
          <p:nvSpPr>
            <p:cNvPr id="35" name="Text Box 30"/>
            <p:cNvSpPr txBox="1">
              <a:spLocks noChangeArrowheads="1"/>
            </p:cNvSpPr>
            <p:nvPr/>
          </p:nvSpPr>
          <p:spPr bwMode="auto">
            <a:xfrm>
              <a:off x="2617" y="1819"/>
              <a:ext cx="167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b="1">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CH</a:t>
              </a:r>
              <a:r>
                <a:rPr lang="en-US" altLang="zh-CN" sz="2800" b="1" baseline="-25000">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2</a:t>
              </a:r>
              <a:r>
                <a:rPr lang="en-US" altLang="zh-CN" sz="2800" b="1">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-COOH</a:t>
              </a:r>
              <a:endParaRPr lang="en-US" altLang="zh-CN" sz="2800" b="1">
                <a:solidFill>
                  <a:srgbClr val="FF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36" name="Text Box 31"/>
            <p:cNvSpPr txBox="1">
              <a:spLocks noChangeArrowheads="1"/>
            </p:cNvSpPr>
            <p:nvPr/>
          </p:nvSpPr>
          <p:spPr bwMode="auto">
            <a:xfrm>
              <a:off x="2617" y="2156"/>
              <a:ext cx="2485"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b="1">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CH-COOH    </a:t>
              </a:r>
              <a:r>
                <a:rPr lang="en-US" altLang="zh-CN" sz="2800" b="1">
                  <a:solidFill>
                    <a:srgbClr val="000000"/>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800">
                  <a:solidFill>
                    <a:srgbClr val="000000"/>
                  </a:solidFill>
                  <a:latin typeface="+mj-ea"/>
                  <a:ea typeface="+mj-ea"/>
                  <a:cs typeface="Times New Roman" panose="02020603050405020304" pitchFamily="18" charset="0"/>
                </a:rPr>
                <a:t>(</a:t>
              </a:r>
              <a:r>
                <a:rPr lang="zh-CN" altLang="en-US" sz="2800">
                  <a:solidFill>
                    <a:srgbClr val="000000"/>
                  </a:solidFill>
                  <a:latin typeface="+mj-ea"/>
                  <a:ea typeface="+mj-ea"/>
                  <a:cs typeface="Times New Roman" panose="02020603050405020304" pitchFamily="18" charset="0"/>
                </a:rPr>
                <a:t>丙三酸</a:t>
              </a:r>
              <a:r>
                <a:rPr lang="en-US" altLang="zh-CN" sz="2800">
                  <a:solidFill>
                    <a:srgbClr val="000000"/>
                  </a:solidFill>
                  <a:latin typeface="+mj-ea"/>
                  <a:ea typeface="+mj-ea"/>
                  <a:cs typeface="Times New Roman" panose="02020603050405020304" pitchFamily="18" charset="0"/>
                </a:rPr>
                <a:t>)</a:t>
              </a:r>
              <a:endParaRPr lang="en-US" altLang="zh-CN" sz="2800">
                <a:solidFill>
                  <a:srgbClr val="000000"/>
                </a:solidFill>
                <a:latin typeface="+mj-ea"/>
                <a:ea typeface="+mj-ea"/>
                <a:cs typeface="Times New Roman" panose="02020603050405020304" pitchFamily="18" charset="0"/>
              </a:endParaRPr>
            </a:p>
          </p:txBody>
        </p:sp>
        <p:sp>
          <p:nvSpPr>
            <p:cNvPr id="37" name="Text Box 33"/>
            <p:cNvSpPr txBox="1">
              <a:spLocks noChangeArrowheads="1"/>
            </p:cNvSpPr>
            <p:nvPr/>
          </p:nvSpPr>
          <p:spPr bwMode="auto">
            <a:xfrm>
              <a:off x="2617" y="2497"/>
              <a:ext cx="167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800" b="1">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CH</a:t>
              </a:r>
              <a:r>
                <a:rPr lang="en-US" altLang="zh-CN" sz="2800" b="1" baseline="-25000">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2</a:t>
              </a:r>
              <a:r>
                <a:rPr lang="en-US" altLang="zh-CN" sz="2800" b="1">
                  <a:solidFill>
                    <a:srgbClr val="FF0000"/>
                  </a:solidFill>
                  <a:latin typeface="Times New Roman" panose="02020603050405020304" pitchFamily="18" charset="0"/>
                  <a:ea typeface="华文新魏" panose="02010800040101010101" pitchFamily="2" charset="-122"/>
                  <a:cs typeface="Times New Roman" panose="02020603050405020304" pitchFamily="18" charset="0"/>
                </a:rPr>
                <a:t>-COOH</a:t>
              </a:r>
              <a:endParaRPr lang="en-US" altLang="zh-CN" sz="2800" b="1">
                <a:solidFill>
                  <a:srgbClr val="FF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38" name="Line 34"/>
            <p:cNvSpPr>
              <a:spLocks noChangeShapeType="1"/>
            </p:cNvSpPr>
            <p:nvPr/>
          </p:nvSpPr>
          <p:spPr bwMode="auto">
            <a:xfrm flipH="1">
              <a:off x="2752" y="2455"/>
              <a:ext cx="0" cy="136"/>
            </a:xfrm>
            <a:prstGeom prst="line">
              <a:avLst/>
            </a:prstGeom>
            <a:noFill/>
            <a:ln w="28575">
              <a:solidFill>
                <a:srgbClr val="C00000"/>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800">
                <a:solidFill>
                  <a:srgbClr val="FF0000"/>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39" name="Line 35"/>
            <p:cNvSpPr>
              <a:spLocks noChangeShapeType="1"/>
            </p:cNvSpPr>
            <p:nvPr/>
          </p:nvSpPr>
          <p:spPr bwMode="auto">
            <a:xfrm flipH="1">
              <a:off x="2752" y="2104"/>
              <a:ext cx="0" cy="136"/>
            </a:xfrm>
            <a:prstGeom prst="line">
              <a:avLst/>
            </a:prstGeom>
            <a:noFill/>
            <a:ln w="28575">
              <a:solidFill>
                <a:srgbClr val="C00000"/>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800">
                <a:solidFill>
                  <a:srgbClr val="FF0000"/>
                </a:solidFill>
                <a:latin typeface="Times New Roman" panose="02020603050405020304" pitchFamily="18" charset="0"/>
                <a:ea typeface="华文新魏" panose="02010800040101010101" pitchFamily="2" charset="-122"/>
                <a:cs typeface="Times New Roman" panose="02020603050405020304" pitchFamily="18" charset="0"/>
              </a:endParaRPr>
            </a:p>
          </p:txBody>
        </p:sp>
      </p:grpSp>
      <p:sp>
        <p:nvSpPr>
          <p:cNvPr id="40" name="左大括号 39"/>
          <p:cNvSpPr/>
          <p:nvPr/>
        </p:nvSpPr>
        <p:spPr>
          <a:xfrm>
            <a:off x="2801079" y="5720876"/>
            <a:ext cx="315911" cy="692475"/>
          </a:xfrm>
          <a:prstGeom prst="lef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41" name="左大括号 40"/>
          <p:cNvSpPr/>
          <p:nvPr/>
        </p:nvSpPr>
        <p:spPr>
          <a:xfrm>
            <a:off x="2801079" y="3965079"/>
            <a:ext cx="315911" cy="886066"/>
          </a:xfrm>
          <a:prstGeom prst="lef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42" name="Rectangle 6"/>
          <p:cNvSpPr>
            <a:spLocks noChangeArrowheads="1"/>
          </p:cNvSpPr>
          <p:nvPr/>
        </p:nvSpPr>
        <p:spPr bwMode="auto">
          <a:xfrm>
            <a:off x="3073836" y="4597841"/>
            <a:ext cx="1372138" cy="523220"/>
          </a:xfrm>
          <a:prstGeom prst="rect">
            <a:avLst/>
          </a:prstGeom>
          <a:noFill/>
          <a:ln w="19050">
            <a:noFill/>
            <a:miter lim="800000"/>
          </a:ln>
          <a:effectLst/>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r>
              <a:rPr kumimoji="1" lang="zh-CN" altLang="en-US" sz="2800">
                <a:latin typeface="+mj-ea"/>
                <a:ea typeface="+mj-ea"/>
                <a:cs typeface="Times New Roman" panose="02020603050405020304" pitchFamily="18" charset="0"/>
              </a:rPr>
              <a:t>脂肪酸</a:t>
            </a:r>
            <a:endParaRPr lang="en-US" altLang="zh-CN" sz="2800">
              <a:latin typeface="+mj-ea"/>
              <a:ea typeface="+mj-ea"/>
              <a:cs typeface="Times New Roman" panose="02020603050405020304" pitchFamily="18" charset="0"/>
            </a:endParaRPr>
          </a:p>
        </p:txBody>
      </p:sp>
      <p:sp>
        <p:nvSpPr>
          <p:cNvPr id="43" name="Rectangle 6"/>
          <p:cNvSpPr>
            <a:spLocks noChangeArrowheads="1"/>
          </p:cNvSpPr>
          <p:nvPr/>
        </p:nvSpPr>
        <p:spPr bwMode="auto">
          <a:xfrm>
            <a:off x="3073836" y="3691121"/>
            <a:ext cx="1372138" cy="523220"/>
          </a:xfrm>
          <a:prstGeom prst="rect">
            <a:avLst/>
          </a:prstGeom>
          <a:noFill/>
          <a:ln w="19050">
            <a:noFill/>
            <a:miter lim="800000"/>
          </a:ln>
          <a:effectLst/>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r>
              <a:rPr kumimoji="1" lang="zh-CN" altLang="en-US" sz="2800">
                <a:latin typeface="+mj-ea"/>
                <a:ea typeface="+mj-ea"/>
                <a:cs typeface="Times New Roman" panose="02020603050405020304" pitchFamily="18" charset="0"/>
              </a:rPr>
              <a:t>芳香酸</a:t>
            </a:r>
            <a:endParaRPr lang="en-US" altLang="zh-CN" sz="2800">
              <a:latin typeface="+mj-ea"/>
              <a:ea typeface="+mj-ea"/>
              <a:cs typeface="Times New Roman" panose="02020603050405020304" pitchFamily="18" charset="0"/>
            </a:endParaRPr>
          </a:p>
        </p:txBody>
      </p:sp>
      <p:sp>
        <p:nvSpPr>
          <p:cNvPr id="44" name="左大括号 43"/>
          <p:cNvSpPr/>
          <p:nvPr/>
        </p:nvSpPr>
        <p:spPr>
          <a:xfrm>
            <a:off x="4451949" y="4511574"/>
            <a:ext cx="295079" cy="668235"/>
          </a:xfrm>
          <a:prstGeom prst="leftBrace">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p>
        </p:txBody>
      </p:sp>
      <p:sp>
        <p:nvSpPr>
          <p:cNvPr id="45" name="Rectangle 6"/>
          <p:cNvSpPr>
            <a:spLocks noChangeArrowheads="1"/>
          </p:cNvSpPr>
          <p:nvPr/>
        </p:nvSpPr>
        <p:spPr bwMode="auto">
          <a:xfrm>
            <a:off x="4718731" y="4340413"/>
            <a:ext cx="2812832" cy="523220"/>
          </a:xfrm>
          <a:prstGeom prst="rect">
            <a:avLst/>
          </a:prstGeom>
          <a:noFill/>
          <a:ln w="19050">
            <a:noFill/>
            <a:miter lim="800000"/>
          </a:ln>
          <a:effectLst/>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kumimoji="1" lang="zh-CN" altLang="en-US" sz="2800">
                <a:latin typeface="+mj-ea"/>
                <a:ea typeface="+mj-ea"/>
                <a:cs typeface="Times New Roman" panose="02020603050405020304" pitchFamily="18" charset="0"/>
              </a:rPr>
              <a:t>饱和脂肪酸</a:t>
            </a:r>
            <a:endParaRPr lang="en-US" altLang="zh-CN" sz="2800">
              <a:latin typeface="+mj-ea"/>
              <a:ea typeface="+mj-ea"/>
              <a:cs typeface="Times New Roman" panose="02020603050405020304" pitchFamily="18" charset="0"/>
            </a:endParaRPr>
          </a:p>
        </p:txBody>
      </p:sp>
      <p:sp>
        <p:nvSpPr>
          <p:cNvPr id="46" name="Rectangle 6"/>
          <p:cNvSpPr>
            <a:spLocks noChangeArrowheads="1"/>
          </p:cNvSpPr>
          <p:nvPr/>
        </p:nvSpPr>
        <p:spPr bwMode="auto">
          <a:xfrm>
            <a:off x="4706649" y="4918199"/>
            <a:ext cx="2812832" cy="523220"/>
          </a:xfrm>
          <a:prstGeom prst="rect">
            <a:avLst/>
          </a:prstGeom>
          <a:noFill/>
          <a:ln w="19050">
            <a:noFill/>
            <a:miter lim="800000"/>
          </a:ln>
          <a:effectLst/>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kumimoji="1" lang="zh-CN" altLang="en-US" sz="2800">
                <a:latin typeface="+mj-ea"/>
                <a:ea typeface="+mj-ea"/>
                <a:cs typeface="Times New Roman" panose="02020603050405020304" pitchFamily="18" charset="0"/>
              </a:rPr>
              <a:t>不饱和脂肪酸</a:t>
            </a:r>
            <a:endParaRPr lang="en-US" altLang="zh-CN" sz="2800">
              <a:latin typeface="+mj-ea"/>
              <a:ea typeface="+mj-ea"/>
              <a:cs typeface="Times New Roman" panose="02020603050405020304" pitchFamily="18" charset="0"/>
            </a:endParaRPr>
          </a:p>
        </p:txBody>
      </p:sp>
      <p:sp>
        <p:nvSpPr>
          <p:cNvPr id="47" name="Rectangle 6"/>
          <p:cNvSpPr>
            <a:spLocks noChangeArrowheads="1"/>
          </p:cNvSpPr>
          <p:nvPr/>
        </p:nvSpPr>
        <p:spPr bwMode="auto">
          <a:xfrm>
            <a:off x="3043558" y="5527144"/>
            <a:ext cx="2100769" cy="523220"/>
          </a:xfrm>
          <a:prstGeom prst="rect">
            <a:avLst/>
          </a:prstGeom>
          <a:noFill/>
          <a:ln w="19050">
            <a:noFill/>
            <a:miter lim="800000"/>
          </a:ln>
          <a:effectLst/>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r>
              <a:rPr kumimoji="1" lang="zh-CN" altLang="en-US" sz="2800">
                <a:latin typeface="+mj-ea"/>
                <a:ea typeface="+mj-ea"/>
                <a:cs typeface="Times New Roman" panose="02020603050405020304" pitchFamily="18" charset="0"/>
              </a:rPr>
              <a:t>低级脂肪酸</a:t>
            </a:r>
            <a:endParaRPr lang="en-US" altLang="zh-CN" sz="2800">
              <a:latin typeface="+mj-ea"/>
              <a:ea typeface="+mj-ea"/>
              <a:cs typeface="Times New Roman" panose="02020603050405020304" pitchFamily="18" charset="0"/>
            </a:endParaRPr>
          </a:p>
        </p:txBody>
      </p:sp>
      <p:sp>
        <p:nvSpPr>
          <p:cNvPr id="48" name="Rectangle 6"/>
          <p:cNvSpPr>
            <a:spLocks noChangeArrowheads="1"/>
          </p:cNvSpPr>
          <p:nvPr/>
        </p:nvSpPr>
        <p:spPr bwMode="auto">
          <a:xfrm>
            <a:off x="3116990" y="6121963"/>
            <a:ext cx="2015045" cy="523220"/>
          </a:xfrm>
          <a:prstGeom prst="rect">
            <a:avLst/>
          </a:prstGeom>
          <a:noFill/>
          <a:ln w="19050">
            <a:noFill/>
            <a:miter lim="800000"/>
          </a:ln>
          <a:effectLst/>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r>
              <a:rPr kumimoji="1" lang="zh-CN" altLang="en-US" sz="2800">
                <a:latin typeface="+mj-ea"/>
                <a:ea typeface="+mj-ea"/>
                <a:cs typeface="Times New Roman" panose="02020603050405020304" pitchFamily="18" charset="0"/>
              </a:rPr>
              <a:t>高级脂肪酸</a:t>
            </a:r>
            <a:endParaRPr lang="en-US" altLang="zh-CN" sz="2800">
              <a:latin typeface="+mj-ea"/>
              <a:ea typeface="+mj-ea"/>
              <a:cs typeface="Times New Roman" panose="02020603050405020304" pitchFamily="18" charset="0"/>
            </a:endParaRPr>
          </a:p>
        </p:txBody>
      </p:sp>
      <p:sp>
        <p:nvSpPr>
          <p:cNvPr id="49" name="文本框 7"/>
          <p:cNvSpPr txBox="1"/>
          <p:nvPr/>
        </p:nvSpPr>
        <p:spPr>
          <a:xfrm>
            <a:off x="5241124" y="5496573"/>
            <a:ext cx="2598788" cy="523220"/>
          </a:xfrm>
          <a:prstGeom prst="rect">
            <a:avLst/>
          </a:prstGeom>
          <a:noFill/>
        </p:spPr>
        <p:txBody>
          <a:bodyPr wrap="none" rtlCol="0"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CH</a:t>
            </a:r>
            <a:r>
              <a:rPr kumimoji="1" lang="en-US" altLang="zh-CN"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3</a:t>
            </a:r>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CH</a:t>
            </a:r>
            <a:r>
              <a:rPr kumimoji="1" lang="en-US" altLang="zh-CN"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2</a:t>
            </a:r>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COOH</a:t>
            </a:r>
            <a:endPar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50" name="Rectangle 6"/>
          <p:cNvSpPr>
            <a:spLocks noChangeArrowheads="1"/>
          </p:cNvSpPr>
          <p:nvPr/>
        </p:nvSpPr>
        <p:spPr bwMode="auto">
          <a:xfrm>
            <a:off x="7708653" y="5496573"/>
            <a:ext cx="1429853" cy="523220"/>
          </a:xfrm>
          <a:prstGeom prst="rect">
            <a:avLst/>
          </a:prstGeom>
          <a:noFill/>
          <a:ln w="19050">
            <a:noFill/>
            <a:miter lim="800000"/>
          </a:ln>
          <a:effectLst/>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r>
              <a:rPr kumimoji="1" lang="zh-CN" altLang="en-US" sz="2800">
                <a:latin typeface="+mj-ea"/>
                <a:ea typeface="+mj-ea"/>
                <a:cs typeface="Times New Roman" panose="02020603050405020304" pitchFamily="18" charset="0"/>
              </a:rPr>
              <a:t>丙酸</a:t>
            </a:r>
            <a:endParaRPr lang="en-US" altLang="zh-CN" sz="2800">
              <a:latin typeface="+mj-ea"/>
              <a:ea typeface="+mj-ea"/>
              <a:cs typeface="Times New Roman" panose="02020603050405020304" pitchFamily="18" charset="0"/>
            </a:endParaRPr>
          </a:p>
        </p:txBody>
      </p:sp>
      <p:sp>
        <p:nvSpPr>
          <p:cNvPr id="51" name="矩形 50"/>
          <p:cNvSpPr/>
          <p:nvPr/>
        </p:nvSpPr>
        <p:spPr>
          <a:xfrm>
            <a:off x="6707652" y="839816"/>
            <a:ext cx="1939955" cy="523220"/>
          </a:xfrm>
          <a:prstGeom prst="rect">
            <a:avLst/>
          </a:prstGeom>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CH</a:t>
            </a:r>
            <a:r>
              <a:rPr kumimoji="1" lang="en-US" altLang="zh-CN" sz="2800" b="1" baseline="-25000">
                <a:solidFill>
                  <a:srgbClr val="FF0000"/>
                </a:solidFill>
                <a:latin typeface="Times New Roman" panose="02020603050405020304" pitchFamily="18" charset="0"/>
                <a:ea typeface="微软雅黑" panose="020B0503020204020204" charset="-122"/>
                <a:cs typeface="Times New Roman" panose="02020603050405020304" pitchFamily="18" charset="0"/>
              </a:rPr>
              <a:t>3</a:t>
            </a:r>
            <a:r>
              <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rPr>
              <a:t>COOH</a:t>
            </a:r>
            <a:endParaRPr kumimoji="1" lang="en-US" altLang="zh-CN" sz="2800" b="1">
              <a:solidFill>
                <a:srgbClr val="FF000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52" name="Text Box 6"/>
          <p:cNvSpPr txBox="1">
            <a:spLocks noChangeArrowheads="1"/>
          </p:cNvSpPr>
          <p:nvPr/>
        </p:nvSpPr>
        <p:spPr bwMode="auto">
          <a:xfrm>
            <a:off x="8776590" y="2578577"/>
            <a:ext cx="3142711" cy="1538883"/>
          </a:xfrm>
          <a:prstGeom prst="rect">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600"/>
              </a:spcBef>
              <a:buClr>
                <a:srgbClr val="E5378E"/>
              </a:buClr>
              <a:buFont typeface="Wingdings" panose="05000000000000000000" pitchFamily="2" charset="2"/>
              <a:buNone/>
            </a:pPr>
            <a:r>
              <a:rPr kumimoji="1" lang="zh-CN" altLang="en-US" sz="2800">
                <a:solidFill>
                  <a:srgbClr val="FF0000"/>
                </a:solidFill>
                <a:latin typeface="Times New Roman" panose="02020603050405020304" pitchFamily="18" charset="0"/>
                <a:ea typeface="+mj-ea"/>
                <a:cs typeface="Times New Roman" panose="02020603050405020304" pitchFamily="18" charset="0"/>
              </a:rPr>
              <a:t>饱和一元羧酸通式：</a:t>
            </a:r>
            <a:endParaRPr kumimoji="1" lang="zh-CN" altLang="en-US" sz="2800">
              <a:solidFill>
                <a:srgbClr val="FF0000"/>
              </a:solidFill>
              <a:latin typeface="Times New Roman" panose="02020603050405020304" pitchFamily="18" charset="0"/>
              <a:ea typeface="+mj-ea"/>
              <a:cs typeface="Times New Roman" panose="02020603050405020304" pitchFamily="18" charset="0"/>
            </a:endParaRPr>
          </a:p>
          <a:p>
            <a:pPr marL="0" indent="0">
              <a:spcBef>
                <a:spcPts val="600"/>
              </a:spcBef>
              <a:buClr>
                <a:srgbClr val="E5378E"/>
              </a:buClr>
              <a:buFont typeface="Wingdings" panose="05000000000000000000" pitchFamily="2" charset="2"/>
              <a:buNone/>
            </a:pPr>
            <a:r>
              <a:rPr kumimoji="1" lang="en-US" altLang="zh-CN" sz="2800" b="1">
                <a:latin typeface="Times New Roman" panose="02020603050405020304" pitchFamily="18" charset="0"/>
                <a:ea typeface="+mj-ea"/>
                <a:cs typeface="Times New Roman" panose="02020603050405020304" pitchFamily="18" charset="0"/>
              </a:rPr>
              <a:t>C</a:t>
            </a:r>
            <a:r>
              <a:rPr kumimoji="1" lang="en-US" altLang="zh-CN" sz="2800" b="1" baseline="-25000">
                <a:latin typeface="Times New Roman" panose="02020603050405020304" pitchFamily="18" charset="0"/>
                <a:ea typeface="+mj-ea"/>
                <a:cs typeface="Times New Roman" panose="02020603050405020304" pitchFamily="18" charset="0"/>
              </a:rPr>
              <a:t>n</a:t>
            </a:r>
            <a:r>
              <a:rPr kumimoji="1" lang="en-US" altLang="zh-CN" sz="2800" b="1">
                <a:latin typeface="Times New Roman" panose="02020603050405020304" pitchFamily="18" charset="0"/>
                <a:ea typeface="+mj-ea"/>
                <a:cs typeface="Times New Roman" panose="02020603050405020304" pitchFamily="18" charset="0"/>
              </a:rPr>
              <a:t>H</a:t>
            </a:r>
            <a:r>
              <a:rPr kumimoji="1" lang="en-US" altLang="zh-CN" sz="2800" b="1" baseline="-25000">
                <a:latin typeface="Times New Roman" panose="02020603050405020304" pitchFamily="18" charset="0"/>
                <a:ea typeface="+mj-ea"/>
                <a:cs typeface="Times New Roman" panose="02020603050405020304" pitchFamily="18" charset="0"/>
              </a:rPr>
              <a:t>2n</a:t>
            </a:r>
            <a:r>
              <a:rPr kumimoji="1" lang="zh-CN" altLang="en-US" sz="2800" b="1" baseline="-25000">
                <a:latin typeface="Times New Roman" panose="02020603050405020304" pitchFamily="18" charset="0"/>
                <a:ea typeface="+mj-ea"/>
                <a:cs typeface="Times New Roman" panose="02020603050405020304" pitchFamily="18" charset="0"/>
              </a:rPr>
              <a:t>＋</a:t>
            </a:r>
            <a:r>
              <a:rPr kumimoji="1" lang="en-US" altLang="zh-CN" sz="2800" b="1" baseline="-25000">
                <a:latin typeface="Times New Roman" panose="02020603050405020304" pitchFamily="18" charset="0"/>
                <a:ea typeface="+mj-ea"/>
                <a:cs typeface="Times New Roman" panose="02020603050405020304" pitchFamily="18" charset="0"/>
              </a:rPr>
              <a:t>1</a:t>
            </a:r>
            <a:r>
              <a:rPr lang="en-US" altLang="zh-CN" sz="2800" b="1">
                <a:latin typeface="Times New Roman" panose="02020603050405020304" pitchFamily="18" charset="0"/>
                <a:ea typeface="+mj-ea"/>
                <a:cs typeface="Times New Roman" panose="02020603050405020304" pitchFamily="18" charset="0"/>
                <a:sym typeface="+mn-ea"/>
              </a:rPr>
              <a:t>-</a:t>
            </a:r>
            <a:r>
              <a:rPr kumimoji="1" lang="en-US" altLang="zh-CN" sz="2800" b="1">
                <a:latin typeface="Times New Roman" panose="02020603050405020304" pitchFamily="18" charset="0"/>
                <a:ea typeface="+mj-ea"/>
                <a:cs typeface="Times New Roman" panose="02020603050405020304" pitchFamily="18" charset="0"/>
              </a:rPr>
              <a:t>COOH</a:t>
            </a:r>
            <a:endParaRPr kumimoji="1" lang="en-US" altLang="zh-CN" sz="2800" b="1">
              <a:latin typeface="Times New Roman" panose="02020603050405020304" pitchFamily="18" charset="0"/>
              <a:ea typeface="+mj-ea"/>
              <a:cs typeface="Times New Roman" panose="02020603050405020304" pitchFamily="18" charset="0"/>
            </a:endParaRPr>
          </a:p>
          <a:p>
            <a:pPr marL="0" indent="0">
              <a:spcBef>
                <a:spcPts val="600"/>
              </a:spcBef>
              <a:buClr>
                <a:srgbClr val="E5378E"/>
              </a:buClr>
              <a:buFont typeface="Wingdings" panose="05000000000000000000" pitchFamily="2" charset="2"/>
              <a:buNone/>
            </a:pPr>
            <a:r>
              <a:rPr kumimoji="1" lang="en-US" altLang="zh-CN" sz="2800" b="1">
                <a:latin typeface="Times New Roman" panose="02020603050405020304" pitchFamily="18" charset="0"/>
                <a:ea typeface="+mj-ea"/>
                <a:cs typeface="Times New Roman" panose="02020603050405020304" pitchFamily="18" charset="0"/>
              </a:rPr>
              <a:t>C</a:t>
            </a:r>
            <a:r>
              <a:rPr kumimoji="1" lang="en-US" altLang="zh-CN" sz="2800" b="1" baseline="-25000">
                <a:latin typeface="Times New Roman" panose="02020603050405020304" pitchFamily="18" charset="0"/>
                <a:ea typeface="+mj-ea"/>
                <a:cs typeface="Times New Roman" panose="02020603050405020304" pitchFamily="18" charset="0"/>
              </a:rPr>
              <a:t>n</a:t>
            </a:r>
            <a:r>
              <a:rPr kumimoji="1" lang="en-US" altLang="zh-CN" sz="2800" b="1">
                <a:latin typeface="Times New Roman" panose="02020603050405020304" pitchFamily="18" charset="0"/>
                <a:ea typeface="+mj-ea"/>
                <a:cs typeface="Times New Roman" panose="02020603050405020304" pitchFamily="18" charset="0"/>
              </a:rPr>
              <a:t>H</a:t>
            </a:r>
            <a:r>
              <a:rPr kumimoji="1" lang="en-US" altLang="zh-CN" sz="2800" b="1" baseline="-25000">
                <a:latin typeface="Times New Roman" panose="02020603050405020304" pitchFamily="18" charset="0"/>
                <a:ea typeface="+mj-ea"/>
                <a:cs typeface="Times New Roman" panose="02020603050405020304" pitchFamily="18" charset="0"/>
              </a:rPr>
              <a:t>2n</a:t>
            </a:r>
            <a:r>
              <a:rPr kumimoji="1" lang="en-US" altLang="zh-CN" sz="2800" b="1">
                <a:latin typeface="Times New Roman" panose="02020603050405020304" pitchFamily="18" charset="0"/>
                <a:ea typeface="+mj-ea"/>
                <a:cs typeface="Times New Roman" panose="02020603050405020304" pitchFamily="18" charset="0"/>
              </a:rPr>
              <a:t>O</a:t>
            </a:r>
            <a:r>
              <a:rPr kumimoji="1" lang="en-US" altLang="zh-CN" sz="2800" b="1" baseline="-25000">
                <a:latin typeface="Times New Roman" panose="02020603050405020304" pitchFamily="18" charset="0"/>
                <a:ea typeface="+mj-ea"/>
                <a:cs typeface="Times New Roman" panose="02020603050405020304" pitchFamily="18" charset="0"/>
              </a:rPr>
              <a:t>2</a:t>
            </a:r>
            <a:r>
              <a:rPr kumimoji="1" lang="en-US" altLang="zh-CN" sz="2800" b="1">
                <a:latin typeface="Times New Roman" panose="02020603050405020304" pitchFamily="18" charset="0"/>
                <a:ea typeface="+mj-ea"/>
                <a:cs typeface="Times New Roman" panose="02020603050405020304" pitchFamily="18" charset="0"/>
              </a:rPr>
              <a:t>  (n≥1)</a:t>
            </a:r>
            <a:endParaRPr kumimoji="1" lang="en-US" altLang="zh-CN" sz="2800" b="1">
              <a:latin typeface="Times New Roman" panose="02020603050405020304" pitchFamily="18" charset="0"/>
              <a:ea typeface="+mj-ea"/>
              <a:cs typeface="Times New Roman" panose="02020603050405020304" pitchFamily="18" charset="0"/>
            </a:endParaRPr>
          </a:p>
        </p:txBody>
      </p:sp>
      <p:cxnSp>
        <p:nvCxnSpPr>
          <p:cNvPr id="54" name="直接连接符 53"/>
          <p:cNvCxnSpPr>
            <a:stCxn id="51" idx="3"/>
            <a:endCxn id="52" idx="0"/>
          </p:cNvCxnSpPr>
          <p:nvPr/>
        </p:nvCxnSpPr>
        <p:spPr>
          <a:xfrm>
            <a:off x="8647607" y="1101426"/>
            <a:ext cx="1700339" cy="1477151"/>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55" name="直接连接符 54"/>
          <p:cNvCxnSpPr>
            <a:stCxn id="49" idx="3"/>
            <a:endCxn id="52" idx="2"/>
          </p:cNvCxnSpPr>
          <p:nvPr/>
        </p:nvCxnSpPr>
        <p:spPr>
          <a:xfrm flipV="1">
            <a:off x="7839912" y="4117460"/>
            <a:ext cx="2508034" cy="1640723"/>
          </a:xfrm>
          <a:prstGeom prst="line">
            <a:avLst/>
          </a:prstGeom>
          <a:ln w="28575"/>
        </p:spPr>
        <p:style>
          <a:lnRef idx="1">
            <a:schemeClr val="accent5"/>
          </a:lnRef>
          <a:fillRef idx="0">
            <a:schemeClr val="accent5"/>
          </a:fillRef>
          <a:effectRef idx="0">
            <a:schemeClr val="accent5"/>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2">
                                            <p:txEl>
                                              <p:pRg st="0" end="0"/>
                                            </p:txEl>
                                          </p:spTgt>
                                        </p:tgtEl>
                                        <p:attrNameLst>
                                          <p:attrName>style.visibility</p:attrName>
                                        </p:attrNameLst>
                                      </p:cBhvr>
                                      <p:to>
                                        <p:strVal val="visible"/>
                                      </p:to>
                                    </p:set>
                                    <p:animEffect transition="in" filter="fade">
                                      <p:cBhvr>
                                        <p:cTn id="82" dur="500"/>
                                        <p:tgtEl>
                                          <p:spTgt spid="22">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fade">
                                      <p:cBhvr>
                                        <p:cTn id="90" dur="50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4">
                                            <p:txEl>
                                              <p:pRg st="0" end="0"/>
                                            </p:txEl>
                                          </p:spTgt>
                                        </p:tgtEl>
                                        <p:attrNameLst>
                                          <p:attrName>style.visibility</p:attrName>
                                        </p:attrNameLst>
                                      </p:cBhvr>
                                      <p:to>
                                        <p:strVal val="visible"/>
                                      </p:to>
                                    </p:set>
                                    <p:animEffect transition="in" filter="fade">
                                      <p:cBhvr>
                                        <p:cTn id="95" dur="500"/>
                                        <p:tgtEl>
                                          <p:spTgt spid="14">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fade">
                                      <p:cBhvr>
                                        <p:cTn id="100" dur="500"/>
                                        <p:tgtEl>
                                          <p:spTgt spid="4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500"/>
                                        <p:tgtEl>
                                          <p:spTgt spid="4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500"/>
                                        <p:tgtEl>
                                          <p:spTgt spid="48"/>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500"/>
                                        <p:tgtEl>
                                          <p:spTgt spid="4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0"/>
                                        </p:tgtEl>
                                        <p:attrNameLst>
                                          <p:attrName>style.visibility</p:attrName>
                                        </p:attrNameLst>
                                      </p:cBhvr>
                                      <p:to>
                                        <p:strVal val="visible"/>
                                      </p:to>
                                    </p:set>
                                    <p:animEffect transition="in" filter="fade">
                                      <p:cBhvr>
                                        <p:cTn id="114" dur="500"/>
                                        <p:tgtEl>
                                          <p:spTgt spid="50"/>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500"/>
                                        <p:tgtEl>
                                          <p:spTgt spid="2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fade">
                                      <p:cBhvr>
                                        <p:cTn id="122" dur="500"/>
                                        <p:tgtEl>
                                          <p:spTgt spid="18"/>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wipe(down)">
                                      <p:cBhvr>
                                        <p:cTn id="127" dur="500"/>
                                        <p:tgtEl>
                                          <p:spTgt spid="55"/>
                                        </p:tgtEl>
                                      </p:cBhvr>
                                    </p:animEffect>
                                  </p:childTnLst>
                                </p:cTn>
                              </p:par>
                              <p:par>
                                <p:cTn id="128" presetID="22" presetClass="entr" presetSubtype="1" fill="hold" nodeType="withEffect">
                                  <p:stCondLst>
                                    <p:cond delay="0"/>
                                  </p:stCondLst>
                                  <p:childTnLst>
                                    <p:set>
                                      <p:cBhvr>
                                        <p:cTn id="129" dur="1" fill="hold">
                                          <p:stCondLst>
                                            <p:cond delay="0"/>
                                          </p:stCondLst>
                                        </p:cTn>
                                        <p:tgtEl>
                                          <p:spTgt spid="54"/>
                                        </p:tgtEl>
                                        <p:attrNameLst>
                                          <p:attrName>style.visibility</p:attrName>
                                        </p:attrNameLst>
                                      </p:cBhvr>
                                      <p:to>
                                        <p:strVal val="visible"/>
                                      </p:to>
                                    </p:set>
                                    <p:animEffect transition="in" filter="wipe(up)">
                                      <p:cBhvr>
                                        <p:cTn id="130" dur="500"/>
                                        <p:tgtEl>
                                          <p:spTgt spid="54"/>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52"/>
                                        </p:tgtEl>
                                        <p:attrNameLst>
                                          <p:attrName>style.visibility</p:attrName>
                                        </p:attrNameLst>
                                      </p:cBhvr>
                                      <p:to>
                                        <p:strVal val="visible"/>
                                      </p:to>
                                    </p:set>
                                    <p:animEffect transition="in" filter="wipe(down)">
                                      <p:cBhvr>
                                        <p:cTn id="13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4" grpId="0"/>
      <p:bldP spid="26" grpId="0"/>
      <p:bldP spid="27" grpId="0"/>
      <p:bldP spid="18" grpId="0"/>
      <p:bldP spid="19" grpId="0"/>
      <p:bldP spid="20" grpId="0"/>
      <p:bldP spid="21" grpId="0"/>
      <p:bldP spid="12" grpId="0"/>
      <p:bldP spid="15" grpId="0" animBg="1"/>
      <p:bldP spid="28" grpId="0"/>
      <p:bldP spid="32" grpId="0"/>
      <p:bldP spid="33" grpId="0"/>
      <p:bldP spid="40" grpId="0" animBg="1"/>
      <p:bldP spid="41" grpId="0" animBg="1"/>
      <p:bldP spid="42" grpId="0"/>
      <p:bldP spid="43" grpId="0"/>
      <p:bldP spid="44" grpId="0" animBg="1"/>
      <p:bldP spid="45" grpId="0"/>
      <p:bldP spid="46" grpId="0"/>
      <p:bldP spid="47" grpId="0"/>
      <p:bldP spid="48" grpId="0"/>
      <p:bldP spid="49" grpId="0"/>
      <p:bldP spid="50" grpId="0"/>
      <p:bldP spid="51" grpId="0"/>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羧酸的系统命名法</a:t>
            </a:r>
            <a:endParaRPr lang="zh-CN" altLang="en-US"/>
          </a:p>
        </p:txBody>
      </p:sp>
      <p:sp>
        <p:nvSpPr>
          <p:cNvPr id="3" name="矩形 2"/>
          <p:cNvSpPr/>
          <p:nvPr/>
        </p:nvSpPr>
        <p:spPr>
          <a:xfrm>
            <a:off x="2276474" y="1193632"/>
            <a:ext cx="9339619" cy="523220"/>
          </a:xfrm>
          <a:prstGeom prst="rect">
            <a:avLst/>
          </a:prstGeom>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zh-CN" altLang="zh-CN" sz="2800" kern="100">
                <a:solidFill>
                  <a:srgbClr val="0000CC"/>
                </a:solidFill>
                <a:latin typeface="微软雅黑" panose="020B0503020204020204" charset="-122"/>
                <a:ea typeface="微软雅黑" panose="020B0503020204020204" charset="-122"/>
                <a:cs typeface="Times New Roman" panose="02020603050405020304" pitchFamily="18" charset="0"/>
              </a:rPr>
              <a:t>选择</a:t>
            </a:r>
            <a:r>
              <a:rPr lang="zh-CN" altLang="zh-CN" sz="2800" kern="100">
                <a:solidFill>
                  <a:srgbClr val="C00000"/>
                </a:solidFill>
                <a:latin typeface="微软雅黑" panose="020B0503020204020204" charset="-122"/>
                <a:ea typeface="微软雅黑" panose="020B0503020204020204" charset="-122"/>
                <a:cs typeface="Times New Roman" panose="02020603050405020304" pitchFamily="18" charset="0"/>
              </a:rPr>
              <a:t>含羧基</a:t>
            </a:r>
            <a:r>
              <a:rPr lang="zh-CN" altLang="zh-CN" sz="2800" kern="100">
                <a:solidFill>
                  <a:srgbClr val="0000CC"/>
                </a:solidFill>
                <a:latin typeface="微软雅黑" panose="020B0503020204020204" charset="-122"/>
                <a:ea typeface="微软雅黑" panose="020B0503020204020204" charset="-122"/>
                <a:cs typeface="Times New Roman" panose="02020603050405020304" pitchFamily="18" charset="0"/>
              </a:rPr>
              <a:t>的</a:t>
            </a:r>
            <a:r>
              <a:rPr lang="zh-CN" altLang="zh-CN" sz="2800" kern="100">
                <a:solidFill>
                  <a:srgbClr val="C00000"/>
                </a:solidFill>
                <a:latin typeface="微软雅黑" panose="020B0503020204020204" charset="-122"/>
                <a:ea typeface="微软雅黑" panose="020B0503020204020204" charset="-122"/>
                <a:cs typeface="Times New Roman" panose="02020603050405020304" pitchFamily="18" charset="0"/>
              </a:rPr>
              <a:t>最长</a:t>
            </a:r>
            <a:r>
              <a:rPr lang="zh-CN" altLang="zh-CN" sz="2800" kern="100">
                <a:solidFill>
                  <a:srgbClr val="0000CC"/>
                </a:solidFill>
                <a:latin typeface="微软雅黑" panose="020B0503020204020204" charset="-122"/>
                <a:ea typeface="微软雅黑" panose="020B0503020204020204" charset="-122"/>
                <a:cs typeface="Times New Roman" panose="02020603050405020304" pitchFamily="18" charset="0"/>
              </a:rPr>
              <a:t>碳链为主链，按主链碳原子数称为</a:t>
            </a:r>
            <a:r>
              <a:rPr lang="zh-CN" altLang="zh-CN" sz="2800" kern="100">
                <a:solidFill>
                  <a:srgbClr val="C00000"/>
                </a:solidFill>
                <a:latin typeface="微软雅黑" panose="020B0503020204020204" charset="-122"/>
                <a:ea typeface="微软雅黑" panose="020B0503020204020204" charset="-122"/>
                <a:cs typeface="Times New Roman" panose="02020603050405020304" pitchFamily="18" charset="0"/>
              </a:rPr>
              <a:t>某酸</a:t>
            </a:r>
            <a:r>
              <a:rPr lang="zh-CN" altLang="en-US" sz="2800" kern="100">
                <a:solidFill>
                  <a:srgbClr val="0000CC"/>
                </a:solidFill>
                <a:latin typeface="微软雅黑" panose="020B0503020204020204" charset="-122"/>
                <a:ea typeface="微软雅黑" panose="020B0503020204020204" charset="-122"/>
                <a:cs typeface="Times New Roman" panose="02020603050405020304" pitchFamily="18" charset="0"/>
              </a:rPr>
              <a:t>。</a:t>
            </a:r>
            <a:endParaRPr lang="zh-CN" altLang="en-US" sz="2800">
              <a:solidFill>
                <a:srgbClr val="0000CC"/>
              </a:solidFill>
              <a:latin typeface="微软雅黑" panose="020B0503020204020204" charset="-122"/>
              <a:ea typeface="微软雅黑" panose="020B0503020204020204" charset="-122"/>
              <a:cs typeface="Times New Roman" panose="02020603050405020304" pitchFamily="18" charset="0"/>
            </a:endParaRPr>
          </a:p>
        </p:txBody>
      </p:sp>
      <p:sp>
        <p:nvSpPr>
          <p:cNvPr id="4" name="矩形 3"/>
          <p:cNvSpPr/>
          <p:nvPr/>
        </p:nvSpPr>
        <p:spPr>
          <a:xfrm>
            <a:off x="2230259" y="1843540"/>
            <a:ext cx="7731482" cy="523220"/>
          </a:xfrm>
          <a:prstGeom prst="rect">
            <a:avLst/>
          </a:prstGeom>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zh-CN" altLang="en-US" sz="2800" kern="100">
                <a:solidFill>
                  <a:srgbClr val="0000CC"/>
                </a:solidFill>
                <a:latin typeface="微软雅黑" panose="020B0503020204020204" charset="-122"/>
                <a:ea typeface="微软雅黑" panose="020B0503020204020204" charset="-122"/>
                <a:cs typeface="Times New Roman" panose="02020603050405020304" pitchFamily="18" charset="0"/>
              </a:rPr>
              <a:t>以</a:t>
            </a:r>
            <a:r>
              <a:rPr lang="zh-CN" altLang="zh-CN" sz="2800" kern="100">
                <a:solidFill>
                  <a:srgbClr val="C00000"/>
                </a:solidFill>
                <a:latin typeface="微软雅黑" panose="020B0503020204020204" charset="-122"/>
                <a:ea typeface="微软雅黑" panose="020B0503020204020204" charset="-122"/>
                <a:cs typeface="Times New Roman" panose="02020603050405020304" pitchFamily="18" charset="0"/>
              </a:rPr>
              <a:t>羧基碳</a:t>
            </a:r>
            <a:r>
              <a:rPr lang="zh-CN" altLang="zh-CN" sz="2800" kern="100">
                <a:solidFill>
                  <a:srgbClr val="0000CC"/>
                </a:solidFill>
                <a:latin typeface="微软雅黑" panose="020B0503020204020204" charset="-122"/>
                <a:ea typeface="微软雅黑" panose="020B0503020204020204" charset="-122"/>
                <a:cs typeface="Times New Roman" panose="02020603050405020304" pitchFamily="18" charset="0"/>
              </a:rPr>
              <a:t>原子</a:t>
            </a:r>
            <a:r>
              <a:rPr lang="zh-CN" altLang="en-US" sz="2800" kern="100">
                <a:solidFill>
                  <a:srgbClr val="0000CC"/>
                </a:solidFill>
                <a:latin typeface="微软雅黑" panose="020B0503020204020204" charset="-122"/>
                <a:ea typeface="微软雅黑" panose="020B0503020204020204" charset="-122"/>
                <a:cs typeface="Times New Roman" panose="02020603050405020304" pitchFamily="18" charset="0"/>
              </a:rPr>
              <a:t>为</a:t>
            </a:r>
            <a:r>
              <a:rPr lang="en-US" altLang="zh-CN" sz="2800" kern="100">
                <a:solidFill>
                  <a:srgbClr val="0000CC"/>
                </a:solidFill>
                <a:latin typeface="微软雅黑" panose="020B0503020204020204" charset="-122"/>
                <a:ea typeface="微软雅黑" panose="020B0503020204020204" charset="-122"/>
                <a:cs typeface="Times New Roman" panose="02020603050405020304" pitchFamily="18" charset="0"/>
              </a:rPr>
              <a:t>1</a:t>
            </a:r>
            <a:r>
              <a:rPr lang="zh-CN" altLang="en-US" sz="2800" kern="100">
                <a:solidFill>
                  <a:srgbClr val="0000CC"/>
                </a:solidFill>
                <a:latin typeface="微软雅黑" panose="020B0503020204020204" charset="-122"/>
                <a:ea typeface="微软雅黑" panose="020B0503020204020204" charset="-122"/>
                <a:cs typeface="Times New Roman" panose="02020603050405020304" pitchFamily="18" charset="0"/>
              </a:rPr>
              <a:t>，</a:t>
            </a:r>
            <a:r>
              <a:rPr lang="zh-CN" altLang="zh-CN" sz="2800" kern="100">
                <a:solidFill>
                  <a:srgbClr val="C00000"/>
                </a:solidFill>
                <a:latin typeface="微软雅黑" panose="020B0503020204020204" charset="-122"/>
                <a:ea typeface="微软雅黑" panose="020B0503020204020204" charset="-122"/>
                <a:cs typeface="Times New Roman" panose="02020603050405020304" pitchFamily="18" charset="0"/>
              </a:rPr>
              <a:t>开始</a:t>
            </a:r>
            <a:r>
              <a:rPr lang="zh-CN" altLang="zh-CN" sz="2800" kern="100">
                <a:solidFill>
                  <a:srgbClr val="0000CC"/>
                </a:solidFill>
                <a:latin typeface="微软雅黑" panose="020B0503020204020204" charset="-122"/>
                <a:ea typeface="微软雅黑" panose="020B0503020204020204" charset="-122"/>
                <a:cs typeface="Times New Roman" panose="02020603050405020304" pitchFamily="18" charset="0"/>
              </a:rPr>
              <a:t>给主链上碳原子编号</a:t>
            </a:r>
            <a:r>
              <a:rPr lang="zh-CN" altLang="en-US" sz="2800" kern="100">
                <a:solidFill>
                  <a:srgbClr val="0000CC"/>
                </a:solidFill>
                <a:latin typeface="微软雅黑" panose="020B0503020204020204" charset="-122"/>
                <a:ea typeface="微软雅黑" panose="020B0503020204020204" charset="-122"/>
                <a:cs typeface="Times New Roman" panose="02020603050405020304" pitchFamily="18" charset="0"/>
              </a:rPr>
              <a:t>。</a:t>
            </a:r>
            <a:endParaRPr lang="zh-CN" altLang="en-US" sz="2800">
              <a:solidFill>
                <a:srgbClr val="0000CC"/>
              </a:solidFill>
              <a:latin typeface="微软雅黑" panose="020B0503020204020204" charset="-122"/>
              <a:ea typeface="微软雅黑" panose="020B0503020204020204" charset="-122"/>
              <a:cs typeface="Times New Roman" panose="02020603050405020304" pitchFamily="18" charset="0"/>
            </a:endParaRPr>
          </a:p>
        </p:txBody>
      </p:sp>
      <p:sp>
        <p:nvSpPr>
          <p:cNvPr id="5" name="矩形 4"/>
          <p:cNvSpPr/>
          <p:nvPr/>
        </p:nvSpPr>
        <p:spPr>
          <a:xfrm>
            <a:off x="2210852" y="2484414"/>
            <a:ext cx="9607907" cy="954107"/>
          </a:xfrm>
          <a:prstGeom prst="rect">
            <a:avLst/>
          </a:prstGeom>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zh-CN" altLang="zh-CN" sz="2800" kern="100">
                <a:solidFill>
                  <a:srgbClr val="0000CC"/>
                </a:solidFill>
                <a:latin typeface="微软雅黑" panose="020B0503020204020204" charset="-122"/>
                <a:ea typeface="微软雅黑" panose="020B0503020204020204" charset="-122"/>
                <a:cs typeface="Times New Roman" panose="02020603050405020304" pitchFamily="18" charset="0"/>
              </a:rPr>
              <a:t>在酸名称之前加上取代基位次号和名称</a:t>
            </a:r>
            <a:r>
              <a:rPr lang="zh-CN" altLang="en-US" sz="2800" kern="100">
                <a:solidFill>
                  <a:srgbClr val="0000CC"/>
                </a:solidFill>
                <a:latin typeface="微软雅黑" panose="020B0503020204020204" charset="-122"/>
                <a:ea typeface="微软雅黑" panose="020B0503020204020204" charset="-122"/>
                <a:cs typeface="Times New Roman" panose="02020603050405020304" pitchFamily="18" charset="0"/>
              </a:rPr>
              <a:t>。并用“二、三、四”等表示羧基的个数。</a:t>
            </a:r>
            <a:endParaRPr lang="zh-CN" altLang="en-US" sz="2800">
              <a:solidFill>
                <a:srgbClr val="0000CC"/>
              </a:solidFill>
              <a:latin typeface="微软雅黑" panose="020B0503020204020204" charset="-122"/>
              <a:ea typeface="微软雅黑" panose="020B0503020204020204" charset="-122"/>
              <a:cs typeface="Times New Roman" panose="02020603050405020304" pitchFamily="18" charset="0"/>
            </a:endParaRPr>
          </a:p>
        </p:txBody>
      </p:sp>
      <p:sp>
        <p:nvSpPr>
          <p:cNvPr id="6" name="矩形 5"/>
          <p:cNvSpPr/>
          <p:nvPr/>
        </p:nvSpPr>
        <p:spPr>
          <a:xfrm>
            <a:off x="529046" y="1193632"/>
            <a:ext cx="1980029" cy="523220"/>
          </a:xfrm>
          <a:prstGeom prst="rect">
            <a:avLst/>
          </a:prstGeom>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zh-CN" altLang="en-US" sz="2800" kern="100">
                <a:latin typeface="微软雅黑" panose="020B0503020204020204" charset="-122"/>
                <a:ea typeface="微软雅黑" panose="020B0503020204020204" charset="-122"/>
                <a:cs typeface="Times New Roman" panose="02020603050405020304" pitchFamily="18" charset="0"/>
              </a:rPr>
              <a:t>①</a:t>
            </a:r>
            <a:r>
              <a:rPr lang="zh-CN" altLang="zh-CN" sz="2800" kern="100">
                <a:latin typeface="微软雅黑" panose="020B0503020204020204" charset="-122"/>
                <a:ea typeface="微软雅黑" panose="020B0503020204020204" charset="-122"/>
                <a:cs typeface="Times New Roman" panose="02020603050405020304" pitchFamily="18" charset="0"/>
              </a:rPr>
              <a:t>选主链：</a:t>
            </a:r>
            <a:endParaRPr lang="zh-CN" altLang="en-US" sz="2800">
              <a:latin typeface="微软雅黑" panose="020B0503020204020204" charset="-122"/>
              <a:ea typeface="微软雅黑" panose="020B0503020204020204" charset="-122"/>
              <a:cs typeface="Times New Roman" panose="02020603050405020304" pitchFamily="18" charset="0"/>
            </a:endParaRPr>
          </a:p>
        </p:txBody>
      </p:sp>
      <p:sp>
        <p:nvSpPr>
          <p:cNvPr id="7" name="矩形 6"/>
          <p:cNvSpPr/>
          <p:nvPr/>
        </p:nvSpPr>
        <p:spPr>
          <a:xfrm>
            <a:off x="529044" y="1843540"/>
            <a:ext cx="1747430" cy="523220"/>
          </a:xfrm>
          <a:prstGeom prst="rect">
            <a:avLst/>
          </a:prstGeom>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zh-CN" altLang="en-US" sz="2800" kern="100">
                <a:latin typeface="微软雅黑" panose="020B0503020204020204" charset="-122"/>
                <a:ea typeface="微软雅黑" panose="020B0503020204020204" charset="-122"/>
                <a:cs typeface="Times New Roman" panose="02020603050405020304" pitchFamily="18" charset="0"/>
              </a:rPr>
              <a:t>②</a:t>
            </a:r>
            <a:r>
              <a:rPr lang="zh-CN" altLang="zh-CN" sz="2800" kern="100">
                <a:latin typeface="微软雅黑" panose="020B0503020204020204" charset="-122"/>
                <a:ea typeface="微软雅黑" panose="020B0503020204020204" charset="-122"/>
                <a:cs typeface="Times New Roman" panose="02020603050405020304" pitchFamily="18" charset="0"/>
              </a:rPr>
              <a:t>编号位：</a:t>
            </a:r>
            <a:endParaRPr lang="zh-CN" altLang="en-US" sz="2800">
              <a:latin typeface="微软雅黑" panose="020B0503020204020204" charset="-122"/>
              <a:ea typeface="微软雅黑" panose="020B0503020204020204" charset="-122"/>
              <a:cs typeface="Times New Roman" panose="02020603050405020304" pitchFamily="18" charset="0"/>
            </a:endParaRPr>
          </a:p>
        </p:txBody>
      </p:sp>
      <p:sp>
        <p:nvSpPr>
          <p:cNvPr id="8" name="矩形 7"/>
          <p:cNvSpPr/>
          <p:nvPr/>
        </p:nvSpPr>
        <p:spPr>
          <a:xfrm>
            <a:off x="529044" y="2493448"/>
            <a:ext cx="1980029" cy="523220"/>
          </a:xfrm>
          <a:prstGeom prst="rect">
            <a:avLst/>
          </a:prstGeom>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zh-CN" altLang="en-US" sz="2800" kern="100">
                <a:latin typeface="微软雅黑" panose="020B0503020204020204" charset="-122"/>
                <a:ea typeface="微软雅黑" panose="020B0503020204020204" charset="-122"/>
                <a:cs typeface="Times New Roman" panose="02020603050405020304" pitchFamily="18" charset="0"/>
              </a:rPr>
              <a:t>③</a:t>
            </a:r>
            <a:r>
              <a:rPr lang="zh-CN" altLang="zh-CN" sz="2800" kern="100">
                <a:latin typeface="微软雅黑" panose="020B0503020204020204" charset="-122"/>
                <a:ea typeface="微软雅黑" panose="020B0503020204020204" charset="-122"/>
                <a:cs typeface="Times New Roman" panose="02020603050405020304" pitchFamily="18" charset="0"/>
              </a:rPr>
              <a:t>定名称：</a:t>
            </a:r>
            <a:endParaRPr lang="zh-CN" altLang="en-US" sz="2800">
              <a:latin typeface="微软雅黑" panose="020B0503020204020204" charset="-122"/>
              <a:ea typeface="微软雅黑" panose="020B0503020204020204" charset="-122"/>
              <a:cs typeface="Times New Roman" panose="02020603050405020304" pitchFamily="18" charset="0"/>
            </a:endParaRPr>
          </a:p>
        </p:txBody>
      </p:sp>
      <p:grpSp>
        <p:nvGrpSpPr>
          <p:cNvPr id="9" name="组合 8"/>
          <p:cNvGrpSpPr/>
          <p:nvPr/>
        </p:nvGrpSpPr>
        <p:grpSpPr>
          <a:xfrm>
            <a:off x="1682070" y="4200594"/>
            <a:ext cx="3661454" cy="1163238"/>
            <a:chOff x="1416834" y="3406170"/>
            <a:chExt cx="3661454" cy="1163238"/>
          </a:xfrm>
        </p:grpSpPr>
        <p:sp>
          <p:nvSpPr>
            <p:cNvPr id="18" name="Text Box 6"/>
            <p:cNvSpPr txBox="1"/>
            <p:nvPr/>
          </p:nvSpPr>
          <p:spPr>
            <a:xfrm>
              <a:off x="1416834" y="3406170"/>
              <a:ext cx="3661454" cy="523220"/>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lang="en-US" altLang="zh-CN" sz="2800" b="1">
                  <a:latin typeface="Times New Roman" panose="02020603050405020304" pitchFamily="18" charset="0"/>
                  <a:ea typeface="华文新魏" panose="02010800040101010101" pitchFamily="2" charset="-122"/>
                  <a:cs typeface="Times New Roman" panose="02020603050405020304" pitchFamily="18" charset="0"/>
                </a:rPr>
                <a:t>CH</a:t>
              </a:r>
              <a:r>
                <a:rPr lang="en-US" altLang="zh-CN" sz="2800" b="1" baseline="-25000">
                  <a:latin typeface="Times New Roman" panose="02020603050405020304" pitchFamily="18" charset="0"/>
                  <a:ea typeface="华文新魏" panose="02010800040101010101" pitchFamily="2" charset="-122"/>
                  <a:cs typeface="Times New Roman" panose="02020603050405020304" pitchFamily="18" charset="0"/>
                </a:rPr>
                <a:t>3</a:t>
              </a:r>
              <a:r>
                <a:rPr lang="en-US" altLang="zh-CN" sz="2800" b="1">
                  <a:latin typeface="Times New Roman" panose="02020603050405020304" pitchFamily="18" charset="0"/>
                  <a:ea typeface="华文新魏" panose="02010800040101010101" pitchFamily="2" charset="-122"/>
                  <a:cs typeface="Times New Roman" panose="02020603050405020304" pitchFamily="18" charset="0"/>
                </a:rPr>
                <a:t>-CH-CH</a:t>
              </a:r>
              <a:r>
                <a:rPr lang="en-US" altLang="zh-CN" sz="2800" b="1" baseline="-25000">
                  <a:latin typeface="Times New Roman" panose="02020603050405020304" pitchFamily="18" charset="0"/>
                  <a:ea typeface="华文新魏" panose="02010800040101010101" pitchFamily="2" charset="-122"/>
                  <a:cs typeface="Times New Roman" panose="02020603050405020304" pitchFamily="18" charset="0"/>
                </a:rPr>
                <a:t>2</a:t>
              </a:r>
              <a:r>
                <a:rPr lang="en-US" altLang="zh-CN" sz="2800" b="1">
                  <a:latin typeface="Times New Roman" panose="02020603050405020304" pitchFamily="18" charset="0"/>
                  <a:ea typeface="华文新魏" panose="02010800040101010101" pitchFamily="2" charset="-122"/>
                  <a:cs typeface="Times New Roman" panose="02020603050405020304" pitchFamily="18" charset="0"/>
                </a:rPr>
                <a:t>-COOH</a:t>
              </a:r>
              <a:endParaRPr lang="en-US" altLang="zh-CN" sz="2800" b="1">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9" name="Line 7"/>
            <p:cNvSpPr/>
            <p:nvPr/>
          </p:nvSpPr>
          <p:spPr>
            <a:xfrm flipH="1">
              <a:off x="2404745" y="3827093"/>
              <a:ext cx="0" cy="304800"/>
            </a:xfrm>
            <a:prstGeom prst="line">
              <a:avLst/>
            </a:prstGeom>
            <a:ln w="28575" cap="flat" cmpd="sng">
              <a:solidFill>
                <a:schemeClr val="tx1"/>
              </a:solidFill>
              <a:prstDash val="solid"/>
              <a:round/>
              <a:headEnd type="none" w="med" len="med"/>
              <a:tailEnd type="none" w="med" len="med"/>
            </a:ln>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sz="28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20" name="Text Box 8"/>
            <p:cNvSpPr txBox="1"/>
            <p:nvPr/>
          </p:nvSpPr>
          <p:spPr>
            <a:xfrm>
              <a:off x="2197650" y="4046188"/>
              <a:ext cx="938976" cy="523220"/>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lang="en-US" altLang="zh-CN" sz="2800" b="1">
                  <a:latin typeface="Times New Roman" panose="02020603050405020304" pitchFamily="18" charset="0"/>
                  <a:ea typeface="华文新魏" panose="02010800040101010101" pitchFamily="2" charset="-122"/>
                  <a:cs typeface="Times New Roman" panose="02020603050405020304" pitchFamily="18" charset="0"/>
                </a:rPr>
                <a:t>CH</a:t>
              </a:r>
              <a:r>
                <a:rPr lang="en-US" altLang="zh-CN" sz="2800" b="1" baseline="-25000">
                  <a:latin typeface="Times New Roman" panose="02020603050405020304" pitchFamily="18" charset="0"/>
                  <a:ea typeface="华文新魏" panose="02010800040101010101" pitchFamily="2" charset="-122"/>
                  <a:cs typeface="Times New Roman" panose="02020603050405020304" pitchFamily="18" charset="0"/>
                </a:rPr>
                <a:t>3</a:t>
              </a:r>
              <a:endParaRPr lang="en-US" altLang="zh-CN" sz="2800" b="1" baseline="-25000">
                <a:latin typeface="Times New Roman" panose="02020603050405020304" pitchFamily="18" charset="0"/>
                <a:ea typeface="华文新魏" panose="02010800040101010101" pitchFamily="2" charset="-122"/>
                <a:cs typeface="Times New Roman" panose="02020603050405020304" pitchFamily="18" charset="0"/>
              </a:endParaRPr>
            </a:p>
          </p:txBody>
        </p:sp>
      </p:grpSp>
      <p:grpSp>
        <p:nvGrpSpPr>
          <p:cNvPr id="10" name="组合 9"/>
          <p:cNvGrpSpPr/>
          <p:nvPr/>
        </p:nvGrpSpPr>
        <p:grpSpPr>
          <a:xfrm>
            <a:off x="6276945" y="3556175"/>
            <a:ext cx="4183990" cy="1769673"/>
            <a:chOff x="1984375" y="3328087"/>
            <a:chExt cx="4183990" cy="1769673"/>
          </a:xfrm>
        </p:grpSpPr>
        <p:sp>
          <p:nvSpPr>
            <p:cNvPr id="13" name="Text Box 9"/>
            <p:cNvSpPr txBox="1"/>
            <p:nvPr/>
          </p:nvSpPr>
          <p:spPr>
            <a:xfrm>
              <a:off x="1984375" y="3964960"/>
              <a:ext cx="4183990" cy="523220"/>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lang="en-US" altLang="zh-CN" sz="2800" b="1">
                  <a:latin typeface="Times New Roman" panose="02020603050405020304" pitchFamily="18" charset="0"/>
                  <a:ea typeface="华文新魏" panose="02010800040101010101" pitchFamily="2" charset="-122"/>
                  <a:cs typeface="Times New Roman" panose="02020603050405020304" pitchFamily="18" charset="0"/>
                </a:rPr>
                <a:t>CH</a:t>
              </a:r>
              <a:r>
                <a:rPr lang="en-US" altLang="zh-CN" sz="2800" b="1" baseline="-25000">
                  <a:latin typeface="Times New Roman" panose="02020603050405020304" pitchFamily="18" charset="0"/>
                  <a:ea typeface="华文新魏" panose="02010800040101010101" pitchFamily="2" charset="-122"/>
                  <a:cs typeface="Times New Roman" panose="02020603050405020304" pitchFamily="18" charset="0"/>
                </a:rPr>
                <a:t>3</a:t>
              </a:r>
              <a:r>
                <a:rPr lang="en-US" altLang="zh-CN" sz="2800" b="1">
                  <a:latin typeface="Times New Roman" panose="02020603050405020304" pitchFamily="18" charset="0"/>
                  <a:ea typeface="华文新魏" panose="02010800040101010101" pitchFamily="2" charset="-122"/>
                  <a:cs typeface="Times New Roman" panose="02020603050405020304" pitchFamily="18" charset="0"/>
                </a:rPr>
                <a:t>-CH</a:t>
              </a:r>
              <a:r>
                <a:rPr lang="en-US" altLang="zh-CN" sz="2800" b="1" baseline="-25000">
                  <a:latin typeface="Times New Roman" panose="02020603050405020304" pitchFamily="18" charset="0"/>
                  <a:ea typeface="华文新魏" panose="02010800040101010101" pitchFamily="2" charset="-122"/>
                  <a:cs typeface="Times New Roman" panose="02020603050405020304" pitchFamily="18" charset="0"/>
                </a:rPr>
                <a:t>2</a:t>
              </a:r>
              <a:r>
                <a:rPr lang="en-US" altLang="zh-CN" sz="2800" b="1">
                  <a:latin typeface="Times New Roman" panose="02020603050405020304" pitchFamily="18" charset="0"/>
                  <a:ea typeface="华文新魏" panose="02010800040101010101" pitchFamily="2" charset="-122"/>
                  <a:cs typeface="Times New Roman" panose="02020603050405020304" pitchFamily="18" charset="0"/>
                </a:rPr>
                <a:t>-CH-CH-COOH</a:t>
              </a:r>
              <a:endParaRPr lang="en-US" altLang="zh-CN" sz="2800" b="1">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4" name="Text Box 10"/>
            <p:cNvSpPr txBox="1"/>
            <p:nvPr/>
          </p:nvSpPr>
          <p:spPr>
            <a:xfrm>
              <a:off x="4161097" y="3328087"/>
              <a:ext cx="1022269" cy="523220"/>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lang="en-US" altLang="zh-CN" sz="2800" b="1">
                  <a:latin typeface="Times New Roman" panose="02020603050405020304" pitchFamily="18" charset="0"/>
                  <a:ea typeface="华文新魏" panose="02010800040101010101" pitchFamily="2" charset="-122"/>
                  <a:cs typeface="Times New Roman" panose="02020603050405020304" pitchFamily="18" charset="0"/>
                </a:rPr>
                <a:t>C</a:t>
              </a:r>
              <a:r>
                <a:rPr lang="en-US" altLang="zh-CN" sz="2800" b="1" baseline="-25000">
                  <a:latin typeface="Times New Roman" panose="02020603050405020304" pitchFamily="18" charset="0"/>
                  <a:ea typeface="华文新魏" panose="02010800040101010101" pitchFamily="2" charset="-122"/>
                  <a:cs typeface="Times New Roman" panose="02020603050405020304" pitchFamily="18" charset="0"/>
                </a:rPr>
                <a:t>2</a:t>
              </a:r>
              <a:r>
                <a:rPr lang="en-US" altLang="zh-CN" sz="2800" b="1">
                  <a:latin typeface="Times New Roman" panose="02020603050405020304" pitchFamily="18" charset="0"/>
                  <a:ea typeface="华文新魏" panose="02010800040101010101" pitchFamily="2" charset="-122"/>
                  <a:cs typeface="Times New Roman" panose="02020603050405020304" pitchFamily="18" charset="0"/>
                </a:rPr>
                <a:t>H</a:t>
              </a:r>
              <a:r>
                <a:rPr lang="en-US" altLang="zh-CN" sz="2800" b="1" baseline="-25000">
                  <a:latin typeface="Times New Roman" panose="02020603050405020304" pitchFamily="18" charset="0"/>
                  <a:ea typeface="华文新魏" panose="02010800040101010101" pitchFamily="2" charset="-122"/>
                  <a:cs typeface="Times New Roman" panose="02020603050405020304" pitchFamily="18" charset="0"/>
                </a:rPr>
                <a:t>5</a:t>
              </a:r>
              <a:endParaRPr lang="en-US" altLang="zh-CN" sz="2800" b="1" baseline="-250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5" name="Line 11"/>
            <p:cNvSpPr/>
            <p:nvPr/>
          </p:nvSpPr>
          <p:spPr>
            <a:xfrm flipH="1">
              <a:off x="4389086" y="3768199"/>
              <a:ext cx="0" cy="304800"/>
            </a:xfrm>
            <a:prstGeom prst="line">
              <a:avLst/>
            </a:prstGeom>
            <a:ln w="28575" cap="flat" cmpd="sng">
              <a:solidFill>
                <a:schemeClr val="tx1"/>
              </a:solidFill>
              <a:prstDash val="solid"/>
              <a:round/>
              <a:headEnd type="none" w="med" len="med"/>
              <a:tailEnd type="none" w="med" len="med"/>
            </a:ln>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sz="28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6" name="Text Box 12"/>
            <p:cNvSpPr txBox="1"/>
            <p:nvPr/>
          </p:nvSpPr>
          <p:spPr>
            <a:xfrm>
              <a:off x="3549015" y="4574540"/>
              <a:ext cx="1267460" cy="523220"/>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lang="en-US" altLang="zh-CN" sz="2800" b="1">
                  <a:latin typeface="Times New Roman" panose="02020603050405020304" pitchFamily="18" charset="0"/>
                  <a:ea typeface="华文新魏" panose="02010800040101010101" pitchFamily="2" charset="-122"/>
                  <a:cs typeface="Times New Roman" panose="02020603050405020304" pitchFamily="18" charset="0"/>
                </a:rPr>
                <a:t>CH</a:t>
              </a:r>
              <a:r>
                <a:rPr lang="en-US" altLang="zh-CN" sz="2800" b="1" baseline="-25000">
                  <a:latin typeface="Times New Roman" panose="02020603050405020304" pitchFamily="18" charset="0"/>
                  <a:ea typeface="华文新魏" panose="02010800040101010101" pitchFamily="2" charset="-122"/>
                  <a:cs typeface="Times New Roman" panose="02020603050405020304" pitchFamily="18" charset="0"/>
                </a:rPr>
                <a:t>3</a:t>
              </a:r>
              <a:endParaRPr lang="en-US" altLang="zh-CN" sz="2800" b="1" baseline="-250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7" name="Line 13"/>
            <p:cNvSpPr/>
            <p:nvPr/>
          </p:nvSpPr>
          <p:spPr>
            <a:xfrm flipH="1" flipV="1">
              <a:off x="3762375" y="4382770"/>
              <a:ext cx="0" cy="304800"/>
            </a:xfrm>
            <a:prstGeom prst="line">
              <a:avLst/>
            </a:prstGeom>
            <a:ln w="28575" cap="flat" cmpd="sng">
              <a:solidFill>
                <a:schemeClr val="tx1"/>
              </a:solidFill>
              <a:prstDash val="solid"/>
              <a:round/>
              <a:headEnd type="none" w="med" len="med"/>
              <a:tailEnd type="none" w="med" len="med"/>
            </a:ln>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sz="2800">
                <a:latin typeface="Times New Roman" panose="02020603050405020304" pitchFamily="18" charset="0"/>
                <a:ea typeface="华文新魏" panose="02010800040101010101" pitchFamily="2" charset="-122"/>
                <a:cs typeface="Times New Roman" panose="02020603050405020304" pitchFamily="18" charset="0"/>
              </a:endParaRPr>
            </a:p>
          </p:txBody>
        </p:sp>
      </p:grpSp>
      <p:sp>
        <p:nvSpPr>
          <p:cNvPr id="11" name="Text Box 14"/>
          <p:cNvSpPr txBox="1"/>
          <p:nvPr/>
        </p:nvSpPr>
        <p:spPr>
          <a:xfrm>
            <a:off x="2142734" y="5557367"/>
            <a:ext cx="2721308" cy="523220"/>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spcBef>
                <a:spcPct val="50000"/>
              </a:spcBef>
            </a:pPr>
            <a:r>
              <a:rPr lang="en-US" altLang="zh-CN" sz="2800">
                <a:solidFill>
                  <a:srgbClr val="C00000"/>
                </a:solidFill>
                <a:latin typeface="微软雅黑" panose="020B0503020204020204" charset="-122"/>
                <a:ea typeface="微软雅黑" panose="020B0503020204020204" charset="-122"/>
                <a:cs typeface="Times New Roman" panose="02020603050405020304" pitchFamily="18" charset="0"/>
              </a:rPr>
              <a:t>3-</a:t>
            </a:r>
            <a:r>
              <a:rPr lang="zh-CN" altLang="en-US" sz="2800">
                <a:solidFill>
                  <a:srgbClr val="C00000"/>
                </a:solidFill>
                <a:latin typeface="微软雅黑" panose="020B0503020204020204" charset="-122"/>
                <a:ea typeface="微软雅黑" panose="020B0503020204020204" charset="-122"/>
                <a:cs typeface="Times New Roman" panose="02020603050405020304" pitchFamily="18" charset="0"/>
              </a:rPr>
              <a:t>甲基丁酸</a:t>
            </a:r>
            <a:endParaRPr lang="zh-CN" altLang="en-US" sz="2800">
              <a:solidFill>
                <a:srgbClr val="C00000"/>
              </a:solidFill>
              <a:latin typeface="微软雅黑" panose="020B0503020204020204" charset="-122"/>
              <a:ea typeface="微软雅黑" panose="020B0503020204020204" charset="-122"/>
              <a:cs typeface="Times New Roman" panose="02020603050405020304" pitchFamily="18" charset="0"/>
            </a:endParaRPr>
          </a:p>
        </p:txBody>
      </p:sp>
      <p:sp>
        <p:nvSpPr>
          <p:cNvPr id="12" name="Text Box 15"/>
          <p:cNvSpPr txBox="1"/>
          <p:nvPr/>
        </p:nvSpPr>
        <p:spPr>
          <a:xfrm>
            <a:off x="6152933" y="5557367"/>
            <a:ext cx="4308002" cy="523220"/>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spcBef>
                <a:spcPct val="50000"/>
              </a:spcBef>
            </a:pPr>
            <a:r>
              <a:rPr lang="en-US" altLang="zh-CN" sz="2800">
                <a:solidFill>
                  <a:srgbClr val="C00000"/>
                </a:solidFill>
                <a:latin typeface="微软雅黑" panose="020B0503020204020204" charset="-122"/>
                <a:ea typeface="微软雅黑" panose="020B0503020204020204" charset="-122"/>
                <a:cs typeface="Times New Roman" panose="02020603050405020304" pitchFamily="18" charset="0"/>
              </a:rPr>
              <a:t>3-</a:t>
            </a:r>
            <a:r>
              <a:rPr lang="zh-CN" altLang="en-US" sz="2800">
                <a:solidFill>
                  <a:srgbClr val="C00000"/>
                </a:solidFill>
                <a:latin typeface="微软雅黑" panose="020B0503020204020204" charset="-122"/>
                <a:ea typeface="微软雅黑" panose="020B0503020204020204" charset="-122"/>
                <a:cs typeface="Times New Roman" panose="02020603050405020304" pitchFamily="18" charset="0"/>
              </a:rPr>
              <a:t>甲基</a:t>
            </a:r>
            <a:r>
              <a:rPr lang="en-US" altLang="zh-CN" sz="2800">
                <a:solidFill>
                  <a:srgbClr val="C00000"/>
                </a:solidFill>
                <a:latin typeface="微软雅黑" panose="020B0503020204020204" charset="-122"/>
                <a:ea typeface="微软雅黑" panose="020B0503020204020204" charset="-122"/>
                <a:cs typeface="Times New Roman" panose="02020603050405020304" pitchFamily="18" charset="0"/>
              </a:rPr>
              <a:t>-2-</a:t>
            </a:r>
            <a:r>
              <a:rPr lang="zh-CN" altLang="en-US" sz="2800">
                <a:solidFill>
                  <a:srgbClr val="C00000"/>
                </a:solidFill>
                <a:latin typeface="微软雅黑" panose="020B0503020204020204" charset="-122"/>
                <a:ea typeface="微软雅黑" panose="020B0503020204020204" charset="-122"/>
                <a:cs typeface="Times New Roman" panose="02020603050405020304" pitchFamily="18" charset="0"/>
              </a:rPr>
              <a:t>乙基戊酸</a:t>
            </a:r>
            <a:endParaRPr lang="zh-CN" altLang="en-US" sz="2800">
              <a:solidFill>
                <a:srgbClr val="C00000"/>
              </a:solidFill>
              <a:latin typeface="微软雅黑" panose="020B0503020204020204" charset="-122"/>
              <a:ea typeface="微软雅黑" panose="020B0503020204020204" charset="-122"/>
              <a:cs typeface="Times New Roman" panose="02020603050405020304" pitchFamily="18" charset="0"/>
            </a:endParaRPr>
          </a:p>
        </p:txBody>
      </p:sp>
      <p:pic>
        <p:nvPicPr>
          <p:cNvPr id="21" name="图片 20"/>
          <p:cNvPicPr>
            <a:picLocks noChangeAspect="1"/>
          </p:cNvPicPr>
          <p:nvPr/>
        </p:nvPicPr>
        <p:blipFill>
          <a:blip r:embed="rId1"/>
          <a:stretch>
            <a:fillRect/>
          </a:stretch>
        </p:blipFill>
        <p:spPr>
          <a:xfrm>
            <a:off x="10249004" y="4883422"/>
            <a:ext cx="1942995" cy="194299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课堂练习</a:t>
            </a:r>
            <a:endParaRPr lang="zh-CN" altLang="en-US"/>
          </a:p>
        </p:txBody>
      </p:sp>
      <p:sp>
        <p:nvSpPr>
          <p:cNvPr id="21" name="文本框 20"/>
          <p:cNvSpPr txBox="1"/>
          <p:nvPr/>
        </p:nvSpPr>
        <p:spPr>
          <a:xfrm>
            <a:off x="542925" y="1209675"/>
            <a:ext cx="5124450" cy="430887"/>
          </a:xfrm>
          <a:prstGeom prst="rect">
            <a:avLst/>
          </a:prstGeom>
          <a:noFill/>
        </p:spPr>
        <p:txBody>
          <a:bodyPr wrap="square" lIns="0" tIns="0" rIns="0" bIns="0" rtlCol="0">
            <a:spAutoFit/>
          </a:bodyPr>
          <a:lstStyle/>
          <a:p>
            <a:pPr algn="just"/>
            <a:r>
              <a:rPr lang="en-US" altLang="zh-CN" sz="2800">
                <a:latin typeface="微软雅黑" panose="020B0503020204020204" charset="-122"/>
                <a:ea typeface="微软雅黑" panose="020B0503020204020204" charset="-122"/>
              </a:rPr>
              <a:t>1</a:t>
            </a:r>
            <a:r>
              <a:rPr lang="zh-CN" altLang="en-US" sz="2800">
                <a:latin typeface="微软雅黑" panose="020B0503020204020204" charset="-122"/>
                <a:ea typeface="微软雅黑" panose="020B0503020204020204" charset="-122"/>
              </a:rPr>
              <a:t>、请对下列羧酸进行命名</a:t>
            </a:r>
            <a:endParaRPr lang="zh-CN" altLang="en-US" sz="2800">
              <a:latin typeface="微软雅黑" panose="020B0503020204020204" charset="-122"/>
              <a:ea typeface="微软雅黑" panose="020B0503020204020204" charset="-122"/>
            </a:endParaRPr>
          </a:p>
        </p:txBody>
      </p:sp>
      <p:sp>
        <p:nvSpPr>
          <p:cNvPr id="23" name="Text Box 16"/>
          <p:cNvSpPr txBox="1">
            <a:spLocks noChangeArrowheads="1"/>
          </p:cNvSpPr>
          <p:nvPr/>
        </p:nvSpPr>
        <p:spPr bwMode="auto">
          <a:xfrm>
            <a:off x="982831" y="3028798"/>
            <a:ext cx="2928773" cy="523220"/>
          </a:xfrm>
          <a:prstGeom prst="rect">
            <a:avLst/>
          </a:prstGeom>
          <a:noFill/>
          <a:ln w="9525">
            <a:noFill/>
            <a:miter lim="800000"/>
          </a:ln>
          <a:effectLst/>
        </p:spPr>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lang="en-US" altLang="zh-CN" sz="2800">
                <a:solidFill>
                  <a:srgbClr val="C00000"/>
                </a:solidFill>
                <a:latin typeface="+mj-ea"/>
                <a:ea typeface="+mj-ea"/>
                <a:cs typeface="Times New Roman" panose="02020603050405020304" pitchFamily="18" charset="0"/>
              </a:rPr>
              <a:t>2</a:t>
            </a:r>
            <a:r>
              <a:rPr lang="zh-CN" altLang="en-US" sz="2800">
                <a:solidFill>
                  <a:srgbClr val="C00000"/>
                </a:solidFill>
                <a:latin typeface="+mj-ea"/>
                <a:ea typeface="+mj-ea"/>
                <a:cs typeface="Times New Roman" panose="02020603050405020304" pitchFamily="18" charset="0"/>
              </a:rPr>
              <a:t>，</a:t>
            </a:r>
            <a:r>
              <a:rPr lang="en-US" altLang="zh-CN" sz="2800">
                <a:solidFill>
                  <a:srgbClr val="C00000"/>
                </a:solidFill>
                <a:latin typeface="+mj-ea"/>
                <a:ea typeface="+mj-ea"/>
                <a:cs typeface="Times New Roman" panose="02020603050405020304" pitchFamily="18" charset="0"/>
              </a:rPr>
              <a:t>3-</a:t>
            </a:r>
            <a:r>
              <a:rPr lang="zh-CN" altLang="en-US" sz="2800">
                <a:solidFill>
                  <a:srgbClr val="C00000"/>
                </a:solidFill>
                <a:latin typeface="+mj-ea"/>
                <a:ea typeface="+mj-ea"/>
                <a:cs typeface="Times New Roman" panose="02020603050405020304" pitchFamily="18" charset="0"/>
              </a:rPr>
              <a:t>二甲基丁</a:t>
            </a:r>
            <a:r>
              <a:rPr lang="zh-CN" sz="2800">
                <a:solidFill>
                  <a:srgbClr val="C00000"/>
                </a:solidFill>
                <a:latin typeface="+mj-ea"/>
                <a:ea typeface="+mj-ea"/>
                <a:cs typeface="Times New Roman" panose="02020603050405020304" pitchFamily="18" charset="0"/>
                <a:sym typeface="+mn-ea"/>
              </a:rPr>
              <a:t>酸</a:t>
            </a:r>
            <a:endParaRPr lang="zh-CN" altLang="en-US" sz="2800">
              <a:solidFill>
                <a:srgbClr val="C00000"/>
              </a:solidFill>
              <a:latin typeface="+mj-ea"/>
              <a:ea typeface="+mj-ea"/>
              <a:cs typeface="Times New Roman" panose="02020603050405020304" pitchFamily="18" charset="0"/>
            </a:endParaRPr>
          </a:p>
        </p:txBody>
      </p:sp>
      <p:grpSp>
        <p:nvGrpSpPr>
          <p:cNvPr id="25" name="组合 24"/>
          <p:cNvGrpSpPr/>
          <p:nvPr/>
        </p:nvGrpSpPr>
        <p:grpSpPr>
          <a:xfrm>
            <a:off x="9147701" y="3716330"/>
            <a:ext cx="1443609" cy="2383531"/>
            <a:chOff x="1979484" y="3201771"/>
            <a:chExt cx="1443609" cy="2383531"/>
          </a:xfrm>
        </p:grpSpPr>
        <p:grpSp>
          <p:nvGrpSpPr>
            <p:cNvPr id="72" name="Group 7"/>
            <p:cNvGrpSpPr/>
            <p:nvPr/>
          </p:nvGrpSpPr>
          <p:grpSpPr>
            <a:xfrm>
              <a:off x="1979484" y="3909889"/>
              <a:ext cx="855155" cy="982233"/>
              <a:chOff x="1283" y="641"/>
              <a:chExt cx="415" cy="478"/>
            </a:xfrm>
          </p:grpSpPr>
          <p:sp>
            <p:nvSpPr>
              <p:cNvPr id="77" name="Line 8"/>
              <p:cNvSpPr>
                <a:spLocks noChangeShapeType="1"/>
              </p:cNvSpPr>
              <p:nvPr/>
            </p:nvSpPr>
            <p:spPr bwMode="auto">
              <a:xfrm flipH="1">
                <a:off x="1283" y="641"/>
                <a:ext cx="207" cy="119"/>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78" name="Line 9"/>
              <p:cNvSpPr>
                <a:spLocks noChangeShapeType="1"/>
              </p:cNvSpPr>
              <p:nvPr/>
            </p:nvSpPr>
            <p:spPr bwMode="auto">
              <a:xfrm flipH="1">
                <a:off x="1335" y="693"/>
                <a:ext cx="141" cy="82"/>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79" name="Line 10"/>
              <p:cNvSpPr>
                <a:spLocks noChangeShapeType="1"/>
              </p:cNvSpPr>
              <p:nvPr/>
            </p:nvSpPr>
            <p:spPr bwMode="auto">
              <a:xfrm flipH="1" flipV="1">
                <a:off x="1490" y="641"/>
                <a:ext cx="208" cy="119"/>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0" name="Line 11"/>
              <p:cNvSpPr>
                <a:spLocks noChangeShapeType="1"/>
              </p:cNvSpPr>
              <p:nvPr/>
            </p:nvSpPr>
            <p:spPr bwMode="auto">
              <a:xfrm flipH="1" flipV="1">
                <a:off x="1698" y="760"/>
                <a:ext cx="0" cy="24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1" name="Line 12"/>
              <p:cNvSpPr>
                <a:spLocks noChangeShapeType="1"/>
              </p:cNvSpPr>
              <p:nvPr/>
            </p:nvSpPr>
            <p:spPr bwMode="auto">
              <a:xfrm flipH="1" flipV="1">
                <a:off x="1659" y="799"/>
                <a:ext cx="0" cy="162"/>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2" name="Line 13"/>
              <p:cNvSpPr>
                <a:spLocks noChangeShapeType="1"/>
              </p:cNvSpPr>
              <p:nvPr/>
            </p:nvSpPr>
            <p:spPr bwMode="auto">
              <a:xfrm flipV="1">
                <a:off x="1490" y="1000"/>
                <a:ext cx="208" cy="119"/>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3" name="Line 14"/>
              <p:cNvSpPr>
                <a:spLocks noChangeShapeType="1"/>
              </p:cNvSpPr>
              <p:nvPr/>
            </p:nvSpPr>
            <p:spPr bwMode="auto">
              <a:xfrm>
                <a:off x="1283" y="1000"/>
                <a:ext cx="207" cy="119"/>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4" name="Line 15"/>
              <p:cNvSpPr>
                <a:spLocks noChangeShapeType="1"/>
              </p:cNvSpPr>
              <p:nvPr/>
            </p:nvSpPr>
            <p:spPr bwMode="auto">
              <a:xfrm>
                <a:off x="1335" y="985"/>
                <a:ext cx="141" cy="82"/>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85" name="Line 16"/>
              <p:cNvSpPr>
                <a:spLocks noChangeShapeType="1"/>
              </p:cNvSpPr>
              <p:nvPr/>
            </p:nvSpPr>
            <p:spPr bwMode="auto">
              <a:xfrm flipH="1">
                <a:off x="1283" y="760"/>
                <a:ext cx="0" cy="24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grpSp>
        <p:sp>
          <p:nvSpPr>
            <p:cNvPr id="73" name="Line 12"/>
            <p:cNvSpPr>
              <a:spLocks noChangeShapeType="1"/>
            </p:cNvSpPr>
            <p:nvPr/>
          </p:nvSpPr>
          <p:spPr bwMode="auto">
            <a:xfrm flipH="1" flipV="1">
              <a:off x="2417106" y="3576998"/>
              <a:ext cx="0" cy="33289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74" name="Line 12"/>
            <p:cNvSpPr>
              <a:spLocks noChangeShapeType="1"/>
            </p:cNvSpPr>
            <p:nvPr/>
          </p:nvSpPr>
          <p:spPr bwMode="auto">
            <a:xfrm flipH="1" flipV="1">
              <a:off x="2395812" y="4892120"/>
              <a:ext cx="0" cy="33289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75" name="Text Box 10"/>
            <p:cNvSpPr txBox="1"/>
            <p:nvPr/>
          </p:nvSpPr>
          <p:spPr>
            <a:xfrm>
              <a:off x="2192757" y="5123637"/>
              <a:ext cx="1222220" cy="461665"/>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lang="en-US" altLang="zh-CN" sz="2400" b="1">
                  <a:latin typeface="Times New Roman" panose="02020603050405020304" pitchFamily="18" charset="0"/>
                  <a:ea typeface="华文新魏" panose="02010800040101010101" pitchFamily="2" charset="-122"/>
                  <a:cs typeface="Times New Roman" panose="02020603050405020304" pitchFamily="18" charset="0"/>
                </a:rPr>
                <a:t>COOH</a:t>
              </a:r>
              <a:endParaRPr lang="en-US" altLang="zh-CN" sz="2400" b="1" baseline="-250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76" name="Text Box 10"/>
            <p:cNvSpPr txBox="1"/>
            <p:nvPr/>
          </p:nvSpPr>
          <p:spPr>
            <a:xfrm>
              <a:off x="2200873" y="3201771"/>
              <a:ext cx="1222220" cy="461665"/>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lang="en-US" altLang="zh-CN" sz="2400" b="1">
                  <a:latin typeface="Times New Roman" panose="02020603050405020304" pitchFamily="18" charset="0"/>
                  <a:ea typeface="华文新魏" panose="02010800040101010101" pitchFamily="2" charset="-122"/>
                  <a:cs typeface="Times New Roman" panose="02020603050405020304" pitchFamily="18" charset="0"/>
                </a:rPr>
                <a:t>COOH</a:t>
              </a:r>
              <a:endParaRPr lang="en-US" altLang="zh-CN" sz="2400" b="1" baseline="-25000">
                <a:latin typeface="Times New Roman" panose="02020603050405020304" pitchFamily="18" charset="0"/>
                <a:ea typeface="华文新魏" panose="02010800040101010101" pitchFamily="2" charset="-122"/>
                <a:cs typeface="Times New Roman" panose="02020603050405020304" pitchFamily="18" charset="0"/>
              </a:endParaRPr>
            </a:p>
          </p:txBody>
        </p:sp>
      </p:grpSp>
      <p:grpSp>
        <p:nvGrpSpPr>
          <p:cNvPr id="26" name="组合 25"/>
          <p:cNvGrpSpPr/>
          <p:nvPr/>
        </p:nvGrpSpPr>
        <p:grpSpPr>
          <a:xfrm>
            <a:off x="7897120" y="1877560"/>
            <a:ext cx="3864660" cy="1144682"/>
            <a:chOff x="377730" y="2792992"/>
            <a:chExt cx="5122140" cy="1144682"/>
          </a:xfrm>
        </p:grpSpPr>
        <p:sp>
          <p:nvSpPr>
            <p:cNvPr id="66" name="Text Box 6"/>
            <p:cNvSpPr txBox="1"/>
            <p:nvPr/>
          </p:nvSpPr>
          <p:spPr>
            <a:xfrm>
              <a:off x="377730" y="2792992"/>
              <a:ext cx="5122140" cy="954107"/>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lang="en-US" altLang="zh-CN" sz="2800" b="1">
                  <a:latin typeface="Times New Roman" panose="02020603050405020304" pitchFamily="18" charset="0"/>
                  <a:ea typeface="华文新魏" panose="02010800040101010101" pitchFamily="2" charset="-122"/>
                  <a:cs typeface="Times New Roman" panose="02020603050405020304" pitchFamily="18" charset="0"/>
                </a:rPr>
                <a:t>HOOCCH—CHCOOH</a:t>
              </a:r>
              <a:endParaRPr lang="en-US" altLang="zh-CN" sz="2800" b="1">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67" name="组合 66"/>
            <p:cNvGrpSpPr/>
            <p:nvPr/>
          </p:nvGrpSpPr>
          <p:grpSpPr>
            <a:xfrm>
              <a:off x="3046286" y="3223955"/>
              <a:ext cx="1420509" cy="696130"/>
              <a:chOff x="2771967" y="1877686"/>
              <a:chExt cx="1420509" cy="696130"/>
            </a:xfrm>
          </p:grpSpPr>
          <p:sp>
            <p:nvSpPr>
              <p:cNvPr id="70" name="Line 11"/>
              <p:cNvSpPr/>
              <p:nvPr/>
            </p:nvSpPr>
            <p:spPr>
              <a:xfrm flipH="1">
                <a:off x="3006279" y="1877686"/>
                <a:ext cx="0" cy="304800"/>
              </a:xfrm>
              <a:prstGeom prst="line">
                <a:avLst/>
              </a:prstGeom>
              <a:ln w="28575" cap="flat" cmpd="sng">
                <a:solidFill>
                  <a:schemeClr val="tx1"/>
                </a:solidFill>
                <a:prstDash val="solid"/>
                <a:round/>
                <a:headEnd type="none" w="med" len="med"/>
                <a:tailEnd type="none" w="med" len="med"/>
              </a:ln>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sz="28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71" name="Text Box 10"/>
              <p:cNvSpPr txBox="1"/>
              <p:nvPr/>
            </p:nvSpPr>
            <p:spPr>
              <a:xfrm>
                <a:off x="2771967" y="2050596"/>
                <a:ext cx="1420509" cy="523220"/>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lang="en-US" altLang="zh-CN" sz="2800" b="1">
                    <a:latin typeface="Times New Roman" panose="02020603050405020304" pitchFamily="18" charset="0"/>
                    <a:ea typeface="华文新魏" panose="02010800040101010101" pitchFamily="2" charset="-122"/>
                    <a:cs typeface="Times New Roman" panose="02020603050405020304" pitchFamily="18" charset="0"/>
                  </a:rPr>
                  <a:t>C</a:t>
                </a:r>
                <a:r>
                  <a:rPr lang="en-US" altLang="zh-CN" sz="2800" b="1" baseline="-25000">
                    <a:latin typeface="Times New Roman" panose="02020603050405020304" pitchFamily="18" charset="0"/>
                    <a:ea typeface="华文新魏" panose="02010800040101010101" pitchFamily="2" charset="-122"/>
                    <a:cs typeface="Times New Roman" panose="02020603050405020304" pitchFamily="18" charset="0"/>
                  </a:rPr>
                  <a:t>2</a:t>
                </a:r>
                <a:r>
                  <a:rPr lang="en-US" altLang="zh-CN" sz="2800" b="1">
                    <a:latin typeface="Times New Roman" panose="02020603050405020304" pitchFamily="18" charset="0"/>
                    <a:ea typeface="华文新魏" panose="02010800040101010101" pitchFamily="2" charset="-122"/>
                    <a:cs typeface="Times New Roman" panose="02020603050405020304" pitchFamily="18" charset="0"/>
                  </a:rPr>
                  <a:t>H</a:t>
                </a:r>
                <a:r>
                  <a:rPr lang="en-US" altLang="zh-CN" sz="2800" b="1" baseline="-25000">
                    <a:latin typeface="Times New Roman" panose="02020603050405020304" pitchFamily="18" charset="0"/>
                    <a:ea typeface="华文新魏" panose="02010800040101010101" pitchFamily="2" charset="-122"/>
                    <a:cs typeface="Times New Roman" panose="02020603050405020304" pitchFamily="18" charset="0"/>
                  </a:rPr>
                  <a:t>5</a:t>
                </a:r>
                <a:endParaRPr lang="en-US" altLang="zh-CN" sz="2800" b="1" baseline="-25000">
                  <a:latin typeface="Times New Roman" panose="02020603050405020304" pitchFamily="18" charset="0"/>
                  <a:ea typeface="华文新魏" panose="02010800040101010101" pitchFamily="2" charset="-122"/>
                  <a:cs typeface="Times New Roman" panose="02020603050405020304" pitchFamily="18" charset="0"/>
                </a:endParaRPr>
              </a:p>
            </p:txBody>
          </p:sp>
        </p:grpSp>
        <p:sp>
          <p:nvSpPr>
            <p:cNvPr id="68" name="Line 11"/>
            <p:cNvSpPr/>
            <p:nvPr/>
          </p:nvSpPr>
          <p:spPr>
            <a:xfrm flipH="1">
              <a:off x="2132518" y="3223955"/>
              <a:ext cx="0" cy="304800"/>
            </a:xfrm>
            <a:prstGeom prst="line">
              <a:avLst/>
            </a:prstGeom>
            <a:ln w="28575" cap="flat" cmpd="sng">
              <a:solidFill>
                <a:schemeClr val="tx1"/>
              </a:solidFill>
              <a:prstDash val="solid"/>
              <a:round/>
              <a:headEnd type="none" w="med" len="med"/>
              <a:tailEnd type="none" w="med" len="med"/>
            </a:ln>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sz="28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69" name="Text Box 10"/>
            <p:cNvSpPr txBox="1"/>
            <p:nvPr/>
          </p:nvSpPr>
          <p:spPr>
            <a:xfrm>
              <a:off x="1881354" y="3414454"/>
              <a:ext cx="1331962" cy="523220"/>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lang="en-US" altLang="zh-CN" sz="2800" b="1">
                  <a:latin typeface="Times New Roman" panose="02020603050405020304" pitchFamily="18" charset="0"/>
                  <a:ea typeface="华文新魏" panose="02010800040101010101" pitchFamily="2" charset="-122"/>
                  <a:cs typeface="Times New Roman" panose="02020603050405020304" pitchFamily="18" charset="0"/>
                </a:rPr>
                <a:t>CH</a:t>
              </a:r>
              <a:r>
                <a:rPr lang="en-US" altLang="zh-CN" sz="2800" b="1" baseline="-25000">
                  <a:latin typeface="Times New Roman" panose="02020603050405020304" pitchFamily="18" charset="0"/>
                  <a:ea typeface="华文新魏" panose="02010800040101010101" pitchFamily="2" charset="-122"/>
                  <a:cs typeface="Times New Roman" panose="02020603050405020304" pitchFamily="18" charset="0"/>
                </a:rPr>
                <a:t>3</a:t>
              </a:r>
              <a:endParaRPr lang="en-US" altLang="zh-CN" sz="2800" b="1" baseline="-25000">
                <a:latin typeface="Times New Roman" panose="02020603050405020304" pitchFamily="18" charset="0"/>
                <a:ea typeface="华文新魏" panose="02010800040101010101" pitchFamily="2" charset="-122"/>
                <a:cs typeface="Times New Roman" panose="02020603050405020304" pitchFamily="18" charset="0"/>
              </a:endParaRPr>
            </a:p>
          </p:txBody>
        </p:sp>
      </p:grpSp>
      <p:sp>
        <p:nvSpPr>
          <p:cNvPr id="27" name="Text Box 14"/>
          <p:cNvSpPr txBox="1"/>
          <p:nvPr/>
        </p:nvSpPr>
        <p:spPr>
          <a:xfrm>
            <a:off x="7883163" y="3022996"/>
            <a:ext cx="4054769" cy="523220"/>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spcBef>
                <a:spcPct val="50000"/>
              </a:spcBef>
            </a:pPr>
            <a:r>
              <a:rPr lang="en-US" altLang="zh-CN" sz="2800">
                <a:solidFill>
                  <a:srgbClr val="C00000"/>
                </a:solidFill>
                <a:latin typeface="微软雅黑" panose="020B0503020204020204" charset="-122"/>
                <a:ea typeface="微软雅黑" panose="020B0503020204020204" charset="-122"/>
                <a:cs typeface="Times New Roman" panose="02020603050405020304" pitchFamily="18" charset="0"/>
              </a:rPr>
              <a:t>2-</a:t>
            </a:r>
            <a:r>
              <a:rPr lang="zh-CN" altLang="en-US" sz="2800">
                <a:solidFill>
                  <a:srgbClr val="C00000"/>
                </a:solidFill>
                <a:latin typeface="微软雅黑" panose="020B0503020204020204" charset="-122"/>
                <a:ea typeface="微软雅黑" panose="020B0503020204020204" charset="-122"/>
                <a:cs typeface="Times New Roman" panose="02020603050405020304" pitchFamily="18" charset="0"/>
              </a:rPr>
              <a:t>甲基</a:t>
            </a:r>
            <a:r>
              <a:rPr lang="en-US" altLang="zh-CN" sz="2800">
                <a:solidFill>
                  <a:srgbClr val="C00000"/>
                </a:solidFill>
                <a:latin typeface="微软雅黑" panose="020B0503020204020204" charset="-122"/>
                <a:ea typeface="微软雅黑" panose="020B0503020204020204" charset="-122"/>
                <a:cs typeface="Times New Roman" panose="02020603050405020304" pitchFamily="18" charset="0"/>
              </a:rPr>
              <a:t>-3-</a:t>
            </a:r>
            <a:r>
              <a:rPr lang="zh-CN" altLang="en-US" sz="2800">
                <a:solidFill>
                  <a:srgbClr val="C00000"/>
                </a:solidFill>
                <a:latin typeface="微软雅黑" panose="020B0503020204020204" charset="-122"/>
                <a:ea typeface="微软雅黑" panose="020B0503020204020204" charset="-122"/>
                <a:cs typeface="Times New Roman" panose="02020603050405020304" pitchFamily="18" charset="0"/>
              </a:rPr>
              <a:t>乙基</a:t>
            </a:r>
            <a:r>
              <a:rPr lang="en-US" altLang="zh-CN" sz="2800">
                <a:solidFill>
                  <a:srgbClr val="C00000"/>
                </a:solidFill>
                <a:latin typeface="微软雅黑" panose="020B0503020204020204" charset="-122"/>
                <a:ea typeface="微软雅黑" panose="020B0503020204020204" charset="-122"/>
                <a:cs typeface="Times New Roman" panose="02020603050405020304" pitchFamily="18" charset="0"/>
              </a:rPr>
              <a:t>-</a:t>
            </a:r>
            <a:r>
              <a:rPr lang="zh-CN" altLang="en-US" sz="2800">
                <a:solidFill>
                  <a:srgbClr val="C00000"/>
                </a:solidFill>
                <a:latin typeface="微软雅黑" panose="020B0503020204020204" charset="-122"/>
                <a:ea typeface="微软雅黑" panose="020B0503020204020204" charset="-122"/>
                <a:cs typeface="Times New Roman" panose="02020603050405020304" pitchFamily="18" charset="0"/>
              </a:rPr>
              <a:t>丁二酸</a:t>
            </a:r>
            <a:endParaRPr lang="zh-CN" altLang="en-US" sz="2800">
              <a:solidFill>
                <a:srgbClr val="C00000"/>
              </a:solidFill>
              <a:latin typeface="微软雅黑" panose="020B0503020204020204" charset="-122"/>
              <a:ea typeface="微软雅黑" panose="020B0503020204020204" charset="-122"/>
              <a:cs typeface="Times New Roman" panose="02020603050405020304" pitchFamily="18" charset="0"/>
            </a:endParaRPr>
          </a:p>
        </p:txBody>
      </p:sp>
      <p:sp>
        <p:nvSpPr>
          <p:cNvPr id="28" name="Text Box 14"/>
          <p:cNvSpPr txBox="1"/>
          <p:nvPr/>
        </p:nvSpPr>
        <p:spPr>
          <a:xfrm>
            <a:off x="8636149" y="6104466"/>
            <a:ext cx="2800848" cy="523220"/>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spcBef>
                <a:spcPct val="50000"/>
              </a:spcBef>
            </a:pPr>
            <a:r>
              <a:rPr lang="zh-CN" altLang="en-US" sz="2800">
                <a:solidFill>
                  <a:srgbClr val="C00000"/>
                </a:solidFill>
                <a:latin typeface="微软雅黑" panose="020B0503020204020204" charset="-122"/>
                <a:ea typeface="微软雅黑" panose="020B0503020204020204" charset="-122"/>
                <a:cs typeface="Times New Roman" panose="02020603050405020304" pitchFamily="18" charset="0"/>
              </a:rPr>
              <a:t>对苯二甲酸</a:t>
            </a:r>
            <a:r>
              <a:rPr lang="en-US" altLang="zh-CN" sz="2800">
                <a:solidFill>
                  <a:srgbClr val="0000CC"/>
                </a:solidFill>
                <a:latin typeface="微软雅黑" panose="020B0503020204020204" charset="-122"/>
                <a:ea typeface="微软雅黑" panose="020B0503020204020204" charset="-122"/>
                <a:cs typeface="Times New Roman" panose="02020603050405020304" pitchFamily="18" charset="0"/>
              </a:rPr>
              <a:t>(</a:t>
            </a:r>
            <a:r>
              <a:rPr lang="zh-CN" altLang="en-US" sz="2800">
                <a:solidFill>
                  <a:srgbClr val="0000CC"/>
                </a:solidFill>
                <a:latin typeface="微软雅黑" panose="020B0503020204020204" charset="-122"/>
                <a:ea typeface="微软雅黑" panose="020B0503020204020204" charset="-122"/>
                <a:cs typeface="Times New Roman" panose="02020603050405020304" pitchFamily="18" charset="0"/>
              </a:rPr>
              <a:t>习惯</a:t>
            </a:r>
            <a:r>
              <a:rPr lang="en-US" altLang="zh-CN" sz="2800">
                <a:solidFill>
                  <a:srgbClr val="0000CC"/>
                </a:solidFill>
                <a:latin typeface="微软雅黑" panose="020B0503020204020204" charset="-122"/>
                <a:ea typeface="微软雅黑" panose="020B0503020204020204" charset="-122"/>
                <a:cs typeface="Times New Roman" panose="02020603050405020304" pitchFamily="18" charset="0"/>
              </a:rPr>
              <a:t>)</a:t>
            </a:r>
            <a:endParaRPr lang="zh-CN" altLang="en-US" sz="2800">
              <a:solidFill>
                <a:srgbClr val="0000CC"/>
              </a:solidFill>
              <a:latin typeface="微软雅黑" panose="020B0503020204020204" charset="-122"/>
              <a:ea typeface="微软雅黑" panose="020B0503020204020204" charset="-122"/>
              <a:cs typeface="Times New Roman" panose="02020603050405020304" pitchFamily="18" charset="0"/>
            </a:endParaRPr>
          </a:p>
        </p:txBody>
      </p:sp>
      <p:sp>
        <p:nvSpPr>
          <p:cNvPr id="29" name="Text Box 14"/>
          <p:cNvSpPr txBox="1"/>
          <p:nvPr/>
        </p:nvSpPr>
        <p:spPr>
          <a:xfrm>
            <a:off x="4653155" y="3028798"/>
            <a:ext cx="2928775" cy="523220"/>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ctr">
              <a:spcBef>
                <a:spcPct val="50000"/>
              </a:spcBef>
            </a:pPr>
            <a:r>
              <a:rPr lang="en-US" altLang="zh-CN" sz="2800">
                <a:solidFill>
                  <a:srgbClr val="C00000"/>
                </a:solidFill>
                <a:latin typeface="微软雅黑" panose="020B0503020204020204" charset="-122"/>
                <a:ea typeface="微软雅黑" panose="020B0503020204020204" charset="-122"/>
                <a:cs typeface="Times New Roman" panose="02020603050405020304" pitchFamily="18" charset="0"/>
              </a:rPr>
              <a:t>3-</a:t>
            </a:r>
            <a:r>
              <a:rPr lang="zh-CN" altLang="en-US" sz="2800">
                <a:solidFill>
                  <a:srgbClr val="C00000"/>
                </a:solidFill>
                <a:latin typeface="微软雅黑" panose="020B0503020204020204" charset="-122"/>
                <a:ea typeface="微软雅黑" panose="020B0503020204020204" charset="-122"/>
                <a:cs typeface="Times New Roman" panose="02020603050405020304" pitchFamily="18" charset="0"/>
              </a:rPr>
              <a:t>乙基</a:t>
            </a:r>
            <a:r>
              <a:rPr lang="en-US" altLang="zh-CN" sz="2800">
                <a:solidFill>
                  <a:srgbClr val="C00000"/>
                </a:solidFill>
                <a:latin typeface="微软雅黑" panose="020B0503020204020204" charset="-122"/>
                <a:ea typeface="微软雅黑" panose="020B0503020204020204" charset="-122"/>
                <a:cs typeface="Times New Roman" panose="02020603050405020304" pitchFamily="18" charset="0"/>
              </a:rPr>
              <a:t>-3-</a:t>
            </a:r>
            <a:r>
              <a:rPr lang="zh-CN" altLang="en-US" sz="2800">
                <a:solidFill>
                  <a:srgbClr val="C00000"/>
                </a:solidFill>
                <a:latin typeface="微软雅黑" panose="020B0503020204020204" charset="-122"/>
                <a:ea typeface="微软雅黑" panose="020B0503020204020204" charset="-122"/>
                <a:cs typeface="Times New Roman" panose="02020603050405020304" pitchFamily="18" charset="0"/>
              </a:rPr>
              <a:t>丁烯酸</a:t>
            </a:r>
            <a:endParaRPr lang="zh-CN" altLang="en-US" sz="2800">
              <a:solidFill>
                <a:srgbClr val="C00000"/>
              </a:solidFill>
              <a:latin typeface="微软雅黑" panose="020B0503020204020204" charset="-122"/>
              <a:ea typeface="微软雅黑" panose="020B0503020204020204" charset="-122"/>
              <a:cs typeface="Times New Roman" panose="02020603050405020304" pitchFamily="18" charset="0"/>
            </a:endParaRPr>
          </a:p>
        </p:txBody>
      </p:sp>
      <p:grpSp>
        <p:nvGrpSpPr>
          <p:cNvPr id="30" name="组合 29"/>
          <p:cNvGrpSpPr/>
          <p:nvPr/>
        </p:nvGrpSpPr>
        <p:grpSpPr>
          <a:xfrm>
            <a:off x="4363423" y="1877560"/>
            <a:ext cx="3347512" cy="1145436"/>
            <a:chOff x="968782" y="1907132"/>
            <a:chExt cx="4060656" cy="1145436"/>
          </a:xfrm>
        </p:grpSpPr>
        <p:sp>
          <p:nvSpPr>
            <p:cNvPr id="62" name="Text Box 6"/>
            <p:cNvSpPr txBox="1"/>
            <p:nvPr/>
          </p:nvSpPr>
          <p:spPr>
            <a:xfrm>
              <a:off x="968782" y="1907132"/>
              <a:ext cx="4060656" cy="523220"/>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lang="en-US" altLang="zh-CN" sz="2800" b="1">
                  <a:latin typeface="Times New Roman" panose="02020603050405020304" pitchFamily="18" charset="0"/>
                  <a:ea typeface="华文新魏" panose="02010800040101010101" pitchFamily="2" charset="-122"/>
                  <a:cs typeface="Times New Roman" panose="02020603050405020304" pitchFamily="18" charset="0"/>
                </a:rPr>
                <a:t>CH</a:t>
              </a:r>
              <a:r>
                <a:rPr lang="en-US" altLang="zh-CN" sz="2800" b="1" baseline="-25000">
                  <a:latin typeface="Times New Roman" panose="02020603050405020304" pitchFamily="18" charset="0"/>
                  <a:ea typeface="华文新魏" panose="02010800040101010101" pitchFamily="2" charset="-122"/>
                  <a:cs typeface="Times New Roman" panose="02020603050405020304" pitchFamily="18" charset="0"/>
                </a:rPr>
                <a:t>2</a:t>
              </a:r>
              <a:r>
                <a:rPr lang="en-US" altLang="zh-CN" sz="2800" b="1">
                  <a:latin typeface="Times New Roman" panose="02020603050405020304" pitchFamily="18" charset="0"/>
                  <a:ea typeface="华文新魏" panose="02010800040101010101" pitchFamily="2" charset="-122"/>
                  <a:cs typeface="Times New Roman" panose="02020603050405020304" pitchFamily="18" charset="0"/>
                </a:rPr>
                <a:t>═C-CH</a:t>
              </a:r>
              <a:r>
                <a:rPr lang="en-US" altLang="zh-CN" sz="2800" b="1" baseline="-25000">
                  <a:latin typeface="Times New Roman" panose="02020603050405020304" pitchFamily="18" charset="0"/>
                  <a:ea typeface="华文新魏" panose="02010800040101010101" pitchFamily="2" charset="-122"/>
                  <a:cs typeface="Times New Roman" panose="02020603050405020304" pitchFamily="18" charset="0"/>
                </a:rPr>
                <a:t>2</a:t>
              </a:r>
              <a:r>
                <a:rPr lang="en-US" altLang="zh-CN" sz="2800" b="1">
                  <a:latin typeface="Times New Roman" panose="02020603050405020304" pitchFamily="18" charset="0"/>
                  <a:ea typeface="华文新魏" panose="02010800040101010101" pitchFamily="2" charset="-122"/>
                  <a:cs typeface="Times New Roman" panose="02020603050405020304" pitchFamily="18" charset="0"/>
                </a:rPr>
                <a:t>COOH</a:t>
              </a:r>
              <a:endParaRPr lang="en-US" altLang="zh-CN" sz="2800" b="1">
                <a:latin typeface="Times New Roman" panose="02020603050405020304" pitchFamily="18" charset="0"/>
                <a:ea typeface="华文新魏" panose="02010800040101010101" pitchFamily="2" charset="-122"/>
                <a:cs typeface="Times New Roman" panose="02020603050405020304" pitchFamily="18" charset="0"/>
              </a:endParaRPr>
            </a:p>
          </p:txBody>
        </p:sp>
        <p:grpSp>
          <p:nvGrpSpPr>
            <p:cNvPr id="63" name="组合 62"/>
            <p:cNvGrpSpPr/>
            <p:nvPr/>
          </p:nvGrpSpPr>
          <p:grpSpPr>
            <a:xfrm>
              <a:off x="2135785" y="2330250"/>
              <a:ext cx="1752600" cy="722318"/>
              <a:chOff x="2135785" y="2330250"/>
              <a:chExt cx="1752600" cy="722318"/>
            </a:xfrm>
          </p:grpSpPr>
          <p:sp>
            <p:nvSpPr>
              <p:cNvPr id="64" name="Line 11"/>
              <p:cNvSpPr/>
              <p:nvPr/>
            </p:nvSpPr>
            <p:spPr>
              <a:xfrm flipH="1">
                <a:off x="2361634" y="2330250"/>
                <a:ext cx="0" cy="304800"/>
              </a:xfrm>
              <a:prstGeom prst="line">
                <a:avLst/>
              </a:prstGeom>
              <a:ln w="28575" cap="flat" cmpd="sng">
                <a:solidFill>
                  <a:schemeClr val="tx1"/>
                </a:solidFill>
                <a:prstDash val="solid"/>
                <a:round/>
                <a:headEnd type="none" w="med" len="med"/>
                <a:tailEnd type="none" w="med" len="med"/>
              </a:ln>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sz="28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65" name="Text Box 10"/>
              <p:cNvSpPr txBox="1"/>
              <p:nvPr/>
            </p:nvSpPr>
            <p:spPr>
              <a:xfrm>
                <a:off x="2135785" y="2529348"/>
                <a:ext cx="1752600" cy="523220"/>
              </a:xfrm>
              <a:prstGeom prst="rect">
                <a:avLst/>
              </a:prstGeom>
              <a:noFill/>
              <a:ln w="9525">
                <a:noFill/>
              </a:ln>
            </p:spPr>
            <p:txBody>
              <a:bodyPr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lang="en-US" altLang="zh-CN" sz="2800" b="1">
                    <a:latin typeface="Times New Roman" panose="02020603050405020304" pitchFamily="18" charset="0"/>
                    <a:ea typeface="华文新魏" panose="02010800040101010101" pitchFamily="2" charset="-122"/>
                    <a:cs typeface="Times New Roman" panose="02020603050405020304" pitchFamily="18" charset="0"/>
                  </a:rPr>
                  <a:t>C</a:t>
                </a:r>
                <a:r>
                  <a:rPr lang="en-US" altLang="zh-CN" sz="2800" b="1" baseline="-25000">
                    <a:latin typeface="Times New Roman" panose="02020603050405020304" pitchFamily="18" charset="0"/>
                    <a:ea typeface="华文新魏" panose="02010800040101010101" pitchFamily="2" charset="-122"/>
                    <a:cs typeface="Times New Roman" panose="02020603050405020304" pitchFamily="18" charset="0"/>
                  </a:rPr>
                  <a:t>2</a:t>
                </a:r>
                <a:r>
                  <a:rPr lang="en-US" altLang="zh-CN" sz="2800" b="1">
                    <a:latin typeface="Times New Roman" panose="02020603050405020304" pitchFamily="18" charset="0"/>
                    <a:ea typeface="华文新魏" panose="02010800040101010101" pitchFamily="2" charset="-122"/>
                    <a:cs typeface="Times New Roman" panose="02020603050405020304" pitchFamily="18" charset="0"/>
                  </a:rPr>
                  <a:t>H</a:t>
                </a:r>
                <a:r>
                  <a:rPr lang="en-US" altLang="zh-CN" sz="2800" b="1" baseline="-25000">
                    <a:latin typeface="Times New Roman" panose="02020603050405020304" pitchFamily="18" charset="0"/>
                    <a:ea typeface="华文新魏" panose="02010800040101010101" pitchFamily="2" charset="-122"/>
                    <a:cs typeface="Times New Roman" panose="02020603050405020304" pitchFamily="18" charset="0"/>
                  </a:rPr>
                  <a:t>5</a:t>
                </a:r>
                <a:endParaRPr lang="en-US" altLang="zh-CN" sz="2800" b="1" baseline="-25000">
                  <a:latin typeface="Times New Roman" panose="02020603050405020304" pitchFamily="18" charset="0"/>
                  <a:ea typeface="华文新魏" panose="02010800040101010101" pitchFamily="2" charset="-122"/>
                  <a:cs typeface="Times New Roman" panose="02020603050405020304" pitchFamily="18" charset="0"/>
                </a:endParaRPr>
              </a:p>
            </p:txBody>
          </p:sp>
        </p:grpSp>
      </p:grpSp>
      <p:grpSp>
        <p:nvGrpSpPr>
          <p:cNvPr id="31" name="组合 30"/>
          <p:cNvGrpSpPr/>
          <p:nvPr/>
        </p:nvGrpSpPr>
        <p:grpSpPr>
          <a:xfrm>
            <a:off x="5626176" y="3717689"/>
            <a:ext cx="1474646" cy="2393086"/>
            <a:chOff x="1979484" y="3193005"/>
            <a:chExt cx="1474646" cy="2393086"/>
          </a:xfrm>
        </p:grpSpPr>
        <p:grpSp>
          <p:nvGrpSpPr>
            <p:cNvPr id="48" name="Group 7"/>
            <p:cNvGrpSpPr/>
            <p:nvPr/>
          </p:nvGrpSpPr>
          <p:grpSpPr>
            <a:xfrm>
              <a:off x="1979484" y="3909889"/>
              <a:ext cx="855155" cy="982233"/>
              <a:chOff x="1283" y="641"/>
              <a:chExt cx="415" cy="478"/>
            </a:xfrm>
          </p:grpSpPr>
          <p:sp>
            <p:nvSpPr>
              <p:cNvPr id="53" name="Line 8"/>
              <p:cNvSpPr>
                <a:spLocks noChangeShapeType="1"/>
              </p:cNvSpPr>
              <p:nvPr/>
            </p:nvSpPr>
            <p:spPr bwMode="auto">
              <a:xfrm flipH="1">
                <a:off x="1283" y="641"/>
                <a:ext cx="207" cy="119"/>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54" name="Line 9"/>
              <p:cNvSpPr>
                <a:spLocks noChangeShapeType="1"/>
              </p:cNvSpPr>
              <p:nvPr/>
            </p:nvSpPr>
            <p:spPr bwMode="auto">
              <a:xfrm flipH="1">
                <a:off x="1335" y="693"/>
                <a:ext cx="141" cy="82"/>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55" name="Line 10"/>
              <p:cNvSpPr>
                <a:spLocks noChangeShapeType="1"/>
              </p:cNvSpPr>
              <p:nvPr/>
            </p:nvSpPr>
            <p:spPr bwMode="auto">
              <a:xfrm flipH="1" flipV="1">
                <a:off x="1490" y="641"/>
                <a:ext cx="208" cy="119"/>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56" name="Line 11"/>
              <p:cNvSpPr>
                <a:spLocks noChangeShapeType="1"/>
              </p:cNvSpPr>
              <p:nvPr/>
            </p:nvSpPr>
            <p:spPr bwMode="auto">
              <a:xfrm flipH="1" flipV="1">
                <a:off x="1698" y="760"/>
                <a:ext cx="0" cy="24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57" name="Line 12"/>
              <p:cNvSpPr>
                <a:spLocks noChangeShapeType="1"/>
              </p:cNvSpPr>
              <p:nvPr/>
            </p:nvSpPr>
            <p:spPr bwMode="auto">
              <a:xfrm flipH="1" flipV="1">
                <a:off x="1659" y="799"/>
                <a:ext cx="0" cy="162"/>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58" name="Line 13"/>
              <p:cNvSpPr>
                <a:spLocks noChangeShapeType="1"/>
              </p:cNvSpPr>
              <p:nvPr/>
            </p:nvSpPr>
            <p:spPr bwMode="auto">
              <a:xfrm flipV="1">
                <a:off x="1490" y="1000"/>
                <a:ext cx="208" cy="119"/>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59" name="Line 14"/>
              <p:cNvSpPr>
                <a:spLocks noChangeShapeType="1"/>
              </p:cNvSpPr>
              <p:nvPr/>
            </p:nvSpPr>
            <p:spPr bwMode="auto">
              <a:xfrm>
                <a:off x="1283" y="1000"/>
                <a:ext cx="207" cy="119"/>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60" name="Line 15"/>
              <p:cNvSpPr>
                <a:spLocks noChangeShapeType="1"/>
              </p:cNvSpPr>
              <p:nvPr/>
            </p:nvSpPr>
            <p:spPr bwMode="auto">
              <a:xfrm>
                <a:off x="1335" y="985"/>
                <a:ext cx="141" cy="82"/>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61" name="Line 16"/>
              <p:cNvSpPr>
                <a:spLocks noChangeShapeType="1"/>
              </p:cNvSpPr>
              <p:nvPr/>
            </p:nvSpPr>
            <p:spPr bwMode="auto">
              <a:xfrm flipH="1">
                <a:off x="1283" y="760"/>
                <a:ext cx="0" cy="24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grpSp>
        <p:sp>
          <p:nvSpPr>
            <p:cNvPr id="49" name="Line 12"/>
            <p:cNvSpPr>
              <a:spLocks noChangeShapeType="1"/>
            </p:cNvSpPr>
            <p:nvPr/>
          </p:nvSpPr>
          <p:spPr bwMode="auto">
            <a:xfrm flipH="1" flipV="1">
              <a:off x="2417106" y="3576998"/>
              <a:ext cx="0" cy="33289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50" name="Line 12"/>
            <p:cNvSpPr>
              <a:spLocks noChangeShapeType="1"/>
            </p:cNvSpPr>
            <p:nvPr/>
          </p:nvSpPr>
          <p:spPr bwMode="auto">
            <a:xfrm flipH="1" flipV="1">
              <a:off x="2395812" y="4892120"/>
              <a:ext cx="0" cy="33289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51" name="Text Box 10"/>
            <p:cNvSpPr txBox="1"/>
            <p:nvPr/>
          </p:nvSpPr>
          <p:spPr>
            <a:xfrm>
              <a:off x="2215690" y="5124426"/>
              <a:ext cx="826053" cy="461665"/>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lang="en-US" altLang="zh-CN" sz="2400" b="1">
                  <a:latin typeface="Times New Roman" panose="02020603050405020304" pitchFamily="18" charset="0"/>
                  <a:ea typeface="华文新魏" panose="02010800040101010101" pitchFamily="2" charset="-122"/>
                  <a:cs typeface="Times New Roman" panose="02020603050405020304" pitchFamily="18" charset="0"/>
                </a:rPr>
                <a:t>CH</a:t>
              </a:r>
              <a:r>
                <a:rPr lang="en-US" altLang="zh-CN" sz="2400" b="1" baseline="-25000">
                  <a:latin typeface="Times New Roman" panose="02020603050405020304" pitchFamily="18" charset="0"/>
                  <a:ea typeface="华文新魏" panose="02010800040101010101" pitchFamily="2" charset="-122"/>
                  <a:cs typeface="Times New Roman" panose="02020603050405020304" pitchFamily="18" charset="0"/>
                </a:rPr>
                <a:t>3</a:t>
              </a:r>
              <a:endParaRPr lang="en-US" altLang="zh-CN" sz="2400" b="1" baseline="-250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52" name="Text Box 10"/>
            <p:cNvSpPr txBox="1"/>
            <p:nvPr/>
          </p:nvSpPr>
          <p:spPr>
            <a:xfrm>
              <a:off x="2231909" y="3193005"/>
              <a:ext cx="1222221" cy="461665"/>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lang="en-US" altLang="zh-CN" sz="2400" b="1">
                  <a:latin typeface="Times New Roman" panose="02020603050405020304" pitchFamily="18" charset="0"/>
                  <a:ea typeface="华文新魏" panose="02010800040101010101" pitchFamily="2" charset="-122"/>
                  <a:cs typeface="Times New Roman" panose="02020603050405020304" pitchFamily="18" charset="0"/>
                </a:rPr>
                <a:t>COOH</a:t>
              </a:r>
              <a:endParaRPr lang="en-US" altLang="zh-CN" sz="2400" b="1" baseline="-25000">
                <a:latin typeface="Times New Roman" panose="02020603050405020304" pitchFamily="18" charset="0"/>
                <a:ea typeface="华文新魏" panose="02010800040101010101" pitchFamily="2" charset="-122"/>
                <a:cs typeface="Times New Roman" panose="02020603050405020304" pitchFamily="18" charset="0"/>
              </a:endParaRPr>
            </a:p>
          </p:txBody>
        </p:sp>
      </p:grpSp>
      <p:grpSp>
        <p:nvGrpSpPr>
          <p:cNvPr id="32" name="组合 31"/>
          <p:cNvGrpSpPr/>
          <p:nvPr/>
        </p:nvGrpSpPr>
        <p:grpSpPr>
          <a:xfrm>
            <a:off x="1341717" y="3996162"/>
            <a:ext cx="3003761" cy="1721756"/>
            <a:chOff x="4932726" y="2694276"/>
            <a:chExt cx="3003761" cy="1721756"/>
          </a:xfrm>
        </p:grpSpPr>
        <p:grpSp>
          <p:nvGrpSpPr>
            <p:cNvPr id="35" name="组合 34"/>
            <p:cNvGrpSpPr/>
            <p:nvPr/>
          </p:nvGrpSpPr>
          <p:grpSpPr>
            <a:xfrm>
              <a:off x="5145999" y="2694276"/>
              <a:ext cx="2790488" cy="739522"/>
              <a:chOff x="983494" y="1981920"/>
              <a:chExt cx="2790488" cy="739522"/>
            </a:xfrm>
          </p:grpSpPr>
          <p:sp>
            <p:nvSpPr>
              <p:cNvPr id="46" name="Text Box 6"/>
              <p:cNvSpPr txBox="1"/>
              <p:nvPr/>
            </p:nvSpPr>
            <p:spPr>
              <a:xfrm>
                <a:off x="983494" y="1981920"/>
                <a:ext cx="2790488" cy="523220"/>
              </a:xfrm>
              <a:prstGeom prst="rect">
                <a:avLst/>
              </a:prstGeom>
              <a:noFill/>
              <a:ln w="9525">
                <a:noFill/>
              </a:ln>
            </p:spPr>
            <p:txBody>
              <a:bodyPr wrap="square"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lang="en-US" altLang="zh-CN" sz="2800" b="1">
                    <a:latin typeface="Times New Roman" panose="02020603050405020304" pitchFamily="18" charset="0"/>
                    <a:ea typeface="华文新魏" panose="02010800040101010101" pitchFamily="2" charset="-122"/>
                    <a:cs typeface="Times New Roman" panose="02020603050405020304" pitchFamily="18" charset="0"/>
                  </a:rPr>
                  <a:t>CH═CH-COOH</a:t>
                </a:r>
                <a:endParaRPr lang="en-US" altLang="zh-CN" sz="2800" b="1">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47" name="Line 11"/>
              <p:cNvSpPr/>
              <p:nvPr/>
            </p:nvSpPr>
            <p:spPr>
              <a:xfrm flipH="1">
                <a:off x="1197799" y="2416642"/>
                <a:ext cx="0" cy="304800"/>
              </a:xfrm>
              <a:prstGeom prst="line">
                <a:avLst/>
              </a:prstGeom>
              <a:ln w="28575" cap="flat" cmpd="sng">
                <a:solidFill>
                  <a:schemeClr val="tx1"/>
                </a:solidFill>
                <a:prstDash val="solid"/>
                <a:round/>
                <a:headEnd type="none" w="med" len="med"/>
                <a:tailEnd type="none" w="med" len="med"/>
              </a:ln>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sz="2400">
                  <a:latin typeface="Times New Roman" panose="02020603050405020304" pitchFamily="18" charset="0"/>
                  <a:ea typeface="华文新魏" panose="02010800040101010101" pitchFamily="2" charset="-122"/>
                  <a:cs typeface="Times New Roman" panose="02020603050405020304" pitchFamily="18" charset="0"/>
                </a:endParaRPr>
              </a:p>
            </p:txBody>
          </p:sp>
        </p:grpSp>
        <p:grpSp>
          <p:nvGrpSpPr>
            <p:cNvPr id="36" name="Group 7"/>
            <p:cNvGrpSpPr/>
            <p:nvPr/>
          </p:nvGrpSpPr>
          <p:grpSpPr>
            <a:xfrm>
              <a:off x="4932726" y="3433799"/>
              <a:ext cx="855155" cy="982233"/>
              <a:chOff x="1283" y="641"/>
              <a:chExt cx="415" cy="478"/>
            </a:xfrm>
          </p:grpSpPr>
          <p:sp>
            <p:nvSpPr>
              <p:cNvPr id="37" name="Line 8"/>
              <p:cNvSpPr>
                <a:spLocks noChangeShapeType="1"/>
              </p:cNvSpPr>
              <p:nvPr/>
            </p:nvSpPr>
            <p:spPr bwMode="auto">
              <a:xfrm flipH="1">
                <a:off x="1283" y="641"/>
                <a:ext cx="207" cy="119"/>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38" name="Line 9"/>
              <p:cNvSpPr>
                <a:spLocks noChangeShapeType="1"/>
              </p:cNvSpPr>
              <p:nvPr/>
            </p:nvSpPr>
            <p:spPr bwMode="auto">
              <a:xfrm flipH="1">
                <a:off x="1335" y="693"/>
                <a:ext cx="141" cy="82"/>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39" name="Line 10"/>
              <p:cNvSpPr>
                <a:spLocks noChangeShapeType="1"/>
              </p:cNvSpPr>
              <p:nvPr/>
            </p:nvSpPr>
            <p:spPr bwMode="auto">
              <a:xfrm flipH="1" flipV="1">
                <a:off x="1490" y="641"/>
                <a:ext cx="208" cy="119"/>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40" name="Line 11"/>
              <p:cNvSpPr>
                <a:spLocks noChangeShapeType="1"/>
              </p:cNvSpPr>
              <p:nvPr/>
            </p:nvSpPr>
            <p:spPr bwMode="auto">
              <a:xfrm flipH="1" flipV="1">
                <a:off x="1698" y="760"/>
                <a:ext cx="0" cy="24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41" name="Line 12"/>
              <p:cNvSpPr>
                <a:spLocks noChangeShapeType="1"/>
              </p:cNvSpPr>
              <p:nvPr/>
            </p:nvSpPr>
            <p:spPr bwMode="auto">
              <a:xfrm flipH="1" flipV="1">
                <a:off x="1659" y="799"/>
                <a:ext cx="0" cy="162"/>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42" name="Line 13"/>
              <p:cNvSpPr>
                <a:spLocks noChangeShapeType="1"/>
              </p:cNvSpPr>
              <p:nvPr/>
            </p:nvSpPr>
            <p:spPr bwMode="auto">
              <a:xfrm flipV="1">
                <a:off x="1490" y="1000"/>
                <a:ext cx="208" cy="119"/>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43" name="Line 14"/>
              <p:cNvSpPr>
                <a:spLocks noChangeShapeType="1"/>
              </p:cNvSpPr>
              <p:nvPr/>
            </p:nvSpPr>
            <p:spPr bwMode="auto">
              <a:xfrm>
                <a:off x="1283" y="1000"/>
                <a:ext cx="207" cy="119"/>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44" name="Line 15"/>
              <p:cNvSpPr>
                <a:spLocks noChangeShapeType="1"/>
              </p:cNvSpPr>
              <p:nvPr/>
            </p:nvSpPr>
            <p:spPr bwMode="auto">
              <a:xfrm>
                <a:off x="1335" y="985"/>
                <a:ext cx="141" cy="82"/>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45" name="Line 16"/>
              <p:cNvSpPr>
                <a:spLocks noChangeShapeType="1"/>
              </p:cNvSpPr>
              <p:nvPr/>
            </p:nvSpPr>
            <p:spPr bwMode="auto">
              <a:xfrm flipH="1">
                <a:off x="1283" y="760"/>
                <a:ext cx="0" cy="240"/>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endParaRPr lang="zh-CN" altLang="en-US" sz="2400">
                  <a:latin typeface="Times New Roman" panose="02020603050405020304" pitchFamily="18" charset="0"/>
                  <a:ea typeface="华文新魏" panose="02010800040101010101" pitchFamily="2" charset="-122"/>
                  <a:cs typeface="Times New Roman" panose="02020603050405020304" pitchFamily="18" charset="0"/>
                </a:endParaRPr>
              </a:p>
            </p:txBody>
          </p:sp>
        </p:grpSp>
      </p:grpSp>
      <p:sp>
        <p:nvSpPr>
          <p:cNvPr id="33" name="矩形 32"/>
          <p:cNvSpPr/>
          <p:nvPr/>
        </p:nvSpPr>
        <p:spPr>
          <a:xfrm>
            <a:off x="5121179" y="6110775"/>
            <a:ext cx="2339102" cy="523220"/>
          </a:xfrm>
          <a:prstGeom prst="rect">
            <a:avLst/>
          </a:prstGeom>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zh-CN" altLang="en-US" sz="2800" kern="100">
                <a:solidFill>
                  <a:srgbClr val="C00000"/>
                </a:solidFill>
                <a:latin typeface="微软雅黑" panose="020B0503020204020204" charset="-122"/>
                <a:ea typeface="微软雅黑" panose="020B0503020204020204" charset="-122"/>
                <a:cs typeface="Times New Roman" panose="02020603050405020304" pitchFamily="18" charset="0"/>
              </a:rPr>
              <a:t>对甲基苯甲酸</a:t>
            </a:r>
            <a:endParaRPr lang="zh-CN" altLang="en-US" sz="2800">
              <a:solidFill>
                <a:srgbClr val="C00000"/>
              </a:solidFill>
              <a:latin typeface="微软雅黑" panose="020B0503020204020204" charset="-122"/>
              <a:ea typeface="微软雅黑" panose="020B0503020204020204" charset="-122"/>
              <a:cs typeface="Times New Roman" panose="02020603050405020304" pitchFamily="18" charset="0"/>
            </a:endParaRPr>
          </a:p>
        </p:txBody>
      </p:sp>
      <p:sp>
        <p:nvSpPr>
          <p:cNvPr id="34" name="矩形 33"/>
          <p:cNvSpPr/>
          <p:nvPr/>
        </p:nvSpPr>
        <p:spPr>
          <a:xfrm>
            <a:off x="1553266" y="5935200"/>
            <a:ext cx="2358338" cy="523220"/>
          </a:xfrm>
          <a:prstGeom prst="rect">
            <a:avLst/>
          </a:prstGeom>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2800" kern="100">
                <a:solidFill>
                  <a:srgbClr val="C00000"/>
                </a:solidFill>
                <a:latin typeface="微软雅黑" panose="020B0503020204020204" charset="-122"/>
                <a:ea typeface="微软雅黑" panose="020B0503020204020204" charset="-122"/>
                <a:cs typeface="Times New Roman" panose="02020603050405020304" pitchFamily="18" charset="0"/>
              </a:rPr>
              <a:t>3-</a:t>
            </a:r>
            <a:r>
              <a:rPr lang="zh-CN" altLang="en-US" sz="2800" kern="100">
                <a:solidFill>
                  <a:srgbClr val="C00000"/>
                </a:solidFill>
                <a:latin typeface="微软雅黑" panose="020B0503020204020204" charset="-122"/>
                <a:ea typeface="微软雅黑" panose="020B0503020204020204" charset="-122"/>
                <a:cs typeface="Times New Roman" panose="02020603050405020304" pitchFamily="18" charset="0"/>
              </a:rPr>
              <a:t>苯基丙烯酸</a:t>
            </a:r>
            <a:endParaRPr lang="zh-CN" altLang="en-US" sz="2800">
              <a:solidFill>
                <a:srgbClr val="C00000"/>
              </a:solidFill>
              <a:latin typeface="微软雅黑" panose="020B0503020204020204" charset="-122"/>
              <a:ea typeface="微软雅黑" panose="020B0503020204020204" charset="-122"/>
              <a:cs typeface="Times New Roman" panose="02020603050405020304" pitchFamily="18" charset="0"/>
            </a:endParaRPr>
          </a:p>
        </p:txBody>
      </p:sp>
      <p:grpSp>
        <p:nvGrpSpPr>
          <p:cNvPr id="92" name="组合 91"/>
          <p:cNvGrpSpPr/>
          <p:nvPr/>
        </p:nvGrpSpPr>
        <p:grpSpPr>
          <a:xfrm>
            <a:off x="773463" y="1915886"/>
            <a:ext cx="3347511" cy="1083682"/>
            <a:chOff x="1281742" y="2098586"/>
            <a:chExt cx="3347511" cy="1083682"/>
          </a:xfrm>
        </p:grpSpPr>
        <p:grpSp>
          <p:nvGrpSpPr>
            <p:cNvPr id="24" name="组合 23"/>
            <p:cNvGrpSpPr/>
            <p:nvPr/>
          </p:nvGrpSpPr>
          <p:grpSpPr>
            <a:xfrm>
              <a:off x="1281742" y="2098586"/>
              <a:ext cx="3347511" cy="1075690"/>
              <a:chOff x="13024" y="3470"/>
              <a:chExt cx="6089" cy="1694"/>
            </a:xfrm>
          </p:grpSpPr>
          <p:sp>
            <p:nvSpPr>
              <p:cNvPr id="86" name="文本框 10"/>
              <p:cNvSpPr txBox="1"/>
              <p:nvPr/>
            </p:nvSpPr>
            <p:spPr>
              <a:xfrm>
                <a:off x="13024" y="3470"/>
                <a:ext cx="6089" cy="824"/>
              </a:xfrm>
              <a:prstGeom prst="rect">
                <a:avLst/>
              </a:prstGeom>
              <a:noFill/>
            </p:spPr>
            <p:txBody>
              <a:bodyPr wrap="none" rtlCol="0" anchor="t">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l"/>
                <a:r>
                  <a:rPr lang="en-US" sz="2800" b="1">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CH</a:t>
                </a:r>
                <a:r>
                  <a:rPr lang="en-US" sz="2800" b="1" baseline="-25000">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3</a:t>
                </a:r>
                <a:r>
                  <a:rPr lang="en-US" altLang="zh-CN" sz="2800" b="1">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a:t>
                </a:r>
                <a:r>
                  <a:rPr lang="en-US" sz="2800" b="1">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CH</a:t>
                </a:r>
                <a:r>
                  <a:rPr lang="en-US" altLang="zh-CN" sz="2800" b="1">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a:t>
                </a:r>
                <a:r>
                  <a:rPr lang="en-US" sz="2800" b="1">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CH</a:t>
                </a:r>
                <a:r>
                  <a:rPr kumimoji="1" lang="en-US" altLang="zh-CN" sz="2800" b="1">
                    <a:solidFill>
                      <a:schemeClr val="tx1"/>
                    </a:solidFill>
                    <a:latin typeface="Times New Roman" panose="02020603050405020304" pitchFamily="18" charset="0"/>
                    <a:ea typeface="微软雅黑" panose="020B0503020204020204" charset="-122"/>
                    <a:cs typeface="Times New Roman" panose="02020603050405020304" pitchFamily="18" charset="0"/>
                    <a:sym typeface="+mn-ea"/>
                  </a:rPr>
                  <a:t>COOH</a:t>
                </a:r>
                <a:r>
                  <a:rPr lang="zh-CN" sz="2800" b="1">
                    <a:solidFill>
                      <a:srgbClr val="000000"/>
                    </a:solidFill>
                    <a:latin typeface="Times New Roman" panose="02020603050405020304" pitchFamily="18" charset="0"/>
                    <a:ea typeface="微软雅黑" panose="020B0503020204020204" charset="-122"/>
                    <a:cs typeface="Times New Roman" panose="02020603050405020304" pitchFamily="18" charset="0"/>
                    <a:sym typeface="+mn-ea"/>
                  </a:rPr>
                  <a:t> </a:t>
                </a:r>
                <a:endParaRPr lang="zh-CN" altLang="en-US" sz="2800"/>
              </a:p>
            </p:txBody>
          </p:sp>
          <p:sp>
            <p:nvSpPr>
              <p:cNvPr id="87" name="Rectangle 12"/>
              <p:cNvSpPr>
                <a:spLocks noChangeArrowheads="1"/>
              </p:cNvSpPr>
              <p:nvPr/>
            </p:nvSpPr>
            <p:spPr bwMode="auto">
              <a:xfrm>
                <a:off x="14468" y="4340"/>
                <a:ext cx="1534" cy="824"/>
              </a:xfrm>
              <a:prstGeom prst="rect">
                <a:avLst/>
              </a:prstGeom>
              <a:noFill/>
              <a:ln w="19050">
                <a:noFill/>
                <a:miter lim="800000"/>
              </a:ln>
              <a:effectLst/>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2800" b="1">
                    <a:solidFill>
                      <a:srgbClr val="000000"/>
                    </a:solidFill>
                    <a:latin typeface="Times New Roman" panose="02020603050405020304" pitchFamily="18" charset="0"/>
                  </a:rPr>
                  <a:t>CH</a:t>
                </a:r>
                <a:r>
                  <a:rPr lang="en-US" altLang="zh-CN" sz="2800" b="1" baseline="-25000">
                    <a:solidFill>
                      <a:srgbClr val="000000"/>
                    </a:solidFill>
                    <a:latin typeface="Times New Roman" panose="02020603050405020304" pitchFamily="18" charset="0"/>
                  </a:rPr>
                  <a:t>3</a:t>
                </a:r>
                <a:endParaRPr lang="en-US" altLang="zh-CN" sz="2800" b="1">
                  <a:solidFill>
                    <a:srgbClr val="000000"/>
                  </a:solidFill>
                  <a:latin typeface="Times New Roman" panose="02020603050405020304" pitchFamily="18" charset="0"/>
                </a:endParaRPr>
              </a:p>
            </p:txBody>
          </p:sp>
          <p:cxnSp>
            <p:nvCxnSpPr>
              <p:cNvPr id="88" name="Line 21"/>
              <p:cNvCxnSpPr/>
              <p:nvPr/>
            </p:nvCxnSpPr>
            <p:spPr>
              <a:xfrm flipH="1">
                <a:off x="14849" y="4103"/>
                <a:ext cx="0" cy="401"/>
              </a:xfrm>
              <a:prstGeom prst="line">
                <a:avLst/>
              </a:prstGeom>
              <a:noFill/>
              <a:ln w="28575">
                <a:solidFill>
                  <a:schemeClr val="tx1"/>
                </a:solidFill>
                <a:round/>
              </a:ln>
            </p:spPr>
          </p:cxnSp>
        </p:grpSp>
        <p:sp>
          <p:nvSpPr>
            <p:cNvPr id="90" name="Rectangle 12"/>
            <p:cNvSpPr>
              <a:spLocks noChangeArrowheads="1"/>
            </p:cNvSpPr>
            <p:nvPr/>
          </p:nvSpPr>
          <p:spPr bwMode="auto">
            <a:xfrm>
              <a:off x="2721793" y="2659048"/>
              <a:ext cx="843501" cy="523220"/>
            </a:xfrm>
            <a:prstGeom prst="rect">
              <a:avLst/>
            </a:prstGeom>
            <a:noFill/>
            <a:ln w="19050">
              <a:noFill/>
              <a:miter lim="800000"/>
            </a:ln>
            <a:effectLst/>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r>
                <a:rPr lang="en-US" altLang="zh-CN" sz="2800" b="1">
                  <a:solidFill>
                    <a:srgbClr val="000000"/>
                  </a:solidFill>
                  <a:latin typeface="Times New Roman" panose="02020603050405020304" pitchFamily="18" charset="0"/>
                </a:rPr>
                <a:t>CH</a:t>
              </a:r>
              <a:r>
                <a:rPr lang="en-US" altLang="zh-CN" sz="2800" b="1" baseline="-25000">
                  <a:solidFill>
                    <a:srgbClr val="000000"/>
                  </a:solidFill>
                  <a:latin typeface="Times New Roman" panose="02020603050405020304" pitchFamily="18" charset="0"/>
                </a:rPr>
                <a:t>3</a:t>
              </a:r>
              <a:endParaRPr lang="en-US" altLang="zh-CN" sz="2800" b="1">
                <a:solidFill>
                  <a:srgbClr val="000000"/>
                </a:solidFill>
                <a:latin typeface="Times New Roman" panose="02020603050405020304" pitchFamily="18" charset="0"/>
              </a:endParaRPr>
            </a:p>
          </p:txBody>
        </p:sp>
        <p:cxnSp>
          <p:nvCxnSpPr>
            <p:cNvPr id="91" name="Line 21"/>
            <p:cNvCxnSpPr/>
            <p:nvPr/>
          </p:nvCxnSpPr>
          <p:spPr>
            <a:xfrm flipH="1">
              <a:off x="2923006" y="2518713"/>
              <a:ext cx="0" cy="254635"/>
            </a:xfrm>
            <a:prstGeom prst="line">
              <a:avLst/>
            </a:prstGeom>
            <a:noFill/>
            <a:ln w="28575">
              <a:solidFill>
                <a:schemeClr val="tx1"/>
              </a:solidFill>
              <a:round/>
            </a:ln>
          </p:spPr>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28" grpId="0"/>
      <p:bldP spid="29"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羧酸的物理性质</a:t>
            </a:r>
            <a:endParaRPr lang="zh-CN" altLang="en-US"/>
          </a:p>
        </p:txBody>
      </p:sp>
      <p:graphicFrame>
        <p:nvGraphicFramePr>
          <p:cNvPr id="3" name="表格 2"/>
          <p:cNvGraphicFramePr>
            <a:graphicFrameLocks noGrp="1"/>
          </p:cNvGraphicFramePr>
          <p:nvPr/>
        </p:nvGraphicFramePr>
        <p:xfrm>
          <a:off x="304800" y="1309531"/>
          <a:ext cx="7267575" cy="4095670"/>
        </p:xfrm>
        <a:graphic>
          <a:graphicData uri="http://schemas.openxmlformats.org/drawingml/2006/table">
            <a:tbl>
              <a:tblPr firstRow="1" bandRow="1">
                <a:tableStyleId>{74C1A8A3-306A-4EB7-A6B1-4F7E0EB9C5D6}</a:tableStyleId>
              </a:tblPr>
              <a:tblGrid>
                <a:gridCol w="1668548"/>
                <a:gridCol w="3198727"/>
                <a:gridCol w="1114425"/>
                <a:gridCol w="1285875"/>
              </a:tblGrid>
              <a:tr h="534583">
                <a:tc>
                  <a:txBody>
                    <a:bodyPr wrap="square"/>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lnSpc>
                          <a:spcPct val="100000"/>
                        </a:lnSpc>
                      </a:pPr>
                      <a:r>
                        <a:rPr lang="zh-CN" altLang="en-US" sz="2400" b="1">
                          <a:solidFill>
                            <a:schemeClr val="bg1"/>
                          </a:solidFill>
                          <a:latin typeface="+mj-ea"/>
                          <a:ea typeface="+mj-ea"/>
                        </a:rPr>
                        <a:t>名称</a:t>
                      </a:r>
                      <a:endParaRPr lang="zh-CN" altLang="en-US" sz="2400" b="1">
                        <a:solidFill>
                          <a:schemeClr val="bg1"/>
                        </a:solidFill>
                        <a:latin typeface="+mj-ea"/>
                        <a:ea typeface="+mj-ea"/>
                        <a:cs typeface="Times New Roman" panose="02020603050405020304" pitchFamily="18" charset="0"/>
                      </a:endParaRPr>
                    </a:p>
                  </a:txBody>
                  <a:tcPr marL="45715" marR="45715" marT="22857" marB="22857" vert="horz" anchor="ctr" anchorCtr="1"/>
                </a:tc>
                <a:tc>
                  <a:txBody>
                    <a:bodyPr wrap="square"/>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lnSpc>
                          <a:spcPct val="100000"/>
                        </a:lnSpc>
                      </a:pPr>
                      <a:r>
                        <a:rPr lang="zh-CN" altLang="en-US" sz="2400" b="1">
                          <a:solidFill>
                            <a:schemeClr val="bg1"/>
                          </a:solidFill>
                          <a:latin typeface="+mj-ea"/>
                          <a:ea typeface="+mj-ea"/>
                        </a:rPr>
                        <a:t>结构简式</a:t>
                      </a:r>
                      <a:endParaRPr lang="zh-CN" altLang="en-US" sz="2400" b="1">
                        <a:solidFill>
                          <a:schemeClr val="bg1"/>
                        </a:solidFill>
                        <a:latin typeface="+mj-ea"/>
                        <a:ea typeface="+mj-ea"/>
                        <a:cs typeface="Times New Roman" panose="02020603050405020304" pitchFamily="18" charset="0"/>
                      </a:endParaRPr>
                    </a:p>
                  </a:txBody>
                  <a:tcPr marL="45715" marR="45715" marT="22857" marB="22857" vert="horz" anchor="ctr" anchorCtr="1"/>
                </a:tc>
                <a:tc>
                  <a:txBody>
                    <a:bodyPr wrap="square"/>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lnSpc>
                          <a:spcPct val="100000"/>
                        </a:lnSpc>
                      </a:pPr>
                      <a:r>
                        <a:rPr lang="zh-CN" altLang="en-US" sz="2400" b="1">
                          <a:solidFill>
                            <a:schemeClr val="bg1"/>
                          </a:solidFill>
                          <a:latin typeface="+mj-ea"/>
                          <a:ea typeface="+mj-ea"/>
                        </a:rPr>
                        <a:t>熔点</a:t>
                      </a:r>
                      <a:r>
                        <a:rPr lang="en-US" altLang="zh-CN" sz="2400" b="1">
                          <a:solidFill>
                            <a:schemeClr val="bg1"/>
                          </a:solidFill>
                          <a:latin typeface="+mj-ea"/>
                          <a:ea typeface="+mj-ea"/>
                        </a:rPr>
                        <a:t>/</a:t>
                      </a:r>
                      <a:r>
                        <a:rPr lang="zh-CN" altLang="en-US" sz="2400" b="1">
                          <a:solidFill>
                            <a:schemeClr val="bg1"/>
                          </a:solidFill>
                          <a:latin typeface="+mj-ea"/>
                          <a:ea typeface="+mj-ea"/>
                        </a:rPr>
                        <a:t>℃</a:t>
                      </a:r>
                      <a:endParaRPr lang="zh-CN" altLang="en-US" sz="2400" b="1">
                        <a:solidFill>
                          <a:schemeClr val="bg1"/>
                        </a:solidFill>
                        <a:latin typeface="+mj-ea"/>
                        <a:ea typeface="+mj-ea"/>
                        <a:cs typeface="Times New Roman" panose="02020603050405020304" pitchFamily="18" charset="0"/>
                      </a:endParaRPr>
                    </a:p>
                  </a:txBody>
                  <a:tcPr marL="45715" marR="45715" marT="22857" marB="22857" vert="horz" anchor="ctr" anchorCtr="1"/>
                </a:tc>
                <a:tc>
                  <a:txBody>
                    <a:bodyPr wrap="square"/>
                    <a:lstStyle>
                      <a:defPPr>
                        <a:defRPr lang="zh-CN" b="1">
                          <a:solidFill>
                            <a:schemeClr val="lt1"/>
                          </a:solidFill>
                        </a:defRPr>
                      </a:defPPr>
                      <a:lvl1pPr marL="0" algn="l" defTabSz="914400" rtl="0" eaLnBrk="1" latinLnBrk="0" hangingPunct="1">
                        <a:defRPr sz="1800" b="1" kern="1200">
                          <a:solidFill>
                            <a:schemeClr val="lt1"/>
                          </a:solidFill>
                          <a:latin typeface="+mn-lt"/>
                          <a:ea typeface="+mn-ea"/>
                          <a:cs typeface="+mn-cs"/>
                        </a:defRPr>
                      </a:lvl1pPr>
                      <a:lvl2pPr marL="457200" algn="l" defTabSz="914400" rtl="0" eaLnBrk="1" latinLnBrk="0" hangingPunct="1">
                        <a:defRPr sz="1800" b="1" kern="1200">
                          <a:solidFill>
                            <a:schemeClr val="lt1"/>
                          </a:solidFill>
                          <a:latin typeface="+mn-lt"/>
                          <a:ea typeface="+mn-ea"/>
                          <a:cs typeface="+mn-cs"/>
                        </a:defRPr>
                      </a:lvl2pPr>
                      <a:lvl3pPr marL="914400" algn="l" defTabSz="914400" rtl="0" eaLnBrk="1" latinLnBrk="0" hangingPunct="1">
                        <a:defRPr sz="1800" b="1" kern="1200">
                          <a:solidFill>
                            <a:schemeClr val="lt1"/>
                          </a:solidFill>
                          <a:latin typeface="+mn-lt"/>
                          <a:ea typeface="+mn-ea"/>
                          <a:cs typeface="+mn-cs"/>
                        </a:defRPr>
                      </a:lvl3pPr>
                      <a:lvl4pPr marL="1371600" algn="l" defTabSz="914400" rtl="0" eaLnBrk="1" latinLnBrk="0" hangingPunct="1">
                        <a:defRPr sz="1800" b="1" kern="1200">
                          <a:solidFill>
                            <a:schemeClr val="lt1"/>
                          </a:solidFill>
                          <a:latin typeface="+mn-lt"/>
                          <a:ea typeface="+mn-ea"/>
                          <a:cs typeface="+mn-cs"/>
                        </a:defRPr>
                      </a:lvl4pPr>
                      <a:lvl5pPr marL="1828800" algn="l" defTabSz="914400" rtl="0" eaLnBrk="1" latinLnBrk="0" hangingPunct="1">
                        <a:defRPr sz="1800" b="1" kern="1200">
                          <a:solidFill>
                            <a:schemeClr val="lt1"/>
                          </a:solidFill>
                          <a:latin typeface="+mn-lt"/>
                          <a:ea typeface="+mn-ea"/>
                          <a:cs typeface="+mn-cs"/>
                        </a:defRPr>
                      </a:lvl5pPr>
                      <a:lvl6pPr marL="2286000" algn="l" defTabSz="914400" rtl="0" eaLnBrk="1" latinLnBrk="0" hangingPunct="1">
                        <a:defRPr sz="1800" b="1" kern="1200">
                          <a:solidFill>
                            <a:schemeClr val="lt1"/>
                          </a:solidFill>
                          <a:latin typeface="+mn-lt"/>
                          <a:ea typeface="+mn-ea"/>
                          <a:cs typeface="+mn-cs"/>
                        </a:defRPr>
                      </a:lvl6pPr>
                      <a:lvl7pPr marL="2743200" algn="l" defTabSz="914400" rtl="0" eaLnBrk="1" latinLnBrk="0" hangingPunct="1">
                        <a:defRPr sz="1800" b="1" kern="1200">
                          <a:solidFill>
                            <a:schemeClr val="lt1"/>
                          </a:solidFill>
                          <a:latin typeface="+mn-lt"/>
                          <a:ea typeface="+mn-ea"/>
                          <a:cs typeface="+mn-cs"/>
                        </a:defRPr>
                      </a:lvl7pPr>
                      <a:lvl8pPr marL="3200400" algn="l" defTabSz="914400" rtl="0" eaLnBrk="1" latinLnBrk="0" hangingPunct="1">
                        <a:defRPr sz="1800" b="1" kern="1200">
                          <a:solidFill>
                            <a:schemeClr val="lt1"/>
                          </a:solidFill>
                          <a:latin typeface="+mn-lt"/>
                          <a:ea typeface="+mn-ea"/>
                          <a:cs typeface="+mn-cs"/>
                        </a:defRPr>
                      </a:lvl8pPr>
                      <a:lvl9pPr marL="3657600" algn="l" defTabSz="914400" rtl="0" eaLnBrk="1" latinLnBrk="0" hangingPunct="1">
                        <a:defRPr sz="1800" b="1" kern="1200">
                          <a:solidFill>
                            <a:schemeClr val="lt1"/>
                          </a:solidFill>
                          <a:latin typeface="+mn-lt"/>
                          <a:ea typeface="+mn-ea"/>
                          <a:cs typeface="+mn-cs"/>
                        </a:defRPr>
                      </a:lvl9pPr>
                    </a:lstStyle>
                    <a:p>
                      <a:pPr algn="ctr">
                        <a:lnSpc>
                          <a:spcPct val="100000"/>
                        </a:lnSpc>
                      </a:pPr>
                      <a:r>
                        <a:rPr lang="zh-CN" altLang="en-US" sz="2400" b="1">
                          <a:solidFill>
                            <a:schemeClr val="bg1"/>
                          </a:solidFill>
                          <a:latin typeface="+mj-ea"/>
                          <a:ea typeface="+mj-ea"/>
                        </a:rPr>
                        <a:t>沸点</a:t>
                      </a:r>
                      <a:r>
                        <a:rPr lang="en-US" altLang="zh-CN" sz="2400" b="1">
                          <a:solidFill>
                            <a:schemeClr val="bg1"/>
                          </a:solidFill>
                          <a:latin typeface="+mj-ea"/>
                          <a:ea typeface="+mj-ea"/>
                        </a:rPr>
                        <a:t>/</a:t>
                      </a:r>
                      <a:r>
                        <a:rPr lang="zh-CN" altLang="en-US" sz="2400" b="1">
                          <a:solidFill>
                            <a:schemeClr val="bg1"/>
                          </a:solidFill>
                          <a:latin typeface="+mj-ea"/>
                          <a:ea typeface="+mj-ea"/>
                        </a:rPr>
                        <a:t>℃</a:t>
                      </a:r>
                      <a:endParaRPr lang="zh-CN" altLang="en-US" sz="2400" b="1">
                        <a:solidFill>
                          <a:schemeClr val="bg1"/>
                        </a:solidFill>
                        <a:latin typeface="+mj-ea"/>
                        <a:ea typeface="+mj-ea"/>
                        <a:cs typeface="Times New Roman" panose="02020603050405020304" pitchFamily="18" charset="0"/>
                      </a:endParaRPr>
                    </a:p>
                  </a:txBody>
                  <a:tcPr marL="45715" marR="45715" marT="22857" marB="22857" vert="horz" anchor="ctr" anchorCtr="1"/>
                </a:tc>
              </a:tr>
              <a:tr h="465770">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zh-CN" altLang="en-US" sz="2400" b="1">
                          <a:solidFill>
                            <a:schemeClr val="tx1"/>
                          </a:solidFill>
                        </a:rPr>
                        <a:t>甲酸</a:t>
                      </a:r>
                      <a:endParaRPr lang="zh-CN" altLang="en-US"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en-US" altLang="zh-CN" sz="2400" b="1">
                          <a:solidFill>
                            <a:schemeClr val="tx1"/>
                          </a:solidFill>
                          <a:latin typeface="Times New Roman" panose="02020603050405020304" pitchFamily="18" charset="0"/>
                          <a:cs typeface="Times New Roman" panose="02020603050405020304" pitchFamily="18" charset="0"/>
                        </a:rPr>
                        <a:t>HCOOH</a:t>
                      </a:r>
                      <a:endParaRPr lang="en-US" altLang="zh-CN"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en-US" altLang="zh-CN" sz="2400" b="1">
                          <a:solidFill>
                            <a:schemeClr val="tx1"/>
                          </a:solidFill>
                          <a:latin typeface="Times New Roman" panose="02020603050405020304" pitchFamily="18" charset="0"/>
                          <a:cs typeface="Times New Roman" panose="02020603050405020304" pitchFamily="18" charset="0"/>
                        </a:rPr>
                        <a:t>8</a:t>
                      </a:r>
                      <a:endParaRPr lang="en-US" altLang="zh-CN"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en-US" altLang="zh-CN" sz="2400" b="1">
                          <a:solidFill>
                            <a:schemeClr val="tx1"/>
                          </a:solidFill>
                          <a:latin typeface="Times New Roman" panose="02020603050405020304" pitchFamily="18" charset="0"/>
                          <a:cs typeface="Times New Roman" panose="02020603050405020304" pitchFamily="18" charset="0"/>
                        </a:rPr>
                        <a:t>101</a:t>
                      </a:r>
                      <a:endParaRPr lang="en-US" altLang="zh-CN"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r>
              <a:tr h="430337">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zh-CN" altLang="en-US" sz="2400" b="1">
                          <a:solidFill>
                            <a:schemeClr val="tx1"/>
                          </a:solidFill>
                        </a:rPr>
                        <a:t>乙酸</a:t>
                      </a:r>
                      <a:endParaRPr lang="zh-CN" altLang="en-US"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en-US" altLang="zh-CN" sz="2400" b="1">
                          <a:solidFill>
                            <a:schemeClr val="tx1"/>
                          </a:solidFill>
                          <a:latin typeface="Times New Roman" panose="02020603050405020304" pitchFamily="18" charset="0"/>
                          <a:cs typeface="Times New Roman" panose="02020603050405020304" pitchFamily="18" charset="0"/>
                        </a:rPr>
                        <a:t>CH</a:t>
                      </a:r>
                      <a:r>
                        <a:rPr lang="en-US" altLang="zh-CN" sz="2400" b="1" baseline="-25000">
                          <a:solidFill>
                            <a:schemeClr val="tx1"/>
                          </a:solidFill>
                          <a:latin typeface="Times New Roman" panose="02020603050405020304" pitchFamily="18" charset="0"/>
                          <a:cs typeface="Times New Roman" panose="02020603050405020304" pitchFamily="18" charset="0"/>
                        </a:rPr>
                        <a:t>3</a:t>
                      </a:r>
                      <a:r>
                        <a:rPr lang="en-US" altLang="zh-CN" sz="2400" b="1">
                          <a:solidFill>
                            <a:schemeClr val="tx1"/>
                          </a:solidFill>
                          <a:latin typeface="Times New Roman" panose="02020603050405020304" pitchFamily="18" charset="0"/>
                          <a:cs typeface="Times New Roman" panose="02020603050405020304" pitchFamily="18" charset="0"/>
                        </a:rPr>
                        <a:t>COOH</a:t>
                      </a:r>
                      <a:endParaRPr lang="en-US" altLang="zh-CN"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en-US" altLang="zh-CN" sz="2400" b="1">
                          <a:solidFill>
                            <a:schemeClr val="tx1"/>
                          </a:solidFill>
                          <a:latin typeface="Times New Roman" panose="02020603050405020304" pitchFamily="18" charset="0"/>
                          <a:cs typeface="Times New Roman" panose="02020603050405020304" pitchFamily="18" charset="0"/>
                        </a:rPr>
                        <a:t>17</a:t>
                      </a:r>
                      <a:endParaRPr lang="en-US" altLang="zh-CN"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en-US" altLang="zh-CN" sz="2400" b="1">
                          <a:solidFill>
                            <a:schemeClr val="tx1"/>
                          </a:solidFill>
                          <a:latin typeface="Times New Roman" panose="02020603050405020304" pitchFamily="18" charset="0"/>
                          <a:cs typeface="Times New Roman" panose="02020603050405020304" pitchFamily="18" charset="0"/>
                        </a:rPr>
                        <a:t>118</a:t>
                      </a:r>
                      <a:endParaRPr lang="en-US" altLang="zh-CN"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r>
              <a:tr h="396421">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zh-CN" altLang="en-US" sz="2400" b="1">
                          <a:solidFill>
                            <a:schemeClr val="tx1"/>
                          </a:solidFill>
                        </a:rPr>
                        <a:t>丙酸</a:t>
                      </a:r>
                      <a:endParaRPr lang="zh-CN" altLang="en-US"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en-US" altLang="zh-CN" sz="2400" b="1">
                          <a:solidFill>
                            <a:schemeClr val="tx1"/>
                          </a:solidFill>
                          <a:latin typeface="Times New Roman" panose="02020603050405020304" pitchFamily="18" charset="0"/>
                          <a:cs typeface="Times New Roman" panose="02020603050405020304" pitchFamily="18" charset="0"/>
                        </a:rPr>
                        <a:t>CH</a:t>
                      </a:r>
                      <a:r>
                        <a:rPr lang="en-US" altLang="zh-CN" sz="2400" b="1" baseline="-25000">
                          <a:solidFill>
                            <a:schemeClr val="tx1"/>
                          </a:solidFill>
                          <a:latin typeface="Times New Roman" panose="02020603050405020304" pitchFamily="18" charset="0"/>
                          <a:cs typeface="Times New Roman" panose="02020603050405020304" pitchFamily="18" charset="0"/>
                        </a:rPr>
                        <a:t>3</a:t>
                      </a:r>
                      <a:r>
                        <a:rPr lang="en-US" altLang="zh-CN" sz="2400" b="1">
                          <a:solidFill>
                            <a:schemeClr val="tx1"/>
                          </a:solidFill>
                          <a:latin typeface="Times New Roman" panose="02020603050405020304" pitchFamily="18" charset="0"/>
                          <a:cs typeface="Times New Roman" panose="02020603050405020304" pitchFamily="18" charset="0"/>
                        </a:rPr>
                        <a:t>CH</a:t>
                      </a:r>
                      <a:r>
                        <a:rPr lang="en-US" altLang="zh-CN" sz="2400" b="1" baseline="-25000">
                          <a:solidFill>
                            <a:schemeClr val="tx1"/>
                          </a:solidFill>
                          <a:latin typeface="Times New Roman" panose="02020603050405020304" pitchFamily="18" charset="0"/>
                          <a:cs typeface="Times New Roman" panose="02020603050405020304" pitchFamily="18" charset="0"/>
                        </a:rPr>
                        <a:t>2</a:t>
                      </a:r>
                      <a:r>
                        <a:rPr lang="en-US" altLang="zh-CN" sz="2400" b="1">
                          <a:solidFill>
                            <a:schemeClr val="tx1"/>
                          </a:solidFill>
                          <a:latin typeface="Times New Roman" panose="02020603050405020304" pitchFamily="18" charset="0"/>
                          <a:cs typeface="Times New Roman" panose="02020603050405020304" pitchFamily="18" charset="0"/>
                        </a:rPr>
                        <a:t>COOH</a:t>
                      </a:r>
                      <a:endParaRPr lang="en-US" altLang="zh-CN"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en-US" altLang="zh-CN" sz="2400" b="1">
                          <a:solidFill>
                            <a:schemeClr val="tx1"/>
                          </a:solidFill>
                          <a:latin typeface="Times New Roman" panose="02020603050405020304" pitchFamily="18" charset="0"/>
                          <a:cs typeface="Times New Roman" panose="02020603050405020304" pitchFamily="18" charset="0"/>
                        </a:rPr>
                        <a:t>-21</a:t>
                      </a:r>
                      <a:endParaRPr lang="zh-CN" altLang="en-US"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en-US" altLang="zh-CN" sz="2400" b="1">
                          <a:solidFill>
                            <a:schemeClr val="tx1"/>
                          </a:solidFill>
                          <a:latin typeface="Times New Roman" panose="02020603050405020304" pitchFamily="18" charset="0"/>
                          <a:cs typeface="Times New Roman" panose="02020603050405020304" pitchFamily="18" charset="0"/>
                        </a:rPr>
                        <a:t>141</a:t>
                      </a:r>
                      <a:endParaRPr lang="en-US" altLang="zh-CN"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r>
              <a:tr h="434445">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zh-CN" altLang="en-US" sz="2400" b="1">
                          <a:solidFill>
                            <a:schemeClr val="tx1"/>
                          </a:solidFill>
                        </a:rPr>
                        <a:t>正丁酸</a:t>
                      </a:r>
                      <a:endParaRPr lang="zh-CN" altLang="en-US"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en-US" altLang="zh-CN" sz="2400" b="1">
                          <a:solidFill>
                            <a:schemeClr val="tx1"/>
                          </a:solidFill>
                          <a:latin typeface="Times New Roman" panose="02020603050405020304" pitchFamily="18" charset="0"/>
                          <a:cs typeface="Times New Roman" panose="02020603050405020304" pitchFamily="18" charset="0"/>
                        </a:rPr>
                        <a:t>CH</a:t>
                      </a:r>
                      <a:r>
                        <a:rPr lang="en-US" altLang="zh-CN" sz="2400" b="1" baseline="-25000">
                          <a:solidFill>
                            <a:schemeClr val="tx1"/>
                          </a:solidFill>
                          <a:latin typeface="Times New Roman" panose="02020603050405020304" pitchFamily="18" charset="0"/>
                          <a:cs typeface="Times New Roman" panose="02020603050405020304" pitchFamily="18" charset="0"/>
                        </a:rPr>
                        <a:t>3</a:t>
                      </a:r>
                      <a:r>
                        <a:rPr lang="en-US" altLang="zh-CN" sz="2400" b="1">
                          <a:solidFill>
                            <a:schemeClr val="tx1"/>
                          </a:solidFill>
                          <a:latin typeface="Times New Roman" panose="02020603050405020304" pitchFamily="18" charset="0"/>
                          <a:cs typeface="Times New Roman" panose="02020603050405020304" pitchFamily="18" charset="0"/>
                        </a:rPr>
                        <a:t>CH</a:t>
                      </a:r>
                      <a:r>
                        <a:rPr lang="en-US" altLang="zh-CN" sz="2400" b="1" baseline="-25000">
                          <a:solidFill>
                            <a:schemeClr val="tx1"/>
                          </a:solidFill>
                          <a:latin typeface="Times New Roman" panose="02020603050405020304" pitchFamily="18" charset="0"/>
                          <a:cs typeface="Times New Roman" panose="02020603050405020304" pitchFamily="18" charset="0"/>
                        </a:rPr>
                        <a:t>2</a:t>
                      </a:r>
                      <a:r>
                        <a:rPr lang="en-US" altLang="zh-CN" sz="2400" b="1">
                          <a:solidFill>
                            <a:schemeClr val="tx1"/>
                          </a:solidFill>
                          <a:latin typeface="Times New Roman" panose="02020603050405020304" pitchFamily="18" charset="0"/>
                          <a:cs typeface="Times New Roman" panose="02020603050405020304" pitchFamily="18" charset="0"/>
                        </a:rPr>
                        <a:t>CH</a:t>
                      </a:r>
                      <a:r>
                        <a:rPr lang="en-US" altLang="zh-CN" sz="2400" b="1" baseline="-25000">
                          <a:solidFill>
                            <a:schemeClr val="tx1"/>
                          </a:solidFill>
                          <a:latin typeface="Times New Roman" panose="02020603050405020304" pitchFamily="18" charset="0"/>
                          <a:cs typeface="Times New Roman" panose="02020603050405020304" pitchFamily="18" charset="0"/>
                        </a:rPr>
                        <a:t>2</a:t>
                      </a:r>
                      <a:r>
                        <a:rPr lang="en-US" altLang="zh-CN" sz="2400" b="1">
                          <a:solidFill>
                            <a:schemeClr val="tx1"/>
                          </a:solidFill>
                          <a:latin typeface="Times New Roman" panose="02020603050405020304" pitchFamily="18" charset="0"/>
                          <a:cs typeface="Times New Roman" panose="02020603050405020304" pitchFamily="18" charset="0"/>
                        </a:rPr>
                        <a:t>COOH</a:t>
                      </a:r>
                      <a:endParaRPr lang="en-US" altLang="zh-CN"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en-US" altLang="zh-CN" sz="2400" b="1">
                          <a:solidFill>
                            <a:schemeClr val="tx1"/>
                          </a:solidFill>
                          <a:latin typeface="Times New Roman" panose="02020603050405020304" pitchFamily="18" charset="0"/>
                          <a:cs typeface="Times New Roman" panose="02020603050405020304" pitchFamily="18" charset="0"/>
                        </a:rPr>
                        <a:t>-5</a:t>
                      </a:r>
                      <a:endParaRPr lang="zh-CN" altLang="en-US"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en-US" altLang="zh-CN" sz="2400" b="1">
                          <a:solidFill>
                            <a:schemeClr val="tx1"/>
                          </a:solidFill>
                          <a:latin typeface="Times New Roman" panose="02020603050405020304" pitchFamily="18" charset="0"/>
                          <a:cs typeface="Times New Roman" panose="02020603050405020304" pitchFamily="18" charset="0"/>
                        </a:rPr>
                        <a:t>166</a:t>
                      </a:r>
                      <a:endParaRPr lang="en-US" altLang="zh-CN"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r>
              <a:tr h="748799">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zh-CN" altLang="en-US" sz="2400" b="1">
                          <a:solidFill>
                            <a:schemeClr val="tx1"/>
                          </a:solidFill>
                        </a:rPr>
                        <a:t>十八酸</a:t>
                      </a:r>
                      <a:endParaRPr lang="en-US" altLang="zh-CN" sz="2400" b="1">
                        <a:solidFill>
                          <a:schemeClr val="tx1"/>
                        </a:solidFill>
                      </a:endParaRPr>
                    </a:p>
                    <a:p>
                      <a:pPr algn="ctr">
                        <a:lnSpc>
                          <a:spcPct val="100000"/>
                        </a:lnSpc>
                      </a:pPr>
                      <a:r>
                        <a:rPr lang="en-US" altLang="zh-CN" sz="2400" b="1">
                          <a:solidFill>
                            <a:schemeClr val="tx1"/>
                          </a:solidFill>
                        </a:rPr>
                        <a:t>(</a:t>
                      </a:r>
                      <a:r>
                        <a:rPr lang="zh-CN" altLang="en-US" sz="2400" b="1">
                          <a:solidFill>
                            <a:schemeClr val="tx1"/>
                          </a:solidFill>
                        </a:rPr>
                        <a:t>硬脂酸</a:t>
                      </a:r>
                      <a:r>
                        <a:rPr lang="en-US" altLang="zh-CN" sz="2400" b="1">
                          <a:solidFill>
                            <a:schemeClr val="tx1"/>
                          </a:solidFill>
                        </a:rPr>
                        <a:t>)</a:t>
                      </a:r>
                      <a:endParaRPr lang="zh-CN" altLang="en-US"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en-US" altLang="zh-CN" sz="2400" b="1">
                          <a:solidFill>
                            <a:schemeClr val="tx1"/>
                          </a:solidFill>
                          <a:latin typeface="Times New Roman" panose="02020603050405020304" pitchFamily="18" charset="0"/>
                          <a:cs typeface="Times New Roman" panose="02020603050405020304" pitchFamily="18" charset="0"/>
                        </a:rPr>
                        <a:t>CH</a:t>
                      </a:r>
                      <a:r>
                        <a:rPr lang="en-US" altLang="zh-CN" sz="2400" b="1" baseline="-25000">
                          <a:solidFill>
                            <a:schemeClr val="tx1"/>
                          </a:solidFill>
                          <a:latin typeface="Times New Roman" panose="02020603050405020304" pitchFamily="18" charset="0"/>
                          <a:cs typeface="Times New Roman" panose="02020603050405020304" pitchFamily="18" charset="0"/>
                        </a:rPr>
                        <a:t>3</a:t>
                      </a:r>
                      <a:r>
                        <a:rPr lang="en-US" altLang="zh-CN" sz="2400" b="1">
                          <a:solidFill>
                            <a:schemeClr val="tx1"/>
                          </a:solidFill>
                          <a:latin typeface="Times New Roman" panose="02020603050405020304" pitchFamily="18" charset="0"/>
                          <a:cs typeface="Times New Roman" panose="02020603050405020304" pitchFamily="18" charset="0"/>
                        </a:rPr>
                        <a:t>(CH</a:t>
                      </a:r>
                      <a:r>
                        <a:rPr lang="en-US" altLang="zh-CN" sz="2400" b="1" baseline="-25000">
                          <a:solidFill>
                            <a:schemeClr val="tx1"/>
                          </a:solidFill>
                          <a:latin typeface="Times New Roman" panose="02020603050405020304" pitchFamily="18" charset="0"/>
                          <a:cs typeface="Times New Roman" panose="02020603050405020304" pitchFamily="18" charset="0"/>
                        </a:rPr>
                        <a:t>2</a:t>
                      </a:r>
                      <a:r>
                        <a:rPr lang="en-US" altLang="zh-CN" sz="2400" b="1">
                          <a:solidFill>
                            <a:schemeClr val="tx1"/>
                          </a:solidFill>
                          <a:latin typeface="Times New Roman" panose="02020603050405020304" pitchFamily="18" charset="0"/>
                          <a:cs typeface="Times New Roman" panose="02020603050405020304" pitchFamily="18" charset="0"/>
                        </a:rPr>
                        <a:t>)</a:t>
                      </a:r>
                      <a:r>
                        <a:rPr lang="en-US" altLang="zh-CN" sz="2400" b="1" baseline="-25000">
                          <a:solidFill>
                            <a:schemeClr val="tx1"/>
                          </a:solidFill>
                          <a:latin typeface="Times New Roman" panose="02020603050405020304" pitchFamily="18" charset="0"/>
                          <a:cs typeface="Times New Roman" panose="02020603050405020304" pitchFamily="18" charset="0"/>
                        </a:rPr>
                        <a:t>16</a:t>
                      </a:r>
                      <a:r>
                        <a:rPr lang="en-US" altLang="zh-CN" sz="2400" b="1">
                          <a:solidFill>
                            <a:schemeClr val="tx1"/>
                          </a:solidFill>
                          <a:latin typeface="Times New Roman" panose="02020603050405020304" pitchFamily="18" charset="0"/>
                          <a:cs typeface="Times New Roman" panose="02020603050405020304" pitchFamily="18" charset="0"/>
                        </a:rPr>
                        <a:t>COOH</a:t>
                      </a:r>
                      <a:endParaRPr lang="en-US" altLang="zh-CN"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en-US" altLang="zh-CN" sz="2400" b="1">
                          <a:solidFill>
                            <a:schemeClr val="tx1"/>
                          </a:solidFill>
                          <a:latin typeface="Times New Roman" panose="02020603050405020304" pitchFamily="18" charset="0"/>
                          <a:cs typeface="Times New Roman" panose="02020603050405020304" pitchFamily="18" charset="0"/>
                        </a:rPr>
                        <a:t>70</a:t>
                      </a:r>
                      <a:endParaRPr lang="en-US" altLang="zh-CN"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en-US" altLang="zh-CN" sz="2400" b="1">
                          <a:solidFill>
                            <a:schemeClr val="tx1"/>
                          </a:solidFill>
                          <a:latin typeface="Times New Roman" panose="02020603050405020304" pitchFamily="18" charset="0"/>
                          <a:cs typeface="Times New Roman" panose="02020603050405020304" pitchFamily="18" charset="0"/>
                        </a:rPr>
                        <a:t>383</a:t>
                      </a:r>
                      <a:endParaRPr lang="en-US" altLang="zh-CN"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r>
              <a:tr h="799176">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zh-CN" altLang="en-US" sz="2400" b="1">
                          <a:solidFill>
                            <a:schemeClr val="tx1"/>
                          </a:solidFill>
                        </a:rPr>
                        <a:t>苯甲酸</a:t>
                      </a:r>
                      <a:endParaRPr lang="zh-CN" altLang="en-US"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en-US" altLang="zh-CN" sz="2400" b="1">
                          <a:solidFill>
                            <a:schemeClr val="tx1"/>
                          </a:solidFill>
                          <a:latin typeface="Times New Roman" panose="02020603050405020304" pitchFamily="18" charset="0"/>
                          <a:cs typeface="Times New Roman" panose="02020603050405020304" pitchFamily="18" charset="0"/>
                        </a:rPr>
                        <a:t>         </a:t>
                      </a:r>
                      <a:endParaRPr lang="en-US" altLang="zh-CN"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en-US" altLang="zh-CN" sz="2400" b="1">
                          <a:solidFill>
                            <a:schemeClr val="tx1"/>
                          </a:solidFill>
                          <a:latin typeface="Times New Roman" panose="02020603050405020304" pitchFamily="18" charset="0"/>
                          <a:cs typeface="Times New Roman" panose="02020603050405020304" pitchFamily="18" charset="0"/>
                        </a:rPr>
                        <a:t>122</a:t>
                      </a:r>
                      <a:endParaRPr lang="en-US" altLang="zh-CN"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c>
                  <a:txBody>
                    <a:bodyPr wrap="square"/>
                    <a:lstStyle>
                      <a:defPPr>
                        <a:defRPr lang="zh-CN">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00000"/>
                        </a:lnSpc>
                      </a:pPr>
                      <a:r>
                        <a:rPr lang="en-US" altLang="zh-CN" sz="2400" b="1">
                          <a:solidFill>
                            <a:schemeClr val="tx1"/>
                          </a:solidFill>
                          <a:latin typeface="Times New Roman" panose="02020603050405020304" pitchFamily="18" charset="0"/>
                          <a:cs typeface="Times New Roman" panose="02020603050405020304" pitchFamily="18" charset="0"/>
                        </a:rPr>
                        <a:t>249</a:t>
                      </a:r>
                      <a:endParaRPr lang="en-US" altLang="zh-CN" sz="2400" b="1">
                        <a:solidFill>
                          <a:schemeClr val="tx1"/>
                        </a:solidFill>
                        <a:latin typeface="Times New Roman" panose="02020603050405020304" pitchFamily="18" charset="0"/>
                        <a:ea typeface="华文新魏" panose="02010800040101010101" pitchFamily="2" charset="-122"/>
                        <a:cs typeface="Times New Roman" panose="02020603050405020304" pitchFamily="18" charset="0"/>
                      </a:endParaRPr>
                    </a:p>
                  </a:txBody>
                  <a:tcPr marL="45715" marR="45715" marT="22857" marB="22857" vert="horz" anchor="ctr" anchorCtr="1"/>
                </a:tc>
              </a:tr>
            </a:tbl>
          </a:graphicData>
        </a:graphic>
      </p:graphicFrame>
      <p:grpSp>
        <p:nvGrpSpPr>
          <p:cNvPr id="4" name="组合 3"/>
          <p:cNvGrpSpPr/>
          <p:nvPr/>
        </p:nvGrpSpPr>
        <p:grpSpPr>
          <a:xfrm>
            <a:off x="2534801" y="4659437"/>
            <a:ext cx="2069751" cy="669867"/>
            <a:chOff x="5760592" y="4074986"/>
            <a:chExt cx="2069751" cy="669867"/>
          </a:xfrm>
        </p:grpSpPr>
        <p:sp>
          <p:nvSpPr>
            <p:cNvPr id="5" name="矩形 4"/>
            <p:cNvSpPr/>
            <p:nvPr/>
          </p:nvSpPr>
          <p:spPr>
            <a:xfrm>
              <a:off x="6398541" y="4135394"/>
              <a:ext cx="1431802" cy="461665"/>
            </a:xfrm>
            <a:prstGeom prst="rect">
              <a:avLst/>
            </a:prstGeom>
          </p:spPr>
          <p:txBody>
            <a:bodyPr wrap="non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spcBef>
                  <a:spcPct val="50000"/>
                </a:spcBef>
              </a:pPr>
              <a:r>
                <a:rPr kumimoji="1" lang="en-US" altLang="zh-CN" sz="2400" b="1">
                  <a:latin typeface="Times New Roman" panose="02020603050405020304" pitchFamily="18" charset="0"/>
                  <a:cs typeface="Times New Roman" panose="02020603050405020304" pitchFamily="18" charset="0"/>
                </a:rPr>
                <a:t>—</a:t>
              </a:r>
              <a:r>
                <a:rPr kumimoji="1" lang="en-US" altLang="zh-CN" sz="2400" b="1">
                  <a:latin typeface="Times New Roman" panose="02020603050405020304" pitchFamily="18" charset="0"/>
                  <a:ea typeface="微软雅黑" panose="020B0503020204020204" charset="-122"/>
                  <a:cs typeface="Times New Roman" panose="02020603050405020304" pitchFamily="18" charset="0"/>
                </a:rPr>
                <a:t>COOH</a:t>
              </a:r>
              <a:endParaRPr kumimoji="1" lang="en-US" altLang="zh-CN" sz="2400" b="1">
                <a:latin typeface="Times New Roman" panose="02020603050405020304" pitchFamily="18" charset="0"/>
                <a:ea typeface="微软雅黑" panose="020B0503020204020204" charset="-122"/>
                <a:cs typeface="Times New Roman" panose="02020603050405020304" pitchFamily="18" charset="0"/>
              </a:endParaRPr>
            </a:p>
          </p:txBody>
        </p:sp>
        <p:pic>
          <p:nvPicPr>
            <p:cNvPr id="6" name="图片 5"/>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5809436" y="4026142"/>
              <a:ext cx="669867" cy="767556"/>
            </a:xfrm>
            <a:prstGeom prst="rect">
              <a:avLst/>
            </a:prstGeom>
          </p:spPr>
        </p:pic>
      </p:grpSp>
      <p:sp>
        <p:nvSpPr>
          <p:cNvPr id="7" name="矩形 6"/>
          <p:cNvSpPr/>
          <p:nvPr/>
        </p:nvSpPr>
        <p:spPr>
          <a:xfrm>
            <a:off x="7858125" y="1309531"/>
            <a:ext cx="4029075" cy="1292662"/>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just"/>
            <a:r>
              <a:rPr lang="zh-CN" altLang="en-US" sz="2600">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①沸点：随着分子中碳原子数的</a:t>
            </a:r>
            <a:r>
              <a:rPr lang="zh-CN" altLang="en-US" sz="2600">
                <a:solidFill>
                  <a:srgbClr val="FF0000"/>
                </a:solidFill>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增加</a:t>
            </a:r>
            <a:r>
              <a:rPr lang="zh-CN" altLang="en-US" sz="2600">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，沸点</a:t>
            </a:r>
            <a:r>
              <a:rPr lang="zh-CN" altLang="en-US" sz="2600">
                <a:solidFill>
                  <a:srgbClr val="FF0000"/>
                </a:solidFill>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逐渐升高</a:t>
            </a:r>
            <a:r>
              <a:rPr lang="zh-CN" altLang="en-US" sz="2600">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a:t>
            </a:r>
            <a:endParaRPr lang="zh-CN" altLang="en-US" sz="2600">
              <a:latin typeface="微软雅黑" panose="020B0503020204020204" charset="-122"/>
              <a:ea typeface="微软雅黑" panose="020B0503020204020204" charset="-122"/>
              <a:cs typeface="Times New Roman" panose="02020603050405020304" pitchFamily="18" charset="0"/>
            </a:endParaRPr>
          </a:p>
        </p:txBody>
      </p:sp>
      <p:sp>
        <p:nvSpPr>
          <p:cNvPr id="9" name="文本框 8"/>
          <p:cNvSpPr txBox="1"/>
          <p:nvPr/>
        </p:nvSpPr>
        <p:spPr>
          <a:xfrm>
            <a:off x="7858125" y="2812777"/>
            <a:ext cx="4029075" cy="3293209"/>
          </a:xfrm>
          <a:prstGeom prst="rect">
            <a:avLst/>
          </a:prstGeom>
          <a:solidFill>
            <a:schemeClr val="bg1"/>
          </a:solidFill>
          <a:ln w="28575">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zh-CN" altLang="en-US" sz="2600">
                <a:latin typeface="微软雅黑" panose="020B0503020204020204" charset="-122"/>
                <a:ea typeface="微软雅黑" panose="020B0503020204020204" charset="-122"/>
              </a:rPr>
              <a:t>②溶解度：甲酸、乙酸等分子中</a:t>
            </a:r>
            <a:r>
              <a:rPr lang="zh-CN" altLang="en-US" sz="2600">
                <a:solidFill>
                  <a:srgbClr val="FF0000"/>
                </a:solidFill>
                <a:latin typeface="微软雅黑" panose="020B0503020204020204" charset="-122"/>
                <a:ea typeface="微软雅黑" panose="020B0503020204020204" charset="-122"/>
              </a:rPr>
              <a:t>碳原子数较少</a:t>
            </a:r>
            <a:r>
              <a:rPr lang="zh-CN" altLang="en-US" sz="2600">
                <a:latin typeface="微软雅黑" panose="020B0503020204020204" charset="-122"/>
                <a:ea typeface="微软雅黑" panose="020B0503020204020204" charset="-122"/>
              </a:rPr>
              <a:t>的羧酸能够</a:t>
            </a:r>
            <a:r>
              <a:rPr lang="zh-CN" altLang="en-US" sz="2600">
                <a:solidFill>
                  <a:srgbClr val="FF0000"/>
                </a:solidFill>
                <a:latin typeface="微软雅黑" panose="020B0503020204020204" charset="-122"/>
                <a:ea typeface="微软雅黑" panose="020B0503020204020204" charset="-122"/>
              </a:rPr>
              <a:t>与水互溶</a:t>
            </a:r>
            <a:r>
              <a:rPr lang="zh-CN" altLang="en-US" sz="2600">
                <a:latin typeface="微软雅黑" panose="020B0503020204020204" charset="-122"/>
                <a:ea typeface="微软雅黑" panose="020B0503020204020204" charset="-122"/>
              </a:rPr>
              <a:t>。随着分子中</a:t>
            </a:r>
            <a:r>
              <a:rPr lang="zh-CN" altLang="en-US" sz="2600">
                <a:solidFill>
                  <a:srgbClr val="FF0000"/>
                </a:solidFill>
                <a:latin typeface="微软雅黑" panose="020B0503020204020204" charset="-122"/>
                <a:ea typeface="微软雅黑" panose="020B0503020204020204" charset="-122"/>
              </a:rPr>
              <a:t>碳原子数的增加</a:t>
            </a:r>
            <a:r>
              <a:rPr lang="zh-CN" altLang="en-US" sz="2600">
                <a:latin typeface="微软雅黑" panose="020B0503020204020204" charset="-122"/>
                <a:ea typeface="微软雅黑" panose="020B0503020204020204" charset="-122"/>
              </a:rPr>
              <a:t>，一元羧酸在水中的</a:t>
            </a:r>
            <a:r>
              <a:rPr lang="zh-CN" altLang="en-US" sz="2600">
                <a:solidFill>
                  <a:srgbClr val="FF0000"/>
                </a:solidFill>
                <a:latin typeface="微软雅黑" panose="020B0503020204020204" charset="-122"/>
                <a:ea typeface="微软雅黑" panose="020B0503020204020204" charset="-122"/>
              </a:rPr>
              <a:t>溶解度迅速减小</a:t>
            </a:r>
            <a:r>
              <a:rPr lang="zh-CN" altLang="en-US" sz="2600">
                <a:latin typeface="微软雅黑" panose="020B0503020204020204" charset="-122"/>
                <a:ea typeface="微软雅黑" panose="020B0503020204020204" charset="-122"/>
              </a:rPr>
              <a:t>，甚至</a:t>
            </a:r>
            <a:r>
              <a:rPr lang="zh-CN" altLang="en-US" sz="2600">
                <a:solidFill>
                  <a:srgbClr val="FF0000"/>
                </a:solidFill>
                <a:latin typeface="微软雅黑" panose="020B0503020204020204" charset="-122"/>
                <a:ea typeface="微软雅黑" panose="020B0503020204020204" charset="-122"/>
              </a:rPr>
              <a:t>不溶于水</a:t>
            </a:r>
            <a:r>
              <a:rPr lang="zh-CN" altLang="en-US" sz="2600">
                <a:latin typeface="微软雅黑" panose="020B0503020204020204" charset="-122"/>
                <a:ea typeface="微软雅黑" panose="020B0503020204020204" charset="-122"/>
              </a:rPr>
              <a:t>。</a:t>
            </a:r>
            <a:endParaRPr lang="zh-CN" altLang="en-US" sz="2600">
              <a:latin typeface="微软雅黑" panose="020B0503020204020204" charset="-122"/>
              <a:ea typeface="微软雅黑" panose="020B0503020204020204" charset="-122"/>
            </a:endParaRPr>
          </a:p>
          <a:p>
            <a:pPr algn="just"/>
            <a:r>
              <a:rPr lang="zh-CN" altLang="en-US" sz="2600">
                <a:solidFill>
                  <a:schemeClr val="tx1"/>
                </a:solidFill>
                <a:latin typeface="微软雅黑" panose="020B0503020204020204" charset="-122"/>
                <a:ea typeface="微软雅黑" panose="020B0503020204020204" charset="-122"/>
              </a:rPr>
              <a:t>③</a:t>
            </a:r>
            <a:r>
              <a:rPr lang="zh-CN" altLang="en-US" sz="2600">
                <a:solidFill>
                  <a:srgbClr val="FF0000"/>
                </a:solidFill>
                <a:latin typeface="微软雅黑" panose="020B0503020204020204" charset="-122"/>
                <a:ea typeface="微软雅黑" panose="020B0503020204020204" charset="-122"/>
              </a:rPr>
              <a:t>高级脂肪酸</a:t>
            </a:r>
            <a:r>
              <a:rPr lang="zh-CN" altLang="en-US" sz="2600">
                <a:latin typeface="微软雅黑" panose="020B0503020204020204" charset="-122"/>
                <a:ea typeface="微软雅黑" panose="020B0503020204020204" charset="-122"/>
              </a:rPr>
              <a:t>是不溶于水的</a:t>
            </a:r>
            <a:r>
              <a:rPr lang="zh-CN" altLang="en-US" sz="2600">
                <a:solidFill>
                  <a:srgbClr val="FF0000"/>
                </a:solidFill>
                <a:latin typeface="微软雅黑" panose="020B0503020204020204" charset="-122"/>
                <a:ea typeface="微软雅黑" panose="020B0503020204020204" charset="-122"/>
              </a:rPr>
              <a:t>蜡状固体</a:t>
            </a:r>
            <a:r>
              <a:rPr lang="zh-CN" altLang="en-US" sz="2600">
                <a:latin typeface="微软雅黑" panose="020B0503020204020204" charset="-122"/>
                <a:ea typeface="微软雅黑" panose="020B0503020204020204" charset="-122"/>
              </a:rPr>
              <a:t>。</a:t>
            </a:r>
            <a:endParaRPr lang="zh-CN" altLang="en-US" sz="2600">
              <a:latin typeface="微软雅黑" panose="020B0503020204020204" charset="-122"/>
              <a:ea typeface="微软雅黑" panose="020B0503020204020204" charset="-122"/>
            </a:endParaRPr>
          </a:p>
        </p:txBody>
      </p:sp>
      <p:sp>
        <p:nvSpPr>
          <p:cNvPr id="10" name="文本框 9"/>
          <p:cNvSpPr txBox="1"/>
          <p:nvPr/>
        </p:nvSpPr>
        <p:spPr>
          <a:xfrm>
            <a:off x="4476750" y="5551988"/>
            <a:ext cx="3238499" cy="1107996"/>
          </a:xfrm>
          <a:prstGeom prst="wedgeRectCallout">
            <a:avLst>
              <a:gd name="adj1" fmla="val 55818"/>
              <a:gd name="adj2" fmla="val -131782"/>
            </a:avLst>
          </a:prstGeom>
          <a:solidFill>
            <a:schemeClr val="accent4">
              <a:lumMod val="20000"/>
              <a:lumOff val="80000"/>
            </a:schemeClr>
          </a:solidFill>
          <a:ln w="28575">
            <a:solidFill>
              <a:schemeClr val="accent3">
                <a:lumMod val="40000"/>
                <a:lumOff val="60000"/>
              </a:schemeClr>
            </a:solidFill>
          </a:ln>
        </p:spPr>
        <p:txBody>
          <a:bodyPr wrap="square" lIns="0" tIns="0" rIns="0" bIns="0" rtlCol="0">
            <a:spAutoFit/>
          </a:bodyPr>
          <a:lstStyle/>
          <a:p>
            <a:pPr marL="107950" algn="just"/>
            <a:r>
              <a:rPr lang="zh-CN" altLang="en-US" sz="2400">
                <a:latin typeface="微软雅黑" panose="020B0503020204020204" charset="-122"/>
                <a:ea typeface="微软雅黑" panose="020B0503020204020204" charset="-122"/>
              </a:rPr>
              <a:t>羧酸分子能与水分子间形成</a:t>
            </a:r>
            <a:r>
              <a:rPr lang="zh-CN" altLang="en-US" sz="2400">
                <a:solidFill>
                  <a:srgbClr val="FF0000"/>
                </a:solidFill>
                <a:latin typeface="微软雅黑" panose="020B0503020204020204" charset="-122"/>
                <a:ea typeface="微软雅黑" panose="020B0503020204020204" charset="-122"/>
              </a:rPr>
              <a:t>氢键</a:t>
            </a:r>
            <a:r>
              <a:rPr lang="zh-CN" altLang="en-US" sz="2400">
                <a:latin typeface="微软雅黑" panose="020B0503020204020204" charset="-122"/>
                <a:ea typeface="微软雅黑" panose="020B0503020204020204" charset="-122"/>
              </a:rPr>
              <a:t>，因此低级羧酸能够与水互溶。</a:t>
            </a:r>
            <a:endParaRPr lang="zh-CN" altLang="en-US" sz="2400">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羧酸的物理性质</a:t>
            </a:r>
            <a:endParaRPr lang="zh-CN" altLang="en-US"/>
          </a:p>
        </p:txBody>
      </p:sp>
      <p:sp>
        <p:nvSpPr>
          <p:cNvPr id="7" name="矩形 6"/>
          <p:cNvSpPr/>
          <p:nvPr/>
        </p:nvSpPr>
        <p:spPr>
          <a:xfrm>
            <a:off x="458212" y="4254303"/>
            <a:ext cx="11275574" cy="492443"/>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a:ea typeface="微软雅黑" panose="020B0503020204020204" charset="-122"/>
                <a:cs typeface="+mn-cs"/>
              </a:defRPr>
            </a:lvl9pPr>
          </a:lstStyle>
          <a:p>
            <a:pPr algn="just"/>
            <a:r>
              <a:rPr lang="en-US" altLang="zh-CN" sz="2600">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a:t>
            </a:r>
            <a:r>
              <a:rPr lang="zh-CN" altLang="en-US" sz="2600">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发现</a:t>
            </a:r>
            <a:r>
              <a:rPr lang="en-US" altLang="zh-CN" sz="2600">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a:t>
            </a:r>
            <a:r>
              <a:rPr lang="zh-CN" altLang="en-US" sz="2600">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与</a:t>
            </a:r>
            <a:r>
              <a:rPr lang="zh-CN" altLang="en-US" sz="2600">
                <a:solidFill>
                  <a:srgbClr val="FF0000"/>
                </a:solidFill>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相对分子质量相当</a:t>
            </a:r>
            <a:r>
              <a:rPr lang="zh-CN" altLang="en-US" sz="2600">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的其他有机化合物相比，</a:t>
            </a:r>
            <a:r>
              <a:rPr lang="zh-CN" altLang="en-US" sz="2600">
                <a:solidFill>
                  <a:srgbClr val="FF0000"/>
                </a:solidFill>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羧酸的沸点更高</a:t>
            </a:r>
            <a:r>
              <a:rPr lang="zh-CN" altLang="en-US" sz="2600">
                <a:latin typeface="微软雅黑" panose="020B0503020204020204" charset="-122"/>
                <a:ea typeface="微软雅黑" panose="020B0503020204020204" charset="-122"/>
                <a:cs typeface="Times New Roman" panose="02020603050405020304" pitchFamily="18" charset="0"/>
                <a:sym typeface="宋体" panose="02010600030101010101" pitchFamily="2" charset="-122"/>
              </a:rPr>
              <a:t>。</a:t>
            </a:r>
            <a:endParaRPr lang="zh-CN" altLang="en-US" sz="2600">
              <a:latin typeface="微软雅黑" panose="020B0503020204020204" charset="-122"/>
              <a:ea typeface="微软雅黑" panose="020B0503020204020204" charset="-122"/>
              <a:cs typeface="Times New Roman" panose="02020603050405020304" pitchFamily="18" charset="0"/>
            </a:endParaRPr>
          </a:p>
        </p:txBody>
      </p:sp>
      <p:sp>
        <p:nvSpPr>
          <p:cNvPr id="9" name="文本框 8"/>
          <p:cNvSpPr txBox="1"/>
          <p:nvPr/>
        </p:nvSpPr>
        <p:spPr>
          <a:xfrm>
            <a:off x="458212" y="4993995"/>
            <a:ext cx="11275574" cy="892552"/>
          </a:xfrm>
          <a:prstGeom prst="rect">
            <a:avLst/>
          </a:prstGeom>
          <a:solidFill>
            <a:schemeClr val="bg1"/>
          </a:solidFill>
          <a:ln w="28575">
            <a:solidFill>
              <a:schemeClr val="accent2">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2600">
                <a:latin typeface="微软雅黑" panose="020B0503020204020204" charset="-122"/>
                <a:ea typeface="微软雅黑" panose="020B0503020204020204" charset="-122"/>
              </a:rPr>
              <a:t>【</a:t>
            </a:r>
            <a:r>
              <a:rPr lang="zh-CN" altLang="en-US" sz="2600">
                <a:latin typeface="微软雅黑" panose="020B0503020204020204" charset="-122"/>
                <a:ea typeface="微软雅黑" panose="020B0503020204020204" charset="-122"/>
              </a:rPr>
              <a:t>原因</a:t>
            </a:r>
            <a:r>
              <a:rPr lang="en-US" altLang="zh-CN" sz="2600">
                <a:latin typeface="微软雅黑" panose="020B0503020204020204" charset="-122"/>
                <a:ea typeface="微软雅黑" panose="020B0503020204020204" charset="-122"/>
              </a:rPr>
              <a:t>】</a:t>
            </a:r>
            <a:r>
              <a:rPr lang="zh-CN" altLang="en-US" sz="2600">
                <a:latin typeface="微软雅黑" panose="020B0503020204020204" charset="-122"/>
                <a:ea typeface="微软雅黑" panose="020B0503020204020204" charset="-122"/>
              </a:rPr>
              <a:t>羧酸</a:t>
            </a:r>
            <a:r>
              <a:rPr lang="zh-CN" altLang="en-US" sz="2600">
                <a:solidFill>
                  <a:srgbClr val="FF0000"/>
                </a:solidFill>
                <a:latin typeface="微软雅黑" panose="020B0503020204020204" charset="-122"/>
                <a:ea typeface="微软雅黑" panose="020B0503020204020204" charset="-122"/>
              </a:rPr>
              <a:t>分子间可形成氢键</a:t>
            </a:r>
            <a:r>
              <a:rPr lang="zh-CN" altLang="en-US" sz="2600">
                <a:latin typeface="微软雅黑" panose="020B0503020204020204" charset="-122"/>
                <a:ea typeface="微软雅黑" panose="020B0503020204020204" charset="-122"/>
              </a:rPr>
              <a:t>，且相比于醇分子，氢键的</a:t>
            </a:r>
            <a:r>
              <a:rPr lang="zh-CN" altLang="en-US" sz="2600">
                <a:solidFill>
                  <a:srgbClr val="FF0000"/>
                </a:solidFill>
                <a:latin typeface="微软雅黑" panose="020B0503020204020204" charset="-122"/>
                <a:ea typeface="微软雅黑" panose="020B0503020204020204" charset="-122"/>
              </a:rPr>
              <a:t>强度更大，数目更多</a:t>
            </a:r>
            <a:r>
              <a:rPr lang="zh-CN" altLang="en-US" sz="2600">
                <a:latin typeface="微软雅黑" panose="020B0503020204020204" charset="-122"/>
                <a:ea typeface="微软雅黑" panose="020B0503020204020204" charset="-122"/>
              </a:rPr>
              <a:t>，所以羧酸沸点更高。</a:t>
            </a:r>
            <a:endParaRPr lang="zh-CN" altLang="en-US" sz="2600">
              <a:latin typeface="微软雅黑" panose="020B0503020204020204" charset="-122"/>
              <a:ea typeface="微软雅黑" panose="020B0503020204020204" charset="-122"/>
            </a:endParaRPr>
          </a:p>
        </p:txBody>
      </p:sp>
      <p:graphicFrame>
        <p:nvGraphicFramePr>
          <p:cNvPr id="10" name="表格 9"/>
          <p:cNvGraphicFramePr>
            <a:graphicFrameLocks noGrp="1"/>
          </p:cNvGraphicFramePr>
          <p:nvPr/>
        </p:nvGraphicFramePr>
        <p:xfrm>
          <a:off x="458212" y="1584960"/>
          <a:ext cx="11275575" cy="2301240"/>
        </p:xfrm>
        <a:graphic>
          <a:graphicData uri="http://schemas.openxmlformats.org/drawingml/2006/table">
            <a:tbl>
              <a:tblPr firstRow="1" bandRow="1">
                <a:tableStyleId>{5C22544A-7EE6-4342-B048-85BDC9FD1C3A}</a:tableStyleId>
              </a:tblPr>
              <a:tblGrid>
                <a:gridCol w="1388625"/>
                <a:gridCol w="1028700"/>
                <a:gridCol w="990600"/>
                <a:gridCol w="981075"/>
                <a:gridCol w="1133475"/>
                <a:gridCol w="1143000"/>
                <a:gridCol w="1171575"/>
                <a:gridCol w="1047750"/>
                <a:gridCol w="1057275"/>
                <a:gridCol w="1333500"/>
              </a:tblGrid>
              <a:tr h="581025">
                <a:tc>
                  <a:txBody>
                    <a:bodyPr wrap="square"/>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algn="ctr">
                        <a:buNone/>
                      </a:pPr>
                      <a:r>
                        <a:rPr lang="zh-CN" altLang="en-US" sz="2400" b="1"/>
                        <a:t>名称</a:t>
                      </a:r>
                      <a:endParaRPr lang="zh-CN" altLang="en-US" sz="2400" b="1"/>
                    </a:p>
                  </a:txBody>
                  <a:tcPr marL="121920" marR="121920" marT="60960" marB="60960" vert="horz" anchor="ctr"/>
                </a:tc>
                <a:tc>
                  <a:txBody>
                    <a:bodyPr wrap="square"/>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algn="ctr">
                        <a:buNone/>
                      </a:pPr>
                      <a:r>
                        <a:rPr lang="zh-CN" altLang="en-US" sz="2400" b="1">
                          <a:solidFill>
                            <a:schemeClr val="bg1"/>
                          </a:solidFill>
                          <a:latin typeface="微软雅黑" panose="020B0503020204020204" charset="-122"/>
                          <a:ea typeface="微软雅黑" panose="020B0503020204020204" charset="-122"/>
                        </a:rPr>
                        <a:t>甲酸</a:t>
                      </a:r>
                      <a:endParaRPr lang="zh-CN" altLang="en-US" sz="2400" b="1">
                        <a:solidFill>
                          <a:schemeClr val="bg1"/>
                        </a:solidFill>
                        <a:latin typeface="微软雅黑" panose="020B0503020204020204" charset="-122"/>
                        <a:ea typeface="微软雅黑" panose="020B0503020204020204" charset="-122"/>
                      </a:endParaRPr>
                    </a:p>
                  </a:txBody>
                  <a:tcPr marL="121920" marR="121920" marT="60960" marB="60960" vert="horz" anchor="ctr"/>
                </a:tc>
                <a:tc>
                  <a:txBody>
                    <a:bodyPr wrap="square"/>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algn="ctr">
                        <a:buNone/>
                      </a:pPr>
                      <a:r>
                        <a:rPr lang="zh-CN" altLang="en-US" sz="2400" b="1">
                          <a:solidFill>
                            <a:schemeClr val="bg1"/>
                          </a:solidFill>
                          <a:latin typeface="微软雅黑" panose="020B0503020204020204" charset="-122"/>
                          <a:ea typeface="微软雅黑" panose="020B0503020204020204" charset="-122"/>
                        </a:rPr>
                        <a:t>乙醛</a:t>
                      </a:r>
                      <a:endParaRPr lang="zh-CN" altLang="en-US" sz="2400" b="1">
                        <a:solidFill>
                          <a:schemeClr val="bg1"/>
                        </a:solidFill>
                        <a:latin typeface="微软雅黑" panose="020B0503020204020204" charset="-122"/>
                        <a:ea typeface="微软雅黑" panose="020B0503020204020204" charset="-122"/>
                      </a:endParaRPr>
                    </a:p>
                  </a:txBody>
                  <a:tcPr marL="121920" marR="121920" marT="60960" marB="60960" vert="horz" anchor="ctr"/>
                </a:tc>
                <a:tc>
                  <a:txBody>
                    <a:bodyPr wrap="square"/>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algn="ctr">
                        <a:buNone/>
                      </a:pPr>
                      <a:r>
                        <a:rPr lang="zh-CN" altLang="en-US" sz="2400" b="1">
                          <a:solidFill>
                            <a:schemeClr val="bg1"/>
                          </a:solidFill>
                          <a:latin typeface="微软雅黑" panose="020B0503020204020204" charset="-122"/>
                          <a:ea typeface="微软雅黑" panose="020B0503020204020204" charset="-122"/>
                        </a:rPr>
                        <a:t>乙醇</a:t>
                      </a:r>
                      <a:endParaRPr lang="zh-CN" altLang="en-US" sz="2400" b="1">
                        <a:solidFill>
                          <a:schemeClr val="bg1"/>
                        </a:solidFill>
                        <a:latin typeface="微软雅黑" panose="020B0503020204020204" charset="-122"/>
                        <a:ea typeface="微软雅黑" panose="020B0503020204020204" charset="-122"/>
                      </a:endParaRPr>
                    </a:p>
                  </a:txBody>
                  <a:tcPr marL="121920" marR="121920" marT="60960" marB="60960" vert="horz" anchor="ctr"/>
                </a:tc>
                <a:tc>
                  <a:txBody>
                    <a:bodyPr wrap="square"/>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algn="ctr">
                        <a:buNone/>
                      </a:pPr>
                      <a:r>
                        <a:rPr lang="zh-CN" altLang="en-US" sz="2400" b="1">
                          <a:solidFill>
                            <a:schemeClr val="bg1"/>
                          </a:solidFill>
                          <a:latin typeface="微软雅黑" panose="020B0503020204020204" charset="-122"/>
                          <a:ea typeface="微软雅黑" panose="020B0503020204020204" charset="-122"/>
                        </a:rPr>
                        <a:t>乙酸</a:t>
                      </a:r>
                      <a:endParaRPr lang="zh-CN" altLang="en-US" sz="2400" b="1">
                        <a:solidFill>
                          <a:schemeClr val="bg1"/>
                        </a:solidFill>
                        <a:latin typeface="微软雅黑" panose="020B0503020204020204" charset="-122"/>
                        <a:ea typeface="微软雅黑" panose="020B0503020204020204" charset="-122"/>
                      </a:endParaRPr>
                    </a:p>
                  </a:txBody>
                  <a:tcPr marL="121920" marR="121920" marT="60960" marB="60960" vert="horz" anchor="ctr">
                    <a:solidFill>
                      <a:schemeClr val="accent2"/>
                    </a:solidFill>
                  </a:tcPr>
                </a:tc>
                <a:tc>
                  <a:txBody>
                    <a:bodyPr wrap="square"/>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algn="ctr">
                        <a:buNone/>
                      </a:pPr>
                      <a:r>
                        <a:rPr lang="zh-CN" altLang="en-US" sz="2400" b="1">
                          <a:solidFill>
                            <a:schemeClr val="bg1"/>
                          </a:solidFill>
                          <a:latin typeface="微软雅黑" panose="020B0503020204020204" charset="-122"/>
                          <a:ea typeface="微软雅黑" panose="020B0503020204020204" charset="-122"/>
                        </a:rPr>
                        <a:t>丙醛</a:t>
                      </a:r>
                      <a:endParaRPr lang="zh-CN" altLang="en-US" sz="2400" b="1">
                        <a:solidFill>
                          <a:schemeClr val="bg1"/>
                        </a:solidFill>
                        <a:latin typeface="微软雅黑" panose="020B0503020204020204" charset="-122"/>
                        <a:ea typeface="微软雅黑" panose="020B0503020204020204" charset="-122"/>
                      </a:endParaRPr>
                    </a:p>
                  </a:txBody>
                  <a:tcPr marL="121920" marR="121920" marT="60960" marB="60960" vert="horz" anchor="ctr">
                    <a:solidFill>
                      <a:schemeClr val="accent2"/>
                    </a:solidFill>
                  </a:tcPr>
                </a:tc>
                <a:tc>
                  <a:txBody>
                    <a:bodyPr wrap="square"/>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algn="ctr">
                        <a:buNone/>
                      </a:pPr>
                      <a:r>
                        <a:rPr lang="zh-CN" altLang="en-US" sz="2400" b="1">
                          <a:solidFill>
                            <a:schemeClr val="bg1"/>
                          </a:solidFill>
                          <a:latin typeface="微软雅黑" panose="020B0503020204020204" charset="-122"/>
                          <a:ea typeface="微软雅黑" panose="020B0503020204020204" charset="-122"/>
                        </a:rPr>
                        <a:t>正丙醇</a:t>
                      </a:r>
                      <a:endParaRPr lang="zh-CN" altLang="en-US" sz="2400" b="1">
                        <a:solidFill>
                          <a:schemeClr val="bg1"/>
                        </a:solidFill>
                        <a:latin typeface="微软雅黑" panose="020B0503020204020204" charset="-122"/>
                        <a:ea typeface="微软雅黑" panose="020B0503020204020204" charset="-122"/>
                      </a:endParaRPr>
                    </a:p>
                  </a:txBody>
                  <a:tcPr marL="121920" marR="121920" marT="60960" marB="60960" vert="horz" anchor="ctr">
                    <a:solidFill>
                      <a:schemeClr val="accent2"/>
                    </a:solidFill>
                  </a:tcPr>
                </a:tc>
                <a:tc>
                  <a:txBody>
                    <a:bodyPr wrap="square"/>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algn="ctr">
                        <a:buNone/>
                      </a:pPr>
                      <a:r>
                        <a:rPr lang="zh-CN" altLang="en-US" sz="2400" b="1">
                          <a:solidFill>
                            <a:schemeClr val="bg1"/>
                          </a:solidFill>
                          <a:latin typeface="微软雅黑" panose="020B0503020204020204" charset="-122"/>
                          <a:ea typeface="微软雅黑" panose="020B0503020204020204" charset="-122"/>
                        </a:rPr>
                        <a:t>丙酸</a:t>
                      </a:r>
                      <a:endParaRPr lang="zh-CN" altLang="en-US" sz="2400" b="1">
                        <a:solidFill>
                          <a:schemeClr val="bg1"/>
                        </a:solidFill>
                        <a:latin typeface="微软雅黑" panose="020B0503020204020204" charset="-122"/>
                        <a:ea typeface="微软雅黑" panose="020B0503020204020204" charset="-122"/>
                      </a:endParaRPr>
                    </a:p>
                  </a:txBody>
                  <a:tcPr marL="121920" marR="121920" marT="60960" marB="60960" vert="horz" anchor="ctr">
                    <a:solidFill>
                      <a:schemeClr val="tx2">
                        <a:lumMod val="75000"/>
                      </a:schemeClr>
                    </a:solidFill>
                  </a:tcPr>
                </a:tc>
                <a:tc>
                  <a:txBody>
                    <a:bodyPr wrap="square"/>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algn="ctr">
                        <a:buNone/>
                      </a:pPr>
                      <a:r>
                        <a:rPr lang="zh-CN" altLang="en-US" sz="2400" b="1">
                          <a:solidFill>
                            <a:schemeClr val="bg1"/>
                          </a:solidFill>
                          <a:latin typeface="微软雅黑" panose="020B0503020204020204" charset="-122"/>
                          <a:ea typeface="微软雅黑" panose="020B0503020204020204" charset="-122"/>
                        </a:rPr>
                        <a:t>丁醛</a:t>
                      </a:r>
                      <a:endParaRPr lang="zh-CN" altLang="en-US" sz="2400" b="1">
                        <a:solidFill>
                          <a:schemeClr val="bg1"/>
                        </a:solidFill>
                        <a:latin typeface="微软雅黑" panose="020B0503020204020204" charset="-122"/>
                        <a:ea typeface="微软雅黑" panose="020B0503020204020204" charset="-122"/>
                      </a:endParaRPr>
                    </a:p>
                  </a:txBody>
                  <a:tcPr marL="121920" marR="121920" marT="60960" marB="60960" vert="horz" anchor="ctr">
                    <a:solidFill>
                      <a:schemeClr val="tx2">
                        <a:lumMod val="75000"/>
                      </a:schemeClr>
                    </a:solidFill>
                  </a:tcPr>
                </a:tc>
                <a:tc>
                  <a:txBody>
                    <a:bodyPr wrap="square"/>
                    <a:lstStyle>
                      <a:defPPr>
                        <a:defRPr lang="zh-CN" b="1">
                          <a:solidFill>
                            <a:schemeClr val="lt1"/>
                          </a:solidFill>
                        </a:defRPr>
                      </a:defPPr>
                      <a:lvl1pPr marL="0" algn="l" defTabSz="1219200" rtl="0" eaLnBrk="1" latinLnBrk="0" hangingPunct="1">
                        <a:defRPr sz="2400" b="1" kern="1200">
                          <a:solidFill>
                            <a:schemeClr val="lt1"/>
                          </a:solidFill>
                          <a:latin typeface="+mn-lt"/>
                          <a:ea typeface="+mn-ea"/>
                          <a:cs typeface="+mn-cs"/>
                        </a:defRPr>
                      </a:lvl1pPr>
                      <a:lvl2pPr marL="609600" algn="l" defTabSz="1219200" rtl="0" eaLnBrk="1" latinLnBrk="0" hangingPunct="1">
                        <a:defRPr sz="2400" b="1" kern="1200">
                          <a:solidFill>
                            <a:schemeClr val="lt1"/>
                          </a:solidFill>
                          <a:latin typeface="+mn-lt"/>
                          <a:ea typeface="+mn-ea"/>
                          <a:cs typeface="+mn-cs"/>
                        </a:defRPr>
                      </a:lvl2pPr>
                      <a:lvl3pPr marL="1219200" algn="l" defTabSz="1219200" rtl="0" eaLnBrk="1" latinLnBrk="0" hangingPunct="1">
                        <a:defRPr sz="2400" b="1" kern="1200">
                          <a:solidFill>
                            <a:schemeClr val="lt1"/>
                          </a:solidFill>
                          <a:latin typeface="+mn-lt"/>
                          <a:ea typeface="+mn-ea"/>
                          <a:cs typeface="+mn-cs"/>
                        </a:defRPr>
                      </a:lvl3pPr>
                      <a:lvl4pPr marL="1828800" algn="l" defTabSz="1219200" rtl="0" eaLnBrk="1" latinLnBrk="0" hangingPunct="1">
                        <a:defRPr sz="2400" b="1" kern="1200">
                          <a:solidFill>
                            <a:schemeClr val="lt1"/>
                          </a:solidFill>
                          <a:latin typeface="+mn-lt"/>
                          <a:ea typeface="+mn-ea"/>
                          <a:cs typeface="+mn-cs"/>
                        </a:defRPr>
                      </a:lvl4pPr>
                      <a:lvl5pPr marL="2438400" algn="l" defTabSz="1219200" rtl="0" eaLnBrk="1" latinLnBrk="0" hangingPunct="1">
                        <a:defRPr sz="2400" b="1" kern="1200">
                          <a:solidFill>
                            <a:schemeClr val="lt1"/>
                          </a:solidFill>
                          <a:latin typeface="+mn-lt"/>
                          <a:ea typeface="+mn-ea"/>
                          <a:cs typeface="+mn-cs"/>
                        </a:defRPr>
                      </a:lvl5pPr>
                      <a:lvl6pPr marL="3048000" algn="l" defTabSz="1219200" rtl="0" eaLnBrk="1" latinLnBrk="0" hangingPunct="1">
                        <a:defRPr sz="2400" b="1" kern="1200">
                          <a:solidFill>
                            <a:schemeClr val="lt1"/>
                          </a:solidFill>
                          <a:latin typeface="+mn-lt"/>
                          <a:ea typeface="+mn-ea"/>
                          <a:cs typeface="+mn-cs"/>
                        </a:defRPr>
                      </a:lvl6pPr>
                      <a:lvl7pPr marL="3657600" algn="l" defTabSz="1219200" rtl="0" eaLnBrk="1" latinLnBrk="0" hangingPunct="1">
                        <a:defRPr sz="2400" b="1" kern="1200">
                          <a:solidFill>
                            <a:schemeClr val="lt1"/>
                          </a:solidFill>
                          <a:latin typeface="+mn-lt"/>
                          <a:ea typeface="+mn-ea"/>
                          <a:cs typeface="+mn-cs"/>
                        </a:defRPr>
                      </a:lvl7pPr>
                      <a:lvl8pPr marL="4267200" algn="l" defTabSz="1219200" rtl="0" eaLnBrk="1" latinLnBrk="0" hangingPunct="1">
                        <a:defRPr sz="2400" b="1" kern="1200">
                          <a:solidFill>
                            <a:schemeClr val="lt1"/>
                          </a:solidFill>
                          <a:latin typeface="+mn-lt"/>
                          <a:ea typeface="+mn-ea"/>
                          <a:cs typeface="+mn-cs"/>
                        </a:defRPr>
                      </a:lvl8pPr>
                      <a:lvl9pPr marL="4876800" algn="l" defTabSz="1219200" rtl="0" eaLnBrk="1" latinLnBrk="0" hangingPunct="1">
                        <a:defRPr sz="2400" b="1" kern="1200">
                          <a:solidFill>
                            <a:schemeClr val="lt1"/>
                          </a:solidFill>
                          <a:latin typeface="+mn-lt"/>
                          <a:ea typeface="+mn-ea"/>
                          <a:cs typeface="+mn-cs"/>
                        </a:defRPr>
                      </a:lvl9pPr>
                    </a:lstStyle>
                    <a:p>
                      <a:pPr algn="ctr">
                        <a:buNone/>
                      </a:pPr>
                      <a:r>
                        <a:rPr lang="zh-CN" altLang="en-US" sz="2400" b="1">
                          <a:solidFill>
                            <a:schemeClr val="bg1"/>
                          </a:solidFill>
                          <a:latin typeface="微软雅黑" panose="020B0503020204020204" charset="-122"/>
                          <a:ea typeface="微软雅黑" panose="020B0503020204020204" charset="-122"/>
                        </a:rPr>
                        <a:t>正丁醇</a:t>
                      </a:r>
                      <a:endParaRPr lang="zh-CN" altLang="en-US" sz="2400" b="1">
                        <a:solidFill>
                          <a:schemeClr val="bg1"/>
                        </a:solidFill>
                        <a:latin typeface="微软雅黑" panose="020B0503020204020204" charset="-122"/>
                        <a:ea typeface="微软雅黑" panose="020B0503020204020204" charset="-122"/>
                      </a:endParaRPr>
                    </a:p>
                  </a:txBody>
                  <a:tcPr marL="121920" marR="121920" marT="60960" marB="60960" vert="horz" anchor="ctr">
                    <a:solidFill>
                      <a:schemeClr val="tx2">
                        <a:lumMod val="75000"/>
                      </a:schemeClr>
                    </a:solidFill>
                  </a:tcPr>
                </a:tc>
              </a:tr>
              <a:tr h="977265">
                <a:tc>
                  <a:txBody>
                    <a:bodyPr wrap="square"/>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algn="ctr">
                        <a:buNone/>
                      </a:pPr>
                      <a:r>
                        <a:rPr lang="zh-CN" altLang="en-US" sz="2400" b="1"/>
                        <a:t>相对分子质量</a:t>
                      </a:r>
                      <a:endParaRPr lang="zh-CN" altLang="en-US" sz="2400" b="1"/>
                    </a:p>
                  </a:txBody>
                  <a:tcPr marL="121920" marR="121920" marT="60960" marB="60960" vert="horz" anchor="ctr"/>
                </a:tc>
                <a:tc>
                  <a:txBody>
                    <a:bodyPr wrap="square"/>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algn="ctr">
                        <a:buNone/>
                      </a:pPr>
                      <a:r>
                        <a:rPr lang="en-US" altLang="zh-CN" sz="2800" b="1"/>
                        <a:t>46</a:t>
                      </a:r>
                      <a:endParaRPr lang="en-US" altLang="zh-CN" sz="2800" b="1"/>
                    </a:p>
                  </a:txBody>
                  <a:tcPr marL="121920" marR="121920" marT="60960" marB="60960" vert="horz" anchor="ctr"/>
                </a:tc>
                <a:tc>
                  <a:txBody>
                    <a:bodyPr wrap="square"/>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algn="ctr">
                        <a:buNone/>
                      </a:pPr>
                      <a:r>
                        <a:rPr lang="en-US" altLang="zh-CN" sz="2800" b="1"/>
                        <a:t>44</a:t>
                      </a:r>
                      <a:endParaRPr lang="en-US" altLang="zh-CN" sz="2800" b="1"/>
                    </a:p>
                  </a:txBody>
                  <a:tcPr marL="121920" marR="121920" marT="60960" marB="60960" vert="horz" anchor="ctr"/>
                </a:tc>
                <a:tc>
                  <a:txBody>
                    <a:bodyPr wrap="square"/>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algn="ctr">
                        <a:buNone/>
                      </a:pPr>
                      <a:r>
                        <a:rPr lang="en-US" altLang="zh-CN" sz="2800" b="1"/>
                        <a:t>46</a:t>
                      </a:r>
                      <a:endParaRPr lang="en-US" altLang="zh-CN" sz="2800" b="1"/>
                    </a:p>
                  </a:txBody>
                  <a:tcPr marL="121920" marR="121920" marT="60960" marB="60960" vert="horz" anchor="ctr"/>
                </a:tc>
                <a:tc>
                  <a:txBody>
                    <a:bodyPr wrap="square"/>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algn="ctr">
                        <a:buNone/>
                      </a:pPr>
                      <a:r>
                        <a:rPr lang="en-US" altLang="zh-CN" sz="2800" b="1"/>
                        <a:t>60</a:t>
                      </a:r>
                      <a:endParaRPr lang="en-US" altLang="zh-CN" sz="2800" b="1"/>
                    </a:p>
                  </a:txBody>
                  <a:tcPr marL="121920" marR="121920" marT="60960" marB="60960" vert="horz" anchor="ctr">
                    <a:solidFill>
                      <a:schemeClr val="accent2">
                        <a:lumMod val="40000"/>
                        <a:lumOff val="60000"/>
                      </a:schemeClr>
                    </a:solidFill>
                  </a:tcPr>
                </a:tc>
                <a:tc>
                  <a:txBody>
                    <a:bodyPr wrap="square"/>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algn="ctr">
                        <a:buNone/>
                      </a:pPr>
                      <a:r>
                        <a:rPr lang="en-US" altLang="zh-CN" sz="2800" b="1"/>
                        <a:t>58</a:t>
                      </a:r>
                      <a:endParaRPr lang="en-US" altLang="zh-CN" sz="2800" b="1"/>
                    </a:p>
                  </a:txBody>
                  <a:tcPr marL="121920" marR="121920" marT="60960" marB="60960" vert="horz" anchor="ctr">
                    <a:solidFill>
                      <a:schemeClr val="accent2">
                        <a:lumMod val="40000"/>
                        <a:lumOff val="60000"/>
                      </a:schemeClr>
                    </a:solidFill>
                  </a:tcPr>
                </a:tc>
                <a:tc>
                  <a:txBody>
                    <a:bodyPr wrap="square"/>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algn="ctr">
                        <a:buNone/>
                      </a:pPr>
                      <a:r>
                        <a:rPr lang="en-US" altLang="zh-CN" sz="2800" b="1"/>
                        <a:t>60</a:t>
                      </a:r>
                      <a:endParaRPr lang="en-US" altLang="zh-CN" sz="2800" b="1"/>
                    </a:p>
                  </a:txBody>
                  <a:tcPr marL="121920" marR="121920" marT="60960" marB="60960" vert="horz" anchor="ctr">
                    <a:solidFill>
                      <a:schemeClr val="accent2">
                        <a:lumMod val="40000"/>
                        <a:lumOff val="60000"/>
                      </a:schemeClr>
                    </a:solidFill>
                  </a:tcPr>
                </a:tc>
                <a:tc>
                  <a:txBody>
                    <a:bodyPr wrap="square"/>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algn="ctr">
                        <a:buNone/>
                      </a:pPr>
                      <a:r>
                        <a:rPr lang="en-US" altLang="zh-CN" sz="2800" b="1"/>
                        <a:t>74</a:t>
                      </a:r>
                      <a:endParaRPr lang="en-US" altLang="zh-CN" sz="2800" b="1"/>
                    </a:p>
                  </a:txBody>
                  <a:tcPr marL="121920" marR="121920" marT="60960" marB="60960" vert="horz" anchor="ctr">
                    <a:solidFill>
                      <a:schemeClr val="tx2">
                        <a:lumMod val="40000"/>
                        <a:lumOff val="60000"/>
                      </a:schemeClr>
                    </a:solidFill>
                  </a:tcPr>
                </a:tc>
                <a:tc>
                  <a:txBody>
                    <a:bodyPr wrap="square"/>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algn="ctr">
                        <a:buNone/>
                      </a:pPr>
                      <a:r>
                        <a:rPr lang="en-US" altLang="zh-CN" sz="2800" b="1"/>
                        <a:t>72</a:t>
                      </a:r>
                      <a:endParaRPr lang="en-US" altLang="zh-CN" sz="2800" b="1"/>
                    </a:p>
                  </a:txBody>
                  <a:tcPr marL="121920" marR="121920" marT="60960" marB="60960" vert="horz" anchor="ctr">
                    <a:solidFill>
                      <a:schemeClr val="tx2">
                        <a:lumMod val="40000"/>
                        <a:lumOff val="60000"/>
                      </a:schemeClr>
                    </a:solidFill>
                  </a:tcPr>
                </a:tc>
                <a:tc>
                  <a:txBody>
                    <a:bodyPr wrap="square"/>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algn="ctr">
                        <a:buNone/>
                      </a:pPr>
                      <a:r>
                        <a:rPr lang="en-US" altLang="zh-CN" sz="2800" b="1"/>
                        <a:t>74</a:t>
                      </a:r>
                      <a:endParaRPr lang="en-US" altLang="zh-CN" sz="2800" b="1"/>
                    </a:p>
                  </a:txBody>
                  <a:tcPr marL="121920" marR="121920" marT="60960" marB="60960" vert="horz" anchor="ctr">
                    <a:solidFill>
                      <a:schemeClr val="tx2">
                        <a:lumMod val="40000"/>
                        <a:lumOff val="60000"/>
                      </a:schemeClr>
                    </a:solidFill>
                  </a:tcPr>
                </a:tc>
              </a:tr>
              <a:tr h="742950">
                <a:tc>
                  <a:txBody>
                    <a:bodyPr wrap="square"/>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algn="ctr">
                        <a:buNone/>
                      </a:pPr>
                      <a:r>
                        <a:rPr lang="zh-CN" altLang="en-US" sz="2400" b="1"/>
                        <a:t>沸点</a:t>
                      </a:r>
                      <a:r>
                        <a:rPr lang="en-US" altLang="zh-CN" sz="2400" b="1"/>
                        <a:t>/℃</a:t>
                      </a:r>
                      <a:endParaRPr lang="en-US" altLang="zh-CN" sz="2400" b="1"/>
                    </a:p>
                  </a:txBody>
                  <a:tcPr marL="121920" marR="121920" marT="60960" marB="60960" vert="horz" anchor="ctr"/>
                </a:tc>
                <a:tc>
                  <a:txBody>
                    <a:bodyPr wrap="square"/>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algn="ctr">
                        <a:buNone/>
                      </a:pPr>
                      <a:r>
                        <a:rPr lang="en-US" altLang="zh-CN" sz="2800" b="1"/>
                        <a:t>101</a:t>
                      </a:r>
                      <a:endParaRPr lang="en-US" altLang="zh-CN" sz="2800" b="1"/>
                    </a:p>
                  </a:txBody>
                  <a:tcPr marL="121920" marR="121920" marT="60960" marB="60960" vert="horz" anchor="ctr"/>
                </a:tc>
                <a:tc>
                  <a:txBody>
                    <a:bodyPr wrap="square"/>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algn="ctr">
                        <a:buNone/>
                      </a:pPr>
                      <a:r>
                        <a:rPr lang="en-US" altLang="zh-CN" sz="2800" b="1"/>
                        <a:t>21</a:t>
                      </a:r>
                      <a:endParaRPr lang="en-US" altLang="zh-CN" sz="2800" b="1"/>
                    </a:p>
                  </a:txBody>
                  <a:tcPr marL="121920" marR="121920" marT="60960" marB="60960" vert="horz" anchor="ctr"/>
                </a:tc>
                <a:tc>
                  <a:txBody>
                    <a:bodyPr wrap="square"/>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algn="ctr">
                        <a:buNone/>
                      </a:pPr>
                      <a:r>
                        <a:rPr lang="en-US" altLang="zh-CN" sz="2800" b="1"/>
                        <a:t>78.4</a:t>
                      </a:r>
                      <a:endParaRPr lang="en-US" altLang="zh-CN" sz="2800" b="1"/>
                    </a:p>
                  </a:txBody>
                  <a:tcPr marL="121920" marR="121920" marT="60960" marB="60960" vert="horz" anchor="ctr"/>
                </a:tc>
                <a:tc>
                  <a:txBody>
                    <a:bodyPr wrap="square"/>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algn="ctr">
                        <a:buNone/>
                      </a:pPr>
                      <a:r>
                        <a:rPr lang="en-US" altLang="zh-CN" sz="2800" b="1"/>
                        <a:t>118</a:t>
                      </a:r>
                      <a:endParaRPr lang="en-US" altLang="zh-CN" sz="2800" b="1"/>
                    </a:p>
                  </a:txBody>
                  <a:tcPr marL="121920" marR="121920" marT="60960" marB="60960" vert="horz" anchor="ctr">
                    <a:solidFill>
                      <a:schemeClr val="accent2">
                        <a:lumMod val="20000"/>
                        <a:lumOff val="80000"/>
                      </a:schemeClr>
                    </a:solidFill>
                  </a:tcPr>
                </a:tc>
                <a:tc>
                  <a:txBody>
                    <a:bodyPr wrap="square"/>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algn="ctr">
                        <a:buNone/>
                      </a:pPr>
                      <a:r>
                        <a:rPr lang="en-US" altLang="zh-CN" sz="2800" b="1"/>
                        <a:t>49</a:t>
                      </a:r>
                      <a:endParaRPr lang="en-US" altLang="zh-CN" sz="2800" b="1"/>
                    </a:p>
                  </a:txBody>
                  <a:tcPr marL="121920" marR="121920" marT="60960" marB="60960" vert="horz" anchor="ctr">
                    <a:solidFill>
                      <a:schemeClr val="accent2">
                        <a:lumMod val="20000"/>
                        <a:lumOff val="80000"/>
                      </a:schemeClr>
                    </a:solidFill>
                  </a:tcPr>
                </a:tc>
                <a:tc>
                  <a:txBody>
                    <a:bodyPr wrap="square"/>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algn="ctr">
                        <a:buNone/>
                      </a:pPr>
                      <a:r>
                        <a:rPr lang="en-US" altLang="zh-CN" sz="2800" b="1"/>
                        <a:t>97.2</a:t>
                      </a:r>
                      <a:endParaRPr lang="en-US" altLang="zh-CN" sz="2800" b="1"/>
                    </a:p>
                  </a:txBody>
                  <a:tcPr marL="121920" marR="121920" marT="60960" marB="60960" vert="horz" anchor="ctr">
                    <a:solidFill>
                      <a:schemeClr val="accent2">
                        <a:lumMod val="20000"/>
                        <a:lumOff val="80000"/>
                      </a:schemeClr>
                    </a:solidFill>
                  </a:tcPr>
                </a:tc>
                <a:tc>
                  <a:txBody>
                    <a:bodyPr wrap="square"/>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algn="ctr">
                        <a:buNone/>
                      </a:pPr>
                      <a:r>
                        <a:rPr lang="en-US" altLang="zh-CN" sz="2800" b="1"/>
                        <a:t>141</a:t>
                      </a:r>
                      <a:endParaRPr lang="en-US" altLang="zh-CN" sz="2800" b="1"/>
                    </a:p>
                  </a:txBody>
                  <a:tcPr marL="121920" marR="121920" marT="60960" marB="60960" vert="horz" anchor="ctr">
                    <a:solidFill>
                      <a:schemeClr val="tx2">
                        <a:lumMod val="20000"/>
                        <a:lumOff val="80000"/>
                      </a:schemeClr>
                    </a:solidFill>
                  </a:tcPr>
                </a:tc>
                <a:tc>
                  <a:txBody>
                    <a:bodyPr wrap="square"/>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algn="ctr">
                        <a:buNone/>
                      </a:pPr>
                      <a:r>
                        <a:rPr lang="en-US" altLang="zh-CN" sz="2800" b="1"/>
                        <a:t>76</a:t>
                      </a:r>
                      <a:endParaRPr lang="en-US" altLang="zh-CN" sz="2800" b="1"/>
                    </a:p>
                  </a:txBody>
                  <a:tcPr marL="121920" marR="121920" marT="60960" marB="60960" vert="horz" anchor="ctr">
                    <a:solidFill>
                      <a:schemeClr val="tx2">
                        <a:lumMod val="20000"/>
                        <a:lumOff val="80000"/>
                      </a:schemeClr>
                    </a:solidFill>
                  </a:tcPr>
                </a:tc>
                <a:tc>
                  <a:txBody>
                    <a:bodyPr wrap="square"/>
                    <a:lstStyle>
                      <a:defPPr>
                        <a:defRPr lang="zh-CN">
                          <a:solidFill>
                            <a:schemeClr val="dk1"/>
                          </a:solidFill>
                        </a:defRPr>
                      </a:defPPr>
                      <a:lvl1pPr marL="0" algn="l" defTabSz="1219200" rtl="0" eaLnBrk="1" latinLnBrk="0" hangingPunct="1">
                        <a:defRPr sz="2400" kern="1200">
                          <a:solidFill>
                            <a:schemeClr val="dk1"/>
                          </a:solidFill>
                          <a:latin typeface="+mn-lt"/>
                          <a:ea typeface="+mn-ea"/>
                          <a:cs typeface="+mn-cs"/>
                        </a:defRPr>
                      </a:lvl1pPr>
                      <a:lvl2pPr marL="609600" algn="l" defTabSz="1219200" rtl="0" eaLnBrk="1" latinLnBrk="0" hangingPunct="1">
                        <a:defRPr sz="2400" kern="1200">
                          <a:solidFill>
                            <a:schemeClr val="dk1"/>
                          </a:solidFill>
                          <a:latin typeface="+mn-lt"/>
                          <a:ea typeface="+mn-ea"/>
                          <a:cs typeface="+mn-cs"/>
                        </a:defRPr>
                      </a:lvl2pPr>
                      <a:lvl3pPr marL="1219200" algn="l" defTabSz="1219200" rtl="0" eaLnBrk="1" latinLnBrk="0" hangingPunct="1">
                        <a:defRPr sz="2400" kern="1200">
                          <a:solidFill>
                            <a:schemeClr val="dk1"/>
                          </a:solidFill>
                          <a:latin typeface="+mn-lt"/>
                          <a:ea typeface="+mn-ea"/>
                          <a:cs typeface="+mn-cs"/>
                        </a:defRPr>
                      </a:lvl3pPr>
                      <a:lvl4pPr marL="1828800" algn="l" defTabSz="1219200" rtl="0" eaLnBrk="1" latinLnBrk="0" hangingPunct="1">
                        <a:defRPr sz="2400" kern="1200">
                          <a:solidFill>
                            <a:schemeClr val="dk1"/>
                          </a:solidFill>
                          <a:latin typeface="+mn-lt"/>
                          <a:ea typeface="+mn-ea"/>
                          <a:cs typeface="+mn-cs"/>
                        </a:defRPr>
                      </a:lvl4pPr>
                      <a:lvl5pPr marL="2438400" algn="l" defTabSz="1219200" rtl="0" eaLnBrk="1" latinLnBrk="0" hangingPunct="1">
                        <a:defRPr sz="2400" kern="1200">
                          <a:solidFill>
                            <a:schemeClr val="dk1"/>
                          </a:solidFill>
                          <a:latin typeface="+mn-lt"/>
                          <a:ea typeface="+mn-ea"/>
                          <a:cs typeface="+mn-cs"/>
                        </a:defRPr>
                      </a:lvl5pPr>
                      <a:lvl6pPr marL="3048000" algn="l" defTabSz="1219200" rtl="0" eaLnBrk="1" latinLnBrk="0" hangingPunct="1">
                        <a:defRPr sz="2400" kern="1200">
                          <a:solidFill>
                            <a:schemeClr val="dk1"/>
                          </a:solidFill>
                          <a:latin typeface="+mn-lt"/>
                          <a:ea typeface="+mn-ea"/>
                          <a:cs typeface="+mn-cs"/>
                        </a:defRPr>
                      </a:lvl6pPr>
                      <a:lvl7pPr marL="3657600" algn="l" defTabSz="1219200" rtl="0" eaLnBrk="1" latinLnBrk="0" hangingPunct="1">
                        <a:defRPr sz="2400" kern="1200">
                          <a:solidFill>
                            <a:schemeClr val="dk1"/>
                          </a:solidFill>
                          <a:latin typeface="+mn-lt"/>
                          <a:ea typeface="+mn-ea"/>
                          <a:cs typeface="+mn-cs"/>
                        </a:defRPr>
                      </a:lvl7pPr>
                      <a:lvl8pPr marL="4267200" algn="l" defTabSz="1219200" rtl="0" eaLnBrk="1" latinLnBrk="0" hangingPunct="1">
                        <a:defRPr sz="2400" kern="1200">
                          <a:solidFill>
                            <a:schemeClr val="dk1"/>
                          </a:solidFill>
                          <a:latin typeface="+mn-lt"/>
                          <a:ea typeface="+mn-ea"/>
                          <a:cs typeface="+mn-cs"/>
                        </a:defRPr>
                      </a:lvl8pPr>
                      <a:lvl9pPr marL="4876800" algn="l" defTabSz="1219200" rtl="0" eaLnBrk="1" latinLnBrk="0" hangingPunct="1">
                        <a:defRPr sz="2400" kern="1200">
                          <a:solidFill>
                            <a:schemeClr val="dk1"/>
                          </a:solidFill>
                          <a:latin typeface="+mn-lt"/>
                          <a:ea typeface="+mn-ea"/>
                          <a:cs typeface="+mn-cs"/>
                        </a:defRPr>
                      </a:lvl9pPr>
                    </a:lstStyle>
                    <a:p>
                      <a:pPr algn="ctr">
                        <a:buNone/>
                      </a:pPr>
                      <a:r>
                        <a:rPr lang="en-US" altLang="zh-CN" sz="2800" b="1"/>
                        <a:t>117.8</a:t>
                      </a:r>
                      <a:endParaRPr lang="en-US" altLang="zh-CN" sz="2800" b="1"/>
                    </a:p>
                  </a:txBody>
                  <a:tcPr marL="121920" marR="121920" marT="60960" marB="60960" vert="horz" anchor="ctr">
                    <a:solidFill>
                      <a:schemeClr val="tx2">
                        <a:lumMod val="20000"/>
                        <a:lumOff val="80000"/>
                      </a:schemeClr>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tags/tag1.xml><?xml version="1.0" encoding="utf-8"?>
<p:tagLst xmlns:p="http://schemas.openxmlformats.org/presentationml/2006/main">
  <p:tag name="AS_OS" val="Unix 3.10 unknown"/>
  <p:tag name="AS_RELEASE_DATE" val="2023.03.31"/>
  <p:tag name="AS_TITLE" val="Aspose.Slides for Java"/>
  <p:tag name="AS_VERSION" val="23.3"/>
  <p:tag name="commondata" val="eyJoZGlkIjoiMTY4NTlkNTQ4MGZkZWYxYmNiN2VkZWJlNDkxZDQwZmYifQ=="/>
</p:tagLst>
</file>

<file path=ppt/theme/theme1.xml><?xml version="1.0" encoding="utf-8"?>
<a:theme xmlns:a="http://schemas.openxmlformats.org/drawingml/2006/main" name="OfficePLUS 主题">
  <a:themeElements>
    <a:clrScheme name="自定义 6">
      <a:dk1>
        <a:srgbClr val="2F2F2F"/>
      </a:dk1>
      <a:lt1>
        <a:srgbClr val="FFFFFF"/>
      </a:lt1>
      <a:dk2>
        <a:srgbClr val="778495"/>
      </a:dk2>
      <a:lt2>
        <a:srgbClr val="F0F0F0"/>
      </a:lt2>
      <a:accent1>
        <a:srgbClr val="8CC0D0"/>
      </a:accent1>
      <a:accent2>
        <a:srgbClr val="F4605F"/>
      </a:accent2>
      <a:accent3>
        <a:srgbClr val="E800B4"/>
      </a:accent3>
      <a:accent4>
        <a:srgbClr val="FDB72E"/>
      </a:accent4>
      <a:accent5>
        <a:srgbClr val="836BFF"/>
      </a:accent5>
      <a:accent6>
        <a:srgbClr val="2CB3FF"/>
      </a:accent6>
      <a:hlink>
        <a:srgbClr val="0563C1"/>
      </a:hlink>
      <a:folHlink>
        <a:srgbClr val="954F71"/>
      </a:folHlink>
    </a:clrScheme>
    <a:fontScheme name="OfficePLUS标准字体">
      <a:majorFont>
        <a:latin typeface="Arial Black"/>
        <a:ea typeface="微软雅黑"/>
        <a:cs typeface="Arial"/>
      </a:majorFont>
      <a:minorFont>
        <a:latin typeface="Arial"/>
        <a:ea typeface="微软雅黑 Light"/>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just">
          <a:lnSpc>
            <a:spcPct val="150000"/>
          </a:lnSpc>
          <a:defRPr sz="1200" dirty="0" smtClean="0">
            <a:latin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5178</Words>
  <Application>WPS 演示</Application>
  <PresentationFormat/>
  <Paragraphs>937</Paragraphs>
  <Slides>35</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35</vt:i4>
      </vt:variant>
    </vt:vector>
  </HeadingPairs>
  <TitlesOfParts>
    <vt:vector size="51" baseType="lpstr">
      <vt:lpstr>Arial</vt:lpstr>
      <vt:lpstr>宋体</vt:lpstr>
      <vt:lpstr>Wingdings</vt:lpstr>
      <vt:lpstr>Calibri</vt:lpstr>
      <vt:lpstr>微软雅黑</vt:lpstr>
      <vt:lpstr>Times New Roman</vt:lpstr>
      <vt:lpstr>华文新魏</vt:lpstr>
      <vt:lpstr>Arial Black</vt:lpstr>
      <vt:lpstr>微软雅黑 Light</vt:lpstr>
      <vt:lpstr>黑体</vt:lpstr>
      <vt:lpstr>Arial Unicode MS</vt:lpstr>
      <vt:lpstr>等线</vt:lpstr>
      <vt:lpstr>Hoefler Text</vt:lpstr>
      <vt:lpstr>Segoe Print</vt:lpstr>
      <vt:lpstr>Arial</vt:lpstr>
      <vt:lpstr>OfficePLUS 主题</vt:lpstr>
      <vt:lpstr>第一课时 羧酸</vt:lpstr>
      <vt:lpstr>自然界和日常生活中的有机羧酸</vt:lpstr>
      <vt:lpstr>自然界和日常生活中的有机羧酸</vt:lpstr>
      <vt:lpstr>羧酸</vt:lpstr>
      <vt:lpstr>羧酸的分类</vt:lpstr>
      <vt:lpstr>羧酸的系统命名法</vt:lpstr>
      <vt:lpstr>课堂练习</vt:lpstr>
      <vt:lpstr>羧酸的物理性质</vt:lpstr>
      <vt:lpstr>羧酸的物理性质</vt:lpstr>
      <vt:lpstr>乙酸的结构与物理性质</vt:lpstr>
      <vt:lpstr>羧酸的结构与化学性质</vt:lpstr>
      <vt:lpstr>羧酸的化学性质</vt:lpstr>
      <vt:lpstr>羧酸的化学性质</vt:lpstr>
      <vt:lpstr>羧酸的化学性质</vt:lpstr>
      <vt:lpstr>羧酸的化学性质</vt:lpstr>
      <vt:lpstr>羧酸的化学性质</vt:lpstr>
      <vt:lpstr>羧酸的化学性质</vt:lpstr>
      <vt:lpstr>对点训练</vt:lpstr>
      <vt:lpstr>羧酸的化学性质</vt:lpstr>
      <vt:lpstr>羧酸的化学性质</vt:lpstr>
      <vt:lpstr>羧酸的化学性质</vt:lpstr>
      <vt:lpstr>思考与讨论</vt:lpstr>
      <vt:lpstr>课堂练习</vt:lpstr>
      <vt:lpstr>课堂练习</vt:lpstr>
      <vt:lpstr>课堂练习</vt:lpstr>
      <vt:lpstr>思考与讨论</vt:lpstr>
      <vt:lpstr>常见的羧酸</vt:lpstr>
      <vt:lpstr>常见的羧酸</vt:lpstr>
      <vt:lpstr>常见的羧酸</vt:lpstr>
      <vt:lpstr>常见的羧酸</vt:lpstr>
      <vt:lpstr>常见的羧酸</vt:lpstr>
      <vt:lpstr>自我检测</vt:lpstr>
      <vt:lpstr>自我检测</vt:lpstr>
      <vt:lpstr>自我检测</vt:lpstr>
      <vt:lpstr>感谢观看！</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Administrator</cp:lastModifiedBy>
  <cp:revision>3</cp:revision>
  <cp:lastPrinted>2024-03-31T18:35:00Z</cp:lastPrinted>
  <dcterms:created xsi:type="dcterms:W3CDTF">2024-03-31T18:35:00Z</dcterms:created>
  <dcterms:modified xsi:type="dcterms:W3CDTF">2024-04-30T02:32:51Z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20648F9E62EE49F8BCD618A69278B931_13</vt:lpwstr>
  </property>
  <property fmtid="{D5CDD505-2E9C-101B-9397-08002B2CF9AE}" pid="7" name="KSOProductBuildVer">
    <vt:lpwstr>2052-12.1.0.16729</vt:lpwstr>
  </property>
</Properties>
</file>