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2681" r:id="rId2"/>
    <p:sldId id="2675" r:id="rId3"/>
    <p:sldId id="2773" r:id="rId4"/>
    <p:sldId id="2619" r:id="rId5"/>
    <p:sldId id="2766" r:id="rId6"/>
    <p:sldId id="3068" r:id="rId7"/>
    <p:sldId id="3124" r:id="rId8"/>
    <p:sldId id="3070" r:id="rId9"/>
    <p:sldId id="3125" r:id="rId10"/>
    <p:sldId id="2904" r:id="rId11"/>
    <p:sldId id="2979" r:id="rId12"/>
    <p:sldId id="3126" r:id="rId13"/>
    <p:sldId id="3080" r:id="rId14"/>
    <p:sldId id="3127" r:id="rId15"/>
    <p:sldId id="3081" r:id="rId16"/>
    <p:sldId id="3128" r:id="rId17"/>
    <p:sldId id="2649" r:id="rId18"/>
    <p:sldId id="2794" r:id="rId19"/>
    <p:sldId id="3048" r:id="rId20"/>
    <p:sldId id="3129" r:id="rId21"/>
    <p:sldId id="3130" r:id="rId22"/>
    <p:sldId id="3082" r:id="rId23"/>
    <p:sldId id="3083" r:id="rId24"/>
    <p:sldId id="3053" r:id="rId25"/>
    <p:sldId id="3131" r:id="rId26"/>
    <p:sldId id="3103" r:id="rId27"/>
    <p:sldId id="2911" r:id="rId28"/>
    <p:sldId id="2912" r:id="rId29"/>
    <p:sldId id="2913" r:id="rId30"/>
    <p:sldId id="2915" r:id="rId31"/>
    <p:sldId id="3056" r:id="rId32"/>
    <p:sldId id="2917" r:id="rId33"/>
    <p:sldId id="3132" r:id="rId34"/>
    <p:sldId id="2771" r:id="rId35"/>
    <p:sldId id="2364" r:id="rId36"/>
    <p:sldId id="2366" r:id="rId37"/>
    <p:sldId id="3113" r:id="rId38"/>
    <p:sldId id="3133" r:id="rId39"/>
    <p:sldId id="2375" r:id="rId40"/>
    <p:sldId id="3114" r:id="rId41"/>
    <p:sldId id="2376" r:id="rId42"/>
    <p:sldId id="2378" r:id="rId43"/>
    <p:sldId id="2380" r:id="rId44"/>
    <p:sldId id="3116" r:id="rId45"/>
    <p:sldId id="2382" r:id="rId46"/>
    <p:sldId id="2919" r:id="rId47"/>
    <p:sldId id="2383" r:id="rId48"/>
    <p:sldId id="2384" r:id="rId49"/>
    <p:sldId id="2388" r:id="rId50"/>
    <p:sldId id="2370" r:id="rId51"/>
    <p:sldId id="2389" r:id="rId52"/>
    <p:sldId id="3013" r:id="rId53"/>
    <p:sldId id="3014" r:id="rId54"/>
    <p:sldId id="3016" r:id="rId55"/>
    <p:sldId id="3134" r:id="rId56"/>
    <p:sldId id="3135" r:id="rId57"/>
    <p:sldId id="3018" r:id="rId58"/>
    <p:sldId id="3117" r:id="rId59"/>
    <p:sldId id="3022" r:id="rId60"/>
    <p:sldId id="3137" r:id="rId61"/>
    <p:sldId id="3138" r:id="rId62"/>
    <p:sldId id="3136" r:id="rId63"/>
    <p:sldId id="3139" r:id="rId64"/>
    <p:sldId id="3030" r:id="rId65"/>
    <p:sldId id="3140" r:id="rId66"/>
    <p:sldId id="3141" r:id="rId67"/>
    <p:sldId id="3142" r:id="rId68"/>
    <p:sldId id="3143" r:id="rId69"/>
    <p:sldId id="3144" r:id="rId70"/>
    <p:sldId id="2772" r:id="rId71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0BAC5"/>
    <a:srgbClr val="333A44"/>
    <a:srgbClr val="3D5F6B"/>
    <a:srgbClr val="116CB2"/>
    <a:srgbClr val="00CCFF"/>
    <a:srgbClr val="F0F0F0"/>
    <a:srgbClr val="93CDDD"/>
    <a:srgbClr val="228EB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7" autoAdjust="0"/>
    <p:restoredTop sz="95131" autoAdjust="0"/>
  </p:normalViewPr>
  <p:slideViewPr>
    <p:cSldViewPr>
      <p:cViewPr varScale="1">
        <p:scale>
          <a:sx n="109" d="100"/>
          <a:sy n="109" d="100"/>
        </p:scale>
        <p:origin x="600" y="8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6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33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1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4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1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8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9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5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77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6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6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4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4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6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7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6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0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8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7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2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9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8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31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4" r:id="rId2"/>
    <p:sldLayoutId id="2147483667" r:id="rId3"/>
    <p:sldLayoutId id="2147483687" r:id="rId4"/>
    <p:sldLayoutId id="2147483674" r:id="rId5"/>
    <p:sldLayoutId id="2147483688" r:id="rId6"/>
    <p:sldLayoutId id="2147483675" r:id="rId7"/>
    <p:sldLayoutId id="2147483673" r:id="rId8"/>
    <p:sldLayoutId id="2147483676" r:id="rId9"/>
    <p:sldLayoutId id="2147483691" r:id="rId10"/>
    <p:sldLayoutId id="2147483668" r:id="rId11"/>
    <p:sldLayoutId id="2147483684" r:id="rId12"/>
    <p:sldLayoutId id="2147483677" r:id="rId13"/>
    <p:sldLayoutId id="2147483686" r:id="rId14"/>
    <p:sldLayoutId id="2147483669" r:id="rId15"/>
    <p:sldLayoutId id="2147483692" r:id="rId16"/>
    <p:sldLayoutId id="2147483678" r:id="rId17"/>
    <p:sldLayoutId id="2147483685" r:id="rId18"/>
    <p:sldLayoutId id="2147483670" r:id="rId19"/>
    <p:sldLayoutId id="2147483690" r:id="rId20"/>
    <p:sldLayoutId id="2147483679" r:id="rId21"/>
    <p:sldLayoutId id="2147483682" r:id="rId22"/>
    <p:sldLayoutId id="2147483671" r:id="rId23"/>
    <p:sldLayoutId id="2147483689" r:id="rId24"/>
    <p:sldLayoutId id="2147483680" r:id="rId25"/>
    <p:sldLayoutId id="2147483681" r:id="rId26"/>
    <p:sldLayoutId id="2147483672" r:id="rId27"/>
    <p:sldLayoutId id="2147483683" r:id="rId28"/>
    <p:sldLayoutId id="2147483694" r:id="rId29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29.xml"/><Relationship Id="rId7" Type="http://schemas.openxmlformats.org/officeDocument/2006/relationships/image" Target="../media/image29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32.xml"/><Relationship Id="rId4" Type="http://schemas.openxmlformats.org/officeDocument/2006/relationships/slide" Target="slide30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Layout" Target="../slideLayouts/slideLayout29.xml"/><Relationship Id="rId7" Type="http://schemas.openxmlformats.org/officeDocument/2006/relationships/slide" Target="slide2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17.xml"/><Relationship Id="rId5" Type="http://schemas.openxmlformats.org/officeDocument/2006/relationships/slide" Target="slide4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33.png"/><Relationship Id="rId7" Type="http://schemas.openxmlformats.org/officeDocument/2006/relationships/slide" Target="slide2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" Target="slide29.xml"/><Relationship Id="rId7" Type="http://schemas.openxmlformats.org/officeDocument/2006/relationships/image" Target="../media/image37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9.xml"/><Relationship Id="rId7" Type="http://schemas.openxmlformats.org/officeDocument/2006/relationships/image" Target="../media/image40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41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43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47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45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48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50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51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52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54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image" Target="../media/image57.png"/><Relationship Id="rId7" Type="http://schemas.openxmlformats.org/officeDocument/2006/relationships/slide" Target="slide41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image" Target="../media/image56.png"/><Relationship Id="rId16" Type="http://schemas.openxmlformats.org/officeDocument/2006/relationships/slide" Target="slide53.xml"/><Relationship Id="rId20" Type="http://schemas.openxmlformats.org/officeDocument/2006/relationships/slide" Target="slide6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9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slide" Target="slide59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60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image" Target="../media/image62.png"/><Relationship Id="rId10" Type="http://schemas.openxmlformats.org/officeDocument/2006/relationships/slide" Target="slide48.xml"/><Relationship Id="rId19" Type="http://schemas.openxmlformats.org/officeDocument/2006/relationships/image" Target="../media/image58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Relationship Id="rId22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65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63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9.xml"/><Relationship Id="rId18" Type="http://schemas.openxmlformats.org/officeDocument/2006/relationships/slide" Target="slide57.xml"/><Relationship Id="rId3" Type="http://schemas.openxmlformats.org/officeDocument/2006/relationships/image" Target="../media/image67.png"/><Relationship Id="rId7" Type="http://schemas.openxmlformats.org/officeDocument/2006/relationships/slide" Target="slide41.xml"/><Relationship Id="rId12" Type="http://schemas.openxmlformats.org/officeDocument/2006/relationships/slide" Target="slide48.xml"/><Relationship Id="rId17" Type="http://schemas.openxmlformats.org/officeDocument/2006/relationships/slide" Target="slide54.xml"/><Relationship Id="rId2" Type="http://schemas.openxmlformats.org/officeDocument/2006/relationships/image" Target="../media/image66.png"/><Relationship Id="rId16" Type="http://schemas.openxmlformats.org/officeDocument/2006/relationships/slide" Target="slide53.xml"/><Relationship Id="rId20" Type="http://schemas.openxmlformats.org/officeDocument/2006/relationships/slide" Target="slide6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9.xml"/><Relationship Id="rId11" Type="http://schemas.openxmlformats.org/officeDocument/2006/relationships/slide" Target="slide47.xml"/><Relationship Id="rId5" Type="http://schemas.openxmlformats.org/officeDocument/2006/relationships/slide" Target="slide36.xml"/><Relationship Id="rId15" Type="http://schemas.openxmlformats.org/officeDocument/2006/relationships/slide" Target="slide51.xml"/><Relationship Id="rId10" Type="http://schemas.openxmlformats.org/officeDocument/2006/relationships/slide" Target="slide45.xml"/><Relationship Id="rId19" Type="http://schemas.openxmlformats.org/officeDocument/2006/relationships/slide" Target="slide59.xml"/><Relationship Id="rId4" Type="http://schemas.openxmlformats.org/officeDocument/2006/relationships/slide" Target="slide35.xml"/><Relationship Id="rId9" Type="http://schemas.openxmlformats.org/officeDocument/2006/relationships/slide" Target="slide43.xml"/><Relationship Id="rId1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70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68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Relationship Id="rId22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74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72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Relationship Id="rId22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76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80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78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Relationship Id="rId22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84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82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85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88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86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5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89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91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93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16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5" Type="http://schemas.openxmlformats.org/officeDocument/2006/relationships/slide" Target="slide41.xml"/><Relationship Id="rId15" Type="http://schemas.openxmlformats.org/officeDocument/2006/relationships/slide" Target="slide54.xml"/><Relationship Id="rId10" Type="http://schemas.openxmlformats.org/officeDocument/2006/relationships/slide" Target="slide48.xml"/><Relationship Id="rId19" Type="http://schemas.openxmlformats.org/officeDocument/2006/relationships/image" Target="../media/image95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99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5" Type="http://schemas.openxmlformats.org/officeDocument/2006/relationships/image" Target="../media/image103.png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5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24" Type="http://schemas.openxmlformats.org/officeDocument/2006/relationships/image" Target="../media/image102.png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image" Target="../media/image101.png"/><Relationship Id="rId10" Type="http://schemas.openxmlformats.org/officeDocument/2006/relationships/slide" Target="slide48.xml"/><Relationship Id="rId19" Type="http://schemas.openxmlformats.org/officeDocument/2006/relationships/image" Target="../media/image97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Relationship Id="rId22" Type="http://schemas.openxmlformats.org/officeDocument/2006/relationships/image" Target="../media/image10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99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5" Type="http://schemas.openxmlformats.org/officeDocument/2006/relationships/image" Target="../media/image103.png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24" Type="http://schemas.openxmlformats.org/officeDocument/2006/relationships/image" Target="../media/image102.png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image" Target="../media/image101.png"/><Relationship Id="rId10" Type="http://schemas.openxmlformats.org/officeDocument/2006/relationships/slide" Target="slide48.xml"/><Relationship Id="rId19" Type="http://schemas.openxmlformats.org/officeDocument/2006/relationships/image" Target="../media/image97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Relationship Id="rId22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51.xml"/><Relationship Id="rId18" Type="http://schemas.openxmlformats.org/officeDocument/2006/relationships/slide" Target="slide64.xml"/><Relationship Id="rId3" Type="http://schemas.openxmlformats.org/officeDocument/2006/relationships/slide" Target="slide36.xml"/><Relationship Id="rId21" Type="http://schemas.openxmlformats.org/officeDocument/2006/relationships/image" Target="../media/image99.png"/><Relationship Id="rId7" Type="http://schemas.openxmlformats.org/officeDocument/2006/relationships/slide" Target="slide43.xml"/><Relationship Id="rId12" Type="http://schemas.openxmlformats.org/officeDocument/2006/relationships/slide" Target="slide50.xml"/><Relationship Id="rId17" Type="http://schemas.openxmlformats.org/officeDocument/2006/relationships/slide" Target="slide59.xml"/><Relationship Id="rId25" Type="http://schemas.openxmlformats.org/officeDocument/2006/relationships/image" Target="../media/image103.png"/><Relationship Id="rId2" Type="http://schemas.openxmlformats.org/officeDocument/2006/relationships/slide" Target="slide35.xml"/><Relationship Id="rId16" Type="http://schemas.openxmlformats.org/officeDocument/2006/relationships/slide" Target="slide57.xml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2.xml"/><Relationship Id="rId11" Type="http://schemas.openxmlformats.org/officeDocument/2006/relationships/slide" Target="slide49.xml"/><Relationship Id="rId24" Type="http://schemas.openxmlformats.org/officeDocument/2006/relationships/image" Target="../media/image102.png"/><Relationship Id="rId5" Type="http://schemas.openxmlformats.org/officeDocument/2006/relationships/slide" Target="slide41.xml"/><Relationship Id="rId15" Type="http://schemas.openxmlformats.org/officeDocument/2006/relationships/slide" Target="slide54.xml"/><Relationship Id="rId23" Type="http://schemas.openxmlformats.org/officeDocument/2006/relationships/image" Target="../media/image101.png"/><Relationship Id="rId10" Type="http://schemas.openxmlformats.org/officeDocument/2006/relationships/slide" Target="slide48.xml"/><Relationship Id="rId19" Type="http://schemas.openxmlformats.org/officeDocument/2006/relationships/image" Target="../media/image97.png"/><Relationship Id="rId4" Type="http://schemas.openxmlformats.org/officeDocument/2006/relationships/slide" Target="slide39.xml"/><Relationship Id="rId9" Type="http://schemas.openxmlformats.org/officeDocument/2006/relationships/slide" Target="slide47.xml"/><Relationship Id="rId14" Type="http://schemas.openxmlformats.org/officeDocument/2006/relationships/slide" Target="slide53.xml"/><Relationship Id="rId22" Type="http://schemas.openxmlformats.org/officeDocument/2006/relationships/image" Target="../media/image10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slide" Target="slide42.xml"/><Relationship Id="rId18" Type="http://schemas.openxmlformats.org/officeDocument/2006/relationships/slide" Target="slide49.xml"/><Relationship Id="rId3" Type="http://schemas.openxmlformats.org/officeDocument/2006/relationships/image" Target="../media/image98.png"/><Relationship Id="rId21" Type="http://schemas.openxmlformats.org/officeDocument/2006/relationships/slide" Target="slide53.xml"/><Relationship Id="rId7" Type="http://schemas.openxmlformats.org/officeDocument/2006/relationships/image" Target="../media/image102.png"/><Relationship Id="rId12" Type="http://schemas.openxmlformats.org/officeDocument/2006/relationships/slide" Target="slide41.xml"/><Relationship Id="rId17" Type="http://schemas.openxmlformats.org/officeDocument/2006/relationships/slide" Target="slide48.xml"/><Relationship Id="rId25" Type="http://schemas.openxmlformats.org/officeDocument/2006/relationships/slide" Target="slide64.xml"/><Relationship Id="rId2" Type="http://schemas.openxmlformats.org/officeDocument/2006/relationships/image" Target="../media/image97.png"/><Relationship Id="rId16" Type="http://schemas.openxmlformats.org/officeDocument/2006/relationships/slide" Target="slide47.xml"/><Relationship Id="rId20" Type="http://schemas.openxmlformats.org/officeDocument/2006/relationships/slide" Target="slide5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1.png"/><Relationship Id="rId11" Type="http://schemas.openxmlformats.org/officeDocument/2006/relationships/slide" Target="slide39.xml"/><Relationship Id="rId24" Type="http://schemas.openxmlformats.org/officeDocument/2006/relationships/slide" Target="slide59.xml"/><Relationship Id="rId5" Type="http://schemas.openxmlformats.org/officeDocument/2006/relationships/image" Target="../media/image100.png"/><Relationship Id="rId15" Type="http://schemas.openxmlformats.org/officeDocument/2006/relationships/slide" Target="slide45.xml"/><Relationship Id="rId23" Type="http://schemas.openxmlformats.org/officeDocument/2006/relationships/slide" Target="slide57.xml"/><Relationship Id="rId10" Type="http://schemas.openxmlformats.org/officeDocument/2006/relationships/slide" Target="slide36.xml"/><Relationship Id="rId19" Type="http://schemas.openxmlformats.org/officeDocument/2006/relationships/slide" Target="slide50.xml"/><Relationship Id="rId4" Type="http://schemas.openxmlformats.org/officeDocument/2006/relationships/image" Target="../media/image99.png"/><Relationship Id="rId9" Type="http://schemas.openxmlformats.org/officeDocument/2006/relationships/slide" Target="slide35.xml"/><Relationship Id="rId14" Type="http://schemas.openxmlformats.org/officeDocument/2006/relationships/slide" Target="slide43.xml"/><Relationship Id="rId22" Type="http://schemas.openxmlformats.org/officeDocument/2006/relationships/slide" Target="slide5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slide" Target="slide42.xml"/><Relationship Id="rId18" Type="http://schemas.openxmlformats.org/officeDocument/2006/relationships/slide" Target="slide49.xml"/><Relationship Id="rId26" Type="http://schemas.openxmlformats.org/officeDocument/2006/relationships/image" Target="../media/image104.png"/><Relationship Id="rId3" Type="http://schemas.openxmlformats.org/officeDocument/2006/relationships/image" Target="../media/image98.png"/><Relationship Id="rId21" Type="http://schemas.openxmlformats.org/officeDocument/2006/relationships/slide" Target="slide53.xml"/><Relationship Id="rId7" Type="http://schemas.openxmlformats.org/officeDocument/2006/relationships/image" Target="../media/image102.png"/><Relationship Id="rId12" Type="http://schemas.openxmlformats.org/officeDocument/2006/relationships/slide" Target="slide41.xml"/><Relationship Id="rId17" Type="http://schemas.openxmlformats.org/officeDocument/2006/relationships/slide" Target="slide48.xml"/><Relationship Id="rId25" Type="http://schemas.openxmlformats.org/officeDocument/2006/relationships/slide" Target="slide64.xml"/><Relationship Id="rId2" Type="http://schemas.openxmlformats.org/officeDocument/2006/relationships/image" Target="../media/image97.png"/><Relationship Id="rId16" Type="http://schemas.openxmlformats.org/officeDocument/2006/relationships/slide" Target="slide47.xml"/><Relationship Id="rId20" Type="http://schemas.openxmlformats.org/officeDocument/2006/relationships/slide" Target="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slide" Target="slide39.xml"/><Relationship Id="rId24" Type="http://schemas.openxmlformats.org/officeDocument/2006/relationships/slide" Target="slide59.xml"/><Relationship Id="rId5" Type="http://schemas.openxmlformats.org/officeDocument/2006/relationships/image" Target="../media/image100.png"/><Relationship Id="rId15" Type="http://schemas.openxmlformats.org/officeDocument/2006/relationships/slide" Target="slide45.xml"/><Relationship Id="rId23" Type="http://schemas.openxmlformats.org/officeDocument/2006/relationships/slide" Target="slide57.xml"/><Relationship Id="rId10" Type="http://schemas.openxmlformats.org/officeDocument/2006/relationships/slide" Target="slide36.xml"/><Relationship Id="rId19" Type="http://schemas.openxmlformats.org/officeDocument/2006/relationships/slide" Target="slide50.xml"/><Relationship Id="rId4" Type="http://schemas.openxmlformats.org/officeDocument/2006/relationships/image" Target="../media/image99.png"/><Relationship Id="rId9" Type="http://schemas.openxmlformats.org/officeDocument/2006/relationships/slide" Target="slide35.xml"/><Relationship Id="rId14" Type="http://schemas.openxmlformats.org/officeDocument/2006/relationships/slide" Target="slide43.xml"/><Relationship Id="rId22" Type="http://schemas.openxmlformats.org/officeDocument/2006/relationships/slide" Target="slide54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slide" Target="slide42.xml"/><Relationship Id="rId18" Type="http://schemas.openxmlformats.org/officeDocument/2006/relationships/slide" Target="slide49.xml"/><Relationship Id="rId26" Type="http://schemas.openxmlformats.org/officeDocument/2006/relationships/slide" Target="slide3.xml"/><Relationship Id="rId3" Type="http://schemas.openxmlformats.org/officeDocument/2006/relationships/image" Target="../media/image98.png"/><Relationship Id="rId21" Type="http://schemas.openxmlformats.org/officeDocument/2006/relationships/slide" Target="slide53.xml"/><Relationship Id="rId7" Type="http://schemas.openxmlformats.org/officeDocument/2006/relationships/image" Target="../media/image102.png"/><Relationship Id="rId12" Type="http://schemas.openxmlformats.org/officeDocument/2006/relationships/slide" Target="slide41.xml"/><Relationship Id="rId17" Type="http://schemas.openxmlformats.org/officeDocument/2006/relationships/slide" Target="slide48.xml"/><Relationship Id="rId25" Type="http://schemas.openxmlformats.org/officeDocument/2006/relationships/slide" Target="slide64.xml"/><Relationship Id="rId2" Type="http://schemas.openxmlformats.org/officeDocument/2006/relationships/image" Target="../media/image97.png"/><Relationship Id="rId16" Type="http://schemas.openxmlformats.org/officeDocument/2006/relationships/slide" Target="slide47.xml"/><Relationship Id="rId20" Type="http://schemas.openxmlformats.org/officeDocument/2006/relationships/slide" Target="slide5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11" Type="http://schemas.openxmlformats.org/officeDocument/2006/relationships/slide" Target="slide39.xml"/><Relationship Id="rId24" Type="http://schemas.openxmlformats.org/officeDocument/2006/relationships/slide" Target="slide59.xml"/><Relationship Id="rId5" Type="http://schemas.openxmlformats.org/officeDocument/2006/relationships/image" Target="../media/image100.png"/><Relationship Id="rId15" Type="http://schemas.openxmlformats.org/officeDocument/2006/relationships/slide" Target="slide45.xml"/><Relationship Id="rId23" Type="http://schemas.openxmlformats.org/officeDocument/2006/relationships/slide" Target="slide57.xml"/><Relationship Id="rId10" Type="http://schemas.openxmlformats.org/officeDocument/2006/relationships/slide" Target="slide36.xml"/><Relationship Id="rId19" Type="http://schemas.openxmlformats.org/officeDocument/2006/relationships/slide" Target="slide50.xml"/><Relationship Id="rId4" Type="http://schemas.openxmlformats.org/officeDocument/2006/relationships/image" Target="../media/image99.png"/><Relationship Id="rId9" Type="http://schemas.openxmlformats.org/officeDocument/2006/relationships/slide" Target="slide35.xml"/><Relationship Id="rId14" Type="http://schemas.openxmlformats.org/officeDocument/2006/relationships/slide" Target="slide43.xml"/><Relationship Id="rId22" Type="http://schemas.openxmlformats.org/officeDocument/2006/relationships/slide" Target="slid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3418312" y="6635"/>
            <a:ext cx="4005970" cy="3207135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26" name="直接连接符 25"/>
          <p:cNvCxnSpPr/>
          <p:nvPr/>
        </p:nvCxnSpPr>
        <p:spPr>
          <a:xfrm flipH="1">
            <a:off x="-13970" y="700035"/>
            <a:ext cx="3938917" cy="3186481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" name="矩形 1"/>
          <p:cNvSpPr/>
          <p:nvPr/>
        </p:nvSpPr>
        <p:spPr>
          <a:xfrm>
            <a:off x="1946801" y="3480372"/>
            <a:ext cx="8149502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课时</a:t>
            </a:r>
            <a:endParaRPr lang="en-US" altLang="zh-CN" sz="3200" b="1" dirty="0">
              <a:solidFill>
                <a:prstClr val="black">
                  <a:lumMod val="50000"/>
                  <a:lumOff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 flipV="1">
            <a:off x="-13970" y="626933"/>
            <a:ext cx="3859530" cy="1794749"/>
          </a:xfrm>
          <a:custGeom>
            <a:avLst/>
            <a:gdLst>
              <a:gd name="connsiteX0" fmla="*/ 0 w 3859530"/>
              <a:gd name="connsiteY0" fmla="*/ 1794749 h 1794749"/>
              <a:gd name="connsiteX1" fmla="*/ 3859530 w 3859530"/>
              <a:gd name="connsiteY1" fmla="*/ 1794749 h 1794749"/>
              <a:gd name="connsiteX2" fmla="*/ 1572356 w 3859530"/>
              <a:gd name="connsiteY2" fmla="*/ 0 h 1794749"/>
              <a:gd name="connsiteX3" fmla="*/ 0 w 3859530"/>
              <a:gd name="connsiteY3" fmla="*/ 0 h 179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530" h="1794749">
                <a:moveTo>
                  <a:pt x="0" y="1794749"/>
                </a:moveTo>
                <a:lnTo>
                  <a:pt x="3859530" y="1794749"/>
                </a:lnTo>
                <a:lnTo>
                  <a:pt x="15723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946800" y="4130824"/>
            <a:ext cx="990904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5400" b="1" dirty="0" smtClean="0">
                <a:latin typeface="微软雅黑" pitchFamily="34" charset="-122"/>
                <a:ea typeface="微软雅黑" pitchFamily="34" charset="-122"/>
              </a:rPr>
              <a:t>有机化合物</a:t>
            </a:r>
            <a:r>
              <a:rPr lang="zh-CN" altLang="zh-CN" sz="5400" b="1" dirty="0">
                <a:latin typeface="微软雅黑" pitchFamily="34" charset="-122"/>
                <a:ea typeface="微软雅黑" pitchFamily="34" charset="-122"/>
              </a:rPr>
              <a:t>的命名</a:t>
            </a:r>
          </a:p>
        </p:txBody>
      </p:sp>
      <p:sp>
        <p:nvSpPr>
          <p:cNvPr id="11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481644" y="280634"/>
            <a:ext cx="1292288" cy="1430721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006956"/>
            <a:ext cx="11412000" cy="3249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失去一个氢原子的烷基的通式为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乙烷、丙烷没有同分异构体，乙基、丙基也没有同分异构体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烷烃命名时，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号碳上不能连甲基，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号碳上不能连乙基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某烷烃命名为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三甲基丁烷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(5)(CH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的名称为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二甲基丁烷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657" y="347523"/>
            <a:ext cx="1926638" cy="576064"/>
            <a:chOff x="543707" y="477466"/>
            <a:chExt cx="1926638" cy="576064"/>
          </a:xfrm>
        </p:grpSpPr>
        <p:sp>
          <p:nvSpPr>
            <p:cNvPr id="10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2610485" algn="l"/>
                </a:tabLst>
              </a:pPr>
              <a:r>
                <a:rPr lang="zh-CN" altLang="en-US" sz="2800" b="1" dirty="0">
                  <a:solidFill>
                    <a:srgbClr val="4BACC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正误判断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7581497" y="10801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282289" y="171761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588843" y="236005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91159" y="300638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49075" y="364581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97930" y="4616968"/>
            <a:ext cx="646331" cy="822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206" y="4720644"/>
            <a:ext cx="1141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主链为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个碳，名称为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二乙基丁烷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91" y="4348142"/>
            <a:ext cx="3167987" cy="162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810439"/>
            <a:ext cx="1141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某烷烃的结构简式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有甲、乙、丙、丁四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用系统命名法将其命名，判断四种命名是否正确，不正确的指明错误的原因，正确的原因不用回答。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乙基戊烷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3,5,5-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三甲基己烷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657" y="189434"/>
            <a:ext cx="1926638" cy="576064"/>
            <a:chOff x="543707" y="477466"/>
            <a:chExt cx="1926638" cy="576064"/>
          </a:xfrm>
        </p:grpSpPr>
        <p:sp>
          <p:nvSpPr>
            <p:cNvPr id="10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2610485" algn="l"/>
                </a:tabLst>
              </a:pPr>
              <a:r>
                <a:rPr lang="zh-CN" altLang="en-US" sz="2800" b="1" dirty="0" smtClean="0">
                  <a:solidFill>
                    <a:srgbClr val="4BACC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应用体验</a:t>
              </a:r>
              <a:endParaRPr lang="zh-CN" altLang="en-US" sz="2800" b="1" dirty="0">
                <a:solidFill>
                  <a:srgbClr val="4BACC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78" y="468588"/>
            <a:ext cx="3624140" cy="15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90160" y="41321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错误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06308" y="4105484"/>
            <a:ext cx="7367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违背了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最长原则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，未选最长的碳链作主链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2734" y="540724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错误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66422" y="5240223"/>
            <a:ext cx="808776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违背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最近原则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，未从距离支链最近的一端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</a:t>
            </a:r>
            <a:endParaRPr lang="en-US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310" y="5902780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编号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258372"/>
            <a:ext cx="11412000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乙基戊烷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2,2,4-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三甲基己烷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原因：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59947" y="20261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错误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2918" y="1989634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违背了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最长原则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最近原则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68824" y="32946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405458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用系统命名法命名下列烷烃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6261" name="Picture 3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9" y="1381635"/>
            <a:ext cx="3745604" cy="95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62" name="Picture 3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9" y="2683080"/>
            <a:ext cx="4538294" cy="211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263" name="Picture 3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59" y="5151829"/>
            <a:ext cx="3749429" cy="9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130286" y="1790942"/>
            <a:ext cx="2549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2,4-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二甲基己烷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09736" y="3069754"/>
            <a:ext cx="368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2,5-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-3-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乙基己烷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130286" y="4997281"/>
            <a:ext cx="2549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3,5-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二甲基庚烷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35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328639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571708"/>
            <a:ext cx="4887947" cy="99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170150" y="1287310"/>
            <a:ext cx="36872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乙基己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5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037273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烷烃命名的原则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最长原则：应选最长的碳链为主链。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spc="-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最多原则：若存在多条等长主链时，应选择含支链数最多的碳链为主链。</a:t>
            </a:r>
            <a:endParaRPr lang="zh-CN" altLang="zh-CN" sz="1050" kern="100" spc="-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最近原则：应从离支链最近一端对主链碳原子进行编号。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最简原则：若不同的支链距主链两端等长时，应从靠近简单支链的一端对主链碳原子进行编号。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最小原则：若相同的支链距主链两端等长时，应以支链位号之和最小为原则，对主链碳原子进行编号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781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8485" y="40545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归纳总结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370544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2494806" y="675777"/>
            <a:ext cx="916827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829807"/>
            <a:ext cx="11412000" cy="3896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烷烃名称书写应注意的事项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取代基的位号必须用阿拉伯数字表示。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相同取代基要合并，必须用中文数字表示其个数。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多个取代基位置间必须用逗号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位置与名称间必须用短线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隔开。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若有多种取代基，必须简单写在前，复杂写在后。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返回">
            <a:hlinkClick r:id="rId2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schemeClr val="tx1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403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51942" y="2337751"/>
            <a:ext cx="991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二、其他有机化合物的命名</a:t>
            </a:r>
          </a:p>
        </p:txBody>
      </p:sp>
    </p:spTree>
    <p:extLst>
      <p:ext uri="{BB962C8B-B14F-4D97-AF65-F5344CB8AC3E}">
        <p14:creationId xmlns:p14="http://schemas.microsoft.com/office/powerpoint/2010/main" val="23822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687095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340610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含官能团链状有机物的命名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选主链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母体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如果官能团中没有碳原子，则选择包含与官能团相连接的碳原子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如果官能团中含有碳原子，则选择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主链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编序号：先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位次最小，再尽可能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位次最小。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3488" y="1944260"/>
            <a:ext cx="1620957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最长碳链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29293" y="2571246"/>
            <a:ext cx="4134465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官能团碳原子的最长碳链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32268" y="3861842"/>
            <a:ext cx="1620957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官能团碳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77258" y="3861842"/>
            <a:ext cx="1261884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取代基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765498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写名称：先用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二、三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在有机物名称前注明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官能团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官能团的位置，最后在前面写出取代基的名称、个数和位置。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CH—CH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9" y="3570477"/>
            <a:ext cx="2350756" cy="95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9" y="4941986"/>
            <a:ext cx="2698659" cy="95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115573" y="729986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个数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0906" y="1381444"/>
            <a:ext cx="1980029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阿拉伯数字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40331" y="2646584"/>
            <a:ext cx="1202573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丁烯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48232" y="3939398"/>
            <a:ext cx="1830950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丙二醇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22267" y="5208908"/>
            <a:ext cx="2969083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乙基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-1,3-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丁二烯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5936" y="1686501"/>
            <a:ext cx="10233846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能从有机物的成键特点、官能团等微观角度对简单有机物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掌握烷烃的系统命名法，并能根据烷烃的命名原则对简单烯烃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炔烃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、环烷烃等有机物进行命名。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127448" y="509404"/>
            <a:ext cx="3023542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zh-CN" sz="2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核心素养发展目标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xmlns="" id="{23CDD015-0D94-184A-9537-41956AF21B57}"/>
              </a:ext>
            </a:extLst>
          </p:cNvPr>
          <p:cNvCxnSpPr/>
          <p:nvPr/>
        </p:nvCxnSpPr>
        <p:spPr>
          <a:xfrm flipV="1">
            <a:off x="0" y="698572"/>
            <a:ext cx="939181" cy="10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189434"/>
            <a:ext cx="1141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环状化合物的命名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母体，环的侧链作为取代基。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若有多个取代基，可对环编号或用邻、间、对来表示。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从官能团连接的碳原子开始编号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2034" name="Picture 2" descr="S2-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47" y="2899340"/>
            <a:ext cx="546235" cy="45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6" y="3413953"/>
            <a:ext cx="806348" cy="14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6" y="4971495"/>
            <a:ext cx="1326569" cy="14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255466" y="94460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1289" y="286695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环戊烷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4294" y="4157344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甲基环己烷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72228" y="5572695"/>
            <a:ext cx="3626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邻二甲苯或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二甲苯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1758509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u="sng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127280"/>
            <a:ext cx="1389021" cy="176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1093798"/>
            <a:ext cx="807428" cy="2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944610" y="1868943"/>
            <a:ext cx="3626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间二甲苯或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二甲苯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31654" y="1877821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对苯二酚或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9867" y="315951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二酚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206" y="1387710"/>
            <a:ext cx="1141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烯烃的命名和烷烃的一样，也是选择最长碳链为主链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有机物命名时都从离支链最近的一端开始编号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名称为邻羟基甲苯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0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系统命名为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657" y="513687"/>
            <a:ext cx="1926638" cy="576064"/>
            <a:chOff x="543707" y="477466"/>
            <a:chExt cx="1926638" cy="576064"/>
          </a:xfrm>
        </p:grpSpPr>
        <p:sp>
          <p:nvSpPr>
            <p:cNvPr id="7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2610485" algn="l"/>
                </a:tabLst>
              </a:pPr>
              <a:r>
                <a:rPr lang="zh-CN" altLang="en-US" sz="2800" b="1" dirty="0">
                  <a:solidFill>
                    <a:srgbClr val="4BACC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正误判断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9227062" y="14624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48683" y="209987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7183" y="27568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70896" y="449389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19" y="2789944"/>
            <a:ext cx="1705107" cy="114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3" y="4062474"/>
            <a:ext cx="1594559" cy="15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206" y="1125538"/>
            <a:ext cx="1141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系统命名为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(6)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系统命名为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甲基苯乙烯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(7)2-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丁烯指分子中含有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个碳碳双键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17601" y="119754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2321" y="327864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6" y="1382373"/>
            <a:ext cx="3180768" cy="92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6" y="2390926"/>
            <a:ext cx="2920348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8274943" y="250430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981522"/>
            <a:ext cx="11466640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按要求填空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己烯的结构简式：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某烯烃的结构简式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有甲、乙、丙、丁四位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分别将其命名为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戊烯、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异丁基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丁烯、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己烯、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戊烯。命名正确的同学是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657" y="380105"/>
            <a:ext cx="1926638" cy="576064"/>
            <a:chOff x="543707" y="477466"/>
            <a:chExt cx="1926638" cy="576064"/>
          </a:xfrm>
        </p:grpSpPr>
        <p:sp>
          <p:nvSpPr>
            <p:cNvPr id="10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2610485" algn="l"/>
                </a:tabLst>
              </a:pPr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应用体验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78" y="2777698"/>
            <a:ext cx="3365297" cy="8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78" y="1553562"/>
            <a:ext cx="3942037" cy="8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399462" y="455388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000625"/>
            <a:ext cx="11466640" cy="3869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要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注意烯烃的命名与烷烃的命名的不同之处：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烯烃中主链的选取必须包含双键在内，这样有可能主链并非是分子中最长的碳链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对主链碳原子的编号是从离双键较近的一端开始，因而支链并不对编号起作用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必须在书写名称时指出双键的位置。据此分析各位同学的命名，可以看出甲同学对主链碳原子编号错误，乙、丙同学的主链选择错误。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1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89206" y="972644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800" b="1" kern="100" dirty="0">
                <a:ea typeface="Times New Roman" panose="02020603050405020304" pitchFamily="18" charset="0"/>
              </a:rPr>
              <a:t> 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烯烃、炔烃的命名与烷烃命名的比较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9781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8485" y="40545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归纳总结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70544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2494806" y="675777"/>
            <a:ext cx="916827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917388"/>
              </p:ext>
            </p:extLst>
          </p:nvPr>
        </p:nvGraphicFramePr>
        <p:xfrm>
          <a:off x="622598" y="1773610"/>
          <a:ext cx="10745792" cy="4480560"/>
        </p:xfrm>
        <a:graphic>
          <a:graphicData uri="http://schemas.openxmlformats.org/drawingml/2006/table">
            <a:tbl>
              <a:tblPr/>
              <a:tblGrid>
                <a:gridCol w="1362685"/>
                <a:gridCol w="2829924"/>
                <a:gridCol w="6553183"/>
              </a:tblGrid>
              <a:tr h="465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烷烃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烯烃、炔烃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主链选择不同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所有碳链中最长的碳链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含有碳碳双键或三键的最长碳链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烯烃、炔烃的主链不一定是分子中最长碳链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编号定位不同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离支链最近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离碳碳双键或三键最近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1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书写名称不同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061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必须注明双键或三键的位置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返回">
            <a:hlinkClick r:id="rId2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prstClr val="black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1799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 40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1008" y="2375075"/>
            <a:ext cx="9248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随堂演练　知识落实</a:t>
            </a:r>
            <a:endParaRPr lang="en-US" altLang="zh-CN" sz="4800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189434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下列烷烃的系统命名正确的是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乙基丁烷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B.3,3-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二甲基丁烷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乙基庚烷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二甲基戊烷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206" y="2353138"/>
            <a:ext cx="11412000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烷烃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号位上不可能出现乙基，所选主链不是最长的，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3,3-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二甲基丁烷不是从离支链最近的一端编号，应该为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二甲基丁烷，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-4-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乙基庚烷符合烷烃的系统命名原则，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取代基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不同，把简单的写在前面，复杂的写在后面，正确的名称为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乙基戊烷，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62558" y="153744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7963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654600"/>
            <a:ext cx="11412000" cy="292385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下列选项中是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戊烯的结构简式的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72083" y="28543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4" y="1751732"/>
            <a:ext cx="2901787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6" y="1743430"/>
            <a:ext cx="3003875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6" y="3042136"/>
            <a:ext cx="3111108" cy="97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4" y="3033258"/>
            <a:ext cx="2656389" cy="95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89206" y="4410413"/>
            <a:ext cx="11412000" cy="131475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根据有机化合物的名称写出其结构简式，然后对比判断即可。书写时可按如下过程：先写主碳链，再标官能团和支链，最后补充氢原子。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8"/>
          <p:cNvSpPr txBox="1"/>
          <p:nvPr/>
        </p:nvSpPr>
        <p:spPr>
          <a:xfrm>
            <a:off x="1127448" y="509404"/>
            <a:ext cx="1395114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内容索引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线连接符 6">
            <a:extLst>
              <a:ext uri="{FF2B5EF4-FFF2-40B4-BE49-F238E27FC236}">
                <a16:creationId xmlns:a16="http://schemas.microsoft.com/office/drawing/2014/main" xmlns="" id="{23CDD015-0D94-184A-9537-41956AF21B57}"/>
              </a:ext>
            </a:extLst>
          </p:cNvPr>
          <p:cNvCxnSpPr/>
          <p:nvPr/>
        </p:nvCxnSpPr>
        <p:spPr>
          <a:xfrm flipV="1">
            <a:off x="0" y="698572"/>
            <a:ext cx="939181" cy="10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87D01D3-242C-304D-9598-F167EE34C8F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8702" y="2313706"/>
            <a:ext cx="568863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377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一、烷烃的命名</a:t>
            </a:r>
          </a:p>
        </p:txBody>
      </p:sp>
      <p:sp>
        <p:nvSpPr>
          <p:cNvPr id="1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B87D01D3-242C-304D-9598-F167EE34C8F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8702" y="3141810"/>
            <a:ext cx="748883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377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二、其他有机化合物的命名</a:t>
            </a:r>
          </a:p>
        </p:txBody>
      </p:sp>
      <p:sp>
        <p:nvSpPr>
          <p:cNvPr id="11" name="文本框 10">
            <a:hlinkClick r:id="rId7" action="ppaction://hlinksldjump"/>
          </p:cNvPr>
          <p:cNvSpPr txBox="1"/>
          <p:nvPr/>
        </p:nvSpPr>
        <p:spPr>
          <a:xfrm>
            <a:off x="2350790" y="4857215"/>
            <a:ext cx="1524512" cy="89255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86">
              <a:spcBef>
                <a:spcPct val="0"/>
              </a:spcBef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286">
              <a:spcBef>
                <a:spcPct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</a:t>
            </a:r>
          </a:p>
        </p:txBody>
      </p:sp>
      <p:sp>
        <p:nvSpPr>
          <p:cNvPr id="15" name="文本框 14">
            <a:hlinkClick r:id="rId8" action="ppaction://hlinksldjump"/>
          </p:cNvPr>
          <p:cNvSpPr txBox="1"/>
          <p:nvPr/>
        </p:nvSpPr>
        <p:spPr>
          <a:xfrm>
            <a:off x="5484951" y="4857215"/>
            <a:ext cx="1270671" cy="89255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286">
              <a:spcBef>
                <a:spcPct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286">
              <a:spcBef>
                <a:spcPct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</a:p>
        </p:txBody>
      </p:sp>
    </p:spTree>
    <p:extLst>
      <p:ext uri="{BB962C8B-B14F-4D97-AF65-F5344CB8AC3E}">
        <p14:creationId xmlns:p14="http://schemas.microsoft.com/office/powerpoint/2010/main" val="4785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45418"/>
            <a:ext cx="11412000" cy="55014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下列烷烃的命名中，正确的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                             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甲基丁烷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                                 (2-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乙基丁烷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5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                              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二甲基丁烷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3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                                               (5-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乙基己烷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68680" y="351068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0" y="925320"/>
            <a:ext cx="3021481" cy="8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0" y="1918654"/>
            <a:ext cx="2839086" cy="143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8" y="3211715"/>
            <a:ext cx="2519653" cy="13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38" y="4852198"/>
            <a:ext cx="4098913" cy="136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90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1305517"/>
            <a:ext cx="11412000" cy="32729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项错误，应选分子中最长的碳链为主链，正确的命名应为戊烷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项错误，主链选错，正确的命名应为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甲基戊烷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项正确，符合烷烃的系统命名法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项错误，应从离取代基最近的一端给主链编号，正确的命名应为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-4-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乙基己烷。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01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549474"/>
            <a:ext cx="11412000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按要求填空：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用系统命名法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40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己炔的结构简式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用系统命名法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5" y="2205658"/>
            <a:ext cx="4808367" cy="10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437046" y="1926504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3,4,5-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三甲基庚烷</a:t>
            </a:r>
            <a:endParaRPr lang="zh-CN" altLang="en-US" dirty="0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8" y="3084470"/>
            <a:ext cx="3823122" cy="8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57" y="4437906"/>
            <a:ext cx="2197541" cy="125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151427" y="4778782"/>
            <a:ext cx="332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1,3-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34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1175668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          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0117" y="1149084"/>
            <a:ext cx="2340705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丁醇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6280" y="2570454"/>
            <a:ext cx="2969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3,4-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-1-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戊烯</a:t>
            </a:r>
            <a:endParaRPr lang="zh-CN" altLang="en-US" dirty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1" y="1428732"/>
            <a:ext cx="2796604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61" y="2733210"/>
            <a:ext cx="3647339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返回">
            <a:hlinkClick r:id="rId8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schemeClr val="tx1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6096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19418" y="2375075"/>
            <a:ext cx="9248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 时 对 点 练</a:t>
            </a:r>
            <a:endParaRPr lang="en-US" altLang="zh-CN" sz="4800" b="1" kern="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125538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题组一　烷烃的命名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1.(2020·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昌平区期末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甲基丁烷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甲基丁烷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甲基丁烷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D.1,1-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二甲基丙烷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24555" y="481429"/>
            <a:ext cx="2130409" cy="500093"/>
            <a:chOff x="524555" y="207870"/>
            <a:chExt cx="2130409" cy="500093"/>
          </a:xfrm>
        </p:grpSpPr>
        <p:grpSp>
          <p:nvGrpSpPr>
            <p:cNvPr id="36" name="组合 35"/>
            <p:cNvGrpSpPr/>
            <p:nvPr/>
          </p:nvGrpSpPr>
          <p:grpSpPr>
            <a:xfrm>
              <a:off x="524555" y="207870"/>
              <a:ext cx="2114267" cy="486905"/>
              <a:chOff x="524555" y="207870"/>
              <a:chExt cx="2114267" cy="486905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24555" y="207870"/>
                <a:ext cx="244577" cy="486905"/>
                <a:chOff x="5314664" y="989457"/>
                <a:chExt cx="511631" cy="937112"/>
              </a:xfrm>
            </p:grpSpPr>
            <p:sp>
              <p:nvSpPr>
                <p:cNvPr id="40" name="矩形 1"/>
                <p:cNvSpPr/>
                <p:nvPr/>
              </p:nvSpPr>
              <p:spPr>
                <a:xfrm>
                  <a:off x="5314664" y="1008035"/>
                  <a:ext cx="422523" cy="91853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32048"/>
                    <a:gd name="connsiteY0" fmla="*/ 91505 h 927026"/>
                    <a:gd name="connsiteX1" fmla="*/ 225575 w 432048"/>
                    <a:gd name="connsiteY1" fmla="*/ 0 h 927026"/>
                    <a:gd name="connsiteX2" fmla="*/ 432048 w 432048"/>
                    <a:gd name="connsiteY2" fmla="*/ 62930 h 927026"/>
                    <a:gd name="connsiteX3" fmla="*/ 432048 w 432048"/>
                    <a:gd name="connsiteY3" fmla="*/ 927026 h 927026"/>
                    <a:gd name="connsiteX4" fmla="*/ 9525 w 432048"/>
                    <a:gd name="connsiteY4" fmla="*/ 869876 h 927026"/>
                    <a:gd name="connsiteX5" fmla="*/ 0 w 432048"/>
                    <a:gd name="connsiteY5" fmla="*/ 91505 h 927026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14865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148655 h 955601"/>
                    <a:gd name="connsiteX0" fmla="*/ 0 w 432048"/>
                    <a:gd name="connsiteY0" fmla="*/ 101030 h 907976"/>
                    <a:gd name="connsiteX1" fmla="*/ 254150 w 432048"/>
                    <a:gd name="connsiteY1" fmla="*/ 0 h 907976"/>
                    <a:gd name="connsiteX2" fmla="*/ 432048 w 432048"/>
                    <a:gd name="connsiteY2" fmla="*/ 15305 h 907976"/>
                    <a:gd name="connsiteX3" fmla="*/ 432048 w 432048"/>
                    <a:gd name="connsiteY3" fmla="*/ 879401 h 907976"/>
                    <a:gd name="connsiteX4" fmla="*/ 28575 w 432048"/>
                    <a:gd name="connsiteY4" fmla="*/ 907976 h 907976"/>
                    <a:gd name="connsiteX5" fmla="*/ 0 w 432048"/>
                    <a:gd name="connsiteY5" fmla="*/ 101030 h 907976"/>
                    <a:gd name="connsiteX0" fmla="*/ 0 w 422523"/>
                    <a:gd name="connsiteY0" fmla="*/ 101030 h 907976"/>
                    <a:gd name="connsiteX1" fmla="*/ 244625 w 422523"/>
                    <a:gd name="connsiteY1" fmla="*/ 0 h 907976"/>
                    <a:gd name="connsiteX2" fmla="*/ 422523 w 422523"/>
                    <a:gd name="connsiteY2" fmla="*/ 15305 h 907976"/>
                    <a:gd name="connsiteX3" fmla="*/ 422523 w 422523"/>
                    <a:gd name="connsiteY3" fmla="*/ 879401 h 907976"/>
                    <a:gd name="connsiteX4" fmla="*/ 19050 w 422523"/>
                    <a:gd name="connsiteY4" fmla="*/ 907976 h 907976"/>
                    <a:gd name="connsiteX5" fmla="*/ 0 w 422523"/>
                    <a:gd name="connsiteY5" fmla="*/ 101030 h 907976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5305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01030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10555 h 965126"/>
                    <a:gd name="connsiteX1" fmla="*/ 263675 w 422523"/>
                    <a:gd name="connsiteY1" fmla="*/ 0 h 965126"/>
                    <a:gd name="connsiteX2" fmla="*/ 422523 w 422523"/>
                    <a:gd name="connsiteY2" fmla="*/ 110555 h 965126"/>
                    <a:gd name="connsiteX3" fmla="*/ 422523 w 422523"/>
                    <a:gd name="connsiteY3" fmla="*/ 888926 h 965126"/>
                    <a:gd name="connsiteX4" fmla="*/ 19050 w 422523"/>
                    <a:gd name="connsiteY4" fmla="*/ 965126 h 965126"/>
                    <a:gd name="connsiteX5" fmla="*/ 0 w 422523"/>
                    <a:gd name="connsiteY5" fmla="*/ 110555 h 965126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523" h="923837">
                      <a:moveTo>
                        <a:pt x="0" y="110555"/>
                      </a:moveTo>
                      <a:lnTo>
                        <a:pt x="263675" y="0"/>
                      </a:lnTo>
                      <a:lnTo>
                        <a:pt x="422523" y="110555"/>
                      </a:lnTo>
                      <a:lnTo>
                        <a:pt x="422523" y="888926"/>
                      </a:lnTo>
                      <a:cubicBezTo>
                        <a:pt x="281682" y="869876"/>
                        <a:pt x="226278" y="879397"/>
                        <a:pt x="24822" y="923837"/>
                      </a:cubicBezTo>
                      <a:lnTo>
                        <a:pt x="0" y="11055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矩形 1"/>
                <p:cNvSpPr/>
                <p:nvPr/>
              </p:nvSpPr>
              <p:spPr>
                <a:xfrm>
                  <a:off x="5384721" y="989457"/>
                  <a:ext cx="441574" cy="92817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591 h 921837"/>
                    <a:gd name="connsiteX1" fmla="*/ 441573 w 441573"/>
                    <a:gd name="connsiteY1" fmla="*/ 57741 h 921837"/>
                    <a:gd name="connsiteX2" fmla="*/ 441573 w 441573"/>
                    <a:gd name="connsiteY2" fmla="*/ 921837 h 921837"/>
                    <a:gd name="connsiteX3" fmla="*/ 19050 w 441573"/>
                    <a:gd name="connsiteY3" fmla="*/ 864687 h 921837"/>
                    <a:gd name="connsiteX4" fmla="*/ 0 w 441573"/>
                    <a:gd name="connsiteY4" fmla="*/ 591 h 921837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4774 h 926020"/>
                    <a:gd name="connsiteX1" fmla="*/ 441573 w 441573"/>
                    <a:gd name="connsiteY1" fmla="*/ 61924 h 926020"/>
                    <a:gd name="connsiteX2" fmla="*/ 441573 w 441573"/>
                    <a:gd name="connsiteY2" fmla="*/ 926020 h 926020"/>
                    <a:gd name="connsiteX3" fmla="*/ 19050 w 441573"/>
                    <a:gd name="connsiteY3" fmla="*/ 868870 h 926020"/>
                    <a:gd name="connsiteX4" fmla="*/ 0 w 441573"/>
                    <a:gd name="connsiteY4" fmla="*/ 4774 h 926020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9218 h 930464"/>
                    <a:gd name="connsiteX1" fmla="*/ 441573 w 441573"/>
                    <a:gd name="connsiteY1" fmla="*/ 66368 h 930464"/>
                    <a:gd name="connsiteX2" fmla="*/ 441573 w 441573"/>
                    <a:gd name="connsiteY2" fmla="*/ 930464 h 930464"/>
                    <a:gd name="connsiteX3" fmla="*/ 19050 w 441573"/>
                    <a:gd name="connsiteY3" fmla="*/ 873314 h 930464"/>
                    <a:gd name="connsiteX4" fmla="*/ 0 w 441573"/>
                    <a:gd name="connsiteY4" fmla="*/ 9218 h 930464"/>
                    <a:gd name="connsiteX0" fmla="*/ 0 w 441573"/>
                    <a:gd name="connsiteY0" fmla="*/ 3771 h 925017"/>
                    <a:gd name="connsiteX1" fmla="*/ 441573 w 441573"/>
                    <a:gd name="connsiteY1" fmla="*/ 60921 h 925017"/>
                    <a:gd name="connsiteX2" fmla="*/ 441573 w 441573"/>
                    <a:gd name="connsiteY2" fmla="*/ 925017 h 925017"/>
                    <a:gd name="connsiteX3" fmla="*/ 19050 w 441573"/>
                    <a:gd name="connsiteY3" fmla="*/ 867867 h 925017"/>
                    <a:gd name="connsiteX4" fmla="*/ 0 w 441573"/>
                    <a:gd name="connsiteY4" fmla="*/ 3771 h 925017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573" h="928173">
                      <a:moveTo>
                        <a:pt x="0" y="6927"/>
                      </a:moveTo>
                      <a:cubicBezTo>
                        <a:pt x="430039" y="-21391"/>
                        <a:pt x="294382" y="45027"/>
                        <a:pt x="441573" y="64077"/>
                      </a:cubicBezTo>
                      <a:lnTo>
                        <a:pt x="441573" y="928173"/>
                      </a:lnTo>
                      <a:cubicBezTo>
                        <a:pt x="300732" y="909123"/>
                        <a:pt x="376362" y="845555"/>
                        <a:pt x="19050" y="871023"/>
                      </a:cubicBezTo>
                      <a:lnTo>
                        <a:pt x="0" y="6927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" name="矩形 38"/>
              <p:cNvSpPr/>
              <p:nvPr/>
            </p:nvSpPr>
            <p:spPr>
              <a:xfrm>
                <a:off x="785274" y="219164"/>
                <a:ext cx="1853548" cy="4709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790997" y="215520"/>
              <a:ext cx="18639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基础对点练</a:t>
              </a:r>
              <a:endParaRPr lang="en-US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9"/>
          <p:cNvSpPr txBox="1"/>
          <p:nvPr/>
        </p:nvSpPr>
        <p:spPr>
          <a:xfrm>
            <a:off x="3888074" y="306494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24" y="1996461"/>
            <a:ext cx="3168146" cy="9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41"/>
          <p:cNvSpPr/>
          <p:nvPr/>
        </p:nvSpPr>
        <p:spPr>
          <a:xfrm>
            <a:off x="389206" y="4502881"/>
            <a:ext cx="1141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有机物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最长的链含有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0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个甲基，所以名称是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甲基丁烷。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74" y="4754466"/>
            <a:ext cx="3044092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矩形 19"/>
          <p:cNvSpPr/>
          <p:nvPr/>
        </p:nvSpPr>
        <p:spPr>
          <a:xfrm>
            <a:off x="389206" y="189434"/>
            <a:ext cx="11412000" cy="615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2.(2020·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青浦区期末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甲和乙的结构式如图所示，下列关于上述两种物质的说法正确的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　　　　　　　　　　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乙的系统命名为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甲基丙烷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两者碳氢键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(C—H)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数目不同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两者分子式不同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两者物理性质、化学性质完全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7158" y="370095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32" y="1700089"/>
            <a:ext cx="2672861" cy="138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0" y="976189"/>
            <a:ext cx="2029392" cy="211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2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矩形 19"/>
          <p:cNvSpPr/>
          <p:nvPr/>
        </p:nvSpPr>
        <p:spPr>
          <a:xfrm>
            <a:off x="389206" y="1434009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长的链有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号碳上连有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个甲基，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系统命名为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甲基丙烷，正确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碳氢键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(C—H)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数目为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碳氢键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(C—H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数目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个，两者碳氢键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(C—H)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数目相同，错误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62" y="212701"/>
            <a:ext cx="2278715" cy="234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25" y="3591384"/>
            <a:ext cx="2872089" cy="15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605" y="2653103"/>
            <a:ext cx="2481768" cy="253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0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矩形 19"/>
          <p:cNvSpPr/>
          <p:nvPr/>
        </p:nvSpPr>
        <p:spPr>
          <a:xfrm>
            <a:off x="389206" y="1261418"/>
            <a:ext cx="11412000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项，两者分子式都为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，分子式相同，错误；</a:t>
            </a: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项，两者为不同的物质，如乙比甲的沸点低，所以物理性质不同，结构相似化学性质相似，两者物理性质、化学性质不会完全相同，错误。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5773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127718"/>
            <a:ext cx="11412000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3.(2021·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青浦区二模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按照有机物的命名规则，下列命名正确的是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A.1,2-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二甲基戊烷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B.3,4-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二甲基戊烷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C.2,2-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二甲基丁烷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D.2,3,3-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三甲基丁烷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1337" y="245777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504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 15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155648" y="2375075"/>
            <a:ext cx="924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一、烷烃的命名</a:t>
            </a:r>
          </a:p>
        </p:txBody>
      </p:sp>
    </p:spTree>
    <p:extLst>
      <p:ext uri="{BB962C8B-B14F-4D97-AF65-F5344CB8AC3E}">
        <p14:creationId xmlns:p14="http://schemas.microsoft.com/office/powerpoint/2010/main" val="1136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328796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项，该有机物的主链选择错误，主链有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个碳原子，从离支链最近一端开始编号，得到的名称不符合系统命名法，正确的名称为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甲基己烷，错误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3,4-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二甲基戊烷，其编号错误，应从靠近支链一端开始，正确的命名为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二甲基戊烷，错误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二甲基丁烷的主链为丁烷，在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号碳原子各连有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个甲基，该名称符合系统命名法，正确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2,3,3-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三甲基丁烷，没有满足取代基编号之和最小原则，正确命名应该为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2,2,3-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三甲基丁烷，错误。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212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560871"/>
            <a:ext cx="11412000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在系统命名法中，下列碳原子主链名称是丁烷的是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B.(CH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CHCH(CH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D.(CH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4177" y="252977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24" name="矩形 23"/>
          <p:cNvSpPr/>
          <p:nvPr/>
        </p:nvSpPr>
        <p:spPr>
          <a:xfrm>
            <a:off x="389206" y="4142841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要求主链名称是丁烷，即分子中的最长碳链上有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个碳原子。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分子中的最长碳链均有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304875"/>
            <a:ext cx="11412000" cy="3150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题组二　含官能团的链状有机物的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000" b="1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某有机物的结构简式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A.5-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己烯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B.3-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甲基庚烯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-5-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庚烯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D.5-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3878549" y="273774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88418" name="Picture 2" descr="S2-8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62" y="898740"/>
            <a:ext cx="2342896" cy="123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/>
          <p:nvPr/>
        </p:nvSpPr>
        <p:spPr>
          <a:xfrm>
            <a:off x="389206" y="3851279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该有机物的结构简式展开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离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双键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最近的一端编号，命名为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庚烯。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82" y="3736876"/>
            <a:ext cx="4696069" cy="138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89206" y="1256194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6.(2020·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肃州区校级期末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系统名称为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A.2,2,3-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B.3,4,4-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C.3,4,4-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三甲基戊炔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D.2,2,3-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5117068" y="2595022"/>
            <a:ext cx="756000" cy="77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76" y="911012"/>
            <a:ext cx="3328084" cy="154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21" name="矩形 20"/>
          <p:cNvSpPr/>
          <p:nvPr/>
        </p:nvSpPr>
        <p:spPr>
          <a:xfrm>
            <a:off x="389206" y="1113919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有机物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含有碳碳三键，含有碳碳三键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最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长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的碳链含有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，主链为戊炔，编号从距离碳碳三键最近的一端右边开始编号，碳碳三键在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，表示为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戊炔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，该炔烃的正确命名为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3,4,4-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-1-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戊炔。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52" y="773119"/>
            <a:ext cx="3460246" cy="156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611957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7.(2021·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广陵区校级月考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下列有机物的命名正确的是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溴乙烷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		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CH(C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甲基丁烷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	2,2-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二甲基丁酸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31" y="2192313"/>
            <a:ext cx="3076264" cy="9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31" y="4138393"/>
            <a:ext cx="2804029" cy="152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9"/>
          <p:cNvSpPr txBox="1"/>
          <p:nvPr/>
        </p:nvSpPr>
        <p:spPr>
          <a:xfrm>
            <a:off x="243508" y="320614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8113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837506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BrCH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Br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名称为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1,2-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二溴乙烷，错误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丁醇，错误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CH(C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主链上有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个碳原子，名称为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甲基丁烷，正确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3,3-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二甲基丁酸，错误。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08" y="1792660"/>
            <a:ext cx="3055847" cy="9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08" y="3695508"/>
            <a:ext cx="2656389" cy="14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5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17426"/>
            <a:ext cx="11412000" cy="3049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题组三　环状有机化合物的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苯有多种同系物，其中一种结构简式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则它的名称为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B.1,3-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C.1,5-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-6-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-1,3-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9206" y="3338736"/>
            <a:ext cx="1141200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苯的同系物命名时，将苯环进行编号，编号时从小的取代基开始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45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并且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沿使取代基位次和较小的方向进行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1,3-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73" y="414983"/>
            <a:ext cx="2134575" cy="14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3" descr="S2-8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82" y="4002710"/>
            <a:ext cx="2227283" cy="174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9"/>
          <p:cNvSpPr txBox="1"/>
          <p:nvPr/>
        </p:nvSpPr>
        <p:spPr>
          <a:xfrm>
            <a:off x="5089678" y="179254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6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162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342975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9.(2021·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常州期中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下列环状有机化合物命名错误的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环戊烷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环己烯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               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邻羟基乙基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6304429" y="358879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37" name="矩形 36"/>
          <p:cNvSpPr/>
          <p:nvPr/>
        </p:nvSpPr>
        <p:spPr>
          <a:xfrm>
            <a:off x="389206" y="4990195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为邻乙基苯酚或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乙基苯酚。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84" y="1236173"/>
            <a:ext cx="1593345" cy="174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62" y="1752789"/>
            <a:ext cx="1388404" cy="61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0" y="3405218"/>
            <a:ext cx="729223" cy="10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13" y="3510492"/>
            <a:ext cx="2010834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94" y="4922912"/>
            <a:ext cx="2120032" cy="10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89206" y="220206"/>
            <a:ext cx="1141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10.(2020·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荔湾区校级期中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当苯环上含有不饱和烃基或虽为饱和基团但体积较大时，可将苯作为取代基。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名称为苯乙烯，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正确的名称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苯基丁烯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甲基苯丁烯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5099203" y="264744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37" name="矩形 36"/>
          <p:cNvSpPr/>
          <p:nvPr/>
        </p:nvSpPr>
        <p:spPr>
          <a:xfrm>
            <a:off x="389206" y="4410497"/>
            <a:ext cx="11412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个碳原子的烯烃，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0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碳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碳双键和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个苯基，系统命名为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苯基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戊烯。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78" y="972423"/>
            <a:ext cx="2460330" cy="61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49" y="1626458"/>
            <a:ext cx="3668378" cy="10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69" y="4517636"/>
            <a:ext cx="3488442" cy="100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8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919390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30780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烃基与烷基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烃基：烃分子中去掉一个或几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剩余的呈电中性的原子团。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烷基：烷烃失去一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剩余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的原子团。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常见一价烷基：甲基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，乙基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，丙基有两种，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结构，戊基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结构。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4866" name="图片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51" y="3692425"/>
            <a:ext cx="1776339" cy="10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824108" y="166346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氢原子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0990" y="231102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氢原子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00683" y="2897696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35961" y="2897696"/>
            <a:ext cx="1781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8886" y="4181266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06502" y="427613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24156" y="490504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2" grpId="0"/>
      <p:bldP spid="14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693490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11.(2021·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虹口区期末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某烃结构如图所示，其系统命名应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五甲基十一烷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lang="en-US" altLang="zh-CN" sz="2800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B.1,2,2,6-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四甲基庚烷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C.3,3,7-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三甲基辛烷</a:t>
            </a:r>
            <a:r>
              <a:rPr lang="zh-CN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endParaRPr lang="en-US" altLang="zh-CN" sz="2800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D.2,6,6-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</a:t>
            </a:r>
            <a:endParaRPr lang="zh-CN" altLang="zh-CN" sz="105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24555" y="189434"/>
            <a:ext cx="2130409" cy="500093"/>
            <a:chOff x="524555" y="207870"/>
            <a:chExt cx="2130409" cy="500093"/>
          </a:xfrm>
        </p:grpSpPr>
        <p:grpSp>
          <p:nvGrpSpPr>
            <p:cNvPr id="23" name="组合 22"/>
            <p:cNvGrpSpPr/>
            <p:nvPr/>
          </p:nvGrpSpPr>
          <p:grpSpPr>
            <a:xfrm>
              <a:off x="524555" y="207870"/>
              <a:ext cx="2114267" cy="486905"/>
              <a:chOff x="524555" y="207870"/>
              <a:chExt cx="2114267" cy="486905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524555" y="207870"/>
                <a:ext cx="244577" cy="486905"/>
                <a:chOff x="5314664" y="989457"/>
                <a:chExt cx="511631" cy="937112"/>
              </a:xfrm>
            </p:grpSpPr>
            <p:sp>
              <p:nvSpPr>
                <p:cNvPr id="32" name="矩形 1"/>
                <p:cNvSpPr/>
                <p:nvPr/>
              </p:nvSpPr>
              <p:spPr>
                <a:xfrm>
                  <a:off x="5314664" y="1008035"/>
                  <a:ext cx="422523" cy="91853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32048"/>
                    <a:gd name="connsiteY0" fmla="*/ 91505 h 927026"/>
                    <a:gd name="connsiteX1" fmla="*/ 225575 w 432048"/>
                    <a:gd name="connsiteY1" fmla="*/ 0 h 927026"/>
                    <a:gd name="connsiteX2" fmla="*/ 432048 w 432048"/>
                    <a:gd name="connsiteY2" fmla="*/ 62930 h 927026"/>
                    <a:gd name="connsiteX3" fmla="*/ 432048 w 432048"/>
                    <a:gd name="connsiteY3" fmla="*/ 927026 h 927026"/>
                    <a:gd name="connsiteX4" fmla="*/ 9525 w 432048"/>
                    <a:gd name="connsiteY4" fmla="*/ 869876 h 927026"/>
                    <a:gd name="connsiteX5" fmla="*/ 0 w 432048"/>
                    <a:gd name="connsiteY5" fmla="*/ 91505 h 927026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14865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148655 h 955601"/>
                    <a:gd name="connsiteX0" fmla="*/ 0 w 432048"/>
                    <a:gd name="connsiteY0" fmla="*/ 101030 h 907976"/>
                    <a:gd name="connsiteX1" fmla="*/ 254150 w 432048"/>
                    <a:gd name="connsiteY1" fmla="*/ 0 h 907976"/>
                    <a:gd name="connsiteX2" fmla="*/ 432048 w 432048"/>
                    <a:gd name="connsiteY2" fmla="*/ 15305 h 907976"/>
                    <a:gd name="connsiteX3" fmla="*/ 432048 w 432048"/>
                    <a:gd name="connsiteY3" fmla="*/ 879401 h 907976"/>
                    <a:gd name="connsiteX4" fmla="*/ 28575 w 432048"/>
                    <a:gd name="connsiteY4" fmla="*/ 907976 h 907976"/>
                    <a:gd name="connsiteX5" fmla="*/ 0 w 432048"/>
                    <a:gd name="connsiteY5" fmla="*/ 101030 h 907976"/>
                    <a:gd name="connsiteX0" fmla="*/ 0 w 422523"/>
                    <a:gd name="connsiteY0" fmla="*/ 101030 h 907976"/>
                    <a:gd name="connsiteX1" fmla="*/ 244625 w 422523"/>
                    <a:gd name="connsiteY1" fmla="*/ 0 h 907976"/>
                    <a:gd name="connsiteX2" fmla="*/ 422523 w 422523"/>
                    <a:gd name="connsiteY2" fmla="*/ 15305 h 907976"/>
                    <a:gd name="connsiteX3" fmla="*/ 422523 w 422523"/>
                    <a:gd name="connsiteY3" fmla="*/ 879401 h 907976"/>
                    <a:gd name="connsiteX4" fmla="*/ 19050 w 422523"/>
                    <a:gd name="connsiteY4" fmla="*/ 907976 h 907976"/>
                    <a:gd name="connsiteX5" fmla="*/ 0 w 422523"/>
                    <a:gd name="connsiteY5" fmla="*/ 101030 h 907976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5305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01030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10555 h 965126"/>
                    <a:gd name="connsiteX1" fmla="*/ 263675 w 422523"/>
                    <a:gd name="connsiteY1" fmla="*/ 0 h 965126"/>
                    <a:gd name="connsiteX2" fmla="*/ 422523 w 422523"/>
                    <a:gd name="connsiteY2" fmla="*/ 110555 h 965126"/>
                    <a:gd name="connsiteX3" fmla="*/ 422523 w 422523"/>
                    <a:gd name="connsiteY3" fmla="*/ 888926 h 965126"/>
                    <a:gd name="connsiteX4" fmla="*/ 19050 w 422523"/>
                    <a:gd name="connsiteY4" fmla="*/ 965126 h 965126"/>
                    <a:gd name="connsiteX5" fmla="*/ 0 w 422523"/>
                    <a:gd name="connsiteY5" fmla="*/ 110555 h 965126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523" h="923837">
                      <a:moveTo>
                        <a:pt x="0" y="110555"/>
                      </a:moveTo>
                      <a:lnTo>
                        <a:pt x="263675" y="0"/>
                      </a:lnTo>
                      <a:lnTo>
                        <a:pt x="422523" y="110555"/>
                      </a:lnTo>
                      <a:lnTo>
                        <a:pt x="422523" y="888926"/>
                      </a:lnTo>
                      <a:cubicBezTo>
                        <a:pt x="281682" y="869876"/>
                        <a:pt x="226278" y="879397"/>
                        <a:pt x="24822" y="923837"/>
                      </a:cubicBezTo>
                      <a:lnTo>
                        <a:pt x="0" y="11055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1"/>
                <p:cNvSpPr/>
                <p:nvPr/>
              </p:nvSpPr>
              <p:spPr>
                <a:xfrm>
                  <a:off x="5384721" y="989457"/>
                  <a:ext cx="441574" cy="92817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591 h 921837"/>
                    <a:gd name="connsiteX1" fmla="*/ 441573 w 441573"/>
                    <a:gd name="connsiteY1" fmla="*/ 57741 h 921837"/>
                    <a:gd name="connsiteX2" fmla="*/ 441573 w 441573"/>
                    <a:gd name="connsiteY2" fmla="*/ 921837 h 921837"/>
                    <a:gd name="connsiteX3" fmla="*/ 19050 w 441573"/>
                    <a:gd name="connsiteY3" fmla="*/ 864687 h 921837"/>
                    <a:gd name="connsiteX4" fmla="*/ 0 w 441573"/>
                    <a:gd name="connsiteY4" fmla="*/ 591 h 921837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4774 h 926020"/>
                    <a:gd name="connsiteX1" fmla="*/ 441573 w 441573"/>
                    <a:gd name="connsiteY1" fmla="*/ 61924 h 926020"/>
                    <a:gd name="connsiteX2" fmla="*/ 441573 w 441573"/>
                    <a:gd name="connsiteY2" fmla="*/ 926020 h 926020"/>
                    <a:gd name="connsiteX3" fmla="*/ 19050 w 441573"/>
                    <a:gd name="connsiteY3" fmla="*/ 868870 h 926020"/>
                    <a:gd name="connsiteX4" fmla="*/ 0 w 441573"/>
                    <a:gd name="connsiteY4" fmla="*/ 4774 h 926020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9218 h 930464"/>
                    <a:gd name="connsiteX1" fmla="*/ 441573 w 441573"/>
                    <a:gd name="connsiteY1" fmla="*/ 66368 h 930464"/>
                    <a:gd name="connsiteX2" fmla="*/ 441573 w 441573"/>
                    <a:gd name="connsiteY2" fmla="*/ 930464 h 930464"/>
                    <a:gd name="connsiteX3" fmla="*/ 19050 w 441573"/>
                    <a:gd name="connsiteY3" fmla="*/ 873314 h 930464"/>
                    <a:gd name="connsiteX4" fmla="*/ 0 w 441573"/>
                    <a:gd name="connsiteY4" fmla="*/ 9218 h 930464"/>
                    <a:gd name="connsiteX0" fmla="*/ 0 w 441573"/>
                    <a:gd name="connsiteY0" fmla="*/ 3771 h 925017"/>
                    <a:gd name="connsiteX1" fmla="*/ 441573 w 441573"/>
                    <a:gd name="connsiteY1" fmla="*/ 60921 h 925017"/>
                    <a:gd name="connsiteX2" fmla="*/ 441573 w 441573"/>
                    <a:gd name="connsiteY2" fmla="*/ 925017 h 925017"/>
                    <a:gd name="connsiteX3" fmla="*/ 19050 w 441573"/>
                    <a:gd name="connsiteY3" fmla="*/ 867867 h 925017"/>
                    <a:gd name="connsiteX4" fmla="*/ 0 w 441573"/>
                    <a:gd name="connsiteY4" fmla="*/ 3771 h 925017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573" h="928173">
                      <a:moveTo>
                        <a:pt x="0" y="6927"/>
                      </a:moveTo>
                      <a:cubicBezTo>
                        <a:pt x="430039" y="-21391"/>
                        <a:pt x="294382" y="45027"/>
                        <a:pt x="441573" y="64077"/>
                      </a:cubicBezTo>
                      <a:lnTo>
                        <a:pt x="441573" y="928173"/>
                      </a:lnTo>
                      <a:cubicBezTo>
                        <a:pt x="300732" y="909123"/>
                        <a:pt x="376362" y="845555"/>
                        <a:pt x="19050" y="871023"/>
                      </a:cubicBezTo>
                      <a:lnTo>
                        <a:pt x="0" y="6927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785274" y="219164"/>
                <a:ext cx="1853548" cy="4709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90997" y="215520"/>
              <a:ext cx="18639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综合强化练</a:t>
              </a:r>
              <a:endParaRPr lang="en-US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89206" y="4058816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该烃最长碳链有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个碳原子，离取代基最近的一端开始编号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sz="2800" kern="1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zh-CN" altLang="zh-CN" sz="2800" kern="1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得该烃名称为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2,6,6-</a:t>
            </a:r>
            <a:r>
              <a:rPr lang="zh-CN" altLang="zh-CN" sz="2800" kern="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三甲基辛烷，故选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spc="-5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247545" y="326147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49" y="1701602"/>
            <a:ext cx="4331025" cy="15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S2-84+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2" y="4796982"/>
            <a:ext cx="4973197" cy="16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79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571445"/>
            <a:ext cx="11412000" cy="500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12.(2021·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沈阳模拟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下列有机物命名正确的是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乙基戊烷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邻二甲苯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237826" y="357381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0" y="1303462"/>
            <a:ext cx="921734" cy="106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0" y="2691654"/>
            <a:ext cx="837374" cy="62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0" y="3498218"/>
            <a:ext cx="1443532" cy="92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60" y="4510261"/>
            <a:ext cx="1924708" cy="92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465565"/>
            <a:ext cx="11412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个碳的烷烃，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3,4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号碳上各有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个甲基，系统命名为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3,4-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二甲基己烷，错误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个碳的一元醇，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号碳上有羟基，系统命名为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丁醇，错误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苯环的邻位有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个甲基，习惯命名为邻二甲苯，正确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个碳的烯烃，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号碳上有甲基，系统命名为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甲基丙烯，错误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06" y="179909"/>
            <a:ext cx="890954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245" y="1862292"/>
            <a:ext cx="829083" cy="62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76" y="3146208"/>
            <a:ext cx="1429240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4201945"/>
            <a:ext cx="1865434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638739"/>
            <a:ext cx="1141200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13.(2020·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成都月考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下列各化合物的命名正确的是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=CH—CH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1,4-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戊二烯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C—CH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炔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			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间二甲苯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			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228650" y="140424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5" y="2690404"/>
            <a:ext cx="2368451" cy="10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5" y="4010101"/>
            <a:ext cx="2439912" cy="100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405458"/>
            <a:ext cx="11412000" cy="5741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14.(2021·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山东模拟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下列有机物命名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括号内为名称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    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乙基丁烷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           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甲基丁醛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3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                         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2,4,6-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三硝基苯酚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3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229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            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戊醇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226638" y="362886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99682" name="Picture 2" descr="S2-8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0" y="1062970"/>
            <a:ext cx="775874" cy="75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6" y="1999074"/>
            <a:ext cx="869299" cy="10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7" name="Picture 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6" y="3132152"/>
            <a:ext cx="2153137" cy="19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8" name="Picture 8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6" y="5208975"/>
            <a:ext cx="1016157" cy="7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96026"/>
            <a:ext cx="11412000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个碳原子的烷烃，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个甲基，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个甲基，系统命名为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2,2,3-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三甲基戊烷，错误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5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个碳原子的醛，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个甲基，系统命名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15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甲基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丙醛，错误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苯酚为母体，连羟基碳为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号碳，则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2,4,6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各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35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个硝基，系统命名为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2,4,6-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三硝基苯酚，正确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200706" name="Picture 2" descr="S2-86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02" y="170384"/>
            <a:ext cx="853461" cy="82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82" y="1512769"/>
            <a:ext cx="945168" cy="117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54" y="3633712"/>
            <a:ext cx="2218505" cy="200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396727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个碳原子的醇，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个甲基，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个羟基，系统命名为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戊醇，错误。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200709" name="Picture 5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88" y="1324719"/>
            <a:ext cx="1095749" cy="84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765498"/>
            <a:ext cx="114120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下列有机物命名正确的是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 			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丙烷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1-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丁醇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1,3-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丙烯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229959" y="270924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3" y="1653186"/>
            <a:ext cx="2467806" cy="10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3" y="3478334"/>
            <a:ext cx="2864715" cy="68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3" y="4444786"/>
            <a:ext cx="2059236" cy="104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1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408278"/>
            <a:ext cx="11412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中有机物名称应为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甲基丁烷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中有机物名称应为对二甲苯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(1,4-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中有机物名称应为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-1-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丙烯。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570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29" name="矩形 28"/>
          <p:cNvSpPr/>
          <p:nvPr/>
        </p:nvSpPr>
        <p:spPr>
          <a:xfrm>
            <a:off x="389206" y="610053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16.(2020·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太和县校级期中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根据要求回答下列问题：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用系统命名法给下列物质命名：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2132099"/>
            <a:ext cx="4952497" cy="10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7360466" y="2014192"/>
            <a:ext cx="3058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-5-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乙基辛烷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389206" y="3628975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烷烃，最长主碳链有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离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取代基近的一端编号得到名称为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-5-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乙基辛烷。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69" y="3871721"/>
            <a:ext cx="4585334" cy="9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34968" y="685354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烷烃的习惯命名法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普通命名法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原则：碳原子数后加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碳原子数的表示方法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碳原子数在十以内的，依次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碳原子数在十以上的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68713" y="2690974"/>
            <a:ext cx="585508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甲、乙、丙、丁、戊、己、庚、辛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3720" y="334750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壬、癸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31355" y="4003447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中文数字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046768" y="400344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十四烷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75692" y="46347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二十烷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29" name="矩形 28"/>
          <p:cNvSpPr/>
          <p:nvPr/>
        </p:nvSpPr>
        <p:spPr>
          <a:xfrm>
            <a:off x="389206" y="1153467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755973"/>
            <a:ext cx="4910776" cy="16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294240" y="1257885"/>
            <a:ext cx="3956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2,5,5-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乙基庚烷</a:t>
            </a:r>
            <a:endParaRPr lang="zh-CN" alt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99" y="2863255"/>
            <a:ext cx="5113271" cy="170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389206" y="3301257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烷烃，选取最长主碳链含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7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碳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原子，离取代基近的一端编号得到正确名称为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2,5,5-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-4-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乙基庚烷。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7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29" name="矩形 28"/>
          <p:cNvSpPr/>
          <p:nvPr/>
        </p:nvSpPr>
        <p:spPr>
          <a:xfrm>
            <a:off x="389206" y="1469173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053530"/>
            <a:ext cx="5082822" cy="106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466992" y="1586145"/>
            <a:ext cx="368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2,4-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-3-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乙基己烷</a:t>
            </a:r>
            <a:endParaRPr lang="zh-CN" altLang="en-US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46" y="2618652"/>
            <a:ext cx="5275340" cy="10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389206" y="3091011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烷烃，选取最长主碳链含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6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个碳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原子，离取代基近的一端编号得到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2,4-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乙基己烷。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9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0" y="1708590"/>
            <a:ext cx="12190413" cy="152956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29" name="矩形 28"/>
          <p:cNvSpPr/>
          <p:nvPr/>
        </p:nvSpPr>
        <p:spPr>
          <a:xfrm>
            <a:off x="389206" y="232221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根据下列有机物的名称，写出相应的结构简式：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(4)3,5-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二甲基庚烷：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9649" y="943422"/>
            <a:ext cx="599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CH(CH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CH(CH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89206" y="1796893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spc="-5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3,5-</a:t>
            </a:r>
            <a:r>
              <a:rPr lang="zh-CN" altLang="zh-CN" sz="2800" kern="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二甲基庚烷，主碳链有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7</a:t>
            </a:r>
            <a:r>
              <a:rPr lang="zh-CN" altLang="zh-CN" sz="2800" kern="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个碳原子，在主碳链的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号碳、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zh-CN" altLang="zh-CN" sz="2800" kern="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号碳原子上都连接一个甲基，结构简式为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CH(CH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)CH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CH(CH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)CH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pc="-5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spc="-5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spc="-5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89206" y="3360431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340610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(5)2,2,5-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三甲基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乙基己烷：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9206" y="4240932"/>
            <a:ext cx="11412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2,2,5-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三甲基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-3-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乙基己烷，主碳链有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个碳原子，在主碳链的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号碳上有两个甲基，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号碳上连接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个乙基，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号碳原子上连接一个甲基，结构简式为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C(CH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CH(CH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CH(CH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36232" y="3418268"/>
            <a:ext cx="6647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C(CH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CH(CH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CH(CH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6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43" grpId="0"/>
      <p:bldP spid="4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29" name="矩形 28"/>
          <p:cNvSpPr/>
          <p:nvPr/>
        </p:nvSpPr>
        <p:spPr>
          <a:xfrm>
            <a:off x="389206" y="189434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Ⅲ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按要求回答下列问题：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(6)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命名为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乙基丙烷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，错误原因是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其命名为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甲基丁烷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，错误原因是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；正确命名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65" y="1069034"/>
            <a:ext cx="2176180" cy="94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263558" y="96311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主碳链选错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54383" y="222995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主碳链编号顺序错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53480" y="2879248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甲基丁烷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89206" y="3726004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命名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乙基丙烷错误的原因是选错主碳链，将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5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命名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甲基丁烷错误的原因是主碳链的编号起点错误，正确命名为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甲基丁烷。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36" y="3964395"/>
            <a:ext cx="2113197" cy="8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3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9206" y="73993"/>
            <a:ext cx="1141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以下是几种苯的同系物，回答下列问题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89206" y="4366364"/>
            <a:ext cx="1141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之间的关系是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2362" y="4473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互为同分异构体</a:t>
            </a:r>
            <a:endParaRPr lang="zh-CN" altLang="en-US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7" y="1013096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7" y="1013096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50" y="976540"/>
            <a:ext cx="2567681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40" y="983637"/>
            <a:ext cx="2895906" cy="6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4" y="2306472"/>
            <a:ext cx="1822126" cy="147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65" y="2260168"/>
            <a:ext cx="1243623" cy="15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3" y="2159191"/>
            <a:ext cx="1367367" cy="2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389206" y="5292202"/>
            <a:ext cx="11412000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①②③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的分子式均为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，但结构不同，互为同分异构体。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9206" y="553759"/>
            <a:ext cx="1141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89206" y="4277047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按习惯命名法命名，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的名称为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按系统命名法命名，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的名称分别为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7" y="823662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7" y="823662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50" y="787106"/>
            <a:ext cx="2567681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40" y="794203"/>
            <a:ext cx="2895906" cy="6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4" y="2117038"/>
            <a:ext cx="1822126" cy="147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65" y="2070734"/>
            <a:ext cx="1243623" cy="15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3" y="1969757"/>
            <a:ext cx="1367367" cy="2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051773" y="440189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间二甲苯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293593" y="5021396"/>
            <a:ext cx="2139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1,2,3-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三甲苯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992445" y="4897010"/>
            <a:ext cx="183095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340610" algn="l"/>
              </a:tabLs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二甲苯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9206" y="354578"/>
            <a:ext cx="1141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7" y="624481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7" y="624481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50" y="587925"/>
            <a:ext cx="2567681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3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40" y="595022"/>
            <a:ext cx="2895906" cy="6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4" y="1917857"/>
            <a:ext cx="1822126" cy="147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65" y="1871553"/>
            <a:ext cx="1243623" cy="15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3" y="1770576"/>
            <a:ext cx="1367367" cy="2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389206" y="4005858"/>
            <a:ext cx="11412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当有两个取代基时，苯的同系物的习惯命名是用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邻、间、对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表明取代基的相对位置关系；苯的同系物的系统命名通常是以苯作母体，将苯环上支链中最简单的取代基所在的碳位号定为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号。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9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89206" y="3617243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种苯的同系物中苯环上的一氯代物只有一种的是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填序号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中苯环上的一氯代物有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9206" y="117426"/>
            <a:ext cx="1141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7" y="387329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7" y="387329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50" y="350773"/>
            <a:ext cx="2567681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40" y="357870"/>
            <a:ext cx="2895906" cy="6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4" y="1680705"/>
            <a:ext cx="1822126" cy="147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65" y="1634401"/>
            <a:ext cx="1243623" cy="15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3" y="1533424"/>
            <a:ext cx="1367367" cy="2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407574" y="37177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③⑤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588386" y="439969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389206" y="5006937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如果有苯环上的对称轴，找准对称轴分析；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①②③④⑤⑥⑦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苯环上的一氯代物分别有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492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89206" y="3933850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的同分异构体有多种，除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⑤⑥⑦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外，写出其中苯环上一氯代物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种的有机物的结构简式：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，按系统命名法命名为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9206" y="354578"/>
            <a:ext cx="1141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7" y="624481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7" y="624481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50" y="587925"/>
            <a:ext cx="2567681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40" y="595022"/>
            <a:ext cx="2895906" cy="6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4" y="1917857"/>
            <a:ext cx="1822126" cy="147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65" y="1871553"/>
            <a:ext cx="1243623" cy="15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3" y="1770576"/>
            <a:ext cx="1367367" cy="2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54199" y="5330577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-4-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乙基苯</a:t>
            </a:r>
            <a:endParaRPr lang="zh-CN" altLang="en-US" dirty="0"/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60" y="4536172"/>
            <a:ext cx="3211146" cy="62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04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89206" y="570602"/>
            <a:ext cx="1141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7" y="840505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7" y="840505"/>
            <a:ext cx="1534420" cy="105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50" y="803949"/>
            <a:ext cx="2567681" cy="64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940" y="811046"/>
            <a:ext cx="2895906" cy="6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4" y="2133881"/>
            <a:ext cx="1822126" cy="147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65" y="2087577"/>
            <a:ext cx="1243623" cy="15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33" y="1986600"/>
            <a:ext cx="1367367" cy="2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矩形 46"/>
          <p:cNvSpPr/>
          <p:nvPr/>
        </p:nvSpPr>
        <p:spPr>
          <a:xfrm>
            <a:off x="389206" y="4286857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苯环上的一氯代物有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种，则此有机物有两个不同取代基，而且两个取代基处于对位。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返回">
            <a:hlinkClick r:id="rId26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schemeClr val="tx1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31980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34968" y="824146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当碳原子数相同时，在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碳原子数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烷名前面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加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endParaRPr lang="en-US" altLang="zh-CN" sz="2800" u="sng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336" y="1714876"/>
            <a:ext cx="1924214" cy="9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90" y="2493690"/>
            <a:ext cx="1791188" cy="141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913162" y="9548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03518" y="9548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75591" y="95488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7410" y="158648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正戊烷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09642" y="158648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异戊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5216" y="286306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09672" y="286316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新戊烷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1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flipV="1">
            <a:off x="-13970" y="626933"/>
            <a:ext cx="3859530" cy="1794749"/>
          </a:xfrm>
          <a:custGeom>
            <a:avLst/>
            <a:gdLst>
              <a:gd name="connsiteX0" fmla="*/ 0 w 3859530"/>
              <a:gd name="connsiteY0" fmla="*/ 1794749 h 1794749"/>
              <a:gd name="connsiteX1" fmla="*/ 3859530 w 3859530"/>
              <a:gd name="connsiteY1" fmla="*/ 1794749 h 1794749"/>
              <a:gd name="connsiteX2" fmla="*/ 1572356 w 3859530"/>
              <a:gd name="connsiteY2" fmla="*/ 0 h 1794749"/>
              <a:gd name="connsiteX3" fmla="*/ 0 w 3859530"/>
              <a:gd name="connsiteY3" fmla="*/ 0 h 179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530" h="1794749">
                <a:moveTo>
                  <a:pt x="0" y="1794749"/>
                </a:moveTo>
                <a:lnTo>
                  <a:pt x="3859530" y="1794749"/>
                </a:lnTo>
                <a:lnTo>
                  <a:pt x="15723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0979" y="3669889"/>
            <a:ext cx="4648455" cy="742287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本课结束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362552" y="452829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solidFill>
                  <a:schemeClr val="tx2"/>
                </a:solidFill>
                <a:latin typeface="微软雅黑" pitchFamily="34" charset="-122"/>
              </a:rPr>
              <a:t>www.xinjiaoyu.com</a:t>
            </a:r>
            <a:endParaRPr lang="zh-CN" altLang="en-US" sz="2700" b="1" dirty="0">
              <a:solidFill>
                <a:schemeClr val="tx2"/>
              </a:solidFill>
              <a:latin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-13970" y="700035"/>
            <a:ext cx="3938917" cy="3186481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4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481644" y="280634"/>
            <a:ext cx="1292288" cy="1430721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3418312" y="6635"/>
            <a:ext cx="4005970" cy="3207135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9" name="任意多边形 18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87095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烷烃的系统命名法的步骤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选母体，称某烷。选定分子中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为主链，按主链中碳原子数目称作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某烷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编序号，定支链。选主链中离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最近的一端开始编号；当两个相同支链离两端主链距离相同时，从离第三个支链最近的一端开始编号，等近时按支链最简进行编号。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取代基写在前，注位置，短线连。先写取代基的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，再写取代基的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73768" y="1439780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碳原子数最多的碳链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10264" y="273592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支链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27454" y="465393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6363" y="53020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74726" y="53020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77466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不同基团，由简到繁，相同合并。简单在前、复杂在后、相同合并，最后写主链名称。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54" y="1855531"/>
            <a:ext cx="6007906" cy="170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89206" y="2291731"/>
            <a:ext cx="9028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9206" y="3695283"/>
            <a:ext cx="1141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主链碳原子数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取代基的名称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甲基的位置分别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位；乙基的位置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该烷烃的名称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30910" y="380088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03118" y="38008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庚烷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43706" y="44547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3924" y="44547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68916" y="51126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73003" y="51126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116915" y="51126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84042" y="5734050"/>
            <a:ext cx="3687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2,5-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二甲基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-4-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乙基庚烷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7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16890</TotalTime>
  <Words>3102</Words>
  <Application>Microsoft Office PowerPoint</Application>
  <PresentationFormat>自定义</PresentationFormat>
  <Paragraphs>1122</Paragraphs>
  <Slides>70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70</vt:i4>
      </vt:variant>
    </vt:vector>
  </HeadingPairs>
  <TitlesOfParts>
    <vt:vector size="84" baseType="lpstr">
      <vt:lpstr>方正中等线简体</vt:lpstr>
      <vt:lpstr>黑体</vt:lpstr>
      <vt:lpstr>华文细黑</vt:lpstr>
      <vt:lpstr>经典繁仿黑</vt:lpstr>
      <vt:lpstr>楷体</vt:lpstr>
      <vt:lpstr>楷体_GB2312</vt:lpstr>
      <vt:lpstr>宋体</vt:lpstr>
      <vt:lpstr>微软雅黑</vt:lpstr>
      <vt:lpstr>Arial</vt:lpstr>
      <vt:lpstr>Broadway</vt:lpstr>
      <vt:lpstr>Calibri</vt:lpstr>
      <vt:lpstr>Courier New</vt:lpstr>
      <vt:lpstr>Times New Roman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8539</cp:revision>
  <dcterms:created xsi:type="dcterms:W3CDTF">2014-11-27T01:03:00Z</dcterms:created>
  <dcterms:modified xsi:type="dcterms:W3CDTF">2021-08-07T07:57:35Z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