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0" r:id="rId2"/>
    <p:sldId id="262" r:id="rId3"/>
    <p:sldId id="271" r:id="rId4"/>
    <p:sldId id="272" r:id="rId5"/>
    <p:sldId id="273" r:id="rId6"/>
    <p:sldId id="283" r:id="rId7"/>
    <p:sldId id="285" r:id="rId8"/>
    <p:sldId id="286" r:id="rId9"/>
    <p:sldId id="287" r:id="rId10"/>
    <p:sldId id="288" r:id="rId11"/>
    <p:sldId id="275" r:id="rId12"/>
    <p:sldId id="276" r:id="rId13"/>
    <p:sldId id="289" r:id="rId14"/>
    <p:sldId id="277" r:id="rId15"/>
    <p:sldId id="290" r:id="rId16"/>
    <p:sldId id="278" r:id="rId17"/>
    <p:sldId id="279" r:id="rId18"/>
    <p:sldId id="280" r:id="rId19"/>
    <p:sldId id="281" r:id="rId20"/>
    <p:sldId id="282" r:id="rId21"/>
    <p:sldId id="291" r:id="rId22"/>
    <p:sldId id="292" r:id="rId23"/>
    <p:sldId id="270" r:id="rId24"/>
    <p:sldId id="269" r:id="rId25"/>
    <p:sldId id="268" r:id="rId26"/>
    <p:sldId id="293" r:id="rId27"/>
    <p:sldId id="261" r:id="rId2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03ED"/>
    <a:srgbClr val="231AD6"/>
    <a:srgbClr val="340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7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124CE-78A1-49EB-94F8-6BDC72F06433}" type="datetimeFigureOut">
              <a:rPr lang="zh-CN" altLang="en-US" smtClean="0"/>
              <a:t>2017/12/7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2C383-C4E7-4CCB-AEB0-C34CFA17A7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746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$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来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&amp;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源：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482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WWW.ziyuanku.com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584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资*源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%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库</a:t>
            </a:r>
            <a:endParaRPr lang="en-US" altLang="zh-CN" sz="1200" smtClean="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686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资*源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%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库</a:t>
            </a:r>
            <a:endParaRPr lang="en-US" altLang="zh-CN" sz="1200" smtClean="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789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资*源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%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库</a:t>
            </a:r>
            <a:endParaRPr lang="en-US" altLang="zh-CN" sz="1200" smtClean="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867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资*源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%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库 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资*源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%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库 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资*源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%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库 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277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资*源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%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库 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$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来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&amp;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源：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$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来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&amp;</a:t>
            </a:r>
            <a:r>
              <a:rPr lang="zh-CN" altLang="en-US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源：</a:t>
            </a:r>
            <a:r>
              <a:rPr lang="en-US" altLang="zh-CN" sz="120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ziyuanku.com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9907C-3000-4BDF-BAC3-34717BA7B625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77A7-5660-44FF-A1A8-A861B9CF27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453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BB0A-F51D-4047-AEDE-2125CD181030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7BB3-57C0-4D34-A1EC-7ED01EB815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27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6A4A5-A086-428E-AD15-B4A8D3B3161D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EFE3C-6F2B-453C-8AAE-7FD9CD72258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953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24193-6207-48E5-9A0D-78D99CED97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7467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8CED5-DCD1-4FA5-8E3A-A77C57D813F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5802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8136859" y="530370"/>
            <a:ext cx="820283" cy="369332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第 </a:t>
            </a:r>
            <a:fld id="{2EEF1883-7A0E-4F66-9932-E581691AD397}" type="slidenum">
              <a:rPr lang="zh-CN" altLang="en-US" sz="1600">
                <a:solidFill>
                  <a:prstClr val="white"/>
                </a:solidFill>
                <a:latin typeface="Calibri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zh-CN" altLang="en-US" sz="1600" dirty="0">
                <a:solidFill>
                  <a:prstClr val="white"/>
                </a:solidFill>
                <a:latin typeface="Calibri"/>
              </a:rPr>
              <a:t>  </a:t>
            </a:r>
            <a:r>
              <a:rPr lang="zh-CN" altLang="en-US" sz="16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1675416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91淘课logo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EBF2-DA06-4A82-B350-3932C1527875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77599-84FA-4B3F-B538-16046398CC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72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1AF68-EFA8-4372-B92F-EA6317C691DB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2FB82-1412-4B78-B760-4D4420C59A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95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0D131-794B-49E7-BF7D-E3906269AC98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1F08-57BC-4BB0-9BEE-D576571144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5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C7530-7C64-4B15-88A7-551A1FD12983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D676-DC14-4128-B210-0CFC1C02F8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48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D96B7-D323-46E2-9982-DADEF33F4485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502B-2B46-4ED1-87C9-0B6007270E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70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8C680-81B2-413E-89D3-A60A9AFD6254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7EBD3-A00B-4FF8-A891-7337E6438E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571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5633E-3E43-4FE7-B36B-D7483F2E37CB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D42D2-695F-40F2-8EDA-2902FD80FF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58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9E69-B025-4806-BB7B-43CFB6C3ED55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7521-21B5-4D59-B7CB-C90AF6CA27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213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13" t="1" b="35549"/>
          <a:stretch/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EE2685-67BC-4CD9-A402-CAC64CD282D6}" type="datetimeFigureOut">
              <a:rPr lang="zh-CN" altLang="en-US"/>
              <a:pPr>
                <a:defRPr/>
              </a:pPr>
              <a:t>2017/12/7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B845C3D-4BFF-466B-8424-D1DC412627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31" name="Picture 8" descr="91淘课logo"/>
          <p:cNvPicPr>
            <a:picLocks noChangeAspect="1" noChangeArrowheads="1"/>
          </p:cNvPicPr>
          <p:nvPr userDrawn="1"/>
        </p:nvPicPr>
        <p:blipFill>
          <a:blip r:embed="rId17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9.png"/><Relationship Id="rId10" Type="http://schemas.openxmlformats.org/officeDocument/2006/relationships/image" Target="../media/image11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5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8" descr="91淘课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07604" y="1700808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方正姚体" pitchFamily="2" charset="-122"/>
                <a:ea typeface="方正姚体" pitchFamily="2" charset="-122"/>
              </a:rPr>
              <a:t>第</a:t>
            </a:r>
            <a:r>
              <a:rPr lang="en-US" altLang="zh-CN" sz="6000" dirty="0" smtClean="0">
                <a:latin typeface="方正姚体" pitchFamily="2" charset="-122"/>
                <a:ea typeface="方正姚体" pitchFamily="2" charset="-122"/>
              </a:rPr>
              <a:t>1</a:t>
            </a:r>
            <a:r>
              <a:rPr lang="zh-CN" altLang="en-US" sz="6000" dirty="0" smtClean="0">
                <a:latin typeface="方正姚体" pitchFamily="2" charset="-122"/>
                <a:ea typeface="方正姚体" pitchFamily="2" charset="-122"/>
              </a:rPr>
              <a:t>课时</a:t>
            </a:r>
            <a:endParaRPr lang="en-US" altLang="zh-CN" sz="6000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方正姚体" pitchFamily="2" charset="-122"/>
                <a:ea typeface="方正姚体" pitchFamily="2" charset="-122"/>
              </a:rPr>
              <a:t>沉淀溶解平衡原理</a:t>
            </a:r>
            <a:endParaRPr lang="zh-CN" altLang="en-US" sz="6000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5" name="Text Box 7"/>
          <p:cNvSpPr txBox="1">
            <a:spLocks noChangeArrowheads="1"/>
          </p:cNvSpPr>
          <p:nvPr/>
        </p:nvSpPr>
        <p:spPr bwMode="auto">
          <a:xfrm>
            <a:off x="683568" y="1052736"/>
            <a:ext cx="424847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2.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方程式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（以</a:t>
            </a:r>
            <a:r>
              <a:rPr lang="en-US" altLang="zh-CN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AgCl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为例）： </a:t>
            </a:r>
          </a:p>
        </p:txBody>
      </p:sp>
      <p:sp>
        <p:nvSpPr>
          <p:cNvPr id="851976" name="Text Box 8"/>
          <p:cNvSpPr txBox="1">
            <a:spLocks noChangeArrowheads="1"/>
          </p:cNvSpPr>
          <p:nvPr/>
        </p:nvSpPr>
        <p:spPr bwMode="auto">
          <a:xfrm>
            <a:off x="683568" y="3278575"/>
            <a:ext cx="1789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【</a:t>
            </a:r>
            <a:r>
              <a:rPr lang="zh-CN" altLang="en-US" sz="2800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练习</a:t>
            </a:r>
            <a:r>
              <a:rPr lang="en-US" altLang="zh-CN" sz="2800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1</a:t>
            </a:r>
            <a:r>
              <a:rPr lang="en-US" altLang="zh-CN" sz="2800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】</a:t>
            </a:r>
          </a:p>
        </p:txBody>
      </p:sp>
      <p:sp>
        <p:nvSpPr>
          <p:cNvPr id="851977" name="Rectangle 9"/>
          <p:cNvSpPr>
            <a:spLocks noChangeArrowheads="1"/>
          </p:cNvSpPr>
          <p:nvPr/>
        </p:nvSpPr>
        <p:spPr bwMode="auto">
          <a:xfrm>
            <a:off x="854993" y="4653136"/>
            <a:ext cx="11334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AgI</a:t>
            </a: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rPr>
              <a:t>(s)</a:t>
            </a:r>
          </a:p>
        </p:txBody>
      </p:sp>
      <p:sp>
        <p:nvSpPr>
          <p:cNvPr id="851979" name="Text Box 11"/>
          <p:cNvSpPr txBox="1">
            <a:spLocks noChangeArrowheads="1"/>
          </p:cNvSpPr>
          <p:nvPr/>
        </p:nvSpPr>
        <p:spPr bwMode="auto">
          <a:xfrm>
            <a:off x="2627784" y="4662661"/>
            <a:ext cx="27029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Ag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+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aq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)+I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aq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)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51980" name="Rectangle 12"/>
          <p:cNvSpPr>
            <a:spLocks noChangeArrowheads="1"/>
          </p:cNvSpPr>
          <p:nvPr/>
        </p:nvSpPr>
        <p:spPr bwMode="auto">
          <a:xfrm>
            <a:off x="899592" y="5288136"/>
            <a:ext cx="6227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Mg(OH)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(s)         Mg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800" b="1" baseline="30000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aq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)+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2OH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aq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)</a:t>
            </a:r>
          </a:p>
        </p:txBody>
      </p:sp>
      <p:sp>
        <p:nvSpPr>
          <p:cNvPr id="851982" name="Rectangle 14"/>
          <p:cNvSpPr>
            <a:spLocks noChangeArrowheads="1"/>
          </p:cNvSpPr>
          <p:nvPr/>
        </p:nvSpPr>
        <p:spPr bwMode="auto">
          <a:xfrm>
            <a:off x="803423" y="3915946"/>
            <a:ext cx="72186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书写碘化银、氢氧化镁溶解平衡的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方程式。 </a:t>
            </a:r>
            <a:endParaRPr lang="zh-CN" altLang="en-US" sz="2800" b="1" dirty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85198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128" y="1848247"/>
            <a:ext cx="4355976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组合 21"/>
          <p:cNvGrpSpPr>
            <a:grpSpLocks/>
          </p:cNvGrpSpPr>
          <p:nvPr/>
        </p:nvGrpSpPr>
        <p:grpSpPr bwMode="auto">
          <a:xfrm>
            <a:off x="1988468" y="4798128"/>
            <a:ext cx="622640" cy="248178"/>
            <a:chOff x="5004048" y="1665288"/>
            <a:chExt cx="576064" cy="24765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5004048" y="1754188"/>
              <a:ext cx="576064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004048" y="1844675"/>
              <a:ext cx="576064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5435699" y="1665288"/>
              <a:ext cx="144413" cy="889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5004048" y="1844675"/>
              <a:ext cx="144413" cy="6826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组合 21"/>
          <p:cNvGrpSpPr>
            <a:grpSpLocks/>
          </p:cNvGrpSpPr>
          <p:nvPr/>
        </p:nvGrpSpPr>
        <p:grpSpPr bwMode="auto">
          <a:xfrm>
            <a:off x="2922158" y="5459607"/>
            <a:ext cx="641730" cy="176170"/>
            <a:chOff x="5004048" y="1665288"/>
            <a:chExt cx="576064" cy="247650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5004048" y="1754188"/>
              <a:ext cx="576064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5004048" y="1844675"/>
              <a:ext cx="576064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5435699" y="1665288"/>
              <a:ext cx="144413" cy="889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5004048" y="1844675"/>
              <a:ext cx="144413" cy="6826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7157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76" grpId="0"/>
      <p:bldP spid="851977" grpId="0"/>
      <p:bldP spid="851979" grpId="0"/>
      <p:bldP spid="851980" grpId="0"/>
      <p:bldP spid="8519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Text Box 2"/>
          <p:cNvSpPr txBox="1">
            <a:spLocks noChangeArrowheads="1"/>
          </p:cNvSpPr>
          <p:nvPr/>
        </p:nvSpPr>
        <p:spPr bwMode="auto">
          <a:xfrm>
            <a:off x="515169" y="692696"/>
            <a:ext cx="197961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特征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r>
              <a:rPr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7544" y="1611338"/>
            <a:ext cx="8545512" cy="3186117"/>
            <a:chOff x="1036" y="2422"/>
            <a:chExt cx="5383" cy="2007"/>
          </a:xfrm>
        </p:grpSpPr>
        <p:grpSp>
          <p:nvGrpSpPr>
            <p:cNvPr id="17412" name="Group 4"/>
            <p:cNvGrpSpPr>
              <a:grpSpLocks/>
            </p:cNvGrpSpPr>
            <p:nvPr/>
          </p:nvGrpSpPr>
          <p:grpSpPr bwMode="auto">
            <a:xfrm>
              <a:off x="1036" y="2422"/>
              <a:ext cx="2474" cy="476"/>
              <a:chOff x="1036" y="2422"/>
              <a:chExt cx="2474" cy="476"/>
            </a:xfrm>
          </p:grpSpPr>
          <p:sp>
            <p:nvSpPr>
              <p:cNvPr id="17416" name="Text Box 5"/>
              <p:cNvSpPr txBox="1">
                <a:spLocks noChangeArrowheads="1"/>
              </p:cNvSpPr>
              <p:nvPr/>
            </p:nvSpPr>
            <p:spPr bwMode="auto">
              <a:xfrm>
                <a:off x="1036" y="2433"/>
                <a:ext cx="680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1pPr>
                <a:lvl2pPr marL="742950" indent="-285750" eaLnBrk="0" hangingPunct="0"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2pPr>
                <a:lvl3pPr marL="1143000" indent="-228600" eaLnBrk="0" hangingPunct="0"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3pPr>
                <a:lvl4pPr marL="1600200" indent="-228600" eaLnBrk="0" hangingPunct="0"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4pPr>
                <a:lvl5pPr marL="2057400" indent="-228600" eaLnBrk="0" hangingPunct="0"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Arial" pitchFamily="34" charset="0"/>
                    <a:ea typeface="华文隶书" pitchFamily="2" charset="-122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zh-CN" altLang="en-US" sz="2800" b="1" dirty="0">
                    <a:solidFill>
                      <a:srgbClr val="0000FF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等：</a:t>
                </a:r>
              </a:p>
            </p:txBody>
          </p:sp>
          <p:grpSp>
            <p:nvGrpSpPr>
              <p:cNvPr id="17417" name="Group 6"/>
              <p:cNvGrpSpPr>
                <a:grpSpLocks/>
              </p:cNvGrpSpPr>
              <p:nvPr/>
            </p:nvGrpSpPr>
            <p:grpSpPr bwMode="auto">
              <a:xfrm>
                <a:off x="1490" y="2422"/>
                <a:ext cx="2020" cy="465"/>
                <a:chOff x="1184" y="2478"/>
                <a:chExt cx="1333" cy="465"/>
              </a:xfrm>
            </p:grpSpPr>
            <p:sp>
              <p:nvSpPr>
                <p:cNvPr id="1741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184" y="2478"/>
                  <a:ext cx="1137" cy="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1pPr>
                  <a:lvl2pPr marL="742950" indent="-285750" eaLnBrk="0" hangingPunct="0"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2pPr>
                  <a:lvl3pPr marL="1143000" indent="-228600" eaLnBrk="0" hangingPunct="0"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3pPr>
                  <a:lvl4pPr marL="1600200" indent="-228600" eaLnBrk="0" hangingPunct="0"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4pPr>
                  <a:lvl5pPr marL="2057400" indent="-228600" eaLnBrk="0" hangingPunct="0"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bg1"/>
                      </a:solidFill>
                      <a:latin typeface="Arial" pitchFamily="34" charset="0"/>
                      <a:ea typeface="华文隶书" pitchFamily="2" charset="-122"/>
                    </a:defRPr>
                  </a:lvl9pPr>
                </a:lstStyle>
                <a:p>
                  <a:pPr algn="l" eaLnBrk="1" hangingPunct="1">
                    <a:lnSpc>
                      <a:spcPct val="150000"/>
                    </a:lnSpc>
                  </a:pPr>
                  <a:r>
                    <a:rPr kumimoji="1" lang="zh-CN" altLang="en-US" sz="2800" b="1" dirty="0">
                      <a:solidFill>
                        <a:schemeClr val="tx2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rPr>
                    <a:t> </a:t>
                  </a:r>
                  <a:r>
                    <a:rPr kumimoji="1" lang="en-US" altLang="zh-CN" sz="2800" b="1" i="1" dirty="0">
                      <a:solidFill>
                        <a:schemeClr val="tx2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kumimoji="1" lang="zh-CN" altLang="en-US" sz="2800" b="1" baseline="-25000" dirty="0">
                      <a:solidFill>
                        <a:schemeClr val="tx2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rPr>
                    <a:t>溶解</a:t>
                  </a:r>
                  <a:r>
                    <a:rPr kumimoji="1" lang="en-US" altLang="zh-CN" sz="2800" b="1" dirty="0">
                      <a:solidFill>
                        <a:schemeClr val="tx2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 </a:t>
                  </a:r>
                  <a:r>
                    <a:rPr kumimoji="1" lang="en-US" altLang="zh-CN" sz="2800" b="1" i="1" dirty="0">
                      <a:solidFill>
                        <a:schemeClr val="tx2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kumimoji="1" lang="zh-CN" altLang="en-US" sz="2800" b="1" baseline="-25000" dirty="0">
                      <a:solidFill>
                        <a:schemeClr val="tx2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rPr>
                    <a:t>析出</a:t>
                  </a:r>
                  <a:r>
                    <a:rPr kumimoji="1" lang="zh-CN" altLang="en-US" sz="2800" b="1" dirty="0">
                      <a:solidFill>
                        <a:schemeClr val="tx2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rPr>
                    <a:t>≠</a:t>
                  </a:r>
                  <a:r>
                    <a:rPr kumimoji="1" lang="en-US" altLang="zh-CN" sz="2800" b="1" dirty="0">
                      <a:solidFill>
                        <a:schemeClr val="tx2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17419" name="Line 8"/>
                <p:cNvSpPr>
                  <a:spLocks noChangeShapeType="1"/>
                </p:cNvSpPr>
                <p:nvPr/>
              </p:nvSpPr>
              <p:spPr bwMode="auto">
                <a:xfrm>
                  <a:off x="2421" y="2750"/>
                  <a:ext cx="96" cy="192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lnSpc>
                      <a:spcPct val="150000"/>
                    </a:lnSpc>
                  </a:pPr>
                  <a:endParaRPr lang="zh-CN" altLang="en-US" sz="2800">
                    <a:latin typeface="Times New Roman" pitchFamily="18" charset="0"/>
                    <a:ea typeface="+mn-ea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7413" name="Text Box 9"/>
            <p:cNvSpPr txBox="1">
              <a:spLocks noChangeArrowheads="1"/>
            </p:cNvSpPr>
            <p:nvPr/>
          </p:nvSpPr>
          <p:spPr bwMode="auto">
            <a:xfrm>
              <a:off x="1066" y="2886"/>
              <a:ext cx="195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0000FF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动：</a:t>
              </a:r>
              <a:r>
                <a:rPr kumimoji="1" lang="zh-CN" altLang="en-US" sz="2800" b="1" dirty="0" smtClean="0">
                  <a:solidFill>
                    <a:schemeClr val="tx2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动态平衡。</a:t>
              </a:r>
              <a:r>
                <a:rPr kumimoji="1" lang="zh-CN" altLang="en-US" sz="2800" dirty="0" smtClean="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endParaRPr kumimoji="1"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7414" name="Text Box 10"/>
            <p:cNvSpPr txBox="1">
              <a:spLocks noChangeArrowheads="1"/>
            </p:cNvSpPr>
            <p:nvPr/>
          </p:nvSpPr>
          <p:spPr bwMode="auto">
            <a:xfrm>
              <a:off x="1066" y="3322"/>
              <a:ext cx="5353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kumimoji="1" lang="zh-CN" altLang="en-US" sz="2800" b="1" dirty="0">
                  <a:solidFill>
                    <a:srgbClr val="0000FF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定：</a:t>
              </a:r>
              <a:r>
                <a:rPr kumimoji="1" lang="zh-CN" altLang="en-US" sz="2800" b="1" dirty="0">
                  <a:solidFill>
                    <a:schemeClr val="tx2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外界条件一定，溶液中各粒子的</a:t>
              </a:r>
              <a:r>
                <a:rPr kumimoji="1" lang="zh-CN" altLang="en-US" sz="2800" b="1" dirty="0" smtClean="0">
                  <a:solidFill>
                    <a:schemeClr val="tx2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浓度</a:t>
              </a:r>
              <a:r>
                <a:rPr kumimoji="1" lang="zh-CN" altLang="en-US" sz="2800" b="1" dirty="0">
                  <a:solidFill>
                    <a:schemeClr val="tx2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保持不变</a:t>
              </a:r>
              <a:r>
                <a:rPr kumimoji="1" lang="zh-CN" altLang="en-US" sz="2800" b="1" dirty="0" smtClean="0">
                  <a:solidFill>
                    <a:schemeClr val="tx2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。</a:t>
              </a:r>
              <a:endParaRPr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7415" name="Text Box 11"/>
            <p:cNvSpPr txBox="1">
              <a:spLocks noChangeArrowheads="1"/>
            </p:cNvSpPr>
            <p:nvPr/>
          </p:nvSpPr>
          <p:spPr bwMode="auto">
            <a:xfrm>
              <a:off x="1111" y="3964"/>
              <a:ext cx="449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kumimoji="1" lang="zh-CN" altLang="en-US" sz="2800" b="1" dirty="0">
                  <a:solidFill>
                    <a:srgbClr val="0000FF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变：</a:t>
              </a:r>
              <a:r>
                <a:rPr kumimoji="1" lang="zh-CN" altLang="en-US" sz="2800" b="1" dirty="0">
                  <a:solidFill>
                    <a:schemeClr val="tx2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外界条件改变，溶解平衡发生移动。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6209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4196" y="692696"/>
            <a:ext cx="50419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影响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溶解平衡的因素：</a:t>
            </a:r>
            <a:r>
              <a:rPr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854019" name="Text Box 3"/>
          <p:cNvSpPr txBox="1">
            <a:spLocks noChangeArrowheads="1"/>
          </p:cNvSpPr>
          <p:nvPr/>
        </p:nvSpPr>
        <p:spPr bwMode="auto">
          <a:xfrm>
            <a:off x="397743" y="1628800"/>
            <a:ext cx="1509962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⑴内因：</a:t>
            </a:r>
          </a:p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endParaRPr lang="zh-CN" altLang="en-US" sz="2800" b="1" dirty="0">
              <a:solidFill>
                <a:srgbClr val="A5002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⑵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外因：</a:t>
            </a:r>
          </a:p>
        </p:txBody>
      </p:sp>
      <p:sp>
        <p:nvSpPr>
          <p:cNvPr id="854020" name="Text Box 4"/>
          <p:cNvSpPr txBox="1">
            <a:spLocks noChangeArrowheads="1"/>
          </p:cNvSpPr>
          <p:nvPr/>
        </p:nvSpPr>
        <p:spPr bwMode="auto">
          <a:xfrm>
            <a:off x="1763688" y="1620026"/>
            <a:ext cx="41767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难溶电解质本身的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性质。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411413" y="3266975"/>
            <a:ext cx="43195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zh-CN" altLang="en-US" sz="280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339975" y="3266975"/>
            <a:ext cx="38893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zh-CN" altLang="en-US" sz="280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44676" y="2619275"/>
            <a:ext cx="1214438" cy="2393950"/>
            <a:chOff x="1253" y="2205"/>
            <a:chExt cx="765" cy="1508"/>
          </a:xfrm>
        </p:grpSpPr>
        <p:sp>
          <p:nvSpPr>
            <p:cNvPr id="18446" name="AutoShape 8"/>
            <p:cNvSpPr>
              <a:spLocks/>
            </p:cNvSpPr>
            <p:nvPr/>
          </p:nvSpPr>
          <p:spPr bwMode="auto">
            <a:xfrm>
              <a:off x="1253" y="2420"/>
              <a:ext cx="175" cy="1112"/>
            </a:xfrm>
            <a:prstGeom prst="leftBrace">
              <a:avLst>
                <a:gd name="adj1" fmla="val 45696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8447" name="Text Box 9"/>
            <p:cNvSpPr txBox="1">
              <a:spLocks noChangeArrowheads="1"/>
            </p:cNvSpPr>
            <p:nvPr/>
          </p:nvSpPr>
          <p:spPr bwMode="auto">
            <a:xfrm>
              <a:off x="1383" y="2205"/>
              <a:ext cx="635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231AD6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温度：</a:t>
              </a:r>
            </a:p>
          </p:txBody>
        </p:sp>
        <p:sp>
          <p:nvSpPr>
            <p:cNvPr id="18448" name="Text Box 10"/>
            <p:cNvSpPr txBox="1">
              <a:spLocks noChangeArrowheads="1"/>
            </p:cNvSpPr>
            <p:nvPr/>
          </p:nvSpPr>
          <p:spPr bwMode="auto">
            <a:xfrm>
              <a:off x="1384" y="3248"/>
              <a:ext cx="589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231AD6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浓度：</a:t>
              </a:r>
            </a:p>
          </p:txBody>
        </p:sp>
      </p:grpSp>
      <p:sp>
        <p:nvSpPr>
          <p:cNvPr id="854027" name="Text Box 11"/>
          <p:cNvSpPr txBox="1">
            <a:spLocks noChangeArrowheads="1"/>
          </p:cNvSpPr>
          <p:nvPr/>
        </p:nvSpPr>
        <p:spPr bwMode="auto">
          <a:xfrm>
            <a:off x="2987677" y="2564904"/>
            <a:ext cx="468153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温度升高，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多数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溶解平衡向溶解方向移动。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044826" y="4005166"/>
            <a:ext cx="2535238" cy="1600200"/>
            <a:chOff x="2099" y="3048"/>
            <a:chExt cx="1597" cy="1008"/>
          </a:xfrm>
        </p:grpSpPr>
        <p:sp>
          <p:nvSpPr>
            <p:cNvPr id="18444" name="AutoShape 13"/>
            <p:cNvSpPr>
              <a:spLocks/>
            </p:cNvSpPr>
            <p:nvPr/>
          </p:nvSpPr>
          <p:spPr bwMode="auto">
            <a:xfrm>
              <a:off x="2099" y="3322"/>
              <a:ext cx="163" cy="542"/>
            </a:xfrm>
            <a:prstGeom prst="leftBrace">
              <a:avLst>
                <a:gd name="adj1" fmla="val 55576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2199" y="3048"/>
              <a:ext cx="1497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稀释：</a:t>
              </a:r>
            </a:p>
            <a:p>
              <a:pPr algn="l"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 smtClean="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同离子效应</a:t>
              </a:r>
              <a:r>
                <a:rPr lang="zh-CN" altLang="en-US" sz="2800" b="1" dirty="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：</a:t>
              </a:r>
            </a:p>
          </p:txBody>
        </p:sp>
      </p:grpSp>
      <p:sp>
        <p:nvSpPr>
          <p:cNvPr id="854031" name="Text Box 15"/>
          <p:cNvSpPr txBox="1">
            <a:spLocks noChangeArrowheads="1"/>
          </p:cNvSpPr>
          <p:nvPr/>
        </p:nvSpPr>
        <p:spPr bwMode="auto">
          <a:xfrm>
            <a:off x="4139952" y="3980524"/>
            <a:ext cx="35274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向溶解方向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移动。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54032" name="Text Box 16"/>
          <p:cNvSpPr txBox="1">
            <a:spLocks noChangeArrowheads="1"/>
          </p:cNvSpPr>
          <p:nvPr/>
        </p:nvSpPr>
        <p:spPr bwMode="auto">
          <a:xfrm>
            <a:off x="5220072" y="4869160"/>
            <a:ext cx="36004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加入相同的离子，向生成沉淀的方向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移动。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57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19" grpId="0"/>
      <p:bldP spid="854020" grpId="0"/>
      <p:bldP spid="854027" grpId="0"/>
      <p:bldP spid="854031" grpId="0"/>
      <p:bldP spid="8540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1052736"/>
            <a:ext cx="786256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已知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溶解平衡：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Mg(OH)</a:t>
            </a:r>
            <a:r>
              <a:rPr lang="en-US" altLang="zh-CN" sz="2800" b="1" kern="100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Mg</a:t>
            </a:r>
            <a:r>
              <a:rPr lang="en-US" altLang="zh-CN" sz="2800" b="1" kern="100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800" b="1" kern="100" baseline="300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kern="1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2OH</a:t>
            </a:r>
            <a:r>
              <a:rPr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zh-CN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请分析当改变下列条件时，对该溶解平衡的影响，填写下表：</a:t>
            </a:r>
            <a:endParaRPr lang="zh-CN" altLang="zh-CN" sz="2800" b="1" kern="1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95536" y="546738"/>
            <a:ext cx="18069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【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练习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2】</a:t>
            </a:r>
            <a:endParaRPr lang="en-US" altLang="zh-CN" sz="2800" b="1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组合 21"/>
          <p:cNvGrpSpPr>
            <a:grpSpLocks/>
          </p:cNvGrpSpPr>
          <p:nvPr/>
        </p:nvGrpSpPr>
        <p:grpSpPr bwMode="auto">
          <a:xfrm>
            <a:off x="4716016" y="1340768"/>
            <a:ext cx="622640" cy="248178"/>
            <a:chOff x="5004048" y="1665288"/>
            <a:chExt cx="576064" cy="24765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5004048" y="1754188"/>
              <a:ext cx="5760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5004048" y="1844675"/>
              <a:ext cx="5760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5435699" y="1665288"/>
              <a:ext cx="144413" cy="889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5004048" y="1844675"/>
              <a:ext cx="144413" cy="682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74792"/>
              </p:ext>
            </p:extLst>
          </p:nvPr>
        </p:nvGraphicFramePr>
        <p:xfrm>
          <a:off x="631578" y="3011930"/>
          <a:ext cx="7540822" cy="3513414"/>
        </p:xfrm>
        <a:graphic>
          <a:graphicData uri="http://schemas.openxmlformats.org/drawingml/2006/table">
            <a:tbl>
              <a:tblPr/>
              <a:tblGrid>
                <a:gridCol w="1860918"/>
                <a:gridCol w="2077882"/>
                <a:gridCol w="1839330"/>
                <a:gridCol w="1762692"/>
              </a:tblGrid>
              <a:tr h="585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条件改变</a:t>
                      </a: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移动方向</a:t>
                      </a: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(Mg</a:t>
                      </a:r>
                      <a:r>
                        <a:rPr kumimoji="0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zh-CN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＋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(OH</a:t>
                      </a:r>
                      <a:r>
                        <a:rPr kumimoji="0" lang="zh-CN" alt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－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加水</a:t>
                      </a: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________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升温</a:t>
                      </a: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_________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MgCl</a:t>
                      </a:r>
                      <a:r>
                        <a:rPr kumimoji="0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(s)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_________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加盐酸</a:t>
                      </a: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________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NaOH(s)</a:t>
                      </a: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__________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______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_____</a:t>
                      </a: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0212" marR="202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2771800" y="364502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正向移动</a:t>
            </a:r>
          </a:p>
        </p:txBody>
      </p:sp>
      <p:sp>
        <p:nvSpPr>
          <p:cNvPr id="11" name="矩形 10"/>
          <p:cNvSpPr/>
          <p:nvPr/>
        </p:nvSpPr>
        <p:spPr>
          <a:xfrm>
            <a:off x="6876255" y="368741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不变</a:t>
            </a:r>
          </a:p>
        </p:txBody>
      </p:sp>
      <p:sp>
        <p:nvSpPr>
          <p:cNvPr id="12" name="矩形 11"/>
          <p:cNvSpPr/>
          <p:nvPr/>
        </p:nvSpPr>
        <p:spPr>
          <a:xfrm>
            <a:off x="4759921" y="3577678"/>
            <a:ext cx="1458912" cy="661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不变</a:t>
            </a:r>
          </a:p>
        </p:txBody>
      </p:sp>
      <p:sp>
        <p:nvSpPr>
          <p:cNvPr id="13" name="矩形 12"/>
          <p:cNvSpPr/>
          <p:nvPr/>
        </p:nvSpPr>
        <p:spPr>
          <a:xfrm>
            <a:off x="2771800" y="4335487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正向移动</a:t>
            </a:r>
          </a:p>
        </p:txBody>
      </p:sp>
      <p:sp>
        <p:nvSpPr>
          <p:cNvPr id="14" name="矩形 13"/>
          <p:cNvSpPr/>
          <p:nvPr/>
        </p:nvSpPr>
        <p:spPr>
          <a:xfrm>
            <a:off x="5021621" y="4148396"/>
            <a:ext cx="906463" cy="661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5" name="矩形 14"/>
          <p:cNvSpPr/>
          <p:nvPr/>
        </p:nvSpPr>
        <p:spPr>
          <a:xfrm>
            <a:off x="6876256" y="427815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6" name="矩形 15"/>
          <p:cNvSpPr/>
          <p:nvPr/>
        </p:nvSpPr>
        <p:spPr>
          <a:xfrm>
            <a:off x="2803550" y="483954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逆向移动</a:t>
            </a:r>
          </a:p>
        </p:txBody>
      </p:sp>
      <p:sp>
        <p:nvSpPr>
          <p:cNvPr id="17" name="矩形 16"/>
          <p:cNvSpPr/>
          <p:nvPr/>
        </p:nvSpPr>
        <p:spPr>
          <a:xfrm>
            <a:off x="5004048" y="4712816"/>
            <a:ext cx="906463" cy="660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8" name="矩形 17"/>
          <p:cNvSpPr/>
          <p:nvPr/>
        </p:nvSpPr>
        <p:spPr>
          <a:xfrm>
            <a:off x="6876256" y="486916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19" name="矩形 18"/>
          <p:cNvSpPr/>
          <p:nvPr/>
        </p:nvSpPr>
        <p:spPr>
          <a:xfrm>
            <a:off x="2796188" y="5415607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正向移动</a:t>
            </a:r>
          </a:p>
        </p:txBody>
      </p:sp>
      <p:sp>
        <p:nvSpPr>
          <p:cNvPr id="20" name="矩形 19"/>
          <p:cNvSpPr/>
          <p:nvPr/>
        </p:nvSpPr>
        <p:spPr>
          <a:xfrm>
            <a:off x="5004048" y="5360888"/>
            <a:ext cx="904875" cy="660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21" name="矩形 20"/>
          <p:cNvSpPr/>
          <p:nvPr/>
        </p:nvSpPr>
        <p:spPr>
          <a:xfrm>
            <a:off x="6876256" y="541560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22" name="矩形 21"/>
          <p:cNvSpPr/>
          <p:nvPr/>
        </p:nvSpPr>
        <p:spPr>
          <a:xfrm>
            <a:off x="2803550" y="604336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逆向移动</a:t>
            </a:r>
          </a:p>
        </p:txBody>
      </p:sp>
      <p:sp>
        <p:nvSpPr>
          <p:cNvPr id="23" name="矩形 22"/>
          <p:cNvSpPr/>
          <p:nvPr/>
        </p:nvSpPr>
        <p:spPr>
          <a:xfrm>
            <a:off x="5065836" y="5928494"/>
            <a:ext cx="904875" cy="660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24" name="矩形 23"/>
          <p:cNvSpPr/>
          <p:nvPr/>
        </p:nvSpPr>
        <p:spPr>
          <a:xfrm>
            <a:off x="6921083" y="603383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85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kern="1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</p:spTree>
    <p:extLst>
      <p:ext uri="{BB962C8B-B14F-4D97-AF65-F5344CB8AC3E}">
        <p14:creationId xmlns:p14="http://schemas.microsoft.com/office/powerpoint/2010/main" val="4201736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Text Box 2"/>
          <p:cNvSpPr txBox="1">
            <a:spLocks noChangeArrowheads="1"/>
          </p:cNvSpPr>
          <p:nvPr/>
        </p:nvSpPr>
        <p:spPr bwMode="auto">
          <a:xfrm>
            <a:off x="251520" y="827938"/>
            <a:ext cx="4897438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二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溶度积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和溶度积规则</a:t>
            </a:r>
          </a:p>
        </p:txBody>
      </p:sp>
      <p:sp>
        <p:nvSpPr>
          <p:cNvPr id="855043" name="Text Box 3"/>
          <p:cNvSpPr txBox="1">
            <a:spLocks noChangeArrowheads="1"/>
          </p:cNvSpPr>
          <p:nvPr/>
        </p:nvSpPr>
        <p:spPr bwMode="auto">
          <a:xfrm>
            <a:off x="543668" y="1615440"/>
            <a:ext cx="752475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概念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</a:p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在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一定温度下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在难溶电解质的饱和溶液中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各离子浓度幂之乘积为一常数，称为溶度积，用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表示。</a:t>
            </a:r>
          </a:p>
        </p:txBody>
      </p:sp>
    </p:spTree>
    <p:extLst>
      <p:ext uri="{BB962C8B-B14F-4D97-AF65-F5344CB8AC3E}">
        <p14:creationId xmlns:p14="http://schemas.microsoft.com/office/powerpoint/2010/main" val="1258357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11560" y="3265820"/>
            <a:ext cx="43341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800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en-US" altLang="zh-CN" sz="2800" b="1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=[</a:t>
            </a:r>
            <a:r>
              <a:rPr lang="en-GB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zh-CN" sz="2800" b="1" i="1" baseline="30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zh-CN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r>
              <a:rPr lang="en-GB" altLang="zh-CN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[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r>
              <a:rPr lang="en-US" altLang="zh-CN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zh-CN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908720"/>
            <a:ext cx="4896544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表达式：</a:t>
            </a:r>
            <a:endParaRPr lang="en-US" altLang="zh-CN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对于下列沉淀溶解平衡：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11560" y="2396307"/>
            <a:ext cx="1494320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</a:rPr>
              <a:t>M</a:t>
            </a:r>
            <a:r>
              <a:rPr lang="en-US" altLang="zh-CN" sz="2800" b="1" i="1" baseline="-25000" dirty="0" err="1" smtClean="0">
                <a:latin typeface="Times New Roman" pitchFamily="18" charset="0"/>
                <a:ea typeface="宋体" pitchFamily="2" charset="-122"/>
              </a:rPr>
              <a:t>m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</a:rPr>
              <a:t>A</a:t>
            </a:r>
            <a:r>
              <a:rPr lang="en-US" altLang="zh-CN" sz="2800" b="1" i="1" baseline="-25000" dirty="0" err="1" smtClean="0"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</a:rPr>
              <a:t>(s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)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613296" y="2368779"/>
            <a:ext cx="34612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/>
            <a:r>
              <a:rPr lang="en-US" altLang="zh-CN" sz="2800" b="1" i="1" dirty="0" err="1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m</a:t>
            </a:r>
            <a:r>
              <a:rPr lang="en-US" altLang="zh-CN" sz="2800" b="1" dirty="0" err="1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M</a:t>
            </a:r>
            <a:r>
              <a:rPr lang="en-US" altLang="zh-CN" sz="2800" b="1" i="1" baseline="30000" dirty="0" err="1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2800" b="1" baseline="30000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+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en-US" altLang="zh-CN" sz="2800" b="1" dirty="0" err="1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aq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)+</a:t>
            </a:r>
            <a:r>
              <a:rPr lang="en-US" altLang="zh-CN" sz="2800" b="1" i="1" dirty="0" err="1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n</a:t>
            </a:r>
            <a:r>
              <a:rPr lang="en-US" altLang="zh-CN" sz="2800" b="1" dirty="0" err="1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A</a:t>
            </a:r>
            <a:r>
              <a:rPr lang="en-US" altLang="zh-CN" sz="2800" b="1" i="1" baseline="30000" dirty="0" err="1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m</a:t>
            </a:r>
            <a:r>
              <a:rPr lang="en-US" altLang="zh-CN" sz="2800" b="1" baseline="30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en-US" altLang="zh-CN" sz="2800" b="1" dirty="0" err="1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aq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)</a:t>
            </a:r>
            <a:endParaRPr lang="zh-CN" altLang="en-US" sz="2800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grpSp>
        <p:nvGrpSpPr>
          <p:cNvPr id="9" name="组合 21"/>
          <p:cNvGrpSpPr>
            <a:grpSpLocks/>
          </p:cNvGrpSpPr>
          <p:nvPr/>
        </p:nvGrpSpPr>
        <p:grpSpPr bwMode="auto">
          <a:xfrm>
            <a:off x="2077152" y="2541299"/>
            <a:ext cx="622640" cy="248178"/>
            <a:chOff x="5004048" y="1665288"/>
            <a:chExt cx="576064" cy="247650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5004048" y="1754188"/>
              <a:ext cx="5760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5004048" y="1844675"/>
              <a:ext cx="5760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5435699" y="1665288"/>
              <a:ext cx="144413" cy="889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004048" y="1844675"/>
              <a:ext cx="144413" cy="6826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9772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13131" y="620688"/>
            <a:ext cx="1803699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【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练习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】</a:t>
            </a:r>
            <a:endParaRPr lang="en-US" altLang="zh-CN" sz="28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95536" y="1320990"/>
            <a:ext cx="1266693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已知：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979613" y="1192794"/>
            <a:ext cx="274434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95300" y="2055556"/>
            <a:ext cx="7402513" cy="194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一定温度下</a:t>
            </a:r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 </a:t>
            </a:r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AgBr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CrO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它们的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分别为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1.8×10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-10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5.0×10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-13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1.1×10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-12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</a:p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则它们该温度下的溶解度最大的是哪一个？</a:t>
            </a:r>
          </a:p>
        </p:txBody>
      </p:sp>
    </p:spTree>
    <p:extLst>
      <p:ext uri="{BB962C8B-B14F-4D97-AF65-F5344CB8AC3E}">
        <p14:creationId xmlns:p14="http://schemas.microsoft.com/office/powerpoint/2010/main" val="3296463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382588" y="821025"/>
            <a:ext cx="8437884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AgBr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组成类型相同，所以直接由它们</a:t>
            </a:r>
            <a:r>
              <a:rPr lang="zh-CN" altLang="en-US" sz="24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400" b="1" i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的大小得出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的溶解度大，而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和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</a:t>
            </a:r>
            <a:r>
              <a:rPr lang="en-US" altLang="zh-CN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CrO</a:t>
            </a:r>
            <a:r>
              <a:rPr lang="en-US" altLang="zh-CN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24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化学式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组成类型不同，不能用简单的溶度积比较。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设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</a:t>
            </a:r>
            <a:r>
              <a:rPr lang="en-US" altLang="zh-CN" sz="24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CrO</a:t>
            </a:r>
            <a:r>
              <a:rPr lang="en-US" altLang="zh-CN" sz="24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中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)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 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中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zh-CN" altLang="en-US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zh-CN" altLang="pt-BR" sz="2400" b="1" dirty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pt-BR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</a:t>
            </a:r>
            <a:r>
              <a:rPr lang="pt-BR" altLang="zh-CN" sz="24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CrO</a:t>
            </a:r>
            <a:r>
              <a:rPr lang="pt-BR" altLang="zh-CN" sz="24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pt-BR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        2Ag</a:t>
            </a:r>
            <a:r>
              <a:rPr lang="zh-CN" altLang="pt-BR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pt-BR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(aq)</a:t>
            </a:r>
            <a:r>
              <a:rPr lang="zh-CN" altLang="pt-BR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pt-BR" altLang="zh-CN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pt-BR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aq)</a:t>
            </a:r>
          </a:p>
          <a:p>
            <a:pPr algn="l">
              <a:lnSpc>
                <a:spcPct val="150000"/>
              </a:lnSpc>
            </a:pPr>
            <a:r>
              <a:rPr lang="zh-CN" altLang="pt-BR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　　　　　　　　</a:t>
            </a:r>
            <a:r>
              <a:rPr lang="pt-BR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zh-CN" altLang="pt-BR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　　　　</a:t>
            </a:r>
            <a:r>
              <a:rPr lang="pt-BR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endParaRPr lang="en-US" altLang="zh-CN" sz="24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有</a:t>
            </a:r>
            <a:r>
              <a:rPr lang="en-US" altLang="zh-CN" sz="24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400" b="1" baseline="-25000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(Ag</a:t>
            </a:r>
            <a:r>
              <a:rPr lang="en-US" altLang="zh-CN" sz="24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CrO</a:t>
            </a:r>
            <a:r>
              <a:rPr lang="en-US" altLang="zh-CN" sz="24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(Ag</a:t>
            </a:r>
            <a:r>
              <a:rPr lang="zh-CN" altLang="en-US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)·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   )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4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4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4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1.1×10</a:t>
            </a:r>
            <a:r>
              <a:rPr lang="zh-CN" altLang="en-US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lang="zh-CN" altLang="en-US" sz="24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endParaRPr lang="en-US" altLang="zh-CN" sz="2400" b="1" dirty="0" smtClean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而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      Ag</a:t>
            </a:r>
            <a:r>
              <a:rPr lang="zh-CN" altLang="en-US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aq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zh-CN" altLang="en-US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aq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有</a:t>
            </a:r>
            <a:r>
              <a:rPr lang="en-US" altLang="zh-CN" sz="24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(Ag</a:t>
            </a:r>
            <a:r>
              <a:rPr lang="zh-CN" altLang="en-US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)·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zh-CN" altLang="en-US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1.8×10</a:t>
            </a:r>
            <a:r>
              <a:rPr lang="zh-CN" altLang="en-US" sz="24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4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从而，求得</a:t>
            </a:r>
            <a:r>
              <a:rPr lang="pt-BR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zh-CN" altLang="pt-BR" sz="2400" b="1" i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lang="zh-CN" altLang="en-US" sz="2400" b="1" i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由数量级可判断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</a:t>
            </a:r>
            <a:r>
              <a:rPr lang="en-US" altLang="zh-CN" sz="24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CrO</a:t>
            </a:r>
            <a:r>
              <a:rPr lang="en-US" altLang="zh-CN" sz="24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24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的溶解度</a:t>
            </a:r>
            <a:r>
              <a:rPr lang="zh-CN" altLang="en-US" sz="24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大</a:t>
            </a:r>
            <a:r>
              <a:rPr lang="zh-CN" altLang="en-US" sz="24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en-US" sz="24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zh-CN" altLang="en-US" sz="2400" b="1" dirty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857097" name="Object 9"/>
          <p:cNvGraphicFramePr>
            <a:graphicFrameLocks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41485226"/>
              </p:ext>
            </p:extLst>
          </p:nvPr>
        </p:nvGraphicFramePr>
        <p:xfrm>
          <a:off x="1763688" y="4941168"/>
          <a:ext cx="461963" cy="2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位图图像" r:id="rId4" imgW="304923" imgH="133192" progId="Paint.Picture">
                  <p:embed/>
                </p:oleObj>
              </mc:Choice>
              <mc:Fallback>
                <p:oleObj name="位图图像" r:id="rId4" imgW="304923" imgH="13319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941168"/>
                        <a:ext cx="461963" cy="20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7100" name="Object 12"/>
          <p:cNvGraphicFramePr>
            <a:graphicFrameLocks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855594940"/>
              </p:ext>
            </p:extLst>
          </p:nvPr>
        </p:nvGraphicFramePr>
        <p:xfrm>
          <a:off x="2017613" y="3266058"/>
          <a:ext cx="538163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位图图像" r:id="rId6" imgW="304923" imgH="133192" progId="Paint.Picture">
                  <p:embed/>
                </p:oleObj>
              </mc:Choice>
              <mc:Fallback>
                <p:oleObj name="位图图像" r:id="rId6" imgW="304923" imgH="13319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613" y="3266058"/>
                        <a:ext cx="538163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362851" y="332656"/>
            <a:ext cx="1112805" cy="576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分析：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888748"/>
              </p:ext>
            </p:extLst>
          </p:nvPr>
        </p:nvGraphicFramePr>
        <p:xfrm>
          <a:off x="2627784" y="2636912"/>
          <a:ext cx="65944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7" imgW="368280" imgH="241200" progId="Equation.DSMT4">
                  <p:embed/>
                </p:oleObj>
              </mc:Choice>
              <mc:Fallback>
                <p:oleObj name="Equation" r:id="rId7" imgW="368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27784" y="2636912"/>
                        <a:ext cx="659442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232747"/>
              </p:ext>
            </p:extLst>
          </p:nvPr>
        </p:nvGraphicFramePr>
        <p:xfrm>
          <a:off x="4139952" y="3213224"/>
          <a:ext cx="660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9" imgW="368280" imgH="241200" progId="Equation.DSMT4">
                  <p:embed/>
                </p:oleObj>
              </mc:Choice>
              <mc:Fallback>
                <p:oleObj name="Equation" r:id="rId9" imgW="36828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213224"/>
                        <a:ext cx="660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753972"/>
              </p:ext>
            </p:extLst>
          </p:nvPr>
        </p:nvGraphicFramePr>
        <p:xfrm>
          <a:off x="4271330" y="4293344"/>
          <a:ext cx="660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11" imgW="368300" imgH="241300" progId="Equation.DSMT4">
                  <p:embed/>
                </p:oleObj>
              </mc:Choice>
              <mc:Fallback>
                <p:oleObj name="Equation" r:id="rId11" imgW="368300" imgH="2413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1330" y="4293344"/>
                        <a:ext cx="660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6012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Text Box 2"/>
          <p:cNvSpPr txBox="1">
            <a:spLocks noChangeArrowheads="1"/>
          </p:cNvSpPr>
          <p:nvPr/>
        </p:nvSpPr>
        <p:spPr bwMode="auto">
          <a:xfrm>
            <a:off x="539378" y="1124744"/>
            <a:ext cx="799306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比较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与溶液中有关离子浓度幂的乘积（离子积</a:t>
            </a:r>
            <a:r>
              <a:rPr lang="en-US" altLang="zh-CN" sz="2800" b="1" i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）判断难溶电解质在给定条件下沉淀能否生成或溶解。（离子积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=[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800" b="1" i="1" baseline="30000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)]</a:t>
            </a:r>
            <a:r>
              <a:rPr lang="en-US" altLang="zh-CN" sz="2800" b="1" i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· [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2800" b="1" i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2800" b="1" baseline="30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)]</a:t>
            </a:r>
            <a:r>
              <a:rPr lang="en-US" altLang="zh-CN" sz="2800" b="1" i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843213" y="4710043"/>
            <a:ext cx="568801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zh-CN" altLang="en-US" sz="2800" b="1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zh-CN" altLang="en-US" sz="2800" b="1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zh-CN" altLang="en-US" sz="2800" b="1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58116" name="Rectangle 4"/>
          <p:cNvSpPr>
            <a:spLocks noChangeArrowheads="1"/>
          </p:cNvSpPr>
          <p:nvPr/>
        </p:nvSpPr>
        <p:spPr bwMode="auto">
          <a:xfrm>
            <a:off x="2771800" y="3068960"/>
            <a:ext cx="4512774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溶液过饱和，有沉淀析出；</a:t>
            </a:r>
          </a:p>
        </p:txBody>
      </p:sp>
      <p:sp>
        <p:nvSpPr>
          <p:cNvPr id="858117" name="Rectangle 5"/>
          <p:cNvSpPr>
            <a:spLocks noChangeArrowheads="1"/>
          </p:cNvSpPr>
          <p:nvPr/>
        </p:nvSpPr>
        <p:spPr bwMode="auto">
          <a:xfrm>
            <a:off x="539552" y="3050619"/>
            <a:ext cx="248177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当</a:t>
            </a:r>
            <a:r>
              <a:rPr lang="en-US" altLang="zh-CN" sz="2800" b="1" i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en-US" altLang="zh-CN" sz="2800" b="1" baseline="-25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&gt; </a:t>
            </a:r>
            <a:r>
              <a:rPr lang="en-US" altLang="zh-CN" sz="2800" b="1" i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时，</a:t>
            </a:r>
          </a:p>
        </p:txBody>
      </p:sp>
      <p:sp>
        <p:nvSpPr>
          <p:cNvPr id="858118" name="Rectangle 6"/>
          <p:cNvSpPr>
            <a:spLocks noChangeArrowheads="1"/>
          </p:cNvSpPr>
          <p:nvPr/>
        </p:nvSpPr>
        <p:spPr bwMode="auto">
          <a:xfrm>
            <a:off x="539552" y="3773418"/>
            <a:ext cx="248177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当</a:t>
            </a:r>
            <a:r>
              <a:rPr lang="en-US" altLang="zh-CN" sz="2800" b="1" i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时，</a:t>
            </a:r>
          </a:p>
        </p:txBody>
      </p:sp>
      <p:sp>
        <p:nvSpPr>
          <p:cNvPr id="858119" name="Rectangle 7"/>
          <p:cNvSpPr>
            <a:spLocks noChangeArrowheads="1"/>
          </p:cNvSpPr>
          <p:nvPr/>
        </p:nvSpPr>
        <p:spPr bwMode="auto">
          <a:xfrm>
            <a:off x="2723522" y="3827192"/>
            <a:ext cx="4512774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溶液饱和，处于平衡状态；</a:t>
            </a:r>
          </a:p>
        </p:txBody>
      </p:sp>
      <p:sp>
        <p:nvSpPr>
          <p:cNvPr id="858120" name="Rectangle 8"/>
          <p:cNvSpPr>
            <a:spLocks noChangeArrowheads="1"/>
          </p:cNvSpPr>
          <p:nvPr/>
        </p:nvSpPr>
        <p:spPr bwMode="auto">
          <a:xfrm>
            <a:off x="539552" y="4494143"/>
            <a:ext cx="248177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当</a:t>
            </a:r>
            <a:r>
              <a:rPr lang="en-US" altLang="zh-CN" sz="2800" b="1" i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 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时，</a:t>
            </a:r>
          </a:p>
        </p:txBody>
      </p:sp>
      <p:sp>
        <p:nvSpPr>
          <p:cNvPr id="858121" name="Rectangle 9"/>
          <p:cNvSpPr>
            <a:spLocks noChangeArrowheads="1"/>
          </p:cNvSpPr>
          <p:nvPr/>
        </p:nvSpPr>
        <p:spPr bwMode="auto">
          <a:xfrm>
            <a:off x="2720222" y="4509120"/>
            <a:ext cx="4512774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溶液未饱和，无沉淀析出。</a:t>
            </a:r>
          </a:p>
        </p:txBody>
      </p:sp>
      <p:sp>
        <p:nvSpPr>
          <p:cNvPr id="858122" name="Text Box 10"/>
          <p:cNvSpPr txBox="1">
            <a:spLocks noChangeArrowheads="1"/>
          </p:cNvSpPr>
          <p:nvPr/>
        </p:nvSpPr>
        <p:spPr bwMode="auto">
          <a:xfrm>
            <a:off x="179512" y="548680"/>
            <a:ext cx="251968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溶度积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规则：</a:t>
            </a:r>
          </a:p>
        </p:txBody>
      </p:sp>
      <p:sp>
        <p:nvSpPr>
          <p:cNvPr id="858123" name="Text Box 11"/>
          <p:cNvSpPr txBox="1">
            <a:spLocks noChangeArrowheads="1"/>
          </p:cNvSpPr>
          <p:nvPr/>
        </p:nvSpPr>
        <p:spPr bwMode="auto">
          <a:xfrm>
            <a:off x="506343" y="5284718"/>
            <a:ext cx="8098105" cy="13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特别提醒：</a:t>
            </a:r>
            <a:r>
              <a:rPr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代入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计算的离子浓度为平衡时的浓度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，而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en-US" altLang="zh-CN" sz="28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计算的离子浓度为即时浓度。</a:t>
            </a:r>
          </a:p>
        </p:txBody>
      </p:sp>
    </p:spTree>
    <p:extLst>
      <p:ext uri="{BB962C8B-B14F-4D97-AF65-F5344CB8AC3E}">
        <p14:creationId xmlns:p14="http://schemas.microsoft.com/office/powerpoint/2010/main" val="56746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8116" grpId="0"/>
      <p:bldP spid="858117" grpId="0"/>
      <p:bldP spid="858118" grpId="0"/>
      <p:bldP spid="858119" grpId="0"/>
      <p:bldP spid="858120" grpId="0"/>
      <p:bldP spid="858121" grpId="0"/>
      <p:bldP spid="8581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095375" y="2719199"/>
            <a:ext cx="184731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zh-CN" altLang="en-US" sz="280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79512" y="314516"/>
            <a:ext cx="1803699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【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练习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】</a:t>
            </a:r>
            <a:endParaRPr lang="en-US" altLang="zh-CN" sz="28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51520" y="974333"/>
            <a:ext cx="842461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已知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3.6×10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CaF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1.46×10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。现向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L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浓度为 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 </a:t>
            </a:r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mol•L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中加入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11.1 g CaCl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，下列有关说法正确的是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　　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b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．通过计算得知，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与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CaCl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反应生成白色沉淀</a:t>
            </a:r>
            <a:b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．通过计算得知，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与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CaCl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不反应</a:t>
            </a:r>
            <a:b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．因为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是弱酸，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与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CaCl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不反应</a:t>
            </a:r>
            <a:b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．如果升高温度，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CaF</a:t>
            </a:r>
            <a:r>
              <a:rPr lang="en-US" altLang="zh-CN" sz="2800" b="1" baseline="-25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i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可能增大，也可能减小</a:t>
            </a:r>
            <a:r>
              <a:rPr lang="zh-CN" altLang="en-US" sz="28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6543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692696"/>
            <a:ext cx="684076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3200" b="1" kern="100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学习</a:t>
            </a:r>
            <a:r>
              <a:rPr lang="zh-CN" altLang="zh-CN" sz="3200" b="1" kern="100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目标</a:t>
            </a:r>
            <a:endParaRPr lang="en-US" altLang="zh-CN" sz="3200" b="1" kern="100" dirty="0" smtClean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kern="1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知道沉淀溶解平衡的概念及其影响因素。</a:t>
            </a:r>
            <a:endParaRPr lang="en-US" altLang="zh-CN" sz="2800" b="1" kern="1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明确溶度积和离子浓度幂的乘积的关系，并由此学会判断</a:t>
            </a:r>
            <a:r>
              <a:rPr lang="zh-CN" altLang="zh-CN" sz="2800" b="1" kern="100" dirty="0" smtClean="0">
                <a:latin typeface="Times New Roman" pitchFamily="18" charset="0"/>
                <a:ea typeface="+mn-ea"/>
                <a:cs typeface="Times New Roman" pitchFamily="18" charset="0"/>
              </a:rPr>
              <a:t>反应</a:t>
            </a:r>
            <a:r>
              <a:rPr lang="zh-CN" altLang="zh-CN" sz="2800" b="1" kern="100" dirty="0">
                <a:latin typeface="Times New Roman" pitchFamily="18" charset="0"/>
                <a:ea typeface="+mn-ea"/>
                <a:cs typeface="Times New Roman" pitchFamily="18" charset="0"/>
              </a:rPr>
              <a:t>进行的方向。</a:t>
            </a:r>
            <a:endParaRPr lang="zh-CN" altLang="zh-CN" sz="1050" b="1" kern="1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5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23528" y="620688"/>
            <a:ext cx="856932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答案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　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endParaRPr lang="en-US" altLang="zh-CN" sz="2800" b="1" dirty="0">
              <a:solidFill>
                <a:srgbClr val="231AD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解析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该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题可采用估算法。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 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mol•L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中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(HF)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 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mol•L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，因此，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(F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baseline="30000" dirty="0">
                <a:solidFill>
                  <a:srgbClr val="3503E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)•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(F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)≈3.6×10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mol•L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×0.1 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mol•L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3.6×10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mol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•L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，又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(Ca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11.1 g÷111 g/mol÷1 L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 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mol•L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b="1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(F</a:t>
            </a:r>
            <a:r>
              <a:rPr lang="en-US" altLang="zh-CN" sz="2800" b="1" baseline="30000" dirty="0">
                <a:solidFill>
                  <a:srgbClr val="3503E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)×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(Ca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3.6×10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，显然，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是正确的，则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均错；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项，由于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的电离是吸热的，升高温度，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一定增大，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错误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zh-CN" altLang="en-US" sz="2800" b="1" dirty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193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同侧圆角矩形 6"/>
          <p:cNvSpPr/>
          <p:nvPr/>
        </p:nvSpPr>
        <p:spPr>
          <a:xfrm>
            <a:off x="539552" y="1340768"/>
            <a:ext cx="1661896" cy="492123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溶解平衡</a:t>
            </a:r>
            <a:endParaRPr lang="en-US" altLang="zh-CN" sz="2800" b="1" dirty="0" smtClean="0">
              <a:solidFill>
                <a:srgbClr val="FFFF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95536" y="3140968"/>
            <a:ext cx="7309054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spc="-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spc="-200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800" b="1" spc="-200" dirty="0" smtClean="0">
                <a:latin typeface="Times New Roman" pitchFamily="18" charset="0"/>
                <a:ea typeface="+mn-ea"/>
                <a:cs typeface="Times New Roman" pitchFamily="18" charset="0"/>
              </a:rPr>
              <a:t>沉淀</a:t>
            </a:r>
            <a:r>
              <a:rPr lang="zh-CN" altLang="en-US" sz="2800" b="1" spc="-200" dirty="0" smtClean="0">
                <a:latin typeface="Times New Roman" pitchFamily="18" charset="0"/>
                <a:ea typeface="+mn-ea"/>
                <a:cs typeface="Times New Roman" pitchFamily="18" charset="0"/>
              </a:rPr>
              <a:t>溶平衡具备化学平衡状态基本特征：</a:t>
            </a:r>
            <a:r>
              <a:rPr lang="zh-CN" altLang="en-US" sz="2800" b="1" spc="-2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逆</a:t>
            </a:r>
            <a:r>
              <a:rPr lang="zh-CN" altLang="en-US" sz="2800" b="1" spc="-200" dirty="0" smtClean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zh-CN" altLang="en-US" sz="2800" b="1" spc="-2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等、动、定、</a:t>
            </a:r>
            <a:r>
              <a:rPr lang="zh-CN" altLang="en-US" sz="2800" b="1" spc="-2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变。</a:t>
            </a:r>
            <a:endParaRPr lang="zh-CN" altLang="en-US" sz="2800" b="1" spc="-2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467544" y="4507588"/>
            <a:ext cx="6079431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影响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难溶电解质溶解平衡的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因素：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浓度、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温度。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95536" y="1844824"/>
            <a:ext cx="70181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难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溶电解质的溶解度小于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0.01g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，溶于水后建立的化学平衡状态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-------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沉淀溶解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平衡。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620688"/>
            <a:ext cx="3352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学习小结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88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同侧圆角矩形 1"/>
          <p:cNvSpPr/>
          <p:nvPr/>
        </p:nvSpPr>
        <p:spPr>
          <a:xfrm>
            <a:off x="539552" y="764704"/>
            <a:ext cx="2016224" cy="492123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-15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溶度积常数</a:t>
            </a:r>
            <a:endParaRPr lang="zh-CN" altLang="en-US" sz="2800" b="1" spc="-15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665377" y="1264735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280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29386" y="1323925"/>
            <a:ext cx="687891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用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化学平衡常数来描述难溶电解质在水中的沉淀溶解平衡即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溶度积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，用</a:t>
            </a:r>
            <a:r>
              <a:rPr lang="en-US" altLang="zh-CN" sz="2800" b="1" i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表示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449586" y="2780928"/>
            <a:ext cx="693072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和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其他平衡常数一样，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是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温度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的函数。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53519" y="3573016"/>
            <a:ext cx="68789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难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溶电解质的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的大小反映了难溶电解质在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水中的溶解能力。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12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3" y="119675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把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足量熟石灰放入蒸馏水中，一段时间后达到平衡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endParaRPr lang="en-US" altLang="zh-CN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Ca(OH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altLang="zh-CN" sz="24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 </a:t>
            </a: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⇌  </a:t>
            </a: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</a:t>
            </a:r>
            <a:r>
              <a:rPr lang="en-US" altLang="zh-CN" sz="24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2+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aq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2OH</a:t>
            </a:r>
            <a:r>
              <a:rPr lang="en-US" altLang="zh-CN" sz="24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aq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下列叙述正确的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是</a:t>
            </a: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      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96964" y="188721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2492896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给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溶液加热，溶液的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升高</a:t>
            </a:r>
            <a:endParaRPr lang="en-US" altLang="zh-CN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恒温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下向溶液中加入</a:t>
            </a:r>
            <a:r>
              <a:rPr lang="en-US" altLang="zh-CN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，溶液的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升高</a:t>
            </a:r>
            <a:endParaRPr lang="en-US" altLang="zh-CN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向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溶液中加入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溶液，则其中的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Ca(OH) 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的固体增多</a:t>
            </a:r>
            <a:endParaRPr lang="en-US" altLang="zh-CN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altLang="zh-CN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zh-CN" altLang="en-US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向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溶液中加入少量的</a:t>
            </a:r>
            <a:r>
              <a:rPr lang="en-US" altLang="zh-CN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固体，则其中的</a:t>
            </a:r>
            <a:r>
              <a:rPr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Ca(OH)</a:t>
            </a:r>
            <a:r>
              <a:rPr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的固体增多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520" y="467961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随堂练习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846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496" y="826834"/>
            <a:ext cx="92170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下列说法中正确的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是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     ）</a:t>
            </a:r>
            <a:endParaRPr lang="zh-CN" altLang="zh-CN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只有易溶电解质在溶液中才存在溶解平衡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难溶电解质在溶液中只存在溶解平衡，不存在电离平衡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溶解平衡只能通过电解质溶解于水时建立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溶解平衡时，电解质表面上的离子或分子脱离电解质的速率与溶液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中的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离子或分子回到电解质表面的速率相等</a:t>
            </a:r>
          </a:p>
        </p:txBody>
      </p:sp>
      <p:sp>
        <p:nvSpPr>
          <p:cNvPr id="3" name="矩形 2"/>
          <p:cNvSpPr/>
          <p:nvPr/>
        </p:nvSpPr>
        <p:spPr>
          <a:xfrm>
            <a:off x="4012012" y="98072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203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0550" y="476672"/>
            <a:ext cx="864393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800" b="1" dirty="0" smtClean="0">
                <a:ea typeface="Times New Roman" pitchFamily="18" charset="0"/>
              </a:rPr>
              <a:t>3</a:t>
            </a:r>
            <a:r>
              <a:rPr lang="zh-CN" altLang="en-US" sz="2800" b="1" dirty="0" smtClean="0">
                <a:ea typeface="+mn-ea"/>
              </a:rPr>
              <a:t>．</a:t>
            </a:r>
            <a:r>
              <a:rPr lang="zh-CN" altLang="en-US" sz="2800" b="1" dirty="0">
                <a:ea typeface="+mn-ea"/>
              </a:rPr>
              <a:t>判断下列说法的正误</a:t>
            </a:r>
            <a:r>
              <a:rPr lang="zh-CN" altLang="en-US" sz="2800" b="1" dirty="0" smtClean="0">
                <a:ea typeface="+mn-ea"/>
              </a:rPr>
              <a:t>。</a:t>
            </a:r>
            <a:endParaRPr lang="en-US" altLang="zh-CN" sz="2800" dirty="0" smtClean="0">
              <a:ea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ea typeface="Times New Roman" pitchFamily="18" charset="0"/>
              </a:rPr>
              <a:t>(</a:t>
            </a:r>
            <a:r>
              <a:rPr lang="en-US" altLang="zh-CN" sz="2800" b="1" dirty="0">
                <a:ea typeface="Times New Roman" pitchFamily="18" charset="0"/>
              </a:rPr>
              <a:t>1)</a:t>
            </a:r>
            <a:r>
              <a:rPr lang="zh-CN" altLang="en-US" sz="2800" b="1" dirty="0">
                <a:ea typeface="+mn-ea"/>
              </a:rPr>
              <a:t>难溶物质在水中绝对不溶</a:t>
            </a:r>
            <a:r>
              <a:rPr lang="zh-CN" altLang="en-US" sz="2800" b="1" dirty="0" smtClean="0">
                <a:ea typeface="+mn-ea"/>
              </a:rPr>
              <a:t>。</a:t>
            </a:r>
            <a:r>
              <a:rPr lang="en-US" altLang="zh-CN" sz="2800" b="1" dirty="0" smtClean="0">
                <a:ea typeface="Times New Roman" pitchFamily="18" charset="0"/>
              </a:rPr>
              <a:t> (</a:t>
            </a:r>
            <a:r>
              <a:rPr lang="zh-CN" altLang="en-US" sz="2800" b="1" dirty="0">
                <a:ea typeface="+mn-ea"/>
              </a:rPr>
              <a:t>　　</a:t>
            </a:r>
            <a:r>
              <a:rPr lang="en-US" altLang="zh-CN" sz="2800" b="1" dirty="0" smtClean="0">
                <a:ea typeface="Times New Roman" pitchFamily="18" charset="0"/>
              </a:rPr>
              <a:t>)</a:t>
            </a:r>
            <a:endParaRPr lang="en-US" altLang="zh-CN" sz="2800" dirty="0" smtClean="0">
              <a:ea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ea typeface="Times New Roman" pitchFamily="18" charset="0"/>
              </a:rPr>
              <a:t>(</a:t>
            </a:r>
            <a:r>
              <a:rPr lang="en-US" altLang="zh-CN" sz="2800" b="1" dirty="0">
                <a:ea typeface="Times New Roman" pitchFamily="18" charset="0"/>
              </a:rPr>
              <a:t>2)</a:t>
            </a:r>
            <a:r>
              <a:rPr lang="zh-CN" altLang="en-US" sz="2800" b="1" dirty="0">
                <a:ea typeface="+mn-ea"/>
              </a:rPr>
              <a:t>物质溶于水达到饱和时，溶解过程就停止了</a:t>
            </a:r>
            <a:r>
              <a:rPr lang="zh-CN" altLang="en-US" sz="2800" b="1" dirty="0" smtClean="0">
                <a:ea typeface="+mn-ea"/>
              </a:rPr>
              <a:t>。</a:t>
            </a:r>
            <a:r>
              <a:rPr lang="en-US" altLang="zh-CN" sz="2800" b="1" dirty="0" smtClean="0">
                <a:ea typeface="Times New Roman" pitchFamily="18" charset="0"/>
              </a:rPr>
              <a:t> (</a:t>
            </a:r>
            <a:r>
              <a:rPr lang="zh-CN" altLang="en-US" sz="2800" b="1" dirty="0">
                <a:ea typeface="+mn-ea"/>
              </a:rPr>
              <a:t>　　</a:t>
            </a:r>
            <a:r>
              <a:rPr lang="en-US" altLang="zh-CN" sz="2800" b="1" dirty="0" smtClean="0">
                <a:ea typeface="Times New Roman" pitchFamily="18" charset="0"/>
              </a:rPr>
              <a:t>)</a:t>
            </a:r>
            <a:endParaRPr lang="en-US" altLang="zh-CN" sz="2800" dirty="0" smtClean="0">
              <a:ea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ea typeface="Times New Roman" pitchFamily="18" charset="0"/>
              </a:rPr>
              <a:t>(</a:t>
            </a:r>
            <a:r>
              <a:rPr lang="en-US" altLang="zh-CN" sz="2800" b="1" dirty="0">
                <a:ea typeface="Times New Roman" pitchFamily="18" charset="0"/>
              </a:rPr>
              <a:t>3)</a:t>
            </a:r>
            <a:r>
              <a:rPr lang="zh-CN" altLang="en-US" sz="2800" b="1" dirty="0">
                <a:ea typeface="+mn-ea"/>
              </a:rPr>
              <a:t>某离子被沉淀完全是指该离子在溶液中的浓度为</a:t>
            </a:r>
            <a:r>
              <a:rPr lang="en-US" altLang="zh-CN" sz="2800" b="1" dirty="0">
                <a:ea typeface="Times New Roman" pitchFamily="18" charset="0"/>
              </a:rPr>
              <a:t>0</a:t>
            </a:r>
            <a:r>
              <a:rPr lang="zh-CN" altLang="en-US" sz="2800" b="1" dirty="0">
                <a:ea typeface="+mn-ea"/>
              </a:rPr>
              <a:t>。</a:t>
            </a:r>
            <a:r>
              <a:rPr lang="en-US" altLang="zh-CN" sz="2800" b="1" dirty="0">
                <a:ea typeface="Times New Roman" pitchFamily="18" charset="0"/>
              </a:rPr>
              <a:t>(</a:t>
            </a:r>
            <a:r>
              <a:rPr lang="zh-CN" altLang="en-US" sz="2800" b="1" dirty="0">
                <a:ea typeface="+mn-ea"/>
              </a:rPr>
              <a:t>　　</a:t>
            </a:r>
            <a:r>
              <a:rPr lang="en-US" altLang="zh-CN" sz="2800" b="1" dirty="0" smtClean="0">
                <a:ea typeface="Times New Roman" pitchFamily="18" charset="0"/>
              </a:rPr>
              <a:t>)</a:t>
            </a:r>
            <a:endParaRPr lang="en-US" altLang="zh-CN" sz="2800" dirty="0" smtClean="0">
              <a:ea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ea typeface="Times New Roman" pitchFamily="18" charset="0"/>
              </a:rPr>
              <a:t>(</a:t>
            </a:r>
            <a:r>
              <a:rPr lang="en-US" altLang="zh-CN" sz="2800" b="1" dirty="0">
                <a:ea typeface="Times New Roman" pitchFamily="18" charset="0"/>
              </a:rPr>
              <a:t>4)</a:t>
            </a:r>
            <a:r>
              <a:rPr lang="zh-CN" altLang="en-US" sz="2800" b="1" dirty="0">
                <a:ea typeface="+mn-ea"/>
              </a:rPr>
              <a:t>溶度积</a:t>
            </a:r>
            <a:r>
              <a:rPr lang="en-US" altLang="zh-CN" sz="2800" b="1" i="1" dirty="0" err="1">
                <a:ea typeface="Times New Roman" pitchFamily="18" charset="0"/>
              </a:rPr>
              <a:t>K</a:t>
            </a:r>
            <a:r>
              <a:rPr lang="en-US" altLang="zh-CN" sz="2800" b="1" baseline="-25000" dirty="0" err="1">
                <a:ea typeface="Times New Roman" pitchFamily="18" charset="0"/>
              </a:rPr>
              <a:t>sp</a:t>
            </a:r>
            <a:r>
              <a:rPr lang="zh-CN" altLang="en-US" sz="2800" b="1" dirty="0">
                <a:ea typeface="+mn-ea"/>
              </a:rPr>
              <a:t>只与难溶电解质的性质和温度有关</a:t>
            </a:r>
            <a:r>
              <a:rPr lang="zh-CN" altLang="en-US" sz="2800" b="1" dirty="0" smtClean="0">
                <a:ea typeface="+mn-ea"/>
              </a:rPr>
              <a:t>。</a:t>
            </a:r>
            <a:r>
              <a:rPr lang="en-US" altLang="zh-CN" sz="2800" b="1" dirty="0" smtClean="0">
                <a:ea typeface="Times New Roman" pitchFamily="18" charset="0"/>
              </a:rPr>
              <a:t> (</a:t>
            </a:r>
            <a:r>
              <a:rPr lang="zh-CN" altLang="en-US" sz="2800" b="1" dirty="0">
                <a:ea typeface="+mn-ea"/>
              </a:rPr>
              <a:t>　　</a:t>
            </a:r>
            <a:r>
              <a:rPr lang="en-US" altLang="zh-CN" sz="2800" b="1" dirty="0">
                <a:ea typeface="Times New Roman" pitchFamily="18" charset="0"/>
              </a:rPr>
              <a:t>)</a:t>
            </a:r>
            <a:endParaRPr lang="zh-CN" altLang="en-US" sz="2800" dirty="0"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2835" y="3861048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×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1560" y="2627620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×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436096" y="1268760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×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2835" y="5148481"/>
            <a:ext cx="4106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√</a:t>
            </a:r>
            <a:endParaRPr lang="zh-CN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26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33890" y="749603"/>
            <a:ext cx="805961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将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4×10</a:t>
            </a:r>
            <a:r>
              <a:rPr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kern="1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zh-CN" altLang="zh-CN" sz="2800" b="1" kern="100" baseline="30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2800" b="1" kern="100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  <a:sym typeface="Symbol" panose="05050102010706020507" pitchFamily="18" charset="2"/>
              </a:rPr>
              <a:t>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AgNO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  <a:sym typeface="Symbol" panose="05050102010706020507" pitchFamily="18" charset="2"/>
              </a:rPr>
              <a:t>溶液与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4×10</a:t>
            </a:r>
            <a:r>
              <a:rPr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lang="en-US" altLang="zh-CN" sz="2800" b="1" kern="1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kern="1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zh-CN" altLang="zh-CN" sz="2800" b="1" kern="100" baseline="30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2800" b="1" kern="100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  <a:sym typeface="Symbol" panose="05050102010706020507" pitchFamily="18" charset="2"/>
              </a:rPr>
              <a:t>的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NaCl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  <a:sym typeface="Symbol" panose="05050102010706020507" pitchFamily="18" charset="2"/>
              </a:rPr>
              <a:t>溶液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等体积混合能否有沉淀析出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？    </a:t>
            </a:r>
            <a:r>
              <a:rPr lang="en-US" altLang="zh-CN" sz="28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 1.8×10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-10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34476" y="2996952"/>
            <a:ext cx="780993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(Ag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)=2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×10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kern="100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   </a:t>
            </a:r>
            <a:endParaRPr lang="en-US" altLang="zh-CN" sz="2800" b="1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c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(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Cl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—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)=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×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kern="100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zh-CN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2800" b="1" kern="100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endParaRPr lang="en-US" altLang="zh-CN" sz="2800" b="1" kern="100" baseline="30000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Q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c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=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×10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×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= 4.0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×10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&gt;1.8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×10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-10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anose="05050102010706020507" pitchFamily="18" charset="2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06050" y="4994012"/>
            <a:ext cx="53180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baseline="-25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所以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有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AgCl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沉淀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析出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9799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623661" y="2874885"/>
            <a:ext cx="4980787" cy="12741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本节内容结束</a:t>
            </a:r>
            <a:endParaRPr lang="en-US" altLang="zh-CN" sz="4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25400" stA="30000" endPos="30000" dist="50800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effectLst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更多精彩内容请登录：</a:t>
            </a:r>
            <a:r>
              <a:rPr lang="en-US" altLang="zh-CN" sz="2000" dirty="0">
                <a:effectLst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www.91taoke.com</a:t>
            </a:r>
            <a:endParaRPr lang="zh-CN" altLang="en-US" sz="2000" dirty="0">
              <a:effectLst>
                <a:reflection blurRad="25400" stA="30000" endPos="30000" dist="50800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Picture 8" descr="91淘课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52" y="629215"/>
            <a:ext cx="2628080" cy="63954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思考与讨论</a:t>
            </a:r>
          </a:p>
        </p:txBody>
      </p:sp>
      <p:sp>
        <p:nvSpPr>
          <p:cNvPr id="848899" name="Text Box 3"/>
          <p:cNvSpPr txBox="1">
            <a:spLocks noChangeArrowheads="1"/>
          </p:cNvSpPr>
          <p:nvPr/>
        </p:nvSpPr>
        <p:spPr bwMode="auto">
          <a:xfrm>
            <a:off x="467544" y="1345385"/>
            <a:ext cx="77771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要使</a:t>
            </a:r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饱和溶液中析出</a:t>
            </a:r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固体，可以采取什么措施？</a:t>
            </a:r>
          </a:p>
        </p:txBody>
      </p:sp>
      <p:sp>
        <p:nvSpPr>
          <p:cNvPr id="848900" name="Text Box 4"/>
          <p:cNvSpPr txBox="1">
            <a:spLocks noChangeArrowheads="1"/>
          </p:cNvSpPr>
          <p:nvPr/>
        </p:nvSpPr>
        <p:spPr bwMode="auto">
          <a:xfrm>
            <a:off x="467544" y="4872137"/>
            <a:ext cx="69119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在饱和</a:t>
            </a:r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溶液中加入浓盐酸有何现象？    </a:t>
            </a:r>
          </a:p>
        </p:txBody>
      </p:sp>
      <p:sp>
        <p:nvSpPr>
          <p:cNvPr id="848901" name="Rectangle 5"/>
          <p:cNvSpPr>
            <a:spLocks noChangeArrowheads="1"/>
          </p:cNvSpPr>
          <p:nvPr/>
        </p:nvSpPr>
        <p:spPr bwMode="auto">
          <a:xfrm>
            <a:off x="467544" y="2780928"/>
            <a:ext cx="36718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蒸发溶剂、降温</a:t>
            </a:r>
          </a:p>
        </p:txBody>
      </p:sp>
      <p:sp>
        <p:nvSpPr>
          <p:cNvPr id="848902" name="Text Box 6"/>
          <p:cNvSpPr txBox="1">
            <a:spLocks noChangeArrowheads="1"/>
          </p:cNvSpPr>
          <p:nvPr/>
        </p:nvSpPr>
        <p:spPr bwMode="auto">
          <a:xfrm>
            <a:off x="453999" y="4133473"/>
            <a:ext cx="2736850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探究实验</a:t>
            </a:r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30747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8900" grpId="0"/>
      <p:bldP spid="848901" grpId="0"/>
      <p:bldP spid="8489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6312" y="1196752"/>
            <a:ext cx="76000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在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的饱和溶液中，存在溶解平衡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             Na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aq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+  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aq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加浓盐酸会使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增加，平衡向左移动，有 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晶体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析出。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49922" name="Text Box 2"/>
          <p:cNvSpPr txBox="1">
            <a:spLocks noChangeArrowheads="1"/>
          </p:cNvSpPr>
          <p:nvPr/>
        </p:nvSpPr>
        <p:spPr bwMode="auto">
          <a:xfrm>
            <a:off x="1478150" y="749647"/>
            <a:ext cx="4249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NaCl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饱和溶液中析出固体</a:t>
            </a:r>
          </a:p>
        </p:txBody>
      </p:sp>
      <p:sp>
        <p:nvSpPr>
          <p:cNvPr id="15375" name="Text Box 4"/>
          <p:cNvSpPr txBox="1">
            <a:spLocks noChangeArrowheads="1"/>
          </p:cNvSpPr>
          <p:nvPr/>
        </p:nvSpPr>
        <p:spPr bwMode="auto">
          <a:xfrm>
            <a:off x="395288" y="741793"/>
            <a:ext cx="14398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现象：</a:t>
            </a:r>
          </a:p>
        </p:txBody>
      </p:sp>
      <p:sp>
        <p:nvSpPr>
          <p:cNvPr id="849935" name="Text Box 15"/>
          <p:cNvSpPr txBox="1">
            <a:spLocks noChangeArrowheads="1"/>
          </p:cNvSpPr>
          <p:nvPr/>
        </p:nvSpPr>
        <p:spPr bwMode="auto">
          <a:xfrm>
            <a:off x="323528" y="4204245"/>
            <a:ext cx="7848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疑问：可溶的电解质溶液中存在溶解平衡，难溶          的电解质在水中是否也存在溶解平衡呢？</a:t>
            </a:r>
            <a:r>
              <a:rPr lang="zh-CN" altLang="en-US" sz="2800" dirty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</a:t>
            </a:r>
          </a:p>
        </p:txBody>
      </p:sp>
      <p:sp>
        <p:nvSpPr>
          <p:cNvPr id="849936" name="Text Box 16"/>
          <p:cNvSpPr txBox="1">
            <a:spLocks noChangeArrowheads="1"/>
          </p:cNvSpPr>
          <p:nvPr/>
        </p:nvSpPr>
        <p:spPr bwMode="auto">
          <a:xfrm>
            <a:off x="395536" y="5642084"/>
            <a:ext cx="702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思考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</a:t>
            </a:r>
            <a:r>
              <a:rPr lang="en-US" altLang="zh-CN" sz="2800" b="1" baseline="30000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baseline="30000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＋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和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800" b="1" baseline="30000" dirty="0">
                <a:solidFill>
                  <a:srgbClr val="3503E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反应真能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进行到底</a:t>
            </a: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吗？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404518" y="1353967"/>
            <a:ext cx="12151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解释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组合 21"/>
          <p:cNvGrpSpPr>
            <a:grpSpLocks/>
          </p:cNvGrpSpPr>
          <p:nvPr/>
        </p:nvGrpSpPr>
        <p:grpSpPr bwMode="auto">
          <a:xfrm>
            <a:off x="2987824" y="2373242"/>
            <a:ext cx="980218" cy="176170"/>
            <a:chOff x="5004048" y="1665288"/>
            <a:chExt cx="576064" cy="247650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5004048" y="1754188"/>
              <a:ext cx="576064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5004048" y="1844675"/>
              <a:ext cx="576064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5435699" y="1665288"/>
              <a:ext cx="144413" cy="889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5004048" y="1844675"/>
              <a:ext cx="144413" cy="6826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6150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49922" grpId="0"/>
      <p:bldP spid="849935" grpId="0"/>
      <p:bldP spid="8499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1" name="Text Box 3"/>
          <p:cNvSpPr txBox="1">
            <a:spLocks noChangeArrowheads="1"/>
          </p:cNvSpPr>
          <p:nvPr/>
        </p:nvSpPr>
        <p:spPr bwMode="auto">
          <a:xfrm>
            <a:off x="395684" y="657224"/>
            <a:ext cx="302418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探究实验</a:t>
            </a:r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3" name="图片 12"/>
          <p:cNvPicPr/>
          <p:nvPr/>
        </p:nvPicPr>
        <p:blipFill rotWithShape="1">
          <a:blip r:embed="rId3"/>
          <a:srcRect l="47172" t="41145" r="19055" b="6808"/>
          <a:stretch/>
        </p:blipFill>
        <p:spPr>
          <a:xfrm>
            <a:off x="3347864" y="2715952"/>
            <a:ext cx="2088232" cy="28412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1340768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如何设计实验验证难溶电解质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PbI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在水中存在部分溶解？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9552" y="3120935"/>
            <a:ext cx="1988045" cy="20313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PbI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cs typeface="Times New Roman" pitchFamily="18" charset="0"/>
              </a:rPr>
              <a:t>难溶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于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水，</a:t>
            </a: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黄色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固体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62148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 rotWithShape="1">
          <a:blip r:embed="rId2"/>
          <a:srcRect l="80624" t="62337" r="6546" b="2369"/>
          <a:stretch/>
        </p:blipFill>
        <p:spPr>
          <a:xfrm>
            <a:off x="6822455" y="4899846"/>
            <a:ext cx="683665" cy="1728193"/>
          </a:xfrm>
          <a:prstGeom prst="rect">
            <a:avLst/>
          </a:prstGeom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107902"/>
              </p:ext>
            </p:extLst>
          </p:nvPr>
        </p:nvGraphicFramePr>
        <p:xfrm>
          <a:off x="467544" y="548680"/>
          <a:ext cx="8352928" cy="418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3312368"/>
              </a:tblGrid>
              <a:tr h="7191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实验过程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现象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15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将少量</a:t>
                      </a:r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PbI</a:t>
                      </a:r>
                      <a:r>
                        <a:rPr lang="en-US" altLang="zh-CN" sz="28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zh-CN" alt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固体加入盛有一定水的</a:t>
                      </a:r>
                      <a:r>
                        <a:rPr lang="en-US" altLang="zh-CN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50 mL</a:t>
                      </a:r>
                      <a:r>
                        <a:rPr lang="zh-CN" alt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烧杯中，用玻璃棒充分搅拌，静止一段时间。</a:t>
                      </a:r>
                      <a:endParaRPr lang="zh-CN" altLang="en-US" sz="28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57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取上层清液</a:t>
                      </a:r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CN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mL</a:t>
                      </a:r>
                      <a:r>
                        <a:rPr lang="zh-CN" alt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，加入试管中，逐滴加入</a:t>
                      </a:r>
                      <a:r>
                        <a:rPr lang="en-US" altLang="zh-CN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AgNO</a:t>
                      </a:r>
                      <a:r>
                        <a:rPr lang="en-US" altLang="zh-CN" sz="28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zh-CN" alt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溶液，振荡。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36096" y="1196752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液体先变浑浊，静止后上层变澄清，烧杯底部有黄色沉淀。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3554432"/>
            <a:ext cx="2592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产生黄色浑浊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229200"/>
            <a:ext cx="2400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4746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39552" y="692696"/>
            <a:ext cx="6840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现象说明：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结论：</a:t>
            </a:r>
            <a:endParaRPr lang="en-US" altLang="zh-CN" sz="2800" b="1" dirty="0" smtClean="0"/>
          </a:p>
        </p:txBody>
      </p:sp>
      <p:sp>
        <p:nvSpPr>
          <p:cNvPr id="5" name="矩形 4"/>
          <p:cNvSpPr/>
          <p:nvPr/>
        </p:nvSpPr>
        <p:spPr>
          <a:xfrm>
            <a:off x="539552" y="1340768"/>
            <a:ext cx="4152099" cy="6648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上层清液中存在碘离子。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9552" y="2636912"/>
            <a:ext cx="75608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沉淀是难溶物，但不是绝对不溶，只不过溶解度很小，所以难溶≠不溶。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272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95536" y="548680"/>
            <a:ext cx="81968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尽管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PbI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固体难溶于水，但仍有部分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脱离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固体表面进入溶液（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溶解过程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），同时进入溶液的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受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PbI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表面阴阳离子的吸引，又会在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PbI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固体表面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沉淀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下来（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沉淀过程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），当这两个过程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速率相等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时，形成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PbI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饱和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溶液，达到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平衡状态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，即达到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沉淀溶解平衡状态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en-US" sz="2800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844068"/>
              </p:ext>
            </p:extLst>
          </p:nvPr>
        </p:nvGraphicFramePr>
        <p:xfrm>
          <a:off x="1838325" y="4797152"/>
          <a:ext cx="10715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文档" r:id="rId3" imgW="1076397" imgH="990473" progId="Word.Document.12">
                  <p:embed/>
                </p:oleObj>
              </mc:Choice>
              <mc:Fallback>
                <p:oleObj name="文档" r:id="rId3" imgW="1076397" imgH="990473" progId="Word.Document.12">
                  <p:embed/>
                  <p:pic>
                    <p:nvPicPr>
                      <p:cNvPr id="0" name="Object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4797152"/>
                        <a:ext cx="1071563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694297" y="5013176"/>
            <a:ext cx="5240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PbI</a:t>
            </a:r>
            <a:r>
              <a:rPr lang="en-US" altLang="zh-CN" sz="2800" b="1" baseline="-25000" dirty="0">
                <a:latin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</a:rPr>
              <a:t>(s)         </a:t>
            </a:r>
            <a:r>
              <a:rPr lang="en-US" altLang="zh-CN" sz="2800" b="1" dirty="0" smtClean="0">
                <a:latin typeface="Times New Roman" pitchFamily="18" charset="0"/>
              </a:rPr>
              <a:t>  Pb</a:t>
            </a:r>
            <a:r>
              <a:rPr lang="en-US" altLang="zh-CN" sz="2800" b="1" baseline="30000" dirty="0" smtClean="0">
                <a:latin typeface="Times New Roman" pitchFamily="18" charset="0"/>
              </a:rPr>
              <a:t>2</a:t>
            </a:r>
            <a:r>
              <a:rPr lang="en-US" altLang="zh-CN" sz="2800" b="1" baseline="30000" dirty="0">
                <a:latin typeface="Times New Roman" pitchFamily="18" charset="0"/>
              </a:rPr>
              <a:t>+</a:t>
            </a:r>
            <a:r>
              <a:rPr lang="en-US" altLang="zh-CN" sz="2800" b="1" dirty="0">
                <a:latin typeface="Times New Roman" pitchFamily="18" charset="0"/>
              </a:rPr>
              <a:t>(</a:t>
            </a:r>
            <a:r>
              <a:rPr lang="en-US" altLang="zh-CN" sz="2800" b="1" dirty="0" err="1">
                <a:latin typeface="Times New Roman" pitchFamily="18" charset="0"/>
              </a:rPr>
              <a:t>aq</a:t>
            </a:r>
            <a:r>
              <a:rPr lang="en-US" altLang="zh-CN" sz="2800" b="1" dirty="0">
                <a:latin typeface="Times New Roman" pitchFamily="18" charset="0"/>
              </a:rPr>
              <a:t>) + </a:t>
            </a:r>
            <a:r>
              <a:rPr lang="en-US" altLang="zh-CN" sz="2800" b="1" dirty="0" smtClean="0">
                <a:latin typeface="Times New Roman" pitchFamily="18" charset="0"/>
              </a:rPr>
              <a:t>2I</a:t>
            </a:r>
            <a:r>
              <a:rPr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 smtClean="0">
                <a:latin typeface="Times New Roman" pitchFamily="18" charset="0"/>
              </a:rPr>
              <a:t>(</a:t>
            </a:r>
            <a:r>
              <a:rPr lang="en-US" altLang="zh-CN" sz="2800" b="1" dirty="0" err="1">
                <a:latin typeface="Times New Roman" pitchFamily="18" charset="0"/>
              </a:rPr>
              <a:t>aq</a:t>
            </a:r>
            <a:r>
              <a:rPr lang="en-US" altLang="zh-CN" sz="2800" b="1" dirty="0">
                <a:latin typeface="Times New Roman" pitchFamily="18" charset="0"/>
              </a:rPr>
              <a:t>) </a:t>
            </a:r>
            <a:endParaRPr lang="en-US" altLang="zh-CN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46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Text Box 2"/>
          <p:cNvSpPr txBox="1">
            <a:spLocks noChangeArrowheads="1"/>
          </p:cNvSpPr>
          <p:nvPr/>
        </p:nvSpPr>
        <p:spPr bwMode="auto">
          <a:xfrm>
            <a:off x="1043608" y="2132856"/>
            <a:ext cx="7127875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在一定的温度下，难溶电解质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溶解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成离子的速率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等于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离子重新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结合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成沉淀的速率，溶液中各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离子的浓度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保持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不变</a:t>
            </a:r>
            <a:r>
              <a:rPr lang="zh-CN" altLang="en-US" sz="28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的状态。</a:t>
            </a:r>
            <a:r>
              <a:rPr lang="zh-CN" altLang="en-US" sz="2800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7544" y="751731"/>
            <a:ext cx="4681538" cy="1381125"/>
            <a:chOff x="158" y="210"/>
            <a:chExt cx="2949" cy="870"/>
          </a:xfrm>
        </p:grpSpPr>
        <p:sp>
          <p:nvSpPr>
            <p:cNvPr id="1038" name="Text Box 4"/>
            <p:cNvSpPr txBox="1">
              <a:spLocks noChangeArrowheads="1"/>
            </p:cNvSpPr>
            <p:nvPr/>
          </p:nvSpPr>
          <p:spPr bwMode="auto">
            <a:xfrm>
              <a:off x="158" y="210"/>
              <a:ext cx="2949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bg1"/>
                  </a:solidFill>
                  <a:latin typeface="Arial" pitchFamily="34" charset="0"/>
                  <a:ea typeface="华文隶书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800" b="1" dirty="0" smtClean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一</a:t>
              </a:r>
              <a:r>
                <a:rPr lang="en-US" altLang="zh-CN" sz="2800" b="1" dirty="0" smtClean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. </a:t>
              </a:r>
              <a:r>
                <a:rPr lang="zh-CN" altLang="en-US" sz="2800" b="1" dirty="0" smtClean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难</a:t>
              </a:r>
              <a:r>
                <a:rPr lang="zh-CN" altLang="en-US" sz="2800" b="1" dirty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溶电解质的溶解平衡</a:t>
              </a:r>
              <a:r>
                <a:rPr lang="zh-CN" altLang="en-US" sz="2800" dirty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 </a:t>
              </a:r>
            </a:p>
          </p:txBody>
        </p:sp>
        <p:sp>
          <p:nvSpPr>
            <p:cNvPr id="1039" name="Rectangle 5"/>
            <p:cNvSpPr>
              <a:spLocks noChangeArrowheads="1"/>
            </p:cNvSpPr>
            <p:nvPr/>
          </p:nvSpPr>
          <p:spPr bwMode="auto">
            <a:xfrm>
              <a:off x="340" y="666"/>
              <a:ext cx="968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2800" b="1" dirty="0" smtClean="0">
                  <a:solidFill>
                    <a:schemeClr val="tx1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1.</a:t>
              </a:r>
              <a:r>
                <a:rPr lang="zh-CN" alt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概念</a:t>
              </a:r>
              <a:r>
                <a:rPr lang="zh-CN" alt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：</a:t>
              </a:r>
            </a:p>
          </p:txBody>
        </p:sp>
      </p:grpSp>
      <p:sp>
        <p:nvSpPr>
          <p:cNvPr id="851974" name="Text Box 6"/>
          <p:cNvSpPr txBox="1">
            <a:spLocks noChangeArrowheads="1"/>
          </p:cNvSpPr>
          <p:nvPr/>
        </p:nvSpPr>
        <p:spPr bwMode="auto">
          <a:xfrm>
            <a:off x="972021" y="4212314"/>
            <a:ext cx="6264275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itchFamily="34" charset="0"/>
                <a:ea typeface="华文隶书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溶解平衡时溶液是饱和溶液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  <a:r>
              <a:rPr lang="zh-CN" altLang="en-US" sz="2800" dirty="0">
                <a:solidFill>
                  <a:schemeClr val="tx2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4908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70" grpId="0"/>
      <p:bldP spid="85197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D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D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1472</Words>
  <Application>Microsoft Office PowerPoint</Application>
  <PresentationFormat>全屏显示(4:3)</PresentationFormat>
  <Paragraphs>196</Paragraphs>
  <Slides>27</Slides>
  <Notes>14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27</vt:i4>
      </vt:variant>
    </vt:vector>
  </HeadingPairs>
  <TitlesOfParts>
    <vt:vector size="31" baseType="lpstr">
      <vt:lpstr>Office 主题</vt:lpstr>
      <vt:lpstr>位图图像</vt:lpstr>
      <vt:lpstr>Microsoft Word 文档</vt:lpstr>
      <vt:lpstr>MathType 6.0 Equation</vt:lpstr>
      <vt:lpstr>PowerPoint 演示文稿</vt:lpstr>
      <vt:lpstr>PowerPoint 演示文稿</vt:lpstr>
      <vt:lpstr>思考与讨论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dreamsummit</cp:lastModifiedBy>
  <cp:revision>45</cp:revision>
  <dcterms:created xsi:type="dcterms:W3CDTF">2014-11-20T03:29:07Z</dcterms:created>
  <dcterms:modified xsi:type="dcterms:W3CDTF">2017-12-07T07:20:31Z</dcterms:modified>
</cp:coreProperties>
</file>