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75"/>
  </p:notesMasterIdLst>
  <p:handoutMasterIdLst>
    <p:handoutMasterId r:id="rId76"/>
  </p:handoutMasterIdLst>
  <p:sldIdLst>
    <p:sldId id="2826" r:id="rId2"/>
    <p:sldId id="2827" r:id="rId3"/>
    <p:sldId id="2828" r:id="rId4"/>
    <p:sldId id="2829" r:id="rId5"/>
    <p:sldId id="3062" r:id="rId6"/>
    <p:sldId id="2905" r:id="rId7"/>
    <p:sldId id="3029" r:id="rId8"/>
    <p:sldId id="2836" r:id="rId9"/>
    <p:sldId id="3034" r:id="rId10"/>
    <p:sldId id="3010" r:id="rId11"/>
    <p:sldId id="2846" r:id="rId12"/>
    <p:sldId id="2946" r:id="rId13"/>
    <p:sldId id="3063" r:id="rId14"/>
    <p:sldId id="3013" r:id="rId15"/>
    <p:sldId id="3064" r:id="rId16"/>
    <p:sldId id="3035" r:id="rId17"/>
    <p:sldId id="3037" r:id="rId18"/>
    <p:sldId id="3065" r:id="rId19"/>
    <p:sldId id="3066" r:id="rId20"/>
    <p:sldId id="3067" r:id="rId21"/>
    <p:sldId id="3068" r:id="rId22"/>
    <p:sldId id="3043" r:id="rId23"/>
    <p:sldId id="2771" r:id="rId24"/>
    <p:sldId id="2364" r:id="rId25"/>
    <p:sldId id="2366" r:id="rId26"/>
    <p:sldId id="3046" r:id="rId27"/>
    <p:sldId id="3069" r:id="rId28"/>
    <p:sldId id="2375" r:id="rId29"/>
    <p:sldId id="2376" r:id="rId30"/>
    <p:sldId id="3070" r:id="rId31"/>
    <p:sldId id="2378" r:id="rId32"/>
    <p:sldId id="3047" r:id="rId33"/>
    <p:sldId id="2380" r:id="rId34"/>
    <p:sldId id="3048" r:id="rId35"/>
    <p:sldId id="3071" r:id="rId36"/>
    <p:sldId id="2382" r:id="rId37"/>
    <p:sldId id="3072" r:id="rId38"/>
    <p:sldId id="3049" r:id="rId39"/>
    <p:sldId id="3095" r:id="rId40"/>
    <p:sldId id="2383" r:id="rId41"/>
    <p:sldId id="2631" r:id="rId42"/>
    <p:sldId id="2384" r:id="rId43"/>
    <p:sldId id="3073" r:id="rId44"/>
    <p:sldId id="3050" r:id="rId45"/>
    <p:sldId id="3075" r:id="rId46"/>
    <p:sldId id="2388" r:id="rId47"/>
    <p:sldId id="2813" r:id="rId48"/>
    <p:sldId id="3051" r:id="rId49"/>
    <p:sldId id="2370" r:id="rId50"/>
    <p:sldId id="3076" r:id="rId51"/>
    <p:sldId id="2389" r:id="rId52"/>
    <p:sldId id="3077" r:id="rId53"/>
    <p:sldId id="2824" r:id="rId54"/>
    <p:sldId id="3078" r:id="rId55"/>
    <p:sldId id="2390" r:id="rId56"/>
    <p:sldId id="3079" r:id="rId57"/>
    <p:sldId id="3082" r:id="rId58"/>
    <p:sldId id="3080" r:id="rId59"/>
    <p:sldId id="3081" r:id="rId60"/>
    <p:sldId id="2529" r:id="rId61"/>
    <p:sldId id="3083" r:id="rId62"/>
    <p:sldId id="3084" r:id="rId63"/>
    <p:sldId id="3086" r:id="rId64"/>
    <p:sldId id="3056" r:id="rId65"/>
    <p:sldId id="2527" r:id="rId66"/>
    <p:sldId id="3087" r:id="rId67"/>
    <p:sldId id="3058" r:id="rId68"/>
    <p:sldId id="3088" r:id="rId69"/>
    <p:sldId id="3092" r:id="rId70"/>
    <p:sldId id="3089" r:id="rId71"/>
    <p:sldId id="3093" r:id="rId72"/>
    <p:sldId id="3090" r:id="rId73"/>
    <p:sldId id="2865" r:id="rId74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1F5"/>
    <a:srgbClr val="383E45"/>
    <a:srgbClr val="7F7F7F"/>
    <a:srgbClr val="3D5F6B"/>
    <a:srgbClr val="DBEEF4"/>
    <a:srgbClr val="F0F0F0"/>
    <a:srgbClr val="0000FF"/>
    <a:srgbClr val="E2E2E2"/>
    <a:srgbClr val="333A44"/>
    <a:srgbClr val="90B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18" autoAdjust="0"/>
  </p:normalViewPr>
  <p:slideViewPr>
    <p:cSldViewPr>
      <p:cViewPr>
        <p:scale>
          <a:sx n="100" d="100"/>
          <a:sy n="100" d="100"/>
        </p:scale>
        <p:origin x="438" y="288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4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0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8467" y="1341562"/>
            <a:ext cx="1219888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802138" y="0"/>
            <a:ext cx="1340962" cy="17016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8"/>
          <p:cNvSpPr txBox="1"/>
          <p:nvPr userDrawn="1"/>
        </p:nvSpPr>
        <p:spPr>
          <a:xfrm>
            <a:off x="666456" y="607771"/>
            <a:ext cx="1612325" cy="73379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zh-CN" sz="2000" dirty="0">
                <a:solidFill>
                  <a:prstClr val="white"/>
                </a:solidFill>
                <a:ea typeface="微软雅黑" panose="020B0503020204020204" pitchFamily="34" charset="-122"/>
              </a:rPr>
              <a:t>核心</a:t>
            </a:r>
            <a:r>
              <a:rPr lang="zh-CN" altLang="zh-CN" sz="2000" dirty="0" smtClean="0">
                <a:solidFill>
                  <a:prstClr val="white"/>
                </a:solidFill>
                <a:ea typeface="微软雅黑" panose="020B0503020204020204" pitchFamily="34" charset="-122"/>
              </a:rPr>
              <a:t>素养</a:t>
            </a:r>
            <a:r>
              <a:rPr lang="en-US" altLang="zh-CN" sz="2000" dirty="0" smtClean="0">
                <a:solidFill>
                  <a:prstClr val="white"/>
                </a:solidFill>
                <a:ea typeface="微软雅黑" panose="020B0503020204020204" pitchFamily="34" charset="-122"/>
              </a:rPr>
              <a:t>   </a:t>
            </a:r>
          </a:p>
          <a:p>
            <a:pPr algn="ctr">
              <a:lnSpc>
                <a:spcPts val="3000"/>
              </a:lnSpc>
            </a:pPr>
            <a:r>
              <a:rPr lang="zh-CN" altLang="zh-CN" sz="2000" dirty="0" smtClean="0">
                <a:solidFill>
                  <a:prstClr val="white"/>
                </a:solidFill>
                <a:ea typeface="微软雅黑" panose="020B0503020204020204" pitchFamily="34" charset="-122"/>
              </a:rPr>
              <a:t>发展</a:t>
            </a:r>
            <a:r>
              <a:rPr lang="zh-CN" altLang="zh-CN" sz="2000" dirty="0">
                <a:solidFill>
                  <a:prstClr val="white"/>
                </a:solidFill>
                <a:ea typeface="微软雅黑" panose="020B0503020204020204" pitchFamily="34" charset="-122"/>
              </a:rPr>
              <a:t>目标</a:t>
            </a:r>
            <a:endParaRPr lang="zh-CN" altLang="en-US" sz="2000" dirty="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3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25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5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3" y="1092434"/>
            <a:ext cx="12190415" cy="57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五边形 2">
            <a:extLst>
              <a:ext uri="{FF2B5EF4-FFF2-40B4-BE49-F238E27FC236}">
                <a16:creationId xmlns="" xmlns:a16="http://schemas.microsoft.com/office/drawing/2014/main" id="{2B269A23-18BB-E749-A895-A1450DD58A24}"/>
              </a:ext>
            </a:extLst>
          </p:cNvPr>
          <p:cNvSpPr/>
          <p:nvPr userDrawn="1"/>
        </p:nvSpPr>
        <p:spPr>
          <a:xfrm>
            <a:off x="0" y="276247"/>
            <a:ext cx="2474773" cy="560265"/>
          </a:xfrm>
          <a:prstGeom prst="homePlate">
            <a:avLst>
              <a:gd name="adj" fmla="val 28683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kumimoji="1" lang="zh-CN" altLang="en-US" sz="1800" kern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77879" y="2900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深度思考</a:t>
            </a:r>
            <a:endParaRPr lang="zh-CN" altLang="zh-CN" sz="2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438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3" y="1092434"/>
            <a:ext cx="12190415" cy="4569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五边形 2">
            <a:extLst>
              <a:ext uri="{FF2B5EF4-FFF2-40B4-BE49-F238E27FC236}">
                <a16:creationId xmlns="" xmlns:a16="http://schemas.microsoft.com/office/drawing/2014/main" id="{2B269A23-18BB-E749-A895-A1450DD58A24}"/>
              </a:ext>
            </a:extLst>
          </p:cNvPr>
          <p:cNvSpPr/>
          <p:nvPr userDrawn="1"/>
        </p:nvSpPr>
        <p:spPr>
          <a:xfrm>
            <a:off x="0" y="276247"/>
            <a:ext cx="2474773" cy="560265"/>
          </a:xfrm>
          <a:prstGeom prst="homePlate">
            <a:avLst>
              <a:gd name="adj" fmla="val 28683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kumimoji="1" lang="zh-CN" altLang="en-US" sz="1800" kern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77879" y="2900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深度思考</a:t>
            </a:r>
            <a:endParaRPr lang="zh-CN" altLang="zh-CN" sz="2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642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3" y="1092434"/>
            <a:ext cx="12190415" cy="377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五边形 2">
            <a:extLst>
              <a:ext uri="{FF2B5EF4-FFF2-40B4-BE49-F238E27FC236}">
                <a16:creationId xmlns="" xmlns:a16="http://schemas.microsoft.com/office/drawing/2014/main" id="{2B269A23-18BB-E749-A895-A1450DD58A24}"/>
              </a:ext>
            </a:extLst>
          </p:cNvPr>
          <p:cNvSpPr/>
          <p:nvPr userDrawn="1"/>
        </p:nvSpPr>
        <p:spPr>
          <a:xfrm>
            <a:off x="0" y="276247"/>
            <a:ext cx="2474773" cy="560265"/>
          </a:xfrm>
          <a:prstGeom prst="homePlate">
            <a:avLst>
              <a:gd name="adj" fmla="val 28683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kumimoji="1" lang="zh-CN" altLang="en-US" sz="1800" kern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77879" y="2900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深度思考</a:t>
            </a:r>
            <a:endParaRPr lang="zh-CN" altLang="zh-CN" sz="2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990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>
            <a:extLst>
              <a:ext uri="{FF2B5EF4-FFF2-40B4-BE49-F238E27FC236}">
                <a16:creationId xmlns="" xmlns:a16="http://schemas.microsoft.com/office/drawing/2014/main" id="{2B269A23-18BB-E749-A895-A1450DD58A24}"/>
              </a:ext>
            </a:extLst>
          </p:cNvPr>
          <p:cNvSpPr/>
          <p:nvPr userDrawn="1"/>
        </p:nvSpPr>
        <p:spPr>
          <a:xfrm>
            <a:off x="0" y="276247"/>
            <a:ext cx="2474773" cy="560265"/>
          </a:xfrm>
          <a:prstGeom prst="homePlate">
            <a:avLst>
              <a:gd name="adj" fmla="val 28683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kumimoji="1" lang="zh-CN" altLang="en-US" sz="1800" kern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77879" y="2900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深度思考</a:t>
            </a:r>
            <a:endParaRPr lang="zh-CN" altLang="zh-CN" sz="2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031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同侧圆角矩形 9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578742" y="-389309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kumimoji="1" lang="zh-CN" altLang="en-US" sz="1800" kern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9804" y="20376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b="1" dirty="0" smtClean="0">
                <a:solidFill>
                  <a:prstClr val="white"/>
                </a:solidFill>
                <a:ea typeface="微软雅黑"/>
              </a:rPr>
              <a:t>对点训练</a:t>
            </a:r>
            <a:endParaRPr lang="zh-CN" altLang="en-US" b="1" dirty="0">
              <a:solidFill>
                <a:prstClr val="white"/>
              </a:solidFill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664869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34566" y="1142554"/>
            <a:ext cx="11521280" cy="5167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34566" y="1142554"/>
            <a:ext cx="11521280" cy="487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8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34566" y="1142554"/>
            <a:ext cx="11521280" cy="4447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3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23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34566" y="1142554"/>
            <a:ext cx="11521280" cy="4087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4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34566" y="1142554"/>
            <a:ext cx="11521280" cy="3799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8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34566" y="1142554"/>
            <a:ext cx="11521280" cy="336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24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34566" y="1142554"/>
            <a:ext cx="11521280" cy="3007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0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34566" y="1142554"/>
            <a:ext cx="11521280" cy="264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4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34566" y="1142554"/>
            <a:ext cx="11521280" cy="199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3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对点训练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5790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6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对点训练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550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6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对点训练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514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45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334566" y="513470"/>
            <a:ext cx="11521280" cy="5832648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对点训练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4782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63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对点训练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4422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4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对点训练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4062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4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对点训练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3702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0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对点训练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3342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9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对点训练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3054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7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对点训练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2622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2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对点训练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226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对点训练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1902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1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对点训练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154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58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334566" y="513470"/>
            <a:ext cx="11521280" cy="5076564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对点训练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925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综合强化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5718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3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综合强化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550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03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综合强化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521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6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综合强化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4782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5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综合强化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449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3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综合强化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4062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5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综合强化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3774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37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综合强化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3342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0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综合强化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3054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95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334566" y="513470"/>
            <a:ext cx="11521280" cy="4428492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0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综合强化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2622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6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综合强化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226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29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综合强化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1902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9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综合强化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335206" y="807662"/>
            <a:ext cx="11520000" cy="139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0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2"/>
          <p:cNvSpPr/>
          <p:nvPr userDrawn="1"/>
        </p:nvSpPr>
        <p:spPr>
          <a:xfrm>
            <a:off x="0" y="165574"/>
            <a:ext cx="1474210" cy="476086"/>
          </a:xfrm>
          <a:custGeom>
            <a:avLst/>
            <a:gdLst>
              <a:gd name="connsiteX0" fmla="*/ 0 w 1902336"/>
              <a:gd name="connsiteY0" fmla="*/ 0 h 576064"/>
              <a:gd name="connsiteX1" fmla="*/ 1281028 w 1902336"/>
              <a:gd name="connsiteY1" fmla="*/ 0 h 576064"/>
              <a:gd name="connsiteX2" fmla="*/ 1570667 w 1902336"/>
              <a:gd name="connsiteY2" fmla="*/ 0 h 576064"/>
              <a:gd name="connsiteX3" fmla="*/ 1591682 w 1902336"/>
              <a:gd name="connsiteY3" fmla="*/ 0 h 576064"/>
              <a:gd name="connsiteX4" fmla="*/ 1902336 w 1902336"/>
              <a:gd name="connsiteY4" fmla="*/ 288032 h 576064"/>
              <a:gd name="connsiteX5" fmla="*/ 1591682 w 1902336"/>
              <a:gd name="connsiteY5" fmla="*/ 576064 h 576064"/>
              <a:gd name="connsiteX6" fmla="*/ 1570667 w 1902336"/>
              <a:gd name="connsiteY6" fmla="*/ 576064 h 576064"/>
              <a:gd name="connsiteX7" fmla="*/ 1281028 w 1902336"/>
              <a:gd name="connsiteY7" fmla="*/ 576064 h 576064"/>
              <a:gd name="connsiteX8" fmla="*/ 0 w 1902336"/>
              <a:gd name="connsiteY8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2336" h="576064">
                <a:moveTo>
                  <a:pt x="0" y="0"/>
                </a:moveTo>
                <a:lnTo>
                  <a:pt x="1281028" y="0"/>
                </a:lnTo>
                <a:lnTo>
                  <a:pt x="1570667" y="0"/>
                </a:lnTo>
                <a:lnTo>
                  <a:pt x="1591682" y="0"/>
                </a:lnTo>
                <a:cubicBezTo>
                  <a:pt x="1763251" y="0"/>
                  <a:pt x="1902336" y="128956"/>
                  <a:pt x="1902336" y="288032"/>
                </a:cubicBezTo>
                <a:cubicBezTo>
                  <a:pt x="1902336" y="447108"/>
                  <a:pt x="1763251" y="576064"/>
                  <a:pt x="1591682" y="576064"/>
                </a:cubicBezTo>
                <a:lnTo>
                  <a:pt x="1570667" y="576064"/>
                </a:lnTo>
                <a:lnTo>
                  <a:pt x="1281028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169" y="1608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综合强化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728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241498" y="-170606"/>
            <a:ext cx="12431911" cy="70301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1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9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334566" y="513470"/>
            <a:ext cx="11521280" cy="3708412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4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334566" y="513470"/>
            <a:ext cx="11521280" cy="2988332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6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334566" y="513470"/>
            <a:ext cx="11521280" cy="2628292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5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334566" y="513470"/>
            <a:ext cx="11521280" cy="2196244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5" r:id="rId2"/>
    <p:sldLayoutId id="2147483696" r:id="rId3"/>
    <p:sldLayoutId id="2147483705" r:id="rId4"/>
    <p:sldLayoutId id="2147483706" r:id="rId5"/>
    <p:sldLayoutId id="2147483707" r:id="rId6"/>
    <p:sldLayoutId id="2147483743" r:id="rId7"/>
    <p:sldLayoutId id="2147483745" r:id="rId8"/>
    <p:sldLayoutId id="2147483744" r:id="rId9"/>
    <p:sldLayoutId id="2147483703" r:id="rId10"/>
    <p:sldLayoutId id="2147483709" r:id="rId11"/>
    <p:sldLayoutId id="2147483708" r:id="rId12"/>
    <p:sldLayoutId id="2147483710" r:id="rId13"/>
    <p:sldLayoutId id="2147483711" r:id="rId14"/>
    <p:sldLayoutId id="2147483750" r:id="rId15"/>
    <p:sldLayoutId id="2147483697" r:id="rId16"/>
    <p:sldLayoutId id="2147483698" r:id="rId17"/>
    <p:sldLayoutId id="2147483712" r:id="rId18"/>
    <p:sldLayoutId id="2147483741" r:id="rId19"/>
    <p:sldLayoutId id="2147483713" r:id="rId20"/>
    <p:sldLayoutId id="2147483742" r:id="rId21"/>
    <p:sldLayoutId id="2147483748" r:id="rId22"/>
    <p:sldLayoutId id="2147483749" r:id="rId23"/>
    <p:sldLayoutId id="2147483746" r:id="rId24"/>
    <p:sldLayoutId id="2147483747" r:id="rId25"/>
    <p:sldLayoutId id="2147483714" r:id="rId26"/>
    <p:sldLayoutId id="2147483701" r:id="rId27"/>
    <p:sldLayoutId id="2147483725" r:id="rId28"/>
    <p:sldLayoutId id="2147483715" r:id="rId29"/>
    <p:sldLayoutId id="2147483729" r:id="rId30"/>
    <p:sldLayoutId id="2147483716" r:id="rId31"/>
    <p:sldLayoutId id="2147483730" r:id="rId32"/>
    <p:sldLayoutId id="2147483717" r:id="rId33"/>
    <p:sldLayoutId id="2147483731" r:id="rId34"/>
    <p:sldLayoutId id="2147483718" r:id="rId35"/>
    <p:sldLayoutId id="2147483732" r:id="rId36"/>
    <p:sldLayoutId id="2147483733" r:id="rId37"/>
    <p:sldLayoutId id="2147483734" r:id="rId38"/>
    <p:sldLayoutId id="2147483735" r:id="rId39"/>
    <p:sldLayoutId id="2147483723" r:id="rId40"/>
    <p:sldLayoutId id="2147483702" r:id="rId41"/>
    <p:sldLayoutId id="2147483719" r:id="rId42"/>
    <p:sldLayoutId id="2147483720" r:id="rId43"/>
    <p:sldLayoutId id="2147483726" r:id="rId44"/>
    <p:sldLayoutId id="2147483721" r:id="rId45"/>
    <p:sldLayoutId id="2147483727" r:id="rId46"/>
    <p:sldLayoutId id="2147483722" r:id="rId47"/>
    <p:sldLayoutId id="2147483728" r:id="rId48"/>
    <p:sldLayoutId id="2147483736" r:id="rId49"/>
    <p:sldLayoutId id="2147483737" r:id="rId50"/>
    <p:sldLayoutId id="2147483738" r:id="rId51"/>
    <p:sldLayoutId id="2147483739" r:id="rId52"/>
    <p:sldLayoutId id="2147483740" r:id="rId53"/>
    <p:sldLayoutId id="2147483724" r:id="rId54"/>
    <p:sldLayoutId id="2147483699" r:id="rId55"/>
    <p:sldLayoutId id="2147483700" r:id="rId56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slide" Target="slide3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__3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__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emf"/><Relationship Id="rId5" Type="http://schemas.openxmlformats.org/officeDocument/2006/relationships/image" Target="../media/image7.emf"/><Relationship Id="rId10" Type="http://schemas.openxmlformats.org/officeDocument/2006/relationships/package" Target="../embeddings/Microsoft_Word___6.docx"/><Relationship Id="rId4" Type="http://schemas.openxmlformats.org/officeDocument/2006/relationships/package" Target="../embeddings/Microsoft_Word___4.docx"/><Relationship Id="rId9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package" Target="../embeddings/Microsoft_Word___10.docx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Word___8.docx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emf"/><Relationship Id="rId5" Type="http://schemas.openxmlformats.org/officeDocument/2006/relationships/image" Target="../media/image10.emf"/><Relationship Id="rId10" Type="http://schemas.openxmlformats.org/officeDocument/2006/relationships/package" Target="../embeddings/Microsoft_Word___9.docx"/><Relationship Id="rId4" Type="http://schemas.openxmlformats.org/officeDocument/2006/relationships/package" Target="../embeddings/Microsoft_Word___7.docx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__11.doc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8.emf"/><Relationship Id="rId5" Type="http://schemas.openxmlformats.org/officeDocument/2006/relationships/image" Target="../media/image16.emf"/><Relationship Id="rId10" Type="http://schemas.openxmlformats.org/officeDocument/2006/relationships/package" Target="../embeddings/Microsoft_Word___14.docx"/><Relationship Id="rId4" Type="http://schemas.openxmlformats.org/officeDocument/2006/relationships/package" Target="../embeddings/Microsoft_Word___12.docx"/><Relationship Id="rId9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__15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__16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__17.docx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__18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9.bin"/><Relationship Id="rId7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__19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slide" Target="slide3.x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__21.doc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oleObject" Target="../embeddings/oleObject22.bin"/><Relationship Id="rId3" Type="http://schemas.openxmlformats.org/officeDocument/2006/relationships/slide" Target="slide24.xml"/><Relationship Id="rId21" Type="http://schemas.openxmlformats.org/officeDocument/2006/relationships/oleObject" Target="../embeddings/oleObject23.bin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33.xml"/><Relationship Id="rId16" Type="http://schemas.openxmlformats.org/officeDocument/2006/relationships/slide" Target="slide60.xml"/><Relationship Id="rId20" Type="http://schemas.openxmlformats.org/officeDocument/2006/relationships/image" Target="../media/image21.emf"/><Relationship Id="rId1" Type="http://schemas.openxmlformats.org/officeDocument/2006/relationships/vmlDrawing" Target="../drawings/vmlDrawing13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23" Type="http://schemas.openxmlformats.org/officeDocument/2006/relationships/image" Target="../media/image26.emf"/><Relationship Id="rId10" Type="http://schemas.openxmlformats.org/officeDocument/2006/relationships/slide" Target="slide40.xml"/><Relationship Id="rId19" Type="http://schemas.openxmlformats.org/officeDocument/2006/relationships/package" Target="../embeddings/Microsoft_Word___22.docx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Relationship Id="rId22" Type="http://schemas.openxmlformats.org/officeDocument/2006/relationships/package" Target="../embeddings/Microsoft_Word___23.docx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oleObject" Target="../embeddings/oleObject24.bin"/><Relationship Id="rId3" Type="http://schemas.openxmlformats.org/officeDocument/2006/relationships/slide" Target="slide24.xml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30.xml"/><Relationship Id="rId16" Type="http://schemas.openxmlformats.org/officeDocument/2006/relationships/slide" Target="slide60.xml"/><Relationship Id="rId20" Type="http://schemas.openxmlformats.org/officeDocument/2006/relationships/image" Target="../media/image27.emf"/><Relationship Id="rId1" Type="http://schemas.openxmlformats.org/officeDocument/2006/relationships/vmlDrawing" Target="../drawings/vmlDrawing14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24.docx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oleObject" Target="../embeddings/oleObject25.bin"/><Relationship Id="rId3" Type="http://schemas.openxmlformats.org/officeDocument/2006/relationships/slide" Target="slide24.xml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40.xml"/><Relationship Id="rId16" Type="http://schemas.openxmlformats.org/officeDocument/2006/relationships/slide" Target="slide60.xml"/><Relationship Id="rId20" Type="http://schemas.openxmlformats.org/officeDocument/2006/relationships/image" Target="../media/image28.emf"/><Relationship Id="rId1" Type="http://schemas.openxmlformats.org/officeDocument/2006/relationships/vmlDrawing" Target="../drawings/vmlDrawing15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25.docx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oleObject" Target="../embeddings/oleObject26.bin"/><Relationship Id="rId3" Type="http://schemas.openxmlformats.org/officeDocument/2006/relationships/slide" Target="slide24.xml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40.xml"/><Relationship Id="rId16" Type="http://schemas.openxmlformats.org/officeDocument/2006/relationships/slide" Target="slide60.xml"/><Relationship Id="rId20" Type="http://schemas.openxmlformats.org/officeDocument/2006/relationships/image" Target="../media/image29.emf"/><Relationship Id="rId1" Type="http://schemas.openxmlformats.org/officeDocument/2006/relationships/vmlDrawing" Target="../drawings/vmlDrawing16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26.docx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33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tags" Target="../tags/tag3.xml"/><Relationship Id="rId7" Type="http://schemas.openxmlformats.org/officeDocument/2006/relationships/slide" Target="slide1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oleObject" Target="../embeddings/oleObject27.bin"/><Relationship Id="rId26" Type="http://schemas.openxmlformats.org/officeDocument/2006/relationships/image" Target="../media/image32.emf"/><Relationship Id="rId3" Type="http://schemas.openxmlformats.org/officeDocument/2006/relationships/slide" Target="slide24.xml"/><Relationship Id="rId21" Type="http://schemas.openxmlformats.org/officeDocument/2006/relationships/oleObject" Target="../embeddings/oleObject28.bin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5" Type="http://schemas.openxmlformats.org/officeDocument/2006/relationships/package" Target="../embeddings/Microsoft_Word___29.docx"/><Relationship Id="rId2" Type="http://schemas.openxmlformats.org/officeDocument/2006/relationships/slideLayout" Target="../slideLayouts/slideLayout40.xml"/><Relationship Id="rId16" Type="http://schemas.openxmlformats.org/officeDocument/2006/relationships/slide" Target="slide60.xml"/><Relationship Id="rId20" Type="http://schemas.openxmlformats.org/officeDocument/2006/relationships/image" Target="../media/image30.emf"/><Relationship Id="rId1" Type="http://schemas.openxmlformats.org/officeDocument/2006/relationships/vmlDrawing" Target="../drawings/vmlDrawing17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24" Type="http://schemas.openxmlformats.org/officeDocument/2006/relationships/oleObject" Target="../embeddings/oleObject29.bin"/><Relationship Id="rId5" Type="http://schemas.openxmlformats.org/officeDocument/2006/relationships/slide" Target="slide28.xml"/><Relationship Id="rId15" Type="http://schemas.openxmlformats.org/officeDocument/2006/relationships/slide" Target="slide55.xml"/><Relationship Id="rId23" Type="http://schemas.openxmlformats.org/officeDocument/2006/relationships/image" Target="../media/image31.emf"/><Relationship Id="rId10" Type="http://schemas.openxmlformats.org/officeDocument/2006/relationships/slide" Target="slide40.xml"/><Relationship Id="rId19" Type="http://schemas.openxmlformats.org/officeDocument/2006/relationships/package" Target="../embeddings/Microsoft_Word___27.docx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Relationship Id="rId22" Type="http://schemas.openxmlformats.org/officeDocument/2006/relationships/package" Target="../embeddings/Microsoft_Word___28.docx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oleObject" Target="../embeddings/oleObject30.bin"/><Relationship Id="rId3" Type="http://schemas.openxmlformats.org/officeDocument/2006/relationships/slide" Target="slide24.xml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40.xml"/><Relationship Id="rId16" Type="http://schemas.openxmlformats.org/officeDocument/2006/relationships/slide" Target="slide60.xml"/><Relationship Id="rId20" Type="http://schemas.openxmlformats.org/officeDocument/2006/relationships/image" Target="../media/image33.emf"/><Relationship Id="rId1" Type="http://schemas.openxmlformats.org/officeDocument/2006/relationships/vmlDrawing" Target="../drawings/vmlDrawing18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30.docx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oleObject" Target="../embeddings/oleObject31.bin"/><Relationship Id="rId3" Type="http://schemas.openxmlformats.org/officeDocument/2006/relationships/slide" Target="slide24.xml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40.xml"/><Relationship Id="rId16" Type="http://schemas.openxmlformats.org/officeDocument/2006/relationships/slide" Target="slide60.xml"/><Relationship Id="rId20" Type="http://schemas.openxmlformats.org/officeDocument/2006/relationships/image" Target="../media/image34.emf"/><Relationship Id="rId1" Type="http://schemas.openxmlformats.org/officeDocument/2006/relationships/vmlDrawing" Target="../drawings/vmlDrawing19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31.docx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28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27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oleObject" Target="../embeddings/oleObject32.bin"/><Relationship Id="rId3" Type="http://schemas.openxmlformats.org/officeDocument/2006/relationships/slide" Target="slide24.xml"/><Relationship Id="rId21" Type="http://schemas.openxmlformats.org/officeDocument/2006/relationships/oleObject" Target="../embeddings/oleObject33.bin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30.xml"/><Relationship Id="rId16" Type="http://schemas.openxmlformats.org/officeDocument/2006/relationships/slide" Target="slide60.xml"/><Relationship Id="rId20" Type="http://schemas.openxmlformats.org/officeDocument/2006/relationships/image" Target="../media/image35.emf"/><Relationship Id="rId1" Type="http://schemas.openxmlformats.org/officeDocument/2006/relationships/vmlDrawing" Target="../drawings/vmlDrawing20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23" Type="http://schemas.openxmlformats.org/officeDocument/2006/relationships/image" Target="../media/image36.emf"/><Relationship Id="rId10" Type="http://schemas.openxmlformats.org/officeDocument/2006/relationships/slide" Target="slide40.xml"/><Relationship Id="rId19" Type="http://schemas.openxmlformats.org/officeDocument/2006/relationships/package" Target="../embeddings/Microsoft_Word___32.docx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Relationship Id="rId22" Type="http://schemas.openxmlformats.org/officeDocument/2006/relationships/package" Target="../embeddings/Microsoft_Word___33.docx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oleObject" Target="../embeddings/oleObject34.bin"/><Relationship Id="rId3" Type="http://schemas.openxmlformats.org/officeDocument/2006/relationships/slide" Target="slide24.xml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40.xml"/><Relationship Id="rId16" Type="http://schemas.openxmlformats.org/officeDocument/2006/relationships/slide" Target="slide60.xml"/><Relationship Id="rId20" Type="http://schemas.openxmlformats.org/officeDocument/2006/relationships/image" Target="../media/image37.emf"/><Relationship Id="rId1" Type="http://schemas.openxmlformats.org/officeDocument/2006/relationships/vmlDrawing" Target="../drawings/vmlDrawing21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34.docx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41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oleObject" Target="../embeddings/oleObject35.bin"/><Relationship Id="rId3" Type="http://schemas.openxmlformats.org/officeDocument/2006/relationships/slide" Target="slide24.xml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41.xml"/><Relationship Id="rId16" Type="http://schemas.openxmlformats.org/officeDocument/2006/relationships/slide" Target="slide60.xml"/><Relationship Id="rId20" Type="http://schemas.openxmlformats.org/officeDocument/2006/relationships/image" Target="../media/image38.emf"/><Relationship Id="rId1" Type="http://schemas.openxmlformats.org/officeDocument/2006/relationships/vmlDrawing" Target="../drawings/vmlDrawing22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35.docx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54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oleObject" Target="../embeddings/oleObject36.bin"/><Relationship Id="rId3" Type="http://schemas.openxmlformats.org/officeDocument/2006/relationships/slide" Target="slide24.xml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54.xml"/><Relationship Id="rId16" Type="http://schemas.openxmlformats.org/officeDocument/2006/relationships/slide" Target="slide60.xml"/><Relationship Id="rId20" Type="http://schemas.openxmlformats.org/officeDocument/2006/relationships/image" Target="../media/image38.emf"/><Relationship Id="rId1" Type="http://schemas.openxmlformats.org/officeDocument/2006/relationships/vmlDrawing" Target="../drawings/vmlDrawing23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36.docx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17" Type="http://schemas.openxmlformats.org/officeDocument/2006/relationships/image" Target="../media/image39.png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45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image" Target="../media/image39.png"/><Relationship Id="rId26" Type="http://schemas.openxmlformats.org/officeDocument/2006/relationships/package" Target="../embeddings/Microsoft_Word___39.docx"/><Relationship Id="rId3" Type="http://schemas.openxmlformats.org/officeDocument/2006/relationships/slide" Target="slide24.xml"/><Relationship Id="rId21" Type="http://schemas.openxmlformats.org/officeDocument/2006/relationships/image" Target="../media/image40.emf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5" Type="http://schemas.openxmlformats.org/officeDocument/2006/relationships/oleObject" Target="../embeddings/oleObject39.bin"/><Relationship Id="rId2" Type="http://schemas.openxmlformats.org/officeDocument/2006/relationships/slideLayout" Target="../slideLayouts/slideLayout54.xml"/><Relationship Id="rId16" Type="http://schemas.openxmlformats.org/officeDocument/2006/relationships/slide" Target="slide60.xml"/><Relationship Id="rId20" Type="http://schemas.openxmlformats.org/officeDocument/2006/relationships/package" Target="../embeddings/Microsoft_Word___37.docx"/><Relationship Id="rId1" Type="http://schemas.openxmlformats.org/officeDocument/2006/relationships/vmlDrawing" Target="../drawings/vmlDrawing24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24" Type="http://schemas.openxmlformats.org/officeDocument/2006/relationships/image" Target="../media/image41.emf"/><Relationship Id="rId5" Type="http://schemas.openxmlformats.org/officeDocument/2006/relationships/slide" Target="slide28.xml"/><Relationship Id="rId15" Type="http://schemas.openxmlformats.org/officeDocument/2006/relationships/slide" Target="slide55.xml"/><Relationship Id="rId23" Type="http://schemas.openxmlformats.org/officeDocument/2006/relationships/package" Target="../embeddings/Microsoft_Word___38.docx"/><Relationship Id="rId10" Type="http://schemas.openxmlformats.org/officeDocument/2006/relationships/slide" Target="slide40.xml"/><Relationship Id="rId19" Type="http://schemas.openxmlformats.org/officeDocument/2006/relationships/oleObject" Target="../embeddings/oleObject37.bin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Relationship Id="rId22" Type="http://schemas.openxmlformats.org/officeDocument/2006/relationships/oleObject" Target="../embeddings/oleObject38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17" Type="http://schemas.openxmlformats.org/officeDocument/2006/relationships/image" Target="../media/image39.png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54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image" Target="../media/image42.png"/><Relationship Id="rId3" Type="http://schemas.openxmlformats.org/officeDocument/2006/relationships/slide" Target="slide24.xml"/><Relationship Id="rId21" Type="http://schemas.openxmlformats.org/officeDocument/2006/relationships/image" Target="../media/image35.emf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43.xml"/><Relationship Id="rId16" Type="http://schemas.openxmlformats.org/officeDocument/2006/relationships/slide" Target="slide60.xml"/><Relationship Id="rId20" Type="http://schemas.openxmlformats.org/officeDocument/2006/relationships/package" Target="../embeddings/Microsoft_Word___40.docx"/><Relationship Id="rId1" Type="http://schemas.openxmlformats.org/officeDocument/2006/relationships/vmlDrawing" Target="../drawings/vmlDrawing25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10" Type="http://schemas.openxmlformats.org/officeDocument/2006/relationships/slide" Target="slide40.xml"/><Relationship Id="rId19" Type="http://schemas.openxmlformats.org/officeDocument/2006/relationships/oleObject" Target="../embeddings/oleObject40.bin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image" Target="../media/image42.png"/><Relationship Id="rId3" Type="http://schemas.openxmlformats.org/officeDocument/2006/relationships/slide" Target="slide24.xml"/><Relationship Id="rId21" Type="http://schemas.openxmlformats.org/officeDocument/2006/relationships/image" Target="../media/image43.emf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54.xml"/><Relationship Id="rId16" Type="http://schemas.openxmlformats.org/officeDocument/2006/relationships/slide" Target="slide60.xml"/><Relationship Id="rId20" Type="http://schemas.openxmlformats.org/officeDocument/2006/relationships/package" Target="../embeddings/Microsoft_Word___41.docx"/><Relationship Id="rId1" Type="http://schemas.openxmlformats.org/officeDocument/2006/relationships/vmlDrawing" Target="../drawings/vmlDrawing26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24" Type="http://schemas.openxmlformats.org/officeDocument/2006/relationships/image" Target="../media/image35.emf"/><Relationship Id="rId5" Type="http://schemas.openxmlformats.org/officeDocument/2006/relationships/slide" Target="slide28.xml"/><Relationship Id="rId15" Type="http://schemas.openxmlformats.org/officeDocument/2006/relationships/slide" Target="slide55.xml"/><Relationship Id="rId23" Type="http://schemas.openxmlformats.org/officeDocument/2006/relationships/package" Target="../embeddings/Microsoft_Word___42.docx"/><Relationship Id="rId10" Type="http://schemas.openxmlformats.org/officeDocument/2006/relationships/slide" Target="slide40.xml"/><Relationship Id="rId19" Type="http://schemas.openxmlformats.org/officeDocument/2006/relationships/oleObject" Target="../embeddings/oleObject41.bin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Relationship Id="rId22" Type="http://schemas.openxmlformats.org/officeDocument/2006/relationships/oleObject" Target="../embeddings/oleObject42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47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41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54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54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46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41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54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oleObject" Target="../embeddings/oleObject43.bin"/><Relationship Id="rId3" Type="http://schemas.openxmlformats.org/officeDocument/2006/relationships/slide" Target="slide24.xml"/><Relationship Id="rId21" Type="http://schemas.openxmlformats.org/officeDocument/2006/relationships/oleObject" Target="../embeddings/oleObject44.bin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47.xml"/><Relationship Id="rId16" Type="http://schemas.openxmlformats.org/officeDocument/2006/relationships/slide" Target="slide60.xml"/><Relationship Id="rId20" Type="http://schemas.openxmlformats.org/officeDocument/2006/relationships/image" Target="../media/image44.emf"/><Relationship Id="rId1" Type="http://schemas.openxmlformats.org/officeDocument/2006/relationships/vmlDrawing" Target="../drawings/vmlDrawing27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43.docx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Relationship Id="rId22" Type="http://schemas.openxmlformats.org/officeDocument/2006/relationships/package" Target="../embeddings/Microsoft_Word___44.docx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oleObject" Target="../embeddings/oleObject45.bin"/><Relationship Id="rId3" Type="http://schemas.openxmlformats.org/officeDocument/2006/relationships/slide" Target="slide24.xml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48.xml"/><Relationship Id="rId16" Type="http://schemas.openxmlformats.org/officeDocument/2006/relationships/slide" Target="slide60.xml"/><Relationship Id="rId20" Type="http://schemas.openxmlformats.org/officeDocument/2006/relationships/image" Target="../media/image44.emf"/><Relationship Id="rId1" Type="http://schemas.openxmlformats.org/officeDocument/2006/relationships/vmlDrawing" Target="../drawings/vmlDrawing28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45.docx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44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oleObject" Target="../embeddings/oleObject46.bin"/><Relationship Id="rId3" Type="http://schemas.openxmlformats.org/officeDocument/2006/relationships/slide" Target="slide24.xml"/><Relationship Id="rId21" Type="http://schemas.openxmlformats.org/officeDocument/2006/relationships/oleObject" Target="../embeddings/oleObject47.bin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31.xml"/><Relationship Id="rId16" Type="http://schemas.openxmlformats.org/officeDocument/2006/relationships/slide" Target="slide60.xml"/><Relationship Id="rId20" Type="http://schemas.openxmlformats.org/officeDocument/2006/relationships/image" Target="../media/image45.emf"/><Relationship Id="rId1" Type="http://schemas.openxmlformats.org/officeDocument/2006/relationships/vmlDrawing" Target="../drawings/vmlDrawing29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23" Type="http://schemas.openxmlformats.org/officeDocument/2006/relationships/image" Target="../media/image46.emf"/><Relationship Id="rId10" Type="http://schemas.openxmlformats.org/officeDocument/2006/relationships/slide" Target="slide40.xml"/><Relationship Id="rId19" Type="http://schemas.openxmlformats.org/officeDocument/2006/relationships/package" Target="../embeddings/Microsoft_Word___46.docx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Relationship Id="rId22" Type="http://schemas.openxmlformats.org/officeDocument/2006/relationships/package" Target="../embeddings/Microsoft_Word___47.docx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42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54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oleObject" Target="../embeddings/oleObject48.bin"/><Relationship Id="rId3" Type="http://schemas.openxmlformats.org/officeDocument/2006/relationships/slide" Target="slide24.xml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43.xml"/><Relationship Id="rId16" Type="http://schemas.openxmlformats.org/officeDocument/2006/relationships/slide" Target="slide60.xml"/><Relationship Id="rId20" Type="http://schemas.openxmlformats.org/officeDocument/2006/relationships/image" Target="../media/image47.emf"/><Relationship Id="rId1" Type="http://schemas.openxmlformats.org/officeDocument/2006/relationships/vmlDrawing" Target="../drawings/vmlDrawing30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48.docx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17" Type="http://schemas.openxmlformats.org/officeDocument/2006/relationships/image" Target="../media/image48.png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47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image" Target="../media/image48.png"/><Relationship Id="rId3" Type="http://schemas.openxmlformats.org/officeDocument/2006/relationships/slide" Target="slide24.xml"/><Relationship Id="rId21" Type="http://schemas.openxmlformats.org/officeDocument/2006/relationships/image" Target="../media/image49.emf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45.xml"/><Relationship Id="rId16" Type="http://schemas.openxmlformats.org/officeDocument/2006/relationships/slide" Target="slide60.xml"/><Relationship Id="rId20" Type="http://schemas.openxmlformats.org/officeDocument/2006/relationships/package" Target="../embeddings/Microsoft_Word___49.docx"/><Relationship Id="rId1" Type="http://schemas.openxmlformats.org/officeDocument/2006/relationships/vmlDrawing" Target="../drawings/vmlDrawing31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10" Type="http://schemas.openxmlformats.org/officeDocument/2006/relationships/slide" Target="slide40.xml"/><Relationship Id="rId19" Type="http://schemas.openxmlformats.org/officeDocument/2006/relationships/oleObject" Target="../embeddings/oleObject49.bin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51.xml"/><Relationship Id="rId3" Type="http://schemas.openxmlformats.org/officeDocument/2006/relationships/slide" Target="slide25.xml"/><Relationship Id="rId7" Type="http://schemas.openxmlformats.org/officeDocument/2006/relationships/slide" Target="slide33.xml"/><Relationship Id="rId12" Type="http://schemas.openxmlformats.org/officeDocument/2006/relationships/slide" Target="slide49.xml"/><Relationship Id="rId17" Type="http://schemas.openxmlformats.org/officeDocument/2006/relationships/image" Target="../media/image48.png"/><Relationship Id="rId2" Type="http://schemas.openxmlformats.org/officeDocument/2006/relationships/slide" Target="slide24.xml"/><Relationship Id="rId16" Type="http://schemas.openxmlformats.org/officeDocument/2006/relationships/slide" Target="slide65.xml"/><Relationship Id="rId1" Type="http://schemas.openxmlformats.org/officeDocument/2006/relationships/slideLayout" Target="../slideLayouts/slideLayout47.xml"/><Relationship Id="rId6" Type="http://schemas.openxmlformats.org/officeDocument/2006/relationships/slide" Target="slide31.xml"/><Relationship Id="rId11" Type="http://schemas.openxmlformats.org/officeDocument/2006/relationships/slide" Target="slide46.xml"/><Relationship Id="rId5" Type="http://schemas.openxmlformats.org/officeDocument/2006/relationships/slide" Target="slide29.xml"/><Relationship Id="rId15" Type="http://schemas.openxmlformats.org/officeDocument/2006/relationships/slide" Target="slide60.xml"/><Relationship Id="rId10" Type="http://schemas.openxmlformats.org/officeDocument/2006/relationships/slide" Target="slide42.xml"/><Relationship Id="rId4" Type="http://schemas.openxmlformats.org/officeDocument/2006/relationships/slide" Target="slide28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oleObject" Target="../embeddings/oleObject50.bin"/><Relationship Id="rId3" Type="http://schemas.openxmlformats.org/officeDocument/2006/relationships/slide" Target="slide24.xml"/><Relationship Id="rId21" Type="http://schemas.openxmlformats.org/officeDocument/2006/relationships/image" Target="../media/image48.png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54.xml"/><Relationship Id="rId16" Type="http://schemas.openxmlformats.org/officeDocument/2006/relationships/slide" Target="slide60.xml"/><Relationship Id="rId20" Type="http://schemas.openxmlformats.org/officeDocument/2006/relationships/image" Target="../media/image50.emf"/><Relationship Id="rId1" Type="http://schemas.openxmlformats.org/officeDocument/2006/relationships/vmlDrawing" Target="../drawings/vmlDrawing32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50.docx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__1.docx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image" Target="../media/image48.png"/><Relationship Id="rId3" Type="http://schemas.openxmlformats.org/officeDocument/2006/relationships/slide" Target="slide24.xml"/><Relationship Id="rId21" Type="http://schemas.openxmlformats.org/officeDocument/2006/relationships/image" Target="../media/image47.emf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44.xml"/><Relationship Id="rId16" Type="http://schemas.openxmlformats.org/officeDocument/2006/relationships/slide" Target="slide60.xml"/><Relationship Id="rId20" Type="http://schemas.openxmlformats.org/officeDocument/2006/relationships/package" Target="../embeddings/Microsoft_Word___51.docx"/><Relationship Id="rId1" Type="http://schemas.openxmlformats.org/officeDocument/2006/relationships/vmlDrawing" Target="../drawings/vmlDrawing33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10" Type="http://schemas.openxmlformats.org/officeDocument/2006/relationships/slide" Target="slide40.xml"/><Relationship Id="rId19" Type="http://schemas.openxmlformats.org/officeDocument/2006/relationships/oleObject" Target="../embeddings/oleObject51.bin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oleObject" Target="../embeddings/oleObject52.bin"/><Relationship Id="rId3" Type="http://schemas.openxmlformats.org/officeDocument/2006/relationships/slide" Target="slide24.xml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54.xml"/><Relationship Id="rId16" Type="http://schemas.openxmlformats.org/officeDocument/2006/relationships/slide" Target="slide60.xml"/><Relationship Id="rId20" Type="http://schemas.openxmlformats.org/officeDocument/2006/relationships/image" Target="../media/image47.emf"/><Relationship Id="rId1" Type="http://schemas.openxmlformats.org/officeDocument/2006/relationships/vmlDrawing" Target="../drawings/vmlDrawing34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52.docx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49.xml"/><Relationship Id="rId18" Type="http://schemas.openxmlformats.org/officeDocument/2006/relationships/oleObject" Target="../embeddings/oleObject53.bin"/><Relationship Id="rId3" Type="http://schemas.openxmlformats.org/officeDocument/2006/relationships/slide" Target="slide24.xml"/><Relationship Id="rId21" Type="http://schemas.openxmlformats.org/officeDocument/2006/relationships/image" Target="../media/image48.png"/><Relationship Id="rId7" Type="http://schemas.openxmlformats.org/officeDocument/2006/relationships/slide" Target="slide31.xml"/><Relationship Id="rId12" Type="http://schemas.openxmlformats.org/officeDocument/2006/relationships/slide" Target="slide46.xml"/><Relationship Id="rId17" Type="http://schemas.openxmlformats.org/officeDocument/2006/relationships/slide" Target="slide65.xml"/><Relationship Id="rId2" Type="http://schemas.openxmlformats.org/officeDocument/2006/relationships/slideLayout" Target="../slideLayouts/slideLayout45.xml"/><Relationship Id="rId16" Type="http://schemas.openxmlformats.org/officeDocument/2006/relationships/slide" Target="slide60.xml"/><Relationship Id="rId20" Type="http://schemas.openxmlformats.org/officeDocument/2006/relationships/image" Target="../media/image47.emf"/><Relationship Id="rId1" Type="http://schemas.openxmlformats.org/officeDocument/2006/relationships/vmlDrawing" Target="../drawings/vmlDrawing35.vml"/><Relationship Id="rId6" Type="http://schemas.openxmlformats.org/officeDocument/2006/relationships/slide" Target="slide29.xml"/><Relationship Id="rId11" Type="http://schemas.openxmlformats.org/officeDocument/2006/relationships/slide" Target="slide42.xml"/><Relationship Id="rId5" Type="http://schemas.openxmlformats.org/officeDocument/2006/relationships/slide" Target="slide28.xml"/><Relationship Id="rId15" Type="http://schemas.openxmlformats.org/officeDocument/2006/relationships/slide" Target="slide55.xml"/><Relationship Id="rId10" Type="http://schemas.openxmlformats.org/officeDocument/2006/relationships/slide" Target="slide40.xml"/><Relationship Id="rId19" Type="http://schemas.openxmlformats.org/officeDocument/2006/relationships/package" Target="../embeddings/Microsoft_Word___53.docx"/><Relationship Id="rId4" Type="http://schemas.openxmlformats.org/officeDocument/2006/relationships/slide" Target="slide25.xml"/><Relationship Id="rId9" Type="http://schemas.openxmlformats.org/officeDocument/2006/relationships/slide" Target="slide36.xml"/><Relationship Id="rId14" Type="http://schemas.openxmlformats.org/officeDocument/2006/relationships/slide" Target="slide51.xml"/><Relationship Id="rId22" Type="http://schemas.openxmlformats.org/officeDocument/2006/relationships/slide" Target="slide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979078"/>
            <a:ext cx="12188389" cy="3747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24084" y="-14224"/>
            <a:ext cx="1296144" cy="13557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89974" y="2032025"/>
            <a:ext cx="15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dirty="0" smtClean="0">
                <a:solidFill>
                  <a:srgbClr val="EEECE1"/>
                </a:solidFill>
              </a:rPr>
              <a:t>第</a:t>
            </a:r>
            <a:r>
              <a:rPr lang="en-US" altLang="zh-CN" dirty="0" smtClean="0">
                <a:solidFill>
                  <a:srgbClr val="EEECE1"/>
                </a:solidFill>
              </a:rPr>
              <a:t>2</a:t>
            </a:r>
            <a:r>
              <a:rPr lang="zh-CN" altLang="zh-CN" dirty="0" smtClean="0">
                <a:solidFill>
                  <a:srgbClr val="EEECE1"/>
                </a:solidFill>
              </a:rPr>
              <a:t>课时</a:t>
            </a:r>
            <a:endParaRPr lang="zh-CN" altLang="en-US" dirty="0">
              <a:solidFill>
                <a:srgbClr val="EEECE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38353" y="1884354"/>
            <a:ext cx="4956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EEECE1"/>
                </a:solidFill>
              </a:rPr>
              <a:t>DIERKESHI</a:t>
            </a:r>
            <a:endParaRPr lang="zh-CN" altLang="en-US" sz="6600" dirty="0">
              <a:solidFill>
                <a:srgbClr val="EEECE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66478" y="3425578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86">
              <a:spcBef>
                <a:spcPct val="0"/>
              </a:spcBef>
            </a:pPr>
            <a:r>
              <a:rPr lang="zh-CN" altLang="zh-CN" sz="1400" b="1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沉淀转化</a:t>
            </a:r>
            <a:r>
              <a:rPr lang="zh-CN" altLang="zh-CN" sz="1400" b="1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原理</a:t>
            </a:r>
            <a:r>
              <a:rPr lang="en-US" altLang="zh-CN" sz="1400" b="1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/  </a:t>
            </a:r>
            <a:r>
              <a:rPr lang="zh-CN" altLang="zh-CN" sz="1400" b="1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沉淀</a:t>
            </a:r>
            <a:r>
              <a:rPr lang="zh-CN" altLang="zh-CN" sz="1400" b="1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转化的</a:t>
            </a:r>
            <a:r>
              <a:rPr lang="zh-CN" altLang="zh-CN" sz="1400" b="1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en-US" altLang="zh-CN" sz="1400" b="1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/  </a:t>
            </a:r>
            <a:r>
              <a:rPr lang="zh-CN" altLang="en-US" sz="1400" b="1" dirty="0" smtClean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r>
              <a:rPr lang="zh-CN" altLang="en-US" sz="1400" b="1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对点练</a:t>
            </a:r>
          </a:p>
        </p:txBody>
      </p:sp>
      <p:sp>
        <p:nvSpPr>
          <p:cNvPr id="11" name="标题 24">
            <a:extLst>
              <a:ext uri="{FF2B5EF4-FFF2-40B4-BE49-F238E27FC236}">
                <a16:creationId xmlns="" xmlns:a16="http://schemas.microsoft.com/office/drawing/2014/main" id="{E9AFFBA8-8A6F-B141-88C0-14A3F8E3BC74}"/>
              </a:ext>
            </a:extLst>
          </p:cNvPr>
          <p:cNvSpPr txBox="1">
            <a:spLocks/>
          </p:cNvSpPr>
          <p:nvPr/>
        </p:nvSpPr>
        <p:spPr>
          <a:xfrm>
            <a:off x="910630" y="2493690"/>
            <a:ext cx="9001000" cy="919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zh-CN" sz="6000" b="1" dirty="0">
                <a:solidFill>
                  <a:prstClr val="black"/>
                </a:solidFill>
                <a:latin typeface="Arial"/>
              </a:rPr>
              <a:t>沉淀溶解平衡原理的应用</a:t>
            </a:r>
            <a:endParaRPr lang="zh-CN" altLang="en-US" sz="60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8308" y="787470"/>
            <a:ext cx="15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prstClr val="white"/>
                </a:solidFill>
              </a:rPr>
              <a:t>专题</a:t>
            </a:r>
            <a:r>
              <a:rPr lang="en-US" altLang="zh-CN" dirty="0" smtClean="0">
                <a:solidFill>
                  <a:prstClr val="whit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457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9206" y="1197546"/>
            <a:ext cx="11412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题中的溶度积数据，计算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沉淀转化为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沉淀的平衡常数，并从平衡常数的角度解释该转化的可能性。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347623"/>
              </p:ext>
            </p:extLst>
          </p:nvPr>
        </p:nvGraphicFramePr>
        <p:xfrm>
          <a:off x="478582" y="2565698"/>
          <a:ext cx="11080750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27" name="文档" r:id="rId4" imgW="11089716" imgH="4063760" progId="Word.Document.12">
                  <p:embed/>
                </p:oleObj>
              </mc:Choice>
              <mc:Fallback>
                <p:oleObj name="文档" r:id="rId4" imgW="11089716" imgH="40637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582" y="2565698"/>
                        <a:ext cx="11080750" cy="406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返回">
            <a:hlinkClick r:id="rId6" action="ppaction://hlinksldjump"/>
            <a:extLst>
              <a:ext uri="{FF2B5EF4-FFF2-40B4-BE49-F238E27FC236}">
                <a16:creationId xmlns="" xmlns:a16="http://schemas.microsoft.com/office/drawing/2014/main" id="{7DF0F6FD-6596-D84C-87E3-557138758E03}"/>
              </a:ext>
            </a:extLst>
          </p:cNvPr>
          <p:cNvSpPr/>
          <p:nvPr/>
        </p:nvSpPr>
        <p:spPr>
          <a:xfrm>
            <a:off x="11181294" y="6381096"/>
            <a:ext cx="846000" cy="345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>
                <a:solidFill>
                  <a:prstClr val="black"/>
                </a:solidFill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6442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1" b="11358"/>
          <a:stretch/>
        </p:blipFill>
        <p:spPr>
          <a:xfrm>
            <a:off x="2400" y="0"/>
            <a:ext cx="121896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1773610"/>
            <a:ext cx="12190413" cy="253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标题 24">
            <a:extLst>
              <a:ext uri="{FF2B5EF4-FFF2-40B4-BE49-F238E27FC236}">
                <a16:creationId xmlns="" xmlns:a16="http://schemas.microsoft.com/office/drawing/2014/main" id="{E9AFFBA8-8A6F-B141-88C0-14A3F8E3BC74}"/>
              </a:ext>
            </a:extLst>
          </p:cNvPr>
          <p:cNvSpPr txBox="1">
            <a:spLocks/>
          </p:cNvSpPr>
          <p:nvPr/>
        </p:nvSpPr>
        <p:spPr>
          <a:xfrm>
            <a:off x="2932108" y="2503447"/>
            <a:ext cx="6326197" cy="919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zh-CN" sz="6000" b="1" dirty="0">
                <a:solidFill>
                  <a:prstClr val="black"/>
                </a:solidFill>
                <a:latin typeface="Arial"/>
              </a:rPr>
              <a:t>沉淀转化的应用</a:t>
            </a:r>
            <a:endParaRPr lang="zh-CN" altLang="en-US" sz="6000" b="1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38722" y="2135391"/>
            <a:ext cx="8712968" cy="1513278"/>
            <a:chOff x="2926854" y="2135391"/>
            <a:chExt cx="8712968" cy="1513278"/>
          </a:xfrm>
        </p:grpSpPr>
        <p:sp>
          <p:nvSpPr>
            <p:cNvPr id="16" name="标题 1">
              <a:extLst>
                <a:ext uri="{FF2B5EF4-FFF2-40B4-BE49-F238E27FC236}">
                  <a16:creationId xmlns="" xmlns:a16="http://schemas.microsoft.com/office/drawing/2014/main" id="{322A6B15-2E76-455A-9DAC-24409D258021}"/>
                </a:ext>
              </a:extLst>
            </p:cNvPr>
            <p:cNvSpPr txBox="1">
              <a:spLocks/>
            </p:cNvSpPr>
            <p:nvPr/>
          </p:nvSpPr>
          <p:spPr>
            <a:xfrm>
              <a:off x="3252763" y="2350998"/>
              <a:ext cx="8387059" cy="129767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8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</a:rPr>
                <a:t>  </a:t>
              </a:r>
              <a:endParaRPr lang="zh-CN" altLang="en-US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C0504D"/>
                  </a:outerShdw>
                </a:effectLst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926854" y="2135391"/>
              <a:ext cx="687688" cy="646331"/>
              <a:chOff x="2926854" y="2135391"/>
              <a:chExt cx="687688" cy="646331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946662" y="2169654"/>
                <a:ext cx="648072" cy="57606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926854" y="2135391"/>
                <a:ext cx="68768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3600" dirty="0" smtClean="0">
                    <a:solidFill>
                      <a:prstClr val="white"/>
                    </a:solidFill>
                  </a:rPr>
                  <a:t>二</a:t>
                </a:r>
                <a:endParaRPr lang="zh-CN" altLang="en-US" sz="360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38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50590" y="477466"/>
            <a:ext cx="11160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锅炉除垢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758721"/>
              </p:ext>
            </p:extLst>
          </p:nvPr>
        </p:nvGraphicFramePr>
        <p:xfrm>
          <a:off x="694606" y="1185220"/>
          <a:ext cx="1045527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91" name="文档" r:id="rId4" imgW="10455133" imgH="1049188" progId="Word.Document.12">
                  <p:embed/>
                </p:oleObj>
              </mc:Choice>
              <mc:Fallback>
                <p:oleObj name="文档" r:id="rId4" imgW="10455133" imgH="10491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4606" y="1185220"/>
                        <a:ext cx="10455275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550590" y="1774901"/>
            <a:ext cx="11160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沉淀转化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的溶解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能力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CaSO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，用碳酸钠溶液很容易将水垢中的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转化为疏松、易溶于酸的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沉淀，离子方程式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沉淀溶解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与碳酸钙电离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结合生成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脱离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固体，使碳酸钙溶解，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离子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方程式为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46864" y="254684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小于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67614" y="3122908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CaSO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(s)</a:t>
            </a:r>
            <a:endParaRPr lang="zh-CN" altLang="en-US" dirty="0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816508"/>
              </p:ext>
            </p:extLst>
          </p:nvPr>
        </p:nvGraphicFramePr>
        <p:xfrm>
          <a:off x="628055" y="3772416"/>
          <a:ext cx="489108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92" name="文档" r:id="rId7" imgW="4891541" imgH="728720" progId="Word.Document.12">
                  <p:embed/>
                </p:oleObj>
              </mc:Choice>
              <mc:Fallback>
                <p:oleObj name="文档" r:id="rId7" imgW="4891541" imgH="728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8055" y="3772416"/>
                        <a:ext cx="4891087" cy="72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5761537" y="5076241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27924" y="5536880"/>
            <a:ext cx="629953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CaCO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(s)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2H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==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=Ca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O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↑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754988"/>
              </p:ext>
            </p:extLst>
          </p:nvPr>
        </p:nvGraphicFramePr>
        <p:xfrm>
          <a:off x="3646090" y="5074419"/>
          <a:ext cx="129698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93" name="文档" r:id="rId10" imgW="1297477" imgH="629923" progId="Word.Document.12">
                  <p:embed/>
                </p:oleObj>
              </mc:Choice>
              <mc:Fallback>
                <p:oleObj name="文档" r:id="rId10" imgW="1297477" imgH="6299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46090" y="5074419"/>
                        <a:ext cx="1296988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34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78582" y="549474"/>
            <a:ext cx="11160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重晶石转化为可溶性钡盐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177348"/>
              </p:ext>
            </p:extLst>
          </p:nvPr>
        </p:nvGraphicFramePr>
        <p:xfrm>
          <a:off x="586211" y="1241635"/>
          <a:ext cx="8912225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7" name="文档" r:id="rId4" imgW="8912614" imgH="1443846" progId="Word.Document.12">
                  <p:embed/>
                </p:oleObj>
              </mc:Choice>
              <mc:Fallback>
                <p:oleObj name="文档" r:id="rId4" imgW="8912614" imgH="14438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211" y="1241635"/>
                        <a:ext cx="8912225" cy="144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78582" y="2626087"/>
            <a:ext cx="11160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沉淀转化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虽然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更难溶于水，由于饱和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浓度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较大，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电离出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用饱和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溶液多次重复处理，可使大部分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转化为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，离子方程式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047143"/>
              </p:ext>
            </p:extLst>
          </p:nvPr>
        </p:nvGraphicFramePr>
        <p:xfrm>
          <a:off x="3728369" y="4007811"/>
          <a:ext cx="752633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8" name="文档" r:id="rId7" imgW="7526126" imgH="620284" progId="Word.Document.12">
                  <p:embed/>
                </p:oleObj>
              </mc:Choice>
              <mc:Fallback>
                <p:oleObj name="文档" r:id="rId7" imgW="7526126" imgH="6202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28369" y="4007811"/>
                        <a:ext cx="7526337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639777"/>
              </p:ext>
            </p:extLst>
          </p:nvPr>
        </p:nvGraphicFramePr>
        <p:xfrm>
          <a:off x="2062758" y="5250557"/>
          <a:ext cx="658971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9" name="文档" r:id="rId10" imgW="6590444" imgH="773462" progId="Word.Document.12">
                  <p:embed/>
                </p:oleObj>
              </mc:Choice>
              <mc:Fallback>
                <p:oleObj name="文档" r:id="rId10" imgW="6590444" imgH="773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62758" y="5250557"/>
                        <a:ext cx="6589712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948181"/>
              </p:ext>
            </p:extLst>
          </p:nvPr>
        </p:nvGraphicFramePr>
        <p:xfrm>
          <a:off x="9731198" y="3389465"/>
          <a:ext cx="15398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0" name="文档" r:id="rId13" imgW="1540056" imgH="651918" progId="Word.Document.12">
                  <p:embed/>
                </p:oleObj>
              </mc:Choice>
              <mc:Fallback>
                <p:oleObj name="文档" r:id="rId13" imgW="1540056" imgH="6519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731198" y="3389465"/>
                        <a:ext cx="1539875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73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82256"/>
              </p:ext>
            </p:extLst>
          </p:nvPr>
        </p:nvGraphicFramePr>
        <p:xfrm>
          <a:off x="586211" y="1241635"/>
          <a:ext cx="8912225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951" name="文档" r:id="rId4" imgW="8912614" imgH="1443846" progId="Word.Document.12">
                  <p:embed/>
                </p:oleObj>
              </mc:Choice>
              <mc:Fallback>
                <p:oleObj name="文档" r:id="rId4" imgW="8912614" imgH="14438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6211" y="1241635"/>
                        <a:ext cx="8912225" cy="144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78582" y="2550597"/>
            <a:ext cx="1116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沉淀溶解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用盐酸溶解碳酸钡，可使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转入溶液中，离子方程式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98436" y="3257514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BaCO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1830" y="3755534"/>
            <a:ext cx="4895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2H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==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=Ba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O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↑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78582" y="549474"/>
            <a:ext cx="11160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物质的提纯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除去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CuSO</a:t>
            </a:r>
            <a:r>
              <a:rPr lang="en-US" altLang="zh-CN" sz="2800" b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溶液中混有的少量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</a:t>
            </a:r>
            <a:r>
              <a:rPr lang="en-US" altLang="zh-CN" sz="2800" b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b="1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8582" y="2626087"/>
            <a:ext cx="1116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的溶解度比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Cu(OH)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调节溶液的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达到除去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的目的。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09986" name="Picture 2" descr="S270++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8" y="1214500"/>
            <a:ext cx="9941597" cy="12111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663158" y="275827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小得多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42678" y="335778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留在溶液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1922" y="3338622"/>
            <a:ext cx="3937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水解生成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Fe(OH)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而析出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41879" y="677085"/>
            <a:ext cx="11160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铜蓝矿的形成过程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794313"/>
              </p:ext>
            </p:extLst>
          </p:nvPr>
        </p:nvGraphicFramePr>
        <p:xfrm>
          <a:off x="632025" y="1341562"/>
          <a:ext cx="933450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33" name="文档" r:id="rId4" imgW="9333988" imgH="1210574" progId="Word.Document.12">
                  <p:embed/>
                </p:oleObj>
              </mc:Choice>
              <mc:Fallback>
                <p:oleObj name="文档" r:id="rId4" imgW="9333988" imgH="12105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025" y="1341562"/>
                        <a:ext cx="9334500" cy="121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541879" y="2349674"/>
            <a:ext cx="11160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生成铜蓝的有关化学方程式：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257091"/>
              </p:ext>
            </p:extLst>
          </p:nvPr>
        </p:nvGraphicFramePr>
        <p:xfrm>
          <a:off x="838622" y="3053957"/>
          <a:ext cx="59134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34" name="文档" r:id="rId7" imgW="5913154" imgH="692368" progId="Word.Document.12">
                  <p:embed/>
                </p:oleObj>
              </mc:Choice>
              <mc:Fallback>
                <p:oleObj name="文档" r:id="rId7" imgW="5913154" imgH="6923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622" y="3053957"/>
                        <a:ext cx="5913438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82685"/>
              </p:ext>
            </p:extLst>
          </p:nvPr>
        </p:nvGraphicFramePr>
        <p:xfrm>
          <a:off x="838622" y="3745756"/>
          <a:ext cx="59134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35" name="文档" r:id="rId10" imgW="5913154" imgH="693089" progId="Word.Document.12">
                  <p:embed/>
                </p:oleObj>
              </mc:Choice>
              <mc:Fallback>
                <p:oleObj name="文档" r:id="rId10" imgW="5913154" imgH="6930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8622" y="3745756"/>
                        <a:ext cx="5913438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930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47162" y="1341562"/>
            <a:ext cx="1141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牙齿表面的牙釉质起着保护牙齿的作用，其主要成分为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(PO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(OH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羟基磷灰石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),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它是一种难溶电解质，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；氟磷灰石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[Ca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(PO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F]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是一种更难溶的电解质。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解释吃糖后不刷牙容易形成蛀牙的原因。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4077866"/>
            <a:ext cx="12194002" cy="27986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550687"/>
              </p:ext>
            </p:extLst>
          </p:nvPr>
        </p:nvGraphicFramePr>
        <p:xfrm>
          <a:off x="414457" y="4318444"/>
          <a:ext cx="113411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215" name="文档" r:id="rId4" imgW="11374954" imgH="1829878" progId="Word.Document.12">
                  <p:embed/>
                </p:oleObj>
              </mc:Choice>
              <mc:Fallback>
                <p:oleObj name="文档" r:id="rId4" imgW="11374954" imgH="18298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457" y="4318444"/>
                        <a:ext cx="113411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60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47162" y="1341562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请解释含氟牙膏使牙齿变坚固的原因并写出此反应的离子方程式。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2493690"/>
            <a:ext cx="12194002" cy="43828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111585"/>
              </p:ext>
            </p:extLst>
          </p:nvPr>
        </p:nvGraphicFramePr>
        <p:xfrm>
          <a:off x="412750" y="2706688"/>
          <a:ext cx="11233150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22" name="文档" r:id="rId4" imgW="11244220" imgH="2969284" progId="Word.Document.12">
                  <p:embed/>
                </p:oleObj>
              </mc:Choice>
              <mc:Fallback>
                <p:oleObj name="文档" r:id="rId4" imgW="11244220" imgH="29692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750" y="2706688"/>
                        <a:ext cx="11233150" cy="296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7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47162" y="1053530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除去硫酸铜溶液中混有少量铁离子的流程如图。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12034" name="Picture 2" descr="S270++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99" y="1701602"/>
            <a:ext cx="9037815" cy="11010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47162" y="2853730"/>
            <a:ext cx="11412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计算使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0.010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开始沉淀及沉淀完全时的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[Fe(OH)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2.6×10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[Cu(OH)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2.2×10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05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7162" y="4360606"/>
            <a:ext cx="11412000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Fe(OH)</a:t>
            </a:r>
            <a:r>
              <a:rPr lang="en-US" altLang="zh-CN" sz="2800" kern="100" spc="-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(s)</a:t>
            </a:r>
            <a:r>
              <a:rPr lang="en-US" altLang="zh-CN" sz="2800" kern="100" spc="-100" dirty="0">
                <a:latin typeface="ZBFH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100" spc="-100" dirty="0" smtClean="0">
                <a:latin typeface="ZBFH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Fe</a:t>
            </a:r>
            <a:r>
              <a:rPr lang="en-US" altLang="zh-CN" sz="2800" kern="100" spc="-100" baseline="30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3OH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Fe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开始沉淀时，</a:t>
            </a:r>
            <a:r>
              <a:rPr lang="en-US" altLang="zh-CN" sz="2800" i="1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(Fe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0.010 </a:t>
            </a:r>
            <a:r>
              <a:rPr lang="en-US" altLang="zh-CN" sz="2800" kern="100" spc="-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mol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L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(OH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altLang="zh-CN" sz="2800" kern="100" spc="-100" dirty="0">
                <a:latin typeface="宋体" panose="02010600030101010101" pitchFamily="2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6.4</a:t>
            </a:r>
            <a:r>
              <a:rPr lang="en-US" altLang="zh-CN" sz="2800" kern="100" spc="-100" dirty="0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13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kern="100" spc="-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mol·L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pOH</a:t>
            </a:r>
            <a:r>
              <a:rPr lang="en-US" altLang="zh-CN" sz="2800" kern="100" spc="-100" dirty="0">
                <a:latin typeface="宋体" panose="02010600030101010101" pitchFamily="2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12.2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pH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1.8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Fe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完全沉淀时，</a:t>
            </a:r>
            <a:r>
              <a:rPr lang="en-US" altLang="zh-CN" sz="2800" i="1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(Fe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1.0</a:t>
            </a:r>
            <a:r>
              <a:rPr lang="en-US" altLang="zh-CN" sz="2800" kern="100" spc="-100" dirty="0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5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kern="100" spc="-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mol·L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(OH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altLang="zh-CN" sz="2800" kern="100" spc="-100" dirty="0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6.4</a:t>
            </a:r>
            <a:r>
              <a:rPr lang="en-US" altLang="zh-CN" sz="2800" kern="100" spc="-100" dirty="0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12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kern="100" spc="-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mol·L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pH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2.8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685310"/>
              </p:ext>
            </p:extLst>
          </p:nvPr>
        </p:nvGraphicFramePr>
        <p:xfrm>
          <a:off x="3020566" y="4489119"/>
          <a:ext cx="914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46" name="文档" r:id="rId5" imgW="917411" imgH="666341" progId="Word.Document.12">
                  <p:embed/>
                </p:oleObj>
              </mc:Choice>
              <mc:Fallback>
                <p:oleObj name="文档" r:id="rId5" imgW="917411" imgH="666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0566" y="4489119"/>
                        <a:ext cx="91440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6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60703" y="1861096"/>
            <a:ext cx="5118479" cy="315287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08321" y="2098641"/>
            <a:ext cx="4855521" cy="1557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2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2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变化观念与平衡思想：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能用平衡移动原理分析理解沉淀的溶解与生成、沉淀转化的实质。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79182" y="1861096"/>
            <a:ext cx="5472608" cy="31528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45708" y="2098641"/>
            <a:ext cx="5024217" cy="2065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2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2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科学探究与创新意识：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学会用沉淀溶解平衡的移动解决生产、生活中的实际问题，并设计实验探究方案，进行沉淀转化等实验探究。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8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1341562"/>
            <a:ext cx="1141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用沉淀法除去溶液中的有害离子时，当剩余离子浓度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时，认为离子已沉淀完全或离子已有效除去。通过计算说明，用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(Na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0.352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给误食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的患者洗胃，能否有效除去？已知：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(BaSO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1.1×10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424992"/>
              </p:ext>
            </p:extLst>
          </p:nvPr>
        </p:nvGraphicFramePr>
        <p:xfrm>
          <a:off x="484188" y="4049585"/>
          <a:ext cx="11366500" cy="220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070" name="文档" r:id="rId4" imgW="11376395" imgH="2206565" progId="Word.Document.12">
                  <p:embed/>
                </p:oleObj>
              </mc:Choice>
              <mc:Fallback>
                <p:oleObj name="文档" r:id="rId4" imgW="11376395" imgH="22065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188" y="4049585"/>
                        <a:ext cx="11366500" cy="220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987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1341562"/>
            <a:ext cx="11412000" cy="19571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(BaSO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1.1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spc="-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(BaCO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2.5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，解答下列问题：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向等浓度的碳酸钠、硫酸钠的混合溶液中逐滴加入氯化钡溶液，最先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出现的沉淀是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2428" y="2690550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BaSO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89206" y="3308533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某同学设想用下列流程得到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768409"/>
              </p:ext>
            </p:extLst>
          </p:nvPr>
        </p:nvGraphicFramePr>
        <p:xfrm>
          <a:off x="1647825" y="4100621"/>
          <a:ext cx="8894762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06" name="文档" r:id="rId4" imgW="8894966" imgH="1103103" progId="Word.Document.12">
                  <p:embed/>
                </p:oleObj>
              </mc:Choice>
              <mc:Fallback>
                <p:oleObj name="文档" r:id="rId4" imgW="8894966" imgH="1103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7825" y="4100621"/>
                        <a:ext cx="8894762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389206" y="5143322"/>
            <a:ext cx="1141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的离子方程式为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该反应的平衡常数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42410"/>
              </p:ext>
            </p:extLst>
          </p:nvPr>
        </p:nvGraphicFramePr>
        <p:xfrm>
          <a:off x="3862958" y="5203934"/>
          <a:ext cx="635158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07" name="文档" r:id="rId7" imgW="6351485" imgH="764091" progId="Word.Document.12">
                  <p:embed/>
                </p:oleObj>
              </mc:Choice>
              <mc:Fallback>
                <p:oleObj name="文档" r:id="rId7" imgW="6351485" imgH="7640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62958" y="5203934"/>
                        <a:ext cx="6351587" cy="7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4006974" y="589692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0.044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765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35206" y="909737"/>
            <a:ext cx="11520000" cy="2736304"/>
            <a:chOff x="335206" y="613340"/>
            <a:chExt cx="11520000" cy="3645958"/>
          </a:xfrm>
        </p:grpSpPr>
        <p:sp>
          <p:nvSpPr>
            <p:cNvPr id="13" name="圆角矩形 12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806380"/>
              <a:ext cx="11520000" cy="3452918"/>
            </a:xfrm>
            <a:prstGeom prst="roundRect">
              <a:avLst>
                <a:gd name="adj" fmla="val 382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2765" y="693487"/>
              <a:ext cx="707945" cy="2160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922765" y="613340"/>
              <a:ext cx="779952" cy="292103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951518"/>
              </p:ext>
            </p:extLst>
          </p:nvPr>
        </p:nvGraphicFramePr>
        <p:xfrm>
          <a:off x="550590" y="1485801"/>
          <a:ext cx="10596562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4" name="文档" r:id="rId4" imgW="10607476" imgH="2233882" progId="Word.Document.12">
                  <p:embed/>
                </p:oleObj>
              </mc:Choice>
              <mc:Fallback>
                <p:oleObj name="文档" r:id="rId4" imgW="10607476" imgH="22338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590" y="1485801"/>
                        <a:ext cx="10596562" cy="223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返回">
            <a:hlinkClick r:id="rId6" action="ppaction://hlinksldjump"/>
            <a:extLst>
              <a:ext uri="{FF2B5EF4-FFF2-40B4-BE49-F238E27FC236}">
                <a16:creationId xmlns="" xmlns:a16="http://schemas.microsoft.com/office/drawing/2014/main" id="{7DF0F6FD-6596-D84C-87E3-557138758E03}"/>
              </a:ext>
            </a:extLst>
          </p:cNvPr>
          <p:cNvSpPr/>
          <p:nvPr/>
        </p:nvSpPr>
        <p:spPr>
          <a:xfrm>
            <a:off x="11181294" y="6381096"/>
            <a:ext cx="846000" cy="345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>
                <a:solidFill>
                  <a:prstClr val="black"/>
                </a:solidFill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23881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1" b="11358"/>
          <a:stretch/>
        </p:blipFill>
        <p:spPr>
          <a:xfrm>
            <a:off x="2400" y="0"/>
            <a:ext cx="12189600" cy="6858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0" y="1773610"/>
            <a:ext cx="12190413" cy="253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标题 24">
            <a:extLst>
              <a:ext uri="{FF2B5EF4-FFF2-40B4-BE49-F238E27FC236}">
                <a16:creationId xmlns="" xmlns:a16="http://schemas.microsoft.com/office/drawing/2014/main" id="{E9AFFBA8-8A6F-B141-88C0-14A3F8E3BC74}"/>
              </a:ext>
            </a:extLst>
          </p:cNvPr>
          <p:cNvSpPr txBox="1">
            <a:spLocks/>
          </p:cNvSpPr>
          <p:nvPr/>
        </p:nvSpPr>
        <p:spPr>
          <a:xfrm>
            <a:off x="3646934" y="2503447"/>
            <a:ext cx="4958950" cy="919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defRPr/>
            </a:pPr>
            <a:r>
              <a:rPr lang="zh-CN" altLang="en-US" sz="6000" b="1" dirty="0" smtClean="0">
                <a:solidFill>
                  <a:prstClr val="black"/>
                </a:solidFill>
                <a:latin typeface="Arial"/>
              </a:rPr>
              <a:t>课时对点练</a:t>
            </a:r>
            <a:endParaRPr lang="zh-CN" altLang="en-US" sz="60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标题 1">
            <a:extLst>
              <a:ext uri="{FF2B5EF4-FFF2-40B4-BE49-F238E27FC236}">
                <a16:creationId xmlns="" xmlns:a16="http://schemas.microsoft.com/office/drawing/2014/main" id="{322A6B15-2E76-455A-9DAC-24409D258021}"/>
              </a:ext>
            </a:extLst>
          </p:cNvPr>
          <p:cNvSpPr txBox="1">
            <a:spLocks/>
          </p:cNvSpPr>
          <p:nvPr/>
        </p:nvSpPr>
        <p:spPr>
          <a:xfrm>
            <a:off x="1702718" y="2350998"/>
            <a:ext cx="9001000" cy="129767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  </a:t>
            </a:r>
            <a:endParaRPr lang="zh-CN" altLang="en-US" sz="8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28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909514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题组一　沉淀溶解平衡原理与实验探究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当氢氧化镁固体在水中达到沉淀溶解平衡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Mg(OH)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(s)</a:t>
            </a:r>
            <a:r>
              <a:rPr lang="en-US" altLang="zh-CN" sz="2800" kern="100" dirty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2OH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时，为使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固体的量减少，需加入少量的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A.NH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B.NaOH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C.MgSO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D.Na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34056" y="2900865"/>
            <a:ext cx="75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482467"/>
              </p:ext>
            </p:extLst>
          </p:nvPr>
        </p:nvGraphicFramePr>
        <p:xfrm>
          <a:off x="8931799" y="1661226"/>
          <a:ext cx="914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50" name="文档" r:id="rId19" imgW="917411" imgH="666341" progId="Word.Document.12">
                  <p:embed/>
                </p:oleObj>
              </mc:Choice>
              <mc:Fallback>
                <p:oleObj name="文档" r:id="rId19" imgW="917411" imgH="666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931799" y="1661226"/>
                        <a:ext cx="91440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组合 26"/>
          <p:cNvGrpSpPr/>
          <p:nvPr/>
        </p:nvGrpSpPr>
        <p:grpSpPr>
          <a:xfrm>
            <a:off x="335206" y="4149874"/>
            <a:ext cx="11520000" cy="1697321"/>
            <a:chOff x="335206" y="909514"/>
            <a:chExt cx="11520000" cy="1697321"/>
          </a:xfrm>
        </p:grpSpPr>
        <p:sp>
          <p:nvSpPr>
            <p:cNvPr id="28" name="圆角矩形 27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1030546"/>
              <a:ext cx="11520000" cy="1576289"/>
            </a:xfrm>
            <a:prstGeom prst="roundRect">
              <a:avLst>
                <a:gd name="adj" fmla="val 533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884604" y="909514"/>
              <a:ext cx="787333" cy="243024"/>
              <a:chOff x="884604" y="909514"/>
              <a:chExt cx="787333" cy="243024"/>
            </a:xfrm>
          </p:grpSpPr>
          <p:sp>
            <p:nvSpPr>
              <p:cNvPr id="34" name="矩形 33">
                <a:extLst>
                  <a:ext uri="{FF2B5EF4-FFF2-40B4-BE49-F238E27FC236}">
                    <a16:creationId xmlns="" xmlns:a16="http://schemas.microsoft.com/office/drawing/2014/main" id="{FB65ABD8-6080-B245-B7CB-5CF76B33E96C}"/>
                  </a:ext>
                </a:extLst>
              </p:cNvPr>
              <p:cNvSpPr/>
              <p:nvPr/>
            </p:nvSpPr>
            <p:spPr>
              <a:xfrm>
                <a:off x="920948" y="977983"/>
                <a:ext cx="714645" cy="1745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="" xmlns:a16="http://schemas.microsoft.com/office/drawing/2014/main" id="{88957DF7-A6C0-3848-B485-D6CCBD5F92BE}"/>
                  </a:ext>
                </a:extLst>
              </p:cNvPr>
              <p:cNvSpPr txBox="1"/>
              <p:nvPr/>
            </p:nvSpPr>
            <p:spPr>
              <a:xfrm>
                <a:off x="884604" y="909514"/>
                <a:ext cx="787333" cy="236026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white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443206" y="4418856"/>
            <a:ext cx="1130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要使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固体的量减小，应使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的沉淀溶解平衡右移，可减小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(Mg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(OH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电离出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能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结合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OH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，使平衡右移。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644530"/>
              </p:ext>
            </p:extLst>
          </p:nvPr>
        </p:nvGraphicFramePr>
        <p:xfrm>
          <a:off x="6671270" y="5172508"/>
          <a:ext cx="12795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51" name="文档" r:id="rId22" imgW="1279841" imgH="674634" progId="Word.Document.12">
                  <p:embed/>
                </p:oleObj>
              </mc:Choice>
              <mc:Fallback>
                <p:oleObj name="文档" r:id="rId22" imgW="1279841" imgH="6746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671270" y="5172508"/>
                        <a:ext cx="1279525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2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5701" y="1043652"/>
            <a:ext cx="112990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2.25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1.56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CrO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A.AgCl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CrO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共存的悬浊液中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CrO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悬浊液中加入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浓溶液，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CrO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不可能转化为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饱和溶液中加入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NaCl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晶体，有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析出且溶液中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(Ag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向同浓度的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CrO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混合溶液中滴加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AgNO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先析出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" name="TextBox 9"/>
          <p:cNvSpPr txBox="1"/>
          <p:nvPr/>
        </p:nvSpPr>
        <p:spPr>
          <a:xfrm>
            <a:off x="285946" y="4221882"/>
            <a:ext cx="75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644867"/>
              </p:ext>
            </p:extLst>
          </p:nvPr>
        </p:nvGraphicFramePr>
        <p:xfrm>
          <a:off x="6071868" y="2205658"/>
          <a:ext cx="415607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63" name="文档" r:id="rId19" imgW="4156244" imgH="1151674" progId="Word.Document.12">
                  <p:embed/>
                </p:oleObj>
              </mc:Choice>
              <mc:Fallback>
                <p:oleObj name="文档" r:id="rId19" imgW="4156244" imgH="11516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71868" y="2205658"/>
                        <a:ext cx="4156075" cy="115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2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35206" y="875209"/>
            <a:ext cx="11520000" cy="4930849"/>
            <a:chOff x="335206" y="875209"/>
            <a:chExt cx="11520000" cy="4930849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41"/>
              <a:ext cx="11520000" cy="4809817"/>
            </a:xfrm>
            <a:prstGeom prst="roundRect">
              <a:avLst>
                <a:gd name="adj" fmla="val 418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535719" y="2840370"/>
            <a:ext cx="110812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项，向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CrO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悬浊液中加入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NaCl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浓溶液，当溶液中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)·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(Ag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AgCl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时，有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沉淀析出；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</a:t>
            </a:r>
            <a:r>
              <a:rPr lang="zh-CN" altLang="zh-CN" sz="2800" kern="100" spc="-1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向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饱和溶液中加入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NaCl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晶体</a:t>
            </a:r>
            <a:r>
              <a:rPr lang="zh-CN" altLang="zh-CN" sz="2800" kern="100" spc="-1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使溶液中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增大，导致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)·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(Ag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spc="-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AgCl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，从而析出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，析出沉淀后的溶液中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(Ag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159626"/>
              </p:ext>
            </p:extLst>
          </p:nvPr>
        </p:nvGraphicFramePr>
        <p:xfrm>
          <a:off x="555625" y="1216249"/>
          <a:ext cx="11053763" cy="214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188" name="文档" r:id="rId19" imgW="11064866" imgH="2144024" progId="Word.Document.12">
                  <p:embed/>
                </p:oleObj>
              </mc:Choice>
              <mc:Fallback>
                <p:oleObj name="文档" r:id="rId19" imgW="11064866" imgH="2144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5625" y="1216249"/>
                        <a:ext cx="11053763" cy="214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7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35206" y="875209"/>
            <a:ext cx="11520000" cy="4138761"/>
            <a:chOff x="335206" y="875209"/>
            <a:chExt cx="11520000" cy="4138761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41"/>
              <a:ext cx="11520000" cy="4017729"/>
            </a:xfrm>
            <a:prstGeom prst="roundRect">
              <a:avLst>
                <a:gd name="adj" fmla="val 418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242453"/>
              </p:ext>
            </p:extLst>
          </p:nvPr>
        </p:nvGraphicFramePr>
        <p:xfrm>
          <a:off x="555625" y="1418853"/>
          <a:ext cx="11080750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34" name="文档" r:id="rId19" imgW="11087915" imgH="3669102" progId="Word.Document.12">
                  <p:embed/>
                </p:oleObj>
              </mc:Choice>
              <mc:Fallback>
                <p:oleObj name="文档" r:id="rId19" imgW="11087915" imgH="36691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5625" y="1418853"/>
                        <a:ext cx="11080750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20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5701" y="969903"/>
            <a:ext cx="1129901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题组二　除杂与沉淀剂的选择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ZnCl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的混合溶液中含有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杂质，为了除去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杂质，需将溶液调至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。在调节溶液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时，应选用的试剂是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A.NaOH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B.ZnO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C.ZnSO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D.Fe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5166909" y="2943901"/>
            <a:ext cx="75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5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335206" y="4245286"/>
            <a:ext cx="11520000" cy="2184461"/>
            <a:chOff x="335206" y="909514"/>
            <a:chExt cx="11520000" cy="2184461"/>
          </a:xfrm>
        </p:grpSpPr>
        <p:sp>
          <p:nvSpPr>
            <p:cNvPr id="28" name="圆角矩形 27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1030546"/>
              <a:ext cx="11520000" cy="2063429"/>
            </a:xfrm>
            <a:prstGeom prst="roundRect">
              <a:avLst>
                <a:gd name="adj" fmla="val 533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884604" y="909514"/>
              <a:ext cx="787333" cy="243024"/>
              <a:chOff x="884604" y="909514"/>
              <a:chExt cx="787333" cy="243024"/>
            </a:xfrm>
          </p:grpSpPr>
          <p:sp>
            <p:nvSpPr>
              <p:cNvPr id="30" name="矩形 29">
                <a:extLst>
                  <a:ext uri="{FF2B5EF4-FFF2-40B4-BE49-F238E27FC236}">
                    <a16:creationId xmlns="" xmlns:a16="http://schemas.microsoft.com/office/drawing/2014/main" id="{FB65ABD8-6080-B245-B7CB-5CF76B33E96C}"/>
                  </a:ext>
                </a:extLst>
              </p:cNvPr>
              <p:cNvSpPr/>
              <p:nvPr/>
            </p:nvSpPr>
            <p:spPr>
              <a:xfrm>
                <a:off x="920948" y="977983"/>
                <a:ext cx="714645" cy="1745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id="{88957DF7-A6C0-3848-B485-D6CCBD5F92BE}"/>
                  </a:ext>
                </a:extLst>
              </p:cNvPr>
              <p:cNvSpPr txBox="1"/>
              <p:nvPr/>
            </p:nvSpPr>
            <p:spPr>
              <a:xfrm>
                <a:off x="884604" y="909514"/>
                <a:ext cx="787333" cy="236026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white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443206" y="4451785"/>
            <a:ext cx="11304000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溶液中含有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FeCl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杂质，将溶液调至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，可使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Fe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水解生成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Fe(OH)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沉淀而除去，注意不能引入新的杂质，可加入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ZnO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和酸反应调节溶液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，使铁离子全部沉淀。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4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5701" y="837506"/>
            <a:ext cx="1129901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要使工业废水中的重金属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Pb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沉淀，可用硫酸盐、碳酸盐、硫化物等作沉淀剂，已知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Pb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与这些离子形成的化合物的溶解度如下：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040090"/>
              </p:ext>
            </p:extLst>
          </p:nvPr>
        </p:nvGraphicFramePr>
        <p:xfrm>
          <a:off x="569444" y="2180785"/>
          <a:ext cx="10945216" cy="1440000"/>
        </p:xfrm>
        <a:graphic>
          <a:graphicData uri="http://schemas.openxmlformats.org/drawingml/2006/table">
            <a:tbl>
              <a:tblPr/>
              <a:tblGrid>
                <a:gridCol w="2565958"/>
                <a:gridCol w="2742773"/>
                <a:gridCol w="2742773"/>
                <a:gridCol w="2893712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化合物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PbSO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PbCO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PbS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溶解度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/g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1.03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1.81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1.84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14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37" name="矩形 36"/>
          <p:cNvSpPr/>
          <p:nvPr/>
        </p:nvSpPr>
        <p:spPr>
          <a:xfrm>
            <a:off x="445701" y="3861842"/>
            <a:ext cx="11299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由上述数据可知，选用的沉淀剂最好为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硫化物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硫酸盐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碳酸盐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以上沉淀剂均可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9" name="TextBox 9"/>
          <p:cNvSpPr txBox="1"/>
          <p:nvPr/>
        </p:nvSpPr>
        <p:spPr>
          <a:xfrm>
            <a:off x="295373" y="4509914"/>
            <a:ext cx="75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10145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1886972"/>
            <a:ext cx="12190413" cy="29265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2137" y="0"/>
            <a:ext cx="1340963" cy="48134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666456" y="801189"/>
            <a:ext cx="1612325" cy="3469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2000" dirty="0" smtClean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内容索引</a:t>
            </a:r>
            <a:endParaRPr lang="zh-CN" altLang="en-US" sz="2000" dirty="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486694" y="1388169"/>
            <a:ext cx="0" cy="289238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486694" y="2478638"/>
            <a:ext cx="271083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486694" y="3357786"/>
            <a:ext cx="271083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495724" y="4271925"/>
            <a:ext cx="271083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 37"/>
          <p:cNvSpPr/>
          <p:nvPr/>
        </p:nvSpPr>
        <p:spPr>
          <a:xfrm flipV="1">
            <a:off x="2143100" y="3851545"/>
            <a:ext cx="10047313" cy="9619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圆角矩形 40"/>
          <p:cNvSpPr/>
          <p:nvPr/>
        </p:nvSpPr>
        <p:spPr>
          <a:xfrm flipV="1">
            <a:off x="2143100" y="1886972"/>
            <a:ext cx="10048900" cy="9619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圆角矩形 41"/>
          <p:cNvSpPr/>
          <p:nvPr/>
        </p:nvSpPr>
        <p:spPr>
          <a:xfrm flipV="1">
            <a:off x="2143100" y="2866044"/>
            <a:ext cx="10047313" cy="9619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6" action="ppaction://hlinksldjump"/>
            <a:extLst>
              <a:ext uri="{FF2B5EF4-FFF2-40B4-BE49-F238E27FC236}">
                <a16:creationId xmlns="" xmlns:a16="http://schemas.microsoft.com/office/drawing/2014/main" id="{B87D01D3-242C-304D-9598-F167EE34C8F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05088" y="2268041"/>
            <a:ext cx="4536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377">
              <a:lnSpc>
                <a:spcPct val="100000"/>
              </a:lnSpc>
              <a:spcBef>
                <a:spcPct val="0"/>
              </a:spcBef>
            </a:pPr>
            <a:r>
              <a:rPr lang="zh-CN" altLang="zh-CN" sz="2800" dirty="0">
                <a:solidFill>
                  <a:srgbClr val="1F497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一、沉淀转化原理</a:t>
            </a:r>
          </a:p>
        </p:txBody>
      </p:sp>
      <p:sp>
        <p:nvSpPr>
          <p:cNvPr id="44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7" action="ppaction://hlinksldjump"/>
            <a:extLst>
              <a:ext uri="{FF2B5EF4-FFF2-40B4-BE49-F238E27FC236}">
                <a16:creationId xmlns="" xmlns:a16="http://schemas.microsoft.com/office/drawing/2014/main" id="{B87D01D3-242C-304D-9598-F167EE34C8F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5088" y="3141762"/>
            <a:ext cx="766658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377">
              <a:lnSpc>
                <a:spcPct val="100000"/>
              </a:lnSpc>
              <a:spcBef>
                <a:spcPct val="0"/>
              </a:spcBef>
            </a:pPr>
            <a:r>
              <a:rPr lang="zh-CN" altLang="zh-CN" sz="2800" dirty="0">
                <a:solidFill>
                  <a:srgbClr val="1F497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二、沉淀转化的应用</a:t>
            </a:r>
          </a:p>
        </p:txBody>
      </p:sp>
      <p:sp>
        <p:nvSpPr>
          <p:cNvPr id="45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8" action="ppaction://hlinksldjump"/>
            <a:extLst>
              <a:ext uri="{FF2B5EF4-FFF2-40B4-BE49-F238E27FC236}">
                <a16:creationId xmlns="" xmlns:a16="http://schemas.microsoft.com/office/drawing/2014/main" id="{B87D01D3-242C-304D-9598-F167EE34C8F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5088" y="4057358"/>
            <a:ext cx="4536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377">
              <a:lnSpc>
                <a:spcPct val="100000"/>
              </a:lnSpc>
              <a:spcBef>
                <a:spcPct val="0"/>
              </a:spcBef>
            </a:pPr>
            <a:r>
              <a:rPr lang="zh-CN" altLang="en-US" sz="2800" dirty="0" smtClean="0">
                <a:solidFill>
                  <a:srgbClr val="1F497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课时对点练</a:t>
            </a:r>
            <a:endParaRPr lang="zh-CN" altLang="zh-CN" sz="2800" dirty="0">
              <a:solidFill>
                <a:srgbClr val="1F497D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962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35206" y="875209"/>
            <a:ext cx="11520000" cy="4138761"/>
            <a:chOff x="335206" y="875209"/>
            <a:chExt cx="11520000" cy="4138761"/>
          </a:xfrm>
        </p:grpSpPr>
        <p:sp>
          <p:nvSpPr>
            <p:cNvPr id="20" name="圆角矩形 19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41"/>
              <a:ext cx="11520000" cy="4017729"/>
            </a:xfrm>
            <a:prstGeom prst="roundRect">
              <a:avLst>
                <a:gd name="adj" fmla="val 418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4" name="矩形 53"/>
          <p:cNvSpPr/>
          <p:nvPr/>
        </p:nvSpPr>
        <p:spPr>
          <a:xfrm>
            <a:off x="443206" y="1269554"/>
            <a:ext cx="11304000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生成物的溶解度越小，沉淀反应越容易发生。要将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沉淀，就要形成溶解度更小的物质，由表中数据可知，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PbS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的溶解度最小，沉淀剂最好为硫化物。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5" name="表格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74617"/>
              </p:ext>
            </p:extLst>
          </p:nvPr>
        </p:nvGraphicFramePr>
        <p:xfrm>
          <a:off x="569444" y="3213770"/>
          <a:ext cx="10945216" cy="1440000"/>
        </p:xfrm>
        <a:graphic>
          <a:graphicData uri="http://schemas.openxmlformats.org/drawingml/2006/table">
            <a:tbl>
              <a:tblPr/>
              <a:tblGrid>
                <a:gridCol w="2565958"/>
                <a:gridCol w="2742773"/>
                <a:gridCol w="2742773"/>
                <a:gridCol w="2893712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化合物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PbSO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PbCO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PbS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溶解度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/g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1.03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1.81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1.84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14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5701" y="909514"/>
            <a:ext cx="1129901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实验室测定水体中氯离子的含量时，常使用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AgNO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溶液滴定法，已知在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25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时几种银盐的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和颜色如下表：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252008"/>
              </p:ext>
            </p:extLst>
          </p:nvPr>
        </p:nvGraphicFramePr>
        <p:xfrm>
          <a:off x="569444" y="2277666"/>
          <a:ext cx="10945216" cy="2160000"/>
        </p:xfrm>
        <a:graphic>
          <a:graphicData uri="http://schemas.openxmlformats.org/drawingml/2006/table">
            <a:tbl>
              <a:tblPr/>
              <a:tblGrid>
                <a:gridCol w="1557316"/>
                <a:gridCol w="1877580"/>
                <a:gridCol w="1877580"/>
                <a:gridCol w="1877580"/>
                <a:gridCol w="1877580"/>
                <a:gridCol w="1877580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难溶盐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AgCl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AgBr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AgI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CrO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sp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1.8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5.4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8.5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2.0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8.1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颜色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白色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淡黄色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黄色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砖红色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白色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445701" y="4509914"/>
            <a:ext cx="11299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可用作滴定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指示剂的是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A.K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CrO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B.Na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C.NaBr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D.NaI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281412" y="519407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8144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35206" y="1091233"/>
            <a:ext cx="11520000" cy="5218881"/>
            <a:chOff x="335206" y="875209"/>
            <a:chExt cx="11520000" cy="5218881"/>
          </a:xfrm>
        </p:grpSpPr>
        <p:sp>
          <p:nvSpPr>
            <p:cNvPr id="27" name="圆角矩形 26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41"/>
              <a:ext cx="11520000" cy="5097849"/>
            </a:xfrm>
            <a:prstGeom prst="roundRect">
              <a:avLst>
                <a:gd name="adj" fmla="val 418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443206" y="1413570"/>
            <a:ext cx="1130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测定水体中的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，选用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AgNO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溶液滴定，当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消耗完后，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应与指示剂反应，生成一种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有色的沉淀。则选择的指示剂的阴离子应在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后面沉淀，显然不能选择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NaBr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NaI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，另外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为白色沉淀，无法与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沉淀区分开来，故只能选择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CrO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。当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浓度相同时，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之前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沉淀，设两者达到沉淀溶解平衡时，溶液中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(Ag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1.8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spc="-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1.34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CrO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2.0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spc="-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≈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1.59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由此可知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沉淀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时需要的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浓度更大。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910243"/>
              </p:ext>
            </p:extLst>
          </p:nvPr>
        </p:nvGraphicFramePr>
        <p:xfrm>
          <a:off x="9639716" y="3429794"/>
          <a:ext cx="15303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04" name="文档" r:id="rId19" imgW="1530699" imgH="782446" progId="Word.Document.12">
                  <p:embed/>
                </p:oleObj>
              </mc:Choice>
              <mc:Fallback>
                <p:oleObj name="文档" r:id="rId19" imgW="1530699" imgH="7824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639716" y="3429794"/>
                        <a:ext cx="1530350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830958"/>
              </p:ext>
            </p:extLst>
          </p:nvPr>
        </p:nvGraphicFramePr>
        <p:xfrm>
          <a:off x="6568579" y="4556544"/>
          <a:ext cx="966787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05" name="文档" r:id="rId22" imgW="974997" imgH="1088573" progId="Word.Document.12">
                  <p:embed/>
                </p:oleObj>
              </mc:Choice>
              <mc:Fallback>
                <p:oleObj name="文档" r:id="rId22" imgW="974997" imgH="10885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568579" y="4556544"/>
                        <a:ext cx="966787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930895"/>
              </p:ext>
            </p:extLst>
          </p:nvPr>
        </p:nvGraphicFramePr>
        <p:xfrm>
          <a:off x="1990750" y="5374010"/>
          <a:ext cx="15303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06" name="文档" r:id="rId25" imgW="1530699" imgH="782446" progId="Word.Document.12">
                  <p:embed/>
                </p:oleObj>
              </mc:Choice>
              <mc:Fallback>
                <p:oleObj name="文档" r:id="rId25" imgW="1530699" imgH="7824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990750" y="5374010"/>
                        <a:ext cx="1530350" cy="78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581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445701" y="746644"/>
            <a:ext cx="1129901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题组三　用沉淀平衡原理解释实际问题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可溶性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钡盐有毒，医院中常用无毒硫酸钡作为内服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钡餐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造影剂。医院抢救钡离子中毒者时，除催吐外，还需要向中毒者胃中灌入硫酸钠溶液。已知：某温度下，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spc="-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(BaCO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2.6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i="1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spc="-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(BaSO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1.1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。下列推断正确的是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不用碳酸钡作为内服造影剂，是因为碳酸钡比硫酸钡更难溶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0.36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溶液给钡离子中毒者洗胃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抢救钡离子中毒者时，若没有硫酸钠也可以用碳酸钠溶液代替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误饮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(Ba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的溶液时，会引起钡离子中毒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79792" y="4581922"/>
            <a:ext cx="75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283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335206" y="947217"/>
            <a:ext cx="11520000" cy="4426793"/>
            <a:chOff x="335206" y="875209"/>
            <a:chExt cx="11520000" cy="4426793"/>
          </a:xfrm>
        </p:grpSpPr>
        <p:sp>
          <p:nvSpPr>
            <p:cNvPr id="60" name="圆角矩形 59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41"/>
              <a:ext cx="11520000" cy="4305761"/>
            </a:xfrm>
            <a:prstGeom prst="roundRect">
              <a:avLst>
                <a:gd name="adj" fmla="val 418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443206" y="1334529"/>
            <a:ext cx="11304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碳</a:t>
            </a:r>
            <a:r>
              <a:rPr lang="zh-CN" altLang="zh-CN" sz="2800" kern="100" spc="-2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酸钡能与胃酸反应生成可溶性钡盐，钡离子有毒，所以不能用碳酸钡作为内服造影剂，</a:t>
            </a:r>
            <a:r>
              <a:rPr lang="en-US" altLang="zh-CN" sz="2800" kern="100" spc="-2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2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227842"/>
              </p:ext>
            </p:extLst>
          </p:nvPr>
        </p:nvGraphicFramePr>
        <p:xfrm>
          <a:off x="550590" y="2625725"/>
          <a:ext cx="10956925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57" name="文档" r:id="rId19" imgW="10956461" imgH="2655139" progId="Word.Document.12">
                  <p:embed/>
                </p:oleObj>
              </mc:Choice>
              <mc:Fallback>
                <p:oleObj name="文档" r:id="rId19" imgW="10956461" imgH="26551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0590" y="2625725"/>
                        <a:ext cx="10956925" cy="265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443206" y="4293890"/>
            <a:ext cx="11304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碳酸钡与胃酸反应转化为可溶性钡盐，起不到解毒的作用，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335206" y="947217"/>
            <a:ext cx="11520000" cy="2770609"/>
            <a:chOff x="335206" y="875209"/>
            <a:chExt cx="11520000" cy="2770609"/>
          </a:xfrm>
        </p:grpSpPr>
        <p:sp>
          <p:nvSpPr>
            <p:cNvPr id="60" name="圆角矩形 59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41"/>
              <a:ext cx="11520000" cy="2649577"/>
            </a:xfrm>
            <a:prstGeom prst="roundRect">
              <a:avLst>
                <a:gd name="adj" fmla="val 418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427293"/>
              </p:ext>
            </p:extLst>
          </p:nvPr>
        </p:nvGraphicFramePr>
        <p:xfrm>
          <a:off x="546100" y="1413570"/>
          <a:ext cx="10920413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06" name="文档" r:id="rId19" imgW="10956461" imgH="2651544" progId="Word.Document.12">
                  <p:embed/>
                </p:oleObj>
              </mc:Choice>
              <mc:Fallback>
                <p:oleObj name="文档" r:id="rId19" imgW="10956461" imgH="26515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6100" y="1413570"/>
                        <a:ext cx="10920413" cy="2643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5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9" name="矩形 18"/>
          <p:cNvSpPr/>
          <p:nvPr/>
        </p:nvSpPr>
        <p:spPr>
          <a:xfrm>
            <a:off x="445701" y="968599"/>
            <a:ext cx="1129901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利用调节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的方法，可以除去硫酸铜溶液中的亚铁离子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已知：在一定条件下，某些常见的阳离子沉淀时对应的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如表所示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，下列说法正确的是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402144"/>
              </p:ext>
            </p:extLst>
          </p:nvPr>
        </p:nvGraphicFramePr>
        <p:xfrm>
          <a:off x="568008" y="2926058"/>
          <a:ext cx="10945216" cy="2880000"/>
        </p:xfrm>
        <a:graphic>
          <a:graphicData uri="http://schemas.openxmlformats.org/drawingml/2006/table">
            <a:tbl>
              <a:tblPr/>
              <a:tblGrid>
                <a:gridCol w="2866206"/>
                <a:gridCol w="4039505"/>
                <a:gridCol w="4039505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阳离子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开始沉淀时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完全沉淀时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2.7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3.7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Cu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4.4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6.4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7.6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9.6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3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9" name="矩形 18"/>
          <p:cNvSpPr/>
          <p:nvPr/>
        </p:nvSpPr>
        <p:spPr>
          <a:xfrm>
            <a:off x="445701" y="3951268"/>
            <a:ext cx="11299010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调节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前，应先将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氧化为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，可选择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作氧化剂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调节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可选用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控制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除杂效果最好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将分离得到的硫酸铜溶液蒸干可获得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固体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593584"/>
              </p:ext>
            </p:extLst>
          </p:nvPr>
        </p:nvGraphicFramePr>
        <p:xfrm>
          <a:off x="568008" y="981522"/>
          <a:ext cx="10945216" cy="2880000"/>
        </p:xfrm>
        <a:graphic>
          <a:graphicData uri="http://schemas.openxmlformats.org/drawingml/2006/table">
            <a:tbl>
              <a:tblPr/>
              <a:tblGrid>
                <a:gridCol w="2866206"/>
                <a:gridCol w="4039505"/>
                <a:gridCol w="4039505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阳离子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开始沉淀时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完全沉淀时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2.7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3.7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Cu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4.4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6.4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7.6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9.6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20" name="TextBox 9"/>
          <p:cNvSpPr txBox="1"/>
          <p:nvPr/>
        </p:nvSpPr>
        <p:spPr>
          <a:xfrm>
            <a:off x="279976" y="4635061"/>
            <a:ext cx="75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03823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35206" y="916513"/>
            <a:ext cx="11520000" cy="5393600"/>
            <a:chOff x="335206" y="936690"/>
            <a:chExt cx="11520000" cy="4197205"/>
          </a:xfrm>
        </p:grpSpPr>
        <p:sp>
          <p:nvSpPr>
            <p:cNvPr id="27" name="圆角矩形 26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39"/>
              <a:ext cx="11520000" cy="4137656"/>
            </a:xfrm>
            <a:prstGeom prst="roundRect">
              <a:avLst>
                <a:gd name="adj" fmla="val 418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936690"/>
              <a:ext cx="787333" cy="18489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2" name="矩形 21"/>
          <p:cNvSpPr/>
          <p:nvPr/>
        </p:nvSpPr>
        <p:spPr>
          <a:xfrm>
            <a:off x="445701" y="4278789"/>
            <a:ext cx="11299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如果选择氯气作氧化剂，会生成氯化铁，引入新杂质，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选用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Cu(OH)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调节溶液的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，不引入新杂质，可达到除杂的目的，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068273"/>
              </p:ext>
            </p:extLst>
          </p:nvPr>
        </p:nvGraphicFramePr>
        <p:xfrm>
          <a:off x="568008" y="1269554"/>
          <a:ext cx="10945216" cy="2880000"/>
        </p:xfrm>
        <a:graphic>
          <a:graphicData uri="http://schemas.openxmlformats.org/drawingml/2006/table">
            <a:tbl>
              <a:tblPr/>
              <a:tblGrid>
                <a:gridCol w="2866206"/>
                <a:gridCol w="4039505"/>
                <a:gridCol w="4039505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阳离子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开始沉淀时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完全沉淀时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2.7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3.7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Cu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4.4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6.4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7.6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9.6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3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35206" y="916513"/>
            <a:ext cx="11520000" cy="5393600"/>
            <a:chOff x="335206" y="936690"/>
            <a:chExt cx="11520000" cy="4197205"/>
          </a:xfrm>
        </p:grpSpPr>
        <p:sp>
          <p:nvSpPr>
            <p:cNvPr id="27" name="圆角矩形 26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39"/>
              <a:ext cx="11520000" cy="4137656"/>
            </a:xfrm>
            <a:prstGeom prst="roundRect">
              <a:avLst>
                <a:gd name="adj" fmla="val 418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936690"/>
              <a:ext cx="787333" cy="18489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2" name="矩形 21"/>
          <p:cNvSpPr/>
          <p:nvPr/>
        </p:nvSpPr>
        <p:spPr>
          <a:xfrm>
            <a:off x="445701" y="4288216"/>
            <a:ext cx="11299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控制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6.4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7.6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，铜离子完全沉淀，不能达到除杂的目的，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硫酸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为难挥发性酸，将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硫酸铜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溶液蒸干，若温度不是很高，硫酸铜不分解，则可得到硫酸铜，不会得到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Cu(OH)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700768"/>
              </p:ext>
            </p:extLst>
          </p:nvPr>
        </p:nvGraphicFramePr>
        <p:xfrm>
          <a:off x="568008" y="1341882"/>
          <a:ext cx="10945216" cy="2880000"/>
        </p:xfrm>
        <a:graphic>
          <a:graphicData uri="http://schemas.openxmlformats.org/drawingml/2006/table">
            <a:tbl>
              <a:tblPr/>
              <a:tblGrid>
                <a:gridCol w="2866206"/>
                <a:gridCol w="4039505"/>
                <a:gridCol w="4039505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阳离子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开始沉淀时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完全沉淀时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2.7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3.7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Cu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4.4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6.4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Fe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7.6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9.6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1821" marR="51821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60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1" b="11358"/>
          <a:stretch/>
        </p:blipFill>
        <p:spPr>
          <a:xfrm>
            <a:off x="2400" y="0"/>
            <a:ext cx="12189600" cy="6858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0" y="1773610"/>
            <a:ext cx="12190413" cy="253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标题 24">
            <a:extLst>
              <a:ext uri="{FF2B5EF4-FFF2-40B4-BE49-F238E27FC236}">
                <a16:creationId xmlns="" xmlns:a16="http://schemas.microsoft.com/office/drawing/2014/main" id="{E9AFFBA8-8A6F-B141-88C0-14A3F8E3BC74}"/>
              </a:ext>
            </a:extLst>
          </p:cNvPr>
          <p:cNvSpPr txBox="1">
            <a:spLocks/>
          </p:cNvSpPr>
          <p:nvPr/>
        </p:nvSpPr>
        <p:spPr>
          <a:xfrm>
            <a:off x="2206774" y="2503447"/>
            <a:ext cx="7578910" cy="919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zh-CN" sz="6000" b="1" dirty="0">
                <a:solidFill>
                  <a:prstClr val="black"/>
                </a:solidFill>
                <a:latin typeface="Arial"/>
              </a:rPr>
              <a:t>沉淀转化原理</a:t>
            </a:r>
          </a:p>
        </p:txBody>
      </p:sp>
      <p:sp>
        <p:nvSpPr>
          <p:cNvPr id="23" name="标题 1">
            <a:extLst>
              <a:ext uri="{FF2B5EF4-FFF2-40B4-BE49-F238E27FC236}">
                <a16:creationId xmlns="" xmlns:a16="http://schemas.microsoft.com/office/drawing/2014/main" id="{322A6B15-2E76-455A-9DAC-24409D258021}"/>
              </a:ext>
            </a:extLst>
          </p:cNvPr>
          <p:cNvSpPr txBox="1">
            <a:spLocks/>
          </p:cNvSpPr>
          <p:nvPr/>
        </p:nvSpPr>
        <p:spPr>
          <a:xfrm>
            <a:off x="1702718" y="2350998"/>
            <a:ext cx="9001000" cy="129767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  </a:t>
            </a:r>
            <a:endParaRPr lang="zh-CN" altLang="en-US" sz="8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96616" y="2169654"/>
            <a:ext cx="648072" cy="5760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39625" y="2135391"/>
            <a:ext cx="1962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solidFill>
                  <a:prstClr val="white"/>
                </a:solidFill>
              </a:rPr>
              <a:t>一</a:t>
            </a:r>
            <a:endParaRPr lang="zh-CN" alt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01637" y="913081"/>
            <a:ext cx="1118713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工业生产中常用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作为沉淀剂除去工业废水中的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MnS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(s)</a:t>
            </a:r>
            <a:r>
              <a:rPr lang="en-US" altLang="zh-CN" sz="2800" kern="100" dirty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CuS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。下列说法错误的是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该反应平衡时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(Mn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(Cu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B.MnS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大于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向平衡体系中加入少量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固体后，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(Mn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增大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该反应的平衡常数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0" name="TextBox 9"/>
          <p:cNvSpPr txBox="1"/>
          <p:nvPr/>
        </p:nvSpPr>
        <p:spPr>
          <a:xfrm>
            <a:off x="344091" y="224174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140920"/>
              </p:ext>
            </p:extLst>
          </p:nvPr>
        </p:nvGraphicFramePr>
        <p:xfrm>
          <a:off x="1706388" y="1673139"/>
          <a:ext cx="11541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36" name="文档" r:id="rId19" imgW="1154232" imgH="720427" progId="Word.Document.12">
                  <p:embed/>
                </p:oleObj>
              </mc:Choice>
              <mc:Fallback>
                <p:oleObj name="文档" r:id="rId19" imgW="1154232" imgH="720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06388" y="1673139"/>
                        <a:ext cx="1154112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2851"/>
              </p:ext>
            </p:extLst>
          </p:nvPr>
        </p:nvGraphicFramePr>
        <p:xfrm>
          <a:off x="4403333" y="4205084"/>
          <a:ext cx="20050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37" name="文档" r:id="rId22" imgW="2005420" imgH="1079920" progId="Word.Document.12">
                  <p:embed/>
                </p:oleObj>
              </mc:Choice>
              <mc:Fallback>
                <p:oleObj name="文档" r:id="rId22" imgW="2005420" imgH="10799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403333" y="4205084"/>
                        <a:ext cx="2005013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628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86473" y="1394842"/>
            <a:ext cx="11520000" cy="3888432"/>
            <a:chOff x="335206" y="875209"/>
            <a:chExt cx="11520000" cy="3970537"/>
          </a:xfrm>
        </p:grpSpPr>
        <p:sp>
          <p:nvSpPr>
            <p:cNvPr id="50" name="圆角矩形 49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41"/>
              <a:ext cx="11520000" cy="3849505"/>
            </a:xfrm>
            <a:prstGeom prst="roundRect">
              <a:avLst>
                <a:gd name="adj" fmla="val 23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651565"/>
              </p:ext>
            </p:extLst>
          </p:nvPr>
        </p:nvGraphicFramePr>
        <p:xfrm>
          <a:off x="619125" y="1900238"/>
          <a:ext cx="11187113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53" name="文档" r:id="rId19" imgW="11193799" imgH="4270435" progId="Word.Document.12">
                  <p:embed/>
                </p:oleObj>
              </mc:Choice>
              <mc:Fallback>
                <p:oleObj name="文档" r:id="rId19" imgW="11193799" imgH="42704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19125" y="1900238"/>
                        <a:ext cx="11187113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572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96968" y="851767"/>
            <a:ext cx="11299010" cy="1713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6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[Mg(OH)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1.6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6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[Co(OH)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6.4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Co(OH)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为玫瑰红色难溶电解质，某同学进行下列实验，依据实验操作及现象，下列说法错误的是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596620"/>
              </p:ext>
            </p:extLst>
          </p:nvPr>
        </p:nvGraphicFramePr>
        <p:xfrm>
          <a:off x="622599" y="2651170"/>
          <a:ext cx="10700458" cy="3658944"/>
        </p:xfrm>
        <a:graphic>
          <a:graphicData uri="http://schemas.openxmlformats.org/drawingml/2006/table">
            <a:tbl>
              <a:tblPr/>
              <a:tblGrid>
                <a:gridCol w="1057226"/>
                <a:gridCol w="5855541"/>
                <a:gridCol w="3787691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实验操作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现象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将镁条用砂纸打磨光亮后置于饱和氯化钠溶液中，滴加几滴酚酞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有无色气体和较多白色沉淀产生，溶液变红色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取出镁条，将实验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产生的悬浊液加热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红色加深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将实验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中悬浊液冷却至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20 </a:t>
                      </a: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，向其中滴加适量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CoCl</a:t>
                      </a:r>
                      <a:r>
                        <a:rPr lang="en-US" sz="2600" kern="100" baseline="-25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部分白色沉淀变成玫瑰红色沉淀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0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96968" y="4153919"/>
            <a:ext cx="1129901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镁条和水发生置换反应生成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Mg(OH)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6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B.NaCl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增大了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Mg(OH)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水中的溶解度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6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C.Mg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(OH)</a:t>
            </a:r>
            <a:r>
              <a:rPr lang="en-US" altLang="zh-CN" sz="26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(s)</a:t>
            </a:r>
            <a:r>
              <a:rPr lang="en-US" altLang="zh-CN" sz="2600" kern="100" dirty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dirty="0" smtClean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</a:t>
            </a:r>
            <a:r>
              <a:rPr lang="en-US" altLang="zh-CN" sz="26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2OH</a:t>
            </a:r>
            <a:r>
              <a:rPr lang="zh-CN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Δ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加入适量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CoCl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溶液后，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(Mg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6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(Co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2 500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4" name="TextBox 9"/>
          <p:cNvSpPr txBox="1"/>
          <p:nvPr/>
        </p:nvSpPr>
        <p:spPr>
          <a:xfrm>
            <a:off x="338366" y="467134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802651"/>
              </p:ext>
            </p:extLst>
          </p:nvPr>
        </p:nvGraphicFramePr>
        <p:xfrm>
          <a:off x="622599" y="925997"/>
          <a:ext cx="10700458" cy="3341952"/>
        </p:xfrm>
        <a:graphic>
          <a:graphicData uri="http://schemas.openxmlformats.org/drawingml/2006/table">
            <a:tbl>
              <a:tblPr/>
              <a:tblGrid>
                <a:gridCol w="1057226"/>
                <a:gridCol w="5855541"/>
                <a:gridCol w="3787691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实验操作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现象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将镁条用砂纸打磨光亮后置于饱和氯化钠溶液中，滴加几滴酚酞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有无色气体和较多白色沉淀产生，溶液变红色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取出镁条，将实验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产生的悬浊液加热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红色加深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将实验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中悬浊液冷却至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20 </a:t>
                      </a: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，向其中滴加适量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CoCl</a:t>
                      </a:r>
                      <a:r>
                        <a:rPr lang="en-US" sz="2600" kern="100" baseline="-25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部分白色沉淀变成玫瑰红色沉淀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964134"/>
              </p:ext>
            </p:extLst>
          </p:nvPr>
        </p:nvGraphicFramePr>
        <p:xfrm>
          <a:off x="2512224" y="5438252"/>
          <a:ext cx="11541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27" name="文档" r:id="rId19" imgW="1154232" imgH="721869" progId="Word.Document.12">
                  <p:embed/>
                </p:oleObj>
              </mc:Choice>
              <mc:Fallback>
                <p:oleObj name="文档" r:id="rId19" imgW="1154232" imgH="7218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512224" y="5438252"/>
                        <a:ext cx="1154112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3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86473" y="815930"/>
            <a:ext cx="11520000" cy="5566191"/>
            <a:chOff x="335206" y="853178"/>
            <a:chExt cx="11520000" cy="5683722"/>
          </a:xfrm>
        </p:grpSpPr>
        <p:sp>
          <p:nvSpPr>
            <p:cNvPr id="50" name="圆角矩形 49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41"/>
              <a:ext cx="11520000" cy="5540659"/>
            </a:xfrm>
            <a:prstGeom prst="roundRect">
              <a:avLst>
                <a:gd name="adj" fmla="val 23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853178"/>
              <a:ext cx="787333" cy="24261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2" name="矩形 51"/>
          <p:cNvSpPr/>
          <p:nvPr/>
        </p:nvSpPr>
        <p:spPr>
          <a:xfrm>
            <a:off x="443206" y="4501915"/>
            <a:ext cx="1134063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由实验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可知，镁条和水反应生成了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H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Mg(OH)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白色沉淀，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项正确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氯化钠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对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Mg(OH)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在水中的溶解度无影响，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项错误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实验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可知，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Mg(OH)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在水中的溶解过程吸收热量，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项正确；</a:t>
            </a:r>
            <a:endParaRPr lang="en-US" altLang="zh-CN" sz="26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70466"/>
              </p:ext>
            </p:extLst>
          </p:nvPr>
        </p:nvGraphicFramePr>
        <p:xfrm>
          <a:off x="622599" y="1125538"/>
          <a:ext cx="10700458" cy="3341952"/>
        </p:xfrm>
        <a:graphic>
          <a:graphicData uri="http://schemas.openxmlformats.org/drawingml/2006/table">
            <a:tbl>
              <a:tblPr/>
              <a:tblGrid>
                <a:gridCol w="1057226"/>
                <a:gridCol w="5855541"/>
                <a:gridCol w="3787691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实验操作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现象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将镁条用砂纸打磨光亮后置于饱和氯化钠溶液中，滴加几滴酚酞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有无色气体和较多白色沉淀产生，溶液变红色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取出镁条，将实验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产生的悬浊液加热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红色加深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将实验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中悬浊液冷却至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20 </a:t>
                      </a: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，向其中滴加适量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CoCl</a:t>
                      </a:r>
                      <a:r>
                        <a:rPr lang="en-US" sz="2600" kern="100" baseline="-25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部分白色沉淀变成玫瑰红色沉淀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1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86473" y="815930"/>
            <a:ext cx="11520000" cy="5566191"/>
            <a:chOff x="335206" y="853178"/>
            <a:chExt cx="11520000" cy="5683722"/>
          </a:xfrm>
        </p:grpSpPr>
        <p:sp>
          <p:nvSpPr>
            <p:cNvPr id="50" name="圆角矩形 49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41"/>
              <a:ext cx="11520000" cy="5540659"/>
            </a:xfrm>
            <a:prstGeom prst="roundRect">
              <a:avLst>
                <a:gd name="adj" fmla="val 23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853178"/>
              <a:ext cx="787333" cy="24261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2" name="矩形 51"/>
          <p:cNvSpPr/>
          <p:nvPr/>
        </p:nvSpPr>
        <p:spPr>
          <a:xfrm>
            <a:off x="443206" y="4501915"/>
            <a:ext cx="1134063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由实验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</a:t>
            </a:r>
            <a:r>
              <a:rPr lang="zh-CN" altLang="zh-CN" sz="2600" kern="100" spc="-1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在实验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的悬浊液中滴加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CoCl</a:t>
            </a:r>
            <a:r>
              <a:rPr lang="en-US" altLang="zh-CN" sz="2600" kern="100" spc="-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溶液后</a:t>
            </a:r>
            <a:r>
              <a:rPr lang="zh-CN" altLang="zh-CN" sz="2600" kern="100" spc="-1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发生反应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Mg(OH)</a:t>
            </a:r>
            <a:r>
              <a:rPr lang="en-US" altLang="zh-CN" sz="2600" kern="100" spc="-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(s)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Co</a:t>
            </a:r>
            <a:r>
              <a:rPr lang="en-US" altLang="zh-CN" sz="26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spc="-100" baseline="300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spc="-100" dirty="0">
                <a:latin typeface="ZBFH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spc="-100" dirty="0" smtClean="0">
                <a:latin typeface="ZBFH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spc="-100" dirty="0">
                <a:latin typeface="ZBFH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kern="100" spc="-100" dirty="0" smtClean="0">
                <a:latin typeface="ZBFH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26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Co(OH)</a:t>
            </a:r>
            <a:r>
              <a:rPr lang="en-US" altLang="zh-CN" sz="2600" kern="100" spc="-100" baseline="-250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(s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en-US" altLang="zh-CN" sz="26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600" kern="100" spc="-1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6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(Mg</a:t>
            </a:r>
            <a:r>
              <a:rPr lang="en-US" altLang="zh-CN" sz="26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600" kern="100" spc="-6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6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(Co</a:t>
            </a:r>
            <a:r>
              <a:rPr lang="en-US" altLang="zh-CN" sz="26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</a:t>
            </a:r>
            <a:r>
              <a:rPr lang="en-US" altLang="zh-CN" sz="26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(Mg</a:t>
            </a:r>
            <a:r>
              <a:rPr lang="en-US" altLang="zh-CN" sz="26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)·</a:t>
            </a:r>
            <a:r>
              <a:rPr lang="en-US" altLang="zh-CN" sz="26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(OH</a:t>
            </a:r>
            <a:r>
              <a:rPr lang="zh-CN" altLang="zh-CN" sz="26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)]</a:t>
            </a:r>
            <a:r>
              <a:rPr lang="zh-CN" altLang="zh-CN" sz="2600" kern="100" spc="-10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</a:t>
            </a:r>
            <a:r>
              <a:rPr lang="en-US" altLang="zh-CN" sz="26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(Co</a:t>
            </a:r>
            <a:r>
              <a:rPr lang="en-US" altLang="zh-CN" sz="26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)·</a:t>
            </a:r>
            <a:r>
              <a:rPr lang="en-US" altLang="zh-CN" sz="26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6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(OH</a:t>
            </a:r>
            <a:r>
              <a:rPr lang="zh-CN" altLang="zh-CN" sz="26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)]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600" kern="100" spc="-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[Mg(OH)</a:t>
            </a:r>
            <a:r>
              <a:rPr lang="en-US" altLang="zh-CN" sz="2600" kern="100" spc="-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]</a:t>
            </a:r>
            <a:r>
              <a:rPr lang="zh-CN" altLang="zh-CN" sz="2600" kern="100" spc="-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∶</a:t>
            </a:r>
            <a:r>
              <a:rPr lang="en-US" altLang="zh-CN" sz="2600" i="1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600" kern="100" spc="-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[Co(OH)</a:t>
            </a:r>
            <a:r>
              <a:rPr lang="en-US" altLang="zh-CN" sz="2600" kern="100" spc="-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]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2 500</a:t>
            </a:r>
            <a:r>
              <a:rPr lang="en-US" altLang="zh-CN" sz="26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70466"/>
              </p:ext>
            </p:extLst>
          </p:nvPr>
        </p:nvGraphicFramePr>
        <p:xfrm>
          <a:off x="622599" y="1125538"/>
          <a:ext cx="10700458" cy="3341952"/>
        </p:xfrm>
        <a:graphic>
          <a:graphicData uri="http://schemas.openxmlformats.org/drawingml/2006/table">
            <a:tbl>
              <a:tblPr/>
              <a:tblGrid>
                <a:gridCol w="1057226"/>
                <a:gridCol w="5855541"/>
                <a:gridCol w="3787691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实验操作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现象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将镁条用砂纸打磨光亮后置于饱和氯化钠溶液中，滴加几滴酚酞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有无色气体和较多白色沉淀产生，溶液变红色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取出镁条，将实验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产生的悬浊液加热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红色加深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</a:t>
                      </a: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将实验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中悬浊液冷却至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20 </a:t>
                      </a:r>
                      <a:r>
                        <a:rPr lang="en-US" sz="26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℃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，向其中滴加适量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CoCl</a:t>
                      </a:r>
                      <a:r>
                        <a:rPr lang="en-US" sz="2600" kern="100" baseline="-25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部分白色沉淀变成玫瑰红色沉淀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13" marR="33313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931823"/>
              </p:ext>
            </p:extLst>
          </p:nvPr>
        </p:nvGraphicFramePr>
        <p:xfrm>
          <a:off x="548606" y="5302002"/>
          <a:ext cx="11541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74" name="文档" r:id="rId19" imgW="1154232" imgH="721869" progId="Word.Document.12">
                  <p:embed/>
                </p:oleObj>
              </mc:Choice>
              <mc:Fallback>
                <p:oleObj name="文档" r:id="rId19" imgW="1154232" imgH="7218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8606" y="5302002"/>
                        <a:ext cx="1154112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170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" name="矩形 20"/>
          <p:cNvSpPr/>
          <p:nvPr/>
        </p:nvSpPr>
        <p:spPr>
          <a:xfrm>
            <a:off x="496968" y="1043652"/>
            <a:ext cx="112990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不同温度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时，硫酸钡在水中的沉淀溶解平衡曲线如图所示，已知硫酸钡在水中溶解时吸收热量。下列说法正确的是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＞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固体，可使溶液由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点变到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点时，在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两个温度下均有固体析出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相等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1" name="Picture 15" descr="S4-1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14" y="2512257"/>
            <a:ext cx="3042237" cy="24297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9"/>
          <p:cNvSpPr txBox="1"/>
          <p:nvPr/>
        </p:nvSpPr>
        <p:spPr>
          <a:xfrm>
            <a:off x="353420" y="425797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82883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335206" y="981522"/>
            <a:ext cx="11520000" cy="5567403"/>
            <a:chOff x="335206" y="875209"/>
            <a:chExt cx="11520000" cy="5567403"/>
          </a:xfrm>
        </p:grpSpPr>
        <p:sp>
          <p:nvSpPr>
            <p:cNvPr id="51" name="圆角矩形 50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42"/>
              <a:ext cx="11520000" cy="5446370"/>
            </a:xfrm>
            <a:prstGeom prst="roundRect">
              <a:avLst>
                <a:gd name="adj" fmla="val 23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443205" y="1323457"/>
            <a:ext cx="79389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因为硫酸钡在水中溶解时吸收热量，则温度升高硫酸钡的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增大，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时硫酸钡的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大于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时硫酸钡的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硫酸钡溶液中存在着沉淀溶解平衡，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点在平衡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曲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26" name="Picture 15" descr="S4-10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85" y="1323457"/>
            <a:ext cx="3042237" cy="24297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26"/>
          <p:cNvSpPr/>
          <p:nvPr/>
        </p:nvSpPr>
        <p:spPr>
          <a:xfrm>
            <a:off x="443205" y="3871269"/>
            <a:ext cx="1130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线上，加入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BaCl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固体，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(Ba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增大，平衡左移，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       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应降低，所以不能使溶液由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点变到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点溶液的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(Ba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)·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        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spc="-1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有沉淀析出</a:t>
            </a:r>
            <a:r>
              <a:rPr lang="zh-CN" altLang="zh-CN" sz="2800" kern="100" spc="-1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溶液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(Ba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)·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         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，没有沉淀析出，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457309"/>
              </p:ext>
            </p:extLst>
          </p:nvPr>
        </p:nvGraphicFramePr>
        <p:xfrm>
          <a:off x="8577309" y="4024263"/>
          <a:ext cx="13874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68" name="文档" r:id="rId20" imgW="1387094" imgH="701677" progId="Word.Document.12">
                  <p:embed/>
                </p:oleObj>
              </mc:Choice>
              <mc:Fallback>
                <p:oleObj name="文档" r:id="rId20" imgW="1387094" imgH="7016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577309" y="4024263"/>
                        <a:ext cx="1387475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40997"/>
              </p:ext>
            </p:extLst>
          </p:nvPr>
        </p:nvGraphicFramePr>
        <p:xfrm>
          <a:off x="5033940" y="5302002"/>
          <a:ext cx="13874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69" name="文档" r:id="rId23" imgW="1387094" imgH="701677" progId="Word.Document.12">
                  <p:embed/>
                </p:oleObj>
              </mc:Choice>
              <mc:Fallback>
                <p:oleObj name="文档" r:id="rId23" imgW="1387094" imgH="7016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033940" y="5302002"/>
                        <a:ext cx="1387475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对象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031528"/>
              </p:ext>
            </p:extLst>
          </p:nvPr>
        </p:nvGraphicFramePr>
        <p:xfrm>
          <a:off x="2481452" y="5946161"/>
          <a:ext cx="13874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70" name="文档" r:id="rId26" imgW="1387094" imgH="701677" progId="Word.Document.12">
                  <p:embed/>
                </p:oleObj>
              </mc:Choice>
              <mc:Fallback>
                <p:oleObj name="文档" r:id="rId26" imgW="1387094" imgH="7016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481452" y="5946161"/>
                        <a:ext cx="1387475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34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335206" y="981522"/>
            <a:ext cx="11520000" cy="4104456"/>
            <a:chOff x="335206" y="875209"/>
            <a:chExt cx="11520000" cy="4104456"/>
          </a:xfrm>
        </p:grpSpPr>
        <p:sp>
          <p:nvSpPr>
            <p:cNvPr id="51" name="圆角矩形 50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42"/>
              <a:ext cx="11520000" cy="3983423"/>
            </a:xfrm>
            <a:prstGeom prst="roundRect">
              <a:avLst>
                <a:gd name="adj" fmla="val 23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" name="矩形 22"/>
          <p:cNvSpPr/>
          <p:nvPr/>
        </p:nvSpPr>
        <p:spPr>
          <a:xfrm>
            <a:off x="609430" y="1323457"/>
            <a:ext cx="1097155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温度不变，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不变，同一温度下，在曲线上的任意一点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都相等，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4" name="Picture 15" descr="S4-1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88" y="2493690"/>
            <a:ext cx="3042237" cy="24297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2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5701" y="1119580"/>
            <a:ext cx="1129901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常温下，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在水中的沉淀溶解平衡曲线如图所示，下列说法正确的是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29.2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向含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沉淀的悬浊液中加入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饱和溶液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的分散系，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＞</a:t>
            </a:r>
            <a:r>
              <a:rPr lang="en-US" altLang="zh-CN" sz="2800" i="1" kern="100" dirty="0">
                <a:latin typeface="Book Antiqua" panose="0204060205030503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D.CuS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2Ag</a:t>
            </a:r>
            <a:r>
              <a:rPr lang="zh-CN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ZBFH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S(s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Cu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平衡常数很大，反应趋于完全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9" name="TextBox 9"/>
          <p:cNvSpPr txBox="1"/>
          <p:nvPr/>
        </p:nvSpPr>
        <p:spPr>
          <a:xfrm>
            <a:off x="281412" y="498539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831490" name="Picture 2" descr="S4-11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771" y="2007805"/>
            <a:ext cx="3926157" cy="28401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130878"/>
              </p:ext>
            </p:extLst>
          </p:nvPr>
        </p:nvGraphicFramePr>
        <p:xfrm>
          <a:off x="3131467" y="5090223"/>
          <a:ext cx="11541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99" name="文档" r:id="rId20" imgW="1154232" imgH="720427" progId="Word.Document.12">
                  <p:embed/>
                </p:oleObj>
              </mc:Choice>
              <mc:Fallback>
                <p:oleObj name="文档" r:id="rId20" imgW="1154232" imgH="720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131467" y="5090223"/>
                        <a:ext cx="1154112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9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4566" y="261442"/>
            <a:ext cx="11521280" cy="6480720"/>
          </a:xfrm>
          <a:prstGeom prst="rect">
            <a:avLst/>
          </a:prstGeom>
          <a:solidFill>
            <a:srgbClr val="F5F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3206" y="189434"/>
            <a:ext cx="11304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沉淀转化的过程探究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实验探究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的转化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43206"/>
              </p:ext>
            </p:extLst>
          </p:nvPr>
        </p:nvGraphicFramePr>
        <p:xfrm>
          <a:off x="622598" y="1485578"/>
          <a:ext cx="10945216" cy="5080320"/>
        </p:xfrm>
        <a:graphic>
          <a:graphicData uri="http://schemas.openxmlformats.org/drawingml/2006/table">
            <a:tbl>
              <a:tblPr/>
              <a:tblGrid>
                <a:gridCol w="1757377"/>
                <a:gridCol w="3062613"/>
                <a:gridCol w="3062613"/>
                <a:gridCol w="3062613"/>
              </a:tblGrid>
              <a:tr h="25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实验操作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 smtClean="0"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kern="100" dirty="0" smtClean="0">
                        <a:effectLst/>
                        <a:latin typeface="宋体" panose="02010600030101010101" pitchFamily="2" charset="-122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实验现象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沉淀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析出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沉淀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转化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沉淀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沉淀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转化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沉淀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实验结论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(1)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AgCl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沉淀可转化为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AgI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沉淀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(2)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AgI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沉淀又可转化为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S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沉淀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65" marR="38865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S4-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59" y="1629594"/>
            <a:ext cx="6306847" cy="20701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905557" y="438331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白色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79922" y="40581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白色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98316" y="470618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黄色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93609" y="406682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黄色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593609" y="467918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黑色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35206" y="981522"/>
            <a:ext cx="11520000" cy="5472608"/>
            <a:chOff x="335206" y="875209"/>
            <a:chExt cx="11520000" cy="5472608"/>
          </a:xfrm>
        </p:grpSpPr>
        <p:sp>
          <p:nvSpPr>
            <p:cNvPr id="37" name="圆角矩形 36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42"/>
              <a:ext cx="11520000" cy="5351575"/>
            </a:xfrm>
            <a:prstGeom prst="roundRect">
              <a:avLst>
                <a:gd name="adj" fmla="val 23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41" name="Picture 2" descr="S4-11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98" y="1197546"/>
            <a:ext cx="3926157" cy="28401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06574" y="1341562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项，图像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(20,9.2)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(Ag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mol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·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9.2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(Ag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)·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(S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49.2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CuS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的大小只与温度有关，错误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06574" y="4005858"/>
            <a:ext cx="11448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项，若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点为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的分散系，是不饱和溶液，</a:t>
            </a:r>
            <a:r>
              <a:rPr lang="en-US" altLang="zh-CN" sz="2800" i="1" kern="100" spc="-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沉淀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800" i="1" kern="100" spc="-100" dirty="0">
                <a:latin typeface="Book Antiqua" panose="0204060205030503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溶解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，错误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spc="-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CuS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30.2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35.2</a:t>
            </a:r>
            <a:r>
              <a:rPr lang="zh-CN" altLang="zh-CN" sz="2800" kern="100" spc="-1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CuS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(s)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2Ag</a:t>
            </a:r>
            <a:r>
              <a:rPr lang="zh-CN" altLang="zh-CN" sz="2800" kern="100" baseline="300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S(s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Cu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endParaRPr lang="en-US" altLang="zh-CN" sz="2800" kern="100" baseline="300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平衡常数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，反应趋于完全，正确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457726"/>
              </p:ext>
            </p:extLst>
          </p:nvPr>
        </p:nvGraphicFramePr>
        <p:xfrm>
          <a:off x="2858254" y="5208118"/>
          <a:ext cx="479266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30" name="文档" r:id="rId20" imgW="4792926" imgH="1124631" progId="Word.Document.12">
                  <p:embed/>
                </p:oleObj>
              </mc:Choice>
              <mc:Fallback>
                <p:oleObj name="文档" r:id="rId20" imgW="4792926" imgH="11246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858254" y="5208118"/>
                        <a:ext cx="4792663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124854"/>
              </p:ext>
            </p:extLst>
          </p:nvPr>
        </p:nvGraphicFramePr>
        <p:xfrm>
          <a:off x="8956672" y="4788887"/>
          <a:ext cx="11541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31" name="文档" r:id="rId23" imgW="1154232" imgH="720427" progId="Word.Document.12">
                  <p:embed/>
                </p:oleObj>
              </mc:Choice>
              <mc:Fallback>
                <p:oleObj name="文档" r:id="rId23" imgW="1154232" imgH="7204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956672" y="4788887"/>
                        <a:ext cx="1154112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5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4299" y="909514"/>
            <a:ext cx="1128181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12.25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时有关物质的颜色和溶度积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如下表：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595858"/>
              </p:ext>
            </p:extLst>
          </p:nvPr>
        </p:nvGraphicFramePr>
        <p:xfrm>
          <a:off x="550590" y="1773850"/>
          <a:ext cx="10657186" cy="2160000"/>
        </p:xfrm>
        <a:graphic>
          <a:graphicData uri="http://schemas.openxmlformats.org/drawingml/2006/table">
            <a:tbl>
              <a:tblPr/>
              <a:tblGrid>
                <a:gridCol w="1508722"/>
                <a:gridCol w="2287116"/>
                <a:gridCol w="2287116"/>
                <a:gridCol w="2287116"/>
                <a:gridCol w="2287116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物质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AgCl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AgBr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AgI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S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颜色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白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淡黄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黄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黑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sp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1.8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5.4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8.5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1.8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50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73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4299" y="2878603"/>
            <a:ext cx="11281814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下列叙述不正确的是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的白色悬浊液中加入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KI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溶液，有黄色沉淀产生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B.25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AgBr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饱和水溶液中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的浓度相同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C.25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固体在等物质的量浓度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溶液中的溶度积相同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mL 1.8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溶液中，加入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滴约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mL)1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AgNO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溶液，不能产生白色沉淀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5" name="TextBox 9"/>
          <p:cNvSpPr txBox="1"/>
          <p:nvPr/>
        </p:nvSpPr>
        <p:spPr>
          <a:xfrm>
            <a:off x="290189" y="404356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127871"/>
              </p:ext>
            </p:extLst>
          </p:nvPr>
        </p:nvGraphicFramePr>
        <p:xfrm>
          <a:off x="550590" y="900087"/>
          <a:ext cx="10657186" cy="1944000"/>
        </p:xfrm>
        <a:graphic>
          <a:graphicData uri="http://schemas.openxmlformats.org/drawingml/2006/table">
            <a:tbl>
              <a:tblPr/>
              <a:tblGrid>
                <a:gridCol w="1508722"/>
                <a:gridCol w="2287116"/>
                <a:gridCol w="2287116"/>
                <a:gridCol w="2287116"/>
                <a:gridCol w="2287116"/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物质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AgCl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AgBr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AgI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S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颜色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白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淡黄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黄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黑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sp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1.8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5.4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13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8.5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1.8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50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26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35206" y="1197545"/>
            <a:ext cx="11520000" cy="4824537"/>
            <a:chOff x="335206" y="875209"/>
            <a:chExt cx="11520000" cy="4824537"/>
          </a:xfrm>
        </p:grpSpPr>
        <p:sp>
          <p:nvSpPr>
            <p:cNvPr id="42" name="圆角矩形 41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42"/>
              <a:ext cx="11520000" cy="4703504"/>
            </a:xfrm>
            <a:prstGeom prst="roundRect">
              <a:avLst>
                <a:gd name="adj" fmla="val 23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" name="矩形 3"/>
          <p:cNvSpPr/>
          <p:nvPr/>
        </p:nvSpPr>
        <p:spPr>
          <a:xfrm>
            <a:off x="443206" y="3765306"/>
            <a:ext cx="1130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AgCl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AgI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四种物质的溶度积常数计算可知，其饱和水溶液中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(Ag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的大小关系为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AgBr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AgI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928438"/>
              </p:ext>
            </p:extLst>
          </p:nvPr>
        </p:nvGraphicFramePr>
        <p:xfrm>
          <a:off x="550590" y="1629810"/>
          <a:ext cx="10657186" cy="1944000"/>
        </p:xfrm>
        <a:graphic>
          <a:graphicData uri="http://schemas.openxmlformats.org/drawingml/2006/table">
            <a:tbl>
              <a:tblPr/>
              <a:tblGrid>
                <a:gridCol w="1508722"/>
                <a:gridCol w="2287116"/>
                <a:gridCol w="2287116"/>
                <a:gridCol w="2287116"/>
                <a:gridCol w="2287116"/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物质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AgCl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AgBr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AgI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S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颜色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白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淡黄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黄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黑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sp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1.8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5.4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13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8.5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1.8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50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46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35206" y="1197545"/>
            <a:ext cx="11520000" cy="5184577"/>
            <a:chOff x="335206" y="875209"/>
            <a:chExt cx="11520000" cy="5184577"/>
          </a:xfrm>
        </p:grpSpPr>
        <p:sp>
          <p:nvSpPr>
            <p:cNvPr id="42" name="圆角矩形 41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42"/>
              <a:ext cx="11520000" cy="5063544"/>
            </a:xfrm>
            <a:prstGeom prst="roundRect">
              <a:avLst>
                <a:gd name="adj" fmla="val 23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" name="矩形 3"/>
          <p:cNvSpPr/>
          <p:nvPr/>
        </p:nvSpPr>
        <p:spPr>
          <a:xfrm>
            <a:off x="443206" y="3645818"/>
            <a:ext cx="1130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由于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溶度积常数只是温度的函数，温度不变其值不变，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加入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一滴硝酸银溶液后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可认为保持不变，即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1.8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mol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·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AgNO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溶液相当于稀释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倍，故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(Ag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)·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(Ag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1.8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AgCl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，故没有沉淀生成，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777599"/>
              </p:ext>
            </p:extLst>
          </p:nvPr>
        </p:nvGraphicFramePr>
        <p:xfrm>
          <a:off x="550590" y="1629810"/>
          <a:ext cx="10657186" cy="1944000"/>
        </p:xfrm>
        <a:graphic>
          <a:graphicData uri="http://schemas.openxmlformats.org/drawingml/2006/table">
            <a:tbl>
              <a:tblPr/>
              <a:tblGrid>
                <a:gridCol w="1508722"/>
                <a:gridCol w="2287116"/>
                <a:gridCol w="2287116"/>
                <a:gridCol w="2287116"/>
                <a:gridCol w="2287116"/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物质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AgCl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AgBr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AgI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S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颜色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白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淡黄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黄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黑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sp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1.8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5.4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13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8.5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17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1.8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50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3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3206" y="1117402"/>
            <a:ext cx="1130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某研究小组进行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沉淀溶解和生成的实验探究。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</a:t>
            </a:r>
            <a:r>
              <a:rPr lang="zh-CN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查阅资料</a:t>
            </a:r>
            <a:r>
              <a:rPr lang="en-US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25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[Mg(OH)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1.8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[Fe(OH)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4.0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</a:t>
            </a:r>
            <a:r>
              <a:rPr lang="zh-CN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实验探究</a:t>
            </a:r>
            <a:r>
              <a:rPr lang="en-US" altLang="zh-CN" sz="2800" kern="100" dirty="0">
                <a:latin typeface="IPAPANNEW" panose="02000500070000020004" pitchFamily="2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]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支均盛有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mL 0.1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MgCl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溶液的试管中分别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加入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溶液，制得等量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81521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387201"/>
              </p:ext>
            </p:extLst>
          </p:nvPr>
        </p:nvGraphicFramePr>
        <p:xfrm>
          <a:off x="550590" y="2321393"/>
          <a:ext cx="11089232" cy="2584747"/>
        </p:xfrm>
        <a:graphic>
          <a:graphicData uri="http://schemas.openxmlformats.org/drawingml/2006/table">
            <a:tbl>
              <a:tblPr/>
              <a:tblGrid>
                <a:gridCol w="2520280"/>
                <a:gridCol w="4401251"/>
                <a:gridCol w="4167701"/>
              </a:tblGrid>
              <a:tr h="6461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试管编号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加入试剂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实验现象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969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Ⅰ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滴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0.1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 FeCl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969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Ⅱ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 mL 2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 NH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520454" y="5069135"/>
            <a:ext cx="111913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白色沉淀转化为红褐色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白色沉淀不发生改变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红褐色沉淀转化为白色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白色沉淀溶解，得无色溶液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43206" y="937795"/>
            <a:ext cx="11304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(1)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分别向两支试管中加入不同试剂，记录实验现象如表：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表中填空填下列选项字母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67278" y="326661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endParaRPr lang="zh-CN" altLang="en-US" sz="2800" dirty="0"/>
          </a:p>
        </p:txBody>
      </p:sp>
      <p:sp>
        <p:nvSpPr>
          <p:cNvPr id="25" name="矩形 24"/>
          <p:cNvSpPr/>
          <p:nvPr/>
        </p:nvSpPr>
        <p:spPr>
          <a:xfrm>
            <a:off x="9520432" y="422012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D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655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35206" y="1053530"/>
            <a:ext cx="11520000" cy="5400600"/>
            <a:chOff x="335206" y="875209"/>
            <a:chExt cx="11520000" cy="5400600"/>
          </a:xfrm>
        </p:grpSpPr>
        <p:sp>
          <p:nvSpPr>
            <p:cNvPr id="43" name="圆角矩形 42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42"/>
              <a:ext cx="11520000" cy="5279567"/>
            </a:xfrm>
            <a:prstGeom prst="roundRect">
              <a:avLst>
                <a:gd name="adj" fmla="val 23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443206" y="1404143"/>
            <a:ext cx="11304000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由反应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2OH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==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=Mg(OH)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↓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可知，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NaOH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基本反应完全，生成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白色沉淀，当向其中加入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FeCl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溶液时，由于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[Fe(OH)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]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4.0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38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远小于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[Mg(OH)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]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白色沉淀转化为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Fe(OH)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红褐色沉淀，故选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7" name="表格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787608"/>
              </p:ext>
            </p:extLst>
          </p:nvPr>
        </p:nvGraphicFramePr>
        <p:xfrm>
          <a:off x="550590" y="4221882"/>
          <a:ext cx="11089232" cy="1920240"/>
        </p:xfrm>
        <a:graphic>
          <a:graphicData uri="http://schemas.openxmlformats.org/drawingml/2006/table">
            <a:tbl>
              <a:tblPr/>
              <a:tblGrid>
                <a:gridCol w="2520280"/>
                <a:gridCol w="4401251"/>
                <a:gridCol w="4167701"/>
              </a:tblGrid>
              <a:tr h="568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试管编号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加入试剂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实验现象</a:t>
                      </a:r>
                      <a:endParaRPr lang="zh-CN" sz="10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568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Ⅰ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滴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0.1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 FeCl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568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Ⅱ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 mL 2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mol·L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 NH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22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4" name="矩形 23"/>
          <p:cNvSpPr/>
          <p:nvPr/>
        </p:nvSpPr>
        <p:spPr>
          <a:xfrm>
            <a:off x="443206" y="937795"/>
            <a:ext cx="11304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同学们猜想实验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中沉淀溶解的主要原因有两种：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猜想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电离出的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的沉淀溶解平衡正向移动。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猜想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831175"/>
              </p:ext>
            </p:extLst>
          </p:nvPr>
        </p:nvGraphicFramePr>
        <p:xfrm>
          <a:off x="1701998" y="1685483"/>
          <a:ext cx="1512888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75" name="文档" r:id="rId19" imgW="1512703" imgH="1054319" progId="Word.Document.12">
                  <p:embed/>
                </p:oleObj>
              </mc:Choice>
              <mc:Fallback>
                <p:oleObj name="文档" r:id="rId19" imgW="1512703" imgH="10543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01998" y="1685483"/>
                        <a:ext cx="1512888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541163" y="2781722"/>
            <a:ext cx="1097155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             NH</a:t>
            </a:r>
            <a:r>
              <a:rPr lang="en-US" altLang="zh-CN" sz="28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Cl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水解出来的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Mg(OH)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电离出的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OH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结合生成水，使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Mg(OH)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的沉淀溶解平衡正向移动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35206" y="4149874"/>
            <a:ext cx="11520000" cy="2391365"/>
            <a:chOff x="335206" y="909514"/>
            <a:chExt cx="11520000" cy="2391365"/>
          </a:xfrm>
        </p:grpSpPr>
        <p:sp>
          <p:nvSpPr>
            <p:cNvPr id="25" name="圆角矩形 24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1030546"/>
              <a:ext cx="11520000" cy="2270333"/>
            </a:xfrm>
            <a:prstGeom prst="roundRect">
              <a:avLst>
                <a:gd name="adj" fmla="val 533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884604" y="909514"/>
              <a:ext cx="787333" cy="243024"/>
              <a:chOff x="884604" y="909514"/>
              <a:chExt cx="787333" cy="243024"/>
            </a:xfrm>
          </p:grpSpPr>
          <p:sp>
            <p:nvSpPr>
              <p:cNvPr id="41" name="矩形 40">
                <a:extLst>
                  <a:ext uri="{FF2B5EF4-FFF2-40B4-BE49-F238E27FC236}">
                    <a16:creationId xmlns="" xmlns:a16="http://schemas.microsoft.com/office/drawing/2014/main" id="{FB65ABD8-6080-B245-B7CB-5CF76B33E96C}"/>
                  </a:ext>
                </a:extLst>
              </p:cNvPr>
              <p:cNvSpPr/>
              <p:nvPr/>
            </p:nvSpPr>
            <p:spPr>
              <a:xfrm>
                <a:off x="920948" y="977983"/>
                <a:ext cx="714645" cy="1745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="" xmlns:a16="http://schemas.microsoft.com/office/drawing/2014/main" id="{88957DF7-A6C0-3848-B485-D6CCBD5F92BE}"/>
                  </a:ext>
                </a:extLst>
              </p:cNvPr>
              <p:cNvSpPr txBox="1"/>
              <p:nvPr/>
            </p:nvSpPr>
            <p:spPr>
              <a:xfrm>
                <a:off x="884604" y="909514"/>
                <a:ext cx="787333" cy="236026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white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</p:grpSp>
      <p:sp>
        <p:nvSpPr>
          <p:cNvPr id="43" name="矩形 42"/>
          <p:cNvSpPr/>
          <p:nvPr/>
        </p:nvSpPr>
        <p:spPr>
          <a:xfrm>
            <a:off x="443206" y="4509914"/>
            <a:ext cx="1130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当向其中加入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NH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溶液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Mg(OH)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电离出的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OH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结合生成弱电解质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NH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·H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，使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Mg(OH)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的沉淀溶解平衡正向移动，最终使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Mg(OH)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完全溶解得无色溶液，故选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D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4" name="对象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608668"/>
              </p:ext>
            </p:extLst>
          </p:nvPr>
        </p:nvGraphicFramePr>
        <p:xfrm>
          <a:off x="4570713" y="4614309"/>
          <a:ext cx="1512888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76" name="文档" r:id="rId22" imgW="1512703" imgH="1054319" progId="Word.Document.12">
                  <p:embed/>
                </p:oleObj>
              </mc:Choice>
              <mc:Fallback>
                <p:oleObj name="文档" r:id="rId22" imgW="1512703" imgH="10543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70713" y="4614309"/>
                        <a:ext cx="1512888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25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4" name="矩形 23"/>
          <p:cNvSpPr/>
          <p:nvPr/>
        </p:nvSpPr>
        <p:spPr>
          <a:xfrm>
            <a:off x="443206" y="1114356"/>
            <a:ext cx="11304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为验证猜想，同学们取少量相同质量的氢氧化镁盛放在两支试管中，一支试管中加入醋酸铵溶液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，另一支试管中加入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和氨水混合液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，两者沉淀均溶解，该实验证明猜想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99462" y="254684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35206" y="3717826"/>
            <a:ext cx="11520000" cy="2391365"/>
            <a:chOff x="335206" y="909514"/>
            <a:chExt cx="11520000" cy="2391365"/>
          </a:xfrm>
        </p:grpSpPr>
        <p:sp>
          <p:nvSpPr>
            <p:cNvPr id="22" name="圆角矩形 21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1030546"/>
              <a:ext cx="11520000" cy="2270333"/>
            </a:xfrm>
            <a:prstGeom prst="roundRect">
              <a:avLst>
                <a:gd name="adj" fmla="val 533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884604" y="909514"/>
              <a:ext cx="787333" cy="243024"/>
              <a:chOff x="884604" y="909514"/>
              <a:chExt cx="787333" cy="243024"/>
            </a:xfrm>
          </p:grpSpPr>
          <p:sp>
            <p:nvSpPr>
              <p:cNvPr id="27" name="矩形 26">
                <a:extLst>
                  <a:ext uri="{FF2B5EF4-FFF2-40B4-BE49-F238E27FC236}">
                    <a16:creationId xmlns="" xmlns:a16="http://schemas.microsoft.com/office/drawing/2014/main" id="{FB65ABD8-6080-B245-B7CB-5CF76B33E96C}"/>
                  </a:ext>
                </a:extLst>
              </p:cNvPr>
              <p:cNvSpPr/>
              <p:nvPr/>
            </p:nvSpPr>
            <p:spPr>
              <a:xfrm>
                <a:off x="920948" y="977983"/>
                <a:ext cx="714645" cy="1745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="" xmlns:a16="http://schemas.microsoft.com/office/drawing/2014/main" id="{88957DF7-A6C0-3848-B485-D6CCBD5F92BE}"/>
                  </a:ext>
                </a:extLst>
              </p:cNvPr>
              <p:cNvSpPr txBox="1"/>
              <p:nvPr/>
            </p:nvSpPr>
            <p:spPr>
              <a:xfrm>
                <a:off x="884604" y="909514"/>
                <a:ext cx="787333" cy="236026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white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</p:grpSp>
      <p:sp>
        <p:nvSpPr>
          <p:cNvPr id="42" name="矩形 41"/>
          <p:cNvSpPr/>
          <p:nvPr/>
        </p:nvSpPr>
        <p:spPr>
          <a:xfrm>
            <a:off x="443206" y="3987004"/>
            <a:ext cx="1130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由于醋酸铵溶液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(pH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7)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呈中性，能使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Mg(OH)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沉淀溶解，说明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不是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水解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呈酸性导致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Mg(OH)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溶解；当加入弱碱性的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NH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和氨水混合液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(pH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8)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时，沉淀也溶解，说明猜想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错误，猜想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3" name="对象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739499"/>
              </p:ext>
            </p:extLst>
          </p:nvPr>
        </p:nvGraphicFramePr>
        <p:xfrm>
          <a:off x="10962481" y="4068439"/>
          <a:ext cx="1512888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37" name="文档" r:id="rId19" imgW="1512703" imgH="1054319" progId="Word.Document.12">
                  <p:embed/>
                </p:oleObj>
              </mc:Choice>
              <mc:Fallback>
                <p:oleObj name="文档" r:id="rId19" imgW="1512703" imgH="10543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962481" y="4068439"/>
                        <a:ext cx="1512888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53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41879" y="621482"/>
            <a:ext cx="11160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理论分析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根据溶解度数据可知三种沉淀溶解能力从大到小的顺序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沉淀中滴加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溶液时，溶液中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浓度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，促使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___________________________</a:t>
            </a:r>
            <a:endParaRPr lang="en-US" altLang="zh-CN" sz="2800" u="sng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最终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完全转化为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转化为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的原理相同。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沉淀转化的示意图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03842" name="Picture 2" descr="S4-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12" y="4581922"/>
            <a:ext cx="6049078" cy="16245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9936427" y="1322398"/>
            <a:ext cx="132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＞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2368" y="1980207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AgI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＞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14351" y="2503427"/>
            <a:ext cx="4453463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结合生成了更难溶</a:t>
            </a:r>
            <a:endParaRPr lang="en-US" altLang="zh-CN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2368" y="3266614"/>
            <a:ext cx="146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解的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AgI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14997" y="3139530"/>
            <a:ext cx="4911922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的沉淀溶解平衡向其溶解</a:t>
            </a:r>
            <a:endParaRPr lang="en-US" altLang="zh-CN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71070" y="3173830"/>
            <a:ext cx="902811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减小</a:t>
            </a:r>
            <a:endParaRPr lang="en-US" altLang="zh-CN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2368" y="393354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的方向移动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2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5971" y="909514"/>
            <a:ext cx="11304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25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782343"/>
              </p:ext>
            </p:extLst>
          </p:nvPr>
        </p:nvGraphicFramePr>
        <p:xfrm>
          <a:off x="569444" y="1629594"/>
          <a:ext cx="10945215" cy="1440000"/>
        </p:xfrm>
        <a:graphic>
          <a:graphicData uri="http://schemas.openxmlformats.org/drawingml/2006/table">
            <a:tbl>
              <a:tblPr/>
              <a:tblGrid>
                <a:gridCol w="3199269"/>
                <a:gridCol w="2581982"/>
                <a:gridCol w="2581982"/>
                <a:gridCol w="2581982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难溶电解质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CaCO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CaSO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MgCO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sp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2.8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9.1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6.8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445971" y="3397580"/>
            <a:ext cx="1130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某学习小组欲探究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沉淀转化为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沉淀的可能性，实验步骤如下：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 mL 0.1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溶液中加入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 mL 0.1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溶液，立即有白色沉淀生成。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向上述悬浊液中加入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g Na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固体</a:t>
            </a:r>
            <a:r>
              <a:rPr lang="zh-CN" altLang="zh-CN" sz="2800" kern="100" spc="-1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搅拌</a:t>
            </a:r>
            <a:r>
              <a:rPr lang="zh-CN" altLang="zh-CN" sz="2800" kern="100" spc="-1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静置沉淀后弃去上层清液</a:t>
            </a:r>
            <a:r>
              <a:rPr lang="zh-CN" altLang="zh-CN" sz="2800" kern="100" spc="-1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675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782343"/>
              </p:ext>
            </p:extLst>
          </p:nvPr>
        </p:nvGraphicFramePr>
        <p:xfrm>
          <a:off x="569444" y="1629594"/>
          <a:ext cx="10945215" cy="1440000"/>
        </p:xfrm>
        <a:graphic>
          <a:graphicData uri="http://schemas.openxmlformats.org/drawingml/2006/table">
            <a:tbl>
              <a:tblPr/>
              <a:tblGrid>
                <a:gridCol w="3199269"/>
                <a:gridCol w="2581982"/>
                <a:gridCol w="2581982"/>
                <a:gridCol w="2581982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难溶电解质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CaCO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CaSO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MgCO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sp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2.8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9.1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6.8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445971" y="3285778"/>
            <a:ext cx="1130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再加入蒸馏水搅拌，静置后再弃去上层清液。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由题中信息知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越大</a:t>
            </a:r>
            <a:r>
              <a:rPr lang="zh-CN" altLang="zh-CN" sz="2800" kern="100" spc="-1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表示电解质的溶解度越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29995" y="467278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966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77849"/>
              </p:ext>
            </p:extLst>
          </p:nvPr>
        </p:nvGraphicFramePr>
        <p:xfrm>
          <a:off x="569444" y="1125538"/>
          <a:ext cx="10945215" cy="1440000"/>
        </p:xfrm>
        <a:graphic>
          <a:graphicData uri="http://schemas.openxmlformats.org/drawingml/2006/table">
            <a:tbl>
              <a:tblPr/>
              <a:tblGrid>
                <a:gridCol w="3199269"/>
                <a:gridCol w="2581982"/>
                <a:gridCol w="2581982"/>
                <a:gridCol w="2581982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难溶电解质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CaCO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CaSO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MgCO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sp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2.8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9.1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6.8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445971" y="2781722"/>
            <a:ext cx="1130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写出第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步发生反应的化学方程式：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610749"/>
              </p:ext>
            </p:extLst>
          </p:nvPr>
        </p:nvGraphicFramePr>
        <p:xfrm>
          <a:off x="6700131" y="2853730"/>
          <a:ext cx="53943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69" name="文档" r:id="rId19" imgW="5393616" imgH="764417" progId="Word.Document.12">
                  <p:embed/>
                </p:oleObj>
              </mc:Choice>
              <mc:Fallback>
                <p:oleObj name="文档" r:id="rId19" imgW="5393616" imgH="7644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00131" y="2853730"/>
                        <a:ext cx="5394325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91760" y="3474219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Na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SO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445971" y="4131290"/>
            <a:ext cx="1130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设计第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步的目的是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978609"/>
              </p:ext>
            </p:extLst>
          </p:nvPr>
        </p:nvGraphicFramePr>
        <p:xfrm>
          <a:off x="4440931" y="4214316"/>
          <a:ext cx="42465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70" name="文档" r:id="rId22" imgW="4246582" imgH="665620" progId="Word.Document.12">
                  <p:embed/>
                </p:oleObj>
              </mc:Choice>
              <mc:Fallback>
                <p:oleObj name="文档" r:id="rId22" imgW="4246582" imgH="6656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440931" y="4214316"/>
                        <a:ext cx="4246563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32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338622"/>
              </p:ext>
            </p:extLst>
          </p:nvPr>
        </p:nvGraphicFramePr>
        <p:xfrm>
          <a:off x="569444" y="1125538"/>
          <a:ext cx="10945215" cy="1440000"/>
        </p:xfrm>
        <a:graphic>
          <a:graphicData uri="http://schemas.openxmlformats.org/drawingml/2006/table">
            <a:tbl>
              <a:tblPr/>
              <a:tblGrid>
                <a:gridCol w="3199269"/>
                <a:gridCol w="2581982"/>
                <a:gridCol w="2581982"/>
                <a:gridCol w="2581982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难溶电解质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CaCO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CaSO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MgCO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sp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2.8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9.1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6.8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445971" y="2781722"/>
            <a:ext cx="1130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请补充第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步操作及发生的现象：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39222" y="2709714"/>
            <a:ext cx="5273400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向沉淀中加入足量的盐酸，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</a:t>
            </a:r>
            <a:endParaRPr lang="en-US" altLang="zh-CN" sz="2800" kern="100" dirty="0" smtClean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3774" y="3339202"/>
            <a:ext cx="5633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完全溶解，并放出无色无味的气体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5971" y="4221882"/>
            <a:ext cx="1130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请写出该原理在实际生活、生产中的一个应用：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99462" y="4149874"/>
            <a:ext cx="2880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将锅炉水垢中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45971" y="4779092"/>
            <a:ext cx="62252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CaSO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转化为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CaCO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，再用盐酸除去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6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3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335206" y="1053530"/>
            <a:ext cx="11520000" cy="4464496"/>
            <a:chOff x="335206" y="875209"/>
            <a:chExt cx="11520000" cy="4464496"/>
          </a:xfrm>
        </p:grpSpPr>
        <p:sp>
          <p:nvSpPr>
            <p:cNvPr id="43" name="圆角矩形 42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42"/>
              <a:ext cx="11520000" cy="4343463"/>
            </a:xfrm>
            <a:prstGeom prst="roundRect">
              <a:avLst>
                <a:gd name="adj" fmla="val 23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443206" y="1413570"/>
            <a:ext cx="1130400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由题中信息知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越大，表示电解质的溶解度越大，溶解度大的沉淀会向溶解度小的沉淀转化，要证明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CaSO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完全转化为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CaCO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，可以加入盐酸，因为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CaSO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不和盐酸反应，而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CaCO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可完全溶于盐酸。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408314"/>
              </p:ext>
            </p:extLst>
          </p:nvPr>
        </p:nvGraphicFramePr>
        <p:xfrm>
          <a:off x="569444" y="3573970"/>
          <a:ext cx="10945215" cy="1440000"/>
        </p:xfrm>
        <a:graphic>
          <a:graphicData uri="http://schemas.openxmlformats.org/drawingml/2006/table">
            <a:tbl>
              <a:tblPr/>
              <a:tblGrid>
                <a:gridCol w="3199269"/>
                <a:gridCol w="2581982"/>
                <a:gridCol w="2581982"/>
                <a:gridCol w="2581982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难溶电解质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CaCO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CaSO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MgCO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sp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2.8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9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9.1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6.8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81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5701" y="981522"/>
            <a:ext cx="1129901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盐泥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是氯碱工业中的废渣，主要成分是镁的硅酸盐和碳酸盐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含少量铁、铝、钙的盐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。实验室以盐泥为原料制取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MgSO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·7H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的实验过程如下：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906996"/>
              </p:ext>
            </p:extLst>
          </p:nvPr>
        </p:nvGraphicFramePr>
        <p:xfrm>
          <a:off x="622598" y="2363812"/>
          <a:ext cx="10428287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007" name="文档" r:id="rId19" imgW="10428482" imgH="1569648" progId="Word.Document.12">
                  <p:embed/>
                </p:oleObj>
              </mc:Choice>
              <mc:Fallback>
                <p:oleObj name="文档" r:id="rId19" imgW="10428482" imgH="15696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2598" y="2363812"/>
                        <a:ext cx="10428287" cy="157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445701" y="3645818"/>
            <a:ext cx="1129901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室温下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[Mg(OH)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在溶液中，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Al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从开始沉淀到沉淀完全的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范围依次为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5701" y="981522"/>
            <a:ext cx="1129901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三种化合物的溶解度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随温度变化的曲线如图所示。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844802" name="Picture 2" descr="S4-2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62" y="1773610"/>
            <a:ext cx="3103488" cy="25317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5699" y="981522"/>
            <a:ext cx="77377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在盐泥中加入稀硫酸调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以及煮沸的目的是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20" name="Picture 2" descr="S4-26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318" y="1197546"/>
            <a:ext cx="3103488" cy="25317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1729681" y="1726165"/>
            <a:ext cx="6309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提高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Mg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的浸取率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其他合理答案均可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endParaRPr lang="zh-CN" altLang="en-US" dirty="0"/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498311"/>
              </p:ext>
            </p:extLst>
          </p:nvPr>
        </p:nvGraphicFramePr>
        <p:xfrm>
          <a:off x="574381" y="2296520"/>
          <a:ext cx="6680200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35" name="文档" r:id="rId20" imgW="6680413" imgH="2221992" progId="Word.Document.12">
                  <p:embed/>
                </p:oleObj>
              </mc:Choice>
              <mc:Fallback>
                <p:oleObj name="文档" r:id="rId20" imgW="6680413" imgH="2221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74381" y="2296520"/>
                        <a:ext cx="6680200" cy="221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组合 27"/>
          <p:cNvGrpSpPr/>
          <p:nvPr/>
        </p:nvGrpSpPr>
        <p:grpSpPr>
          <a:xfrm>
            <a:off x="335206" y="4653930"/>
            <a:ext cx="11520000" cy="1080120"/>
            <a:chOff x="335206" y="909514"/>
            <a:chExt cx="11520000" cy="1080120"/>
          </a:xfrm>
        </p:grpSpPr>
        <p:sp>
          <p:nvSpPr>
            <p:cNvPr id="31" name="圆角矩形 30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1030547"/>
              <a:ext cx="11520000" cy="959087"/>
            </a:xfrm>
            <a:prstGeom prst="roundRect">
              <a:avLst>
                <a:gd name="adj" fmla="val 533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884604" y="909514"/>
              <a:ext cx="787333" cy="243024"/>
              <a:chOff x="884604" y="909514"/>
              <a:chExt cx="787333" cy="243024"/>
            </a:xfrm>
          </p:grpSpPr>
          <p:sp>
            <p:nvSpPr>
              <p:cNvPr id="33" name="矩形 32">
                <a:extLst>
                  <a:ext uri="{FF2B5EF4-FFF2-40B4-BE49-F238E27FC236}">
                    <a16:creationId xmlns="" xmlns:a16="http://schemas.microsoft.com/office/drawing/2014/main" id="{FB65ABD8-6080-B245-B7CB-5CF76B33E96C}"/>
                  </a:ext>
                </a:extLst>
              </p:cNvPr>
              <p:cNvSpPr/>
              <p:nvPr/>
            </p:nvSpPr>
            <p:spPr>
              <a:xfrm>
                <a:off x="920948" y="977983"/>
                <a:ext cx="714645" cy="1745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="" xmlns:a16="http://schemas.microsoft.com/office/drawing/2014/main" id="{88957DF7-A6C0-3848-B485-D6CCBD5F92BE}"/>
                  </a:ext>
                </a:extLst>
              </p:cNvPr>
              <p:cNvSpPr txBox="1"/>
              <p:nvPr/>
            </p:nvSpPr>
            <p:spPr>
              <a:xfrm>
                <a:off x="884604" y="909514"/>
                <a:ext cx="787333" cy="236026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white"/>
                  </a:solidFill>
                  <a:latin typeface="DOUYU Font" pitchFamily="2" charset="-122"/>
                  <a:ea typeface="DOUYU Font" pitchFamily="2" charset="-122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443206" y="4923108"/>
            <a:ext cx="11304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加入稀硫酸可以使镁的硅酸盐和碳酸盐充分转化成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Mg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5699" y="981522"/>
            <a:ext cx="11299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若室温下的溶液中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Mg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的浓度为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6.0 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mol·L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，则溶液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pH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才可能产生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Mg(OH)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" name="矩形 4"/>
          <p:cNvSpPr/>
          <p:nvPr/>
        </p:nvSpPr>
        <p:spPr>
          <a:xfrm>
            <a:off x="10483532" y="111370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8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pic>
        <p:nvPicPr>
          <p:cNvPr id="19" name="Picture 2" descr="S4-2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62" y="1893705"/>
            <a:ext cx="3103488" cy="25317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5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335206" y="909514"/>
            <a:ext cx="11520000" cy="5616624"/>
            <a:chOff x="335206" y="875209"/>
            <a:chExt cx="11520000" cy="5616624"/>
          </a:xfrm>
        </p:grpSpPr>
        <p:sp>
          <p:nvSpPr>
            <p:cNvPr id="43" name="圆角矩形 42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42"/>
              <a:ext cx="11520000" cy="5495591"/>
            </a:xfrm>
            <a:prstGeom prst="roundRect">
              <a:avLst>
                <a:gd name="adj" fmla="val 23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7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656474"/>
              </p:ext>
            </p:extLst>
          </p:nvPr>
        </p:nvGraphicFramePr>
        <p:xfrm>
          <a:off x="550590" y="1413570"/>
          <a:ext cx="10428287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05" name="文档" r:id="rId19" imgW="10428482" imgH="3498371" progId="Word.Document.12">
                  <p:embed/>
                </p:oleObj>
              </mc:Choice>
              <mc:Fallback>
                <p:oleObj name="文档" r:id="rId19" imgW="10428482" imgH="34983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0590" y="1413570"/>
                        <a:ext cx="10428287" cy="349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" descr="S4-26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59" y="3852167"/>
            <a:ext cx="3103488" cy="25317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77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41879" y="496320"/>
            <a:ext cx="11160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沉淀转化的离子方程式：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沉淀转化的实质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沉淀转化的条件：溶液中的离子浓度幂之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积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一般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物质容易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转化成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物质。两种物质的溶解能力差别越大，沉淀转化越容易。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在特殊情况下，控制反应的条件，也能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物质转化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86998" y="2546534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沉淀溶解平衡的移动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679382" y="315227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大于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01855" y="3808688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溶解能力相对较强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50527" y="3780097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溶解能力相对较弱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463358" y="509286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溶解能力相对较弱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41815" y="573405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溶解能力相对较强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468620"/>
              </p:ext>
            </p:extLst>
          </p:nvPr>
        </p:nvGraphicFramePr>
        <p:xfrm>
          <a:off x="644079" y="1175352"/>
          <a:ext cx="47307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894" name="文档" r:id="rId4" imgW="4730301" imgH="692663" progId="Word.Document.12">
                  <p:embed/>
                </p:oleObj>
              </mc:Choice>
              <mc:Fallback>
                <p:oleObj name="文档" r:id="rId4" imgW="4730301" imgH="6926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4079" y="1175352"/>
                        <a:ext cx="4730750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101681"/>
              </p:ext>
            </p:extLst>
          </p:nvPr>
        </p:nvGraphicFramePr>
        <p:xfrm>
          <a:off x="689394" y="1801891"/>
          <a:ext cx="53149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895" name="文档" r:id="rId7" imgW="5321994" imgH="755763" progId="Word.Document.12">
                  <p:embed/>
                </p:oleObj>
              </mc:Choice>
              <mc:Fallback>
                <p:oleObj name="文档" r:id="rId7" imgW="5321994" imgH="7557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9394" y="1801891"/>
                        <a:ext cx="5314950" cy="754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28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  <p:bldP spid="1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5699" y="981522"/>
            <a:ext cx="82346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由滤液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到滤液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需先加入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NaClO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调溶液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，再趁热过滤，则趁热过滤的目的是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_______________________________________________________________________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滤渣的主要成分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19" name="Picture 2" descr="S4-26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350" y="981522"/>
            <a:ext cx="3103488" cy="25317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869206"/>
              </p:ext>
            </p:extLst>
          </p:nvPr>
        </p:nvGraphicFramePr>
        <p:xfrm>
          <a:off x="491455" y="4365898"/>
          <a:ext cx="10428287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60" name="文档" r:id="rId20" imgW="10428482" imgH="1569648" progId="Word.Document.12">
                  <p:embed/>
                </p:oleObj>
              </mc:Choice>
              <mc:Fallback>
                <p:oleObj name="文档" r:id="rId20" imgW="10428482" imgH="15696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91455" y="4365898"/>
                        <a:ext cx="10428287" cy="157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330084" y="1584158"/>
            <a:ext cx="2369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温度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较高时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536561" y="2196231"/>
            <a:ext cx="7881755" cy="131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钙盐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与镁盐分离得更彻底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或高温下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CaSO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·2H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O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溶解度小等合理答案均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endParaRPr lang="zh-CN" altLang="en-US" sz="2800" dirty="0"/>
          </a:p>
        </p:txBody>
      </p:sp>
      <p:sp>
        <p:nvSpPr>
          <p:cNvPr id="40" name="矩形 39"/>
          <p:cNvSpPr/>
          <p:nvPr/>
        </p:nvSpPr>
        <p:spPr>
          <a:xfrm>
            <a:off x="445699" y="3545529"/>
            <a:ext cx="112661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36562" y="3503813"/>
            <a:ext cx="5609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Al(OH)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Fe(OH)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CaSO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·2H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7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335206" y="1053530"/>
            <a:ext cx="11520000" cy="3960440"/>
            <a:chOff x="335206" y="875209"/>
            <a:chExt cx="11520000" cy="3960440"/>
          </a:xfrm>
        </p:grpSpPr>
        <p:sp>
          <p:nvSpPr>
            <p:cNvPr id="43" name="圆角矩形 42">
              <a:extLst>
                <a:ext uri="{FF2B5EF4-FFF2-40B4-BE49-F238E27FC236}">
                  <a16:creationId xmlns="" xmlns:a16="http://schemas.microsoft.com/office/drawing/2014/main" id="{E595429C-FC91-844C-93CF-CDF13B79A00E}"/>
                </a:ext>
              </a:extLst>
            </p:cNvPr>
            <p:cNvSpPr/>
            <p:nvPr/>
          </p:nvSpPr>
          <p:spPr>
            <a:xfrm>
              <a:off x="335206" y="996242"/>
              <a:ext cx="11520000" cy="3839407"/>
            </a:xfrm>
            <a:prstGeom prst="roundRect">
              <a:avLst>
                <a:gd name="adj" fmla="val 238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 smtClean="0">
                <a:solidFill>
                  <a:prstClr val="white"/>
                </a:solidFill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FB65ABD8-6080-B245-B7CB-5CF76B33E96C}"/>
                </a:ext>
              </a:extLst>
            </p:cNvPr>
            <p:cNvSpPr/>
            <p:nvPr/>
          </p:nvSpPr>
          <p:spPr>
            <a:xfrm>
              <a:off x="920948" y="943678"/>
              <a:ext cx="714645" cy="174555"/>
            </a:xfrm>
            <a:prstGeom prst="rect">
              <a:avLst/>
            </a:prstGeom>
            <a:solidFill>
              <a:srgbClr val="383E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88957DF7-A6C0-3848-B485-D6CCBD5F92BE}"/>
                </a:ext>
              </a:extLst>
            </p:cNvPr>
            <p:cNvSpPr txBox="1"/>
            <p:nvPr/>
          </p:nvSpPr>
          <p:spPr>
            <a:xfrm>
              <a:off x="884604" y="875209"/>
              <a:ext cx="787333" cy="236026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7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" name="矩形 3"/>
          <p:cNvSpPr/>
          <p:nvPr/>
        </p:nvSpPr>
        <p:spPr>
          <a:xfrm>
            <a:off x="443206" y="1443841"/>
            <a:ext cx="11304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加入</a:t>
            </a:r>
            <a:r>
              <a:rPr lang="en-US" altLang="zh-CN" sz="28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NaClO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，可以把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Fe</a:t>
            </a:r>
            <a:r>
              <a:rPr lang="en-US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氧化成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Fe</a:t>
            </a:r>
            <a:r>
              <a:rPr lang="en-US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r>
              <a:rPr lang="zh-CN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，当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pH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约为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5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Fe</a:t>
            </a:r>
            <a:r>
              <a:rPr lang="en-US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r>
              <a:rPr lang="zh-CN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Al</a:t>
            </a:r>
            <a:r>
              <a:rPr lang="en-US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r>
              <a:rPr lang="zh-CN" altLang="zh-CN" sz="2800" kern="1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转化成沉淀；根据溶解度曲线知，温度较高时，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CaSO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·2H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O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的溶解度更小，所以滤渣的主要成分为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Al(OH)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Fe(OH)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CaSO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·2H</a:t>
            </a:r>
            <a:r>
              <a:rPr lang="en-US" altLang="zh-CN" sz="2800" kern="1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O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755372"/>
              </p:ext>
            </p:extLst>
          </p:nvPr>
        </p:nvGraphicFramePr>
        <p:xfrm>
          <a:off x="491455" y="3443932"/>
          <a:ext cx="10428287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29" name="文档" r:id="rId19" imgW="10428482" imgH="1569648" progId="Word.Document.12">
                  <p:embed/>
                </p:oleObj>
              </mc:Choice>
              <mc:Fallback>
                <p:oleObj name="文档" r:id="rId19" imgW="10428482" imgH="15696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1455" y="3443932"/>
                        <a:ext cx="10428287" cy="157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77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5699" y="981522"/>
            <a:ext cx="80257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从滤液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中获得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MgSO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·7H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晶体的实验步骤依次为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向滤液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中加入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过滤，得沉淀；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蒸发浓缩，降温结晶；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过滤、洗涤得产品。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4023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04989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5955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6920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27886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852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9818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0784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1749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327157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815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46473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556131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965789" y="278414"/>
            <a:ext cx="288000" cy="288000"/>
          </a:xfrm>
          <a:prstGeom prst="round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375447" y="278414"/>
            <a:ext cx="288000" cy="288000"/>
          </a:xfrm>
          <a:prstGeom prst="round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042658"/>
              </p:ext>
            </p:extLst>
          </p:nvPr>
        </p:nvGraphicFramePr>
        <p:xfrm>
          <a:off x="491455" y="3659956"/>
          <a:ext cx="10428287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81" name="文档" r:id="rId19" imgW="10428482" imgH="1569648" progId="Word.Document.12">
                  <p:embed/>
                </p:oleObj>
              </mc:Choice>
              <mc:Fallback>
                <p:oleObj name="文档" r:id="rId19" imgW="10428482" imgH="15696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1455" y="3659956"/>
                        <a:ext cx="10428287" cy="1570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4222998" y="1745329"/>
            <a:ext cx="1840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NaOH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</a:t>
            </a:r>
            <a:endParaRPr lang="zh-CN" altLang="en-US" dirty="0"/>
          </a:p>
        </p:txBody>
      </p:sp>
      <p:pic>
        <p:nvPicPr>
          <p:cNvPr id="21" name="Picture 2" descr="S4-26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342" y="981522"/>
            <a:ext cx="3103488" cy="25317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2013159" y="2349674"/>
            <a:ext cx="6170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向沉淀中加足量稀硫酸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合理答案均可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endParaRPr lang="zh-CN" altLang="en-US" dirty="0"/>
          </a:p>
        </p:txBody>
      </p:sp>
      <p:sp>
        <p:nvSpPr>
          <p:cNvPr id="27" name="返回">
            <a:hlinkClick r:id="rId22" action="ppaction://hlinksldjump"/>
            <a:extLst>
              <a:ext uri="{FF2B5EF4-FFF2-40B4-BE49-F238E27FC236}">
                <a16:creationId xmlns="" xmlns:a16="http://schemas.microsoft.com/office/drawing/2014/main" id="{7DF0F6FD-6596-D84C-87E3-557138758E03}"/>
              </a:ext>
            </a:extLst>
          </p:cNvPr>
          <p:cNvSpPr/>
          <p:nvPr/>
        </p:nvSpPr>
        <p:spPr>
          <a:xfrm>
            <a:off x="11181294" y="6381096"/>
            <a:ext cx="846000" cy="345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>
                <a:solidFill>
                  <a:prstClr val="black"/>
                </a:solidFill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12187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979078"/>
            <a:ext cx="12188389" cy="3747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24084" y="-14224"/>
            <a:ext cx="1296144" cy="13557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8308" y="787470"/>
            <a:ext cx="153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prstClr val="white"/>
                </a:solidFill>
              </a:rPr>
              <a:t>专题</a:t>
            </a:r>
            <a:r>
              <a:rPr lang="en-US" altLang="zh-CN" dirty="0" smtClean="0">
                <a:solidFill>
                  <a:prstClr val="white"/>
                </a:solidFill>
              </a:rPr>
              <a:t>3</a:t>
            </a:r>
            <a:endParaRPr lang="en-US" altLang="zh-CN" dirty="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26654" y="1772112"/>
            <a:ext cx="2623932" cy="81249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600" b="1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本课结束</a:t>
            </a:r>
          </a:p>
        </p:txBody>
      </p:sp>
      <p:sp>
        <p:nvSpPr>
          <p:cNvPr id="17" name="标题 1"/>
          <p:cNvSpPr txBox="1">
            <a:spLocks/>
          </p:cNvSpPr>
          <p:nvPr/>
        </p:nvSpPr>
        <p:spPr>
          <a:xfrm>
            <a:off x="982638" y="266075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itchFamily="34" charset="-122"/>
              </a:rPr>
              <a:t>www.xinjiaoyu.com</a:t>
            </a:r>
            <a:endParaRPr lang="zh-CN" altLang="en-US" sz="2700" b="1" dirty="0"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149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-3" y="1092434"/>
            <a:ext cx="12190415" cy="196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2" y="3027263"/>
            <a:ext cx="12190415" cy="3832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879" y="1017577"/>
            <a:ext cx="1141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沉淀中加入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溶液，沉淀颜色转变成黄色，是由于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AgI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所谓沉淀完全就是用沉淀剂将溶液中的某一离子除尽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沉淀转化可用勒夏特列原理解释</a:t>
            </a:r>
            <a:r>
              <a:rPr lang="en-US" altLang="zh-C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沉淀的转化只能由难溶的转化为更难溶的</a:t>
            </a:r>
            <a:r>
              <a:rPr lang="en-US" altLang="zh-C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schemeClr val="bg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schemeClr val="bg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五边形 19">
            <a:extLst>
              <a:ext uri="{FF2B5EF4-FFF2-40B4-BE49-F238E27FC236}">
                <a16:creationId xmlns="" xmlns:a16="http://schemas.microsoft.com/office/drawing/2014/main" id="{2B269A23-18BB-E749-A895-A1450DD58A24}"/>
              </a:ext>
            </a:extLst>
          </p:cNvPr>
          <p:cNvSpPr/>
          <p:nvPr/>
        </p:nvSpPr>
        <p:spPr>
          <a:xfrm>
            <a:off x="0" y="276247"/>
            <a:ext cx="2474773" cy="560265"/>
          </a:xfrm>
          <a:prstGeom prst="homePlate">
            <a:avLst>
              <a:gd name="adj" fmla="val 28683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kumimoji="1" lang="zh-CN" altLang="en-US" sz="1800" kern="0" smtClean="0">
              <a:solidFill>
                <a:prstClr val="white"/>
              </a:solidFill>
              <a:ea typeface="微软雅黑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77879" y="2900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正误判断</a:t>
            </a:r>
            <a:endParaRPr lang="zh-CN" altLang="zh-CN" sz="2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417477" y="367037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254396" y="176281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86323" y="301389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210709" y="238498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5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1" y="512200"/>
            <a:ext cx="2206775" cy="252504"/>
          </a:xfrm>
          <a:prstGeom prst="rect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4900" y="20560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应用体验</a:t>
            </a:r>
            <a:endParaRPr lang="zh-CN" altLang="zh-CN" sz="2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9206" y="1097257"/>
            <a:ext cx="11412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25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时，向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</a:rPr>
              <a:t>AgCl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的白色悬浊液中，依次加入等浓度的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KI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Na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溶液，观察到的现象是先出现黄色沉淀，最终出现黑色沉淀。</a:t>
            </a:r>
            <a:endParaRPr lang="zh-CN" altLang="zh-CN" sz="260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9206" y="2436346"/>
            <a:ext cx="1141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下列叙述错误的是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沉淀转化的实质就是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沉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淀溶解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平衡的移动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溶解度小的沉淀可以转化为溶解度更小的沉淀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C.AgCl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固体在等物质的量浓度的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NaCl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CaCl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溶液中的溶解度相同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D.25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时，在饱和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AgCl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溶液中，所含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Ag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的浓度不同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142650"/>
              </p:ext>
            </p:extLst>
          </p:nvPr>
        </p:nvGraphicFramePr>
        <p:xfrm>
          <a:off x="4655046" y="2637866"/>
          <a:ext cx="6954201" cy="1440000"/>
        </p:xfrm>
        <a:graphic>
          <a:graphicData uri="http://schemas.openxmlformats.org/drawingml/2006/table">
            <a:tbl>
              <a:tblPr/>
              <a:tblGrid>
                <a:gridCol w="762635"/>
                <a:gridCol w="2123122"/>
                <a:gridCol w="2123122"/>
                <a:gridCol w="1945322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AgCl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AgI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Ag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S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sp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1.77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8.51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17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6.3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Courier New" panose="02070309020205020404" pitchFamily="49" charset="0"/>
                        </a:rPr>
                        <a:t>50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sp>
        <p:nvSpPr>
          <p:cNvPr id="29" name="TextBox 9"/>
          <p:cNvSpPr txBox="1"/>
          <p:nvPr/>
        </p:nvSpPr>
        <p:spPr>
          <a:xfrm>
            <a:off x="243704" y="5027247"/>
            <a:ext cx="75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0886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6225314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6225314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62253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16898</TotalTime>
  <Words>5413</Words>
  <Application>Microsoft Office PowerPoint</Application>
  <PresentationFormat>自定义</PresentationFormat>
  <Paragraphs>1298</Paragraphs>
  <Slides>73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73</vt:i4>
      </vt:variant>
    </vt:vector>
  </HeadingPairs>
  <TitlesOfParts>
    <vt:vector size="91" baseType="lpstr">
      <vt:lpstr>DOUYU Font</vt:lpstr>
      <vt:lpstr>方正中等线简体</vt:lpstr>
      <vt:lpstr>黑体</vt:lpstr>
      <vt:lpstr>华文细黑</vt:lpstr>
      <vt:lpstr>楷体</vt:lpstr>
      <vt:lpstr>楷体_GB2312</vt:lpstr>
      <vt:lpstr>宋体</vt:lpstr>
      <vt:lpstr>微软雅黑</vt:lpstr>
      <vt:lpstr>Arial</vt:lpstr>
      <vt:lpstr>Arial Black</vt:lpstr>
      <vt:lpstr>Book Antiqua</vt:lpstr>
      <vt:lpstr>Calibri</vt:lpstr>
      <vt:lpstr>Courier New</vt:lpstr>
      <vt:lpstr>IPAPANNEW</vt:lpstr>
      <vt:lpstr>Times New Roman</vt:lpstr>
      <vt:lpstr>ZBFH</vt:lpstr>
      <vt:lpstr>8_Office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7734</cp:revision>
  <dcterms:created xsi:type="dcterms:W3CDTF">2014-11-27T01:03:00Z</dcterms:created>
  <dcterms:modified xsi:type="dcterms:W3CDTF">2022-04-19T07:43:05Z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