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0" r:id="rId3"/>
  </p:sldMasterIdLst>
  <p:sldIdLst>
    <p:sldId id="289" r:id="rId4"/>
    <p:sldId id="290" r:id="rId5"/>
    <p:sldId id="302" r:id="rId6"/>
    <p:sldId id="303" r:id="rId7"/>
    <p:sldId id="291" r:id="rId8"/>
    <p:sldId id="292" r:id="rId9"/>
    <p:sldId id="258" r:id="rId10"/>
    <p:sldId id="293" r:id="rId11"/>
    <p:sldId id="294" r:id="rId12"/>
    <p:sldId id="295" r:id="rId13"/>
    <p:sldId id="296" r:id="rId14"/>
    <p:sldId id="297" r:id="rId15"/>
    <p:sldId id="299" r:id="rId16"/>
    <p:sldId id="298" r:id="rId17"/>
    <p:sldId id="300" r:id="rId18"/>
    <p:sldId id="301" r:id="rId19"/>
    <p:sldId id="304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756" y="78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8" name="Rectangle 10"/>
          <p:cNvSpPr/>
          <p:nvPr/>
        </p:nvSpPr>
        <p:spPr>
          <a:xfrm>
            <a:off x="250825" y="762635"/>
            <a:ext cx="8893175" cy="1368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5400" b="1">
                <a:latin typeface="隶书" panose="02010509060101010101" pitchFamily="49" charset="-122"/>
                <a:ea typeface="隶书" panose="02010509060101010101" pitchFamily="49" charset="-122"/>
              </a:rPr>
              <a:t>专题</a:t>
            </a:r>
            <a:r>
              <a:rPr lang="en-US" altLang="zh-CN" sz="5400" b="1"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  <a:r>
              <a:rPr lang="en-US" altLang="zh-CN" sz="5400" b="1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  <a:p>
            <a:pPr algn="ctr"/>
            <a:r>
              <a:rPr lang="zh-CN" altLang="en-US" sz="5400" b="1">
                <a:latin typeface="隶书" panose="02010509060101010101" pitchFamily="49" charset="-122"/>
                <a:ea typeface="隶书" panose="02010509060101010101" pitchFamily="49" charset="-122"/>
              </a:rPr>
              <a:t>化学反应与能量变化</a:t>
            </a:r>
            <a:endParaRPr lang="zh-CN" altLang="en-US" sz="5400" b="1">
              <a:latin typeface="隶书" panose="02010509060101010101" pitchFamily="49" charset="-122"/>
              <a:ea typeface="Times New Roman" panose="02020603050405020304" pitchFamily="18" charset="0"/>
            </a:endParaRPr>
          </a:p>
        </p:txBody>
      </p:sp>
      <p:sp>
        <p:nvSpPr>
          <p:cNvPr id="5122" name="WordArt 4"/>
          <p:cNvSpPr>
            <a:spLocks noTextEdit="1"/>
          </p:cNvSpPr>
          <p:nvPr/>
        </p:nvSpPr>
        <p:spPr>
          <a:xfrm>
            <a:off x="826135" y="3427413"/>
            <a:ext cx="7777163" cy="12969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3"/>
              </a:avLst>
            </a:prstTxWarp>
            <a:normAutofit/>
          </a:bodyPr>
          <a:lstStyle/>
          <a:p>
            <a:pPr algn="ctr" eaLnBrk="0" fontAlgn="base" hangingPunct="0"/>
            <a:endParaRPr lang="zh-CN" altLang="en-US" sz="360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760980" y="3966845"/>
            <a:ext cx="3932555" cy="968375"/>
            <a:chOff x="5370" y="3510"/>
            <a:chExt cx="8460" cy="3723"/>
          </a:xfrm>
        </p:grpSpPr>
        <p:sp>
          <p:nvSpPr>
            <p:cNvPr id="46" name="矩形 45"/>
            <p:cNvSpPr/>
            <p:nvPr/>
          </p:nvSpPr>
          <p:spPr>
            <a:xfrm>
              <a:off x="5370" y="3718"/>
              <a:ext cx="8220" cy="3515"/>
            </a:xfrm>
            <a:prstGeom prst="rect">
              <a:avLst/>
            </a:prstGeom>
            <a:pattFill prst="ltUpDiag">
              <a:fgClr>
                <a:srgbClr val="2D4F6D"/>
              </a:fgClr>
              <a:bgClr>
                <a:schemeClr val="bg1"/>
              </a:bgClr>
            </a:pattFill>
            <a:ln w="38100">
              <a:solidFill>
                <a:srgbClr val="2D4F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5610" y="3510"/>
              <a:ext cx="8220" cy="35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4F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827" y="3690"/>
              <a:ext cx="227" cy="227"/>
            </a:xfrm>
            <a:prstGeom prst="rect">
              <a:avLst/>
            </a:prstGeom>
            <a:solidFill>
              <a:srgbClr val="2D4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827" y="6615"/>
              <a:ext cx="227" cy="227"/>
            </a:xfrm>
            <a:prstGeom prst="rect">
              <a:avLst/>
            </a:prstGeom>
            <a:solidFill>
              <a:srgbClr val="2D4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3420" y="3718"/>
              <a:ext cx="227" cy="227"/>
            </a:xfrm>
            <a:prstGeom prst="rect">
              <a:avLst/>
            </a:prstGeom>
            <a:solidFill>
              <a:srgbClr val="2D4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3420" y="6615"/>
              <a:ext cx="227" cy="227"/>
            </a:xfrm>
            <a:prstGeom prst="rect">
              <a:avLst/>
            </a:prstGeom>
            <a:solidFill>
              <a:srgbClr val="2D4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121" y="3733"/>
              <a:ext cx="7525" cy="2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20000"/>
                </a:lnSpc>
              </a:pPr>
              <a:r>
                <a:rPr lang="zh-CN" altLang="en-US" sz="36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能源的充分利用</a:t>
              </a:r>
              <a:endParaRPr lang="zh-CN" altLang="en-US" sz="3600" b="1">
                <a:latin typeface="微软雅黑" panose="020b0503020204020204" charset="-122"/>
                <a:ea typeface="微软雅黑" panose="020b0503020204020204" charset="-122"/>
                <a:cs typeface="汉仪晓波折纸体简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68270" y="2386330"/>
            <a:ext cx="40151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第一单元</a:t>
            </a:r>
            <a:endParaRPr lang="zh-CN" altLang="en-US" sz="3200" b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化学反应的热效应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3215" y="1124585"/>
            <a:ext cx="8484870" cy="471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练习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3. 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10g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硫磺在氧气中完全燃烧生成气态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，放出的热量能使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500gH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温度由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18℃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升至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62.4℃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，则硫磺的标准燃烧热为</a:t>
            </a:r>
            <a:r>
              <a:rPr kumimoji="1" lang="zh-CN" altLang="en-US" sz="3200" b="1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，热化学方程</a:t>
            </a:r>
            <a:r>
              <a:rPr kumimoji="1" lang="zh-CN" altLang="en-US" sz="32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3200" b="1" u="sng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kumimoji="1" lang="en-US" altLang="zh-CN" sz="3200" b="1" u="sng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kumimoji="1" lang="zh-CN" altLang="en-US" sz="3200" b="1" u="sng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（已知每克水温度每升高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℃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所需热量为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4.18J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443980" y="2780665"/>
            <a:ext cx="32099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-297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kJ·mol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-1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9265" y="4292600"/>
            <a:ext cx="82962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(s)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(g)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kumimoji="1"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(g) 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＝－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297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kJ·mol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13410" y="873125"/>
            <a:ext cx="8090535" cy="47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将煤转化为水煤气是通过化学方法将煤转化为洁净燃料的方法之一。主要反应为：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C(s) +H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O(g) === CO(g)+H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= +Q</a:t>
            </a:r>
            <a:r>
              <a:rPr lang="en-US" altLang="zh-CN" sz="24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kJ·mol</a:t>
            </a:r>
            <a:r>
              <a:rPr lang="en-US" altLang="zh-CN" sz="2400" b="1" baseline="300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-1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C(s)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CO(g)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完全燃烧的热化学方程式分别为：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C(s) +O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=== CO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= - 393.5</a:t>
            </a:r>
            <a:r>
              <a:rPr lang="en-US" altLang="zh-CN" sz="24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kJ·mol</a:t>
            </a:r>
            <a:r>
              <a:rPr lang="en-US" altLang="zh-CN" sz="2400" b="1" baseline="300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-1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+1/2O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=== 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O(g)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= -241.8</a:t>
            </a:r>
            <a:r>
              <a:rPr lang="en-US" altLang="zh-CN" sz="24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kJ·mol</a:t>
            </a:r>
            <a:r>
              <a:rPr lang="en-US" altLang="zh-CN" sz="2400" b="1" baseline="300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-1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CO(g) +1/2O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=== CO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= -283.0</a:t>
            </a:r>
            <a:r>
              <a:rPr lang="en-US" altLang="zh-CN" sz="24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kJ·mol</a:t>
            </a:r>
            <a:r>
              <a:rPr lang="en-US" altLang="zh-CN" sz="2400" b="1" baseline="300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-1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甲同学根据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1mol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CO(g)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1molH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燃烧放出的热量总和比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1molC(s)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燃烧放出的热量多。认为：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煤炭燃烧时甲少量的水，可以使煤炭燃烧放出更多的热量。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你认为对吗？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87262" y="208767"/>
            <a:ext cx="47233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【选择决策】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94970" y="1124585"/>
            <a:ext cx="8258810" cy="45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乙同学根据盖斯定律做出了下列循环图：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C(s) +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O(g)+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                   CO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O(g)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△H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CO(g)+H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CO(g)+H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O(g)+1/2 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乙同学认为：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将煤转化为水煤气再燃烧放出的热量与直接燃烧煤放出的热量一样，而将煤转化为水煤气会增加消耗，因此，将煤转化为水煤气得不偿失。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你认为他的观点对吗？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49980" y="1734820"/>
            <a:ext cx="1252220" cy="398780"/>
            <a:chOff x="12089" y="804"/>
            <a:chExt cx="1972" cy="628"/>
          </a:xfrm>
        </p:grpSpPr>
        <p:cxnSp>
          <p:nvCxnSpPr>
            <p:cNvPr id="2" name="直接箭头连接符 1"/>
            <p:cNvCxnSpPr/>
            <p:nvPr/>
          </p:nvCxnSpPr>
          <p:spPr>
            <a:xfrm>
              <a:off x="12089" y="1384"/>
              <a:ext cx="1906" cy="4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2365" y="804"/>
              <a:ext cx="169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zh-CN" sz="20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2200" y="3213100"/>
            <a:ext cx="1262380" cy="398780"/>
            <a:chOff x="12193" y="537"/>
            <a:chExt cx="1988" cy="628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12193" y="1104"/>
              <a:ext cx="1821" cy="41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2485" y="537"/>
              <a:ext cx="169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zh-CN" sz="20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73810" y="2400300"/>
            <a:ext cx="969645" cy="753745"/>
            <a:chOff x="-129" y="5492"/>
            <a:chExt cx="1527" cy="1187"/>
          </a:xfrm>
        </p:grpSpPr>
        <p:cxnSp>
          <p:nvCxnSpPr>
            <p:cNvPr id="8" name="直接箭头连接符 7"/>
            <p:cNvCxnSpPr/>
            <p:nvPr/>
          </p:nvCxnSpPr>
          <p:spPr>
            <a:xfrm flipH="1">
              <a:off x="970" y="5492"/>
              <a:ext cx="0" cy="11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-129" y="5688"/>
              <a:ext cx="152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zh-CN" sz="20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02960" y="2400300"/>
            <a:ext cx="969645" cy="753745"/>
            <a:chOff x="12234" y="4119"/>
            <a:chExt cx="1527" cy="1187"/>
          </a:xfrm>
        </p:grpSpPr>
        <p:cxnSp>
          <p:nvCxnSpPr>
            <p:cNvPr id="12" name="直接箭头连接符 11"/>
            <p:cNvCxnSpPr/>
            <p:nvPr/>
          </p:nvCxnSpPr>
          <p:spPr>
            <a:xfrm flipH="1" flipV="1">
              <a:off x="12336" y="4119"/>
              <a:ext cx="15" cy="11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2234" y="4593"/>
              <a:ext cx="152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zh-CN" sz="20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98500" y="1123315"/>
            <a:ext cx="762762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）煤炭直接燃烧不仅会产生大量烟尘，而且煤中所含的硫燃烧会产生二氧化硫，这是导致酸雨形成的主要原因之一。而将煤转化为水煤气等洁净燃料后，可以减少烟尘和二氧化硫的产生，从而减少对大气的污染。</a:t>
            </a:r>
            <a:endParaRPr lang="en-US" altLang="zh-CN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612140" y="3787775"/>
            <a:ext cx="76276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）煤的燃烧效率不高，直接燃烧煤会造成资源的浪费，将煤转化为水煤气等洁净燃料后，燃烧效率提高。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760" y="5516880"/>
            <a:ext cx="76276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）将煤转化为水煤气后，便于通过管道进行运输。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8130" y="332740"/>
            <a:ext cx="55060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为什么要将煤转化为洁净燃料？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87350" y="639445"/>
            <a:ext cx="755269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【拓展视野】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P12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燃料的选择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57250" y="1998345"/>
            <a:ext cx="77711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/>
              <a:t>      </a:t>
            </a:r>
            <a:r>
              <a:rPr lang="zh-CN" altLang="en-US" sz="2800" b="1"/>
              <a:t>工业和日常生活中选择何种物质作为燃料，不仅取决于其热值大小，还与燃料的稳定性、来源、价格、运输、对环境的影响、使用的安全性等多方面因素有关，应加以综合考虑。在这些因素中，保护环境必须放在首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48945" y="499110"/>
            <a:ext cx="82962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练习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、天然气和液化石油气（主要成分为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~C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烷烃）燃烧的化学方程式分别为：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CH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+ 2O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          CO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+ 2H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+ 5O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         CO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+4H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b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现有一套以天然气为燃料的灶具，今改用液化石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油气，应采取的正确措施是  （      ）</a:t>
            </a:r>
            <a:b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A.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增大空气进入量或减小石油气进入量</a:t>
            </a:r>
            <a:b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B.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增大空气进入量或增大石油气进入量</a:t>
            </a:r>
            <a:b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C.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减小空气进入量或减小石油气进入量</a:t>
            </a:r>
            <a:b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D.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减小空气进入量或增大石油气进入量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435918" y="32845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21507" name="Group 3"/>
          <p:cNvGrpSpPr/>
          <p:nvPr/>
        </p:nvGrpSpPr>
        <p:grpSpPr>
          <a:xfrm>
            <a:off x="2251076" y="1474471"/>
            <a:ext cx="792163" cy="396875"/>
            <a:chOff x="1156" y="709"/>
            <a:chExt cx="499" cy="250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156" y="709"/>
              <a:ext cx="4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点燃</a:t>
              </a:r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1156" y="93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510" name="Group 6"/>
          <p:cNvGrpSpPr/>
          <p:nvPr/>
        </p:nvGrpSpPr>
        <p:grpSpPr>
          <a:xfrm>
            <a:off x="2268539" y="2252346"/>
            <a:ext cx="790575" cy="396875"/>
            <a:chOff x="1202" y="1253"/>
            <a:chExt cx="498" cy="250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202" y="1253"/>
              <a:ext cx="4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点燃</a:t>
              </a:r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1202" y="1480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9595" y="332105"/>
            <a:ext cx="8002905" cy="624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练习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、已知充分燃烧</a:t>
            </a:r>
            <a:r>
              <a:rPr lang="en-US" altLang="zh-CN" sz="28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乙炔气体时生成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1mol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二氧化碳气体和液态水，并放出热量</a:t>
            </a:r>
            <a:r>
              <a:rPr lang="en-US" altLang="zh-CN" sz="28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bkJ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，则乙炔燃烧的热化学方程式正确的是（    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）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2.5O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2CO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O(l)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2bkJ/mol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5/2O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2CO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O(l)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+2bkJ/mol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4CO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4bkJ/mol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4CO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pt-BR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O(l)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zh-CN" altLang="pt-BR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pt-BR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+bkJ/mol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292090" y="1557020"/>
            <a:ext cx="3365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67360" y="764540"/>
            <a:ext cx="8298815" cy="48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、下列式子能表示相应物质的燃烧热的是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）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(g)+2O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(g)=CO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(g)+2H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O(g)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=-890.31kJ/mol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2C(s)+O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(g)=2CO(g)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=-224.0kJ/mol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C(s)+O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(g)=CO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=-395.0kJ/mol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OH(l)+3O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(g)=2CO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(g)+3H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O(l)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=-1366.8kJ/mol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52805" y="1125220"/>
            <a:ext cx="9429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</a:p>
        </p:txBody>
      </p:sp>
      <p:pic>
        <p:nvPicPr>
          <p:cNvPr id="5427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353800" y="109601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1065" y="1628775"/>
            <a:ext cx="721741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/>
              <a:t>       </a:t>
            </a:r>
            <a:r>
              <a:rPr lang="zh-CN" altLang="en-US" sz="3200" b="1"/>
              <a:t>能源是指可以提供能量的自然资源，是国民经济和社会发展的重要物质基础，包括化石燃料、阳光、风力、流水、潮汐等。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99135" y="1464945"/>
            <a:ext cx="7573645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kumimoji="1" lang="zh-CN" altLang="en-US" sz="36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、传统能源和新能源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0000"/>
                </a:solidFill>
                <a:latin typeface="Calibri" panose="020f0502020204030204" charset="0"/>
                <a:ea typeface="华文行楷" panose="02010800040101010101" pitchFamily="2" charset="-122"/>
                <a:sym typeface="+mn-ea"/>
              </a:rPr>
              <a:t>①</a:t>
            </a:r>
            <a:r>
              <a:rPr kumimoji="1" lang="zh-CN" altLang="en-US" sz="36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传统能源</a:t>
            </a:r>
            <a:r>
              <a:rPr kumimoji="1" lang="zh-CN" altLang="en-US" sz="36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：煤、石油、天然气、热力、电力</a:t>
            </a:r>
            <a:r>
              <a:rPr kumimoji="1" lang="zh-CN" altLang="en-US" sz="3600" b="1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等</a:t>
            </a:r>
            <a:endParaRPr kumimoji="1" lang="zh-CN" altLang="en-US" sz="3600" b="1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7540" y="3806190"/>
            <a:ext cx="7386320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 smtClean="0">
                <a:solidFill>
                  <a:srgbClr val="000000"/>
                </a:solidFill>
                <a:latin typeface="Calibri" panose="020f0502020204030204" charset="0"/>
                <a:ea typeface="华文行楷" panose="02010800040101010101" pitchFamily="2" charset="-122"/>
              </a:rPr>
              <a:t>②</a:t>
            </a:r>
            <a:r>
              <a:rPr kumimoji="1" lang="zh-CN" altLang="en-US" sz="3600" b="1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新 能 源</a:t>
            </a:r>
            <a:r>
              <a:rPr kumimoji="1" lang="zh-CN" altLang="en-US" sz="36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：太阳能、核能、风能、生物质能、</a:t>
            </a:r>
            <a:r>
              <a:rPr kumimoji="1" lang="zh-CN" altLang="en-US" sz="3600" b="1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地热</a:t>
            </a:r>
            <a:r>
              <a:rPr kumimoji="1" lang="zh-CN" altLang="en-US" sz="36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能</a:t>
            </a:r>
            <a:r>
              <a:rPr kumimoji="1" lang="zh-CN" altLang="en-US" sz="3600" b="1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、海</a:t>
            </a:r>
            <a:r>
              <a:rPr kumimoji="1" lang="zh-CN" altLang="en-US" sz="36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洋能、氢能、天然气水合物等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5135" y="412750"/>
            <a:ext cx="813117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一、能源及种类</a:t>
            </a:r>
            <a:endParaRPr kumimoji="1" lang="en-US" altLang="zh-CN" sz="3600" b="1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97205" y="4469765"/>
            <a:ext cx="81978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2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次能源是指直接取自自然界，没有加工转换的各种能量和资源</a:t>
            </a:r>
            <a:r>
              <a:rPr kumimoji="1" lang="zh-CN" altLang="en-US" sz="32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；二</a:t>
            </a: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次能源是指由一次能源经过加工转换后得到的能源</a:t>
            </a:r>
            <a:r>
              <a:rPr kumimoji="1" lang="zh-CN" altLang="en-US" sz="32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7525" y="603885"/>
            <a:ext cx="797052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kumimoji="1" lang="zh-CN" altLang="en-US" sz="3600" b="1">
                <a:latin typeface="华文行楷" panose="02010800040101010101" pitchFamily="2" charset="-122"/>
                <a:ea typeface="华文行楷" panose="02010800040101010101" pitchFamily="2" charset="-122"/>
              </a:rPr>
              <a:t>、一次能源和二次能源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kumimoji="1" lang="zh-CN" altLang="en-US" sz="3600" b="1">
                <a:latin typeface="Calibri" panose="020f0502020204030204" charset="0"/>
                <a:ea typeface="华文行楷" panose="02010800040101010101" pitchFamily="2" charset="-122"/>
              </a:rPr>
              <a:t>①</a:t>
            </a:r>
            <a:r>
              <a:rPr kumimoji="1" lang="zh-CN" altLang="en-US" sz="3600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一次能源：</a:t>
            </a:r>
            <a:r>
              <a:rPr kumimoji="1" lang="zh-CN" altLang="en-US" sz="3600" b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煤</a:t>
            </a:r>
            <a:r>
              <a:rPr kumimoji="1" lang="zh-CN" altLang="en-US" sz="3600" b="1">
                <a:latin typeface="华文行楷" panose="02010800040101010101" pitchFamily="2" charset="-122"/>
                <a:ea typeface="华文行楷" panose="02010800040101010101" pitchFamily="2" charset="-122"/>
              </a:rPr>
              <a:t>、石油、天然气、太阳能、核</a:t>
            </a:r>
            <a:r>
              <a:rPr kumimoji="1" lang="zh-CN" altLang="en-US" sz="3600" b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能、</a:t>
            </a:r>
            <a:r>
              <a:rPr kumimoji="1" lang="zh-CN" altLang="en-US" sz="3600" b="1">
                <a:latin typeface="华文行楷" panose="02010800040101010101" pitchFamily="2" charset="-122"/>
                <a:ea typeface="华文行楷" panose="02010800040101010101" pitchFamily="2" charset="-122"/>
              </a:rPr>
              <a:t>风能、生物质能、地热能、海洋</a:t>
            </a:r>
            <a:r>
              <a:rPr kumimoji="1" lang="zh-CN" altLang="en-US" sz="3600" b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能</a:t>
            </a:r>
            <a:endParaRPr kumimoji="1" lang="en-US" altLang="zh-CN" sz="3600" b="1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5790" y="3159760"/>
            <a:ext cx="784796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smtClean="0">
                <a:latin typeface="Calibri" panose="020f0502020204030204" charset="0"/>
                <a:ea typeface="华文行楷" panose="02010800040101010101" pitchFamily="2" charset="-122"/>
              </a:rPr>
              <a:t>②</a:t>
            </a:r>
            <a:r>
              <a:rPr kumimoji="1" lang="zh-CN" altLang="en-US" sz="3600" b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二次能源：氢</a:t>
            </a:r>
            <a:r>
              <a:rPr kumimoji="1" lang="zh-CN" altLang="en-US" sz="3600" b="1">
                <a:latin typeface="华文行楷" panose="02010800040101010101" pitchFamily="2" charset="-122"/>
                <a:ea typeface="华文行楷" panose="02010800040101010101" pitchFamily="2" charset="-122"/>
              </a:rPr>
              <a:t>能、天然气水合物 、热力、</a:t>
            </a:r>
            <a:r>
              <a:rPr kumimoji="1" lang="zh-CN" altLang="en-US" sz="3600" b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电力</a:t>
            </a:r>
            <a:endParaRPr kumimoji="1" lang="en-US" altLang="zh-CN" sz="3600" b="1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61975" y="1409700"/>
            <a:ext cx="817372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、定义：在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101kPa</a:t>
            </a:r>
            <a:r>
              <a:rPr kumimoji="1"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下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l mol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物质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完全燃烧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的反应热。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30530" y="488315"/>
            <a:ext cx="373634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二、</a:t>
            </a:r>
            <a:r>
              <a:rPr kumimoji="1"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标准燃烧</a:t>
            </a:r>
            <a:r>
              <a:rPr kumimoji="1" lang="zh-CN" alt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热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1505" y="2595880"/>
            <a:ext cx="80391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燃烧热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的理解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：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2945" y="4111625"/>
            <a:ext cx="8039100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② 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可燃物以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1mol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作为标准，因此书写热化学方程式时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，其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它物质的化学计量数可用分数表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示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97230" y="3371850"/>
            <a:ext cx="80391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① 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燃烧的条件是在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101kPa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；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7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17550" y="372110"/>
            <a:ext cx="7783195" cy="441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燃烧热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的理解：</a:t>
            </a:r>
          </a:p>
          <a:p>
            <a:pPr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③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生成的产物是稳定的物质，</a:t>
            </a: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元素是指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生成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CO</a:t>
            </a:r>
            <a:r>
              <a:rPr kumimoji="1" lang="en-US" altLang="zh-CN" sz="3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，而不是</a:t>
            </a: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CO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元素是指生成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</a:t>
            </a:r>
            <a:r>
              <a:rPr kumimoji="1" lang="en-US" altLang="zh-CN" sz="3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O(l)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，而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不是</a:t>
            </a: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</a:t>
            </a:r>
            <a:r>
              <a:rPr kumimoji="1" lang="en-US" altLang="zh-CN" sz="36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O(g)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元素是指生成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SO</a:t>
            </a:r>
            <a:r>
              <a:rPr kumimoji="1" lang="en-US" altLang="zh-CN" sz="3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；</a:t>
            </a: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元素是指生成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sz="3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。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895" y="4725035"/>
            <a:ext cx="246634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、热</a:t>
            </a:r>
            <a:r>
              <a:rPr kumimoji="1"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值</a:t>
            </a:r>
            <a:r>
              <a:rPr kumimoji="1" lang="en-US" altLang="zh-CN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4705" y="5293360"/>
            <a:ext cx="784860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    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在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101kPa</a:t>
            </a:r>
            <a:r>
              <a:rPr kumimoji="1"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下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l g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物质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完全燃</a:t>
            </a:r>
            <a:r>
              <a:rPr kumimoji="1" lang="zh-CN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烧</a:t>
            </a:r>
            <a:r>
              <a:rPr kumimoji="1" lang="zh-CN" altLang="en-US" sz="3600" b="1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所的反应热</a:t>
            </a:r>
            <a:r>
              <a:rPr kumimoji="1"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。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2792" t="47657" r="1826" b="12861"/>
          <a:stretch>
            <a:fillRect/>
          </a:stretch>
        </p:blipFill>
        <p:spPr>
          <a:xfrm>
            <a:off x="490220" y="1747520"/>
            <a:ext cx="8162925" cy="2775585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2580" y="1052195"/>
            <a:ext cx="8728710" cy="30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下列各组物质的标准燃烧热相等的是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：（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A.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碳和一氧化碳             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B.1mol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碳和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2mol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碳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C.1mol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乙炔和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2mol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碳   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D.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淀粉和纤维素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7088" y="1988503"/>
            <a:ext cx="455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Verdana" panose="020b0604030504040204" pitchFamily="34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9" name="Group 5"/>
          <p:cNvGrpSpPr/>
          <p:nvPr/>
        </p:nvGrpSpPr>
        <p:grpSpPr>
          <a:xfrm>
            <a:off x="538315" y="1341091"/>
            <a:ext cx="8445500" cy="3659117"/>
            <a:chOff x="282" y="1687"/>
            <a:chExt cx="5410" cy="2329"/>
          </a:xfrm>
        </p:grpSpPr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316" y="2704"/>
              <a:ext cx="5376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(g)+1/2O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(g)=H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O(l)</a:t>
              </a: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 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-285.8 kJ/mol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316" y="1979"/>
              <a:ext cx="5376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(g)+1/2O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(g)=H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O(g</a:t>
              </a:r>
              <a:r>
                <a:rPr kumimoji="1" lang="en-US" altLang="zh-CN" sz="32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kumimoji="1" lang="zh-CN" altLang="en-US" sz="32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  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-241.8 kJ/mol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16" y="2341"/>
              <a:ext cx="5376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2H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(g)+O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(g)=2H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O(g)</a:t>
              </a: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  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-483.6 kJ/mol</a:t>
              </a:r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316" y="3067"/>
              <a:ext cx="5376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2H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(g)+O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(g)=2H</a:t>
              </a:r>
              <a:r>
                <a:rPr kumimoji="1"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O(l)</a:t>
              </a: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  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H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-571.6 kJ/mol</a:t>
              </a:r>
            </a:p>
          </p:txBody>
        </p:sp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282" y="1687"/>
              <a:ext cx="3189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练习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已知热化学方程式：</a:t>
              </a:r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418" y="3488"/>
              <a:ext cx="4841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则氢气的</a:t>
              </a: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标准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燃烧热为：＿＿＿＿＿＿</a:t>
              </a:r>
            </a:p>
          </p:txBody>
        </p:sp>
      </p:grp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5147310" y="4351020"/>
            <a:ext cx="352869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Verdana" panose="020b0604030504040204" pitchFamily="34" charset="0"/>
              </a:rPr>
              <a:t>-285.8 kJ/mol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89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31">
      <vt:lpstr>Arial</vt:lpstr>
      <vt:lpstr>宋体</vt:lpstr>
      <vt:lpstr>隶书</vt:lpstr>
      <vt:lpstr>Times New Roman</vt:lpstr>
      <vt:lpstr>微软雅黑</vt:lpstr>
      <vt:lpstr>汉仪晓波折纸体简</vt:lpstr>
      <vt:lpstr>华文行楷</vt:lpstr>
      <vt:lpstr>Calibri</vt:lpstr>
      <vt:lpstr>楷体</vt:lpstr>
      <vt:lpstr>Wingdings</vt:lpstr>
      <vt:lpstr>Verdana</vt:lpstr>
      <vt:lpstr>Symbol</vt:lpstr>
      <vt:lpstr>华文中宋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2021-11-17T09:29:54.796</cp:lastPrinted>
  <dcterms:created xsi:type="dcterms:W3CDTF">2021-11-17T09:29:54Z</dcterms:created>
  <dcterms:modified xsi:type="dcterms:W3CDTF">2021-11-17T01:29:56Z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