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258" r:id="rId3"/>
    <p:sldId id="288" r:id="rId4"/>
    <p:sldId id="261" r:id="rId5"/>
    <p:sldId id="289" r:id="rId6"/>
    <p:sldId id="263" r:id="rId7"/>
    <p:sldId id="264" r:id="rId8"/>
    <p:sldId id="290" r:id="rId9"/>
    <p:sldId id="265" r:id="rId10"/>
    <p:sldId id="266" r:id="rId11"/>
    <p:sldId id="291" r:id="rId12"/>
    <p:sldId id="267" r:id="rId13"/>
    <p:sldId id="268" r:id="rId14"/>
    <p:sldId id="269" r:id="rId15"/>
    <p:sldId id="292" r:id="rId16"/>
    <p:sldId id="270" r:id="rId17"/>
    <p:sldId id="271" r:id="rId18"/>
    <p:sldId id="272" r:id="rId19"/>
    <p:sldId id="294" r:id="rId20"/>
    <p:sldId id="273" r:id="rId21"/>
    <p:sldId id="274" r:id="rId22"/>
    <p:sldId id="287" r:id="rId23"/>
  </p:sldIdLst>
  <p:sldSz cx="12192000" cy="6858000"/>
  <p:notesSz cx="6858000" cy="9144000"/>
  <p:custDataLst>
    <p:tags r:id="rId2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a Vida Villanueva" initials="MVV" lastIdx="0" clrIdx="0"/>
  <p:cmAuthor id="7" name="1206988966@qq.com" initials="1" lastIdx="0" clrIdx="2"/>
  <p:cmAuthor id="1" name="幸全" initials="幸全" lastIdx="1" clrIdx="0"/>
  <p:cmAuthor id="8" name="姜伟光" initials="姜" lastIdx="0" clrIdx="0"/>
  <p:cmAuthor id="2" name="作者" initials="A" lastIdx="0" clrIdx="1"/>
  <p:cmAuthor id="3" name="Author" initials="A" lastIdx="0" clrIdx="2"/>
  <p:cmAuthor id="5" name="宋洁然" initials="宋" lastIdx="0" clrIdx="1"/>
  <p:cmAuthor id="6" name="ming qiu" initials="m" lastIdx="0" clrIdx="1"/>
  <p:cmAuthor id="4" name="xkb1.com" initials="x" lastIdx="0" clrIdx="0"/>
  <p:cmAuthor id="9" name="lenovo" initials="l" lastIdx="0" clrIdx="0"/>
  <p:cmAuthor id="10" name="Lenovo" initials="L" lastIdx="0" clrIdx="9"/>
  <p:cmAuthor id="12" name="12279" initials="1" lastIdx="0" clrIdx="1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中度样式 4 - 强调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9" Type="http://schemas.openxmlformats.org/officeDocument/2006/relationships/tags" Target="tags/tag13.xml"/><Relationship Id="rId28" Type="http://schemas.openxmlformats.org/officeDocument/2006/relationships/commentAuthors" Target="commentAuthors.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notesMaster" Target="notesMasters/notesMaster1.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5.jpeg"/><Relationship Id="rId1" Type="http://schemas.openxmlformats.org/officeDocument/2006/relationships/image" Target="../media/image4.jpe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9.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tags" Target="../tags/tag12.xml"/><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image" Target="../media/image2.jpeg"/></Relationships>
</file>

<file path=ppt/slides/_rels/slide2.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image" Target="../media/image2.jpeg"/><Relationship Id="rId1" Type="http://schemas.openxmlformats.org/officeDocument/2006/relationships/image" Target="../media/image1.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344170" y="678815"/>
            <a:ext cx="11353800" cy="3749675"/>
          </a:xfrm>
          <a:prstGeom prst="rect">
            <a:avLst/>
          </a:prstGeom>
          <a:noFill/>
          <a:ln w="9525">
            <a:solidFill>
              <a:schemeClr val="tx1"/>
            </a:solidFill>
          </a:ln>
        </p:spPr>
        <p:txBody>
          <a:bodyPr>
            <a:noAutofit/>
          </a:bodyPr>
          <a:p>
            <a:pPr indent="266700" algn="l" fontAlgn="auto">
              <a:lnSpc>
                <a:spcPts val="4000"/>
              </a:lnSpc>
            </a:pPr>
            <a:r>
              <a:rPr lang="en-US" altLang="zh-CN" sz="3200" b="1">
                <a:solidFill>
                  <a:schemeClr val="tx1"/>
                </a:solidFill>
                <a:latin typeface="微软雅黑" panose="020B0503020204020204" charset="-122"/>
                <a:ea typeface="微软雅黑" panose="020B0503020204020204" charset="-122"/>
                <a:cs typeface="微软雅黑" panose="020B0503020204020204" charset="-122"/>
              </a:rPr>
              <a:t>    </a:t>
            </a:r>
            <a:r>
              <a:rPr lang="en-US" altLang="zh-CN" sz="2800" b="1">
                <a:solidFill>
                  <a:srgbClr val="0000FF"/>
                </a:solidFill>
                <a:latin typeface="微软雅黑" panose="020B0503020204020204" charset="-122"/>
                <a:ea typeface="微软雅黑" panose="020B0503020204020204" charset="-122"/>
                <a:cs typeface="微软雅黑" panose="020B0503020204020204" charset="-122"/>
              </a:rPr>
              <a:t> “</a:t>
            </a:r>
            <a:r>
              <a:rPr lang="zh-CN" altLang="en-US" sz="2800" b="1">
                <a:solidFill>
                  <a:srgbClr val="0000FF"/>
                </a:solidFill>
                <a:latin typeface="微软雅黑" panose="020B0503020204020204" charset="-122"/>
                <a:ea typeface="微软雅黑" panose="020B0503020204020204" charset="-122"/>
                <a:cs typeface="微软雅黑" panose="020B0503020204020204" charset="-122"/>
              </a:rPr>
              <a:t>狗血官司</a:t>
            </a:r>
            <a:r>
              <a:rPr lang="en-US" altLang="zh-CN" sz="2800" b="1">
                <a:solidFill>
                  <a:srgbClr val="0000FF"/>
                </a:solidFill>
                <a:latin typeface="微软雅黑" panose="020B0503020204020204" charset="-122"/>
                <a:ea typeface="微软雅黑" panose="020B0503020204020204" charset="-122"/>
                <a:cs typeface="微软雅黑" panose="020B0503020204020204" charset="-122"/>
              </a:rPr>
              <a:t>”</a:t>
            </a:r>
            <a:r>
              <a:rPr lang="zh-CN" altLang="en-US" sz="2800" b="1">
                <a:solidFill>
                  <a:srgbClr val="0000FF"/>
                </a:solidFill>
                <a:latin typeface="微软雅黑" panose="020B0503020204020204" charset="-122"/>
                <a:ea typeface="微软雅黑" panose="020B0503020204020204" charset="-122"/>
                <a:cs typeface="微软雅黑" panose="020B0503020204020204" charset="-122"/>
              </a:rPr>
              <a:t>：</a:t>
            </a:r>
            <a:r>
              <a:rPr lang="zh-CN" altLang="en-US" sz="2800" b="1">
                <a:solidFill>
                  <a:schemeClr val="tx1"/>
                </a:solidFill>
                <a:latin typeface="微软雅黑" panose="020B0503020204020204" charset="-122"/>
                <a:ea typeface="微软雅黑" panose="020B0503020204020204" charset="-122"/>
                <a:cs typeface="微软雅黑" panose="020B0503020204020204" charset="-122"/>
              </a:rPr>
              <a:t>陈某与哥哥</a:t>
            </a:r>
            <a:r>
              <a:rPr lang="en-US" altLang="zh-CN" sz="2800" b="1">
                <a:solidFill>
                  <a:schemeClr val="tx1"/>
                </a:solidFill>
                <a:latin typeface="微软雅黑" panose="020B0503020204020204" charset="-122"/>
                <a:ea typeface="微软雅黑" panose="020B0503020204020204" charset="-122"/>
                <a:cs typeface="微软雅黑" panose="020B0503020204020204" charset="-122"/>
              </a:rPr>
              <a:t>3</a:t>
            </a:r>
            <a:r>
              <a:rPr lang="zh-CN" altLang="en-US" sz="2800" b="1">
                <a:solidFill>
                  <a:schemeClr val="tx1"/>
                </a:solidFill>
                <a:latin typeface="微软雅黑" panose="020B0503020204020204" charset="-122"/>
                <a:ea typeface="微软雅黑" panose="020B0503020204020204" charset="-122"/>
                <a:cs typeface="微软雅黑" panose="020B0503020204020204" charset="-122"/>
              </a:rPr>
              <a:t>岁丧父且家境贫寒，母子三人数年煎熬，哥哥结婚成家后选择外出务工贴补家用十多年音讯全无；陈某嫂子勤俭持家孝母疼弟供其读书，陈某工作后母亲在病逝临终前撮合叔嫂二人成婚（彼此有情有义）含笑九泉；叔嫂婚后第</a:t>
            </a:r>
            <a:r>
              <a:rPr lang="en-US" altLang="zh-CN" sz="2800" b="1">
                <a:solidFill>
                  <a:schemeClr val="tx1"/>
                </a:solidFill>
                <a:latin typeface="微软雅黑" panose="020B0503020204020204" charset="-122"/>
                <a:ea typeface="微软雅黑" panose="020B0503020204020204" charset="-122"/>
                <a:cs typeface="微软雅黑" panose="020B0503020204020204" charset="-122"/>
              </a:rPr>
              <a:t>2</a:t>
            </a:r>
            <a:r>
              <a:rPr lang="zh-CN" altLang="en-US" sz="2800" b="1">
                <a:solidFill>
                  <a:schemeClr val="tx1"/>
                </a:solidFill>
                <a:latin typeface="微软雅黑" panose="020B0503020204020204" charset="-122"/>
                <a:ea typeface="微软雅黑" panose="020B0503020204020204" charset="-122"/>
                <a:cs typeface="微软雅黑" panose="020B0503020204020204" charset="-122"/>
              </a:rPr>
              <a:t>年育有一女且多年离家杳无音讯的哥哥突然回到家中，众人惊愕；哥哥要求叔嫂离婚恢复原生家庭关系，弟弟以哥哥多年失踪认定死亡为由向法院提起诉讼，嫂子左右为难羞愧痛苦不已几欲轻生</a:t>
            </a:r>
            <a:r>
              <a:rPr lang="zh-CN" altLang="en-US" sz="2800" b="1">
                <a:solidFill>
                  <a:schemeClr val="tx1"/>
                </a:solidFill>
                <a:latin typeface="Arial" panose="020B0604020202020204" pitchFamily="34" charset="0"/>
                <a:ea typeface="微软雅黑" panose="020B0503020204020204" charset="-122"/>
                <a:cs typeface="Arial" panose="020B0604020202020204" pitchFamily="34" charset="0"/>
              </a:rPr>
              <a:t>……</a:t>
            </a:r>
            <a:r>
              <a:rPr lang="en-US" altLang="zh-CN" sz="2800" b="1">
                <a:solidFill>
                  <a:schemeClr val="tx1"/>
                </a:solidFill>
                <a:latin typeface="Arial" panose="020B0604020202020204" pitchFamily="34" charset="0"/>
                <a:ea typeface="微软雅黑" panose="020B0503020204020204" charset="-122"/>
                <a:cs typeface="Arial" panose="020B0604020202020204" pitchFamily="34" charset="0"/>
              </a:rPr>
              <a:t>                                </a:t>
            </a:r>
            <a:r>
              <a:rPr lang="en-US" altLang="zh-CN" sz="2000" b="1">
                <a:solidFill>
                  <a:schemeClr val="tx1"/>
                </a:solidFill>
                <a:latin typeface="Arial" panose="020B0604020202020204" pitchFamily="34" charset="0"/>
                <a:ea typeface="微软雅黑" panose="020B0503020204020204" charset="-122"/>
                <a:cs typeface="Arial" panose="020B0604020202020204" pitchFamily="34" charset="0"/>
              </a:rPr>
              <a:t>——</a:t>
            </a:r>
            <a:r>
              <a:rPr lang="zh-CN" altLang="en-US" sz="2000" b="1">
                <a:solidFill>
                  <a:schemeClr val="tx1"/>
                </a:solidFill>
                <a:latin typeface="Arial" panose="020B0604020202020204" pitchFamily="34" charset="0"/>
                <a:ea typeface="微软雅黑" panose="020B0503020204020204" charset="-122"/>
                <a:cs typeface="Arial" panose="020B0604020202020204" pitchFamily="34" charset="0"/>
              </a:rPr>
              <a:t>网络分享</a:t>
            </a:r>
            <a:endParaRPr lang="zh-CN" altLang="en-US" sz="2000" b="1">
              <a:solidFill>
                <a:schemeClr val="tx1"/>
              </a:solidFill>
              <a:latin typeface="Arial" panose="020B0604020202020204" pitchFamily="34" charset="0"/>
              <a:ea typeface="微软雅黑" panose="020B0503020204020204" charset="-122"/>
              <a:cs typeface="Arial" panose="020B0604020202020204" pitchFamily="34" charset="0"/>
            </a:endParaRPr>
          </a:p>
        </p:txBody>
      </p:sp>
      <p:sp>
        <p:nvSpPr>
          <p:cNvPr id="4" name="文本框 3"/>
          <p:cNvSpPr txBox="1"/>
          <p:nvPr>
            <p:custDataLst>
              <p:tags r:id="rId1"/>
            </p:custDataLst>
          </p:nvPr>
        </p:nvSpPr>
        <p:spPr>
          <a:xfrm>
            <a:off x="0" y="0"/>
            <a:ext cx="2301240" cy="583565"/>
          </a:xfrm>
          <a:prstGeom prst="rect">
            <a:avLst/>
          </a:prstGeom>
          <a:solidFill>
            <a:srgbClr val="FF0000"/>
          </a:solidFill>
        </p:spPr>
        <p:txBody>
          <a:bodyPr wrap="square" rtlCol="0">
            <a:spAutoFit/>
          </a:bodyPr>
          <a:p>
            <a:r>
              <a:rPr lang="en-US" altLang="zh-CN"/>
              <a:t>    </a:t>
            </a:r>
            <a:r>
              <a:rPr lang="zh-CN" altLang="en-US" sz="3200" b="1">
                <a:solidFill>
                  <a:srgbClr val="FFFF00"/>
                </a:solidFill>
                <a:latin typeface="微软雅黑" panose="020B0503020204020204" charset="-122"/>
                <a:ea typeface="微软雅黑" panose="020B0503020204020204" charset="-122"/>
              </a:rPr>
              <a:t>导入新课</a:t>
            </a:r>
            <a:endParaRPr lang="zh-CN" altLang="en-US" sz="3200" b="1">
              <a:solidFill>
                <a:srgbClr val="FFFF00"/>
              </a:solidFill>
              <a:latin typeface="微软雅黑" panose="020B0503020204020204" charset="-122"/>
              <a:ea typeface="微软雅黑" panose="020B0503020204020204" charset="-122"/>
            </a:endParaRPr>
          </a:p>
        </p:txBody>
      </p:sp>
      <p:sp>
        <p:nvSpPr>
          <p:cNvPr id="9" name="文本框 8"/>
          <p:cNvSpPr txBox="1"/>
          <p:nvPr/>
        </p:nvSpPr>
        <p:spPr>
          <a:xfrm>
            <a:off x="198120" y="4594225"/>
            <a:ext cx="11618595" cy="1784350"/>
          </a:xfrm>
          <a:prstGeom prst="rect">
            <a:avLst/>
          </a:prstGeom>
          <a:solidFill>
            <a:schemeClr val="bg1"/>
          </a:solidFill>
          <a:ln>
            <a:solidFill>
              <a:srgbClr val="FF0000"/>
            </a:solidFill>
          </a:ln>
        </p:spPr>
        <p:txBody>
          <a:bodyPr wrap="square">
            <a:noAutofit/>
          </a:bodyPr>
          <a:p>
            <a:pPr indent="0" fontAlgn="auto">
              <a:lnSpc>
                <a:spcPct val="100000"/>
              </a:lnSpc>
            </a:pPr>
            <a:r>
              <a:rPr lang="en-US" altLang="zh-CN" sz="3600" b="1" dirty="0">
                <a:solidFill>
                  <a:srgbClr val="FFFF00"/>
                </a:solidFill>
                <a:latin typeface="微软雅黑" panose="020B0503020204020204" charset="-122"/>
                <a:ea typeface="微软雅黑" panose="020B0503020204020204" charset="-122"/>
              </a:rPr>
              <a:t>  </a:t>
            </a:r>
            <a:r>
              <a:rPr lang="zh-CN" altLang="en-US" sz="3600" b="1" dirty="0">
                <a:solidFill>
                  <a:srgbClr val="FF0000"/>
                </a:solidFill>
                <a:latin typeface="微软雅黑" panose="020B0503020204020204" charset="-122"/>
                <a:ea typeface="微软雅黑" panose="020B0503020204020204" charset="-122"/>
              </a:rPr>
              <a:t>案例反思：</a:t>
            </a:r>
            <a:r>
              <a:rPr lang="zh-CN" altLang="en-US" sz="3200" b="1" dirty="0">
                <a:solidFill>
                  <a:srgbClr val="FF0000"/>
                </a:solidFill>
                <a:latin typeface="微软雅黑" panose="020B0503020204020204" charset="-122"/>
                <a:ea typeface="微软雅黑" panose="020B0503020204020204" charset="-122"/>
              </a:rPr>
              <a:t>结合上述案例及所学，假设你是接案法官你该怎</a:t>
            </a:r>
            <a:endParaRPr lang="zh-CN" altLang="en-US" sz="3200" b="1" dirty="0">
              <a:solidFill>
                <a:srgbClr val="FF0000"/>
              </a:solidFill>
              <a:latin typeface="微软雅黑" panose="020B0503020204020204" charset="-122"/>
              <a:ea typeface="微软雅黑" panose="020B0503020204020204" charset="-122"/>
            </a:endParaRPr>
          </a:p>
          <a:p>
            <a:pPr indent="0" fontAlgn="auto">
              <a:lnSpc>
                <a:spcPct val="100000"/>
              </a:lnSpc>
            </a:pPr>
            <a:r>
              <a:rPr lang="zh-CN" altLang="en-US" sz="3200" b="1" dirty="0">
                <a:solidFill>
                  <a:srgbClr val="FF0000"/>
                </a:solidFill>
                <a:latin typeface="微软雅黑" panose="020B0503020204020204" charset="-122"/>
                <a:ea typeface="微软雅黑" panose="020B0503020204020204" charset="-122"/>
              </a:rPr>
              <a:t> </a:t>
            </a:r>
            <a:r>
              <a:rPr lang="en-US" altLang="zh-CN" sz="3200" b="1" dirty="0">
                <a:solidFill>
                  <a:srgbClr val="FF0000"/>
                </a:solidFill>
                <a:latin typeface="微软雅黑" panose="020B0503020204020204" charset="-122"/>
                <a:ea typeface="微软雅黑" panose="020B0503020204020204" charset="-122"/>
              </a:rPr>
              <a:t>                    </a:t>
            </a:r>
            <a:r>
              <a:rPr lang="zh-CN" altLang="en-US" sz="3200" b="1" dirty="0">
                <a:solidFill>
                  <a:srgbClr val="FF0000"/>
                </a:solidFill>
                <a:latin typeface="微软雅黑" panose="020B0503020204020204" charset="-122"/>
                <a:ea typeface="微软雅黑" panose="020B0503020204020204" charset="-122"/>
              </a:rPr>
              <a:t>么判？为什么？如果此案放在中国古代又会是什</a:t>
            </a:r>
            <a:endParaRPr lang="zh-CN" altLang="en-US" sz="3200" b="1" dirty="0">
              <a:solidFill>
                <a:srgbClr val="FF0000"/>
              </a:solidFill>
              <a:latin typeface="微软雅黑" panose="020B0503020204020204" charset="-122"/>
              <a:ea typeface="微软雅黑" panose="020B0503020204020204" charset="-122"/>
            </a:endParaRPr>
          </a:p>
          <a:p>
            <a:pPr indent="0" fontAlgn="auto">
              <a:lnSpc>
                <a:spcPct val="100000"/>
              </a:lnSpc>
            </a:pPr>
            <a:r>
              <a:rPr lang="zh-CN" altLang="en-US" sz="3200" b="1" dirty="0">
                <a:solidFill>
                  <a:srgbClr val="FF0000"/>
                </a:solidFill>
                <a:latin typeface="微软雅黑" panose="020B0503020204020204" charset="-122"/>
                <a:ea typeface="微软雅黑" panose="020B0503020204020204" charset="-122"/>
              </a:rPr>
              <a:t> </a:t>
            </a:r>
            <a:r>
              <a:rPr lang="en-US" altLang="zh-CN" sz="3200" b="1" dirty="0">
                <a:solidFill>
                  <a:srgbClr val="FF0000"/>
                </a:solidFill>
                <a:latin typeface="微软雅黑" panose="020B0503020204020204" charset="-122"/>
                <a:ea typeface="微软雅黑" panose="020B0503020204020204" charset="-122"/>
              </a:rPr>
              <a:t>                    </a:t>
            </a:r>
            <a:r>
              <a:rPr lang="zh-CN" altLang="en-US" sz="3200" b="1" dirty="0">
                <a:solidFill>
                  <a:srgbClr val="FF0000"/>
                </a:solidFill>
                <a:latin typeface="微软雅黑" panose="020B0503020204020204" charset="-122"/>
                <a:ea typeface="微软雅黑" panose="020B0503020204020204" charset="-122"/>
              </a:rPr>
              <a:t>么样的审判结果呢？为什么？</a:t>
            </a:r>
            <a:endParaRPr lang="zh-CN" altLang="en-US" sz="3200" b="1" dirty="0">
              <a:solidFill>
                <a:srgbClr val="FF0000"/>
              </a:solidFill>
              <a:latin typeface="微软雅黑" panose="020B0503020204020204" charset="-122"/>
              <a:ea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000" fill="hold">
                                          <p:stCondLst>
                                            <p:cond delay="0"/>
                                          </p:stCondLst>
                                        </p:cTn>
                                        <p:tgtEl>
                                          <p:spTgt spid="100"/>
                                        </p:tgtEl>
                                        <p:attrNameLst>
                                          <p:attrName>style.visibility</p:attrName>
                                        </p:attrNameLst>
                                      </p:cBhvr>
                                      <p:to>
                                        <p:strVal val="visible"/>
                                      </p:to>
                                    </p:set>
                                    <p:animEffect transition="in" filter="wipe(left)">
                                      <p:cBhvr>
                                        <p:cTn id="7" dur="1000"/>
                                        <p:tgtEl>
                                          <p:spTgt spid="10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000" fill="hold">
                                          <p:stCondLst>
                                            <p:cond delay="0"/>
                                          </p:stCondLst>
                                        </p:cTn>
                                        <p:tgtEl>
                                          <p:spTgt spid="9"/>
                                        </p:tgtEl>
                                        <p:attrNameLst>
                                          <p:attrName>style.visibility</p:attrName>
                                        </p:attrNameLst>
                                      </p:cBhvr>
                                      <p:to>
                                        <p:strVal val="visible"/>
                                      </p:to>
                                    </p:set>
                                    <p:animEffect transition="in" filter="barn(outVertical)">
                                      <p:cBhvr>
                                        <p:cTn id="12"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animBg="1"/>
      <p:bldP spid="100" grpId="1" animBg="1"/>
      <p:bldP spid="9" grpId="0" animBg="1"/>
      <p:bldP spid="9" grpId="1"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249555" y="2478405"/>
            <a:ext cx="11656695" cy="891540"/>
          </a:xfrm>
          <a:prstGeom prst="rect">
            <a:avLst/>
          </a:prstGeom>
          <a:noFill/>
          <a:ln>
            <a:solidFill>
              <a:srgbClr val="4B6865"/>
            </a:solidFill>
          </a:ln>
        </p:spPr>
        <p:txBody>
          <a:bodyPr wrap="square" rtlCol="0">
            <a:spAutoFit/>
          </a:bodyPr>
          <a:lstStyle/>
          <a:p>
            <a:r>
              <a:rPr lang="zh-CN" altLang="en-US" sz="2800" b="1" dirty="0" smtClean="0">
                <a:solidFill>
                  <a:srgbClr val="0000FF"/>
                </a:solidFill>
                <a:latin typeface="黑体" panose="02010609060101010101" charset="-122"/>
                <a:ea typeface="黑体" panose="02010609060101010101" charset="-122"/>
                <a:cs typeface="黑体" panose="02010609060101010101" charset="-122"/>
                <a:sym typeface="+mn-ea"/>
              </a:rPr>
              <a:t>材料</a:t>
            </a:r>
            <a:r>
              <a:rPr lang="en-US" altLang="zh-CN" sz="2800" b="1" dirty="0" smtClean="0">
                <a:solidFill>
                  <a:srgbClr val="0000FF"/>
                </a:solidFill>
                <a:latin typeface="黑体" panose="02010609060101010101" charset="-122"/>
                <a:ea typeface="黑体" panose="02010609060101010101" charset="-122"/>
                <a:cs typeface="黑体" panose="02010609060101010101" charset="-122"/>
                <a:sym typeface="+mn-ea"/>
              </a:rPr>
              <a:t>7</a:t>
            </a:r>
            <a:r>
              <a:rPr lang="zh-CN" altLang="en-US" sz="2800" b="1" dirty="0" smtClean="0">
                <a:solidFill>
                  <a:srgbClr val="0000FF"/>
                </a:solidFill>
                <a:latin typeface="黑体" panose="02010609060101010101" charset="-122"/>
                <a:ea typeface="黑体" panose="02010609060101010101" charset="-122"/>
                <a:cs typeface="黑体" panose="02010609060101010101" charset="-122"/>
                <a:sym typeface="+mn-ea"/>
              </a:rPr>
              <a:t>：</a:t>
            </a:r>
            <a:r>
              <a:rPr lang="zh-CN" altLang="en-US" sz="2400" b="1" dirty="0" smtClean="0">
                <a:latin typeface="黑体" panose="02010609060101010101" charset="-122"/>
                <a:ea typeface="黑体" panose="02010609060101010101" charset="-122"/>
                <a:cs typeface="黑体" panose="02010609060101010101" charset="-122"/>
                <a:sym typeface="Wingdings" panose="05000000000000000000" pitchFamily="2" charset="2"/>
              </a:rPr>
              <a:t>（当时注律者</a:t>
            </a:r>
            <a:r>
              <a:rPr lang="zh-CN" altLang="en-US" sz="2400" b="1" dirty="0" smtClean="0">
                <a:latin typeface="黑体" panose="02010609060101010101" charset="-122"/>
                <a:ea typeface="黑体" panose="02010609060101010101" charset="-122"/>
                <a:cs typeface="黑体" panose="02010609060101010101" charset="-122"/>
              </a:rPr>
              <a:t>）“十有余家，家数十万言，凡断罪所当用者合二万六千二百</a:t>
            </a:r>
            <a:endParaRPr lang="zh-CN" altLang="en-US" sz="2400" b="1" dirty="0" smtClean="0">
              <a:latin typeface="黑体" panose="02010609060101010101" charset="-122"/>
              <a:ea typeface="黑体" panose="02010609060101010101" charset="-122"/>
              <a:cs typeface="黑体" panose="02010609060101010101" charset="-122"/>
            </a:endParaRPr>
          </a:p>
          <a:p>
            <a:r>
              <a:rPr lang="zh-CN" altLang="en-US" sz="2400" b="1" dirty="0" smtClean="0">
                <a:latin typeface="黑体" panose="02010609060101010101" charset="-122"/>
                <a:ea typeface="黑体" panose="02010609060101010101" charset="-122"/>
                <a:cs typeface="黑体" panose="02010609060101010101" charset="-122"/>
              </a:rPr>
              <a:t> </a:t>
            </a:r>
            <a:r>
              <a:rPr lang="en-US" altLang="zh-CN" sz="2400" b="1" dirty="0" smtClean="0">
                <a:latin typeface="黑体" panose="02010609060101010101" charset="-122"/>
                <a:ea typeface="黑体" panose="02010609060101010101" charset="-122"/>
                <a:cs typeface="黑体" panose="02010609060101010101" charset="-122"/>
              </a:rPr>
              <a:t>        </a:t>
            </a:r>
            <a:r>
              <a:rPr lang="zh-CN" altLang="en-US" sz="2400" b="1" dirty="0" smtClean="0">
                <a:latin typeface="黑体" panose="02010609060101010101" charset="-122"/>
                <a:ea typeface="黑体" panose="02010609060101010101" charset="-122"/>
                <a:cs typeface="黑体" panose="02010609060101010101" charset="-122"/>
              </a:rPr>
              <a:t>七十二条。”</a:t>
            </a:r>
            <a:r>
              <a:rPr lang="en-US" altLang="zh-CN" sz="2400" b="1" dirty="0" smtClean="0">
                <a:latin typeface="黑体" panose="02010609060101010101" charset="-122"/>
                <a:ea typeface="黑体" panose="02010609060101010101" charset="-122"/>
                <a:cs typeface="黑体" panose="02010609060101010101" charset="-122"/>
              </a:rPr>
              <a:t>                                 </a:t>
            </a:r>
            <a:r>
              <a:rPr lang="en-US" altLang="zh-CN" sz="2000" b="1" dirty="0">
                <a:latin typeface="黑体" panose="02010609060101010101" charset="-122"/>
                <a:ea typeface="黑体" panose="02010609060101010101" charset="-122"/>
                <a:cs typeface="黑体" panose="02010609060101010101" charset="-122"/>
              </a:rPr>
              <a:t>——</a:t>
            </a:r>
            <a:r>
              <a:rPr lang="en-US" altLang="zh-CN" sz="2000" b="1" dirty="0" smtClean="0">
                <a:latin typeface="黑体" panose="02010609060101010101" charset="-122"/>
                <a:ea typeface="黑体" panose="02010609060101010101" charset="-122"/>
                <a:cs typeface="黑体" panose="02010609060101010101" charset="-122"/>
              </a:rPr>
              <a:t>《</a:t>
            </a:r>
            <a:r>
              <a:rPr lang="zh-CN" altLang="en-US" sz="2000" b="1" dirty="0" smtClean="0">
                <a:latin typeface="黑体" panose="02010609060101010101" charset="-122"/>
                <a:ea typeface="黑体" panose="02010609060101010101" charset="-122"/>
                <a:cs typeface="黑体" panose="02010609060101010101" charset="-122"/>
              </a:rPr>
              <a:t>晋书</a:t>
            </a:r>
            <a:r>
              <a:rPr lang="en-US" altLang="zh-CN" sz="2000" b="1" dirty="0" smtClean="0">
                <a:latin typeface="黑体" panose="02010609060101010101" charset="-122"/>
                <a:ea typeface="黑体" panose="02010609060101010101" charset="-122"/>
                <a:cs typeface="黑体" panose="02010609060101010101" charset="-122"/>
              </a:rPr>
              <a:t>·</a:t>
            </a:r>
            <a:r>
              <a:rPr lang="zh-CN" altLang="en-US" sz="2000" b="1" dirty="0" smtClean="0">
                <a:latin typeface="黑体" panose="02010609060101010101" charset="-122"/>
                <a:ea typeface="黑体" panose="02010609060101010101" charset="-122"/>
                <a:cs typeface="黑体" panose="02010609060101010101" charset="-122"/>
              </a:rPr>
              <a:t>刑法志</a:t>
            </a:r>
            <a:r>
              <a:rPr lang="en-US" altLang="zh-CN" sz="2000" b="1" dirty="0" smtClean="0">
                <a:latin typeface="黑体" panose="02010609060101010101" charset="-122"/>
                <a:ea typeface="黑体" panose="02010609060101010101" charset="-122"/>
                <a:cs typeface="黑体" panose="02010609060101010101" charset="-122"/>
              </a:rPr>
              <a:t>》</a:t>
            </a:r>
            <a:endParaRPr lang="en-US" altLang="zh-CN" sz="2000" b="1" dirty="0" smtClean="0">
              <a:latin typeface="黑体" panose="02010609060101010101" charset="-122"/>
              <a:ea typeface="黑体" panose="02010609060101010101" charset="-122"/>
              <a:cs typeface="黑体" panose="02010609060101010101" charset="-122"/>
            </a:endParaRPr>
          </a:p>
        </p:txBody>
      </p:sp>
      <p:sp>
        <p:nvSpPr>
          <p:cNvPr id="7" name="矩形 6"/>
          <p:cNvSpPr/>
          <p:nvPr/>
        </p:nvSpPr>
        <p:spPr>
          <a:xfrm>
            <a:off x="666115" y="4671060"/>
            <a:ext cx="10822940" cy="2094230"/>
          </a:xfrm>
          <a:prstGeom prst="rect">
            <a:avLst/>
          </a:prstGeom>
          <a:ln>
            <a:solidFill>
              <a:srgbClr val="FF0000"/>
            </a:solidFill>
          </a:ln>
        </p:spPr>
        <p:style>
          <a:lnRef idx="2">
            <a:schemeClr val="accent6"/>
          </a:lnRef>
          <a:fillRef idx="1">
            <a:schemeClr val="lt1"/>
          </a:fillRef>
          <a:effectRef idx="0">
            <a:schemeClr val="accent6"/>
          </a:effectRef>
          <a:fontRef idx="minor">
            <a:schemeClr val="dk1"/>
          </a:fontRef>
        </p:style>
        <p:txBody>
          <a:bodyPr wrap="square">
            <a:noAutofit/>
          </a:bodyPr>
          <a:lstStyle/>
          <a:p>
            <a:r>
              <a:rPr lang="zh-CN" altLang="en-US" sz="3200" b="1" dirty="0" smtClean="0">
                <a:solidFill>
                  <a:srgbClr val="0000FF"/>
                </a:solidFill>
                <a:latin typeface="微软雅黑" panose="020B0503020204020204" charset="-122"/>
                <a:ea typeface="微软雅黑" panose="020B0503020204020204" charset="-122"/>
              </a:rPr>
              <a:t>以</a:t>
            </a:r>
            <a:r>
              <a:rPr lang="zh-CN" altLang="en-US" sz="3200" b="1" dirty="0">
                <a:solidFill>
                  <a:srgbClr val="0000FF"/>
                </a:solidFill>
                <a:latin typeface="微软雅黑" panose="020B0503020204020204" charset="-122"/>
                <a:ea typeface="微软雅黑" panose="020B0503020204020204" charset="-122"/>
              </a:rPr>
              <a:t>经注律</a:t>
            </a:r>
            <a:r>
              <a:rPr lang="zh-CN" altLang="en-US" sz="3200" b="1" dirty="0" smtClean="0">
                <a:solidFill>
                  <a:srgbClr val="FF0000"/>
                </a:solidFill>
                <a:latin typeface="微软雅黑" panose="020B0503020204020204" charset="-122"/>
                <a:ea typeface="微软雅黑" panose="020B0503020204020204" charset="-122"/>
              </a:rPr>
              <a:t>是法律实践的主要</a:t>
            </a:r>
            <a:r>
              <a:rPr lang="zh-CN" altLang="en-US" sz="3200" b="1" dirty="0">
                <a:solidFill>
                  <a:srgbClr val="FF0000"/>
                </a:solidFill>
                <a:latin typeface="微软雅黑" panose="020B0503020204020204" charset="-122"/>
                <a:ea typeface="微软雅黑" panose="020B0503020204020204" charset="-122"/>
              </a:rPr>
              <a:t>方式，</a:t>
            </a:r>
            <a:r>
              <a:rPr lang="zh-CN" altLang="en-US" sz="3200" b="1" dirty="0">
                <a:solidFill>
                  <a:srgbClr val="0000FF"/>
                </a:solidFill>
                <a:latin typeface="微软雅黑" panose="020B0503020204020204" charset="-122"/>
                <a:ea typeface="微软雅黑" panose="020B0503020204020204" charset="-122"/>
              </a:rPr>
              <a:t>律令儒家化</a:t>
            </a:r>
            <a:r>
              <a:rPr lang="zh-CN" altLang="en-US" sz="3200" b="1" dirty="0">
                <a:solidFill>
                  <a:srgbClr val="FF0000"/>
                </a:solidFill>
                <a:latin typeface="微软雅黑" panose="020B0503020204020204" charset="-122"/>
                <a:ea typeface="微软雅黑" panose="020B0503020204020204" charset="-122"/>
              </a:rPr>
              <a:t>是最重要的变化</a:t>
            </a:r>
            <a:r>
              <a:rPr lang="zh-CN" altLang="en-US" sz="3200" b="1" dirty="0" smtClean="0">
                <a:solidFill>
                  <a:srgbClr val="FF0000"/>
                </a:solidFill>
                <a:latin typeface="微软雅黑" panose="020B0503020204020204" charset="-122"/>
                <a:ea typeface="微软雅黑" panose="020B0503020204020204" charset="-122"/>
              </a:rPr>
              <a:t>；法律以亲属之间的</a:t>
            </a:r>
            <a:r>
              <a:rPr lang="zh-CN" altLang="en-US" sz="3200" b="1" dirty="0" smtClean="0">
                <a:solidFill>
                  <a:srgbClr val="0000FF"/>
                </a:solidFill>
                <a:latin typeface="微软雅黑" panose="020B0503020204020204" charset="-122"/>
                <a:ea typeface="微软雅黑" panose="020B0503020204020204" charset="-122"/>
              </a:rPr>
              <a:t>尊卑亲疏</a:t>
            </a:r>
            <a:r>
              <a:rPr lang="zh-CN" altLang="en-US" sz="3200" b="1" dirty="0" smtClean="0">
                <a:solidFill>
                  <a:srgbClr val="FF0000"/>
                </a:solidFill>
                <a:latin typeface="微软雅黑" panose="020B0503020204020204" charset="-122"/>
                <a:ea typeface="微软雅黑" panose="020B0503020204020204" charset="-122"/>
              </a:rPr>
              <a:t>为量刑原则，目的是维护儒家的三纲五常。</a:t>
            </a:r>
            <a:r>
              <a:rPr lang="zh-CN" altLang="en-US" sz="3200" b="1" dirty="0" smtClean="0">
                <a:solidFill>
                  <a:srgbClr val="FF0000"/>
                </a:solidFill>
                <a:latin typeface="微软雅黑" panose="020B0503020204020204" charset="-122"/>
                <a:ea typeface="微软雅黑" panose="020B0503020204020204" charset="-122"/>
                <a:sym typeface="+mn-ea"/>
              </a:rPr>
              <a:t>魏晋南北朝的律令化儒家化，促使儒法法律思想逐渐融合，最终产生了中国古代正统法律思想。</a:t>
            </a:r>
            <a:endParaRPr lang="zh-CN" altLang="en-US" sz="3200" b="1" dirty="0">
              <a:solidFill>
                <a:srgbClr val="FF0000"/>
              </a:solidFill>
              <a:latin typeface="微软雅黑" panose="020B0503020204020204" charset="-122"/>
              <a:ea typeface="微软雅黑" panose="020B0503020204020204" charset="-122"/>
            </a:endParaRPr>
          </a:p>
          <a:p>
            <a:endParaRPr lang="zh-CN" altLang="en-US" sz="3200" b="1" dirty="0" smtClean="0">
              <a:solidFill>
                <a:srgbClr val="FF0000"/>
              </a:solidFill>
              <a:latin typeface="微软雅黑" panose="020B0503020204020204" charset="-122"/>
              <a:ea typeface="微软雅黑" panose="020B0503020204020204" charset="-122"/>
            </a:endParaRPr>
          </a:p>
        </p:txBody>
      </p:sp>
      <p:sp>
        <p:nvSpPr>
          <p:cNvPr id="2" name="文本框 1"/>
          <p:cNvSpPr txBox="1"/>
          <p:nvPr/>
        </p:nvSpPr>
        <p:spPr>
          <a:xfrm>
            <a:off x="249555" y="3489960"/>
            <a:ext cx="11796395" cy="1061085"/>
          </a:xfrm>
          <a:prstGeom prst="rect">
            <a:avLst/>
          </a:prstGeom>
          <a:noFill/>
          <a:ln>
            <a:solidFill>
              <a:schemeClr val="tx1"/>
            </a:solidFill>
          </a:ln>
        </p:spPr>
        <p:txBody>
          <a:bodyPr wrap="square" rtlCol="0">
            <a:noAutofit/>
          </a:bodyPr>
          <a:p>
            <a:pPr algn="ctr"/>
            <a:r>
              <a:rPr lang="zh-CN" altLang="en-US" sz="3600" b="1" dirty="0" smtClean="0">
                <a:latin typeface="微软雅黑" panose="020B0503020204020204" charset="-122"/>
                <a:ea typeface="微软雅黑" panose="020B0503020204020204" charset="-122"/>
                <a:cs typeface="微软雅黑" panose="020B0503020204020204" charset="-122"/>
              </a:rPr>
              <a:t>问题</a:t>
            </a:r>
            <a:r>
              <a:rPr lang="en-US" altLang="zh-CN" sz="3600" b="1" dirty="0" smtClean="0">
                <a:latin typeface="微软雅黑" panose="020B0503020204020204" charset="-122"/>
                <a:ea typeface="微软雅黑" panose="020B0503020204020204" charset="-122"/>
                <a:cs typeface="微软雅黑" panose="020B0503020204020204" charset="-122"/>
              </a:rPr>
              <a:t>5</a:t>
            </a:r>
            <a:r>
              <a:rPr lang="zh-CN" altLang="en-US" sz="3600" b="1" dirty="0" smtClean="0">
                <a:latin typeface="微软雅黑" panose="020B0503020204020204" charset="-122"/>
                <a:ea typeface="微软雅黑" panose="020B0503020204020204" charset="-122"/>
                <a:cs typeface="微软雅黑" panose="020B0503020204020204" charset="-122"/>
              </a:rPr>
              <a:t>：</a:t>
            </a:r>
            <a:r>
              <a:rPr lang="zh-CN" altLang="en-US" sz="2800" b="1" dirty="0" smtClean="0">
                <a:latin typeface="微软雅黑" panose="020B0503020204020204" charset="-122"/>
                <a:ea typeface="微软雅黑" panose="020B0503020204020204" charset="-122"/>
                <a:cs typeface="微软雅黑" panose="020B0503020204020204" charset="-122"/>
              </a:rPr>
              <a:t>结合魏晋时期法律实践活动成果及其相关材料，分析思考魏晋法</a:t>
            </a:r>
            <a:r>
              <a:rPr lang="en-US" altLang="zh-CN" sz="2800" b="1" dirty="0" smtClean="0">
                <a:latin typeface="微软雅黑" panose="020B0503020204020204" charset="-122"/>
                <a:ea typeface="微软雅黑" panose="020B0503020204020204" charset="-122"/>
                <a:cs typeface="微软雅黑" panose="020B0503020204020204" charset="-122"/>
              </a:rPr>
              <a:t> </a:t>
            </a:r>
            <a:endParaRPr lang="en-US" altLang="zh-CN" sz="2800" b="1" dirty="0" smtClean="0">
              <a:latin typeface="微软雅黑" panose="020B0503020204020204" charset="-122"/>
              <a:ea typeface="微软雅黑" panose="020B0503020204020204" charset="-122"/>
              <a:cs typeface="微软雅黑" panose="020B0503020204020204" charset="-122"/>
            </a:endParaRPr>
          </a:p>
          <a:p>
            <a:pPr algn="ctr"/>
            <a:r>
              <a:rPr lang="en-US" altLang="zh-CN" sz="2800" b="1" dirty="0" smtClean="0">
                <a:latin typeface="微软雅黑" panose="020B0503020204020204" charset="-122"/>
                <a:ea typeface="微软雅黑" panose="020B0503020204020204" charset="-122"/>
                <a:cs typeface="微软雅黑" panose="020B0503020204020204" charset="-122"/>
              </a:rPr>
              <a:t>     </a:t>
            </a:r>
            <a:r>
              <a:rPr lang="zh-CN" altLang="en-US" sz="2800" b="1" dirty="0" smtClean="0">
                <a:latin typeface="微软雅黑" panose="020B0503020204020204" charset="-122"/>
                <a:ea typeface="微软雅黑" panose="020B0503020204020204" charset="-122"/>
                <a:cs typeface="微软雅黑" panose="020B0503020204020204" charset="-122"/>
              </a:rPr>
              <a:t>律的发展有何特点？从中你能获得哪些感悟与理性认识？</a:t>
            </a:r>
            <a:endParaRPr lang="zh-CN" altLang="en-US" sz="2800" b="1" dirty="0" smtClean="0">
              <a:latin typeface="微软雅黑" panose="020B0503020204020204" charset="-122"/>
              <a:ea typeface="微软雅黑" panose="020B0503020204020204" charset="-122"/>
              <a:cs typeface="微软雅黑" panose="020B0503020204020204" charset="-122"/>
              <a:sym typeface="+mn-ea"/>
            </a:endParaRPr>
          </a:p>
        </p:txBody>
      </p:sp>
      <p:graphicFrame>
        <p:nvGraphicFramePr>
          <p:cNvPr id="3" name="表格 2"/>
          <p:cNvGraphicFramePr>
            <a:graphicFrameLocks noGrp="1"/>
          </p:cNvGraphicFramePr>
          <p:nvPr>
            <p:custDataLst>
              <p:tags r:id="rId1"/>
            </p:custDataLst>
          </p:nvPr>
        </p:nvGraphicFramePr>
        <p:xfrm>
          <a:off x="395605" y="123190"/>
          <a:ext cx="11243945" cy="2235200"/>
        </p:xfrm>
        <a:graphic>
          <a:graphicData uri="http://schemas.openxmlformats.org/drawingml/2006/table">
            <a:tbl>
              <a:tblPr firstRow="1" bandRow="1">
                <a:tableStyleId>{16D9F66E-5EB9-4882-86FB-DCBF35E3C3E4}</a:tableStyleId>
              </a:tblPr>
              <a:tblGrid>
                <a:gridCol w="952500"/>
                <a:gridCol w="10291445"/>
              </a:tblGrid>
              <a:tr h="417830">
                <a:tc>
                  <a:txBody>
                    <a:bodyPr/>
                    <a:p>
                      <a:pPr indent="0" algn="ctr" fontAlgn="auto">
                        <a:lnSpc>
                          <a:spcPts val="2200"/>
                        </a:lnSpc>
                      </a:pPr>
                      <a:r>
                        <a:rPr lang="zh-CN" altLang="en-US" sz="2400" dirty="0" smtClean="0">
                          <a:latin typeface="华文新魏" panose="02010800040101010101" pitchFamily="2" charset="-122"/>
                          <a:ea typeface="华文新魏" panose="02010800040101010101" pitchFamily="2" charset="-122"/>
                        </a:rPr>
                        <a:t>朝代</a:t>
                      </a:r>
                      <a:endParaRPr lang="zh-CN" altLang="en-US" sz="2400" dirty="0">
                        <a:latin typeface="华文新魏" panose="02010800040101010101" pitchFamily="2" charset="-122"/>
                        <a:ea typeface="华文新魏" panose="0201080004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p>
                      <a:pPr indent="0" algn="ctr" fontAlgn="auto">
                        <a:lnSpc>
                          <a:spcPts val="2200"/>
                        </a:lnSpc>
                      </a:pPr>
                      <a:r>
                        <a:rPr lang="zh-CN" altLang="en-US" sz="2400" dirty="0" smtClean="0">
                          <a:latin typeface="华文新魏" panose="02010800040101010101" pitchFamily="2" charset="-122"/>
                          <a:ea typeface="华文新魏" panose="02010800040101010101" pitchFamily="2" charset="-122"/>
                        </a:rPr>
                        <a:t>法律实践活动</a:t>
                      </a:r>
                      <a:endParaRPr lang="zh-CN" altLang="en-US" sz="2400" dirty="0">
                        <a:latin typeface="华文新魏" panose="02010800040101010101" pitchFamily="2" charset="-122"/>
                        <a:ea typeface="华文新魏" panose="0201080004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1320">
                <a:tc>
                  <a:txBody>
                    <a:bodyPr/>
                    <a:p>
                      <a:pPr indent="0" algn="l" fontAlgn="auto">
                        <a:lnSpc>
                          <a:spcPts val="2200"/>
                        </a:lnSpc>
                      </a:pPr>
                      <a:r>
                        <a:rPr lang="zh-CN" altLang="en-US" sz="2400" b="1" dirty="0" smtClean="0">
                          <a:solidFill>
                            <a:srgbClr val="0000FF"/>
                          </a:solidFill>
                          <a:latin typeface="楷体" panose="02010609060101010101" charset="-122"/>
                          <a:ea typeface="楷体" panose="02010609060101010101" charset="-122"/>
                        </a:rPr>
                        <a:t>秦朝</a:t>
                      </a:r>
                      <a:endParaRPr lang="zh-CN" altLang="en-US" sz="2400" b="1" dirty="0" smtClean="0">
                        <a:solidFill>
                          <a:srgbClr val="0000FF"/>
                        </a:solidFill>
                        <a:latin typeface="楷体" panose="02010609060101010101" charset="-122"/>
                        <a:ea typeface="楷体" panose="02010609060101010101"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p>
                      <a:pPr indent="0" algn="l" fontAlgn="auto">
                        <a:lnSpc>
                          <a:spcPts val="2200"/>
                        </a:lnSpc>
                      </a:pPr>
                      <a:r>
                        <a:rPr lang="zh-CN" altLang="en-US" sz="2400" b="1" dirty="0" smtClean="0">
                          <a:solidFill>
                            <a:srgbClr val="0000FF"/>
                          </a:solidFill>
                          <a:latin typeface="楷体" panose="02010609060101010101" charset="-122"/>
                          <a:ea typeface="楷体" panose="02010609060101010101" charset="-122"/>
                        </a:rPr>
                        <a:t>云梦睡虎地秦简</a:t>
                      </a:r>
                      <a:r>
                        <a:rPr lang="en-US" altLang="zh-CN" sz="2400" b="1" dirty="0" smtClean="0">
                          <a:solidFill>
                            <a:srgbClr val="0000FF"/>
                          </a:solidFill>
                          <a:latin typeface="楷体" panose="02010609060101010101" charset="-122"/>
                          <a:ea typeface="楷体" panose="02010609060101010101" charset="-122"/>
                        </a:rPr>
                        <a:t>《</a:t>
                      </a:r>
                      <a:r>
                        <a:rPr lang="zh-CN" altLang="en-US" sz="2400" b="1" dirty="0" smtClean="0">
                          <a:solidFill>
                            <a:srgbClr val="0000FF"/>
                          </a:solidFill>
                          <a:latin typeface="楷体" panose="02010609060101010101" charset="-122"/>
                          <a:ea typeface="楷体" panose="02010609060101010101" charset="-122"/>
                        </a:rPr>
                        <a:t>秦律</a:t>
                      </a:r>
                      <a:r>
                        <a:rPr lang="en-US" altLang="zh-CN" sz="2400" b="1" dirty="0" smtClean="0">
                          <a:solidFill>
                            <a:srgbClr val="0000FF"/>
                          </a:solidFill>
                          <a:latin typeface="楷体" panose="02010609060101010101" charset="-122"/>
                          <a:ea typeface="楷体" panose="02010609060101010101" charset="-122"/>
                        </a:rPr>
                        <a:t>》</a:t>
                      </a:r>
                      <a:r>
                        <a:rPr lang="zh-CN" altLang="en-US" sz="2400" b="1" dirty="0" smtClean="0">
                          <a:solidFill>
                            <a:srgbClr val="0000FF"/>
                          </a:solidFill>
                          <a:latin typeface="楷体" panose="02010609060101010101" charset="-122"/>
                          <a:ea typeface="楷体" panose="02010609060101010101" charset="-122"/>
                        </a:rPr>
                        <a:t>十八种。</a:t>
                      </a:r>
                      <a:endParaRPr lang="zh-CN" altLang="en-US" sz="2400" b="1" dirty="0" smtClean="0">
                        <a:solidFill>
                          <a:srgbClr val="0000FF"/>
                        </a:solidFill>
                        <a:latin typeface="楷体" panose="02010609060101010101" charset="-122"/>
                        <a:ea typeface="楷体" panose="02010609060101010101"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1955">
                <a:tc>
                  <a:txBody>
                    <a:bodyPr/>
                    <a:p>
                      <a:pPr indent="0" algn="l" fontAlgn="auto">
                        <a:lnSpc>
                          <a:spcPts val="2200"/>
                        </a:lnSpc>
                      </a:pPr>
                      <a:r>
                        <a:rPr lang="zh-CN" altLang="en-US" sz="2400" b="1" dirty="0" smtClean="0">
                          <a:solidFill>
                            <a:srgbClr val="0000FF"/>
                          </a:solidFill>
                          <a:latin typeface="楷体" panose="02010609060101010101" charset="-122"/>
                          <a:ea typeface="楷体" panose="02010609060101010101" charset="-122"/>
                        </a:rPr>
                        <a:t>汉朝</a:t>
                      </a:r>
                      <a:endParaRPr lang="zh-CN" altLang="en-US" sz="2400" b="1" dirty="0" smtClean="0">
                        <a:solidFill>
                          <a:srgbClr val="0000FF"/>
                        </a:solidFill>
                        <a:latin typeface="楷体" panose="02010609060101010101" charset="-122"/>
                        <a:ea typeface="楷体" panose="02010609060101010101"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p>
                      <a:pPr indent="0" algn="l" fontAlgn="auto">
                        <a:lnSpc>
                          <a:spcPts val="2200"/>
                        </a:lnSpc>
                      </a:pPr>
                      <a:r>
                        <a:rPr lang="zh-CN" altLang="en-US" sz="2400" b="1" dirty="0" smtClean="0">
                          <a:solidFill>
                            <a:srgbClr val="0000FF"/>
                          </a:solidFill>
                          <a:latin typeface="楷体" panose="02010609060101010101" charset="-122"/>
                          <a:ea typeface="楷体" panose="02010609060101010101" charset="-122"/>
                        </a:rPr>
                        <a:t>江陵张家山汉墓</a:t>
                      </a:r>
                      <a:r>
                        <a:rPr lang="en-US" altLang="zh-CN" sz="2400" b="1" dirty="0" smtClean="0">
                          <a:solidFill>
                            <a:srgbClr val="0000FF"/>
                          </a:solidFill>
                          <a:latin typeface="楷体" panose="02010609060101010101" charset="-122"/>
                          <a:ea typeface="楷体" panose="02010609060101010101" charset="-122"/>
                        </a:rPr>
                        <a:t>《</a:t>
                      </a:r>
                      <a:r>
                        <a:rPr lang="zh-CN" altLang="en-US" sz="2400" b="1" dirty="0" smtClean="0">
                          <a:solidFill>
                            <a:srgbClr val="0000FF"/>
                          </a:solidFill>
                          <a:latin typeface="楷体" panose="02010609060101010101" charset="-122"/>
                          <a:ea typeface="楷体" panose="02010609060101010101" charset="-122"/>
                        </a:rPr>
                        <a:t>二年律令</a:t>
                      </a:r>
                      <a:r>
                        <a:rPr lang="en-US" altLang="zh-CN" sz="2400" b="1" dirty="0" smtClean="0">
                          <a:solidFill>
                            <a:srgbClr val="0000FF"/>
                          </a:solidFill>
                          <a:latin typeface="楷体" panose="02010609060101010101" charset="-122"/>
                          <a:ea typeface="楷体" panose="02010609060101010101" charset="-122"/>
                        </a:rPr>
                        <a:t>》</a:t>
                      </a:r>
                      <a:r>
                        <a:rPr lang="zh-CN" altLang="en-US" sz="2400" b="1" dirty="0" smtClean="0">
                          <a:solidFill>
                            <a:srgbClr val="0000FF"/>
                          </a:solidFill>
                          <a:latin typeface="楷体" panose="02010609060101010101" charset="-122"/>
                          <a:ea typeface="楷体" panose="02010609060101010101" charset="-122"/>
                        </a:rPr>
                        <a:t>；沿袭秦律，制</a:t>
                      </a:r>
                      <a:r>
                        <a:rPr lang="en-US" altLang="zh-CN" sz="2400" b="1" dirty="0" smtClean="0">
                          <a:solidFill>
                            <a:srgbClr val="0000FF"/>
                          </a:solidFill>
                          <a:latin typeface="楷体" panose="02010609060101010101" charset="-122"/>
                          <a:ea typeface="楷体" panose="02010609060101010101" charset="-122"/>
                        </a:rPr>
                        <a:t>《</a:t>
                      </a:r>
                      <a:r>
                        <a:rPr lang="zh-CN" altLang="en-US" sz="2400" b="1" dirty="0" smtClean="0">
                          <a:solidFill>
                            <a:srgbClr val="0000FF"/>
                          </a:solidFill>
                          <a:latin typeface="楷体" panose="02010609060101010101" charset="-122"/>
                          <a:ea typeface="楷体" panose="02010609060101010101" charset="-122"/>
                        </a:rPr>
                        <a:t>九章律</a:t>
                      </a:r>
                      <a:r>
                        <a:rPr lang="en-US" altLang="zh-CN" sz="2400" b="1" dirty="0" smtClean="0">
                          <a:solidFill>
                            <a:srgbClr val="0000FF"/>
                          </a:solidFill>
                          <a:latin typeface="楷体" panose="02010609060101010101" charset="-122"/>
                          <a:ea typeface="楷体" panose="02010609060101010101" charset="-122"/>
                        </a:rPr>
                        <a:t>》</a:t>
                      </a:r>
                      <a:r>
                        <a:rPr lang="zh-CN" altLang="en-US" sz="2400" b="1" dirty="0" smtClean="0">
                          <a:solidFill>
                            <a:srgbClr val="0000FF"/>
                          </a:solidFill>
                          <a:latin typeface="楷体" panose="02010609060101010101" charset="-122"/>
                          <a:ea typeface="楷体" panose="02010609060101010101" charset="-122"/>
                        </a:rPr>
                        <a:t>。</a:t>
                      </a:r>
                      <a:endParaRPr lang="zh-CN" altLang="en-US" sz="2400" b="1" dirty="0" smtClean="0">
                        <a:solidFill>
                          <a:srgbClr val="0000FF"/>
                        </a:solidFill>
                        <a:latin typeface="楷体" panose="02010609060101010101" charset="-122"/>
                        <a:ea typeface="楷体" panose="02010609060101010101"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14095">
                <a:tc>
                  <a:txBody>
                    <a:bodyPr/>
                    <a:p>
                      <a:pPr indent="0" algn="l" fontAlgn="auto">
                        <a:lnSpc>
                          <a:spcPts val="2200"/>
                        </a:lnSpc>
                      </a:pPr>
                      <a:r>
                        <a:rPr lang="zh-CN" altLang="en-US" sz="2400" b="1" dirty="0" smtClean="0">
                          <a:solidFill>
                            <a:srgbClr val="0000FF"/>
                          </a:solidFill>
                          <a:latin typeface="楷体" panose="02010609060101010101" charset="-122"/>
                          <a:ea typeface="楷体" panose="02010609060101010101" charset="-122"/>
                        </a:rPr>
                        <a:t>魏晋</a:t>
                      </a:r>
                      <a:endParaRPr lang="zh-CN" altLang="en-US" sz="2400" b="1" dirty="0" smtClean="0">
                        <a:solidFill>
                          <a:srgbClr val="0000FF"/>
                        </a:solidFill>
                        <a:latin typeface="楷体" panose="02010609060101010101" charset="-122"/>
                        <a:ea typeface="楷体" panose="02010609060101010101" charset="-122"/>
                      </a:endParaRPr>
                    </a:p>
                    <a:p>
                      <a:pPr indent="0" algn="l" fontAlgn="auto">
                        <a:lnSpc>
                          <a:spcPts val="2200"/>
                        </a:lnSpc>
                      </a:pPr>
                      <a:r>
                        <a:rPr lang="zh-CN" altLang="en-US" sz="2400" b="1" dirty="0" smtClean="0">
                          <a:solidFill>
                            <a:srgbClr val="0000FF"/>
                          </a:solidFill>
                          <a:latin typeface="楷体" panose="02010609060101010101" charset="-122"/>
                          <a:ea typeface="楷体" panose="02010609060101010101" charset="-122"/>
                        </a:rPr>
                        <a:t>南北</a:t>
                      </a:r>
                      <a:endParaRPr lang="zh-CN" altLang="en-US" sz="2400" b="1" dirty="0" smtClean="0">
                        <a:solidFill>
                          <a:srgbClr val="0000FF"/>
                        </a:solidFill>
                        <a:latin typeface="楷体" panose="02010609060101010101" charset="-122"/>
                        <a:ea typeface="楷体" panose="02010609060101010101" charset="-122"/>
                      </a:endParaRPr>
                    </a:p>
                    <a:p>
                      <a:pPr indent="0" algn="l" fontAlgn="auto">
                        <a:lnSpc>
                          <a:spcPts val="2200"/>
                        </a:lnSpc>
                      </a:pPr>
                      <a:r>
                        <a:rPr lang="zh-CN" altLang="en-US" sz="2400" b="1" dirty="0" smtClean="0">
                          <a:solidFill>
                            <a:srgbClr val="0000FF"/>
                          </a:solidFill>
                          <a:latin typeface="楷体" panose="02010609060101010101" charset="-122"/>
                          <a:ea typeface="楷体" panose="02010609060101010101" charset="-122"/>
                        </a:rPr>
                        <a:t>朝</a:t>
                      </a:r>
                      <a:endParaRPr lang="zh-CN" altLang="en-US" sz="2400" b="1" dirty="0" smtClean="0">
                        <a:solidFill>
                          <a:srgbClr val="0000FF"/>
                        </a:solidFill>
                        <a:latin typeface="楷体" panose="02010609060101010101" charset="-122"/>
                        <a:ea typeface="楷体" panose="02010609060101010101"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p>
                      <a:pPr indent="0" algn="l" fontAlgn="auto">
                        <a:lnSpc>
                          <a:spcPts val="2200"/>
                        </a:lnSpc>
                      </a:pPr>
                      <a:r>
                        <a:rPr lang="zh-CN" altLang="en-US" sz="2400" b="1" dirty="0" smtClean="0">
                          <a:solidFill>
                            <a:srgbClr val="0000FF"/>
                          </a:solidFill>
                          <a:latin typeface="楷体" panose="02010609060101010101" charset="-122"/>
                          <a:ea typeface="楷体" panose="02010609060101010101" charset="-122"/>
                          <a:cs typeface="楷体" panose="02010609060101010101" charset="-122"/>
                        </a:rPr>
                        <a:t>魏明帝减省</a:t>
                      </a:r>
                      <a:r>
                        <a:rPr lang="en-US" altLang="zh-CN" sz="2400" b="1" dirty="0" smtClean="0">
                          <a:solidFill>
                            <a:srgbClr val="0000FF"/>
                          </a:solidFill>
                          <a:latin typeface="楷体" panose="02010609060101010101" charset="-122"/>
                          <a:ea typeface="楷体" panose="02010609060101010101" charset="-122"/>
                          <a:cs typeface="楷体" panose="02010609060101010101" charset="-122"/>
                        </a:rPr>
                        <a:t>《</a:t>
                      </a:r>
                      <a:r>
                        <a:rPr lang="zh-CN" altLang="en-US" sz="2400" b="1" dirty="0" smtClean="0">
                          <a:solidFill>
                            <a:srgbClr val="0000FF"/>
                          </a:solidFill>
                          <a:latin typeface="楷体" panose="02010609060101010101" charset="-122"/>
                          <a:ea typeface="楷体" panose="02010609060101010101" charset="-122"/>
                          <a:cs typeface="楷体" panose="02010609060101010101" charset="-122"/>
                        </a:rPr>
                        <a:t>魏律</a:t>
                      </a:r>
                      <a:r>
                        <a:rPr lang="en-US" altLang="zh-CN" sz="2400" b="1" dirty="0" smtClean="0">
                          <a:solidFill>
                            <a:srgbClr val="0000FF"/>
                          </a:solidFill>
                          <a:latin typeface="楷体" panose="02010609060101010101" charset="-122"/>
                          <a:ea typeface="楷体" panose="02010609060101010101" charset="-122"/>
                          <a:cs typeface="楷体" panose="02010609060101010101" charset="-122"/>
                        </a:rPr>
                        <a:t>》</a:t>
                      </a:r>
                      <a:r>
                        <a:rPr lang="zh-CN" altLang="en-US" sz="2400" b="1" dirty="0" smtClean="0">
                          <a:solidFill>
                            <a:srgbClr val="0000FF"/>
                          </a:solidFill>
                          <a:latin typeface="楷体" panose="02010609060101010101" charset="-122"/>
                          <a:ea typeface="楷体" panose="02010609060101010101" charset="-122"/>
                          <a:cs typeface="楷体" panose="02010609060101010101" charset="-122"/>
                        </a:rPr>
                        <a:t>，设置律博士准用儒学思想解释律令。</a:t>
                      </a:r>
                      <a:endParaRPr lang="en-US" altLang="zh-CN" sz="2400" b="1" dirty="0" smtClean="0">
                        <a:solidFill>
                          <a:srgbClr val="0000FF"/>
                        </a:solidFill>
                        <a:latin typeface="楷体" panose="02010609060101010101" charset="-122"/>
                        <a:ea typeface="楷体" panose="02010609060101010101" charset="-122"/>
                        <a:cs typeface="楷体" panose="02010609060101010101" charset="-122"/>
                      </a:endParaRPr>
                    </a:p>
                    <a:p>
                      <a:pPr indent="0" algn="l" fontAlgn="auto">
                        <a:lnSpc>
                          <a:spcPts val="2200"/>
                        </a:lnSpc>
                      </a:pPr>
                      <a:r>
                        <a:rPr lang="zh-CN" altLang="en-US" sz="2400" b="1" dirty="0" smtClean="0">
                          <a:solidFill>
                            <a:srgbClr val="0000FF"/>
                          </a:solidFill>
                          <a:latin typeface="楷体" panose="02010609060101010101" charset="-122"/>
                          <a:ea typeface="楷体" panose="02010609060101010101" charset="-122"/>
                          <a:cs typeface="楷体" panose="02010609060101010101" charset="-122"/>
                        </a:rPr>
                        <a:t>“八议”、“以服制论罪”、“子孙违犯教令”、“同姓不婚”、“义绝”、“七出”、“三不去”、“十恶”等纳入法律条文或制度。</a:t>
                      </a:r>
                      <a:endParaRPr lang="zh-CN" altLang="en-US" sz="2400" b="1" dirty="0" smtClean="0">
                        <a:solidFill>
                          <a:srgbClr val="0000FF"/>
                        </a:solidFill>
                        <a:latin typeface="楷体" panose="02010609060101010101" charset="-122"/>
                        <a:ea typeface="楷体" panose="02010609060101010101" charset="-122"/>
                        <a:cs typeface="楷体" panose="02010609060101010101"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000" fill="hold">
                                          <p:stCondLst>
                                            <p:cond delay="0"/>
                                          </p:stCondLst>
                                        </p:cTn>
                                        <p:tgtEl>
                                          <p:spTgt spid="3"/>
                                        </p:tgtEl>
                                        <p:attrNameLst>
                                          <p:attrName>style.visibility</p:attrName>
                                        </p:attrNameLst>
                                      </p:cBhvr>
                                      <p:to>
                                        <p:strVal val="visible"/>
                                      </p:to>
                                    </p:set>
                                    <p:animEffect transition="in" filter="wipe(left)">
                                      <p:cBhvr>
                                        <p:cTn id="7" dur="1000"/>
                                        <p:tgtEl>
                                          <p:spTgt spid="3"/>
                                        </p:tgtEl>
                                      </p:cBhvr>
                                    </p:animEffect>
                                  </p:childTnLst>
                                </p:cTn>
                              </p:par>
                              <p:par>
                                <p:cTn id="8" presetID="22" presetClass="entr" presetSubtype="8" fill="hold" grpId="0" nodeType="withEffect">
                                  <p:stCondLst>
                                    <p:cond delay="0"/>
                                  </p:stCondLst>
                                  <p:childTnLst>
                                    <p:set>
                                      <p:cBhvr>
                                        <p:cTn id="9" dur="1000" fill="hold">
                                          <p:stCondLst>
                                            <p:cond delay="0"/>
                                          </p:stCondLst>
                                        </p:cTn>
                                        <p:tgtEl>
                                          <p:spTgt spid="5"/>
                                        </p:tgtEl>
                                        <p:attrNameLst>
                                          <p:attrName>style.visibility</p:attrName>
                                        </p:attrNameLst>
                                      </p:cBhvr>
                                      <p:to>
                                        <p:strVal val="visible"/>
                                      </p:to>
                                    </p:set>
                                    <p:animEffect transition="in" filter="wipe(left)">
                                      <p:cBhvr>
                                        <p:cTn id="10" dur="1000"/>
                                        <p:tgtEl>
                                          <p:spTgt spid="5"/>
                                        </p:tgtEl>
                                      </p:cBhvr>
                                    </p:animEffect>
                                  </p:childTnLst>
                                </p:cTn>
                              </p:par>
                              <p:par>
                                <p:cTn id="11" presetID="22" presetClass="entr" presetSubtype="8" fill="hold" grpId="0" nodeType="withEffect">
                                  <p:stCondLst>
                                    <p:cond delay="0"/>
                                  </p:stCondLst>
                                  <p:childTnLst>
                                    <p:set>
                                      <p:cBhvr>
                                        <p:cTn id="12" dur="1000" fill="hold">
                                          <p:stCondLst>
                                            <p:cond delay="0"/>
                                          </p:stCondLst>
                                        </p:cTn>
                                        <p:tgtEl>
                                          <p:spTgt spid="2"/>
                                        </p:tgtEl>
                                        <p:attrNameLst>
                                          <p:attrName>style.visibility</p:attrName>
                                        </p:attrNameLst>
                                      </p:cBhvr>
                                      <p:to>
                                        <p:strVal val="visible"/>
                                      </p:to>
                                    </p:set>
                                    <p:animEffect transition="in" filter="wipe(left)">
                                      <p:cBhvr>
                                        <p:cTn id="13" dur="10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37" fill="hold" grpId="0" nodeType="clickEffect">
                                  <p:stCondLst>
                                    <p:cond delay="0"/>
                                  </p:stCondLst>
                                  <p:childTnLst>
                                    <p:set>
                                      <p:cBhvr>
                                        <p:cTn id="17" dur="1000" fill="hold">
                                          <p:stCondLst>
                                            <p:cond delay="0"/>
                                          </p:stCondLst>
                                        </p:cTn>
                                        <p:tgtEl>
                                          <p:spTgt spid="7"/>
                                        </p:tgtEl>
                                        <p:attrNameLst>
                                          <p:attrName>style.visibility</p:attrName>
                                        </p:attrNameLst>
                                      </p:cBhvr>
                                      <p:to>
                                        <p:strVal val="visible"/>
                                      </p:to>
                                    </p:set>
                                    <p:animEffect transition="in" filter="barn(outVertical)">
                                      <p:cBhvr>
                                        <p:cTn id="18"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animBg="1"/>
      <p:bldP spid="5" grpId="1" animBg="1"/>
      <p:bldP spid="2" grpId="1" animBg="1"/>
      <p:bldP spid="7"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 name="表格 3"/>
          <p:cNvGraphicFramePr>
            <a:graphicFrameLocks noGrp="1"/>
          </p:cNvGraphicFramePr>
          <p:nvPr/>
        </p:nvGraphicFramePr>
        <p:xfrm>
          <a:off x="407403" y="150561"/>
          <a:ext cx="11516011" cy="2468880"/>
        </p:xfrm>
        <a:graphic>
          <a:graphicData uri="http://schemas.openxmlformats.org/drawingml/2006/table">
            <a:tbl>
              <a:tblPr firstRow="1" bandRow="1">
                <a:tableStyleId>{16D9F66E-5EB9-4882-86FB-DCBF35E3C3E4}</a:tableStyleId>
              </a:tblPr>
              <a:tblGrid>
                <a:gridCol w="1898342"/>
                <a:gridCol w="9617669"/>
              </a:tblGrid>
              <a:tr h="370840">
                <a:tc>
                  <a:txBody>
                    <a:bodyPr/>
                    <a:p>
                      <a:pPr indent="0" algn="ctr" fontAlgn="auto">
                        <a:lnSpc>
                          <a:spcPts val="2500"/>
                        </a:lnSpc>
                      </a:pPr>
                      <a:r>
                        <a:rPr lang="zh-CN" altLang="en-US" sz="2400" dirty="0" smtClean="0">
                          <a:latin typeface="华文新魏" panose="02010800040101010101" pitchFamily="2" charset="-122"/>
                          <a:ea typeface="华文新魏" panose="02010800040101010101" pitchFamily="2" charset="-122"/>
                        </a:rPr>
                        <a:t>朝代</a:t>
                      </a:r>
                      <a:endParaRPr lang="zh-CN" altLang="en-US" sz="2400" dirty="0">
                        <a:latin typeface="华文新魏" panose="02010800040101010101" pitchFamily="2" charset="-122"/>
                        <a:ea typeface="华文新魏" panose="0201080004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p>
                      <a:pPr indent="0" algn="ctr" fontAlgn="auto">
                        <a:lnSpc>
                          <a:spcPts val="2500"/>
                        </a:lnSpc>
                      </a:pPr>
                      <a:r>
                        <a:rPr lang="zh-CN" altLang="en-US" sz="2400" dirty="0" smtClean="0">
                          <a:latin typeface="华文新魏" panose="02010800040101010101" pitchFamily="2" charset="-122"/>
                          <a:ea typeface="华文新魏" panose="02010800040101010101" pitchFamily="2" charset="-122"/>
                        </a:rPr>
                        <a:t>法律实践活动</a:t>
                      </a:r>
                      <a:endParaRPr lang="zh-CN" altLang="en-US" sz="2400" dirty="0">
                        <a:latin typeface="华文新魏" panose="02010800040101010101" pitchFamily="2" charset="-122"/>
                        <a:ea typeface="华文新魏" panose="0201080004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p>
                      <a:pPr indent="0" algn="l" fontAlgn="auto">
                        <a:lnSpc>
                          <a:spcPts val="2500"/>
                        </a:lnSpc>
                      </a:pPr>
                      <a:r>
                        <a:rPr lang="zh-CN" altLang="en-US" sz="2400" b="1" dirty="0" smtClean="0">
                          <a:latin typeface="华文新魏" panose="02010800040101010101" pitchFamily="2" charset="-122"/>
                          <a:ea typeface="华文新魏" panose="02010800040101010101" pitchFamily="2" charset="-122"/>
                        </a:rPr>
                        <a:t>魏晋南北朝</a:t>
                      </a:r>
                      <a:endParaRPr lang="zh-CN" altLang="en-US" sz="2400" b="1" dirty="0" smtClean="0">
                        <a:latin typeface="华文新魏" panose="02010800040101010101" pitchFamily="2" charset="-122"/>
                        <a:ea typeface="华文新魏" panose="0201080004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p>
                      <a:pPr indent="0" algn="l" fontAlgn="auto">
                        <a:lnSpc>
                          <a:spcPts val="2500"/>
                        </a:lnSpc>
                      </a:pPr>
                      <a:r>
                        <a:rPr lang="zh-CN" altLang="en-US" sz="2400" b="1" dirty="0" smtClean="0">
                          <a:latin typeface="华文新魏" panose="02010800040101010101" pitchFamily="2" charset="-122"/>
                          <a:ea typeface="华文新魏" panose="02010800040101010101" pitchFamily="2" charset="-122"/>
                        </a:rPr>
                        <a:t>魏明帝减省</a:t>
                      </a:r>
                      <a:r>
                        <a:rPr lang="en-US" altLang="zh-CN" sz="2400" b="1" dirty="0" smtClean="0">
                          <a:latin typeface="华文新魏" panose="02010800040101010101" pitchFamily="2" charset="-122"/>
                          <a:ea typeface="华文新魏" panose="02010800040101010101" pitchFamily="2" charset="-122"/>
                        </a:rPr>
                        <a:t>《</a:t>
                      </a:r>
                      <a:r>
                        <a:rPr lang="zh-CN" altLang="en-US" sz="2400" b="1" dirty="0" smtClean="0">
                          <a:latin typeface="华文新魏" panose="02010800040101010101" pitchFamily="2" charset="-122"/>
                          <a:ea typeface="华文新魏" panose="02010800040101010101" pitchFamily="2" charset="-122"/>
                        </a:rPr>
                        <a:t>魏律</a:t>
                      </a:r>
                      <a:r>
                        <a:rPr lang="en-US" altLang="zh-CN" sz="2400" b="1" dirty="0" smtClean="0">
                          <a:latin typeface="华文新魏" panose="02010800040101010101" pitchFamily="2" charset="-122"/>
                          <a:ea typeface="华文新魏" panose="02010800040101010101" pitchFamily="2" charset="-122"/>
                        </a:rPr>
                        <a:t>》</a:t>
                      </a:r>
                      <a:r>
                        <a:rPr lang="zh-CN" altLang="en-US" sz="2400" b="1" dirty="0" smtClean="0">
                          <a:latin typeface="华文新魏" panose="02010800040101010101" pitchFamily="2" charset="-122"/>
                          <a:ea typeface="华文新魏" panose="02010800040101010101" pitchFamily="2" charset="-122"/>
                        </a:rPr>
                        <a:t>，设置律博士准用儒学思想解释律令。</a:t>
                      </a:r>
                      <a:endParaRPr lang="en-US" altLang="zh-CN" sz="2400" b="1" dirty="0" smtClean="0">
                        <a:latin typeface="华文新魏" panose="02010800040101010101" pitchFamily="2" charset="-122"/>
                        <a:ea typeface="华文新魏" panose="02010800040101010101" pitchFamily="2" charset="-122"/>
                      </a:endParaRPr>
                    </a:p>
                    <a:p>
                      <a:pPr indent="0" algn="l" fontAlgn="auto">
                        <a:lnSpc>
                          <a:spcPts val="2500"/>
                        </a:lnSpc>
                      </a:pPr>
                      <a:r>
                        <a:rPr lang="zh-CN" altLang="en-US" sz="2400" b="1" dirty="0" smtClean="0">
                          <a:latin typeface="华文新魏" panose="02010800040101010101" pitchFamily="2" charset="-122"/>
                          <a:ea typeface="华文新魏" panose="02010800040101010101" pitchFamily="2" charset="-122"/>
                        </a:rPr>
                        <a:t>“八议”、“以服制论罪”、“子孙违犯教令”、“同姓不婚”、“义绝”、“七出”、“三不去”、“十恶”等纳入法律条文或制度。</a:t>
                      </a:r>
                      <a:endParaRPr lang="zh-CN" altLang="en-US" sz="2400" b="1" dirty="0">
                        <a:latin typeface="华文新魏" panose="02010800040101010101" pitchFamily="2" charset="-122"/>
                        <a:ea typeface="华文新魏" panose="0201080004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p>
                      <a:pPr indent="0" algn="l" fontAlgn="auto">
                        <a:lnSpc>
                          <a:spcPts val="2500"/>
                        </a:lnSpc>
                      </a:pPr>
                      <a:r>
                        <a:rPr lang="zh-CN" altLang="en-US" sz="2400" b="1" dirty="0" smtClean="0">
                          <a:latin typeface="华文新魏" panose="02010800040101010101" pitchFamily="2" charset="-122"/>
                          <a:ea typeface="华文新魏" panose="02010800040101010101" pitchFamily="2" charset="-122"/>
                        </a:rPr>
                        <a:t>唐朝</a:t>
                      </a:r>
                      <a:endParaRPr lang="zh-CN" altLang="en-US" sz="2400" b="1" dirty="0" smtClean="0">
                        <a:latin typeface="华文新魏" panose="02010800040101010101" pitchFamily="2" charset="-122"/>
                        <a:ea typeface="华文新魏" panose="0201080004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p>
                      <a:pPr indent="0" algn="l" fontAlgn="auto">
                        <a:lnSpc>
                          <a:spcPts val="2500"/>
                        </a:lnSpc>
                      </a:pPr>
                      <a:r>
                        <a:rPr lang="zh-CN" altLang="en-US" sz="2400" b="1" dirty="0" smtClean="0">
                          <a:latin typeface="华文新魏" panose="02010800040101010101" pitchFamily="2" charset="-122"/>
                          <a:ea typeface="华文新魏" panose="02010800040101010101" pitchFamily="2" charset="-122"/>
                        </a:rPr>
                        <a:t>删繁就简，制定</a:t>
                      </a:r>
                      <a:r>
                        <a:rPr lang="en-US" altLang="zh-CN" sz="2400" b="1" dirty="0" smtClean="0">
                          <a:latin typeface="华文新魏" panose="02010800040101010101" pitchFamily="2" charset="-122"/>
                          <a:ea typeface="华文新魏" panose="02010800040101010101" pitchFamily="2" charset="-122"/>
                        </a:rPr>
                        <a:t>《</a:t>
                      </a:r>
                      <a:r>
                        <a:rPr lang="zh-CN" altLang="en-US" sz="2400" b="1" dirty="0" smtClean="0">
                          <a:latin typeface="华文新魏" panose="02010800040101010101" pitchFamily="2" charset="-122"/>
                          <a:ea typeface="华文新魏" panose="02010800040101010101" pitchFamily="2" charset="-122"/>
                        </a:rPr>
                        <a:t>贞观律</a:t>
                      </a:r>
                      <a:r>
                        <a:rPr lang="en-US" altLang="zh-CN" sz="2400" b="1" dirty="0" smtClean="0">
                          <a:latin typeface="华文新魏" panose="02010800040101010101" pitchFamily="2" charset="-122"/>
                          <a:ea typeface="华文新魏" panose="02010800040101010101" pitchFamily="2" charset="-122"/>
                        </a:rPr>
                        <a:t>》</a:t>
                      </a:r>
                      <a:r>
                        <a:rPr lang="zh-CN" altLang="en-US" sz="2400" b="1" dirty="0" smtClean="0">
                          <a:latin typeface="华文新魏" panose="02010800040101010101" pitchFamily="2" charset="-122"/>
                          <a:ea typeface="华文新魏" panose="02010800040101010101" pitchFamily="2" charset="-122"/>
                        </a:rPr>
                        <a:t>、</a:t>
                      </a:r>
                      <a:r>
                        <a:rPr lang="en-US" altLang="zh-CN" sz="2400" b="1" dirty="0" smtClean="0">
                          <a:latin typeface="华文新魏" panose="02010800040101010101" pitchFamily="2" charset="-122"/>
                          <a:ea typeface="华文新魏" panose="02010800040101010101" pitchFamily="2" charset="-122"/>
                        </a:rPr>
                        <a:t>《</a:t>
                      </a:r>
                      <a:r>
                        <a:rPr lang="zh-CN" altLang="en-US" sz="2400" b="1" dirty="0" smtClean="0">
                          <a:latin typeface="华文新魏" panose="02010800040101010101" pitchFamily="2" charset="-122"/>
                          <a:ea typeface="华文新魏" panose="02010800040101010101" pitchFamily="2" charset="-122"/>
                        </a:rPr>
                        <a:t>永徽律</a:t>
                      </a:r>
                      <a:r>
                        <a:rPr lang="en-US" altLang="zh-CN" sz="2400" b="1" dirty="0" smtClean="0">
                          <a:latin typeface="华文新魏" panose="02010800040101010101" pitchFamily="2" charset="-122"/>
                          <a:ea typeface="华文新魏" panose="02010800040101010101" pitchFamily="2" charset="-122"/>
                        </a:rPr>
                        <a:t>》</a:t>
                      </a:r>
                      <a:r>
                        <a:rPr lang="zh-CN" altLang="en-US" sz="2400" b="1" dirty="0" smtClean="0">
                          <a:latin typeface="华文新魏" panose="02010800040101010101" pitchFamily="2" charset="-122"/>
                          <a:ea typeface="华文新魏" panose="02010800040101010101" pitchFamily="2" charset="-122"/>
                        </a:rPr>
                        <a:t>、</a:t>
                      </a:r>
                      <a:r>
                        <a:rPr lang="en-US" altLang="zh-CN" sz="2400" b="1" dirty="0" smtClean="0">
                          <a:latin typeface="华文新魏" panose="02010800040101010101" pitchFamily="2" charset="-122"/>
                          <a:ea typeface="华文新魏" panose="02010800040101010101" pitchFamily="2" charset="-122"/>
                        </a:rPr>
                        <a:t>《</a:t>
                      </a:r>
                      <a:r>
                        <a:rPr lang="zh-CN" altLang="en-US" sz="2400" b="1" dirty="0" smtClean="0">
                          <a:latin typeface="华文新魏" panose="02010800040101010101" pitchFamily="2" charset="-122"/>
                          <a:ea typeface="华文新魏" panose="02010800040101010101" pitchFamily="2" charset="-122"/>
                        </a:rPr>
                        <a:t>大唐开元礼</a:t>
                      </a:r>
                      <a:r>
                        <a:rPr lang="en-US" altLang="zh-CN" sz="2400" b="1" dirty="0" smtClean="0">
                          <a:latin typeface="华文新魏" panose="02010800040101010101" pitchFamily="2" charset="-122"/>
                          <a:ea typeface="华文新魏" panose="02010800040101010101" pitchFamily="2" charset="-122"/>
                        </a:rPr>
                        <a:t>》</a:t>
                      </a:r>
                      <a:r>
                        <a:rPr lang="zh-CN" altLang="en-US" sz="2400" b="1" dirty="0" smtClean="0">
                          <a:latin typeface="华文新魏" panose="02010800040101010101" pitchFamily="2" charset="-122"/>
                          <a:ea typeface="华文新魏" panose="02010800040101010101" pitchFamily="2" charset="-122"/>
                        </a:rPr>
                        <a:t>。</a:t>
                      </a:r>
                      <a:endParaRPr lang="en-US" altLang="zh-CN" sz="2400" b="1" dirty="0" smtClean="0">
                        <a:latin typeface="华文新魏" panose="02010800040101010101" pitchFamily="2" charset="-122"/>
                        <a:ea typeface="华文新魏" panose="02010800040101010101" pitchFamily="2" charset="-122"/>
                      </a:endParaRPr>
                    </a:p>
                    <a:p>
                      <a:pPr indent="0" algn="l" fontAlgn="auto">
                        <a:lnSpc>
                          <a:spcPts val="2500"/>
                        </a:lnSpc>
                      </a:pPr>
                      <a:r>
                        <a:rPr lang="zh-CN" altLang="en-US" sz="2400" b="1" dirty="0" smtClean="0">
                          <a:latin typeface="华文新魏" panose="02010800040101010101" pitchFamily="2" charset="-122"/>
                          <a:ea typeface="华文新魏" panose="02010800040101010101" pitchFamily="2" charset="-122"/>
                        </a:rPr>
                        <a:t>对律文逐条解释，撰成便于官吏使用的</a:t>
                      </a:r>
                      <a:r>
                        <a:rPr lang="en-US" altLang="zh-CN" sz="2400" b="1" dirty="0" smtClean="0">
                          <a:latin typeface="华文新魏" panose="02010800040101010101" pitchFamily="2" charset="-122"/>
                          <a:ea typeface="华文新魏" panose="02010800040101010101" pitchFamily="2" charset="-122"/>
                        </a:rPr>
                        <a:t>《</a:t>
                      </a:r>
                      <a:r>
                        <a:rPr lang="zh-CN" altLang="en-US" sz="2400" b="1" dirty="0" smtClean="0">
                          <a:latin typeface="华文新魏" panose="02010800040101010101" pitchFamily="2" charset="-122"/>
                          <a:ea typeface="华文新魏" panose="02010800040101010101" pitchFamily="2" charset="-122"/>
                        </a:rPr>
                        <a:t>唐律疏议</a:t>
                      </a:r>
                      <a:r>
                        <a:rPr lang="en-US" altLang="zh-CN" sz="2400" b="1" dirty="0" smtClean="0">
                          <a:latin typeface="华文新魏" panose="02010800040101010101" pitchFamily="2" charset="-122"/>
                          <a:ea typeface="华文新魏" panose="02010800040101010101" pitchFamily="2" charset="-122"/>
                        </a:rPr>
                        <a:t>》</a:t>
                      </a:r>
                      <a:r>
                        <a:rPr lang="zh-CN" altLang="en-US" sz="2400" b="1" dirty="0" smtClean="0">
                          <a:latin typeface="华文新魏" panose="02010800040101010101" pitchFamily="2" charset="-122"/>
                          <a:ea typeface="华文新魏" panose="02010800040101010101" pitchFamily="2" charset="-122"/>
                        </a:rPr>
                        <a:t>。</a:t>
                      </a:r>
                      <a:endParaRPr lang="zh-CN" altLang="en-US" sz="2400" b="1" dirty="0">
                        <a:latin typeface="华文新魏" panose="02010800040101010101" pitchFamily="2" charset="-122"/>
                        <a:ea typeface="华文新魏" panose="0201080004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文本框 6"/>
          <p:cNvSpPr txBox="1"/>
          <p:nvPr/>
        </p:nvSpPr>
        <p:spPr>
          <a:xfrm>
            <a:off x="173355" y="2529205"/>
            <a:ext cx="11848465" cy="2388870"/>
          </a:xfrm>
          <a:prstGeom prst="rect">
            <a:avLst/>
          </a:prstGeom>
          <a:noFill/>
          <a:ln>
            <a:solidFill>
              <a:srgbClr val="4B6865"/>
            </a:solidFill>
          </a:ln>
        </p:spPr>
        <p:txBody>
          <a:bodyPr wrap="square" rtlCol="0">
            <a:noAutofit/>
          </a:bodyPr>
          <a:p>
            <a:pPr indent="0" fontAlgn="auto">
              <a:lnSpc>
                <a:spcPts val="2800"/>
              </a:lnSpc>
            </a:pPr>
            <a:r>
              <a:rPr lang="zh-CN" altLang="en-US" sz="2800" b="1" dirty="0" smtClean="0">
                <a:solidFill>
                  <a:srgbClr val="0000FF"/>
                </a:solidFill>
                <a:latin typeface="黑体" panose="02010609060101010101" charset="-122"/>
                <a:ea typeface="黑体" panose="02010609060101010101" charset="-122"/>
                <a:cs typeface="黑体" panose="02010609060101010101" charset="-122"/>
                <a:sym typeface="+mn-ea"/>
              </a:rPr>
              <a:t>材料</a:t>
            </a:r>
            <a:r>
              <a:rPr lang="en-US" altLang="zh-CN" sz="2800" b="1" dirty="0" smtClean="0">
                <a:solidFill>
                  <a:srgbClr val="0000FF"/>
                </a:solidFill>
                <a:latin typeface="黑体" panose="02010609060101010101" charset="-122"/>
                <a:ea typeface="黑体" panose="02010609060101010101" charset="-122"/>
                <a:cs typeface="黑体" panose="02010609060101010101" charset="-122"/>
                <a:sym typeface="+mn-ea"/>
              </a:rPr>
              <a:t>8</a:t>
            </a:r>
            <a:r>
              <a:rPr lang="zh-CN" altLang="en-US" sz="2800" b="1" dirty="0" smtClean="0">
                <a:solidFill>
                  <a:srgbClr val="0000FF"/>
                </a:solidFill>
                <a:latin typeface="黑体" panose="02010609060101010101" charset="-122"/>
                <a:ea typeface="黑体" panose="02010609060101010101" charset="-122"/>
                <a:cs typeface="黑体" panose="02010609060101010101" charset="-122"/>
                <a:sym typeface="+mn-ea"/>
              </a:rPr>
              <a:t>：</a:t>
            </a:r>
            <a:r>
              <a:rPr lang="zh-CN" altLang="en-US" sz="2400" b="1" dirty="0" smtClean="0">
                <a:latin typeface="黑体" panose="02010609060101010101" charset="-122"/>
                <a:ea typeface="黑体" panose="02010609060101010101" charset="-122"/>
                <a:cs typeface="黑体" panose="02010609060101010101" charset="-122"/>
              </a:rPr>
              <a:t>在唐律律文及疏议中涉及的与不孝相关的条款有</a:t>
            </a:r>
            <a:r>
              <a:rPr lang="en-US" altLang="zh-CN" sz="2400" b="1" dirty="0" smtClean="0">
                <a:latin typeface="黑体" panose="02010609060101010101" charset="-122"/>
                <a:ea typeface="黑体" panose="02010609060101010101" charset="-122"/>
                <a:cs typeface="黑体" panose="02010609060101010101" charset="-122"/>
              </a:rPr>
              <a:t>107</a:t>
            </a:r>
            <a:r>
              <a:rPr lang="zh-CN" altLang="en-US" sz="2400" b="1" dirty="0" smtClean="0">
                <a:latin typeface="黑体" panose="02010609060101010101" charset="-122"/>
                <a:ea typeface="黑体" panose="02010609060101010101" charset="-122"/>
                <a:cs typeface="黑体" panose="02010609060101010101" charset="-122"/>
              </a:rPr>
              <a:t>条，占全部条款</a:t>
            </a:r>
            <a:r>
              <a:rPr lang="en-US" altLang="zh-CN" sz="2400" b="1" dirty="0" smtClean="0">
                <a:latin typeface="黑体" panose="02010609060101010101" charset="-122"/>
                <a:ea typeface="黑体" panose="02010609060101010101" charset="-122"/>
                <a:cs typeface="黑体" panose="02010609060101010101" charset="-122"/>
              </a:rPr>
              <a:t>21%</a:t>
            </a:r>
            <a:r>
              <a:rPr lang="zh-CN" altLang="en-US" sz="2400" b="1" dirty="0" smtClean="0">
                <a:latin typeface="黑体" panose="02010609060101010101" charset="-122"/>
                <a:ea typeface="黑体" panose="02010609060101010101" charset="-122"/>
                <a:cs typeface="黑体" panose="02010609060101010101" charset="-122"/>
              </a:rPr>
              <a:t>左右。</a:t>
            </a:r>
            <a:endParaRPr lang="en-US" altLang="zh-CN" sz="2400" b="1" dirty="0" smtClean="0">
              <a:latin typeface="黑体" panose="02010609060101010101" charset="-122"/>
              <a:ea typeface="黑体" panose="02010609060101010101" charset="-122"/>
              <a:cs typeface="黑体" panose="02010609060101010101" charset="-122"/>
            </a:endParaRPr>
          </a:p>
          <a:p>
            <a:pPr indent="0" fontAlgn="auto">
              <a:lnSpc>
                <a:spcPts val="2800"/>
              </a:lnSpc>
            </a:pPr>
            <a:r>
              <a:rPr lang="en-US" altLang="zh-CN" sz="2400" b="1" dirty="0">
                <a:latin typeface="黑体" panose="02010609060101010101" charset="-122"/>
                <a:ea typeface="黑体" panose="02010609060101010101" charset="-122"/>
                <a:cs typeface="黑体" panose="02010609060101010101" charset="-122"/>
              </a:rPr>
              <a:t> </a:t>
            </a:r>
            <a:r>
              <a:rPr lang="en-US" altLang="zh-CN" sz="2400" b="1" dirty="0" smtClean="0">
                <a:latin typeface="黑体" panose="02010609060101010101" charset="-122"/>
                <a:ea typeface="黑体" panose="02010609060101010101" charset="-122"/>
                <a:cs typeface="黑体" panose="02010609060101010101" charset="-122"/>
              </a:rPr>
              <a:t>                                    </a:t>
            </a:r>
            <a:r>
              <a:rPr lang="en-US" altLang="zh-CN" sz="2000" b="1" dirty="0" smtClean="0">
                <a:latin typeface="黑体" panose="02010609060101010101" charset="-122"/>
                <a:ea typeface="黑体" panose="02010609060101010101" charset="-122"/>
                <a:cs typeface="黑体" panose="02010609060101010101" charset="-122"/>
              </a:rPr>
              <a:t>——</a:t>
            </a:r>
            <a:r>
              <a:rPr lang="zh-CN" altLang="en-US" sz="2000" b="1" dirty="0" smtClean="0">
                <a:latin typeface="黑体" panose="02010609060101010101" charset="-122"/>
                <a:ea typeface="黑体" panose="02010609060101010101" charset="-122"/>
                <a:cs typeface="黑体" panose="02010609060101010101" charset="-122"/>
              </a:rPr>
              <a:t>卢楠：</a:t>
            </a:r>
            <a:r>
              <a:rPr lang="en-US" altLang="zh-CN" sz="2000" b="1" dirty="0" smtClean="0">
                <a:latin typeface="黑体" panose="02010609060101010101" charset="-122"/>
                <a:ea typeface="黑体" panose="02010609060101010101" charset="-122"/>
                <a:cs typeface="黑体" panose="02010609060101010101" charset="-122"/>
              </a:rPr>
              <a:t>《&lt;</a:t>
            </a:r>
            <a:r>
              <a:rPr lang="zh-CN" altLang="en-US" sz="2000" b="1" dirty="0" smtClean="0">
                <a:latin typeface="黑体" panose="02010609060101010101" charset="-122"/>
                <a:ea typeface="黑体" panose="02010609060101010101" charset="-122"/>
                <a:cs typeface="黑体" panose="02010609060101010101" charset="-122"/>
              </a:rPr>
              <a:t>唐律疏议</a:t>
            </a:r>
            <a:r>
              <a:rPr lang="en-US" altLang="zh-CN" sz="2000" b="1" dirty="0" smtClean="0">
                <a:latin typeface="黑体" panose="02010609060101010101" charset="-122"/>
                <a:ea typeface="黑体" panose="02010609060101010101" charset="-122"/>
                <a:cs typeface="黑体" panose="02010609060101010101" charset="-122"/>
              </a:rPr>
              <a:t>&gt;</a:t>
            </a:r>
            <a:r>
              <a:rPr lang="zh-CN" altLang="en-US" sz="2000" b="1" dirty="0" smtClean="0">
                <a:latin typeface="黑体" panose="02010609060101010101" charset="-122"/>
                <a:ea typeface="黑体" panose="02010609060101010101" charset="-122"/>
                <a:cs typeface="黑体" panose="02010609060101010101" charset="-122"/>
              </a:rPr>
              <a:t>之“不孝”一准乎礼</a:t>
            </a:r>
            <a:r>
              <a:rPr lang="en-US" altLang="zh-CN" sz="2000" b="1" dirty="0" smtClean="0">
                <a:latin typeface="黑体" panose="02010609060101010101" charset="-122"/>
                <a:ea typeface="黑体" panose="02010609060101010101" charset="-122"/>
                <a:cs typeface="黑体" panose="02010609060101010101" charset="-122"/>
              </a:rPr>
              <a:t>》</a:t>
            </a:r>
            <a:r>
              <a:rPr lang="zh-CN" altLang="en-US" sz="2400" b="1" dirty="0" smtClean="0">
                <a:solidFill>
                  <a:srgbClr val="333333"/>
                </a:solidFill>
                <a:latin typeface="黑体" panose="02010609060101010101" charset="-122"/>
                <a:ea typeface="黑体" panose="02010609060101010101" charset="-122"/>
                <a:cs typeface="黑体" panose="02010609060101010101" charset="-122"/>
                <a:sym typeface="+mn-ea"/>
              </a:rPr>
              <a:t>“</a:t>
            </a:r>
            <a:r>
              <a:rPr lang="zh-CN" altLang="en-US" sz="2400" b="1" dirty="0">
                <a:solidFill>
                  <a:srgbClr val="333333"/>
                </a:solidFill>
                <a:latin typeface="黑体" panose="02010609060101010101" charset="-122"/>
                <a:ea typeface="黑体" panose="02010609060101010101" charset="-122"/>
                <a:cs typeface="黑体" panose="02010609060101010101" charset="-122"/>
                <a:sym typeface="+mn-ea"/>
              </a:rPr>
              <a:t>诸臣以律文昉自</a:t>
            </a:r>
            <a:r>
              <a:rPr lang="en-US" altLang="zh-CN" sz="2400" b="1" dirty="0">
                <a:solidFill>
                  <a:srgbClr val="333333"/>
                </a:solidFill>
                <a:latin typeface="黑体" panose="02010609060101010101" charset="-122"/>
                <a:ea typeface="黑体" panose="02010609060101010101" charset="-122"/>
                <a:cs typeface="黑体" panose="02010609060101010101" charset="-122"/>
                <a:sym typeface="+mn-ea"/>
              </a:rPr>
              <a:t>《</a:t>
            </a:r>
            <a:r>
              <a:rPr lang="zh-CN" altLang="en-US" sz="2400" b="1" dirty="0">
                <a:solidFill>
                  <a:srgbClr val="333333"/>
                </a:solidFill>
                <a:latin typeface="黑体" panose="02010609060101010101" charset="-122"/>
                <a:ea typeface="黑体" panose="02010609060101010101" charset="-122"/>
                <a:cs typeface="黑体" panose="02010609060101010101" charset="-122"/>
                <a:sym typeface="+mn-ea"/>
              </a:rPr>
              <a:t>唐律</a:t>
            </a:r>
            <a:r>
              <a:rPr lang="en-US" altLang="zh-CN" sz="2400" b="1" dirty="0">
                <a:solidFill>
                  <a:srgbClr val="333333"/>
                </a:solidFill>
                <a:latin typeface="黑体" panose="02010609060101010101" charset="-122"/>
                <a:ea typeface="黑体" panose="02010609060101010101" charset="-122"/>
                <a:cs typeface="黑体" panose="02010609060101010101" charset="-122"/>
                <a:sym typeface="+mn-ea"/>
              </a:rPr>
              <a:t>》</a:t>
            </a:r>
            <a:r>
              <a:rPr lang="zh-CN" altLang="en-US" sz="2400" b="1" dirty="0">
                <a:solidFill>
                  <a:srgbClr val="333333"/>
                </a:solidFill>
                <a:latin typeface="黑体" panose="02010609060101010101" charset="-122"/>
                <a:ea typeface="黑体" panose="02010609060101010101" charset="-122"/>
                <a:cs typeface="黑体" panose="02010609060101010101" charset="-122"/>
                <a:sym typeface="+mn-ea"/>
              </a:rPr>
              <a:t>，辞简意赅，容致舛讹，于每篇正文后，增用总注，疏解律义。</a:t>
            </a:r>
            <a:r>
              <a:rPr lang="zh-CN" altLang="en-US" sz="2400" b="1" dirty="0" smtClean="0">
                <a:solidFill>
                  <a:srgbClr val="333333"/>
                </a:solidFill>
                <a:latin typeface="黑体" panose="02010609060101010101" charset="-122"/>
                <a:ea typeface="黑体" panose="02010609060101010101" charset="-122"/>
                <a:cs typeface="黑体" panose="02010609060101010101" charset="-122"/>
                <a:sym typeface="+mn-ea"/>
              </a:rPr>
              <a:t>”</a:t>
            </a:r>
            <a:r>
              <a:rPr lang="en-US" altLang="zh-CN" sz="2000" b="1" dirty="0">
                <a:solidFill>
                  <a:srgbClr val="333333"/>
                </a:solidFill>
                <a:latin typeface="黑体" panose="02010609060101010101" charset="-122"/>
                <a:ea typeface="黑体" panose="02010609060101010101" charset="-122"/>
                <a:cs typeface="黑体" panose="02010609060101010101" charset="-122"/>
                <a:sym typeface="+mn-ea"/>
              </a:rPr>
              <a:t>                                         </a:t>
            </a:r>
            <a:r>
              <a:rPr lang="en-US" altLang="zh-CN" sz="2000" b="1" dirty="0" smtClean="0">
                <a:solidFill>
                  <a:srgbClr val="333333"/>
                </a:solidFill>
                <a:latin typeface="黑体" panose="02010609060101010101" charset="-122"/>
                <a:ea typeface="黑体" panose="02010609060101010101" charset="-122"/>
                <a:cs typeface="黑体" panose="02010609060101010101" charset="-122"/>
                <a:sym typeface="+mn-ea"/>
              </a:rPr>
              <a:t>——《</a:t>
            </a:r>
            <a:r>
              <a:rPr lang="zh-CN" altLang="en-US" sz="2000" b="1" dirty="0">
                <a:solidFill>
                  <a:srgbClr val="333333"/>
                </a:solidFill>
                <a:latin typeface="黑体" panose="02010609060101010101" charset="-122"/>
                <a:ea typeface="黑体" panose="02010609060101010101" charset="-122"/>
                <a:cs typeface="黑体" panose="02010609060101010101" charset="-122"/>
                <a:sym typeface="+mn-ea"/>
              </a:rPr>
              <a:t>清史稿</a:t>
            </a:r>
            <a:r>
              <a:rPr lang="en-US" altLang="zh-CN" sz="2000" b="1" dirty="0">
                <a:solidFill>
                  <a:srgbClr val="333333"/>
                </a:solidFill>
                <a:latin typeface="黑体" panose="02010609060101010101" charset="-122"/>
                <a:ea typeface="黑体" panose="02010609060101010101" charset="-122"/>
                <a:cs typeface="黑体" panose="02010609060101010101" charset="-122"/>
                <a:sym typeface="+mn-ea"/>
              </a:rPr>
              <a:t>·</a:t>
            </a:r>
            <a:r>
              <a:rPr lang="zh-CN" altLang="en-US" sz="2000" b="1" dirty="0">
                <a:solidFill>
                  <a:srgbClr val="333333"/>
                </a:solidFill>
                <a:latin typeface="黑体" panose="02010609060101010101" charset="-122"/>
                <a:ea typeface="黑体" panose="02010609060101010101" charset="-122"/>
                <a:cs typeface="黑体" panose="02010609060101010101" charset="-122"/>
                <a:sym typeface="+mn-ea"/>
              </a:rPr>
              <a:t>刑法志</a:t>
            </a:r>
            <a:r>
              <a:rPr lang="en-US" altLang="zh-CN" sz="2000" b="1" dirty="0" smtClean="0">
                <a:solidFill>
                  <a:srgbClr val="333333"/>
                </a:solidFill>
                <a:latin typeface="黑体" panose="02010609060101010101" charset="-122"/>
                <a:ea typeface="黑体" panose="02010609060101010101" charset="-122"/>
                <a:cs typeface="黑体" panose="02010609060101010101" charset="-122"/>
                <a:sym typeface="+mn-ea"/>
              </a:rPr>
              <a:t>》</a:t>
            </a:r>
            <a:endParaRPr lang="en-US" altLang="zh-CN" sz="2000" b="1" dirty="0" smtClean="0">
              <a:solidFill>
                <a:srgbClr val="333333"/>
              </a:solidFill>
              <a:latin typeface="黑体" panose="02010609060101010101" charset="-122"/>
              <a:ea typeface="黑体" panose="02010609060101010101" charset="-122"/>
              <a:cs typeface="黑体" panose="02010609060101010101" charset="-122"/>
              <a:sym typeface="+mn-ea"/>
            </a:endParaRPr>
          </a:p>
          <a:p>
            <a:pPr indent="0" fontAlgn="auto">
              <a:lnSpc>
                <a:spcPts val="2800"/>
              </a:lnSpc>
            </a:pPr>
            <a:r>
              <a:rPr lang="en-US" altLang="zh-CN" sz="2400" b="1" kern="100" dirty="0">
                <a:latin typeface="黑体" panose="02010609060101010101" charset="-122"/>
                <a:ea typeface="黑体" panose="02010609060101010101" charset="-122"/>
                <a:cs typeface="Times New Roman" panose="02020603050405020304" pitchFamily="18" charset="0"/>
                <a:sym typeface="+mn-ea"/>
              </a:rPr>
              <a:t>《</a:t>
            </a:r>
            <a:r>
              <a:rPr lang="zh-CN" altLang="en-US" sz="2400" b="1" kern="100" dirty="0">
                <a:latin typeface="黑体" panose="02010609060101010101" charset="-122"/>
                <a:ea typeface="黑体" panose="02010609060101010101" charset="-122"/>
                <a:cs typeface="Times New Roman" panose="02020603050405020304" pitchFamily="18" charset="0"/>
                <a:sym typeface="+mn-ea"/>
              </a:rPr>
              <a:t>唐律疏议</a:t>
            </a:r>
            <a:r>
              <a:rPr lang="en-US" altLang="zh-CN" sz="2400" b="1" kern="100" dirty="0">
                <a:latin typeface="黑体" panose="02010609060101010101" charset="-122"/>
                <a:ea typeface="黑体" panose="02010609060101010101" charset="-122"/>
                <a:cs typeface="Times New Roman" panose="02020603050405020304" pitchFamily="18" charset="0"/>
                <a:sym typeface="+mn-ea"/>
              </a:rPr>
              <a:t>》</a:t>
            </a:r>
            <a:r>
              <a:rPr lang="zh-CN" altLang="en-US" sz="2400" b="1" kern="100" dirty="0">
                <a:latin typeface="黑体" panose="02010609060101010101" charset="-122"/>
                <a:ea typeface="黑体" panose="02010609060101010101" charset="-122"/>
                <a:cs typeface="Times New Roman" panose="02020603050405020304" pitchFamily="18" charset="0"/>
                <a:sym typeface="+mn-ea"/>
              </a:rPr>
              <a:t>的问世，标志着中华法系的定型，也意味着在中国古代思想领域中儒家法思想主流地位的确立</a:t>
            </a:r>
            <a:r>
              <a:rPr lang="zh-CN" altLang="en-US" sz="2000" b="1" kern="100" dirty="0">
                <a:latin typeface="黑体" panose="02010609060101010101" charset="-122"/>
                <a:ea typeface="黑体" panose="02010609060101010101" charset="-122"/>
                <a:cs typeface="Times New Roman" panose="02020603050405020304" pitchFamily="18" charset="0"/>
                <a:sym typeface="+mn-ea"/>
              </a:rPr>
              <a:t>。</a:t>
            </a:r>
            <a:r>
              <a:rPr lang="en-US" altLang="zh-CN" sz="2000" b="1" kern="100" dirty="0">
                <a:latin typeface="黑体" panose="02010609060101010101" charset="-122"/>
                <a:ea typeface="黑体" panose="02010609060101010101" charset="-122"/>
                <a:cs typeface="Times New Roman" panose="02020603050405020304" pitchFamily="18" charset="0"/>
                <a:sym typeface="+mn-ea"/>
              </a:rPr>
              <a:t>                          </a:t>
            </a:r>
            <a:r>
              <a:rPr lang="en-US" altLang="zh-CN" sz="2000" b="1" kern="100" dirty="0">
                <a:latin typeface="微软雅黑" panose="020B0503020204020204" charset="-122"/>
                <a:ea typeface="微软雅黑" panose="020B0503020204020204" charset="-122"/>
                <a:cs typeface="Times New Roman" panose="02020603050405020304" pitchFamily="18" charset="0"/>
                <a:sym typeface="+mn-ea"/>
              </a:rPr>
              <a:t>——</a:t>
            </a:r>
            <a:r>
              <a:rPr lang="zh-CN" altLang="en-US" sz="2000" b="1" kern="100" dirty="0">
                <a:latin typeface="微软雅黑" panose="020B0503020204020204" charset="-122"/>
                <a:ea typeface="微软雅黑" panose="020B0503020204020204" charset="-122"/>
                <a:cs typeface="Times New Roman" panose="02020603050405020304" pitchFamily="18" charset="0"/>
                <a:sym typeface="+mn-ea"/>
              </a:rPr>
              <a:t>俞荣根</a:t>
            </a:r>
            <a:r>
              <a:rPr lang="en-US" altLang="zh-CN" sz="2000" b="1" kern="100" dirty="0">
                <a:latin typeface="微软雅黑" panose="020B0503020204020204" charset="-122"/>
                <a:ea typeface="微软雅黑" panose="020B0503020204020204" charset="-122"/>
                <a:cs typeface="Times New Roman" panose="02020603050405020304" pitchFamily="18" charset="0"/>
                <a:sym typeface="+mn-ea"/>
              </a:rPr>
              <a:t>《</a:t>
            </a:r>
            <a:r>
              <a:rPr lang="zh-CN" altLang="en-US" sz="2000" b="1" kern="100" dirty="0">
                <a:latin typeface="微软雅黑" panose="020B0503020204020204" charset="-122"/>
                <a:ea typeface="微软雅黑" panose="020B0503020204020204" charset="-122"/>
                <a:cs typeface="Times New Roman" panose="02020603050405020304" pitchFamily="18" charset="0"/>
                <a:sym typeface="+mn-ea"/>
              </a:rPr>
              <a:t>中国法律思想史</a:t>
            </a:r>
            <a:r>
              <a:rPr lang="en-US" altLang="zh-CN" sz="2000" b="1" kern="100" dirty="0">
                <a:latin typeface="微软雅黑" panose="020B0503020204020204" charset="-122"/>
                <a:ea typeface="微软雅黑" panose="020B0503020204020204" charset="-122"/>
                <a:cs typeface="Times New Roman" panose="02020603050405020304" pitchFamily="18" charset="0"/>
                <a:sym typeface="+mn-ea"/>
              </a:rPr>
              <a:t>》</a:t>
            </a:r>
            <a:endParaRPr lang="en-US" altLang="zh-CN" sz="2000" kern="100" dirty="0">
              <a:latin typeface="微软雅黑" panose="020B0503020204020204" charset="-122"/>
              <a:ea typeface="微软雅黑" panose="020B0503020204020204" charset="-122"/>
              <a:cs typeface="Times New Roman" panose="02020603050405020304" pitchFamily="18" charset="0"/>
              <a:sym typeface="+mn-ea"/>
            </a:endParaRPr>
          </a:p>
          <a:p>
            <a:endParaRPr lang="en-US" altLang="zh-CN" sz="2000" b="1" dirty="0" smtClean="0">
              <a:solidFill>
                <a:srgbClr val="333333"/>
              </a:solidFill>
              <a:latin typeface="黑体" panose="02010609060101010101" charset="-122"/>
              <a:ea typeface="黑体" panose="02010609060101010101" charset="-122"/>
              <a:cs typeface="黑体" panose="02010609060101010101" charset="-122"/>
              <a:sym typeface="+mn-ea"/>
            </a:endParaRPr>
          </a:p>
          <a:p>
            <a:endParaRPr lang="en-US" altLang="zh-CN" sz="2000" b="1" dirty="0" smtClean="0">
              <a:solidFill>
                <a:srgbClr val="333333"/>
              </a:solidFill>
              <a:latin typeface="黑体" panose="02010609060101010101" charset="-122"/>
              <a:ea typeface="黑体" panose="02010609060101010101" charset="-122"/>
              <a:cs typeface="黑体" panose="02010609060101010101" charset="-122"/>
              <a:sym typeface="+mn-ea"/>
            </a:endParaRPr>
          </a:p>
          <a:p>
            <a:endParaRPr lang="zh-CN" altLang="en-US" sz="2000" b="1" dirty="0">
              <a:latin typeface="黑体" panose="02010609060101010101" charset="-122"/>
              <a:ea typeface="黑体" panose="02010609060101010101" charset="-122"/>
              <a:cs typeface="黑体" panose="02010609060101010101" charset="-122"/>
            </a:endParaRPr>
          </a:p>
          <a:p>
            <a:endParaRPr lang="zh-CN" altLang="en-US" sz="2000" b="1" dirty="0" smtClean="0">
              <a:latin typeface="黑体" panose="02010609060101010101" charset="-122"/>
              <a:ea typeface="黑体" panose="02010609060101010101" charset="-122"/>
              <a:cs typeface="黑体" panose="02010609060101010101" charset="-122"/>
            </a:endParaRPr>
          </a:p>
        </p:txBody>
      </p:sp>
      <p:sp>
        <p:nvSpPr>
          <p:cNvPr id="5" name="文本框 4"/>
          <p:cNvSpPr txBox="1"/>
          <p:nvPr/>
        </p:nvSpPr>
        <p:spPr>
          <a:xfrm>
            <a:off x="759460" y="5117465"/>
            <a:ext cx="10812780" cy="1061085"/>
          </a:xfrm>
          <a:prstGeom prst="rect">
            <a:avLst/>
          </a:prstGeom>
          <a:noFill/>
          <a:ln>
            <a:solidFill>
              <a:schemeClr val="tx1"/>
            </a:solidFill>
          </a:ln>
        </p:spPr>
        <p:txBody>
          <a:bodyPr wrap="square" rtlCol="0">
            <a:noAutofit/>
          </a:bodyPr>
          <a:p>
            <a:pPr algn="ctr"/>
            <a:r>
              <a:rPr lang="zh-CN" altLang="en-US" sz="3600" b="1" dirty="0" smtClean="0">
                <a:latin typeface="微软雅黑" panose="020B0503020204020204" charset="-122"/>
                <a:ea typeface="微软雅黑" panose="020B0503020204020204" charset="-122"/>
                <a:cs typeface="微软雅黑" panose="020B0503020204020204" charset="-122"/>
              </a:rPr>
              <a:t>问题</a:t>
            </a:r>
            <a:r>
              <a:rPr lang="en-US" altLang="zh-CN" sz="3600" b="1" dirty="0" smtClean="0">
                <a:latin typeface="微软雅黑" panose="020B0503020204020204" charset="-122"/>
                <a:ea typeface="微软雅黑" panose="020B0503020204020204" charset="-122"/>
                <a:cs typeface="微软雅黑" panose="020B0503020204020204" charset="-122"/>
              </a:rPr>
              <a:t>6</a:t>
            </a:r>
            <a:r>
              <a:rPr lang="zh-CN" altLang="en-US" sz="3600" b="1" dirty="0" smtClean="0">
                <a:latin typeface="微软雅黑" panose="020B0503020204020204" charset="-122"/>
                <a:ea typeface="微软雅黑" panose="020B0503020204020204" charset="-122"/>
                <a:cs typeface="微软雅黑" panose="020B0503020204020204" charset="-122"/>
              </a:rPr>
              <a:t>：</a:t>
            </a:r>
            <a:r>
              <a:rPr lang="zh-CN" altLang="en-US" sz="2800" b="1" dirty="0" smtClean="0">
                <a:latin typeface="微软雅黑" panose="020B0503020204020204" charset="-122"/>
                <a:ea typeface="微软雅黑" panose="020B0503020204020204" charset="-122"/>
                <a:cs typeface="微软雅黑" panose="020B0503020204020204" charset="-122"/>
              </a:rPr>
              <a:t>结合教材与导学案，分析思考</a:t>
            </a:r>
            <a:r>
              <a:rPr lang="en-US" altLang="zh-CN" sz="2800" b="1" dirty="0" smtClean="0">
                <a:latin typeface="微软雅黑" panose="020B0503020204020204" charset="-122"/>
                <a:ea typeface="微软雅黑" panose="020B0503020204020204" charset="-122"/>
                <a:sym typeface="+mn-ea"/>
              </a:rPr>
              <a:t>《</a:t>
            </a:r>
            <a:r>
              <a:rPr lang="zh-CN" altLang="en-US" sz="2800" b="1" dirty="0" smtClean="0">
                <a:latin typeface="微软雅黑" panose="020B0503020204020204" charset="-122"/>
                <a:ea typeface="微软雅黑" panose="020B0503020204020204" charset="-122"/>
                <a:sym typeface="+mn-ea"/>
              </a:rPr>
              <a:t>唐律疏议</a:t>
            </a:r>
            <a:r>
              <a:rPr lang="en-US" altLang="zh-CN" sz="2800" b="1" dirty="0" smtClean="0">
                <a:latin typeface="微软雅黑" panose="020B0503020204020204" charset="-122"/>
                <a:ea typeface="微软雅黑" panose="020B0503020204020204" charset="-122"/>
                <a:sym typeface="+mn-ea"/>
              </a:rPr>
              <a:t>》</a:t>
            </a:r>
            <a:r>
              <a:rPr lang="zh-CN" altLang="en-US" sz="2800" b="1" dirty="0" smtClean="0">
                <a:latin typeface="微软雅黑" panose="020B0503020204020204" charset="-122"/>
                <a:ea typeface="微软雅黑" panose="020B0503020204020204" charset="-122"/>
                <a:sym typeface="+mn-ea"/>
              </a:rPr>
              <a:t>的历史地位</a:t>
            </a:r>
            <a:endParaRPr lang="zh-CN" altLang="en-US" sz="2800" b="1" dirty="0" smtClean="0">
              <a:latin typeface="微软雅黑" panose="020B0503020204020204" charset="-122"/>
              <a:ea typeface="微软雅黑" panose="020B0503020204020204" charset="-122"/>
              <a:sym typeface="+mn-ea"/>
            </a:endParaRPr>
          </a:p>
          <a:p>
            <a:pPr algn="ctr"/>
            <a:r>
              <a:rPr lang="zh-CN" altLang="en-US" sz="2800" b="1" dirty="0" smtClean="0">
                <a:latin typeface="微软雅黑" panose="020B0503020204020204" charset="-122"/>
                <a:ea typeface="微软雅黑" panose="020B0503020204020204" charset="-122"/>
                <a:sym typeface="+mn-ea"/>
              </a:rPr>
              <a:t> </a:t>
            </a:r>
            <a:r>
              <a:rPr lang="en-US" altLang="zh-CN" sz="2800" b="1" dirty="0" smtClean="0">
                <a:latin typeface="微软雅黑" panose="020B0503020204020204" charset="-122"/>
                <a:ea typeface="微软雅黑" panose="020B0503020204020204" charset="-122"/>
                <a:sym typeface="+mn-ea"/>
              </a:rPr>
              <a:t>        </a:t>
            </a:r>
            <a:r>
              <a:rPr lang="zh-CN" altLang="en-US" sz="2800" b="1" dirty="0" smtClean="0">
                <a:latin typeface="微软雅黑" panose="020B0503020204020204" charset="-122"/>
                <a:ea typeface="微软雅黑" panose="020B0503020204020204" charset="-122"/>
                <a:sym typeface="+mn-ea"/>
              </a:rPr>
              <a:t>和特点？中华法系的显著特征成因与深远的历史影响。</a:t>
            </a:r>
            <a:endParaRPr lang="zh-CN" altLang="en-US" sz="2800" b="1" dirty="0" smtClean="0">
              <a:latin typeface="微软雅黑" panose="020B0503020204020204" charset="-122"/>
              <a:ea typeface="微软雅黑" panose="020B0503020204020204" charset="-122"/>
              <a:cs typeface="微软雅黑" panose="020B0503020204020204"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000" fill="hold">
                                          <p:stCondLst>
                                            <p:cond delay="0"/>
                                          </p:stCondLst>
                                        </p:cTn>
                                        <p:tgtEl>
                                          <p:spTgt spid="4"/>
                                        </p:tgtEl>
                                        <p:attrNameLst>
                                          <p:attrName>style.visibility</p:attrName>
                                        </p:attrNameLst>
                                      </p:cBhvr>
                                      <p:to>
                                        <p:strVal val="visible"/>
                                      </p:to>
                                    </p:set>
                                    <p:animEffect transition="in" filter="wipe(left)">
                                      <p:cBhvr>
                                        <p:cTn id="7" dur="1000"/>
                                        <p:tgtEl>
                                          <p:spTgt spid="4"/>
                                        </p:tgtEl>
                                      </p:cBhvr>
                                    </p:animEffect>
                                  </p:childTnLst>
                                </p:cTn>
                              </p:par>
                              <p:par>
                                <p:cTn id="8" presetID="22" presetClass="entr" presetSubtype="8" fill="hold" grpId="0" nodeType="withEffect">
                                  <p:stCondLst>
                                    <p:cond delay="0"/>
                                  </p:stCondLst>
                                  <p:childTnLst>
                                    <p:set>
                                      <p:cBhvr>
                                        <p:cTn id="9" dur="1000" fill="hold">
                                          <p:stCondLst>
                                            <p:cond delay="0"/>
                                          </p:stCondLst>
                                        </p:cTn>
                                        <p:tgtEl>
                                          <p:spTgt spid="7"/>
                                        </p:tgtEl>
                                        <p:attrNameLst>
                                          <p:attrName>style.visibility</p:attrName>
                                        </p:attrNameLst>
                                      </p:cBhvr>
                                      <p:to>
                                        <p:strVal val="visible"/>
                                      </p:to>
                                    </p:set>
                                    <p:animEffect transition="in" filter="wipe(left)">
                                      <p:cBhvr>
                                        <p:cTn id="10" dur="10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37" fill="hold" grpId="2" nodeType="clickEffect">
                                  <p:stCondLst>
                                    <p:cond delay="0"/>
                                  </p:stCondLst>
                                  <p:childTnLst>
                                    <p:set>
                                      <p:cBhvr>
                                        <p:cTn id="14" dur="1000" fill="hold">
                                          <p:stCondLst>
                                            <p:cond delay="0"/>
                                          </p:stCondLst>
                                        </p:cTn>
                                        <p:tgtEl>
                                          <p:spTgt spid="5"/>
                                        </p:tgtEl>
                                        <p:attrNameLst>
                                          <p:attrName>style.visibility</p:attrName>
                                        </p:attrNameLst>
                                      </p:cBhvr>
                                      <p:to>
                                        <p:strVal val="visible"/>
                                      </p:to>
                                    </p:set>
                                    <p:animEffect transition="in" filter="barn(outVertical)">
                                      <p:cBhvr>
                                        <p:cTn id="15"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animBg="1"/>
      <p:bldP spid="7" grpId="0" animBg="1"/>
      <p:bldP spid="5" grpId="2"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文本框 5"/>
          <p:cNvSpPr txBox="1"/>
          <p:nvPr/>
        </p:nvSpPr>
        <p:spPr>
          <a:xfrm>
            <a:off x="376555" y="135890"/>
            <a:ext cx="11044555" cy="4283075"/>
          </a:xfrm>
          <a:prstGeom prst="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wrap="square" rtlCol="0">
            <a:noAutofit/>
          </a:bodyPr>
          <a:p>
            <a:pPr indent="0" fontAlgn="auto">
              <a:lnSpc>
                <a:spcPts val="4500"/>
              </a:lnSpc>
            </a:pPr>
            <a:r>
              <a:rPr lang="zh-CN" altLang="en-US" sz="3200" b="1" dirty="0" smtClean="0">
                <a:solidFill>
                  <a:srgbClr val="0000FF"/>
                </a:solidFill>
                <a:latin typeface="微软雅黑" panose="020B0503020204020204" charset="-122"/>
                <a:ea typeface="微软雅黑" panose="020B0503020204020204" charset="-122"/>
                <a:cs typeface="微软雅黑" panose="020B0503020204020204" charset="-122"/>
              </a:rPr>
              <a:t>地位：</a:t>
            </a:r>
            <a:r>
              <a:rPr lang="zh-CN" altLang="en-US" sz="2800" b="1" dirty="0" smtClean="0">
                <a:solidFill>
                  <a:srgbClr val="FF0000"/>
                </a:solidFill>
                <a:latin typeface="微软雅黑" panose="020B0503020204020204" charset="-122"/>
                <a:ea typeface="微软雅黑" panose="020B0503020204020204" charset="-122"/>
                <a:cs typeface="微软雅黑" panose="020B0503020204020204" charset="-122"/>
              </a:rPr>
              <a:t>《唐律疏议》继承了汉晋以来立法和注律的经验，是现存最早最为完整的封建法典。</a:t>
            </a:r>
            <a:r>
              <a:rPr lang="zh-CN" altLang="en-US" sz="3200" b="1" dirty="0" smtClean="0">
                <a:solidFill>
                  <a:srgbClr val="0000FF"/>
                </a:solidFill>
                <a:latin typeface="微软雅黑" panose="020B0503020204020204" charset="-122"/>
                <a:ea typeface="微软雅黑" panose="020B0503020204020204" charset="-122"/>
                <a:cs typeface="微软雅黑" panose="020B0503020204020204" charset="-122"/>
              </a:rPr>
              <a:t>特点：</a:t>
            </a:r>
            <a:r>
              <a:rPr lang="zh-CN" altLang="en-US" sz="2800" b="1" dirty="0" smtClean="0">
                <a:solidFill>
                  <a:srgbClr val="FF0000"/>
                </a:solidFill>
                <a:latin typeface="微软雅黑" panose="020B0503020204020204" charset="-122"/>
                <a:ea typeface="微软雅黑" panose="020B0503020204020204" charset="-122"/>
                <a:cs typeface="微软雅黑" panose="020B0503020204020204" charset="-122"/>
                <a:sym typeface="+mn-ea"/>
              </a:rPr>
              <a:t>《唐律疏议》</a:t>
            </a:r>
            <a:r>
              <a:rPr lang="zh-CN" altLang="en-US" sz="2800" b="1" dirty="0" smtClean="0">
                <a:solidFill>
                  <a:srgbClr val="FF0000"/>
                </a:solidFill>
                <a:latin typeface="微软雅黑" panose="020B0503020204020204" charset="-122"/>
                <a:ea typeface="微软雅黑" panose="020B0503020204020204" charset="-122"/>
                <a:cs typeface="微软雅黑" panose="020B0503020204020204" charset="-122"/>
              </a:rPr>
              <a:t>是礼法结合的典范，对儒家伦理中的“孝”十分重视，成为历代王朝的立法蓝本。</a:t>
            </a:r>
            <a:r>
              <a:rPr lang="zh-CN" altLang="en-US" sz="3200" b="1" dirty="0" smtClean="0">
                <a:solidFill>
                  <a:srgbClr val="0000FF"/>
                </a:solidFill>
                <a:latin typeface="微软雅黑" panose="020B0503020204020204" charset="-122"/>
                <a:ea typeface="微软雅黑" panose="020B0503020204020204" charset="-122"/>
                <a:cs typeface="微软雅黑" panose="020B0503020204020204" charset="-122"/>
              </a:rPr>
              <a:t>特征：</a:t>
            </a:r>
            <a:r>
              <a:rPr lang="zh-CN" altLang="en-US" sz="2800" b="1" dirty="0" smtClean="0">
                <a:solidFill>
                  <a:srgbClr val="FF0000"/>
                </a:solidFill>
                <a:latin typeface="微软雅黑" panose="020B0503020204020204" charset="-122"/>
                <a:ea typeface="微软雅黑" panose="020B0503020204020204" charset="-122"/>
                <a:cs typeface="微软雅黑" panose="020B0503020204020204" charset="-122"/>
              </a:rPr>
              <a:t>源远流长独立发展；</a:t>
            </a:r>
            <a:r>
              <a:rPr lang="zh-CN" altLang="en-US" sz="2800" b="1">
                <a:solidFill>
                  <a:srgbClr val="FF0000"/>
                </a:solidFill>
                <a:latin typeface="微软雅黑" panose="020B0503020204020204" charset="-122"/>
                <a:ea typeface="微软雅黑" panose="020B0503020204020204" charset="-122"/>
                <a:cs typeface="微软雅黑" panose="020B0503020204020204" charset="-122"/>
                <a:sym typeface="+mn-ea"/>
              </a:rPr>
              <a:t>礼法融合德主刑辅</a:t>
            </a:r>
            <a:r>
              <a:rPr lang="zh-CN" sz="2800" b="1">
                <a:solidFill>
                  <a:srgbClr val="FF0000"/>
                </a:solidFill>
                <a:latin typeface="微软雅黑" panose="020B0503020204020204" charset="-122"/>
                <a:ea typeface="微软雅黑" panose="020B0503020204020204" charset="-122"/>
                <a:cs typeface="微软雅黑" panose="020B0503020204020204" charset="-122"/>
                <a:sym typeface="+mn-ea"/>
              </a:rPr>
              <a:t>；</a:t>
            </a:r>
            <a:r>
              <a:rPr lang="zh-CN" sz="2800" b="1" dirty="0" smtClean="0">
                <a:solidFill>
                  <a:srgbClr val="FF0000"/>
                </a:solidFill>
                <a:latin typeface="微软雅黑" panose="020B0503020204020204" charset="-122"/>
                <a:ea typeface="微软雅黑" panose="020B0503020204020204" charset="-122"/>
                <a:cs typeface="微软雅黑" panose="020B0503020204020204" charset="-122"/>
              </a:rPr>
              <a:t>体系完备影响深远；浸润宗法注重维护国家民族利益；官僚贵族享有法定特权；侧重无诉讼和谐的社会价值取向；</a:t>
            </a:r>
            <a:r>
              <a:rPr lang="zh-CN" altLang="en-US" sz="2800" b="1">
                <a:solidFill>
                  <a:srgbClr val="FF0000"/>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诸法合体并用</a:t>
            </a:r>
            <a:r>
              <a:rPr lang="en-US" altLang="zh-CN" sz="2800" b="1">
                <a:solidFill>
                  <a:srgbClr val="FF0000"/>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a:t>
            </a:r>
            <a:r>
              <a:rPr lang="zh-CN" altLang="en-US" sz="2800" b="1">
                <a:solidFill>
                  <a:srgbClr val="FF0000"/>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司法隶属于行政</a:t>
            </a:r>
            <a:r>
              <a:rPr lang="en-US" altLang="zh-CN" sz="2800" b="1">
                <a:solidFill>
                  <a:srgbClr val="FF0000"/>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a:t>
            </a:r>
            <a:r>
              <a:rPr lang="zh-CN" altLang="en-US" sz="2800" b="1">
                <a:solidFill>
                  <a:srgbClr val="FF0000"/>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无独立审判权。</a:t>
            </a:r>
            <a:r>
              <a:rPr lang="zh-CN" altLang="en-US" sz="3200" b="1">
                <a:solidFill>
                  <a:srgbClr val="0000FF"/>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成因：</a:t>
            </a:r>
            <a:r>
              <a:rPr lang="zh-CN" altLang="en-US" sz="2800" b="1">
                <a:solidFill>
                  <a:srgbClr val="FF0000"/>
                </a:solidFill>
                <a:latin typeface="微软雅黑" panose="020B0503020204020204" charset="-122"/>
                <a:ea typeface="微软雅黑" panose="020B0503020204020204" charset="-122"/>
                <a:cs typeface="微软雅黑" panose="020B0503020204020204" charset="-122"/>
                <a:sym typeface="+mn-ea"/>
              </a:rPr>
              <a:t>自然经济；宗法制度；专制统治；儒家思想。</a:t>
            </a:r>
            <a:endParaRPr lang="zh-CN" altLang="en-US" sz="2800" b="1" dirty="0" smtClean="0">
              <a:solidFill>
                <a:srgbClr val="FF0000"/>
              </a:solidFill>
              <a:latin typeface="微软雅黑" panose="020B0503020204020204" charset="-122"/>
              <a:ea typeface="微软雅黑" panose="020B0503020204020204" charset="-122"/>
              <a:cs typeface="微软雅黑" panose="020B0503020204020204" charset="-122"/>
              <a:sym typeface="+mn-ea"/>
            </a:endParaRPr>
          </a:p>
        </p:txBody>
      </p:sp>
      <p:sp>
        <p:nvSpPr>
          <p:cNvPr id="7" name="文本框 6"/>
          <p:cNvSpPr txBox="1"/>
          <p:nvPr/>
        </p:nvSpPr>
        <p:spPr>
          <a:xfrm>
            <a:off x="180340" y="4612640"/>
            <a:ext cx="11338560" cy="1814830"/>
          </a:xfrm>
          <a:prstGeom prst="rect">
            <a:avLst/>
          </a:prstGeom>
          <a:noFill/>
          <a:ln>
            <a:solidFill>
              <a:srgbClr val="0000FF"/>
            </a:solidFill>
          </a:ln>
        </p:spPr>
        <p:txBody>
          <a:bodyPr wrap="square" rtlCol="0" anchor="t">
            <a:spAutoFit/>
          </a:bodyPr>
          <a:p>
            <a:r>
              <a:rPr lang="zh-CN" altLang="en-US" sz="2800" b="1">
                <a:solidFill>
                  <a:srgbClr val="0000FF"/>
                </a:solidFill>
              </a:rPr>
              <a:t>中华法系是以中国古代儒家伦理为基础的，以《唐律疏议》为代表的中国法律和仿照这种法律而制定的东亚、东南亚等封建国家法律的总称。中华法系是与大陆法系、英美法系、伊斯兰法系、印度法系并列的五大法系之一。</a:t>
            </a:r>
            <a:endParaRPr lang="zh-CN" altLang="en-US" sz="2800" b="1">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000" fill="hold">
                                          <p:stCondLst>
                                            <p:cond delay="0"/>
                                          </p:stCondLst>
                                        </p:cTn>
                                        <p:tgtEl>
                                          <p:spTgt spid="6"/>
                                        </p:tgtEl>
                                        <p:attrNameLst>
                                          <p:attrName>style.visibility</p:attrName>
                                        </p:attrNameLst>
                                      </p:cBhvr>
                                      <p:to>
                                        <p:strVal val="visible"/>
                                      </p:to>
                                    </p:set>
                                    <p:animEffect transition="in" filter="box(in)">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000" fill="hold">
                                          <p:stCondLst>
                                            <p:cond delay="0"/>
                                          </p:stCondLst>
                                        </p:cTn>
                                        <p:tgtEl>
                                          <p:spTgt spid="7"/>
                                        </p:tgtEl>
                                        <p:attrNameLst>
                                          <p:attrName>style.visibility</p:attrName>
                                        </p:attrNameLst>
                                      </p:cBhvr>
                                      <p:to>
                                        <p:strVal val="visible"/>
                                      </p:to>
                                    </p:set>
                                    <p:anim calcmode="lin" valueType="num">
                                      <p:cBhvr additive="base">
                                        <p:cTn id="12" dur="1000" fill="hold"/>
                                        <p:tgtEl>
                                          <p:spTgt spid="7"/>
                                        </p:tgtEl>
                                        <p:attrNameLst>
                                          <p:attrName>ppt_x</p:attrName>
                                        </p:attrNameLst>
                                      </p:cBhvr>
                                      <p:tavLst>
                                        <p:tav tm="0">
                                          <p:val>
                                            <p:strVal val="#ppt_x"/>
                                          </p:val>
                                        </p:tav>
                                        <p:tav tm="100000">
                                          <p:val>
                                            <p:strVal val="#ppt_x"/>
                                          </p:val>
                                        </p:tav>
                                      </p:tavLst>
                                    </p:anim>
                                    <p:anim calcmode="lin" valueType="num">
                                      <p:cBhvr additive="base">
                                        <p:cTn id="13"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1"/>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271780" y="194945"/>
            <a:ext cx="2643505" cy="3076575"/>
          </a:xfrm>
          <a:prstGeom prst="rect">
            <a:avLst/>
          </a:prstGeom>
        </p:spPr>
      </p:pic>
      <p:pic>
        <p:nvPicPr>
          <p:cNvPr id="3" name="图片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780" y="3428365"/>
            <a:ext cx="2642870" cy="3273425"/>
          </a:xfrm>
          <a:prstGeom prst="rect">
            <a:avLst/>
          </a:prstGeom>
        </p:spPr>
      </p:pic>
      <p:sp>
        <p:nvSpPr>
          <p:cNvPr id="16" name="文本框 15"/>
          <p:cNvSpPr txBox="1"/>
          <p:nvPr/>
        </p:nvSpPr>
        <p:spPr>
          <a:xfrm>
            <a:off x="3206750" y="194945"/>
            <a:ext cx="8754745" cy="4098290"/>
          </a:xfrm>
          <a:prstGeom prst="rect">
            <a:avLst/>
          </a:prstGeom>
          <a:noFill/>
          <a:ln>
            <a:solidFill>
              <a:srgbClr val="4B6865"/>
            </a:solidFill>
          </a:ln>
        </p:spPr>
        <p:txBody>
          <a:bodyPr wrap="square" rtlCol="0">
            <a:noAutofit/>
          </a:bodyPr>
          <a:p>
            <a:r>
              <a:rPr lang="zh-CN" altLang="en-US" sz="2400" dirty="0" smtClean="0">
                <a:latin typeface="黑体" panose="02010609060101010101" charset="-122"/>
                <a:ea typeface="黑体" panose="02010609060101010101" charset="-122"/>
                <a:cs typeface="黑体" panose="02010609060101010101" charset="-122"/>
                <a:sym typeface="Wingdings" panose="05000000000000000000" pitchFamily="2" charset="2"/>
              </a:rPr>
              <a:t>（唐律</a:t>
            </a:r>
            <a:r>
              <a:rPr lang="zh-CN" altLang="en-US" sz="2400" dirty="0" smtClean="0">
                <a:latin typeface="黑体" panose="02010609060101010101" charset="-122"/>
                <a:ea typeface="黑体" panose="02010609060101010101" charset="-122"/>
                <a:cs typeface="黑体" panose="02010609060101010101" charset="-122"/>
              </a:rPr>
              <a:t>）“</a:t>
            </a:r>
            <a:r>
              <a:rPr lang="zh-CN" altLang="en-US" sz="2400" dirty="0" smtClean="0">
                <a:solidFill>
                  <a:srgbClr val="0000FF"/>
                </a:solidFill>
                <a:latin typeface="黑体" panose="02010609060101010101" charset="-122"/>
                <a:ea typeface="黑体" panose="02010609060101010101" charset="-122"/>
                <a:cs typeface="黑体" panose="02010609060101010101" charset="-122"/>
              </a:rPr>
              <a:t>一准乎礼</a:t>
            </a:r>
            <a:r>
              <a:rPr lang="zh-CN" altLang="en-US" sz="2400" dirty="0" smtClean="0">
                <a:latin typeface="黑体" panose="02010609060101010101" charset="-122"/>
                <a:ea typeface="黑体" panose="02010609060101010101" charset="-122"/>
                <a:cs typeface="黑体" panose="02010609060101010101" charset="-122"/>
              </a:rPr>
              <a:t>，以为出入得古今之平。”</a:t>
            </a:r>
            <a:endParaRPr lang="zh-CN" altLang="en-US" sz="2400" dirty="0" smtClean="0">
              <a:latin typeface="黑体" panose="02010609060101010101" charset="-122"/>
              <a:ea typeface="黑体" panose="02010609060101010101" charset="-122"/>
              <a:cs typeface="黑体" panose="02010609060101010101" charset="-122"/>
            </a:endParaRPr>
          </a:p>
          <a:p>
            <a:r>
              <a:rPr lang="zh-CN" altLang="en-US" sz="2400" dirty="0" smtClean="0">
                <a:latin typeface="黑体" panose="02010609060101010101" charset="-122"/>
                <a:ea typeface="黑体" panose="02010609060101010101" charset="-122"/>
                <a:cs typeface="黑体" panose="02010609060101010101" charset="-122"/>
              </a:rPr>
              <a:t> </a:t>
            </a:r>
            <a:r>
              <a:rPr lang="en-US" altLang="zh-CN" sz="2400" dirty="0" smtClean="0">
                <a:latin typeface="黑体" panose="02010609060101010101" charset="-122"/>
                <a:ea typeface="黑体" panose="02010609060101010101" charset="-122"/>
                <a:cs typeface="黑体" panose="02010609060101010101" charset="-122"/>
              </a:rPr>
              <a:t>                 </a:t>
            </a:r>
            <a:r>
              <a:rPr lang="en-US" altLang="zh-CN" sz="2000" dirty="0" smtClean="0">
                <a:latin typeface="黑体" panose="02010609060101010101" charset="-122"/>
                <a:ea typeface="黑体" panose="02010609060101010101" charset="-122"/>
                <a:cs typeface="黑体" panose="02010609060101010101" charset="-122"/>
              </a:rPr>
              <a:t>——《</a:t>
            </a:r>
            <a:r>
              <a:rPr lang="zh-CN" altLang="en-US" sz="2000" dirty="0" smtClean="0">
                <a:latin typeface="黑体" panose="02010609060101010101" charset="-122"/>
                <a:ea typeface="黑体" panose="02010609060101010101" charset="-122"/>
                <a:cs typeface="黑体" panose="02010609060101010101" charset="-122"/>
              </a:rPr>
              <a:t>四库全书总目提要</a:t>
            </a:r>
            <a:r>
              <a:rPr lang="en-US" altLang="zh-CN" sz="2000" dirty="0" smtClean="0">
                <a:latin typeface="黑体" panose="02010609060101010101" charset="-122"/>
                <a:ea typeface="黑体" panose="02010609060101010101" charset="-122"/>
                <a:cs typeface="黑体" panose="02010609060101010101" charset="-122"/>
              </a:rPr>
              <a:t>·</a:t>
            </a:r>
            <a:r>
              <a:rPr lang="zh-CN" altLang="en-US" sz="2000" dirty="0" smtClean="0">
                <a:latin typeface="黑体" panose="02010609060101010101" charset="-122"/>
                <a:ea typeface="黑体" panose="02010609060101010101" charset="-122"/>
                <a:cs typeface="黑体" panose="02010609060101010101" charset="-122"/>
              </a:rPr>
              <a:t>政书类</a:t>
            </a:r>
            <a:r>
              <a:rPr lang="en-US" altLang="zh-CN" sz="2000" dirty="0" smtClean="0">
                <a:latin typeface="黑体" panose="02010609060101010101" charset="-122"/>
                <a:ea typeface="黑体" panose="02010609060101010101" charset="-122"/>
                <a:cs typeface="黑体" panose="02010609060101010101" charset="-122"/>
              </a:rPr>
              <a:t>》</a:t>
            </a:r>
            <a:endParaRPr lang="en-US" altLang="zh-CN" sz="2000" dirty="0" smtClean="0">
              <a:latin typeface="黑体" panose="02010609060101010101" charset="-122"/>
              <a:ea typeface="黑体" panose="02010609060101010101" charset="-122"/>
              <a:cs typeface="黑体" panose="02010609060101010101" charset="-122"/>
            </a:endParaRPr>
          </a:p>
          <a:p>
            <a:r>
              <a:rPr lang="zh-CN" altLang="en-US" sz="2400" dirty="0" smtClean="0">
                <a:latin typeface="黑体" panose="02010609060101010101" charset="-122"/>
                <a:ea typeface="黑体" panose="02010609060101010101" charset="-122"/>
                <a:cs typeface="黑体" panose="02010609060101010101" charset="-122"/>
                <a:sym typeface="+mn-ea"/>
              </a:rPr>
              <a:t>“</a:t>
            </a:r>
            <a:r>
              <a:rPr lang="zh-CN" altLang="en-US" sz="2400" dirty="0">
                <a:latin typeface="黑体" panose="02010609060101010101" charset="-122"/>
                <a:ea typeface="黑体" panose="02010609060101010101" charset="-122"/>
                <a:cs typeface="黑体" panose="02010609060101010101" charset="-122"/>
                <a:sym typeface="+mn-ea"/>
              </a:rPr>
              <a:t>德礼为政教之本，刑罚为政教之用，两者犹昏晓阳秋相须而成者也。</a:t>
            </a:r>
            <a:r>
              <a:rPr lang="zh-CN" altLang="en-US" sz="2400" dirty="0" smtClean="0">
                <a:latin typeface="黑体" panose="02010609060101010101" charset="-122"/>
                <a:ea typeface="黑体" panose="02010609060101010101" charset="-122"/>
                <a:cs typeface="黑体" panose="02010609060101010101" charset="-122"/>
                <a:sym typeface="+mn-ea"/>
              </a:rPr>
              <a:t>”</a:t>
            </a:r>
            <a:r>
              <a:rPr lang="en-US" altLang="zh-CN" sz="2000" dirty="0" smtClean="0">
                <a:latin typeface="黑体" panose="02010609060101010101" charset="-122"/>
                <a:ea typeface="黑体" panose="02010609060101010101" charset="-122"/>
                <a:cs typeface="黑体" panose="02010609060101010101" charset="-122"/>
                <a:sym typeface="+mn-ea"/>
              </a:rPr>
              <a:t> </a:t>
            </a:r>
            <a:endParaRPr lang="en-US" altLang="zh-CN" sz="2000" dirty="0" smtClean="0">
              <a:latin typeface="黑体" panose="02010609060101010101" charset="-122"/>
              <a:ea typeface="黑体" panose="02010609060101010101" charset="-122"/>
              <a:cs typeface="黑体" panose="02010609060101010101" charset="-122"/>
              <a:sym typeface="+mn-ea"/>
            </a:endParaRPr>
          </a:p>
          <a:p>
            <a:r>
              <a:rPr lang="en-US" altLang="zh-CN" sz="2000" dirty="0" smtClean="0">
                <a:latin typeface="黑体" panose="02010609060101010101" charset="-122"/>
                <a:ea typeface="黑体" panose="02010609060101010101" charset="-122"/>
                <a:cs typeface="黑体" panose="02010609060101010101" charset="-122"/>
                <a:sym typeface="+mn-ea"/>
              </a:rPr>
              <a:t>                                  ——《</a:t>
            </a:r>
            <a:r>
              <a:rPr lang="zh-CN" altLang="en-US" sz="2000" dirty="0">
                <a:latin typeface="黑体" panose="02010609060101010101" charset="-122"/>
                <a:ea typeface="黑体" panose="02010609060101010101" charset="-122"/>
                <a:cs typeface="黑体" panose="02010609060101010101" charset="-122"/>
                <a:sym typeface="+mn-ea"/>
              </a:rPr>
              <a:t>唐律疏议</a:t>
            </a:r>
            <a:r>
              <a:rPr lang="en-US" altLang="zh-CN" sz="2000" dirty="0">
                <a:latin typeface="黑体" panose="02010609060101010101" charset="-122"/>
                <a:ea typeface="黑体" panose="02010609060101010101" charset="-122"/>
                <a:cs typeface="黑体" panose="02010609060101010101" charset="-122"/>
                <a:sym typeface="+mn-ea"/>
              </a:rPr>
              <a:t>·</a:t>
            </a:r>
            <a:r>
              <a:rPr lang="zh-CN" altLang="en-US" sz="2000" dirty="0">
                <a:latin typeface="黑体" panose="02010609060101010101" charset="-122"/>
                <a:ea typeface="黑体" panose="02010609060101010101" charset="-122"/>
                <a:cs typeface="黑体" panose="02010609060101010101" charset="-122"/>
                <a:sym typeface="+mn-ea"/>
              </a:rPr>
              <a:t>名例</a:t>
            </a:r>
            <a:r>
              <a:rPr lang="en-US" altLang="zh-CN" sz="2000" dirty="0" smtClean="0">
                <a:latin typeface="黑体" panose="02010609060101010101" charset="-122"/>
                <a:ea typeface="黑体" panose="02010609060101010101" charset="-122"/>
                <a:cs typeface="黑体" panose="02010609060101010101" charset="-122"/>
                <a:sym typeface="+mn-ea"/>
              </a:rPr>
              <a:t>》</a:t>
            </a:r>
            <a:endParaRPr lang="en-US" altLang="zh-CN" sz="2000" dirty="0" smtClean="0">
              <a:latin typeface="黑体" panose="02010609060101010101" charset="-122"/>
              <a:ea typeface="黑体" panose="02010609060101010101" charset="-122"/>
              <a:cs typeface="黑体" panose="02010609060101010101" charset="-122"/>
            </a:endParaRPr>
          </a:p>
          <a:p>
            <a:r>
              <a:rPr lang="zh-CN" altLang="en-US" sz="2400" dirty="0" smtClean="0">
                <a:latin typeface="黑体" panose="02010609060101010101" charset="-122"/>
                <a:ea typeface="黑体" panose="02010609060101010101" charset="-122"/>
                <a:cs typeface="黑体" panose="02010609060101010101" charset="-122"/>
                <a:sym typeface="+mn-ea"/>
              </a:rPr>
              <a:t>（唐律）按照民间礼俗，</a:t>
            </a:r>
            <a:r>
              <a:rPr lang="en-US" altLang="zh-CN" sz="2400" dirty="0" smtClean="0">
                <a:latin typeface="黑体" panose="02010609060101010101" charset="-122"/>
                <a:ea typeface="黑体" panose="02010609060101010101" charset="-122"/>
                <a:cs typeface="黑体" panose="02010609060101010101" charset="-122"/>
                <a:sym typeface="+mn-ea"/>
              </a:rPr>
              <a:t>“</a:t>
            </a:r>
            <a:r>
              <a:rPr lang="zh-CN" altLang="en-US" sz="2400" dirty="0" smtClean="0">
                <a:latin typeface="黑体" panose="02010609060101010101" charset="-122"/>
                <a:ea typeface="黑体" panose="02010609060101010101" charset="-122"/>
                <a:cs typeface="黑体" panose="02010609060101010101" charset="-122"/>
                <a:sym typeface="+mn-ea"/>
              </a:rPr>
              <a:t>子不复仇非子也”；“闻丧即须哭泣”；“事亲有隐无犯”；身为子孙对其父母、祖父母应当“以其饮食忠养之”</a:t>
            </a:r>
            <a:r>
              <a:rPr lang="en-US" altLang="zh-CN" sz="2400" dirty="0" smtClean="0">
                <a:latin typeface="黑体" panose="02010609060101010101" charset="-122"/>
                <a:ea typeface="黑体" panose="02010609060101010101" charset="-122"/>
                <a:cs typeface="黑体" panose="02010609060101010101" charset="-122"/>
                <a:sym typeface="+mn-ea"/>
              </a:rPr>
              <a:t>……</a:t>
            </a:r>
            <a:r>
              <a:rPr lang="zh-CN" altLang="en-US" sz="2400" dirty="0" smtClean="0">
                <a:latin typeface="黑体" panose="02010609060101010101" charset="-122"/>
                <a:ea typeface="黑体" panose="02010609060101010101" charset="-122"/>
                <a:cs typeface="黑体" panose="02010609060101010101" charset="-122"/>
                <a:sym typeface="+mn-ea"/>
              </a:rPr>
              <a:t>那些本来在民间流传既久的，曾经被儒家经典记载或讨论过的，靠着道德自律和乡里组织调解的各种风俗习惯，都一一披上法律的盛装，闪烁着王法的威严。</a:t>
            </a:r>
            <a:endParaRPr lang="zh-CN" altLang="en-US" sz="2400" dirty="0" smtClean="0">
              <a:latin typeface="黑体" panose="02010609060101010101" charset="-122"/>
              <a:ea typeface="黑体" panose="02010609060101010101" charset="-122"/>
              <a:cs typeface="黑体" panose="02010609060101010101" charset="-122"/>
              <a:sym typeface="+mn-ea"/>
            </a:endParaRPr>
          </a:p>
          <a:p>
            <a:r>
              <a:rPr lang="zh-CN" altLang="en-US" sz="2000" dirty="0" smtClean="0">
                <a:latin typeface="黑体" panose="02010609060101010101" charset="-122"/>
                <a:ea typeface="黑体" panose="02010609060101010101" charset="-122"/>
                <a:cs typeface="黑体" panose="02010609060101010101" charset="-122"/>
                <a:sym typeface="+mn-ea"/>
              </a:rPr>
              <a:t> </a:t>
            </a:r>
            <a:r>
              <a:rPr lang="en-US" altLang="zh-CN" sz="2000" dirty="0" smtClean="0">
                <a:latin typeface="黑体" panose="02010609060101010101" charset="-122"/>
                <a:ea typeface="黑体" panose="02010609060101010101" charset="-122"/>
                <a:cs typeface="黑体" panose="02010609060101010101" charset="-122"/>
                <a:sym typeface="+mn-ea"/>
              </a:rPr>
              <a:t>                               ——</a:t>
            </a:r>
            <a:r>
              <a:rPr lang="zh-CN" altLang="en-US" sz="2000" dirty="0" smtClean="0">
                <a:latin typeface="黑体" panose="02010609060101010101" charset="-122"/>
                <a:ea typeface="黑体" panose="02010609060101010101" charset="-122"/>
                <a:cs typeface="黑体" panose="02010609060101010101" charset="-122"/>
                <a:sym typeface="+mn-ea"/>
              </a:rPr>
              <a:t>武树臣：</a:t>
            </a:r>
            <a:r>
              <a:rPr lang="en-US" altLang="zh-CN" sz="2000" dirty="0" smtClean="0">
                <a:latin typeface="黑体" panose="02010609060101010101" charset="-122"/>
                <a:ea typeface="黑体" panose="02010609060101010101" charset="-122"/>
                <a:cs typeface="黑体" panose="02010609060101010101" charset="-122"/>
                <a:sym typeface="+mn-ea"/>
              </a:rPr>
              <a:t>《</a:t>
            </a:r>
            <a:r>
              <a:rPr lang="zh-CN" altLang="en-US" sz="2000" dirty="0" smtClean="0">
                <a:latin typeface="黑体" panose="02010609060101010101" charset="-122"/>
                <a:ea typeface="黑体" panose="02010609060101010101" charset="-122"/>
                <a:cs typeface="黑体" panose="02010609060101010101" charset="-122"/>
                <a:sym typeface="+mn-ea"/>
              </a:rPr>
              <a:t>中国法律思想史</a:t>
            </a:r>
            <a:r>
              <a:rPr lang="en-US" altLang="zh-CN" sz="2000" dirty="0" smtClean="0">
                <a:latin typeface="黑体" panose="02010609060101010101" charset="-122"/>
                <a:ea typeface="黑体" panose="02010609060101010101" charset="-122"/>
                <a:cs typeface="黑体" panose="02010609060101010101" charset="-122"/>
                <a:sym typeface="+mn-ea"/>
              </a:rPr>
              <a:t>》</a:t>
            </a:r>
            <a:endParaRPr lang="en-US" altLang="zh-CN" sz="2400" dirty="0" smtClean="0">
              <a:latin typeface="黑体" panose="02010609060101010101" charset="-122"/>
              <a:ea typeface="黑体" panose="02010609060101010101" charset="-122"/>
              <a:cs typeface="黑体" panose="02010609060101010101" charset="-122"/>
            </a:endParaRPr>
          </a:p>
          <a:p>
            <a:endParaRPr lang="en-US" altLang="zh-CN" sz="2400" dirty="0" smtClean="0">
              <a:latin typeface="黑体" panose="02010609060101010101" charset="-122"/>
              <a:ea typeface="黑体" panose="02010609060101010101" charset="-122"/>
              <a:cs typeface="黑体" panose="02010609060101010101" charset="-122"/>
            </a:endParaRPr>
          </a:p>
        </p:txBody>
      </p:sp>
      <p:sp>
        <p:nvSpPr>
          <p:cNvPr id="14" name="文本框 13"/>
          <p:cNvSpPr txBox="1"/>
          <p:nvPr/>
        </p:nvSpPr>
        <p:spPr>
          <a:xfrm>
            <a:off x="3390900" y="4596765"/>
            <a:ext cx="8352790" cy="1383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p>
            <a:r>
              <a:rPr lang="zh-CN" altLang="en-US" sz="2800" b="1" dirty="0" smtClean="0">
                <a:latin typeface="微软雅黑" panose="020B0503020204020204" charset="-122"/>
                <a:ea typeface="微软雅黑" panose="020B0503020204020204" charset="-122"/>
                <a:cs typeface="微软雅黑" panose="020B0503020204020204" charset="-122"/>
              </a:rPr>
              <a:t>唐代法律的“平”指“公平、公正”之义。</a:t>
            </a:r>
            <a:r>
              <a:rPr lang="zh-CN" altLang="en-US" sz="2800" b="1" dirty="0" smtClean="0">
                <a:solidFill>
                  <a:srgbClr val="FF0000"/>
                </a:solidFill>
                <a:latin typeface="微软雅黑" panose="020B0503020204020204" charset="-122"/>
                <a:ea typeface="微软雅黑" panose="020B0503020204020204" charset="-122"/>
                <a:cs typeface="微软雅黑" panose="020B0503020204020204" charset="-122"/>
              </a:rPr>
              <a:t>唐代法律是礼法结合的典范</a:t>
            </a:r>
            <a:r>
              <a:rPr lang="zh-CN" altLang="en-US" sz="2800" b="1" dirty="0" smtClean="0">
                <a:latin typeface="微软雅黑" panose="020B0503020204020204" charset="-122"/>
                <a:ea typeface="微软雅黑" panose="020B0503020204020204" charset="-122"/>
                <a:cs typeface="微软雅黑" panose="020B0503020204020204" charset="-122"/>
              </a:rPr>
              <a:t>。唐朝政府推广魏晋以来重视家训的经验，推动民间礼俗的成文法化。</a:t>
            </a:r>
            <a:endParaRPr lang="zh-CN" altLang="en-US" sz="2800" b="1" dirty="0">
              <a:latin typeface="微软雅黑" panose="020B0503020204020204" charset="-122"/>
              <a:ea typeface="微软雅黑" panose="020B0503020204020204" charset="-122"/>
              <a:cs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000" fill="hold">
                                          <p:stCondLst>
                                            <p:cond delay="0"/>
                                          </p:stCondLst>
                                        </p:cTn>
                                        <p:tgtEl>
                                          <p:spTgt spid="2"/>
                                        </p:tgtEl>
                                        <p:attrNameLst>
                                          <p:attrName>style.visibility</p:attrName>
                                        </p:attrNameLst>
                                      </p:cBhvr>
                                      <p:to>
                                        <p:strVal val="visible"/>
                                      </p:to>
                                    </p:set>
                                    <p:animEffect transition="in" filter="box(out)">
                                      <p:cBhvr>
                                        <p:cTn id="7" dur="1000"/>
                                        <p:tgtEl>
                                          <p:spTgt spid="2"/>
                                        </p:tgtEl>
                                      </p:cBhvr>
                                    </p:animEffect>
                                  </p:childTnLst>
                                </p:cTn>
                              </p:par>
                              <p:par>
                                <p:cTn id="8" presetID="4" presetClass="entr" presetSubtype="32" fill="hold" nodeType="withEffect">
                                  <p:stCondLst>
                                    <p:cond delay="0"/>
                                  </p:stCondLst>
                                  <p:childTnLst>
                                    <p:set>
                                      <p:cBhvr>
                                        <p:cTn id="9" dur="1000" fill="hold">
                                          <p:stCondLst>
                                            <p:cond delay="0"/>
                                          </p:stCondLst>
                                        </p:cTn>
                                        <p:tgtEl>
                                          <p:spTgt spid="3"/>
                                        </p:tgtEl>
                                        <p:attrNameLst>
                                          <p:attrName>style.visibility</p:attrName>
                                        </p:attrNameLst>
                                      </p:cBhvr>
                                      <p:to>
                                        <p:strVal val="visible"/>
                                      </p:to>
                                    </p:set>
                                    <p:animEffect transition="in" filter="box(out)">
                                      <p:cBhvr>
                                        <p:cTn id="10" dur="1000"/>
                                        <p:tgtEl>
                                          <p:spTgt spid="3"/>
                                        </p:tgtEl>
                                      </p:cBhvr>
                                    </p:animEffect>
                                  </p:childTnLst>
                                </p:cTn>
                              </p:par>
                              <p:par>
                                <p:cTn id="11" presetID="4" presetClass="entr" presetSubtype="32" fill="hold" grpId="0" nodeType="withEffect">
                                  <p:stCondLst>
                                    <p:cond delay="0"/>
                                  </p:stCondLst>
                                  <p:childTnLst>
                                    <p:set>
                                      <p:cBhvr>
                                        <p:cTn id="12" dur="1000" fill="hold">
                                          <p:stCondLst>
                                            <p:cond delay="0"/>
                                          </p:stCondLst>
                                        </p:cTn>
                                        <p:tgtEl>
                                          <p:spTgt spid="16"/>
                                        </p:tgtEl>
                                        <p:attrNameLst>
                                          <p:attrName>style.visibility</p:attrName>
                                        </p:attrNameLst>
                                      </p:cBhvr>
                                      <p:to>
                                        <p:strVal val="visible"/>
                                      </p:to>
                                    </p:set>
                                    <p:animEffect transition="in" filter="box(out)">
                                      <p:cBhvr>
                                        <p:cTn id="13" dur="1000"/>
                                        <p:tgtEl>
                                          <p:spTgt spid="16"/>
                                        </p:tgtEl>
                                      </p:cBhvr>
                                    </p:animEffect>
                                  </p:childTnLst>
                                </p:cTn>
                              </p:par>
                              <p:par>
                                <p:cTn id="14" presetID="4" presetClass="entr" presetSubtype="32" fill="hold" grpId="0" nodeType="withEffect">
                                  <p:stCondLst>
                                    <p:cond delay="0"/>
                                  </p:stCondLst>
                                  <p:childTnLst>
                                    <p:set>
                                      <p:cBhvr>
                                        <p:cTn id="15" dur="1000" fill="hold">
                                          <p:stCondLst>
                                            <p:cond delay="0"/>
                                          </p:stCondLst>
                                        </p:cTn>
                                        <p:tgtEl>
                                          <p:spTgt spid="14"/>
                                        </p:tgtEl>
                                        <p:attrNameLst>
                                          <p:attrName>style.visibility</p:attrName>
                                        </p:attrNameLst>
                                      </p:cBhvr>
                                      <p:to>
                                        <p:strVal val="visible"/>
                                      </p:to>
                                    </p:set>
                                    <p:animEffect transition="in" filter="box(out)">
                                      <p:cBhvr>
                                        <p:cTn id="16"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4" grpId="0" animBg="1"/>
      <p:bldP spid="16" grpId="1" animBg="1"/>
      <p:bldP spid="14"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240665" y="570230"/>
            <a:ext cx="11710670" cy="3749675"/>
          </a:xfrm>
          <a:prstGeom prst="rect">
            <a:avLst/>
          </a:prstGeom>
          <a:noFill/>
          <a:ln w="9525">
            <a:solidFill>
              <a:schemeClr val="tx1"/>
            </a:solidFill>
          </a:ln>
        </p:spPr>
        <p:txBody>
          <a:bodyPr>
            <a:noAutofit/>
          </a:bodyPr>
          <a:p>
            <a:pPr indent="266700" algn="l" fontAlgn="auto">
              <a:lnSpc>
                <a:spcPts val="4000"/>
              </a:lnSpc>
            </a:pPr>
            <a:r>
              <a:rPr lang="zh-CN" altLang="en-US" sz="3600" b="1">
                <a:solidFill>
                  <a:srgbClr val="0000FF"/>
                </a:solidFill>
                <a:latin typeface="微软雅黑" panose="020B0503020204020204" charset="-122"/>
                <a:ea typeface="微软雅黑" panose="020B0503020204020204" charset="-122"/>
                <a:cs typeface="微软雅黑" panose="020B0503020204020204" charset="-122"/>
              </a:rPr>
              <a:t>庭审现场：</a:t>
            </a:r>
            <a:r>
              <a:rPr lang="zh-CN" altLang="en-US" sz="2800" b="1">
                <a:solidFill>
                  <a:schemeClr val="tx1"/>
                </a:solidFill>
                <a:latin typeface="微软雅黑" panose="020B0503020204020204" charset="-122"/>
                <a:ea typeface="微软雅黑" panose="020B0503020204020204" charset="-122"/>
                <a:cs typeface="微软雅黑" panose="020B0503020204020204" charset="-122"/>
              </a:rPr>
              <a:t>陈某与哥哥</a:t>
            </a:r>
            <a:r>
              <a:rPr lang="en-US" altLang="zh-CN" sz="2800" b="1">
                <a:solidFill>
                  <a:schemeClr val="tx1"/>
                </a:solidFill>
                <a:latin typeface="微软雅黑" panose="020B0503020204020204" charset="-122"/>
                <a:ea typeface="微软雅黑" panose="020B0503020204020204" charset="-122"/>
                <a:cs typeface="微软雅黑" panose="020B0503020204020204" charset="-122"/>
              </a:rPr>
              <a:t>3</a:t>
            </a:r>
            <a:r>
              <a:rPr lang="zh-CN" altLang="en-US" sz="2800" b="1">
                <a:solidFill>
                  <a:schemeClr val="tx1"/>
                </a:solidFill>
                <a:latin typeface="微软雅黑" panose="020B0503020204020204" charset="-122"/>
                <a:ea typeface="微软雅黑" panose="020B0503020204020204" charset="-122"/>
                <a:cs typeface="微软雅黑" panose="020B0503020204020204" charset="-122"/>
              </a:rPr>
              <a:t>岁丧父且家境贫寒，母子三人数年煎熬，哥哥结婚成家后选择外出务工贴补家用十多年音讯全无；陈某嫂子勤俭持家孝母疼弟供其读书，陈某工作后母亲在病逝临终前撮合叔嫂二人成婚（彼此有情有义）含笑九泉；叔嫂婚后第</a:t>
            </a:r>
            <a:r>
              <a:rPr lang="en-US" altLang="zh-CN" sz="2800" b="1">
                <a:solidFill>
                  <a:schemeClr val="tx1"/>
                </a:solidFill>
                <a:latin typeface="微软雅黑" panose="020B0503020204020204" charset="-122"/>
                <a:ea typeface="微软雅黑" panose="020B0503020204020204" charset="-122"/>
                <a:cs typeface="微软雅黑" panose="020B0503020204020204" charset="-122"/>
              </a:rPr>
              <a:t>2</a:t>
            </a:r>
            <a:r>
              <a:rPr lang="zh-CN" altLang="en-US" sz="2800" b="1">
                <a:solidFill>
                  <a:schemeClr val="tx1"/>
                </a:solidFill>
                <a:latin typeface="微软雅黑" panose="020B0503020204020204" charset="-122"/>
                <a:ea typeface="微软雅黑" panose="020B0503020204020204" charset="-122"/>
                <a:cs typeface="微软雅黑" panose="020B0503020204020204" charset="-122"/>
              </a:rPr>
              <a:t>年育有一女且多年离家杳无音讯的哥哥突然回到家中，众人惊愕；哥哥要求叔嫂离婚恢复原生家庭关系，弟弟以哥哥多年失踪认定死亡为由向法院提起诉讼，嫂子左右为难羞愧痛苦不已几欲轻生</a:t>
            </a:r>
            <a:r>
              <a:rPr lang="zh-CN" altLang="en-US" sz="2800" b="1">
                <a:solidFill>
                  <a:schemeClr val="tx1"/>
                </a:solidFill>
                <a:latin typeface="Arial" panose="020B0604020202020204" pitchFamily="34" charset="0"/>
                <a:ea typeface="微软雅黑" panose="020B0503020204020204" charset="-122"/>
                <a:cs typeface="Arial" panose="020B0604020202020204" pitchFamily="34" charset="0"/>
              </a:rPr>
              <a:t>……</a:t>
            </a:r>
            <a:r>
              <a:rPr lang="en-US" altLang="zh-CN" sz="2800" b="1">
                <a:solidFill>
                  <a:schemeClr val="tx1"/>
                </a:solidFill>
                <a:latin typeface="Arial" panose="020B0604020202020204" pitchFamily="34" charset="0"/>
                <a:ea typeface="微软雅黑" panose="020B0503020204020204" charset="-122"/>
                <a:cs typeface="Arial" panose="020B0604020202020204" pitchFamily="34" charset="0"/>
              </a:rPr>
              <a:t>                                                  </a:t>
            </a:r>
            <a:r>
              <a:rPr lang="en-US" altLang="zh-CN" sz="2000" b="1">
                <a:solidFill>
                  <a:schemeClr val="tx1"/>
                </a:solidFill>
                <a:latin typeface="Arial" panose="020B0604020202020204" pitchFamily="34" charset="0"/>
                <a:ea typeface="微软雅黑" panose="020B0503020204020204" charset="-122"/>
                <a:cs typeface="Arial" panose="020B0604020202020204" pitchFamily="34" charset="0"/>
              </a:rPr>
              <a:t>——</a:t>
            </a:r>
            <a:r>
              <a:rPr lang="zh-CN" altLang="en-US" sz="2000" b="1">
                <a:solidFill>
                  <a:schemeClr val="tx1"/>
                </a:solidFill>
                <a:latin typeface="Arial" panose="020B0604020202020204" pitchFamily="34" charset="0"/>
                <a:ea typeface="微软雅黑" panose="020B0503020204020204" charset="-122"/>
                <a:cs typeface="Arial" panose="020B0604020202020204" pitchFamily="34" charset="0"/>
              </a:rPr>
              <a:t>网络分享</a:t>
            </a:r>
            <a:endParaRPr lang="zh-CN" altLang="en-US" sz="2000" b="1">
              <a:solidFill>
                <a:schemeClr val="tx1"/>
              </a:solidFill>
              <a:latin typeface="Arial" panose="020B0604020202020204" pitchFamily="34" charset="0"/>
              <a:ea typeface="微软雅黑" panose="020B0503020204020204" charset="-122"/>
              <a:cs typeface="Arial" panose="020B0604020202020204" pitchFamily="34" charset="0"/>
            </a:endParaRPr>
          </a:p>
        </p:txBody>
      </p:sp>
      <p:sp>
        <p:nvSpPr>
          <p:cNvPr id="5" name="文本框 4"/>
          <p:cNvSpPr txBox="1"/>
          <p:nvPr>
            <p:custDataLst>
              <p:tags r:id="rId1"/>
            </p:custDataLst>
          </p:nvPr>
        </p:nvSpPr>
        <p:spPr>
          <a:xfrm>
            <a:off x="347980" y="4806315"/>
            <a:ext cx="11710670" cy="583565"/>
          </a:xfrm>
          <a:prstGeom prst="rect">
            <a:avLst/>
          </a:prstGeom>
          <a:solidFill>
            <a:schemeClr val="accent3"/>
          </a:solidFill>
          <a:ln>
            <a:solidFill>
              <a:schemeClr val="accent5"/>
            </a:solidFill>
          </a:ln>
        </p:spPr>
        <p:txBody>
          <a:bodyPr wrap="square" rtlCol="0">
            <a:spAutoFit/>
          </a:bodyPr>
          <a:p>
            <a:r>
              <a:rPr lang="en-US" altLang="zh-CN" sz="2800" b="1">
                <a:solidFill>
                  <a:schemeClr val="lt1"/>
                </a:solidFill>
                <a:latin typeface="微软雅黑" panose="020B0503020204020204" charset="-122"/>
                <a:ea typeface="微软雅黑" panose="020B0503020204020204" charset="-122"/>
              </a:rPr>
              <a:t>  </a:t>
            </a:r>
            <a:r>
              <a:rPr lang="zh-CN" altLang="en-US" sz="3200" b="1">
                <a:solidFill>
                  <a:schemeClr val="lt1"/>
                </a:solidFill>
                <a:latin typeface="微软雅黑" panose="020B0503020204020204" charset="-122"/>
                <a:ea typeface="微软雅黑" panose="020B0503020204020204" charset="-122"/>
              </a:rPr>
              <a:t>想一想，此案放在唐朝，你若是吏部官员，该如何判？为什么？</a:t>
            </a:r>
            <a:endParaRPr lang="zh-CN" altLang="en-US" sz="3200" b="1">
              <a:solidFill>
                <a:schemeClr val="lt1"/>
              </a:solidFill>
              <a:latin typeface="微软雅黑" panose="020B0503020204020204" charset="-122"/>
              <a:ea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000" fill="hold">
                                          <p:stCondLst>
                                            <p:cond delay="0"/>
                                          </p:stCondLst>
                                        </p:cTn>
                                        <p:tgtEl>
                                          <p:spTgt spid="100"/>
                                        </p:tgtEl>
                                        <p:attrNameLst>
                                          <p:attrName>style.visibility</p:attrName>
                                        </p:attrNameLst>
                                      </p:cBhvr>
                                      <p:to>
                                        <p:strVal val="visible"/>
                                      </p:to>
                                    </p:set>
                                    <p:animEffect transition="in" filter="wipe(left)">
                                      <p:cBhvr>
                                        <p:cTn id="7" dur="1000"/>
                                        <p:tgtEl>
                                          <p:spTgt spid="100"/>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bldLvl="0" animBg="1"/>
      <p:bldP spid="100" grpId="1" animBg="1"/>
      <p:bldP spid="5" grpId="0" bldLvl="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 name="文本框 4"/>
          <p:cNvSpPr txBox="1">
            <a:spLocks noChangeArrowheads="1"/>
          </p:cNvSpPr>
          <p:nvPr>
            <p:custDataLst>
              <p:tags r:id="rId1"/>
            </p:custDataLst>
          </p:nvPr>
        </p:nvSpPr>
        <p:spPr bwMode="auto">
          <a:xfrm>
            <a:off x="100330" y="0"/>
            <a:ext cx="10195560" cy="662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89" rIns="68552" bIns="34289">
            <a:spAutoFit/>
          </a:bodyPr>
          <a:lstStyle>
            <a:lvl1pPr defTabSz="684530">
              <a:defRPr>
                <a:solidFill>
                  <a:schemeClr val="tx1"/>
                </a:solidFill>
                <a:latin typeface="Calibri" panose="020F0502020204030204" charset="0"/>
                <a:ea typeface="宋体" panose="02010600030101010101" pitchFamily="2" charset="-122"/>
              </a:defRPr>
            </a:lvl1pPr>
            <a:lvl2pPr marL="742950" indent="-285750" defTabSz="684530">
              <a:defRPr>
                <a:solidFill>
                  <a:schemeClr val="tx1"/>
                </a:solidFill>
                <a:latin typeface="Calibri" panose="020F0502020204030204" charset="0"/>
                <a:ea typeface="宋体" panose="02010600030101010101" pitchFamily="2" charset="-122"/>
              </a:defRPr>
            </a:lvl2pPr>
            <a:lvl3pPr marL="1143000" indent="-228600" defTabSz="684530">
              <a:defRPr>
                <a:solidFill>
                  <a:schemeClr val="tx1"/>
                </a:solidFill>
                <a:latin typeface="Calibri" panose="020F0502020204030204" charset="0"/>
                <a:ea typeface="宋体" panose="02010600030101010101" pitchFamily="2" charset="-122"/>
              </a:defRPr>
            </a:lvl3pPr>
            <a:lvl4pPr marL="1600200" indent="-228600" defTabSz="684530">
              <a:defRPr>
                <a:solidFill>
                  <a:schemeClr val="tx1"/>
                </a:solidFill>
                <a:latin typeface="Calibri" panose="020F0502020204030204" charset="0"/>
                <a:ea typeface="宋体" panose="02010600030101010101" pitchFamily="2" charset="-122"/>
              </a:defRPr>
            </a:lvl4pPr>
            <a:lvl5pPr marL="2057400" indent="-228600" defTabSz="684530">
              <a:defRPr>
                <a:solidFill>
                  <a:schemeClr val="tx1"/>
                </a:solidFill>
                <a:latin typeface="Calibri" panose="020F0502020204030204" charset="0"/>
                <a:ea typeface="宋体" panose="02010600030101010101" pitchFamily="2" charset="-122"/>
              </a:defRPr>
            </a:lvl5pPr>
            <a:lvl6pPr marL="2514600" indent="-228600" defTabSz="68453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defTabSz="68453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defTabSz="68453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defTabSz="68453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marL="0" indent="0" algn="l" eaLnBrk="1" latinLnBrk="0" hangingPunct="1">
              <a:lnSpc>
                <a:spcPts val="4640"/>
              </a:lnSpc>
            </a:pPr>
            <a:r>
              <a:rPr lang="zh-CN" altLang="en-US" sz="4000" b="1">
                <a:solidFill>
                  <a:srgbClr val="000000"/>
                </a:solidFill>
                <a:latin typeface="微软雅黑" panose="020B0503020204020204" charset="-122"/>
                <a:ea typeface="微软雅黑" panose="020B0503020204020204" charset="-122"/>
                <a:cs typeface="字魂27号-布丁体"/>
              </a:rPr>
              <a:t>三</a:t>
            </a:r>
            <a:r>
              <a:rPr lang="en-US" altLang="zh-CN" sz="4000" b="1">
                <a:solidFill>
                  <a:srgbClr val="000000"/>
                </a:solidFill>
                <a:latin typeface="微软雅黑" panose="020B0503020204020204" charset="-122"/>
                <a:ea typeface="微软雅黑" panose="020B0503020204020204" charset="-122"/>
                <a:cs typeface="字魂27号-布丁体"/>
              </a:rPr>
              <a:t>. </a:t>
            </a:r>
            <a:r>
              <a:rPr lang="zh-CN" altLang="en-US" sz="4000" b="1">
                <a:solidFill>
                  <a:srgbClr val="000000"/>
                </a:solidFill>
                <a:latin typeface="微软雅黑" panose="020B0503020204020204" charset="-122"/>
                <a:ea typeface="微软雅黑" panose="020B0503020204020204" charset="-122"/>
                <a:cs typeface="字魂27号-布丁体"/>
              </a:rPr>
              <a:t>礼法相合之理学时代的法律实践</a:t>
            </a:r>
            <a:endParaRPr lang="zh-CN" altLang="en-US" sz="4000" b="1">
              <a:solidFill>
                <a:srgbClr val="000000"/>
              </a:solidFill>
              <a:latin typeface="微软雅黑" panose="020B0503020204020204" charset="-122"/>
              <a:ea typeface="微软雅黑" panose="020B0503020204020204" charset="-122"/>
              <a:cs typeface="字魂27号-布丁体"/>
            </a:endParaRPr>
          </a:p>
        </p:txBody>
      </p:sp>
      <p:graphicFrame>
        <p:nvGraphicFramePr>
          <p:cNvPr id="4" name="表格 3"/>
          <p:cNvGraphicFramePr>
            <a:graphicFrameLocks noGrp="1"/>
          </p:cNvGraphicFramePr>
          <p:nvPr/>
        </p:nvGraphicFramePr>
        <p:xfrm>
          <a:off x="218848" y="799814"/>
          <a:ext cx="11353045" cy="3474720"/>
        </p:xfrm>
        <a:graphic>
          <a:graphicData uri="http://schemas.openxmlformats.org/drawingml/2006/table">
            <a:tbl>
              <a:tblPr firstRow="1" bandRow="1">
                <a:tableStyleId>{16D9F66E-5EB9-4882-86FB-DCBF35E3C3E4}</a:tableStyleId>
              </a:tblPr>
              <a:tblGrid>
                <a:gridCol w="1871478"/>
                <a:gridCol w="9481567"/>
              </a:tblGrid>
              <a:tr h="370840">
                <a:tc>
                  <a:txBody>
                    <a:bodyPr/>
                    <a:p>
                      <a:pPr algn="ctr"/>
                      <a:r>
                        <a:rPr lang="zh-CN" altLang="en-US" sz="2400" dirty="0" smtClean="0">
                          <a:latin typeface="华文新魏" panose="02010800040101010101" pitchFamily="2" charset="-122"/>
                          <a:ea typeface="华文新魏" panose="02010800040101010101" pitchFamily="2" charset="-122"/>
                        </a:rPr>
                        <a:t>朝代</a:t>
                      </a:r>
                      <a:endParaRPr lang="zh-CN" altLang="en-US" sz="2400" dirty="0">
                        <a:latin typeface="华文新魏" panose="02010800040101010101" pitchFamily="2" charset="-122"/>
                        <a:ea typeface="华文新魏" panose="0201080004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p>
                      <a:pPr algn="ctr"/>
                      <a:r>
                        <a:rPr lang="zh-CN" altLang="en-US" sz="2400" dirty="0" smtClean="0">
                          <a:latin typeface="华文新魏" panose="02010800040101010101" pitchFamily="2" charset="-122"/>
                          <a:ea typeface="华文新魏" panose="02010800040101010101" pitchFamily="2" charset="-122"/>
                        </a:rPr>
                        <a:t>法律实践活动</a:t>
                      </a:r>
                      <a:endParaRPr lang="zh-CN" altLang="en-US" sz="2400" dirty="0">
                        <a:latin typeface="华文新魏" panose="02010800040101010101" pitchFamily="2" charset="-122"/>
                        <a:ea typeface="华文新魏" panose="0201080004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22960">
                <a:tc>
                  <a:txBody>
                    <a:bodyPr/>
                    <a:p>
                      <a:pPr algn="l"/>
                      <a:r>
                        <a:rPr lang="zh-CN" altLang="en-US" sz="2400" dirty="0" smtClean="0">
                          <a:latin typeface="华文新魏" panose="02010800040101010101" pitchFamily="2" charset="-122"/>
                          <a:ea typeface="华文新魏" panose="02010800040101010101" pitchFamily="2" charset="-122"/>
                        </a:rPr>
                        <a:t>唐朝</a:t>
                      </a:r>
                      <a:endParaRPr lang="zh-CN" altLang="en-US" sz="2400" dirty="0">
                        <a:latin typeface="华文新魏" panose="02010800040101010101" pitchFamily="2" charset="-122"/>
                        <a:ea typeface="华文新魏" panose="0201080004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p>
                      <a:pPr algn="l"/>
                      <a:r>
                        <a:rPr lang="zh-CN" altLang="en-US" sz="2400" dirty="0" smtClean="0">
                          <a:latin typeface="华文新魏" panose="02010800040101010101" pitchFamily="2" charset="-122"/>
                          <a:ea typeface="华文新魏" panose="02010800040101010101" pitchFamily="2" charset="-122"/>
                        </a:rPr>
                        <a:t>删繁就简，制定</a:t>
                      </a:r>
                      <a:r>
                        <a:rPr lang="en-US" altLang="zh-CN" sz="2400" dirty="0" smtClean="0">
                          <a:latin typeface="华文新魏" panose="02010800040101010101" pitchFamily="2" charset="-122"/>
                          <a:ea typeface="华文新魏" panose="02010800040101010101" pitchFamily="2" charset="-122"/>
                        </a:rPr>
                        <a:t>《</a:t>
                      </a:r>
                      <a:r>
                        <a:rPr lang="zh-CN" altLang="en-US" sz="2400" dirty="0" smtClean="0">
                          <a:latin typeface="华文新魏" panose="02010800040101010101" pitchFamily="2" charset="-122"/>
                          <a:ea typeface="华文新魏" panose="02010800040101010101" pitchFamily="2" charset="-122"/>
                        </a:rPr>
                        <a:t>贞观律</a:t>
                      </a:r>
                      <a:r>
                        <a:rPr lang="en-US" altLang="zh-CN" sz="2400" dirty="0" smtClean="0">
                          <a:latin typeface="华文新魏" panose="02010800040101010101" pitchFamily="2" charset="-122"/>
                          <a:ea typeface="华文新魏" panose="02010800040101010101" pitchFamily="2" charset="-122"/>
                        </a:rPr>
                        <a:t>》</a:t>
                      </a:r>
                      <a:r>
                        <a:rPr lang="zh-CN" altLang="en-US" sz="2400" dirty="0" smtClean="0">
                          <a:latin typeface="华文新魏" panose="02010800040101010101" pitchFamily="2" charset="-122"/>
                          <a:ea typeface="华文新魏" panose="02010800040101010101" pitchFamily="2" charset="-122"/>
                        </a:rPr>
                        <a:t>、</a:t>
                      </a:r>
                      <a:r>
                        <a:rPr lang="en-US" altLang="zh-CN" sz="2400" dirty="0" smtClean="0">
                          <a:latin typeface="华文新魏" panose="02010800040101010101" pitchFamily="2" charset="-122"/>
                          <a:ea typeface="华文新魏" panose="02010800040101010101" pitchFamily="2" charset="-122"/>
                        </a:rPr>
                        <a:t>《</a:t>
                      </a:r>
                      <a:r>
                        <a:rPr lang="zh-CN" altLang="en-US" sz="2400" dirty="0" smtClean="0">
                          <a:latin typeface="华文新魏" panose="02010800040101010101" pitchFamily="2" charset="-122"/>
                          <a:ea typeface="华文新魏" panose="02010800040101010101" pitchFamily="2" charset="-122"/>
                        </a:rPr>
                        <a:t>永徽律</a:t>
                      </a:r>
                      <a:r>
                        <a:rPr lang="en-US" altLang="zh-CN" sz="2400" dirty="0" smtClean="0">
                          <a:latin typeface="华文新魏" panose="02010800040101010101" pitchFamily="2" charset="-122"/>
                          <a:ea typeface="华文新魏" panose="02010800040101010101" pitchFamily="2" charset="-122"/>
                        </a:rPr>
                        <a:t>》</a:t>
                      </a:r>
                      <a:r>
                        <a:rPr lang="zh-CN" altLang="en-US" sz="2400" dirty="0" smtClean="0">
                          <a:latin typeface="华文新魏" panose="02010800040101010101" pitchFamily="2" charset="-122"/>
                          <a:ea typeface="华文新魏" panose="02010800040101010101" pitchFamily="2" charset="-122"/>
                        </a:rPr>
                        <a:t>、</a:t>
                      </a:r>
                      <a:r>
                        <a:rPr lang="en-US" altLang="zh-CN" sz="2400" dirty="0" smtClean="0">
                          <a:latin typeface="华文新魏" panose="02010800040101010101" pitchFamily="2" charset="-122"/>
                          <a:ea typeface="华文新魏" panose="02010800040101010101" pitchFamily="2" charset="-122"/>
                        </a:rPr>
                        <a:t>《</a:t>
                      </a:r>
                      <a:r>
                        <a:rPr lang="zh-CN" altLang="en-US" sz="2400" dirty="0" smtClean="0">
                          <a:latin typeface="华文新魏" panose="02010800040101010101" pitchFamily="2" charset="-122"/>
                          <a:ea typeface="华文新魏" panose="02010800040101010101" pitchFamily="2" charset="-122"/>
                        </a:rPr>
                        <a:t>大唐开元礼</a:t>
                      </a:r>
                      <a:r>
                        <a:rPr lang="en-US" altLang="zh-CN" sz="2400" dirty="0" smtClean="0">
                          <a:latin typeface="华文新魏" panose="02010800040101010101" pitchFamily="2" charset="-122"/>
                          <a:ea typeface="华文新魏" panose="02010800040101010101" pitchFamily="2" charset="-122"/>
                        </a:rPr>
                        <a:t>》</a:t>
                      </a:r>
                      <a:r>
                        <a:rPr lang="zh-CN" altLang="en-US" sz="2400" dirty="0" smtClean="0">
                          <a:latin typeface="华文新魏" panose="02010800040101010101" pitchFamily="2" charset="-122"/>
                          <a:ea typeface="华文新魏" panose="02010800040101010101" pitchFamily="2" charset="-122"/>
                        </a:rPr>
                        <a:t>。</a:t>
                      </a:r>
                      <a:endParaRPr lang="en-US" altLang="zh-CN" sz="2400" dirty="0" smtClean="0">
                        <a:latin typeface="华文新魏" panose="02010800040101010101" pitchFamily="2" charset="-122"/>
                        <a:ea typeface="华文新魏" panose="02010800040101010101" pitchFamily="2" charset="-122"/>
                      </a:endParaRPr>
                    </a:p>
                    <a:p>
                      <a:pPr algn="l"/>
                      <a:r>
                        <a:rPr lang="zh-CN" altLang="en-US" sz="2400" dirty="0" smtClean="0">
                          <a:latin typeface="华文新魏" panose="02010800040101010101" pitchFamily="2" charset="-122"/>
                          <a:ea typeface="华文新魏" panose="02010800040101010101" pitchFamily="2" charset="-122"/>
                        </a:rPr>
                        <a:t>对律文逐条解释，撰成便于官吏使用的</a:t>
                      </a:r>
                      <a:r>
                        <a:rPr lang="en-US" altLang="zh-CN" sz="2400" dirty="0" smtClean="0">
                          <a:latin typeface="华文新魏" panose="02010800040101010101" pitchFamily="2" charset="-122"/>
                          <a:ea typeface="华文新魏" panose="02010800040101010101" pitchFamily="2" charset="-122"/>
                        </a:rPr>
                        <a:t>《</a:t>
                      </a:r>
                      <a:r>
                        <a:rPr lang="zh-CN" altLang="en-US" sz="2400" dirty="0" smtClean="0">
                          <a:latin typeface="华文新魏" panose="02010800040101010101" pitchFamily="2" charset="-122"/>
                          <a:ea typeface="华文新魏" panose="02010800040101010101" pitchFamily="2" charset="-122"/>
                        </a:rPr>
                        <a:t>唐律疏议</a:t>
                      </a:r>
                      <a:r>
                        <a:rPr lang="en-US" altLang="zh-CN" sz="2400" dirty="0" smtClean="0">
                          <a:latin typeface="华文新魏" panose="02010800040101010101" pitchFamily="2" charset="-122"/>
                          <a:ea typeface="华文新魏" panose="02010800040101010101" pitchFamily="2" charset="-122"/>
                        </a:rPr>
                        <a:t>》</a:t>
                      </a:r>
                      <a:r>
                        <a:rPr lang="zh-CN" altLang="en-US" sz="2400" dirty="0" smtClean="0">
                          <a:latin typeface="华文新魏" panose="02010800040101010101" pitchFamily="2" charset="-122"/>
                          <a:ea typeface="华文新魏" panose="02010800040101010101" pitchFamily="2" charset="-122"/>
                        </a:rPr>
                        <a:t>。</a:t>
                      </a:r>
                      <a:endParaRPr lang="zh-CN" altLang="en-US" sz="2400" dirty="0">
                        <a:latin typeface="华文新魏" panose="02010800040101010101" pitchFamily="2" charset="-122"/>
                        <a:ea typeface="华文新魏" panose="0201080004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p>
                      <a:pPr algn="l"/>
                      <a:r>
                        <a:rPr lang="zh-CN" altLang="en-US" sz="2400" dirty="0" smtClean="0">
                          <a:latin typeface="华文新魏" panose="02010800040101010101" pitchFamily="2" charset="-122"/>
                          <a:ea typeface="华文新魏" panose="02010800040101010101" pitchFamily="2" charset="-122"/>
                        </a:rPr>
                        <a:t>宋朝</a:t>
                      </a:r>
                      <a:endParaRPr lang="zh-CN" altLang="en-US" sz="2400" dirty="0">
                        <a:latin typeface="华文新魏" panose="02010800040101010101" pitchFamily="2" charset="-122"/>
                        <a:ea typeface="华文新魏" panose="0201080004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p>
                      <a:pPr algn="l"/>
                      <a:r>
                        <a:rPr lang="zh-CN" altLang="en-US" sz="2400" dirty="0" smtClean="0">
                          <a:latin typeface="华文新魏" panose="02010800040101010101" pitchFamily="2" charset="-122"/>
                          <a:ea typeface="华文新魏" panose="02010800040101010101" pitchFamily="2" charset="-122"/>
                        </a:rPr>
                        <a:t>天一阁所藏</a:t>
                      </a:r>
                      <a:r>
                        <a:rPr lang="en-US" altLang="zh-CN" sz="2400" dirty="0" smtClean="0">
                          <a:latin typeface="华文新魏" panose="02010800040101010101" pitchFamily="2" charset="-122"/>
                          <a:ea typeface="华文新魏" panose="02010800040101010101" pitchFamily="2" charset="-122"/>
                        </a:rPr>
                        <a:t>《</a:t>
                      </a:r>
                      <a:r>
                        <a:rPr lang="zh-CN" altLang="en-US" sz="2400" dirty="0" smtClean="0">
                          <a:latin typeface="华文新魏" panose="02010800040101010101" pitchFamily="2" charset="-122"/>
                          <a:ea typeface="华文新魏" panose="02010800040101010101" pitchFamily="2" charset="-122"/>
                        </a:rPr>
                        <a:t>天圣令</a:t>
                      </a:r>
                      <a:r>
                        <a:rPr lang="en-US" altLang="zh-CN" sz="2400" dirty="0" smtClean="0">
                          <a:latin typeface="华文新魏" panose="02010800040101010101" pitchFamily="2" charset="-122"/>
                          <a:ea typeface="华文新魏" panose="02010800040101010101" pitchFamily="2" charset="-122"/>
                        </a:rPr>
                        <a:t>》</a:t>
                      </a:r>
                      <a:r>
                        <a:rPr lang="zh-CN" altLang="en-US" sz="2400" dirty="0" smtClean="0">
                          <a:latin typeface="华文新魏" panose="02010800040101010101" pitchFamily="2" charset="-122"/>
                          <a:ea typeface="华文新魏" panose="02010800040101010101" pitchFamily="2" charset="-122"/>
                        </a:rPr>
                        <a:t>以唐开元二十五年令为蓝本。</a:t>
                      </a:r>
                      <a:endParaRPr lang="zh-CN" altLang="en-US" sz="2400" dirty="0">
                        <a:latin typeface="华文新魏" panose="02010800040101010101" pitchFamily="2" charset="-122"/>
                        <a:ea typeface="华文新魏" panose="0201080004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p>
                      <a:pPr algn="l"/>
                      <a:r>
                        <a:rPr lang="zh-CN" altLang="en-US" sz="2400" dirty="0" smtClean="0">
                          <a:latin typeface="华文新魏" panose="02010800040101010101" pitchFamily="2" charset="-122"/>
                          <a:ea typeface="华文新魏" panose="02010800040101010101" pitchFamily="2" charset="-122"/>
                        </a:rPr>
                        <a:t>元朝</a:t>
                      </a:r>
                      <a:endParaRPr lang="zh-CN" altLang="en-US" sz="2400" dirty="0">
                        <a:latin typeface="华文新魏" panose="02010800040101010101" pitchFamily="2" charset="-122"/>
                        <a:ea typeface="华文新魏" panose="0201080004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p>
                      <a:pPr algn="l"/>
                      <a:r>
                        <a:rPr lang="zh-CN" altLang="en-US" sz="2400" dirty="0" smtClean="0">
                          <a:latin typeface="华文新魏" panose="02010800040101010101" pitchFamily="2" charset="-122"/>
                          <a:ea typeface="华文新魏" panose="02010800040101010101" pitchFamily="2" charset="-122"/>
                        </a:rPr>
                        <a:t>对唐宋法律整体弃用，但在司法实践中广泛援引唐律。</a:t>
                      </a:r>
                      <a:endParaRPr lang="zh-CN" altLang="en-US" sz="2400" dirty="0">
                        <a:latin typeface="华文新魏" panose="02010800040101010101" pitchFamily="2" charset="-122"/>
                        <a:ea typeface="华文新魏" panose="0201080004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p>
                      <a:pPr algn="l"/>
                      <a:r>
                        <a:rPr lang="zh-CN" altLang="en-US" sz="2400" dirty="0" smtClean="0">
                          <a:latin typeface="华文新魏" panose="02010800040101010101" pitchFamily="2" charset="-122"/>
                          <a:ea typeface="华文新魏" panose="02010800040101010101" pitchFamily="2" charset="-122"/>
                        </a:rPr>
                        <a:t>明朝</a:t>
                      </a:r>
                      <a:endParaRPr lang="zh-CN" altLang="en-US" sz="2400" dirty="0">
                        <a:latin typeface="华文新魏" panose="02010800040101010101" pitchFamily="2" charset="-122"/>
                        <a:ea typeface="华文新魏" panose="0201080004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p>
                      <a:pPr algn="l"/>
                      <a:r>
                        <a:rPr lang="zh-CN" altLang="en-US" sz="2400" dirty="0" smtClean="0">
                          <a:latin typeface="华文新魏" panose="02010800040101010101" pitchFamily="2" charset="-122"/>
                          <a:ea typeface="华文新魏" panose="02010800040101010101" pitchFamily="2" charset="-122"/>
                        </a:rPr>
                        <a:t>以唐律为蓝本制定</a:t>
                      </a:r>
                      <a:r>
                        <a:rPr lang="en-US" altLang="zh-CN" sz="2400" dirty="0" smtClean="0">
                          <a:latin typeface="华文新魏" panose="02010800040101010101" pitchFamily="2" charset="-122"/>
                          <a:ea typeface="华文新魏" panose="02010800040101010101" pitchFamily="2" charset="-122"/>
                        </a:rPr>
                        <a:t>《</a:t>
                      </a:r>
                      <a:r>
                        <a:rPr lang="zh-CN" altLang="en-US" sz="2400" dirty="0" smtClean="0">
                          <a:latin typeface="华文新魏" panose="02010800040101010101" pitchFamily="2" charset="-122"/>
                          <a:ea typeface="华文新魏" panose="02010800040101010101" pitchFamily="2" charset="-122"/>
                        </a:rPr>
                        <a:t>大明律</a:t>
                      </a:r>
                      <a:r>
                        <a:rPr lang="en-US" altLang="zh-CN" sz="2400" dirty="0" smtClean="0">
                          <a:latin typeface="华文新魏" panose="02010800040101010101" pitchFamily="2" charset="-122"/>
                          <a:ea typeface="华文新魏" panose="02010800040101010101" pitchFamily="2" charset="-122"/>
                        </a:rPr>
                        <a:t>》</a:t>
                      </a:r>
                      <a:r>
                        <a:rPr lang="zh-CN" altLang="en-US" sz="2400" dirty="0" smtClean="0">
                          <a:latin typeface="华文新魏" panose="02010800040101010101" pitchFamily="2" charset="-122"/>
                          <a:ea typeface="华文新魏" panose="02010800040101010101" pitchFamily="2" charset="-122"/>
                        </a:rPr>
                        <a:t>，重视“例”，重修</a:t>
                      </a:r>
                      <a:r>
                        <a:rPr lang="en-US" altLang="zh-CN" sz="2400" dirty="0" smtClean="0">
                          <a:latin typeface="华文新魏" panose="02010800040101010101" pitchFamily="2" charset="-122"/>
                          <a:ea typeface="华文新魏" panose="02010800040101010101" pitchFamily="2" charset="-122"/>
                        </a:rPr>
                        <a:t>《</a:t>
                      </a:r>
                      <a:r>
                        <a:rPr lang="zh-CN" altLang="en-US" sz="2400" dirty="0" smtClean="0">
                          <a:latin typeface="华文新魏" panose="02010800040101010101" pitchFamily="2" charset="-122"/>
                          <a:ea typeface="华文新魏" panose="02010800040101010101" pitchFamily="2" charset="-122"/>
                        </a:rPr>
                        <a:t>问刑条例</a:t>
                      </a:r>
                      <a:r>
                        <a:rPr lang="en-US" altLang="zh-CN" sz="2400" dirty="0" smtClean="0">
                          <a:latin typeface="华文新魏" panose="02010800040101010101" pitchFamily="2" charset="-122"/>
                          <a:ea typeface="华文新魏" panose="02010800040101010101" pitchFamily="2" charset="-122"/>
                        </a:rPr>
                        <a:t>》</a:t>
                      </a:r>
                      <a:r>
                        <a:rPr lang="zh-CN" altLang="en-US" sz="2400" dirty="0" smtClean="0">
                          <a:latin typeface="华文新魏" panose="02010800040101010101" pitchFamily="2" charset="-122"/>
                          <a:ea typeface="华文新魏" panose="02010800040101010101" pitchFamily="2" charset="-122"/>
                        </a:rPr>
                        <a:t>，开创清朝律例合编的体例。</a:t>
                      </a:r>
                      <a:endParaRPr lang="zh-CN" altLang="en-US" sz="2400" dirty="0">
                        <a:latin typeface="华文新魏" panose="02010800040101010101" pitchFamily="2" charset="-122"/>
                        <a:ea typeface="华文新魏" panose="0201080004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p>
                      <a:pPr algn="l"/>
                      <a:r>
                        <a:rPr lang="zh-CN" altLang="en-US" sz="2400" dirty="0" smtClean="0">
                          <a:latin typeface="华文新魏" panose="02010800040101010101" pitchFamily="2" charset="-122"/>
                          <a:ea typeface="华文新魏" panose="02010800040101010101" pitchFamily="2" charset="-122"/>
                        </a:rPr>
                        <a:t>清朝</a:t>
                      </a:r>
                      <a:endParaRPr lang="zh-CN" altLang="en-US" sz="2400" dirty="0">
                        <a:latin typeface="华文新魏" panose="02010800040101010101" pitchFamily="2" charset="-122"/>
                        <a:ea typeface="华文新魏" panose="0201080004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p>
                      <a:pPr algn="l"/>
                      <a:r>
                        <a:rPr lang="zh-CN" altLang="en-US" sz="2400" dirty="0" smtClean="0">
                          <a:latin typeface="华文新魏" panose="02010800040101010101" pitchFamily="2" charset="-122"/>
                          <a:ea typeface="华文新魏" panose="02010800040101010101" pitchFamily="2" charset="-122"/>
                        </a:rPr>
                        <a:t>沿袭</a:t>
                      </a:r>
                      <a:r>
                        <a:rPr lang="en-US" altLang="zh-CN" sz="2400" dirty="0" smtClean="0">
                          <a:latin typeface="华文新魏" panose="02010800040101010101" pitchFamily="2" charset="-122"/>
                          <a:ea typeface="华文新魏" panose="02010800040101010101" pitchFamily="2" charset="-122"/>
                        </a:rPr>
                        <a:t>《</a:t>
                      </a:r>
                      <a:r>
                        <a:rPr lang="zh-CN" altLang="en-US" sz="2400" dirty="0" smtClean="0">
                          <a:latin typeface="华文新魏" panose="02010800040101010101" pitchFamily="2" charset="-122"/>
                          <a:ea typeface="华文新魏" panose="02010800040101010101" pitchFamily="2" charset="-122"/>
                        </a:rPr>
                        <a:t>大明律</a:t>
                      </a:r>
                      <a:r>
                        <a:rPr lang="en-US" altLang="zh-CN" sz="2400" dirty="0" smtClean="0">
                          <a:latin typeface="华文新魏" panose="02010800040101010101" pitchFamily="2" charset="-122"/>
                          <a:ea typeface="华文新魏" panose="02010800040101010101" pitchFamily="2" charset="-122"/>
                        </a:rPr>
                        <a:t>》</a:t>
                      </a:r>
                      <a:r>
                        <a:rPr lang="zh-CN" altLang="en-US" sz="2400" dirty="0" smtClean="0">
                          <a:latin typeface="华文新魏" panose="02010800040101010101" pitchFamily="2" charset="-122"/>
                          <a:ea typeface="华文新魏" panose="02010800040101010101" pitchFamily="2" charset="-122"/>
                        </a:rPr>
                        <a:t>，重视例，制定</a:t>
                      </a:r>
                      <a:r>
                        <a:rPr lang="en-US" altLang="zh-CN" sz="2400" dirty="0" smtClean="0">
                          <a:latin typeface="华文新魏" panose="02010800040101010101" pitchFamily="2" charset="-122"/>
                          <a:ea typeface="华文新魏" panose="02010800040101010101" pitchFamily="2" charset="-122"/>
                        </a:rPr>
                        <a:t>《</a:t>
                      </a:r>
                      <a:r>
                        <a:rPr lang="zh-CN" altLang="en-US" sz="2400" dirty="0" smtClean="0">
                          <a:latin typeface="华文新魏" panose="02010800040101010101" pitchFamily="2" charset="-122"/>
                          <a:ea typeface="华文新魏" panose="02010800040101010101" pitchFamily="2" charset="-122"/>
                        </a:rPr>
                        <a:t>大清律例</a:t>
                      </a:r>
                      <a:r>
                        <a:rPr lang="en-US" altLang="zh-CN" sz="2400" dirty="0" smtClean="0">
                          <a:latin typeface="华文新魏" panose="02010800040101010101" pitchFamily="2" charset="-122"/>
                          <a:ea typeface="华文新魏" panose="02010800040101010101" pitchFamily="2" charset="-122"/>
                        </a:rPr>
                        <a:t>》</a:t>
                      </a:r>
                      <a:r>
                        <a:rPr lang="zh-CN" altLang="en-US" sz="2400" dirty="0" smtClean="0">
                          <a:latin typeface="华文新魏" panose="02010800040101010101" pitchFamily="2" charset="-122"/>
                          <a:ea typeface="华文新魏" panose="02010800040101010101" pitchFamily="2" charset="-122"/>
                        </a:rPr>
                        <a:t>。</a:t>
                      </a:r>
                      <a:endParaRPr lang="zh-CN" altLang="en-US" sz="2400" dirty="0">
                        <a:latin typeface="华文新魏" panose="02010800040101010101" pitchFamily="2" charset="-122"/>
                        <a:ea typeface="华文新魏" panose="0201080004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文本框 5"/>
          <p:cNvSpPr txBox="1"/>
          <p:nvPr/>
        </p:nvSpPr>
        <p:spPr>
          <a:xfrm>
            <a:off x="440690" y="4412615"/>
            <a:ext cx="11549380" cy="1984375"/>
          </a:xfrm>
          <a:prstGeom prst="rect">
            <a:avLst/>
          </a:prstGeom>
        </p:spPr>
        <p:style>
          <a:lnRef idx="2">
            <a:schemeClr val="accent1"/>
          </a:lnRef>
          <a:fillRef idx="1">
            <a:schemeClr val="lt1"/>
          </a:fillRef>
          <a:effectRef idx="0">
            <a:schemeClr val="accent1"/>
          </a:effectRef>
          <a:fontRef idx="minor">
            <a:schemeClr val="dk1"/>
          </a:fontRef>
        </p:style>
        <p:txBody>
          <a:bodyPr wrap="square" rtlCol="0">
            <a:noAutofit/>
          </a:bodyPr>
          <a:p>
            <a:r>
              <a:rPr lang="zh-CN" altLang="en-US" sz="3600" b="1" dirty="0" smtClean="0">
                <a:solidFill>
                  <a:srgbClr val="0000FF"/>
                </a:solidFill>
                <a:latin typeface="微软雅黑" panose="020B0503020204020204" charset="-122"/>
                <a:ea typeface="微软雅黑" panose="020B0503020204020204" charset="-122"/>
                <a:sym typeface="+mn-ea"/>
              </a:rPr>
              <a:t>结论：</a:t>
            </a:r>
            <a:r>
              <a:rPr lang="zh-CN" altLang="en-US" sz="2800" b="1" dirty="0" smtClean="0">
                <a:solidFill>
                  <a:schemeClr val="tx1"/>
                </a:solidFill>
                <a:latin typeface="微软雅黑" panose="020B0503020204020204" charset="-122"/>
                <a:ea typeface="微软雅黑" panose="020B0503020204020204" charset="-122"/>
                <a:sym typeface="+mn-ea"/>
              </a:rPr>
              <a:t>宋朝后的法制</a:t>
            </a:r>
            <a:r>
              <a:rPr lang="zh-CN" altLang="en-US" sz="2800" b="1" dirty="0" smtClean="0">
                <a:latin typeface="微软雅黑" panose="020B0503020204020204" charset="-122"/>
                <a:ea typeface="微软雅黑" panose="020B0503020204020204" charset="-122"/>
              </a:rPr>
              <a:t>多以</a:t>
            </a:r>
            <a:r>
              <a:rPr lang="en-US" altLang="zh-CN" sz="2800" b="1" dirty="0" smtClean="0">
                <a:latin typeface="微软雅黑" panose="020B0503020204020204" charset="-122"/>
                <a:ea typeface="微软雅黑" panose="020B0503020204020204" charset="-122"/>
              </a:rPr>
              <a:t>《</a:t>
            </a:r>
            <a:r>
              <a:rPr lang="zh-CN" altLang="en-US" sz="2800" b="1" dirty="0" smtClean="0">
                <a:latin typeface="微软雅黑" panose="020B0503020204020204" charset="-122"/>
                <a:ea typeface="微软雅黑" panose="020B0503020204020204" charset="-122"/>
              </a:rPr>
              <a:t>唐律</a:t>
            </a:r>
            <a:r>
              <a:rPr lang="en-US" altLang="zh-CN" sz="2800" b="1" dirty="0" smtClean="0">
                <a:latin typeface="微软雅黑" panose="020B0503020204020204" charset="-122"/>
                <a:ea typeface="微软雅黑" panose="020B0503020204020204" charset="-122"/>
              </a:rPr>
              <a:t>》</a:t>
            </a:r>
            <a:r>
              <a:rPr lang="zh-CN" altLang="en-US" sz="2800" b="1" dirty="0" smtClean="0">
                <a:latin typeface="微软雅黑" panose="020B0503020204020204" charset="-122"/>
                <a:ea typeface="微软雅黑" panose="020B0503020204020204" charset="-122"/>
              </a:rPr>
              <a:t>为蓝本开创了</a:t>
            </a:r>
            <a:r>
              <a:rPr lang="zh-CN" altLang="en-US" sz="2800" b="1" dirty="0" smtClean="0">
                <a:solidFill>
                  <a:srgbClr val="FF0000"/>
                </a:solidFill>
                <a:latin typeface="微软雅黑" panose="020B0503020204020204" charset="-122"/>
                <a:ea typeface="微软雅黑" panose="020B0503020204020204" charset="-122"/>
              </a:rPr>
              <a:t>律例合编</a:t>
            </a:r>
            <a:r>
              <a:rPr lang="zh-CN" altLang="en-US" sz="2800" b="1" dirty="0" smtClean="0">
                <a:latin typeface="微软雅黑" panose="020B0503020204020204" charset="-122"/>
                <a:ea typeface="微软雅黑" panose="020B0503020204020204" charset="-122"/>
              </a:rPr>
              <a:t>的新体例。</a:t>
            </a:r>
            <a:endParaRPr lang="zh-CN" altLang="en-US" sz="2800" b="1" dirty="0" smtClean="0">
              <a:latin typeface="微软雅黑" panose="020B0503020204020204" charset="-122"/>
              <a:ea typeface="微软雅黑" panose="020B0503020204020204" charset="-122"/>
            </a:endParaRPr>
          </a:p>
          <a:p>
            <a:r>
              <a:rPr lang="zh-CN" altLang="en-US" sz="2800" b="1" dirty="0">
                <a:latin typeface="微软雅黑" panose="020B0503020204020204" charset="-122"/>
                <a:ea typeface="微软雅黑" panose="020B0503020204020204" charset="-122"/>
              </a:rPr>
              <a:t>中国传统“教化”是国家为整合社会行为，通过学校、家庭、社会和法律等途径，对整体社会成员进行政治教化、伦理道德教化和法律规范教化的过程。宋朝重理学渗透，儒学士人投身基层教化，以乡约教化乡里。</a:t>
            </a:r>
            <a:endParaRPr lang="zh-CN" altLang="en-US" sz="2800" b="1" dirty="0">
              <a:latin typeface="微软雅黑" panose="020B0503020204020204" charset="-122"/>
              <a:ea typeface="微软雅黑" panose="020B0503020204020204" charset="-122"/>
            </a:endParaRPr>
          </a:p>
          <a:p>
            <a:endParaRPr lang="zh-CN" altLang="en-US" sz="2800" b="1" dirty="0">
              <a:latin typeface="微软雅黑" panose="020B0503020204020204" charset="-122"/>
              <a:ea typeface="微软雅黑" panose="020B0503020204020204" charset="-122"/>
            </a:endParaRPr>
          </a:p>
          <a:p>
            <a:endParaRPr lang="zh-CN" altLang="en-US" sz="2800" b="1" dirty="0">
              <a:latin typeface="微软雅黑" panose="020B0503020204020204" charset="-122"/>
              <a:ea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000" fill="hold">
                                          <p:stCondLst>
                                            <p:cond delay="0"/>
                                          </p:stCondLst>
                                        </p:cTn>
                                        <p:tgtEl>
                                          <p:spTgt spid="4"/>
                                        </p:tgtEl>
                                        <p:attrNameLst>
                                          <p:attrName>style.visibility</p:attrName>
                                        </p:attrNameLst>
                                      </p:cBhvr>
                                      <p:to>
                                        <p:strVal val="visible"/>
                                      </p:to>
                                    </p:set>
                                    <p:animEffect transition="in" filter="wipe(left)">
                                      <p:cBhvr>
                                        <p:cTn id="7" dur="1000"/>
                                        <p:tgtEl>
                                          <p:spTgt spid="4"/>
                                        </p:tgtEl>
                                      </p:cBhvr>
                                    </p:animEffect>
                                  </p:childTnLst>
                                </p:cTn>
                              </p:par>
                              <p:par>
                                <p:cTn id="8" presetID="22" presetClass="entr" presetSubtype="8" fill="hold" grpId="2" nodeType="withEffect">
                                  <p:stCondLst>
                                    <p:cond delay="0"/>
                                  </p:stCondLst>
                                  <p:childTnLst>
                                    <p:set>
                                      <p:cBhvr>
                                        <p:cTn id="9" dur="1000" fill="hold">
                                          <p:stCondLst>
                                            <p:cond delay="0"/>
                                          </p:stCondLst>
                                        </p:cTn>
                                        <p:tgtEl>
                                          <p:spTgt spid="17"/>
                                        </p:tgtEl>
                                        <p:attrNameLst>
                                          <p:attrName>style.visibility</p:attrName>
                                        </p:attrNameLst>
                                      </p:cBhvr>
                                      <p:to>
                                        <p:strVal val="visible"/>
                                      </p:to>
                                    </p:set>
                                    <p:animEffect transition="in" filter="wipe(left)">
                                      <p:cBhvr>
                                        <p:cTn id="10" dur="1000"/>
                                        <p:tgtEl>
                                          <p:spTgt spid="17"/>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2" fill="hold" grpId="0" nodeType="clickEffect">
                                  <p:stCondLst>
                                    <p:cond delay="0"/>
                                  </p:stCondLst>
                                  <p:childTnLst>
                                    <p:set>
                                      <p:cBhvr>
                                        <p:cTn id="14" dur="1000" fill="hold">
                                          <p:stCondLst>
                                            <p:cond delay="0"/>
                                          </p:stCondLst>
                                        </p:cTn>
                                        <p:tgtEl>
                                          <p:spTgt spid="6"/>
                                        </p:tgtEl>
                                        <p:attrNameLst>
                                          <p:attrName>style.visibility</p:attrName>
                                        </p:attrNameLst>
                                      </p:cBhvr>
                                      <p:to>
                                        <p:strVal val="visible"/>
                                      </p:to>
                                    </p:set>
                                    <p:animEffect transition="in" filter="wipe(right)">
                                      <p:cBhvr>
                                        <p:cTn id="15"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1"/>
      <p:bldP spid="17" grpId="2"/>
      <p:bldP spid="6" grpId="0" bldLvl="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160020" y="120650"/>
            <a:ext cx="11829415" cy="3617595"/>
          </a:xfrm>
          <a:prstGeom prst="rect">
            <a:avLst/>
          </a:prstGeom>
          <a:noFill/>
          <a:ln>
            <a:solidFill>
              <a:srgbClr val="4B6865"/>
            </a:solidFill>
          </a:ln>
        </p:spPr>
        <p:txBody>
          <a:bodyPr wrap="square" rtlCol="0">
            <a:spAutoFit/>
          </a:bodyPr>
          <a:p>
            <a:pPr indent="0" fontAlgn="auto">
              <a:lnSpc>
                <a:spcPts val="2500"/>
              </a:lnSpc>
            </a:pPr>
            <a:r>
              <a:rPr lang="zh-CN" altLang="en-US" sz="2800" b="1" dirty="0" smtClean="0">
                <a:solidFill>
                  <a:srgbClr val="0000FF"/>
                </a:solidFill>
                <a:latin typeface="黑体" panose="02010609060101010101" charset="-122"/>
                <a:ea typeface="黑体" panose="02010609060101010101" charset="-122"/>
                <a:cs typeface="黑体" panose="02010609060101010101" charset="-122"/>
                <a:sym typeface="+mn-ea"/>
              </a:rPr>
              <a:t>材料</a:t>
            </a:r>
            <a:r>
              <a:rPr lang="en-US" altLang="zh-CN" sz="2800" b="1" dirty="0" smtClean="0">
                <a:solidFill>
                  <a:srgbClr val="0000FF"/>
                </a:solidFill>
                <a:latin typeface="黑体" panose="02010609060101010101" charset="-122"/>
                <a:ea typeface="黑体" panose="02010609060101010101" charset="-122"/>
                <a:cs typeface="黑体" panose="02010609060101010101" charset="-122"/>
                <a:sym typeface="+mn-ea"/>
              </a:rPr>
              <a:t>9</a:t>
            </a:r>
            <a:r>
              <a:rPr lang="zh-CN" altLang="en-US" sz="2800" b="1" dirty="0" smtClean="0">
                <a:solidFill>
                  <a:srgbClr val="0000FF"/>
                </a:solidFill>
                <a:latin typeface="黑体" panose="02010609060101010101" charset="-122"/>
                <a:ea typeface="黑体" panose="02010609060101010101" charset="-122"/>
                <a:cs typeface="黑体" panose="02010609060101010101" charset="-122"/>
                <a:sym typeface="+mn-ea"/>
              </a:rPr>
              <a:t>：</a:t>
            </a:r>
            <a:r>
              <a:rPr lang="zh-CN" altLang="en-US" sz="2400" dirty="0" smtClean="0">
                <a:latin typeface="楷体" panose="02010609060101010101" charset="-122"/>
                <a:ea typeface="楷体" panose="02010609060101010101" charset="-122"/>
                <a:cs typeface="楷体" panose="02010609060101010101" charset="-122"/>
              </a:rPr>
              <a:t>朱熹把封建道德伦理观念和封建国家、法律打扮成“天理”在人间的体现，把</a:t>
            </a:r>
            <a:endParaRPr lang="zh-CN" altLang="en-US" sz="2400" dirty="0" smtClean="0">
              <a:latin typeface="楷体" panose="02010609060101010101" charset="-122"/>
              <a:ea typeface="楷体" panose="02010609060101010101" charset="-122"/>
              <a:cs typeface="楷体" panose="02010609060101010101" charset="-122"/>
            </a:endParaRPr>
          </a:p>
          <a:p>
            <a:pPr indent="0" fontAlgn="auto">
              <a:lnSpc>
                <a:spcPts val="2500"/>
              </a:lnSpc>
            </a:pPr>
            <a:r>
              <a:rPr lang="zh-CN" altLang="en-US" sz="2400" dirty="0" smtClean="0">
                <a:latin typeface="楷体" panose="02010609060101010101" charset="-122"/>
                <a:ea typeface="楷体" panose="02010609060101010101" charset="-122"/>
                <a:cs typeface="楷体" panose="02010609060101010101" charset="-122"/>
              </a:rPr>
              <a:t> </a:t>
            </a:r>
            <a:r>
              <a:rPr lang="en-US" altLang="zh-CN" sz="2400" dirty="0" smtClean="0">
                <a:latin typeface="楷体" panose="02010609060101010101" charset="-122"/>
                <a:ea typeface="楷体" panose="02010609060101010101" charset="-122"/>
                <a:cs typeface="楷体" panose="02010609060101010101" charset="-122"/>
              </a:rPr>
              <a:t>       </a:t>
            </a:r>
            <a:r>
              <a:rPr lang="zh-CN" altLang="en-US" sz="2400" dirty="0" smtClean="0">
                <a:latin typeface="楷体" panose="02010609060101010101" charset="-122"/>
                <a:ea typeface="楷体" panose="02010609060101010101" charset="-122"/>
                <a:cs typeface="楷体" panose="02010609060101010101" charset="-122"/>
              </a:rPr>
              <a:t>违反上述事物的行为贬为“人欲”的产物，从而扯起“存天理灭人欲”的旗帜，</a:t>
            </a:r>
            <a:endParaRPr lang="zh-CN" altLang="en-US" sz="2400" dirty="0" smtClean="0">
              <a:latin typeface="楷体" panose="02010609060101010101" charset="-122"/>
              <a:ea typeface="楷体" panose="02010609060101010101" charset="-122"/>
              <a:cs typeface="楷体" panose="02010609060101010101" charset="-122"/>
            </a:endParaRPr>
          </a:p>
          <a:p>
            <a:pPr indent="0" fontAlgn="auto">
              <a:lnSpc>
                <a:spcPts val="2500"/>
              </a:lnSpc>
            </a:pPr>
            <a:r>
              <a:rPr lang="zh-CN" altLang="en-US" sz="2400" dirty="0" smtClean="0">
                <a:latin typeface="楷体" panose="02010609060101010101" charset="-122"/>
                <a:ea typeface="楷体" panose="02010609060101010101" charset="-122"/>
                <a:cs typeface="楷体" panose="02010609060101010101" charset="-122"/>
              </a:rPr>
              <a:t> </a:t>
            </a:r>
            <a:r>
              <a:rPr lang="en-US" altLang="zh-CN" sz="2400" dirty="0" smtClean="0">
                <a:latin typeface="楷体" panose="02010609060101010101" charset="-122"/>
                <a:ea typeface="楷体" panose="02010609060101010101" charset="-122"/>
                <a:cs typeface="楷体" panose="02010609060101010101" charset="-122"/>
              </a:rPr>
              <a:t>       </a:t>
            </a:r>
            <a:r>
              <a:rPr lang="zh-CN" altLang="en-US" sz="2400" dirty="0" smtClean="0">
                <a:latin typeface="楷体" panose="02010609060101010101" charset="-122"/>
                <a:ea typeface="楷体" panose="02010609060101010101" charset="-122"/>
                <a:cs typeface="楷体" panose="02010609060101010101" charset="-122"/>
              </a:rPr>
              <a:t>不如强化封建道德与法律的轨道。         </a:t>
            </a:r>
            <a:r>
              <a:rPr lang="en-US" altLang="zh-CN" b="1" dirty="0" smtClean="0">
                <a:latin typeface="楷体" panose="02010609060101010101" charset="-122"/>
                <a:ea typeface="楷体" panose="02010609060101010101" charset="-122"/>
                <a:cs typeface="楷体" panose="02010609060101010101" charset="-122"/>
              </a:rPr>
              <a:t>——</a:t>
            </a:r>
            <a:r>
              <a:rPr lang="zh-CN" altLang="en-US" b="1" dirty="0" smtClean="0">
                <a:latin typeface="楷体" panose="02010609060101010101" charset="-122"/>
                <a:ea typeface="楷体" panose="02010609060101010101" charset="-122"/>
                <a:cs typeface="楷体" panose="02010609060101010101" charset="-122"/>
              </a:rPr>
              <a:t>武树臣：</a:t>
            </a:r>
            <a:r>
              <a:rPr lang="en-US" altLang="zh-CN" b="1" dirty="0" smtClean="0">
                <a:latin typeface="楷体" panose="02010609060101010101" charset="-122"/>
                <a:ea typeface="楷体" panose="02010609060101010101" charset="-122"/>
                <a:cs typeface="楷体" panose="02010609060101010101" charset="-122"/>
              </a:rPr>
              <a:t>《</a:t>
            </a:r>
            <a:r>
              <a:rPr lang="zh-CN" altLang="en-US" b="1" dirty="0" smtClean="0">
                <a:latin typeface="楷体" panose="02010609060101010101" charset="-122"/>
                <a:ea typeface="楷体" panose="02010609060101010101" charset="-122"/>
                <a:cs typeface="楷体" panose="02010609060101010101" charset="-122"/>
              </a:rPr>
              <a:t>中国法律思想史</a:t>
            </a:r>
            <a:r>
              <a:rPr lang="en-US" altLang="zh-CN" b="1" dirty="0" smtClean="0">
                <a:latin typeface="楷体" panose="02010609060101010101" charset="-122"/>
                <a:ea typeface="楷体" panose="02010609060101010101" charset="-122"/>
                <a:cs typeface="楷体" panose="02010609060101010101" charset="-122"/>
              </a:rPr>
              <a:t>》</a:t>
            </a:r>
            <a:endParaRPr lang="en-US" altLang="zh-CN" b="1" dirty="0" smtClean="0">
              <a:latin typeface="楷体" panose="02010609060101010101" charset="-122"/>
              <a:ea typeface="楷体" panose="02010609060101010101" charset="-122"/>
              <a:cs typeface="楷体" panose="02010609060101010101" charset="-122"/>
            </a:endParaRPr>
          </a:p>
          <a:p>
            <a:pPr indent="0" fontAlgn="auto">
              <a:lnSpc>
                <a:spcPts val="2500"/>
              </a:lnSpc>
            </a:pPr>
            <a:endParaRPr lang="en-US" altLang="zh-CN" sz="2000" dirty="0" smtClean="0">
              <a:latin typeface="楷体" panose="02010609060101010101" charset="-122"/>
              <a:ea typeface="楷体" panose="02010609060101010101" charset="-122"/>
              <a:cs typeface="楷体" panose="02010609060101010101" charset="-122"/>
            </a:endParaRPr>
          </a:p>
          <a:p>
            <a:pPr indent="0" fontAlgn="auto">
              <a:lnSpc>
                <a:spcPts val="2500"/>
              </a:lnSpc>
            </a:pPr>
            <a:r>
              <a:rPr lang="en-US" altLang="zh-CN" sz="2400" dirty="0" smtClean="0">
                <a:latin typeface="楷体" panose="02010609060101010101" charset="-122"/>
                <a:ea typeface="楷体" panose="02010609060101010101" charset="-122"/>
                <a:cs typeface="楷体" panose="02010609060101010101" charset="-122"/>
                <a:sym typeface="+mn-ea"/>
              </a:rPr>
              <a:t>        </a:t>
            </a:r>
            <a:r>
              <a:rPr lang="zh-CN" altLang="en-US" sz="2400" dirty="0" smtClean="0">
                <a:latin typeface="楷体" panose="02010609060101010101" charset="-122"/>
                <a:ea typeface="楷体" panose="02010609060101010101" charset="-122"/>
                <a:cs typeface="楷体" panose="02010609060101010101" charset="-122"/>
                <a:sym typeface="+mn-ea"/>
              </a:rPr>
              <a:t>朱元璋继承“礼法结合”、“德主刑辅”的思想传统，要求“明礼以导民，定</a:t>
            </a:r>
            <a:endParaRPr lang="zh-CN" altLang="en-US" sz="2400" dirty="0" smtClean="0">
              <a:latin typeface="楷体" panose="02010609060101010101" charset="-122"/>
              <a:ea typeface="楷体" panose="02010609060101010101" charset="-122"/>
              <a:cs typeface="楷体" panose="02010609060101010101" charset="-122"/>
              <a:sym typeface="+mn-ea"/>
            </a:endParaRPr>
          </a:p>
          <a:p>
            <a:pPr indent="0" fontAlgn="auto">
              <a:lnSpc>
                <a:spcPts val="2500"/>
              </a:lnSpc>
            </a:pPr>
            <a:r>
              <a:rPr lang="zh-CN" altLang="en-US" sz="2400" dirty="0" smtClean="0">
                <a:latin typeface="楷体" panose="02010609060101010101" charset="-122"/>
                <a:ea typeface="楷体" panose="02010609060101010101" charset="-122"/>
                <a:cs typeface="楷体" panose="02010609060101010101" charset="-122"/>
                <a:sym typeface="+mn-ea"/>
              </a:rPr>
              <a:t> </a:t>
            </a:r>
            <a:r>
              <a:rPr lang="en-US" altLang="zh-CN" sz="2400" dirty="0" smtClean="0">
                <a:latin typeface="楷体" panose="02010609060101010101" charset="-122"/>
                <a:ea typeface="楷体" panose="02010609060101010101" charset="-122"/>
                <a:cs typeface="楷体" panose="02010609060101010101" charset="-122"/>
                <a:sym typeface="+mn-ea"/>
              </a:rPr>
              <a:t>       </a:t>
            </a:r>
            <a:r>
              <a:rPr lang="zh-CN" altLang="en-US" sz="2400" dirty="0" smtClean="0">
                <a:latin typeface="楷体" panose="02010609060101010101" charset="-122"/>
                <a:ea typeface="楷体" panose="02010609060101010101" charset="-122"/>
                <a:cs typeface="楷体" panose="02010609060101010101" charset="-122"/>
                <a:sym typeface="+mn-ea"/>
              </a:rPr>
              <a:t>律以绳顽”，就是以封建礼教来束缚人民，用封建刑罚来镇压人民。</a:t>
            </a:r>
            <a:endParaRPr lang="en-US" altLang="zh-CN" sz="2400" dirty="0" smtClean="0">
              <a:latin typeface="楷体" panose="02010609060101010101" charset="-122"/>
              <a:ea typeface="楷体" panose="02010609060101010101" charset="-122"/>
              <a:cs typeface="楷体" panose="02010609060101010101" charset="-122"/>
            </a:endParaRPr>
          </a:p>
          <a:p>
            <a:pPr indent="0" fontAlgn="auto">
              <a:lnSpc>
                <a:spcPts val="2500"/>
              </a:lnSpc>
            </a:pPr>
            <a:r>
              <a:rPr lang="en-US" altLang="zh-CN" sz="2000" dirty="0">
                <a:latin typeface="楷体" panose="02010609060101010101" charset="-122"/>
                <a:ea typeface="楷体" panose="02010609060101010101" charset="-122"/>
                <a:cs typeface="楷体" panose="02010609060101010101" charset="-122"/>
                <a:sym typeface="+mn-ea"/>
              </a:rPr>
              <a:t> </a:t>
            </a:r>
            <a:r>
              <a:rPr lang="en-US" altLang="zh-CN" sz="2000" dirty="0" smtClean="0">
                <a:latin typeface="楷体" panose="02010609060101010101" charset="-122"/>
                <a:ea typeface="楷体" panose="02010609060101010101" charset="-122"/>
                <a:cs typeface="楷体" panose="02010609060101010101" charset="-122"/>
                <a:sym typeface="+mn-ea"/>
              </a:rPr>
              <a:t>                                                       </a:t>
            </a:r>
            <a:r>
              <a:rPr lang="en-US" altLang="zh-CN" sz="2000" b="1" dirty="0" smtClean="0">
                <a:latin typeface="楷体" panose="02010609060101010101" charset="-122"/>
                <a:ea typeface="楷体" panose="02010609060101010101" charset="-122"/>
                <a:cs typeface="楷体" panose="02010609060101010101" charset="-122"/>
                <a:sym typeface="+mn-ea"/>
              </a:rPr>
              <a:t>——</a:t>
            </a:r>
            <a:r>
              <a:rPr lang="zh-CN" altLang="en-US" sz="2000" b="1" dirty="0" smtClean="0">
                <a:latin typeface="楷体" panose="02010609060101010101" charset="-122"/>
                <a:ea typeface="楷体" panose="02010609060101010101" charset="-122"/>
                <a:cs typeface="楷体" panose="02010609060101010101" charset="-122"/>
                <a:sym typeface="+mn-ea"/>
              </a:rPr>
              <a:t>张晋藩：</a:t>
            </a:r>
            <a:r>
              <a:rPr lang="en-US" altLang="zh-CN" sz="2000" b="1" dirty="0" smtClean="0">
                <a:latin typeface="楷体" panose="02010609060101010101" charset="-122"/>
                <a:ea typeface="楷体" panose="02010609060101010101" charset="-122"/>
                <a:cs typeface="楷体" panose="02010609060101010101" charset="-122"/>
                <a:sym typeface="+mn-ea"/>
              </a:rPr>
              <a:t>《</a:t>
            </a:r>
            <a:r>
              <a:rPr lang="zh-CN" altLang="en-US" sz="2000" b="1" dirty="0" smtClean="0">
                <a:latin typeface="楷体" panose="02010609060101010101" charset="-122"/>
                <a:ea typeface="楷体" panose="02010609060101010101" charset="-122"/>
                <a:cs typeface="楷体" panose="02010609060101010101" charset="-122"/>
                <a:sym typeface="+mn-ea"/>
              </a:rPr>
              <a:t>中国法制通史</a:t>
            </a:r>
            <a:r>
              <a:rPr lang="en-US" altLang="zh-CN" sz="2000" b="1" dirty="0" smtClean="0">
                <a:latin typeface="楷体" panose="02010609060101010101" charset="-122"/>
                <a:ea typeface="楷体" panose="02010609060101010101" charset="-122"/>
                <a:cs typeface="楷体" panose="02010609060101010101" charset="-122"/>
                <a:sym typeface="+mn-ea"/>
              </a:rPr>
              <a:t>》</a:t>
            </a:r>
            <a:endParaRPr lang="en-US" altLang="zh-CN" sz="2000" b="1" dirty="0" smtClean="0">
              <a:latin typeface="楷体" panose="02010609060101010101" charset="-122"/>
              <a:ea typeface="楷体" panose="02010609060101010101" charset="-122"/>
              <a:cs typeface="楷体" panose="02010609060101010101" charset="-122"/>
            </a:endParaRPr>
          </a:p>
          <a:p>
            <a:pPr indent="0" fontAlgn="auto">
              <a:lnSpc>
                <a:spcPts val="2500"/>
              </a:lnSpc>
            </a:pPr>
            <a:r>
              <a:rPr lang="en-US" altLang="zh-CN" sz="2400" dirty="0" smtClean="0">
                <a:solidFill>
                  <a:schemeClr val="tx1"/>
                </a:solidFill>
                <a:latin typeface="楷体" panose="02010609060101010101" charset="-122"/>
                <a:ea typeface="楷体" panose="02010609060101010101" charset="-122"/>
                <a:cs typeface="楷体" panose="02010609060101010101" charset="-122"/>
                <a:sym typeface="+mn-ea"/>
              </a:rPr>
              <a:t>        </a:t>
            </a:r>
            <a:r>
              <a:rPr lang="zh-CN" altLang="en-US" sz="2400" dirty="0" smtClean="0">
                <a:solidFill>
                  <a:schemeClr val="tx1"/>
                </a:solidFill>
                <a:latin typeface="楷体" panose="02010609060101010101" charset="-122"/>
                <a:ea typeface="楷体" panose="02010609060101010101" charset="-122"/>
                <a:cs typeface="楷体" panose="02010609060101010101" charset="-122"/>
                <a:sym typeface="+mn-ea"/>
              </a:rPr>
              <a:t>以礼为主要内容的教化之所以能作为国家法律秩序观念向民间传输的渠道，根</a:t>
            </a:r>
            <a:endParaRPr lang="zh-CN" altLang="en-US" sz="2400" dirty="0" smtClean="0">
              <a:solidFill>
                <a:schemeClr val="tx1"/>
              </a:solidFill>
              <a:latin typeface="楷体" panose="02010609060101010101" charset="-122"/>
              <a:ea typeface="楷体" panose="02010609060101010101" charset="-122"/>
              <a:cs typeface="楷体" panose="02010609060101010101" charset="-122"/>
              <a:sym typeface="+mn-ea"/>
            </a:endParaRPr>
          </a:p>
          <a:p>
            <a:pPr indent="0" fontAlgn="auto">
              <a:lnSpc>
                <a:spcPts val="2500"/>
              </a:lnSpc>
            </a:pPr>
            <a:r>
              <a:rPr lang="zh-CN" altLang="en-US" sz="2400" dirty="0" smtClean="0">
                <a:solidFill>
                  <a:schemeClr val="tx1"/>
                </a:solidFill>
                <a:latin typeface="楷体" panose="02010609060101010101" charset="-122"/>
                <a:ea typeface="楷体" panose="02010609060101010101" charset="-122"/>
                <a:cs typeface="楷体" panose="02010609060101010101" charset="-122"/>
                <a:sym typeface="+mn-ea"/>
              </a:rPr>
              <a:t> </a:t>
            </a:r>
            <a:r>
              <a:rPr lang="en-US" altLang="zh-CN" sz="2400" dirty="0" smtClean="0">
                <a:solidFill>
                  <a:schemeClr val="tx1"/>
                </a:solidFill>
                <a:latin typeface="楷体" panose="02010609060101010101" charset="-122"/>
                <a:ea typeface="楷体" panose="02010609060101010101" charset="-122"/>
                <a:cs typeface="楷体" panose="02010609060101010101" charset="-122"/>
                <a:sym typeface="+mn-ea"/>
              </a:rPr>
              <a:t>       </a:t>
            </a:r>
            <a:r>
              <a:rPr lang="zh-CN" altLang="en-US" sz="2400" dirty="0" smtClean="0">
                <a:solidFill>
                  <a:schemeClr val="tx1"/>
                </a:solidFill>
                <a:latin typeface="楷体" panose="02010609060101010101" charset="-122"/>
                <a:ea typeface="楷体" panose="02010609060101010101" charset="-122"/>
                <a:cs typeface="楷体" panose="02010609060101010101" charset="-122"/>
                <a:sym typeface="+mn-ea"/>
              </a:rPr>
              <a:t>本原因在于礼与国家法精神和内容的一致性。</a:t>
            </a:r>
            <a:r>
              <a:rPr lang="en-US" altLang="zh-CN" sz="2400" dirty="0" smtClean="0">
                <a:solidFill>
                  <a:schemeClr val="tx1"/>
                </a:solidFill>
                <a:latin typeface="楷体" panose="02010609060101010101" charset="-122"/>
                <a:ea typeface="楷体" panose="02010609060101010101" charset="-122"/>
                <a:cs typeface="楷体" panose="02010609060101010101" charset="-122"/>
                <a:sym typeface="+mn-ea"/>
              </a:rPr>
              <a:t>……</a:t>
            </a:r>
            <a:r>
              <a:rPr lang="zh-CN" altLang="en-US" sz="2400" dirty="0" smtClean="0">
                <a:solidFill>
                  <a:schemeClr val="tx1"/>
                </a:solidFill>
                <a:latin typeface="楷体" panose="02010609060101010101" charset="-122"/>
                <a:ea typeface="楷体" panose="02010609060101010101" charset="-122"/>
                <a:cs typeface="楷体" panose="02010609060101010101" charset="-122"/>
                <a:sym typeface="+mn-ea"/>
              </a:rPr>
              <a:t>通过教化的方式宣扬儒家礼</a:t>
            </a:r>
            <a:endParaRPr lang="zh-CN" altLang="en-US" sz="2400" dirty="0" smtClean="0">
              <a:solidFill>
                <a:schemeClr val="tx1"/>
              </a:solidFill>
              <a:latin typeface="楷体" panose="02010609060101010101" charset="-122"/>
              <a:ea typeface="楷体" panose="02010609060101010101" charset="-122"/>
              <a:cs typeface="楷体" panose="02010609060101010101" charset="-122"/>
              <a:sym typeface="+mn-ea"/>
            </a:endParaRPr>
          </a:p>
          <a:p>
            <a:pPr indent="0" fontAlgn="auto">
              <a:lnSpc>
                <a:spcPts val="2500"/>
              </a:lnSpc>
            </a:pPr>
            <a:r>
              <a:rPr lang="zh-CN" altLang="en-US" sz="2400" dirty="0" smtClean="0">
                <a:solidFill>
                  <a:schemeClr val="tx1"/>
                </a:solidFill>
                <a:latin typeface="楷体" panose="02010609060101010101" charset="-122"/>
                <a:ea typeface="楷体" panose="02010609060101010101" charset="-122"/>
                <a:cs typeface="楷体" panose="02010609060101010101" charset="-122"/>
                <a:sym typeface="+mn-ea"/>
              </a:rPr>
              <a:t> </a:t>
            </a:r>
            <a:r>
              <a:rPr lang="en-US" altLang="zh-CN" sz="2400" dirty="0" smtClean="0">
                <a:solidFill>
                  <a:schemeClr val="tx1"/>
                </a:solidFill>
                <a:latin typeface="楷体" panose="02010609060101010101" charset="-122"/>
                <a:ea typeface="楷体" panose="02010609060101010101" charset="-122"/>
                <a:cs typeface="楷体" panose="02010609060101010101" charset="-122"/>
                <a:sym typeface="+mn-ea"/>
              </a:rPr>
              <a:t>       </a:t>
            </a:r>
            <a:r>
              <a:rPr lang="zh-CN" altLang="en-US" sz="2400" dirty="0" smtClean="0">
                <a:solidFill>
                  <a:schemeClr val="tx1"/>
                </a:solidFill>
                <a:latin typeface="楷体" panose="02010609060101010101" charset="-122"/>
                <a:ea typeface="楷体" panose="02010609060101010101" charset="-122"/>
                <a:cs typeface="楷体" panose="02010609060101010101" charset="-122"/>
                <a:sym typeface="+mn-ea"/>
              </a:rPr>
              <a:t>义，乡民们在日常生活中按照礼的要求来行为也就不知不觉地遵行了法的规范。</a:t>
            </a:r>
            <a:endParaRPr lang="en-US" altLang="zh-CN" sz="2400" dirty="0" smtClean="0">
              <a:solidFill>
                <a:schemeClr val="tx1"/>
              </a:solidFill>
              <a:latin typeface="楷体" panose="02010609060101010101" charset="-122"/>
              <a:ea typeface="楷体" panose="02010609060101010101" charset="-122"/>
              <a:cs typeface="楷体" panose="02010609060101010101" charset="-122"/>
            </a:endParaRPr>
          </a:p>
          <a:p>
            <a:pPr indent="0" fontAlgn="auto">
              <a:lnSpc>
                <a:spcPts val="2500"/>
              </a:lnSpc>
            </a:pPr>
            <a:r>
              <a:rPr lang="en-US" altLang="zh-CN" sz="2000" dirty="0">
                <a:latin typeface="楷体" panose="02010609060101010101" charset="-122"/>
                <a:ea typeface="楷体" panose="02010609060101010101" charset="-122"/>
                <a:cs typeface="楷体" panose="02010609060101010101" charset="-122"/>
                <a:sym typeface="+mn-ea"/>
              </a:rPr>
              <a:t> </a:t>
            </a:r>
            <a:r>
              <a:rPr lang="en-US" altLang="zh-CN" sz="2000" dirty="0" smtClean="0">
                <a:latin typeface="楷体" panose="02010609060101010101" charset="-122"/>
                <a:ea typeface="楷体" panose="02010609060101010101" charset="-122"/>
                <a:cs typeface="楷体" panose="02010609060101010101" charset="-122"/>
                <a:sym typeface="+mn-ea"/>
              </a:rPr>
              <a:t>                             </a:t>
            </a:r>
            <a:r>
              <a:rPr lang="en-US" altLang="zh-CN" sz="2000" b="1" dirty="0" smtClean="0">
                <a:latin typeface="楷体" panose="02010609060101010101" charset="-122"/>
                <a:ea typeface="楷体" panose="02010609060101010101" charset="-122"/>
                <a:cs typeface="楷体" panose="02010609060101010101" charset="-122"/>
                <a:sym typeface="+mn-ea"/>
              </a:rPr>
              <a:t>——</a:t>
            </a:r>
            <a:r>
              <a:rPr lang="zh-CN" altLang="en-US" sz="2000" b="1" dirty="0" smtClean="0">
                <a:latin typeface="楷体" panose="02010609060101010101" charset="-122"/>
                <a:ea typeface="楷体" panose="02010609060101010101" charset="-122"/>
                <a:cs typeface="楷体" panose="02010609060101010101" charset="-122"/>
                <a:sym typeface="+mn-ea"/>
              </a:rPr>
              <a:t>汪雄涛：</a:t>
            </a:r>
            <a:r>
              <a:rPr lang="en-US" altLang="zh-CN" sz="2000" b="1" dirty="0" smtClean="0">
                <a:latin typeface="楷体" panose="02010609060101010101" charset="-122"/>
                <a:ea typeface="楷体" panose="02010609060101010101" charset="-122"/>
                <a:cs typeface="楷体" panose="02010609060101010101" charset="-122"/>
                <a:sym typeface="+mn-ea"/>
              </a:rPr>
              <a:t>《</a:t>
            </a:r>
            <a:r>
              <a:rPr lang="zh-CN" altLang="en-US" sz="2000" b="1" dirty="0" smtClean="0">
                <a:latin typeface="楷体" panose="02010609060101010101" charset="-122"/>
                <a:ea typeface="楷体" panose="02010609060101010101" charset="-122"/>
                <a:cs typeface="楷体" panose="02010609060101010101" charset="-122"/>
                <a:sym typeface="+mn-ea"/>
              </a:rPr>
              <a:t>法律文化视野下的教化</a:t>
            </a:r>
            <a:r>
              <a:rPr lang="en-US" altLang="zh-CN" sz="2000" b="1" dirty="0" smtClean="0">
                <a:latin typeface="楷体" panose="02010609060101010101" charset="-122"/>
                <a:ea typeface="楷体" panose="02010609060101010101" charset="-122"/>
                <a:cs typeface="楷体" panose="02010609060101010101" charset="-122"/>
                <a:sym typeface="+mn-ea"/>
              </a:rPr>
              <a:t>——</a:t>
            </a:r>
            <a:r>
              <a:rPr lang="zh-CN" altLang="en-US" sz="2000" b="1" dirty="0" smtClean="0">
                <a:latin typeface="楷体" panose="02010609060101010101" charset="-122"/>
                <a:ea typeface="楷体" panose="02010609060101010101" charset="-122"/>
                <a:cs typeface="楷体" panose="02010609060101010101" charset="-122"/>
                <a:sym typeface="+mn-ea"/>
              </a:rPr>
              <a:t>大小传统之间的沟通桥梁</a:t>
            </a:r>
            <a:r>
              <a:rPr lang="en-US" altLang="zh-CN" sz="2000" b="1" dirty="0" smtClean="0">
                <a:latin typeface="楷体" panose="02010609060101010101" charset="-122"/>
                <a:ea typeface="楷体" panose="02010609060101010101" charset="-122"/>
                <a:cs typeface="楷体" panose="02010609060101010101" charset="-122"/>
                <a:sym typeface="+mn-ea"/>
              </a:rPr>
              <a:t>》</a:t>
            </a:r>
            <a:endParaRPr lang="en-US" altLang="zh-CN" sz="2000" b="1" dirty="0" smtClean="0">
              <a:latin typeface="楷体" panose="02010609060101010101" charset="-122"/>
              <a:ea typeface="楷体" panose="02010609060101010101" charset="-122"/>
              <a:cs typeface="楷体" panose="02010609060101010101" charset="-122"/>
            </a:endParaRPr>
          </a:p>
        </p:txBody>
      </p:sp>
      <p:sp>
        <p:nvSpPr>
          <p:cNvPr id="2" name="文本框 1"/>
          <p:cNvSpPr txBox="1"/>
          <p:nvPr/>
        </p:nvSpPr>
        <p:spPr>
          <a:xfrm>
            <a:off x="314960" y="3852545"/>
            <a:ext cx="11349355" cy="1061085"/>
          </a:xfrm>
          <a:prstGeom prst="rect">
            <a:avLst/>
          </a:prstGeom>
          <a:noFill/>
          <a:ln>
            <a:solidFill>
              <a:schemeClr val="tx1"/>
            </a:solidFill>
          </a:ln>
        </p:spPr>
        <p:txBody>
          <a:bodyPr wrap="square" rtlCol="0">
            <a:noAutofit/>
          </a:bodyPr>
          <a:p>
            <a:pPr algn="ctr"/>
            <a:r>
              <a:rPr lang="zh-CN" altLang="en-US" sz="3600" b="1" dirty="0" smtClean="0">
                <a:latin typeface="微软雅黑" panose="020B0503020204020204" charset="-122"/>
                <a:ea typeface="微软雅黑" panose="020B0503020204020204" charset="-122"/>
                <a:cs typeface="微软雅黑" panose="020B0503020204020204" charset="-122"/>
              </a:rPr>
              <a:t>问题</a:t>
            </a:r>
            <a:r>
              <a:rPr lang="en-US" altLang="zh-CN" sz="3600" b="1" dirty="0" smtClean="0">
                <a:latin typeface="微软雅黑" panose="020B0503020204020204" charset="-122"/>
                <a:ea typeface="微软雅黑" panose="020B0503020204020204" charset="-122"/>
                <a:cs typeface="微软雅黑" panose="020B0503020204020204" charset="-122"/>
              </a:rPr>
              <a:t>7</a:t>
            </a:r>
            <a:r>
              <a:rPr lang="zh-CN" altLang="en-US" sz="3600" b="1" dirty="0" smtClean="0">
                <a:latin typeface="微软雅黑" panose="020B0503020204020204" charset="-122"/>
                <a:ea typeface="微软雅黑" panose="020B0503020204020204" charset="-122"/>
                <a:cs typeface="微软雅黑" panose="020B0503020204020204" charset="-122"/>
              </a:rPr>
              <a:t>：</a:t>
            </a:r>
            <a:r>
              <a:rPr lang="zh-CN" altLang="en-US" sz="2800" b="1" dirty="0" smtClean="0">
                <a:latin typeface="微软雅黑" panose="020B0503020204020204" charset="-122"/>
                <a:ea typeface="微软雅黑" panose="020B0503020204020204" charset="-122"/>
                <a:cs typeface="微软雅黑" panose="020B0503020204020204" charset="-122"/>
              </a:rPr>
              <a:t>结合教材与导学案，分析思考</a:t>
            </a:r>
            <a:r>
              <a:rPr lang="zh-CN" altLang="en-US" sz="2800" b="1" dirty="0" smtClean="0">
                <a:latin typeface="微软雅黑" panose="020B0503020204020204" charset="-122"/>
                <a:ea typeface="微软雅黑" panose="020B0503020204020204" charset="-122"/>
                <a:sym typeface="+mn-ea"/>
              </a:rPr>
              <a:t>宋明两代法律实践共同的指导</a:t>
            </a:r>
            <a:endParaRPr lang="zh-CN" altLang="en-US" sz="2800" b="1" dirty="0" smtClean="0">
              <a:latin typeface="微软雅黑" panose="020B0503020204020204" charset="-122"/>
              <a:ea typeface="微软雅黑" panose="020B0503020204020204" charset="-122"/>
              <a:sym typeface="+mn-ea"/>
            </a:endParaRPr>
          </a:p>
          <a:p>
            <a:pPr algn="ctr"/>
            <a:r>
              <a:rPr lang="zh-CN" altLang="en-US" sz="2800" b="1" dirty="0" smtClean="0">
                <a:latin typeface="微软雅黑" panose="020B0503020204020204" charset="-122"/>
                <a:ea typeface="微软雅黑" panose="020B0503020204020204" charset="-122"/>
                <a:sym typeface="+mn-ea"/>
              </a:rPr>
              <a:t> </a:t>
            </a:r>
            <a:r>
              <a:rPr lang="en-US" altLang="zh-CN" sz="2800" b="1" dirty="0" smtClean="0">
                <a:latin typeface="微软雅黑" panose="020B0503020204020204" charset="-122"/>
                <a:ea typeface="微软雅黑" panose="020B0503020204020204" charset="-122"/>
                <a:sym typeface="+mn-ea"/>
              </a:rPr>
              <a:t>           </a:t>
            </a:r>
            <a:r>
              <a:rPr lang="zh-CN" altLang="en-US" sz="2800" b="1" dirty="0" smtClean="0">
                <a:latin typeface="微软雅黑" panose="020B0503020204020204" charset="-122"/>
                <a:ea typeface="微软雅黑" panose="020B0503020204020204" charset="-122"/>
                <a:sym typeface="+mn-ea"/>
              </a:rPr>
              <a:t>思想与方式？从中你能获得心得感悟与深刻的理性认识？</a:t>
            </a:r>
            <a:endParaRPr lang="zh-CN" altLang="en-US" sz="2800" b="1" dirty="0" smtClean="0">
              <a:latin typeface="微软雅黑" panose="020B0503020204020204" charset="-122"/>
              <a:ea typeface="微软雅黑" panose="020B0503020204020204" charset="-122"/>
              <a:cs typeface="微软雅黑" panose="020B0503020204020204" charset="-122"/>
              <a:sym typeface="+mn-ea"/>
            </a:endParaRPr>
          </a:p>
        </p:txBody>
      </p:sp>
      <p:sp>
        <p:nvSpPr>
          <p:cNvPr id="8" name="文本框 7"/>
          <p:cNvSpPr txBox="1"/>
          <p:nvPr/>
        </p:nvSpPr>
        <p:spPr>
          <a:xfrm>
            <a:off x="159385" y="5027930"/>
            <a:ext cx="11830050" cy="1753235"/>
          </a:xfrm>
          <a:prstGeom prst="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wrap="square" rtlCol="0">
            <a:spAutoFit/>
          </a:bodyPr>
          <a:p>
            <a:r>
              <a:rPr lang="zh-CN" altLang="en-US" sz="2400" b="1" dirty="0" smtClean="0">
                <a:solidFill>
                  <a:srgbClr val="FF0000"/>
                </a:solidFill>
                <a:latin typeface="微软雅黑" panose="020B0503020204020204" charset="-122"/>
                <a:ea typeface="微软雅黑" panose="020B0503020204020204" charset="-122"/>
              </a:rPr>
              <a:t>宋明两代立法都以强化封建道德礼教对人民控制和加强中央集权为目的。共同的指导思想是理学。儒学士人投身基层教化以乡约教化乡里</a:t>
            </a:r>
            <a:r>
              <a:rPr lang="zh-CN" altLang="en-US" sz="2800" dirty="0" smtClean="0">
                <a:latin typeface="华文中宋" panose="02010600040101010101" pitchFamily="2" charset="-122"/>
                <a:ea typeface="华文中宋" panose="02010600040101010101" pitchFamily="2" charset="-122"/>
              </a:rPr>
              <a:t>。</a:t>
            </a:r>
            <a:r>
              <a:rPr lang="zh-CN" altLang="en-US" sz="2800" b="1" dirty="0" smtClean="0">
                <a:solidFill>
                  <a:srgbClr val="FF0000"/>
                </a:solidFill>
                <a:latin typeface="微软雅黑" panose="020B0503020204020204" charset="-122"/>
                <a:ea typeface="微软雅黑" panose="020B0503020204020204" charset="-122"/>
              </a:rPr>
              <a:t>随着礼法相融的中华法律体系日趋成熟，政府治理社会的能力水平不断提升且助力了中国大一统；法律总是统治阶级意志的反映，封建法律旨在维护地主统治固缺乏充分民主。</a:t>
            </a:r>
            <a:endParaRPr lang="zh-CN" altLang="en-US" sz="2800" b="1" dirty="0" smtClean="0">
              <a:solidFill>
                <a:srgbClr val="FF0000"/>
              </a:solidFill>
              <a:latin typeface="微软雅黑" panose="020B0503020204020204" charset="-122"/>
              <a:ea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000" fill="hold">
                                          <p:stCondLst>
                                            <p:cond delay="0"/>
                                          </p:stCondLst>
                                        </p:cTn>
                                        <p:tgtEl>
                                          <p:spTgt spid="5"/>
                                        </p:tgtEl>
                                        <p:attrNameLst>
                                          <p:attrName>style.visibility</p:attrName>
                                        </p:attrNameLst>
                                      </p:cBhvr>
                                      <p:to>
                                        <p:strVal val="visible"/>
                                      </p:to>
                                    </p:set>
                                    <p:animEffect transition="in" filter="wipe(left)">
                                      <p:cBhvr>
                                        <p:cTn id="7" dur="1000"/>
                                        <p:tgtEl>
                                          <p:spTgt spid="5"/>
                                        </p:tgtEl>
                                      </p:cBhvr>
                                    </p:animEffect>
                                  </p:childTnLst>
                                </p:cTn>
                              </p:par>
                              <p:par>
                                <p:cTn id="8" presetID="22" presetClass="entr" presetSubtype="8" fill="hold" grpId="2" nodeType="withEffect">
                                  <p:stCondLst>
                                    <p:cond delay="0"/>
                                  </p:stCondLst>
                                  <p:childTnLst>
                                    <p:set>
                                      <p:cBhvr>
                                        <p:cTn id="9" dur="1000" fill="hold">
                                          <p:stCondLst>
                                            <p:cond delay="0"/>
                                          </p:stCondLst>
                                        </p:cTn>
                                        <p:tgtEl>
                                          <p:spTgt spid="2"/>
                                        </p:tgtEl>
                                        <p:attrNameLst>
                                          <p:attrName>style.visibility</p:attrName>
                                        </p:attrNameLst>
                                      </p:cBhvr>
                                      <p:to>
                                        <p:strVal val="visible"/>
                                      </p:to>
                                    </p:set>
                                    <p:animEffect transition="in" filter="wipe(left)">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p:cTn id="15" dur="500" fill="hold"/>
                                        <p:tgtEl>
                                          <p:spTgt spid="8"/>
                                        </p:tgtEl>
                                        <p:attrNameLst>
                                          <p:attrName>ppt_w</p:attrName>
                                        </p:attrNameLst>
                                      </p:cBhvr>
                                      <p:tavLst>
                                        <p:tav tm="0">
                                          <p:val>
                                            <p:fltVal val="0"/>
                                          </p:val>
                                        </p:tav>
                                        <p:tav tm="100000">
                                          <p:val>
                                            <p:strVal val="#ppt_w"/>
                                          </p:val>
                                        </p:tav>
                                      </p:tavLst>
                                    </p:anim>
                                    <p:anim calcmode="lin" valueType="num">
                                      <p:cBhvr>
                                        <p:cTn id="16" dur="500" fill="hold"/>
                                        <p:tgtEl>
                                          <p:spTgt spid="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animBg="1"/>
      <p:bldP spid="5" grpId="0" bldLvl="0" animBg="1"/>
      <p:bldP spid="2" grpId="2" bldLvl="0" animBg="1"/>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 name="标题 1"/>
          <p:cNvSpPr txBox="1"/>
          <p:nvPr/>
        </p:nvSpPr>
        <p:spPr>
          <a:xfrm>
            <a:off x="107315" y="92710"/>
            <a:ext cx="4730115" cy="746760"/>
          </a:xfrm>
          <a:prstGeom prst="rect">
            <a:avLst/>
          </a:prstGeom>
          <a:solidFill>
            <a:schemeClr val="accent2">
              <a:lumMod val="50000"/>
            </a:schemeClr>
          </a:solidFill>
        </p:spPr>
        <p:txBody>
          <a:bodyPr vert="horz" lIns="91440" tIns="45720" rIns="91440" bIns="45720" rtlCol="0" anchor="ctr">
            <a:normAutofit/>
          </a:bodyPr>
          <a:lstStyle>
            <a:defPPr>
              <a:defRPr lang="zh-CN"/>
            </a:defPPr>
            <a:lvl1pPr>
              <a:lnSpc>
                <a:spcPct val="90000"/>
              </a:lnSpc>
              <a:spcBef>
                <a:spcPct val="0"/>
              </a:spcBef>
              <a:buNone/>
              <a:defRPr sz="3600" b="1">
                <a:solidFill>
                  <a:schemeClr val="bg1"/>
                </a:solidFill>
                <a:latin typeface="+mj-lt"/>
                <a:ea typeface="+mj-ea"/>
                <a:cs typeface="+mj-cs"/>
              </a:defRPr>
            </a:lvl1pPr>
          </a:lstStyle>
          <a:p>
            <a:r>
              <a:rPr lang="zh-CN" altLang="en-US" dirty="0">
                <a:latin typeface="微软雅黑" panose="020B0503020204020204" charset="-122"/>
                <a:ea typeface="微软雅黑" panose="020B0503020204020204" charset="-122"/>
              </a:rPr>
              <a:t>“春风化雨”行教化</a:t>
            </a:r>
            <a:endParaRPr lang="zh-CN" altLang="en-US" dirty="0">
              <a:latin typeface="微软雅黑" panose="020B0503020204020204" charset="-122"/>
              <a:ea typeface="微软雅黑" panose="020B0503020204020204" charset="-122"/>
            </a:endParaRPr>
          </a:p>
        </p:txBody>
      </p:sp>
      <p:sp>
        <p:nvSpPr>
          <p:cNvPr id="3" name="内容占位符 2"/>
          <p:cNvSpPr>
            <a:spLocks noGrp="1"/>
          </p:cNvSpPr>
          <p:nvPr>
            <p:ph idx="1"/>
          </p:nvPr>
        </p:nvSpPr>
        <p:spPr>
          <a:xfrm>
            <a:off x="107315" y="839470"/>
            <a:ext cx="11807825" cy="3314700"/>
          </a:xfrm>
          <a:noFill/>
          <a:ln w="19050">
            <a:solidFill>
              <a:schemeClr val="accent2">
                <a:lumMod val="75000"/>
              </a:schemeClr>
            </a:solidFill>
          </a:ln>
        </p:spPr>
        <p:txBody>
          <a:bodyPr>
            <a:normAutofit lnSpcReduction="20000"/>
          </a:bodyPr>
          <a:p>
            <a:pPr algn="l" fontAlgn="auto">
              <a:lnSpc>
                <a:spcPts val="2600"/>
              </a:lnSpc>
              <a:buNone/>
            </a:pPr>
            <a:r>
              <a:rPr lang="zh-CN" altLang="en-US" sz="2800" b="1" dirty="0" smtClean="0">
                <a:solidFill>
                  <a:srgbClr val="0000FF"/>
                </a:solidFill>
                <a:latin typeface="黑体" panose="02010609060101010101" charset="-122"/>
                <a:ea typeface="黑体" panose="02010609060101010101" charset="-122"/>
                <a:cs typeface="黑体" panose="02010609060101010101" charset="-122"/>
                <a:sym typeface="+mn-ea"/>
              </a:rPr>
              <a:t>材料</a:t>
            </a:r>
            <a:r>
              <a:rPr lang="en-US" altLang="zh-CN" sz="2800" b="1" dirty="0" smtClean="0">
                <a:solidFill>
                  <a:srgbClr val="0000FF"/>
                </a:solidFill>
                <a:latin typeface="黑体" panose="02010609060101010101" charset="-122"/>
                <a:ea typeface="黑体" panose="02010609060101010101" charset="-122"/>
                <a:cs typeface="黑体" panose="02010609060101010101" charset="-122"/>
                <a:sym typeface="+mn-ea"/>
              </a:rPr>
              <a:t>10</a:t>
            </a:r>
            <a:r>
              <a:rPr lang="zh-CN" altLang="en-US" sz="2800" b="1" dirty="0" smtClean="0">
                <a:solidFill>
                  <a:srgbClr val="0000FF"/>
                </a:solidFill>
                <a:latin typeface="黑体" panose="02010609060101010101" charset="-122"/>
                <a:ea typeface="黑体" panose="02010609060101010101" charset="-122"/>
                <a:cs typeface="黑体" panose="02010609060101010101" charset="-122"/>
                <a:sym typeface="+mn-ea"/>
              </a:rPr>
              <a:t>：</a:t>
            </a:r>
            <a:r>
              <a:rPr lang="zh-CN" altLang="en-US" sz="2400" kern="100" dirty="0">
                <a:latin typeface="微软雅黑" panose="020B0503020204020204" charset="-122"/>
                <a:ea typeface="微软雅黑" panose="020B0503020204020204" charset="-122"/>
                <a:cs typeface="Times New Roman" panose="02020603050405020304" pitchFamily="18" charset="0"/>
              </a:rPr>
              <a:t>     </a:t>
            </a:r>
            <a:endParaRPr lang="zh-CN" altLang="en-US" sz="2400" kern="100" dirty="0">
              <a:latin typeface="微软雅黑" panose="020B0503020204020204" charset="-122"/>
              <a:ea typeface="微软雅黑" panose="020B0503020204020204" charset="-122"/>
              <a:cs typeface="Times New Roman" panose="02020603050405020304" pitchFamily="18" charset="0"/>
            </a:endParaRPr>
          </a:p>
          <a:p>
            <a:pPr algn="l" fontAlgn="auto">
              <a:lnSpc>
                <a:spcPts val="2600"/>
              </a:lnSpc>
              <a:buNone/>
            </a:pPr>
            <a:r>
              <a:rPr lang="en-US" altLang="zh-CN" sz="2000" b="1" kern="100" dirty="0">
                <a:latin typeface="楷体" panose="02010609060101010101" charset="-122"/>
                <a:ea typeface="楷体" panose="02010609060101010101" charset="-122"/>
                <a:cs typeface="楷体" panose="02010609060101010101" charset="-122"/>
              </a:rPr>
              <a:t>“</a:t>
            </a:r>
            <a:r>
              <a:rPr lang="zh-CN" altLang="en-US" sz="2000" b="1" kern="100" dirty="0">
                <a:latin typeface="楷体" panose="02010609060101010101" charset="-122"/>
                <a:ea typeface="楷体" panose="02010609060101010101" charset="-122"/>
                <a:cs typeface="楷体" panose="02010609060101010101" charset="-122"/>
              </a:rPr>
              <a:t>一、德业相劝；二、过失相规；三、礼俗相交；四、患难相恤。</a:t>
            </a:r>
            <a:r>
              <a:rPr lang="en-US" altLang="zh-CN" sz="2000" b="1" kern="100" dirty="0">
                <a:latin typeface="楷体" panose="02010609060101010101" charset="-122"/>
                <a:ea typeface="楷体" panose="02010609060101010101" charset="-122"/>
                <a:cs typeface="楷体" panose="02010609060101010101" charset="-122"/>
              </a:rPr>
              <a:t>”</a:t>
            </a:r>
            <a:r>
              <a:rPr lang="en-US" altLang="zh-CN" sz="2400" b="1" kern="100" dirty="0">
                <a:latin typeface="楷体" panose="02010609060101010101" charset="-122"/>
                <a:ea typeface="楷体" panose="02010609060101010101" charset="-122"/>
                <a:cs typeface="楷体" panose="02010609060101010101" charset="-122"/>
              </a:rPr>
              <a:t>        </a:t>
            </a:r>
            <a:r>
              <a:rPr lang="zh-CN" altLang="en-US" sz="2000" b="1" kern="100" dirty="0">
                <a:latin typeface="楷体" panose="02010609060101010101" charset="-122"/>
                <a:ea typeface="楷体" panose="02010609060101010101" charset="-122"/>
                <a:cs typeface="楷体" panose="02010609060101010101" charset="-122"/>
              </a:rPr>
              <a:t>——《吕氏乡约》</a:t>
            </a:r>
            <a:endParaRPr lang="zh-CN" altLang="en-US" sz="2000" b="1" kern="100" dirty="0">
              <a:latin typeface="楷体" panose="02010609060101010101" charset="-122"/>
              <a:ea typeface="楷体" panose="02010609060101010101" charset="-122"/>
              <a:cs typeface="楷体" panose="02010609060101010101" charset="-122"/>
            </a:endParaRPr>
          </a:p>
          <a:p>
            <a:pPr algn="l" fontAlgn="auto">
              <a:lnSpc>
                <a:spcPts val="2600"/>
              </a:lnSpc>
              <a:buNone/>
            </a:pPr>
            <a:r>
              <a:rPr lang="en-US" altLang="zh-CN" sz="2000" b="1" kern="100" dirty="0">
                <a:latin typeface="楷体" panose="02010609060101010101" charset="-122"/>
                <a:ea typeface="楷体" panose="02010609060101010101" charset="-122"/>
                <a:cs typeface="楷体" panose="02010609060101010101" charset="-122"/>
              </a:rPr>
              <a:t>“</a:t>
            </a:r>
            <a:r>
              <a:rPr lang="zh-CN" altLang="en-US" sz="2000" b="1" kern="100" dirty="0">
                <a:latin typeface="楷体" panose="02010609060101010101" charset="-122"/>
                <a:ea typeface="楷体" panose="02010609060101010101" charset="-122"/>
                <a:cs typeface="楷体" panose="02010609060101010101" charset="-122"/>
              </a:rPr>
              <a:t>孝顺父母，尊敬长上，和睦乡里，教训子孙，各安生理，毋作非为。</a:t>
            </a:r>
            <a:r>
              <a:rPr lang="en-US" altLang="zh-CN" sz="2400" b="1" kern="100" dirty="0">
                <a:latin typeface="楷体" panose="02010609060101010101" charset="-122"/>
                <a:ea typeface="楷体" panose="02010609060101010101" charset="-122"/>
                <a:cs typeface="楷体" panose="02010609060101010101" charset="-122"/>
              </a:rPr>
              <a:t>”    </a:t>
            </a:r>
            <a:r>
              <a:rPr lang="zh-CN" altLang="en-US" sz="2000" b="1" kern="100" dirty="0">
                <a:latin typeface="楷体" panose="02010609060101010101" charset="-122"/>
                <a:ea typeface="楷体" panose="02010609060101010101" charset="-122"/>
                <a:cs typeface="楷体" panose="02010609060101010101" charset="-122"/>
              </a:rPr>
              <a:t>——明太祖“六谕”</a:t>
            </a:r>
            <a:endParaRPr lang="zh-CN" altLang="en-US" sz="2000" b="1" kern="100" dirty="0">
              <a:latin typeface="楷体" panose="02010609060101010101" charset="-122"/>
              <a:ea typeface="楷体" panose="02010609060101010101" charset="-122"/>
              <a:cs typeface="楷体" panose="02010609060101010101" charset="-122"/>
            </a:endParaRPr>
          </a:p>
          <a:p>
            <a:pPr algn="l" fontAlgn="auto">
              <a:lnSpc>
                <a:spcPts val="2600"/>
              </a:lnSpc>
              <a:buNone/>
            </a:pPr>
            <a:r>
              <a:rPr lang="en-US" altLang="zh-CN" sz="2000" b="1" kern="100" dirty="0">
                <a:latin typeface="楷体" panose="02010609060101010101" charset="-122"/>
                <a:ea typeface="楷体" panose="02010609060101010101" charset="-122"/>
                <a:cs typeface="楷体" panose="02010609060101010101" charset="-122"/>
              </a:rPr>
              <a:t>  </a:t>
            </a:r>
            <a:r>
              <a:rPr lang="zh-CN" altLang="en-US" sz="2000" b="1" kern="100" dirty="0">
                <a:latin typeface="楷体" panose="02010609060101010101" charset="-122"/>
                <a:ea typeface="楷体" panose="02010609060101010101" charset="-122"/>
                <a:cs typeface="楷体" panose="02010609060101010101" charset="-122"/>
              </a:rPr>
              <a:t>敦孝弟以重人伦，笃宗族以昭雍睦，和乡党以息争讼，重农桑以足衣食，尚节俭以惜财用，隆学校以</a:t>
            </a:r>
            <a:endParaRPr lang="zh-CN" altLang="en-US" sz="2000" b="1" kern="100" dirty="0">
              <a:latin typeface="楷体" panose="02010609060101010101" charset="-122"/>
              <a:ea typeface="楷体" panose="02010609060101010101" charset="-122"/>
              <a:cs typeface="楷体" panose="02010609060101010101" charset="-122"/>
            </a:endParaRPr>
          </a:p>
          <a:p>
            <a:pPr algn="l" fontAlgn="auto">
              <a:lnSpc>
                <a:spcPts val="2600"/>
              </a:lnSpc>
              <a:buNone/>
            </a:pPr>
            <a:r>
              <a:rPr lang="zh-CN" altLang="en-US" sz="2000" b="1" kern="100" dirty="0">
                <a:latin typeface="楷体" panose="02010609060101010101" charset="-122"/>
                <a:ea typeface="楷体" panose="02010609060101010101" charset="-122"/>
                <a:cs typeface="楷体" panose="02010609060101010101" charset="-122"/>
              </a:rPr>
              <a:t> </a:t>
            </a:r>
            <a:r>
              <a:rPr lang="en-US" altLang="zh-CN" sz="2000" b="1" kern="100" dirty="0">
                <a:latin typeface="楷体" panose="02010609060101010101" charset="-122"/>
                <a:ea typeface="楷体" panose="02010609060101010101" charset="-122"/>
                <a:cs typeface="楷体" panose="02010609060101010101" charset="-122"/>
              </a:rPr>
              <a:t> </a:t>
            </a:r>
            <a:r>
              <a:rPr lang="zh-CN" altLang="en-US" sz="2000" b="1" kern="100" dirty="0">
                <a:latin typeface="楷体" panose="02010609060101010101" charset="-122"/>
                <a:ea typeface="楷体" panose="02010609060101010101" charset="-122"/>
                <a:cs typeface="楷体" panose="02010609060101010101" charset="-122"/>
              </a:rPr>
              <a:t>端士习，黜异端以崇正学，讲法律以做愚顽，明礼让以厚风俗，务本业以定民志，训子弟以禁非为，</a:t>
            </a:r>
            <a:endParaRPr lang="zh-CN" altLang="en-US" sz="2000" b="1" kern="100" dirty="0">
              <a:latin typeface="楷体" panose="02010609060101010101" charset="-122"/>
              <a:ea typeface="楷体" panose="02010609060101010101" charset="-122"/>
              <a:cs typeface="楷体" panose="02010609060101010101" charset="-122"/>
            </a:endParaRPr>
          </a:p>
          <a:p>
            <a:pPr algn="l" fontAlgn="auto">
              <a:lnSpc>
                <a:spcPts val="2600"/>
              </a:lnSpc>
              <a:buNone/>
            </a:pPr>
            <a:r>
              <a:rPr lang="zh-CN" altLang="en-US" sz="2000" b="1" kern="100" dirty="0">
                <a:latin typeface="楷体" panose="02010609060101010101" charset="-122"/>
                <a:ea typeface="楷体" panose="02010609060101010101" charset="-122"/>
                <a:cs typeface="楷体" panose="02010609060101010101" charset="-122"/>
              </a:rPr>
              <a:t> </a:t>
            </a:r>
            <a:r>
              <a:rPr lang="en-US" altLang="zh-CN" sz="2000" b="1" kern="100" dirty="0">
                <a:latin typeface="楷体" panose="02010609060101010101" charset="-122"/>
                <a:ea typeface="楷体" panose="02010609060101010101" charset="-122"/>
                <a:cs typeface="楷体" panose="02010609060101010101" charset="-122"/>
              </a:rPr>
              <a:t> </a:t>
            </a:r>
            <a:r>
              <a:rPr lang="zh-CN" altLang="en-US" sz="2000" b="1" kern="100" dirty="0">
                <a:latin typeface="楷体" panose="02010609060101010101" charset="-122"/>
                <a:ea typeface="楷体" panose="02010609060101010101" charset="-122"/>
                <a:cs typeface="楷体" panose="02010609060101010101" charset="-122"/>
              </a:rPr>
              <a:t>息诬告以全良善，戒窝逃以免株连，完钱粮以省催科，联保甲以弭盗贼，解仇忿以重身命。</a:t>
            </a:r>
            <a:endParaRPr lang="zh-CN" altLang="en-US" sz="2000" b="1" kern="100" dirty="0">
              <a:latin typeface="楷体" panose="02010609060101010101" charset="-122"/>
              <a:ea typeface="楷体" panose="02010609060101010101" charset="-122"/>
              <a:cs typeface="楷体" panose="02010609060101010101" charset="-122"/>
            </a:endParaRPr>
          </a:p>
          <a:p>
            <a:pPr algn="l" fontAlgn="auto">
              <a:lnSpc>
                <a:spcPts val="2600"/>
              </a:lnSpc>
              <a:buNone/>
            </a:pPr>
            <a:r>
              <a:rPr lang="en-US" altLang="zh-CN" sz="2000" b="1" kern="100" dirty="0">
                <a:latin typeface="楷体" panose="02010609060101010101" charset="-122"/>
                <a:ea typeface="楷体" panose="02010609060101010101" charset="-122"/>
                <a:cs typeface="楷体" panose="02010609060101010101" charset="-122"/>
              </a:rPr>
              <a:t>                                                               </a:t>
            </a:r>
            <a:r>
              <a:rPr lang="zh-CN" altLang="en-US" sz="2000" b="1" kern="100" dirty="0">
                <a:latin typeface="楷体" panose="02010609060101010101" charset="-122"/>
                <a:ea typeface="楷体" panose="02010609060101010101" charset="-122"/>
                <a:cs typeface="楷体" panose="02010609060101010101" charset="-122"/>
              </a:rPr>
              <a:t>——康熙帝“圣谕十六条” </a:t>
            </a:r>
            <a:endParaRPr lang="zh-CN" altLang="en-US" sz="2000" kern="100" dirty="0">
              <a:latin typeface="微软雅黑" panose="020B0503020204020204" charset="-122"/>
              <a:ea typeface="微软雅黑" panose="020B0503020204020204" charset="-122"/>
              <a:cs typeface="Times New Roman" panose="02020603050405020304" pitchFamily="18" charset="0"/>
            </a:endParaRPr>
          </a:p>
          <a:p>
            <a:pPr marL="0" indent="0">
              <a:buNone/>
            </a:pPr>
            <a:endParaRPr lang="zh-CN" altLang="en-US" sz="2000" kern="100" dirty="0">
              <a:latin typeface="微软雅黑" panose="020B0503020204020204" charset="-122"/>
              <a:ea typeface="微软雅黑" panose="020B0503020204020204" charset="-122"/>
              <a:cs typeface="Times New Roman" panose="02020603050405020304" pitchFamily="18" charset="0"/>
            </a:endParaRPr>
          </a:p>
        </p:txBody>
      </p:sp>
      <p:sp>
        <p:nvSpPr>
          <p:cNvPr id="2" name="文本框 1"/>
          <p:cNvSpPr txBox="1"/>
          <p:nvPr/>
        </p:nvSpPr>
        <p:spPr>
          <a:xfrm>
            <a:off x="314960" y="3899535"/>
            <a:ext cx="11349355" cy="1061085"/>
          </a:xfrm>
          <a:prstGeom prst="rect">
            <a:avLst/>
          </a:prstGeom>
          <a:solidFill>
            <a:schemeClr val="bg1"/>
          </a:solidFill>
          <a:ln>
            <a:solidFill>
              <a:schemeClr val="tx1"/>
            </a:solidFill>
          </a:ln>
        </p:spPr>
        <p:txBody>
          <a:bodyPr wrap="square" rtlCol="0">
            <a:noAutofit/>
          </a:bodyPr>
          <a:p>
            <a:pPr algn="ctr"/>
            <a:r>
              <a:rPr lang="zh-CN" altLang="en-US" sz="3600" b="1" dirty="0" smtClean="0">
                <a:latin typeface="微软雅黑" panose="020B0503020204020204" charset="-122"/>
                <a:ea typeface="微软雅黑" panose="020B0503020204020204" charset="-122"/>
                <a:cs typeface="微软雅黑" panose="020B0503020204020204" charset="-122"/>
              </a:rPr>
              <a:t>问题</a:t>
            </a:r>
            <a:r>
              <a:rPr lang="en-US" altLang="zh-CN" sz="3600" b="1" dirty="0" smtClean="0">
                <a:latin typeface="微软雅黑" panose="020B0503020204020204" charset="-122"/>
                <a:ea typeface="微软雅黑" panose="020B0503020204020204" charset="-122"/>
                <a:cs typeface="微软雅黑" panose="020B0503020204020204" charset="-122"/>
              </a:rPr>
              <a:t>8</a:t>
            </a:r>
            <a:r>
              <a:rPr lang="zh-CN" altLang="en-US" sz="3600" b="1" dirty="0" smtClean="0">
                <a:latin typeface="微软雅黑" panose="020B0503020204020204" charset="-122"/>
                <a:ea typeface="微软雅黑" panose="020B0503020204020204" charset="-122"/>
                <a:cs typeface="微软雅黑" panose="020B0503020204020204" charset="-122"/>
              </a:rPr>
              <a:t>：</a:t>
            </a:r>
            <a:r>
              <a:rPr lang="zh-CN" altLang="en-US" sz="2800" b="1" dirty="0" smtClean="0">
                <a:latin typeface="微软雅黑" panose="020B0503020204020204" charset="-122"/>
                <a:ea typeface="微软雅黑" panose="020B0503020204020204" charset="-122"/>
                <a:cs typeface="微软雅黑" panose="020B0503020204020204" charset="-122"/>
              </a:rPr>
              <a:t>结合教材与导学案，分析思考从宋至清乡约内容有何变化？</a:t>
            </a:r>
            <a:endParaRPr lang="zh-CN" altLang="en-US" sz="2800" b="1" dirty="0" smtClean="0">
              <a:latin typeface="微软雅黑" panose="020B0503020204020204" charset="-122"/>
              <a:ea typeface="微软雅黑" panose="020B0503020204020204" charset="-122"/>
              <a:cs typeface="微软雅黑" panose="020B0503020204020204" charset="-122"/>
            </a:endParaRPr>
          </a:p>
          <a:p>
            <a:pPr algn="l"/>
            <a:r>
              <a:rPr lang="en-US" altLang="zh-CN" sz="2800" b="1" dirty="0" smtClean="0">
                <a:latin typeface="微软雅黑" panose="020B0503020204020204" charset="-122"/>
                <a:ea typeface="微软雅黑" panose="020B0503020204020204" charset="-122"/>
                <a:cs typeface="微软雅黑" panose="020B0503020204020204" charset="-122"/>
                <a:sym typeface="+mn-ea"/>
              </a:rPr>
              <a:t>                 </a:t>
            </a:r>
            <a:r>
              <a:rPr lang="zh-CN" altLang="en-US" sz="2800" b="1" dirty="0" smtClean="0">
                <a:latin typeface="微软雅黑" panose="020B0503020204020204" charset="-122"/>
                <a:ea typeface="微软雅黑" panose="020B0503020204020204" charset="-122"/>
                <a:cs typeface="微软雅黑" panose="020B0503020204020204" charset="-122"/>
                <a:sym typeface="+mn-ea"/>
              </a:rPr>
              <a:t>你有何理解与认识？</a:t>
            </a:r>
            <a:endParaRPr lang="zh-CN" altLang="en-US" sz="2800" b="1" dirty="0" smtClean="0">
              <a:latin typeface="微软雅黑" panose="020B0503020204020204" charset="-122"/>
              <a:ea typeface="微软雅黑" panose="020B0503020204020204" charset="-122"/>
              <a:cs typeface="微软雅黑" panose="020B0503020204020204" charset="-122"/>
              <a:sym typeface="+mn-ea"/>
            </a:endParaRPr>
          </a:p>
        </p:txBody>
      </p:sp>
      <p:sp>
        <p:nvSpPr>
          <p:cNvPr id="8" name="文本框 7"/>
          <p:cNvSpPr txBox="1"/>
          <p:nvPr/>
        </p:nvSpPr>
        <p:spPr>
          <a:xfrm>
            <a:off x="107950" y="5052695"/>
            <a:ext cx="11807190" cy="1383665"/>
          </a:xfrm>
          <a:prstGeom prst="rect">
            <a:avLst/>
          </a:prstGeom>
          <a:solidFill>
            <a:sysClr val="window" lastClr="FFFFFF"/>
          </a:solidFill>
          <a:ln w="12700" cap="flat" cmpd="sng" algn="ctr">
            <a:solidFill>
              <a:srgbClr val="5B9BD5"/>
            </a:solidFill>
            <a:prstDash val="solid"/>
            <a:miter lim="800000"/>
          </a:ln>
          <a:effectLst/>
        </p:spPr>
        <p:txBody>
          <a:bodyPr wrap="square" rtlCol="0">
            <a:spAutoFit/>
          </a:bodyPr>
          <a:p>
            <a:r>
              <a:rPr lang="zh-CN" altLang="en-US" sz="2800" b="1" dirty="0" smtClean="0">
                <a:solidFill>
                  <a:sysClr val="windowText" lastClr="000000"/>
                </a:solidFill>
                <a:latin typeface="微软雅黑" panose="020B0503020204020204" charset="-122"/>
                <a:ea typeface="微软雅黑" panose="020B0503020204020204" charset="-122"/>
              </a:rPr>
              <a:t>原本由儒学人士发起教化百姓的乡约，经政府利用和推广而具有</a:t>
            </a:r>
            <a:r>
              <a:rPr lang="zh-CN" altLang="en-US" sz="2800" b="1" dirty="0" smtClean="0">
                <a:solidFill>
                  <a:srgbClr val="FF0000"/>
                </a:solidFill>
                <a:latin typeface="微软雅黑" panose="020B0503020204020204" charset="-122"/>
                <a:ea typeface="微软雅黑" panose="020B0503020204020204" charset="-122"/>
              </a:rPr>
              <a:t>约束力和强制力</a:t>
            </a:r>
            <a:r>
              <a:rPr lang="zh-CN" altLang="en-US" sz="2800" b="1" dirty="0" smtClean="0">
                <a:solidFill>
                  <a:sysClr val="windowText" lastClr="000000"/>
                </a:solidFill>
                <a:latin typeface="微软雅黑" panose="020B0503020204020204" charset="-122"/>
                <a:ea typeface="微软雅黑" panose="020B0503020204020204" charset="-122"/>
              </a:rPr>
              <a:t>，并</a:t>
            </a:r>
            <a:r>
              <a:rPr lang="zh-CN" altLang="en-US" sz="2800" b="1" dirty="0" smtClean="0">
                <a:solidFill>
                  <a:srgbClr val="FF0000"/>
                </a:solidFill>
                <a:latin typeface="微软雅黑" panose="020B0503020204020204" charset="-122"/>
                <a:ea typeface="微软雅黑" panose="020B0503020204020204" charset="-122"/>
              </a:rPr>
              <a:t>与法律合流</a:t>
            </a:r>
            <a:r>
              <a:rPr lang="zh-CN" altLang="en-US" sz="2800" b="1" dirty="0" smtClean="0">
                <a:solidFill>
                  <a:sysClr val="windowText" lastClr="000000"/>
                </a:solidFill>
                <a:latin typeface="微软雅黑" panose="020B0503020204020204" charset="-122"/>
                <a:ea typeface="微软雅黑" panose="020B0503020204020204" charset="-122"/>
              </a:rPr>
              <a:t>。从自发到强制，乡约法律制度化趋势加强，守望相助变为安分守己忍耐顺从；其实质是迎合专制统治不断强化的现实需要</a:t>
            </a:r>
            <a:endParaRPr lang="zh-CN" altLang="en-US" sz="2800" b="1" dirty="0">
              <a:solidFill>
                <a:sysClr val="windowText" lastClr="000000"/>
              </a:solidFill>
              <a:latin typeface="微软雅黑" panose="020B0503020204020204" charset="-122"/>
              <a:ea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2"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animBg="1"/>
      <p:bldP spid="3" grpId="1" animBg="1" build="p"/>
      <p:bldP spid="10" grpId="1" animBg="1"/>
      <p:bldP spid="2" grpId="2" bldLvl="0" animBg="1"/>
      <p:bldP spid="8" grpId="0" animBg="1"/>
      <p:bldP spid="8"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240665" y="570230"/>
            <a:ext cx="11710670" cy="3749675"/>
          </a:xfrm>
          <a:prstGeom prst="rect">
            <a:avLst/>
          </a:prstGeom>
          <a:noFill/>
          <a:ln w="9525">
            <a:solidFill>
              <a:schemeClr val="tx1"/>
            </a:solidFill>
          </a:ln>
        </p:spPr>
        <p:txBody>
          <a:bodyPr>
            <a:noAutofit/>
          </a:bodyPr>
          <a:p>
            <a:pPr indent="266700" algn="l" fontAlgn="auto">
              <a:lnSpc>
                <a:spcPts val="4000"/>
              </a:lnSpc>
            </a:pPr>
            <a:r>
              <a:rPr lang="zh-CN" altLang="en-US" sz="3600" b="1">
                <a:solidFill>
                  <a:srgbClr val="0000FF"/>
                </a:solidFill>
                <a:latin typeface="微软雅黑" panose="020B0503020204020204" charset="-122"/>
                <a:ea typeface="微软雅黑" panose="020B0503020204020204" charset="-122"/>
                <a:cs typeface="微软雅黑" panose="020B0503020204020204" charset="-122"/>
              </a:rPr>
              <a:t>庭审现场：</a:t>
            </a:r>
            <a:r>
              <a:rPr lang="zh-CN" altLang="en-US" sz="2800" b="1">
                <a:solidFill>
                  <a:schemeClr val="tx1"/>
                </a:solidFill>
                <a:latin typeface="微软雅黑" panose="020B0503020204020204" charset="-122"/>
                <a:ea typeface="微软雅黑" panose="020B0503020204020204" charset="-122"/>
                <a:cs typeface="微软雅黑" panose="020B0503020204020204" charset="-122"/>
              </a:rPr>
              <a:t>陈某与哥哥</a:t>
            </a:r>
            <a:r>
              <a:rPr lang="en-US" altLang="zh-CN" sz="2800" b="1">
                <a:solidFill>
                  <a:schemeClr val="tx1"/>
                </a:solidFill>
                <a:latin typeface="微软雅黑" panose="020B0503020204020204" charset="-122"/>
                <a:ea typeface="微软雅黑" panose="020B0503020204020204" charset="-122"/>
                <a:cs typeface="微软雅黑" panose="020B0503020204020204" charset="-122"/>
              </a:rPr>
              <a:t>3</a:t>
            </a:r>
            <a:r>
              <a:rPr lang="zh-CN" altLang="en-US" sz="2800" b="1">
                <a:solidFill>
                  <a:schemeClr val="tx1"/>
                </a:solidFill>
                <a:latin typeface="微软雅黑" panose="020B0503020204020204" charset="-122"/>
                <a:ea typeface="微软雅黑" panose="020B0503020204020204" charset="-122"/>
                <a:cs typeface="微软雅黑" panose="020B0503020204020204" charset="-122"/>
              </a:rPr>
              <a:t>岁丧父且家境贫寒，母子三人数年煎熬，哥哥结婚成家后选择外出务工贴补家用十多年音讯全无；陈某嫂子勤俭持家孝母疼弟供其读书，陈某工作后母亲在病逝临终前撮合叔嫂二人成婚（彼此有情有义）含笑九泉；叔嫂婚后第</a:t>
            </a:r>
            <a:r>
              <a:rPr lang="en-US" altLang="zh-CN" sz="2800" b="1">
                <a:solidFill>
                  <a:schemeClr val="tx1"/>
                </a:solidFill>
                <a:latin typeface="微软雅黑" panose="020B0503020204020204" charset="-122"/>
                <a:ea typeface="微软雅黑" panose="020B0503020204020204" charset="-122"/>
                <a:cs typeface="微软雅黑" panose="020B0503020204020204" charset="-122"/>
              </a:rPr>
              <a:t>2</a:t>
            </a:r>
            <a:r>
              <a:rPr lang="zh-CN" altLang="en-US" sz="2800" b="1">
                <a:solidFill>
                  <a:schemeClr val="tx1"/>
                </a:solidFill>
                <a:latin typeface="微软雅黑" panose="020B0503020204020204" charset="-122"/>
                <a:ea typeface="微软雅黑" panose="020B0503020204020204" charset="-122"/>
                <a:cs typeface="微软雅黑" panose="020B0503020204020204" charset="-122"/>
              </a:rPr>
              <a:t>年育有一女且多年离家杳无音讯的哥哥突然回到家中，众人惊愕；哥哥要求叔嫂离婚恢复原生家庭关系，弟弟以哥哥多年失踪认定死亡为由向法院提起诉讼，嫂子左右为难羞愧痛苦不已几欲轻生</a:t>
            </a:r>
            <a:r>
              <a:rPr lang="zh-CN" altLang="en-US" sz="2800" b="1">
                <a:solidFill>
                  <a:schemeClr val="tx1"/>
                </a:solidFill>
                <a:latin typeface="Arial" panose="020B0604020202020204" pitchFamily="34" charset="0"/>
                <a:ea typeface="微软雅黑" panose="020B0503020204020204" charset="-122"/>
                <a:cs typeface="Arial" panose="020B0604020202020204" pitchFamily="34" charset="0"/>
              </a:rPr>
              <a:t>……</a:t>
            </a:r>
            <a:r>
              <a:rPr lang="en-US" altLang="zh-CN" sz="2800" b="1">
                <a:solidFill>
                  <a:schemeClr val="tx1"/>
                </a:solidFill>
                <a:latin typeface="Arial" panose="020B0604020202020204" pitchFamily="34" charset="0"/>
                <a:ea typeface="微软雅黑" panose="020B0503020204020204" charset="-122"/>
                <a:cs typeface="Arial" panose="020B0604020202020204" pitchFamily="34" charset="0"/>
              </a:rPr>
              <a:t>                                                  </a:t>
            </a:r>
            <a:r>
              <a:rPr lang="en-US" altLang="zh-CN" sz="2000" b="1">
                <a:solidFill>
                  <a:schemeClr val="tx1"/>
                </a:solidFill>
                <a:latin typeface="Arial" panose="020B0604020202020204" pitchFamily="34" charset="0"/>
                <a:ea typeface="微软雅黑" panose="020B0503020204020204" charset="-122"/>
                <a:cs typeface="Arial" panose="020B0604020202020204" pitchFamily="34" charset="0"/>
              </a:rPr>
              <a:t>——</a:t>
            </a:r>
            <a:r>
              <a:rPr lang="zh-CN" altLang="en-US" sz="2000" b="1">
                <a:solidFill>
                  <a:schemeClr val="tx1"/>
                </a:solidFill>
                <a:latin typeface="Arial" panose="020B0604020202020204" pitchFamily="34" charset="0"/>
                <a:ea typeface="微软雅黑" panose="020B0503020204020204" charset="-122"/>
                <a:cs typeface="Arial" panose="020B0604020202020204" pitchFamily="34" charset="0"/>
              </a:rPr>
              <a:t>网络分享</a:t>
            </a:r>
            <a:endParaRPr lang="zh-CN" altLang="en-US" sz="2000" b="1">
              <a:solidFill>
                <a:schemeClr val="tx1"/>
              </a:solidFill>
              <a:latin typeface="Arial" panose="020B0604020202020204" pitchFamily="34" charset="0"/>
              <a:ea typeface="微软雅黑" panose="020B0503020204020204" charset="-122"/>
              <a:cs typeface="Arial" panose="020B0604020202020204" pitchFamily="34" charset="0"/>
            </a:endParaRPr>
          </a:p>
        </p:txBody>
      </p:sp>
      <p:sp>
        <p:nvSpPr>
          <p:cNvPr id="5" name="文本框 4"/>
          <p:cNvSpPr txBox="1"/>
          <p:nvPr>
            <p:custDataLst>
              <p:tags r:id="rId1"/>
            </p:custDataLst>
          </p:nvPr>
        </p:nvSpPr>
        <p:spPr>
          <a:xfrm>
            <a:off x="1008380" y="4637405"/>
            <a:ext cx="10604500" cy="1076325"/>
          </a:xfrm>
          <a:prstGeom prst="rect">
            <a:avLst/>
          </a:prstGeom>
          <a:solidFill>
            <a:schemeClr val="accent3"/>
          </a:solidFill>
          <a:ln>
            <a:solidFill>
              <a:schemeClr val="accent5"/>
            </a:solidFill>
          </a:ln>
        </p:spPr>
        <p:txBody>
          <a:bodyPr wrap="square" rtlCol="0">
            <a:spAutoFit/>
          </a:bodyPr>
          <a:p>
            <a:r>
              <a:rPr lang="en-US" altLang="zh-CN" sz="2800" b="1">
                <a:solidFill>
                  <a:schemeClr val="lt1"/>
                </a:solidFill>
                <a:latin typeface="微软雅黑" panose="020B0503020204020204" charset="-122"/>
                <a:ea typeface="微软雅黑" panose="020B0503020204020204" charset="-122"/>
              </a:rPr>
              <a:t>     </a:t>
            </a:r>
            <a:r>
              <a:rPr lang="zh-CN" altLang="en-US" sz="3200" b="1">
                <a:solidFill>
                  <a:schemeClr val="lt1"/>
                </a:solidFill>
                <a:latin typeface="微软雅黑" panose="020B0503020204020204" charset="-122"/>
                <a:ea typeface="微软雅黑" panose="020B0503020204020204" charset="-122"/>
              </a:rPr>
              <a:t>想一想，此案放在宋元明清时期，你若是县衙官员，</a:t>
            </a:r>
            <a:endParaRPr lang="zh-CN" altLang="en-US" sz="3200" b="1">
              <a:solidFill>
                <a:schemeClr val="lt1"/>
              </a:solidFill>
              <a:latin typeface="微软雅黑" panose="020B0503020204020204" charset="-122"/>
              <a:ea typeface="微软雅黑" panose="020B0503020204020204" charset="-122"/>
            </a:endParaRPr>
          </a:p>
          <a:p>
            <a:r>
              <a:rPr lang="zh-CN" altLang="en-US" sz="3200" b="1">
                <a:solidFill>
                  <a:schemeClr val="lt1"/>
                </a:solidFill>
                <a:latin typeface="微软雅黑" panose="020B0503020204020204" charset="-122"/>
                <a:ea typeface="微软雅黑" panose="020B0503020204020204" charset="-122"/>
              </a:rPr>
              <a:t> </a:t>
            </a:r>
            <a:r>
              <a:rPr lang="en-US" altLang="zh-CN" sz="3200" b="1">
                <a:solidFill>
                  <a:schemeClr val="lt1"/>
                </a:solidFill>
                <a:latin typeface="微软雅黑" panose="020B0503020204020204" charset="-122"/>
                <a:ea typeface="微软雅黑" panose="020B0503020204020204" charset="-122"/>
              </a:rPr>
              <a:t>                 </a:t>
            </a:r>
            <a:r>
              <a:rPr lang="zh-CN" altLang="en-US" sz="3200" b="1">
                <a:solidFill>
                  <a:schemeClr val="lt1"/>
                </a:solidFill>
                <a:latin typeface="微软雅黑" panose="020B0503020204020204" charset="-122"/>
                <a:ea typeface="微软雅黑" panose="020B0503020204020204" charset="-122"/>
              </a:rPr>
              <a:t>又当如何判决？为什么？</a:t>
            </a:r>
            <a:endParaRPr lang="zh-CN" altLang="en-US" sz="3200" b="1">
              <a:solidFill>
                <a:schemeClr val="lt1"/>
              </a:solidFill>
              <a:latin typeface="微软雅黑" panose="020B0503020204020204" charset="-122"/>
              <a:ea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000" fill="hold">
                                          <p:stCondLst>
                                            <p:cond delay="0"/>
                                          </p:stCondLst>
                                        </p:cTn>
                                        <p:tgtEl>
                                          <p:spTgt spid="100"/>
                                        </p:tgtEl>
                                        <p:attrNameLst>
                                          <p:attrName>style.visibility</p:attrName>
                                        </p:attrNameLst>
                                      </p:cBhvr>
                                      <p:to>
                                        <p:strVal val="visible"/>
                                      </p:to>
                                    </p:set>
                                    <p:animEffect transition="in" filter="wipe(left)">
                                      <p:cBhvr>
                                        <p:cTn id="7" dur="1000"/>
                                        <p:tgtEl>
                                          <p:spTgt spid="100"/>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bldLvl="0" animBg="1"/>
      <p:bldP spid="100" grpId="1" animBg="1"/>
      <p:bldP spid="5" grpId="0" bldLvl="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 name="矩形 28"/>
          <p:cNvSpPr/>
          <p:nvPr/>
        </p:nvSpPr>
        <p:spPr>
          <a:xfrm>
            <a:off x="555476" y="353641"/>
            <a:ext cx="11266427" cy="460375"/>
          </a:xfrm>
          <a:prstGeom prst="rect">
            <a:avLst/>
          </a:prstGeom>
        </p:spPr>
        <p:txBody>
          <a:bodyPr wrap="square">
            <a:spAutoFit/>
          </a:bodyPr>
          <a:p>
            <a:r>
              <a:rPr lang="en-US" altLang="zh-CN" sz="2400" b="1" dirty="0" smtClean="0">
                <a:latin typeface="微软雅黑" panose="020B0503020204020204" charset="-122"/>
                <a:ea typeface="微软雅黑" panose="020B0503020204020204" charset="-122"/>
                <a:cs typeface="微软雅黑" panose="020B0503020204020204" charset="-122"/>
              </a:rPr>
              <a:t>      </a:t>
            </a:r>
            <a:r>
              <a:rPr lang="zh-CN" altLang="en-US" sz="2400" b="1" dirty="0" smtClean="0">
                <a:latin typeface="微软雅黑" panose="020B0503020204020204" charset="-122"/>
                <a:ea typeface="微软雅黑" panose="020B0503020204020204" charset="-122"/>
                <a:cs typeface="微软雅黑" panose="020B0503020204020204" charset="-122"/>
              </a:rPr>
              <a:t>礼法立教，出礼入刑。人知守礼，自不非为。</a:t>
            </a:r>
            <a:r>
              <a:rPr lang="en-US" altLang="zh-CN" sz="2400" b="1" dirty="0" smtClean="0">
                <a:latin typeface="微软雅黑" panose="020B0503020204020204" charset="-122"/>
                <a:ea typeface="微软雅黑" panose="020B0503020204020204" charset="-122"/>
                <a:cs typeface="微软雅黑" panose="020B0503020204020204" charset="-122"/>
              </a:rPr>
              <a:t>        </a:t>
            </a:r>
            <a:r>
              <a:rPr lang="en-US" altLang="zh-CN" sz="2000" b="1" dirty="0" smtClean="0">
                <a:latin typeface="微软雅黑" panose="020B0503020204020204" charset="-122"/>
                <a:ea typeface="微软雅黑" panose="020B0503020204020204" charset="-122"/>
                <a:cs typeface="微软雅黑" panose="020B0503020204020204" charset="-122"/>
              </a:rPr>
              <a:t>——</a:t>
            </a:r>
            <a:r>
              <a:rPr lang="zh-CN" altLang="en-US" sz="2000" b="1" dirty="0" smtClean="0">
                <a:latin typeface="微软雅黑" panose="020B0503020204020204" charset="-122"/>
                <a:ea typeface="微软雅黑" panose="020B0503020204020204" charset="-122"/>
                <a:cs typeface="微软雅黑" panose="020B0503020204020204" charset="-122"/>
              </a:rPr>
              <a:t>颜钧：</a:t>
            </a:r>
            <a:r>
              <a:rPr lang="en-US" altLang="zh-CN" sz="2000" b="1" dirty="0" smtClean="0">
                <a:latin typeface="微软雅黑" panose="020B0503020204020204" charset="-122"/>
                <a:ea typeface="微软雅黑" panose="020B0503020204020204" charset="-122"/>
                <a:cs typeface="微软雅黑" panose="020B0503020204020204" charset="-122"/>
              </a:rPr>
              <a:t>《</a:t>
            </a:r>
            <a:r>
              <a:rPr lang="zh-CN" altLang="en-US" sz="2000" b="1" dirty="0" smtClean="0">
                <a:latin typeface="微软雅黑" panose="020B0503020204020204" charset="-122"/>
                <a:ea typeface="微软雅黑" panose="020B0503020204020204" charset="-122"/>
                <a:cs typeface="微软雅黑" panose="020B0503020204020204" charset="-122"/>
              </a:rPr>
              <a:t>箴言六章</a:t>
            </a:r>
            <a:r>
              <a:rPr lang="en-US" altLang="zh-CN" sz="2000" b="1" dirty="0" smtClean="0">
                <a:latin typeface="微软雅黑" panose="020B0503020204020204" charset="-122"/>
                <a:ea typeface="微软雅黑" panose="020B0503020204020204" charset="-122"/>
                <a:cs typeface="微软雅黑" panose="020B0503020204020204" charset="-122"/>
              </a:rPr>
              <a:t>》</a:t>
            </a:r>
            <a:endParaRPr lang="en-US" altLang="zh-CN" sz="2000" b="1" i="0" dirty="0" smtClean="0">
              <a:effectLst/>
              <a:latin typeface="微软雅黑" panose="020B0503020204020204" charset="-122"/>
              <a:ea typeface="微软雅黑" panose="020B0503020204020204" charset="-122"/>
              <a:cs typeface="微软雅黑" panose="020B0503020204020204" charset="-122"/>
            </a:endParaRPr>
          </a:p>
        </p:txBody>
      </p:sp>
      <p:sp>
        <p:nvSpPr>
          <p:cNvPr id="2" name="矩形 1"/>
          <p:cNvSpPr/>
          <p:nvPr/>
        </p:nvSpPr>
        <p:spPr>
          <a:xfrm>
            <a:off x="1093470" y="1006475"/>
            <a:ext cx="9361805" cy="460375"/>
          </a:xfrm>
          <a:prstGeom prst="rect">
            <a:avLst/>
          </a:prstGeom>
        </p:spPr>
        <p:txBody>
          <a:bodyPr wrap="square">
            <a:spAutoFit/>
          </a:bodyPr>
          <a:p>
            <a:r>
              <a:rPr lang="zh-CN" altLang="en-US" sz="2400" b="1" dirty="0">
                <a:latin typeface="微软雅黑" panose="020B0503020204020204" charset="-122"/>
                <a:ea typeface="微软雅黑" panose="020B0503020204020204" charset="-122"/>
                <a:cs typeface="微软雅黑" panose="020B0503020204020204" charset="-122"/>
              </a:rPr>
              <a:t>小智治事，中智治人，大智立法</a:t>
            </a:r>
            <a:r>
              <a:rPr lang="zh-CN" altLang="en-US" sz="2400" b="1" dirty="0" smtClean="0">
                <a:latin typeface="微软雅黑" panose="020B0503020204020204" charset="-122"/>
                <a:ea typeface="微软雅黑" panose="020B0503020204020204" charset="-122"/>
                <a:cs typeface="微软雅黑" panose="020B0503020204020204" charset="-122"/>
              </a:rPr>
              <a:t>。</a:t>
            </a:r>
            <a:r>
              <a:rPr lang="en-US" altLang="zh-CN" sz="2400" b="1" dirty="0" smtClean="0">
                <a:latin typeface="微软雅黑" panose="020B0503020204020204" charset="-122"/>
                <a:ea typeface="微软雅黑" panose="020B0503020204020204" charset="-122"/>
                <a:cs typeface="微软雅黑" panose="020B0503020204020204" charset="-122"/>
              </a:rPr>
              <a:t>                    </a:t>
            </a:r>
            <a:r>
              <a:rPr lang="en-US" altLang="zh-CN" sz="2000" b="1" dirty="0" smtClean="0">
                <a:latin typeface="微软雅黑" panose="020B0503020204020204" charset="-122"/>
                <a:ea typeface="微软雅黑" panose="020B0503020204020204" charset="-122"/>
                <a:cs typeface="微软雅黑" panose="020B0503020204020204" charset="-122"/>
              </a:rPr>
              <a:t>     ——</a:t>
            </a:r>
            <a:r>
              <a:rPr lang="zh-CN" altLang="en-US" sz="2000" b="1" dirty="0" smtClean="0">
                <a:latin typeface="微软雅黑" panose="020B0503020204020204" charset="-122"/>
                <a:ea typeface="微软雅黑" panose="020B0503020204020204" charset="-122"/>
                <a:cs typeface="微软雅黑" panose="020B0503020204020204" charset="-122"/>
              </a:rPr>
              <a:t>习近平</a:t>
            </a:r>
            <a:endParaRPr lang="zh-CN" altLang="en-US" sz="2000" b="1" i="0" dirty="0" smtClean="0">
              <a:effectLst/>
              <a:latin typeface="微软雅黑" panose="020B0503020204020204" charset="-122"/>
              <a:ea typeface="微软雅黑" panose="020B0503020204020204" charset="-122"/>
              <a:cs typeface="微软雅黑" panose="020B0503020204020204" charset="-122"/>
            </a:endParaRPr>
          </a:p>
        </p:txBody>
      </p:sp>
      <p:pic>
        <p:nvPicPr>
          <p:cNvPr id="9" name="图片 8"/>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3407410" y="1872615"/>
            <a:ext cx="4197985" cy="3645535"/>
          </a:xfrm>
          <a:prstGeom prst="rect">
            <a:avLst/>
          </a:prstGeom>
        </p:spPr>
      </p:pic>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9390" y="1659255"/>
            <a:ext cx="3007995" cy="3874770"/>
          </a:xfrm>
          <a:prstGeom prst="rect">
            <a:avLst/>
          </a:prstGeom>
        </p:spPr>
      </p:pic>
      <p:pic>
        <p:nvPicPr>
          <p:cNvPr id="10" name="图片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8740" y="1872615"/>
            <a:ext cx="4331970" cy="3533775"/>
          </a:xfrm>
          <a:prstGeom prst="rect">
            <a:avLst/>
          </a:prstGeom>
        </p:spPr>
      </p:pic>
      <p:sp>
        <p:nvSpPr>
          <p:cNvPr id="3" name="圆角矩形 2"/>
          <p:cNvSpPr/>
          <p:nvPr>
            <p:custDataLst>
              <p:tags r:id="rId4"/>
            </p:custDataLst>
          </p:nvPr>
        </p:nvSpPr>
        <p:spPr>
          <a:xfrm>
            <a:off x="2475230" y="5726430"/>
            <a:ext cx="7566025" cy="864235"/>
          </a:xfrm>
          <a:prstGeom prst="roundRect">
            <a:avLst/>
          </a:prstGeom>
          <a:solidFill>
            <a:srgbClr val="FF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4800" b="1" dirty="0">
                <a:solidFill>
                  <a:srgbClr val="FFFF00"/>
                </a:solidFill>
                <a:latin typeface="微软雅黑" panose="020B0503020204020204" charset="-122"/>
                <a:ea typeface="微软雅黑" panose="020B0503020204020204" charset="-122"/>
                <a:sym typeface="Arial" panose="020B0604020202020204"/>
              </a:rPr>
              <a:t>法制建设任重而道远</a:t>
            </a:r>
            <a:endParaRPr lang="zh-CN" altLang="en-US" sz="4800" b="1" dirty="0">
              <a:solidFill>
                <a:srgbClr val="FFFF00"/>
              </a:solidFill>
              <a:latin typeface="微软雅黑" panose="020B0503020204020204" charset="-122"/>
              <a:ea typeface="微软雅黑" panose="020B0503020204020204" charset="-122"/>
              <a:sym typeface="Arial" panose="020B0604020202020204"/>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barn(inVertical)">
                                      <p:cBhvr>
                                        <p:cTn id="7" dur="500"/>
                                        <p:tgtEl>
                                          <p:spTgt spid="2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000" fill="hold">
                                          <p:stCondLst>
                                            <p:cond delay="0"/>
                                          </p:stCondLst>
                                        </p:cTn>
                                        <p:tgtEl>
                                          <p:spTgt spid="4"/>
                                        </p:tgtEl>
                                        <p:attrNameLst>
                                          <p:attrName>style.visibility</p:attrName>
                                        </p:attrNameLst>
                                      </p:cBhvr>
                                      <p:to>
                                        <p:strVal val="visible"/>
                                      </p:to>
                                    </p:set>
                                    <p:animEffect transition="in" filter="box(in)">
                                      <p:cBhvr>
                                        <p:cTn id="17" dur="1000"/>
                                        <p:tgtEl>
                                          <p:spTgt spid="4"/>
                                        </p:tgtEl>
                                      </p:cBhvr>
                                    </p:animEffect>
                                  </p:childTnLst>
                                </p:cTn>
                              </p:par>
                              <p:par>
                                <p:cTn id="18" presetID="4" presetClass="entr" presetSubtype="16" fill="hold" nodeType="withEffect">
                                  <p:stCondLst>
                                    <p:cond delay="0"/>
                                  </p:stCondLst>
                                  <p:childTnLst>
                                    <p:set>
                                      <p:cBhvr>
                                        <p:cTn id="19" dur="1000" fill="hold">
                                          <p:stCondLst>
                                            <p:cond delay="0"/>
                                          </p:stCondLst>
                                        </p:cTn>
                                        <p:tgtEl>
                                          <p:spTgt spid="9"/>
                                        </p:tgtEl>
                                        <p:attrNameLst>
                                          <p:attrName>style.visibility</p:attrName>
                                        </p:attrNameLst>
                                      </p:cBhvr>
                                      <p:to>
                                        <p:strVal val="visible"/>
                                      </p:to>
                                    </p:set>
                                    <p:animEffect transition="in" filter="box(in)">
                                      <p:cBhvr>
                                        <p:cTn id="20" dur="1000"/>
                                        <p:tgtEl>
                                          <p:spTgt spid="9"/>
                                        </p:tgtEl>
                                      </p:cBhvr>
                                    </p:animEffect>
                                  </p:childTnLst>
                                </p:cTn>
                              </p:par>
                              <p:par>
                                <p:cTn id="21" presetID="4" presetClass="entr" presetSubtype="16" fill="hold" nodeType="withEffect">
                                  <p:stCondLst>
                                    <p:cond delay="0"/>
                                  </p:stCondLst>
                                  <p:childTnLst>
                                    <p:set>
                                      <p:cBhvr>
                                        <p:cTn id="22" dur="1000" fill="hold">
                                          <p:stCondLst>
                                            <p:cond delay="0"/>
                                          </p:stCondLst>
                                        </p:cTn>
                                        <p:tgtEl>
                                          <p:spTgt spid="10"/>
                                        </p:tgtEl>
                                        <p:attrNameLst>
                                          <p:attrName>style.visibility</p:attrName>
                                        </p:attrNameLst>
                                      </p:cBhvr>
                                      <p:to>
                                        <p:strVal val="visible"/>
                                      </p:to>
                                    </p:set>
                                    <p:animEffect transition="in" filter="box(in)">
                                      <p:cBhvr>
                                        <p:cTn id="23" dur="1000"/>
                                        <p:tgtEl>
                                          <p:spTgt spid="10"/>
                                        </p:tgtEl>
                                      </p:cBhvr>
                                    </p:animEffect>
                                  </p:childTnLst>
                                </p:cTn>
                              </p:par>
                              <p:par>
                                <p:cTn id="24" presetID="4" presetClass="entr" presetSubtype="16" fill="hold" grpId="2" nodeType="withEffect">
                                  <p:stCondLst>
                                    <p:cond delay="0"/>
                                  </p:stCondLst>
                                  <p:childTnLst>
                                    <p:set>
                                      <p:cBhvr>
                                        <p:cTn id="25" dur="1000" fill="hold">
                                          <p:stCondLst>
                                            <p:cond delay="0"/>
                                          </p:stCondLst>
                                        </p:cTn>
                                        <p:tgtEl>
                                          <p:spTgt spid="3"/>
                                        </p:tgtEl>
                                        <p:attrNameLst>
                                          <p:attrName>style.visibility</p:attrName>
                                        </p:attrNameLst>
                                      </p:cBhvr>
                                      <p:to>
                                        <p:strVal val="visible"/>
                                      </p:to>
                                    </p:set>
                                    <p:animEffect transition="in" filter="box(in)">
                                      <p:cBhvr>
                                        <p:cTn id="26"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animBg="1"/>
      <p:bldP spid="29" grpId="0"/>
      <p:bldP spid="2" grpId="0"/>
      <p:bldP spid="3" grpId="2"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245868" y="172017"/>
            <a:ext cx="3177570" cy="6056767"/>
          </a:xfrm>
          <a:prstGeom prst="rect">
            <a:avLst/>
          </a:prstGeom>
        </p:spPr>
      </p:pic>
      <p:pic>
        <p:nvPicPr>
          <p:cNvPr id="5" name="图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66241" y="172017"/>
            <a:ext cx="8202440" cy="4725820"/>
          </a:xfrm>
          <a:prstGeom prst="rect">
            <a:avLst/>
          </a:prstGeom>
        </p:spPr>
      </p:pic>
      <p:sp>
        <p:nvSpPr>
          <p:cNvPr id="6" name="矩形 5"/>
          <p:cNvSpPr/>
          <p:nvPr/>
        </p:nvSpPr>
        <p:spPr>
          <a:xfrm>
            <a:off x="5613898" y="4897836"/>
            <a:ext cx="5413973" cy="461665"/>
          </a:xfrm>
          <a:prstGeom prst="rect">
            <a:avLst/>
          </a:prstGeom>
        </p:spPr>
        <p:txBody>
          <a:bodyPr wrap="square">
            <a:spAutoFit/>
          </a:bodyPr>
          <a:lstStyle/>
          <a:p>
            <a:r>
              <a:rPr lang="zh-CN" altLang="en-US" sz="2400" dirty="0">
                <a:solidFill>
                  <a:srgbClr val="333333"/>
                </a:solidFill>
                <a:latin typeface="华文中宋" panose="02010600040101010101" pitchFamily="2" charset="-122"/>
                <a:ea typeface="华文中宋" panose="02010600040101010101" pitchFamily="2" charset="-122"/>
              </a:rPr>
              <a:t>中国</a:t>
            </a:r>
            <a:r>
              <a:rPr lang="zh-CN" altLang="en-US" sz="2400" dirty="0" smtClean="0">
                <a:solidFill>
                  <a:srgbClr val="333333"/>
                </a:solidFill>
                <a:latin typeface="华文中宋" panose="02010600040101010101" pitchFamily="2" charset="-122"/>
                <a:ea typeface="华文中宋" panose="02010600040101010101" pitchFamily="2" charset="-122"/>
              </a:rPr>
              <a:t>古代裁决法律的神兽</a:t>
            </a:r>
            <a:r>
              <a:rPr lang="en-US" altLang="zh-CN" sz="2400" dirty="0" smtClean="0">
                <a:solidFill>
                  <a:srgbClr val="333333"/>
                </a:solidFill>
                <a:latin typeface="华文中宋" panose="02010600040101010101" pitchFamily="2" charset="-122"/>
                <a:ea typeface="华文中宋" panose="02010600040101010101" pitchFamily="2" charset="-122"/>
              </a:rPr>
              <a:t>——</a:t>
            </a:r>
            <a:r>
              <a:rPr lang="zh-CN" altLang="en-US" sz="2400" dirty="0" smtClean="0">
                <a:solidFill>
                  <a:srgbClr val="333333"/>
                </a:solidFill>
                <a:latin typeface="华文中宋" panose="02010600040101010101" pitchFamily="2" charset="-122"/>
                <a:ea typeface="华文中宋" panose="02010600040101010101" pitchFamily="2" charset="-122"/>
              </a:rPr>
              <a:t>獬</a:t>
            </a:r>
            <a:r>
              <a:rPr lang="zh-CN" altLang="en-US" sz="2400" dirty="0">
                <a:solidFill>
                  <a:srgbClr val="333333"/>
                </a:solidFill>
                <a:latin typeface="华文中宋" panose="02010600040101010101" pitchFamily="2" charset="-122"/>
                <a:ea typeface="华文中宋" panose="02010600040101010101" pitchFamily="2" charset="-122"/>
              </a:rPr>
              <a:t>豸</a:t>
            </a:r>
            <a:endParaRPr lang="zh-CN" altLang="en-US" sz="2400" dirty="0">
              <a:latin typeface="华文中宋" panose="02010600040101010101" pitchFamily="2" charset="-122"/>
              <a:ea typeface="华文中宋" panose="02010600040101010101" pitchFamily="2" charset="-122"/>
            </a:endParaRPr>
          </a:p>
        </p:txBody>
      </p:sp>
      <p:sp>
        <p:nvSpPr>
          <p:cNvPr id="7" name="矩形 6"/>
          <p:cNvSpPr/>
          <p:nvPr/>
        </p:nvSpPr>
        <p:spPr>
          <a:xfrm>
            <a:off x="472205" y="6246829"/>
            <a:ext cx="5413973" cy="461665"/>
          </a:xfrm>
          <a:prstGeom prst="rect">
            <a:avLst/>
          </a:prstGeom>
        </p:spPr>
        <p:txBody>
          <a:bodyPr wrap="square">
            <a:spAutoFit/>
          </a:bodyPr>
          <a:lstStyle/>
          <a:p>
            <a:r>
              <a:rPr lang="zh-CN" altLang="en-US" sz="2400" dirty="0" smtClean="0">
                <a:solidFill>
                  <a:srgbClr val="333333"/>
                </a:solidFill>
                <a:latin typeface="华文中宋" panose="02010600040101010101" pitchFamily="2" charset="-122"/>
                <a:ea typeface="华文中宋" panose="02010600040101010101" pitchFamily="2" charset="-122"/>
              </a:rPr>
              <a:t>古罗马的司法女神</a:t>
            </a:r>
            <a:endParaRPr lang="zh-CN" altLang="en-US" sz="2400" dirty="0">
              <a:latin typeface="华文中宋" panose="02010600040101010101" pitchFamily="2" charset="-122"/>
              <a:ea typeface="华文中宋" panose="02010600040101010101" pitchFamily="2" charset="-122"/>
            </a:endParaRPr>
          </a:p>
        </p:txBody>
      </p:sp>
      <p:sp>
        <p:nvSpPr>
          <p:cNvPr id="8" name="内容占位符 2"/>
          <p:cNvSpPr>
            <a:spLocks noGrp="1"/>
          </p:cNvSpPr>
          <p:nvPr>
            <p:ph idx="1"/>
          </p:nvPr>
        </p:nvSpPr>
        <p:spPr>
          <a:xfrm>
            <a:off x="3639493" y="5680104"/>
            <a:ext cx="8799967" cy="1028390"/>
          </a:xfrm>
        </p:spPr>
        <p:txBody>
          <a:bodyPr>
            <a:normAutofit/>
          </a:bodyPr>
          <a:lstStyle/>
          <a:p>
            <a:pPr marL="0" indent="0">
              <a:buNone/>
            </a:pPr>
            <a:r>
              <a:rPr lang="zh-CN" altLang="en-US" sz="3200" dirty="0" smtClean="0">
                <a:latin typeface="华文新魏" panose="02010800040101010101" pitchFamily="2" charset="-122"/>
                <a:ea typeface="华文新魏" panose="02010800040101010101" pitchFamily="2" charset="-122"/>
              </a:rPr>
              <a:t>“刑也</a:t>
            </a:r>
            <a:r>
              <a:rPr lang="zh-CN" altLang="en-US" sz="3200" dirty="0">
                <a:latin typeface="华文新魏" panose="02010800040101010101" pitchFamily="2" charset="-122"/>
                <a:ea typeface="华文新魏" panose="02010800040101010101" pitchFamily="2" charset="-122"/>
              </a:rPr>
              <a:t>。平之如水，从水；廌，所以触不直者；去之，从去</a:t>
            </a:r>
            <a:r>
              <a:rPr lang="zh-CN" altLang="en-US" sz="3200" dirty="0" smtClean="0">
                <a:latin typeface="华文新魏" panose="02010800040101010101" pitchFamily="2" charset="-122"/>
                <a:ea typeface="华文新魏" panose="02010800040101010101" pitchFamily="2" charset="-122"/>
              </a:rPr>
              <a:t>。</a:t>
            </a:r>
            <a:r>
              <a:rPr lang="zh-CN" altLang="en-US" sz="3200" dirty="0">
                <a:latin typeface="华文新魏" panose="02010800040101010101" pitchFamily="2" charset="-122"/>
                <a:ea typeface="华文新魏" panose="02010800040101010101" pitchFamily="2" charset="-122"/>
              </a:rPr>
              <a:t>”</a:t>
            </a:r>
            <a:r>
              <a:rPr lang="en-US" altLang="zh-CN" sz="3200" dirty="0" smtClean="0">
                <a:latin typeface="华文新魏" panose="02010800040101010101" pitchFamily="2" charset="-122"/>
                <a:ea typeface="华文新魏" panose="02010800040101010101" pitchFamily="2" charset="-122"/>
              </a:rPr>
              <a:t>——</a:t>
            </a:r>
            <a:r>
              <a:rPr lang="zh-CN" altLang="en-US" sz="3200" dirty="0" smtClean="0">
                <a:latin typeface="华文新魏" panose="02010800040101010101" pitchFamily="2" charset="-122"/>
                <a:ea typeface="华文新魏" panose="02010800040101010101" pitchFamily="2" charset="-122"/>
              </a:rPr>
              <a:t>许慎：</a:t>
            </a:r>
            <a:r>
              <a:rPr lang="en-US" altLang="zh-CN" sz="3200" dirty="0" smtClean="0">
                <a:latin typeface="华文新魏" panose="02010800040101010101" pitchFamily="2" charset="-122"/>
                <a:ea typeface="华文新魏" panose="02010800040101010101" pitchFamily="2" charset="-122"/>
              </a:rPr>
              <a:t>《</a:t>
            </a:r>
            <a:r>
              <a:rPr lang="zh-CN" altLang="en-US" sz="3200" dirty="0" smtClean="0">
                <a:latin typeface="华文新魏" panose="02010800040101010101" pitchFamily="2" charset="-122"/>
                <a:ea typeface="华文新魏" panose="02010800040101010101" pitchFamily="2" charset="-122"/>
              </a:rPr>
              <a:t>说文解字</a:t>
            </a:r>
            <a:r>
              <a:rPr lang="en-US" altLang="zh-CN" sz="3200" dirty="0" smtClean="0">
                <a:latin typeface="华文新魏" panose="02010800040101010101" pitchFamily="2" charset="-122"/>
                <a:ea typeface="华文新魏" panose="02010800040101010101" pitchFamily="2" charset="-122"/>
              </a:rPr>
              <a:t>》</a:t>
            </a:r>
            <a:endParaRPr lang="zh-CN" altLang="en-US" sz="3200" dirty="0">
              <a:latin typeface="华文新魏" panose="02010800040101010101" pitchFamily="2" charset="-122"/>
              <a:ea typeface="华文新魏" panose="02010800040101010101" pitchFamily="2" charset="-122"/>
            </a:endParaRPr>
          </a:p>
        </p:txBody>
      </p:sp>
      <p:sp>
        <p:nvSpPr>
          <p:cNvPr id="9" name="矩形 8"/>
          <p:cNvSpPr/>
          <p:nvPr/>
        </p:nvSpPr>
        <p:spPr>
          <a:xfrm>
            <a:off x="9054424" y="303674"/>
            <a:ext cx="1954381" cy="2215991"/>
          </a:xfrm>
          <a:prstGeom prst="rect">
            <a:avLst/>
          </a:prstGeom>
        </p:spPr>
        <p:txBody>
          <a:bodyPr wrap="none">
            <a:spAutoFit/>
          </a:bodyPr>
          <a:lstStyle/>
          <a:p>
            <a:r>
              <a:rPr lang="zh-CN" altLang="en-US" sz="13800" dirty="0">
                <a:solidFill>
                  <a:srgbClr val="333333"/>
                </a:solidFill>
                <a:latin typeface="华文中宋" panose="02010600040101010101" pitchFamily="2" charset="-122"/>
                <a:ea typeface="华文中宋" panose="02010600040101010101" pitchFamily="2" charset="-122"/>
              </a:rPr>
              <a:t>灋</a:t>
            </a:r>
            <a:endParaRPr lang="zh-CN" altLang="en-US" sz="13800" dirty="0">
              <a:latin typeface="华文中宋" panose="02010600040101010101" pitchFamily="2" charset="-122"/>
              <a:ea typeface="华文中宋" panose="02010600040101010101" pitchFamily="2" charset="-122"/>
            </a:endParaRPr>
          </a:p>
        </p:txBody>
      </p:sp>
      <p:sp>
        <p:nvSpPr>
          <p:cNvPr id="2" name="文本框 1"/>
          <p:cNvSpPr txBox="1"/>
          <p:nvPr>
            <p:custDataLst>
              <p:tags r:id="rId3"/>
            </p:custDataLst>
          </p:nvPr>
        </p:nvSpPr>
        <p:spPr>
          <a:xfrm>
            <a:off x="0" y="0"/>
            <a:ext cx="2301240" cy="583565"/>
          </a:xfrm>
          <a:prstGeom prst="rect">
            <a:avLst/>
          </a:prstGeom>
          <a:solidFill>
            <a:srgbClr val="FF0000"/>
          </a:solidFill>
        </p:spPr>
        <p:txBody>
          <a:bodyPr wrap="square" rtlCol="0">
            <a:spAutoFit/>
          </a:bodyPr>
          <a:p>
            <a:r>
              <a:rPr lang="en-US" altLang="zh-CN"/>
              <a:t>    </a:t>
            </a:r>
            <a:r>
              <a:rPr lang="zh-CN" altLang="en-US" sz="3200" b="1">
                <a:solidFill>
                  <a:srgbClr val="FFFF00"/>
                </a:solidFill>
                <a:latin typeface="微软雅黑" panose="020B0503020204020204" charset="-122"/>
                <a:ea typeface="微软雅黑" panose="020B0503020204020204" charset="-122"/>
              </a:rPr>
              <a:t>讲授新课</a:t>
            </a:r>
            <a:endParaRPr lang="zh-CN" altLang="en-US" sz="3200" b="1">
              <a:solidFill>
                <a:srgbClr val="FFFF00"/>
              </a:solidFill>
              <a:latin typeface="微软雅黑" panose="020B0503020204020204" charset="-122"/>
              <a:ea typeface="微软雅黑" panose="020B0503020204020204" charset="-122"/>
            </a:endParaRPr>
          </a:p>
        </p:txBody>
      </p:sp>
      <p:sp>
        <p:nvSpPr>
          <p:cNvPr id="17" name="文本框 4"/>
          <p:cNvSpPr txBox="1">
            <a:spLocks noChangeArrowheads="1"/>
          </p:cNvSpPr>
          <p:nvPr>
            <p:custDataLst>
              <p:tags r:id="rId4"/>
            </p:custDataLst>
          </p:nvPr>
        </p:nvSpPr>
        <p:spPr bwMode="auto">
          <a:xfrm>
            <a:off x="767715" y="1490345"/>
            <a:ext cx="9754235" cy="685165"/>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68552" tIns="34289" rIns="68552" bIns="34289">
            <a:noAutofit/>
          </a:bodyPr>
          <a:lstStyle>
            <a:lvl1pPr defTabSz="684530">
              <a:defRPr>
                <a:solidFill>
                  <a:srgbClr val="000000"/>
                </a:solidFill>
                <a:latin typeface="Calibri" panose="020F0502020204030204" charset="0"/>
                <a:ea typeface="宋体" panose="02010600030101010101" pitchFamily="2" charset="-122"/>
              </a:defRPr>
            </a:lvl1pPr>
            <a:lvl2pPr marL="742950" indent="-285750" defTabSz="684530">
              <a:defRPr>
                <a:solidFill>
                  <a:srgbClr val="000000"/>
                </a:solidFill>
                <a:latin typeface="Calibri" panose="020F0502020204030204" charset="0"/>
                <a:ea typeface="宋体" panose="02010600030101010101" pitchFamily="2" charset="-122"/>
              </a:defRPr>
            </a:lvl2pPr>
            <a:lvl3pPr marL="1143000" indent="-228600" defTabSz="684530">
              <a:defRPr>
                <a:solidFill>
                  <a:srgbClr val="000000"/>
                </a:solidFill>
                <a:latin typeface="Calibri" panose="020F0502020204030204" charset="0"/>
                <a:ea typeface="宋体" panose="02010600030101010101" pitchFamily="2" charset="-122"/>
              </a:defRPr>
            </a:lvl3pPr>
            <a:lvl4pPr marL="1600200" indent="-228600" defTabSz="684530">
              <a:defRPr>
                <a:solidFill>
                  <a:srgbClr val="000000"/>
                </a:solidFill>
                <a:latin typeface="Calibri" panose="020F0502020204030204" charset="0"/>
                <a:ea typeface="宋体" panose="02010600030101010101" pitchFamily="2" charset="-122"/>
              </a:defRPr>
            </a:lvl4pPr>
            <a:lvl5pPr marL="2057400" indent="-228600" defTabSz="684530">
              <a:defRPr>
                <a:solidFill>
                  <a:srgbClr val="000000"/>
                </a:solidFill>
                <a:latin typeface="Calibri" panose="020F0502020204030204" charset="0"/>
                <a:ea typeface="宋体" panose="02010600030101010101" pitchFamily="2" charset="-122"/>
              </a:defRPr>
            </a:lvl5pPr>
            <a:lvl6pPr marL="2514600" indent="-228600" defTabSz="684530" eaLnBrk="0" fontAlgn="base" hangingPunct="0">
              <a:spcBef>
                <a:spcPct val="0"/>
              </a:spcBef>
              <a:spcAft>
                <a:spcPct val="0"/>
              </a:spcAft>
              <a:defRPr>
                <a:solidFill>
                  <a:srgbClr val="000000"/>
                </a:solidFill>
                <a:latin typeface="Calibri" panose="020F0502020204030204" charset="0"/>
                <a:ea typeface="宋体" panose="02010600030101010101" pitchFamily="2" charset="-122"/>
              </a:defRPr>
            </a:lvl6pPr>
            <a:lvl7pPr marL="2971800" indent="-228600" defTabSz="684530" eaLnBrk="0" fontAlgn="base" hangingPunct="0">
              <a:spcBef>
                <a:spcPct val="0"/>
              </a:spcBef>
              <a:spcAft>
                <a:spcPct val="0"/>
              </a:spcAft>
              <a:defRPr>
                <a:solidFill>
                  <a:srgbClr val="000000"/>
                </a:solidFill>
                <a:latin typeface="Calibri" panose="020F0502020204030204" charset="0"/>
                <a:ea typeface="宋体" panose="02010600030101010101" pitchFamily="2" charset="-122"/>
              </a:defRPr>
            </a:lvl7pPr>
            <a:lvl8pPr marL="3429000" indent="-228600" defTabSz="684530" eaLnBrk="0" fontAlgn="base" hangingPunct="0">
              <a:spcBef>
                <a:spcPct val="0"/>
              </a:spcBef>
              <a:spcAft>
                <a:spcPct val="0"/>
              </a:spcAft>
              <a:defRPr>
                <a:solidFill>
                  <a:srgbClr val="000000"/>
                </a:solidFill>
                <a:latin typeface="Calibri" panose="020F0502020204030204" charset="0"/>
                <a:ea typeface="宋体" panose="02010600030101010101" pitchFamily="2" charset="-122"/>
              </a:defRPr>
            </a:lvl8pPr>
            <a:lvl9pPr marL="3886200" indent="-228600" defTabSz="684530" eaLnBrk="0" fontAlgn="base" hangingPunct="0">
              <a:spcBef>
                <a:spcPct val="0"/>
              </a:spcBef>
              <a:spcAft>
                <a:spcPct val="0"/>
              </a:spcAft>
              <a:defRPr>
                <a:solidFill>
                  <a:srgbClr val="000000"/>
                </a:solidFill>
                <a:latin typeface="Calibri" panose="020F0502020204030204" charset="0"/>
                <a:ea typeface="宋体" panose="02010600030101010101" pitchFamily="2" charset="-122"/>
              </a:defRPr>
            </a:lvl9pPr>
          </a:lstStyle>
          <a:p>
            <a:pPr marL="0" indent="0" algn="ctr" eaLnBrk="1" latinLnBrk="0" hangingPunct="1">
              <a:lnSpc>
                <a:spcPts val="4640"/>
              </a:lnSpc>
            </a:pPr>
            <a:r>
              <a:rPr lang="en-US" altLang="zh-CN" sz="4800" b="1" smtClean="0">
                <a:solidFill>
                  <a:schemeClr val="bg1"/>
                </a:solidFill>
                <a:latin typeface="微软雅黑" panose="020B0503020204020204" charset="-122"/>
                <a:ea typeface="微软雅黑" panose="020B0503020204020204" charset="-122"/>
                <a:cs typeface="字魂27号-布丁体"/>
              </a:rPr>
              <a:t> </a:t>
            </a:r>
            <a:r>
              <a:rPr lang="zh-CN" altLang="en-US" sz="4800" b="1" smtClean="0">
                <a:solidFill>
                  <a:schemeClr val="bg1"/>
                </a:solidFill>
                <a:latin typeface="微软雅黑" panose="020B0503020204020204" charset="-122"/>
                <a:ea typeface="微软雅黑" panose="020B0503020204020204" charset="-122"/>
                <a:cs typeface="字魂27号-布丁体"/>
              </a:rPr>
              <a:t>第</a:t>
            </a:r>
            <a:r>
              <a:rPr lang="en-US" altLang="zh-CN" sz="4800" b="1" smtClean="0">
                <a:solidFill>
                  <a:schemeClr val="bg1"/>
                </a:solidFill>
                <a:latin typeface="微软雅黑" panose="020B0503020204020204" charset="-122"/>
                <a:ea typeface="微软雅黑" panose="020B0503020204020204" charset="-122"/>
                <a:cs typeface="字魂27号-布丁体"/>
              </a:rPr>
              <a:t>8</a:t>
            </a:r>
            <a:r>
              <a:rPr lang="zh-CN" altLang="en-US" sz="4800" b="1">
                <a:solidFill>
                  <a:schemeClr val="bg1"/>
                </a:solidFill>
                <a:latin typeface="微软雅黑" panose="020B0503020204020204" charset="-122"/>
                <a:ea typeface="微软雅黑" panose="020B0503020204020204" charset="-122"/>
                <a:cs typeface="字魂27号-布丁体"/>
              </a:rPr>
              <a:t>课　</a:t>
            </a:r>
            <a:r>
              <a:rPr lang="en-US" altLang="zh-CN" sz="4800" b="1">
                <a:solidFill>
                  <a:schemeClr val="bg1"/>
                </a:solidFill>
                <a:latin typeface="微软雅黑" panose="020B0503020204020204" charset="-122"/>
                <a:ea typeface="微软雅黑" panose="020B0503020204020204" charset="-122"/>
                <a:cs typeface="字魂27号-布丁体"/>
              </a:rPr>
              <a:t>  </a:t>
            </a:r>
            <a:r>
              <a:rPr lang="zh-CN" altLang="en-US" sz="4800" b="1">
                <a:solidFill>
                  <a:schemeClr val="bg1"/>
                </a:solidFill>
                <a:latin typeface="微软雅黑" panose="020B0503020204020204" charset="-122"/>
                <a:ea typeface="微软雅黑" panose="020B0503020204020204" charset="-122"/>
                <a:cs typeface="字魂27号-布丁体"/>
              </a:rPr>
              <a:t>中国古代的法律与教化</a:t>
            </a:r>
            <a:endParaRPr lang="zh-CN" altLang="en-US" sz="4800" b="1">
              <a:solidFill>
                <a:schemeClr val="bg1"/>
              </a:solidFill>
              <a:latin typeface="微软雅黑" panose="020B0503020204020204" charset="-122"/>
              <a:ea typeface="微软雅黑" panose="020B0503020204020204" charset="-122"/>
              <a:cs typeface="字魂27号-布丁体"/>
            </a:endParaRPr>
          </a:p>
        </p:txBody>
      </p:sp>
      <p:sp>
        <p:nvSpPr>
          <p:cNvPr id="3" name="文本框 2"/>
          <p:cNvSpPr txBox="1"/>
          <p:nvPr/>
        </p:nvSpPr>
        <p:spPr>
          <a:xfrm>
            <a:off x="472440" y="4151630"/>
            <a:ext cx="11054715" cy="1953895"/>
          </a:xfrm>
          <a:prstGeom prst="rect">
            <a:avLst/>
          </a:prstGeom>
          <a:solidFill>
            <a:schemeClr val="tx1"/>
          </a:solidFill>
          <a:ln>
            <a:solidFill>
              <a:sysClr val="window" lastClr="FFFFFF"/>
            </a:solidFill>
          </a:ln>
        </p:spPr>
        <p:txBody>
          <a:bodyPr wrap="square" rtlCol="0">
            <a:noAutofit/>
          </a:bodyPr>
          <a:p>
            <a:pPr indent="356870" fontAlgn="auto">
              <a:lnSpc>
                <a:spcPct val="110000"/>
              </a:lnSpc>
            </a:pPr>
            <a:r>
              <a:rPr lang="zh-CN" altLang="en-US" sz="3200" b="1" dirty="0">
                <a:solidFill>
                  <a:schemeClr val="bg1"/>
                </a:solidFill>
                <a:latin typeface="微软雅黑" panose="020B0503020204020204" charset="-122"/>
                <a:ea typeface="微软雅黑" panose="020B0503020204020204" charset="-122"/>
                <a:cs typeface="微软雅黑" panose="020B0503020204020204" charset="-122"/>
              </a:rPr>
              <a:t>课程标准：</a:t>
            </a:r>
            <a:r>
              <a:rPr lang="zh-CN" altLang="en-US" sz="2800" b="1" dirty="0" smtClean="0">
                <a:solidFill>
                  <a:schemeClr val="bg1"/>
                </a:solidFill>
                <a:latin typeface="微软雅黑" panose="020B0503020204020204" charset="-122"/>
                <a:ea typeface="微软雅黑" panose="020B0503020204020204" charset="-122"/>
                <a:cs typeface="微软雅黑" panose="020B0503020204020204" charset="-122"/>
                <a:sym typeface="+mn-ea"/>
              </a:rPr>
              <a:t>了解</a:t>
            </a:r>
            <a:r>
              <a:rPr lang="zh-CN" altLang="en-US" sz="2800" b="1" dirty="0">
                <a:solidFill>
                  <a:schemeClr val="bg1"/>
                </a:solidFill>
                <a:latin typeface="微软雅黑" panose="020B0503020204020204" charset="-122"/>
                <a:ea typeface="微软雅黑" panose="020B0503020204020204" charset="-122"/>
                <a:cs typeface="微软雅黑" panose="020B0503020204020204" charset="-122"/>
                <a:sym typeface="+mn-ea"/>
              </a:rPr>
              <a:t>中国古代</a:t>
            </a:r>
            <a:r>
              <a:rPr lang="zh-CN" sz="2800" b="1" dirty="0">
                <a:solidFill>
                  <a:schemeClr val="bg1"/>
                </a:solidFill>
                <a:latin typeface="微软雅黑" panose="020B0503020204020204" charset="-122"/>
                <a:ea typeface="微软雅黑" panose="020B0503020204020204" charset="-122"/>
                <a:cs typeface="微软雅黑" panose="020B0503020204020204" charset="-122"/>
                <a:sym typeface="+mn-ea"/>
              </a:rPr>
              <a:t>历代王朝法律与教化并用的统治手段；</a:t>
            </a:r>
            <a:endParaRPr lang="zh-CN" sz="2800" b="1" dirty="0">
              <a:solidFill>
                <a:schemeClr val="bg1"/>
              </a:solidFill>
              <a:latin typeface="微软雅黑" panose="020B0503020204020204" charset="-122"/>
              <a:ea typeface="微软雅黑" panose="020B0503020204020204" charset="-122"/>
              <a:cs typeface="微软雅黑" panose="020B0503020204020204" charset="-122"/>
              <a:sym typeface="+mn-ea"/>
            </a:endParaRPr>
          </a:p>
          <a:p>
            <a:pPr indent="356870" fontAlgn="auto">
              <a:lnSpc>
                <a:spcPct val="110000"/>
              </a:lnSpc>
            </a:pPr>
            <a:r>
              <a:rPr lang="zh-CN" altLang="en-US" sz="3200" b="1" dirty="0">
                <a:solidFill>
                  <a:schemeClr val="bg1"/>
                </a:solidFill>
                <a:latin typeface="微软雅黑" panose="020B0503020204020204" charset="-122"/>
                <a:ea typeface="微软雅黑" panose="020B0503020204020204" charset="-122"/>
                <a:cs typeface="微软雅黑" panose="020B0503020204020204" charset="-122"/>
                <a:sym typeface="+mn-ea"/>
              </a:rPr>
              <a:t>教学重点：</a:t>
            </a:r>
            <a:r>
              <a:rPr lang="zh-CN" altLang="en-US" sz="2800" b="1" dirty="0" smtClean="0">
                <a:solidFill>
                  <a:schemeClr val="bg1"/>
                </a:solidFill>
                <a:latin typeface="微软雅黑" panose="020B0503020204020204" charset="-122"/>
                <a:ea typeface="微软雅黑" panose="020B0503020204020204" charset="-122"/>
                <a:cs typeface="微软雅黑" panose="020B0503020204020204" charset="-122"/>
                <a:sym typeface="+mn-ea"/>
              </a:rPr>
              <a:t>先秦德治与法治之争，历代王朝与礼教并用的手段</a:t>
            </a:r>
            <a:r>
              <a:rPr lang="zh-CN" sz="2800" b="1" dirty="0">
                <a:solidFill>
                  <a:schemeClr val="bg1"/>
                </a:solidFill>
                <a:latin typeface="微软雅黑" panose="020B0503020204020204" charset="-122"/>
                <a:ea typeface="微软雅黑" panose="020B0503020204020204" charset="-122"/>
                <a:cs typeface="微软雅黑" panose="020B0503020204020204" charset="-122"/>
                <a:sym typeface="+mn-ea"/>
              </a:rPr>
              <a:t>；</a:t>
            </a:r>
            <a:endParaRPr lang="zh-CN" sz="2800" b="1" dirty="0">
              <a:solidFill>
                <a:schemeClr val="bg1"/>
              </a:solidFill>
              <a:latin typeface="微软雅黑" panose="020B0503020204020204" charset="-122"/>
              <a:ea typeface="微软雅黑" panose="020B0503020204020204" charset="-122"/>
              <a:cs typeface="微软雅黑" panose="020B0503020204020204" charset="-122"/>
              <a:sym typeface="+mn-ea"/>
            </a:endParaRPr>
          </a:p>
          <a:p>
            <a:pPr indent="356870" fontAlgn="auto">
              <a:lnSpc>
                <a:spcPct val="110000"/>
              </a:lnSpc>
            </a:pPr>
            <a:r>
              <a:rPr lang="zh-CN" altLang="en-US" sz="3200" b="1" dirty="0">
                <a:solidFill>
                  <a:schemeClr val="bg1"/>
                </a:solidFill>
                <a:latin typeface="微软雅黑" panose="020B0503020204020204" charset="-122"/>
                <a:ea typeface="微软雅黑" panose="020B0503020204020204" charset="-122"/>
                <a:cs typeface="微软雅黑" panose="020B0503020204020204" charset="-122"/>
                <a:sym typeface="+mn-ea"/>
              </a:rPr>
              <a:t>教学难点：</a:t>
            </a:r>
            <a:r>
              <a:rPr lang="zh-CN" altLang="en-US" sz="2800" b="1" dirty="0" smtClean="0">
                <a:solidFill>
                  <a:schemeClr val="bg1"/>
                </a:solidFill>
                <a:latin typeface="微软雅黑" panose="020B0503020204020204" charset="-122"/>
                <a:ea typeface="微软雅黑" panose="020B0503020204020204" charset="-122"/>
                <a:cs typeface="微软雅黑" panose="020B0503020204020204" charset="-122"/>
                <a:sym typeface="+mn-ea"/>
              </a:rPr>
              <a:t>律令儒家化与</a:t>
            </a:r>
            <a:r>
              <a:rPr lang="en-US" altLang="zh-CN" sz="2800" b="1" dirty="0" smtClean="0">
                <a:solidFill>
                  <a:schemeClr val="bg1"/>
                </a:solidFill>
                <a:latin typeface="微软雅黑" panose="020B0503020204020204" charset="-122"/>
                <a:ea typeface="微软雅黑" panose="020B0503020204020204" charset="-122"/>
                <a:cs typeface="微软雅黑" panose="020B0503020204020204" charset="-122"/>
                <a:sym typeface="+mn-ea"/>
              </a:rPr>
              <a:t>“</a:t>
            </a:r>
            <a:r>
              <a:rPr lang="zh-CN" altLang="en-US" sz="2800" b="1" dirty="0" smtClean="0">
                <a:solidFill>
                  <a:schemeClr val="bg1"/>
                </a:solidFill>
                <a:latin typeface="微软雅黑" panose="020B0503020204020204" charset="-122"/>
                <a:ea typeface="微软雅黑" panose="020B0503020204020204" charset="-122"/>
                <a:cs typeface="微软雅黑" panose="020B0503020204020204" charset="-122"/>
                <a:sym typeface="+mn-ea"/>
              </a:rPr>
              <a:t>礼法结合</a:t>
            </a:r>
            <a:r>
              <a:rPr lang="en-US" altLang="zh-CN" sz="2800" b="1" dirty="0" smtClean="0">
                <a:solidFill>
                  <a:schemeClr val="bg1"/>
                </a:solidFill>
                <a:latin typeface="微软雅黑" panose="020B0503020204020204" charset="-122"/>
                <a:ea typeface="微软雅黑" panose="020B0503020204020204" charset="-122"/>
                <a:cs typeface="微软雅黑" panose="020B0503020204020204" charset="-122"/>
                <a:sym typeface="+mn-ea"/>
              </a:rPr>
              <a:t>”</a:t>
            </a:r>
            <a:r>
              <a:rPr lang="zh-CN" altLang="en-US" sz="2800" b="1" dirty="0" smtClean="0">
                <a:solidFill>
                  <a:schemeClr val="bg1"/>
                </a:solidFill>
                <a:latin typeface="微软雅黑" panose="020B0503020204020204" charset="-122"/>
                <a:ea typeface="微软雅黑" panose="020B0503020204020204" charset="-122"/>
                <a:cs typeface="微软雅黑" panose="020B0503020204020204" charset="-122"/>
                <a:sym typeface="+mn-ea"/>
              </a:rPr>
              <a:t>的问题</a:t>
            </a:r>
            <a:r>
              <a:rPr lang="zh-CN" sz="2800" b="1" dirty="0">
                <a:solidFill>
                  <a:schemeClr val="bg1"/>
                </a:solidFill>
                <a:latin typeface="微软雅黑" panose="020B0503020204020204" charset="-122"/>
                <a:ea typeface="微软雅黑" panose="020B0503020204020204" charset="-122"/>
                <a:cs typeface="微软雅黑" panose="020B0503020204020204" charset="-122"/>
                <a:sym typeface="+mn-ea"/>
              </a:rPr>
              <a:t>。</a:t>
            </a:r>
            <a:endParaRPr lang="zh-CN" sz="2800" b="1" dirty="0">
              <a:solidFill>
                <a:schemeClr val="bg1"/>
              </a:solidFill>
              <a:latin typeface="微软雅黑" panose="020B0503020204020204" charset="-122"/>
              <a:ea typeface="微软雅黑" panose="020B0503020204020204" charset="-122"/>
              <a:cs typeface="微软雅黑" panose="020B0503020204020204"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arn(inVertical)">
                                      <p:cBhvr>
                                        <p:cTn id="7" dur="500"/>
                                        <p:tgtEl>
                                          <p:spTgt spid="17"/>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344170" y="748665"/>
            <a:ext cx="11366500" cy="4224020"/>
          </a:xfrm>
          <a:prstGeom prst="rect">
            <a:avLst/>
          </a:prstGeom>
          <a:noFill/>
          <a:ln w="9525">
            <a:solidFill>
              <a:schemeClr val="tx1"/>
            </a:solidFill>
          </a:ln>
        </p:spPr>
        <p:txBody>
          <a:bodyPr>
            <a:noAutofit/>
          </a:bodyPr>
          <a:p>
            <a:pPr indent="266700" algn="l" fontAlgn="auto">
              <a:lnSpc>
                <a:spcPts val="4500"/>
              </a:lnSpc>
            </a:pPr>
            <a:r>
              <a:rPr lang="en-US" altLang="zh-CN" sz="3200" b="1">
                <a:latin typeface="微软雅黑" panose="020B0503020204020204" charset="-122"/>
                <a:ea typeface="微软雅黑" panose="020B0503020204020204" charset="-122"/>
                <a:cs typeface="微软雅黑" panose="020B0503020204020204" charset="-122"/>
              </a:rPr>
              <a:t>   </a:t>
            </a:r>
            <a:r>
              <a:rPr lang="en-US" altLang="zh-CN" sz="3200" b="1">
                <a:solidFill>
                  <a:srgbClr val="0000FF"/>
                </a:solidFill>
                <a:latin typeface="微软雅黑" panose="020B0503020204020204" charset="-122"/>
                <a:ea typeface="微软雅黑" panose="020B0503020204020204" charset="-122"/>
                <a:cs typeface="微软雅黑" panose="020B0503020204020204" charset="-122"/>
              </a:rPr>
              <a:t>  </a:t>
            </a:r>
            <a:r>
              <a:rPr lang="zh-CN" sz="3200" b="1">
                <a:solidFill>
                  <a:srgbClr val="0000FF"/>
                </a:solidFill>
                <a:latin typeface="微软雅黑" panose="020B0503020204020204" charset="-122"/>
                <a:ea typeface="微软雅黑" panose="020B0503020204020204" charset="-122"/>
                <a:cs typeface="微软雅黑" panose="020B0503020204020204" charset="-122"/>
              </a:rPr>
              <a:t>法律是准绳，任何时候都必须遵循；道德是基石，任何时候都不可忽视。</a:t>
            </a:r>
            <a:r>
              <a:rPr lang="zh-CN" sz="3200" b="1">
                <a:latin typeface="微软雅黑" panose="020B0503020204020204" charset="-122"/>
                <a:ea typeface="微软雅黑" panose="020B0503020204020204" charset="-122"/>
                <a:cs typeface="微软雅黑" panose="020B0503020204020204" charset="-122"/>
              </a:rPr>
              <a:t>在新的历史条件下，我们要把依法治国基本方略、依法执政基本方式落实好，把法治中国建设好，</a:t>
            </a:r>
            <a:r>
              <a:rPr lang="zh-CN" sz="3200" b="1">
                <a:solidFill>
                  <a:srgbClr val="FF0000"/>
                </a:solidFill>
                <a:latin typeface="微软雅黑" panose="020B0503020204020204" charset="-122"/>
                <a:ea typeface="微软雅黑" panose="020B0503020204020204" charset="-122"/>
                <a:cs typeface="微软雅黑" panose="020B0503020204020204" charset="-122"/>
              </a:rPr>
              <a:t>必须坚持依法治国和以德治国相结合，使法治和德治在国家治理中相互补充、相互促进、相得益彰，推进国家治理体系和治理能力现代化。</a:t>
            </a:r>
            <a:endParaRPr lang="zh-CN" sz="3200" b="1">
              <a:solidFill>
                <a:srgbClr val="FF0000"/>
              </a:solidFill>
              <a:latin typeface="微软雅黑" panose="020B0503020204020204" charset="-122"/>
              <a:ea typeface="微软雅黑" panose="020B0503020204020204" charset="-122"/>
              <a:cs typeface="微软雅黑" panose="020B0503020204020204" charset="-122"/>
            </a:endParaRPr>
          </a:p>
          <a:p>
            <a:pPr indent="266700" algn="l" fontAlgn="auto">
              <a:lnSpc>
                <a:spcPts val="4500"/>
              </a:lnSpc>
            </a:pPr>
            <a:r>
              <a:rPr lang="zh-CN" sz="3200" b="1">
                <a:latin typeface="微软雅黑" panose="020B0503020204020204" charset="-122"/>
                <a:ea typeface="微软雅黑" panose="020B0503020204020204" charset="-122"/>
                <a:cs typeface="微软雅黑" panose="020B0503020204020204" charset="-122"/>
              </a:rPr>
              <a:t> </a:t>
            </a:r>
            <a:r>
              <a:rPr lang="en-US" altLang="zh-CN" sz="3200" b="1">
                <a:latin typeface="微软雅黑" panose="020B0503020204020204" charset="-122"/>
                <a:ea typeface="微软雅黑" panose="020B0503020204020204" charset="-122"/>
                <a:cs typeface="微软雅黑" panose="020B0503020204020204" charset="-122"/>
              </a:rPr>
              <a:t>              </a:t>
            </a:r>
            <a:r>
              <a:rPr lang="en-US" altLang="zh-CN" sz="3600" b="1">
                <a:latin typeface="微软雅黑" panose="020B0503020204020204" charset="-122"/>
                <a:ea typeface="微软雅黑" panose="020B0503020204020204" charset="-122"/>
                <a:cs typeface="微软雅黑" panose="020B0503020204020204" charset="-122"/>
              </a:rPr>
              <a:t> </a:t>
            </a:r>
            <a:r>
              <a:rPr lang="en-US" altLang="zh-CN" b="0">
                <a:latin typeface="微软雅黑" panose="020B0503020204020204" charset="-122"/>
                <a:ea typeface="微软雅黑" panose="020B0503020204020204" charset="-122"/>
                <a:cs typeface="微软雅黑" panose="020B0503020204020204" charset="-122"/>
              </a:rPr>
              <a:t>  </a:t>
            </a:r>
            <a:r>
              <a:rPr lang="zh-CN" sz="2000" b="1">
                <a:latin typeface="微软雅黑" panose="020B0503020204020204" charset="-122"/>
                <a:ea typeface="微软雅黑" panose="020B0503020204020204" charset="-122"/>
                <a:cs typeface="微软雅黑" panose="020B0503020204020204" charset="-122"/>
              </a:rPr>
              <a:t>——习近平在主持中共十八届中央政治局第三十七次集体学习时的讲话要点</a:t>
            </a:r>
            <a:endParaRPr lang="zh-CN" altLang="en-US" sz="2000" b="1">
              <a:latin typeface="微软雅黑" panose="020B0503020204020204" charset="-122"/>
              <a:ea typeface="微软雅黑" panose="020B0503020204020204" charset="-122"/>
              <a:cs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000" fill="hold">
                                          <p:stCondLst>
                                            <p:cond delay="0"/>
                                          </p:stCondLst>
                                        </p:cTn>
                                        <p:tgtEl>
                                          <p:spTgt spid="100"/>
                                        </p:tgtEl>
                                        <p:attrNameLst>
                                          <p:attrName>style.visibility</p:attrName>
                                        </p:attrNameLst>
                                      </p:cBhvr>
                                      <p:to>
                                        <p:strVal val="visible"/>
                                      </p:to>
                                    </p:set>
                                    <p:animEffect transition="in" filter="barn(inVertical)">
                                      <p:cBhvr>
                                        <p:cTn id="7" dur="1000"/>
                                        <p:tgtEl>
                                          <p:spTgt spid="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接箭头连接符 4"/>
          <p:cNvCxnSpPr/>
          <p:nvPr/>
        </p:nvCxnSpPr>
        <p:spPr>
          <a:xfrm flipV="1">
            <a:off x="79686" y="2492549"/>
            <a:ext cx="10675620" cy="8890"/>
          </a:xfrm>
          <a:prstGeom prst="straightConnector1">
            <a:avLst/>
          </a:prstGeom>
          <a:ln w="50800">
            <a:tailEnd type="triangle"/>
          </a:ln>
        </p:spPr>
        <p:style>
          <a:lnRef idx="3">
            <a:schemeClr val="dk1"/>
          </a:lnRef>
          <a:fillRef idx="0">
            <a:schemeClr val="dk1"/>
          </a:fillRef>
          <a:effectRef idx="2">
            <a:schemeClr val="dk1"/>
          </a:effectRef>
          <a:fontRef idx="minor">
            <a:schemeClr val="tx1"/>
          </a:fontRef>
        </p:style>
      </p:cxnSp>
      <p:sp>
        <p:nvSpPr>
          <p:cNvPr id="10" name="椭圆 9"/>
          <p:cNvSpPr/>
          <p:nvPr/>
        </p:nvSpPr>
        <p:spPr>
          <a:xfrm>
            <a:off x="996983" y="2344774"/>
            <a:ext cx="195943" cy="248195"/>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椭圆 11"/>
          <p:cNvSpPr/>
          <p:nvPr/>
        </p:nvSpPr>
        <p:spPr>
          <a:xfrm>
            <a:off x="2620700" y="2393852"/>
            <a:ext cx="195943" cy="248195"/>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p:nvSpPr>
        <p:spPr>
          <a:xfrm>
            <a:off x="5222284" y="2354607"/>
            <a:ext cx="195943" cy="248195"/>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p:cNvSpPr/>
          <p:nvPr/>
        </p:nvSpPr>
        <p:spPr>
          <a:xfrm>
            <a:off x="3827889" y="2345122"/>
            <a:ext cx="195943" cy="248195"/>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椭圆 14"/>
          <p:cNvSpPr/>
          <p:nvPr/>
        </p:nvSpPr>
        <p:spPr>
          <a:xfrm>
            <a:off x="8243072" y="2339990"/>
            <a:ext cx="195943" cy="248195"/>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p:nvPr/>
        </p:nvSpPr>
        <p:spPr>
          <a:xfrm>
            <a:off x="6659385" y="2341831"/>
            <a:ext cx="195943" cy="248195"/>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nvSpPr>
        <p:spPr>
          <a:xfrm>
            <a:off x="10313724" y="2349132"/>
            <a:ext cx="195943" cy="248195"/>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椭圆 17"/>
          <p:cNvSpPr/>
          <p:nvPr/>
        </p:nvSpPr>
        <p:spPr>
          <a:xfrm>
            <a:off x="9591500" y="2354594"/>
            <a:ext cx="195943" cy="248195"/>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椭圆 18"/>
          <p:cNvSpPr/>
          <p:nvPr/>
        </p:nvSpPr>
        <p:spPr>
          <a:xfrm>
            <a:off x="9232957" y="2366736"/>
            <a:ext cx="195943" cy="248195"/>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椭圆 19"/>
          <p:cNvSpPr/>
          <p:nvPr/>
        </p:nvSpPr>
        <p:spPr>
          <a:xfrm>
            <a:off x="9954526" y="2357917"/>
            <a:ext cx="195943" cy="248195"/>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椭圆 20"/>
          <p:cNvSpPr/>
          <p:nvPr/>
        </p:nvSpPr>
        <p:spPr>
          <a:xfrm>
            <a:off x="1676792" y="2357822"/>
            <a:ext cx="195943" cy="248195"/>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椭圆 21"/>
          <p:cNvSpPr/>
          <p:nvPr/>
        </p:nvSpPr>
        <p:spPr>
          <a:xfrm>
            <a:off x="395689" y="2349132"/>
            <a:ext cx="195943" cy="248195"/>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矩形 42"/>
          <p:cNvSpPr/>
          <p:nvPr/>
        </p:nvSpPr>
        <p:spPr>
          <a:xfrm>
            <a:off x="3442668" y="1567399"/>
            <a:ext cx="965047" cy="509437"/>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a:solidFill>
                  <a:schemeClr val="tx1"/>
                </a:solidFill>
                <a:latin typeface="微软雅黑" panose="020B0503020204020204" charset="-122"/>
                <a:ea typeface="微软雅黑" panose="020B0503020204020204" charset="-122"/>
              </a:rPr>
              <a:t>秦律</a:t>
            </a:r>
            <a:endParaRPr lang="zh-CN" altLang="en-US" sz="2400" b="1" dirty="0">
              <a:solidFill>
                <a:schemeClr val="tx1"/>
              </a:solidFill>
              <a:latin typeface="微软雅黑" panose="020B0503020204020204" charset="-122"/>
              <a:ea typeface="微软雅黑" panose="020B0503020204020204" charset="-122"/>
            </a:endParaRPr>
          </a:p>
        </p:txBody>
      </p:sp>
      <p:sp>
        <p:nvSpPr>
          <p:cNvPr id="44" name="矩形 43"/>
          <p:cNvSpPr/>
          <p:nvPr/>
        </p:nvSpPr>
        <p:spPr>
          <a:xfrm>
            <a:off x="4519930" y="1561465"/>
            <a:ext cx="1600835" cy="49657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chemeClr val="tx1"/>
                </a:solidFill>
                <a:latin typeface="微软雅黑" panose="020B0503020204020204" charset="-122"/>
                <a:ea typeface="微软雅黑" panose="020B0503020204020204" charset="-122"/>
              </a:rPr>
              <a:t>以经释律</a:t>
            </a:r>
            <a:endParaRPr lang="zh-CN" altLang="en-US" sz="2400" b="1" dirty="0">
              <a:solidFill>
                <a:schemeClr val="tx1"/>
              </a:solidFill>
              <a:latin typeface="微软雅黑" panose="020B0503020204020204" charset="-122"/>
              <a:ea typeface="微软雅黑" panose="020B0503020204020204" charset="-122"/>
            </a:endParaRPr>
          </a:p>
        </p:txBody>
      </p:sp>
      <p:sp>
        <p:nvSpPr>
          <p:cNvPr id="46" name="矩形 45"/>
          <p:cNvSpPr/>
          <p:nvPr/>
        </p:nvSpPr>
        <p:spPr>
          <a:xfrm>
            <a:off x="1957705" y="941070"/>
            <a:ext cx="1522095" cy="50927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ClrTx/>
              <a:buSzTx/>
              <a:buFontTx/>
            </a:pPr>
            <a:r>
              <a:rPr lang="zh-CN" altLang="en-US" sz="2400" b="1" dirty="0">
                <a:solidFill>
                  <a:schemeClr val="tx1"/>
                </a:solidFill>
                <a:latin typeface="微软雅黑" panose="020B0503020204020204" charset="-122"/>
                <a:ea typeface="微软雅黑" panose="020B0503020204020204" charset="-122"/>
              </a:rPr>
              <a:t>成文法</a:t>
            </a:r>
            <a:endParaRPr lang="zh-CN" altLang="en-US" sz="2400" b="1" dirty="0">
              <a:solidFill>
                <a:schemeClr val="tx1"/>
              </a:solidFill>
              <a:latin typeface="微软雅黑" panose="020B0503020204020204" charset="-122"/>
              <a:ea typeface="微软雅黑" panose="020B0503020204020204" charset="-122"/>
            </a:endParaRPr>
          </a:p>
        </p:txBody>
      </p:sp>
      <p:sp>
        <p:nvSpPr>
          <p:cNvPr id="49" name="矩形: 圆角 48"/>
          <p:cNvSpPr/>
          <p:nvPr/>
        </p:nvSpPr>
        <p:spPr>
          <a:xfrm>
            <a:off x="10151365" y="2681322"/>
            <a:ext cx="521713" cy="37663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chemeClr val="tx1"/>
                </a:solidFill>
                <a:latin typeface="黑体" panose="02010609060101010101" charset="-122"/>
                <a:ea typeface="黑体" panose="02010609060101010101" charset="-122"/>
              </a:rPr>
              <a:t>清</a:t>
            </a:r>
            <a:endParaRPr lang="zh-CN" altLang="en-US" sz="2400" dirty="0">
              <a:solidFill>
                <a:schemeClr val="tx1"/>
              </a:solidFill>
            </a:endParaRPr>
          </a:p>
        </p:txBody>
      </p:sp>
      <p:sp>
        <p:nvSpPr>
          <p:cNvPr id="50" name="矩形: 圆角 49"/>
          <p:cNvSpPr/>
          <p:nvPr/>
        </p:nvSpPr>
        <p:spPr>
          <a:xfrm>
            <a:off x="9791640" y="2699233"/>
            <a:ext cx="521713" cy="37663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chemeClr val="tx1"/>
                </a:solidFill>
                <a:latin typeface="黑体" panose="02010609060101010101" charset="-122"/>
                <a:ea typeface="黑体" panose="02010609060101010101" charset="-122"/>
              </a:rPr>
              <a:t>明</a:t>
            </a:r>
            <a:endParaRPr lang="zh-CN" altLang="en-US" sz="2400" dirty="0">
              <a:solidFill>
                <a:schemeClr val="tx1"/>
              </a:solidFill>
            </a:endParaRPr>
          </a:p>
        </p:txBody>
      </p:sp>
      <p:sp>
        <p:nvSpPr>
          <p:cNvPr id="51" name="矩形: 圆角 50"/>
          <p:cNvSpPr/>
          <p:nvPr/>
        </p:nvSpPr>
        <p:spPr>
          <a:xfrm>
            <a:off x="9432256" y="2627441"/>
            <a:ext cx="521713" cy="50943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chemeClr val="tx1"/>
                </a:solidFill>
                <a:latin typeface="黑体" panose="02010609060101010101" charset="-122"/>
                <a:ea typeface="黑体" panose="02010609060101010101" charset="-122"/>
              </a:rPr>
              <a:t>元</a:t>
            </a:r>
            <a:endParaRPr lang="zh-CN" altLang="en-US" sz="2400" dirty="0">
              <a:solidFill>
                <a:schemeClr val="tx1"/>
              </a:solidFill>
            </a:endParaRPr>
          </a:p>
        </p:txBody>
      </p:sp>
      <p:sp>
        <p:nvSpPr>
          <p:cNvPr id="52" name="矩形: 圆角 51"/>
          <p:cNvSpPr/>
          <p:nvPr/>
        </p:nvSpPr>
        <p:spPr>
          <a:xfrm>
            <a:off x="9120229" y="2681453"/>
            <a:ext cx="521713" cy="37663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chemeClr val="tx1"/>
                </a:solidFill>
                <a:latin typeface="黑体" panose="02010609060101010101" charset="-122"/>
                <a:ea typeface="黑体" panose="02010609060101010101" charset="-122"/>
              </a:rPr>
              <a:t>宋</a:t>
            </a:r>
            <a:endParaRPr lang="zh-CN" altLang="en-US" sz="2400" dirty="0">
              <a:solidFill>
                <a:schemeClr val="tx1"/>
              </a:solidFill>
            </a:endParaRPr>
          </a:p>
        </p:txBody>
      </p:sp>
      <p:sp>
        <p:nvSpPr>
          <p:cNvPr id="53" name="矩形: 圆角 52"/>
          <p:cNvSpPr/>
          <p:nvPr/>
        </p:nvSpPr>
        <p:spPr>
          <a:xfrm>
            <a:off x="8128569" y="2636658"/>
            <a:ext cx="521713" cy="37663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chemeClr val="tx1"/>
                </a:solidFill>
                <a:latin typeface="黑体" panose="02010609060101010101" charset="-122"/>
                <a:ea typeface="黑体" panose="02010609060101010101" charset="-122"/>
              </a:rPr>
              <a:t>唐</a:t>
            </a:r>
            <a:endParaRPr lang="zh-CN" altLang="en-US" sz="2400" dirty="0">
              <a:solidFill>
                <a:schemeClr val="tx1"/>
              </a:solidFill>
            </a:endParaRPr>
          </a:p>
        </p:txBody>
      </p:sp>
      <p:sp>
        <p:nvSpPr>
          <p:cNvPr id="54" name="矩形: 圆角 53"/>
          <p:cNvSpPr/>
          <p:nvPr/>
        </p:nvSpPr>
        <p:spPr>
          <a:xfrm>
            <a:off x="6369763" y="2627688"/>
            <a:ext cx="841858" cy="40167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ClrTx/>
              <a:buSzTx/>
              <a:buFontTx/>
            </a:pPr>
            <a:r>
              <a:rPr lang="en-US" altLang="zh-CN" sz="2400" dirty="0">
                <a:solidFill>
                  <a:schemeClr val="tx1"/>
                </a:solidFill>
                <a:latin typeface="黑体" panose="02010609060101010101" charset="-122"/>
                <a:ea typeface="黑体" panose="02010609060101010101" charset="-122"/>
              </a:rPr>
              <a:t>魏晋</a:t>
            </a:r>
            <a:endParaRPr lang="en-US" altLang="zh-CN" sz="2400" dirty="0">
              <a:solidFill>
                <a:schemeClr val="tx1"/>
              </a:solidFill>
              <a:latin typeface="黑体" panose="02010609060101010101" charset="-122"/>
              <a:ea typeface="黑体" panose="02010609060101010101" charset="-122"/>
            </a:endParaRPr>
          </a:p>
        </p:txBody>
      </p:sp>
      <p:sp>
        <p:nvSpPr>
          <p:cNvPr id="55" name="矩形: 圆角 54"/>
          <p:cNvSpPr/>
          <p:nvPr/>
        </p:nvSpPr>
        <p:spPr>
          <a:xfrm>
            <a:off x="5090306" y="2649613"/>
            <a:ext cx="521713" cy="37663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chemeClr val="tx1"/>
                </a:solidFill>
                <a:latin typeface="黑体" panose="02010609060101010101" charset="-122"/>
                <a:ea typeface="黑体" panose="02010609060101010101" charset="-122"/>
              </a:rPr>
              <a:t>汉</a:t>
            </a:r>
            <a:endParaRPr lang="zh-CN" altLang="en-US" sz="2400" dirty="0">
              <a:solidFill>
                <a:schemeClr val="tx1"/>
              </a:solidFill>
            </a:endParaRPr>
          </a:p>
        </p:txBody>
      </p:sp>
      <p:sp>
        <p:nvSpPr>
          <p:cNvPr id="56" name="矩形: 圆角 55"/>
          <p:cNvSpPr/>
          <p:nvPr/>
        </p:nvSpPr>
        <p:spPr>
          <a:xfrm>
            <a:off x="3761105" y="2644140"/>
            <a:ext cx="464185" cy="36449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chemeClr val="tx1"/>
                </a:solidFill>
                <a:latin typeface="黑体" panose="02010609060101010101" charset="-122"/>
                <a:ea typeface="黑体" panose="02010609060101010101" charset="-122"/>
              </a:rPr>
              <a:t>秦</a:t>
            </a:r>
            <a:endParaRPr lang="zh-CN" altLang="en-US" sz="2400" dirty="0">
              <a:solidFill>
                <a:schemeClr val="tx1"/>
              </a:solidFill>
            </a:endParaRPr>
          </a:p>
        </p:txBody>
      </p:sp>
      <p:sp>
        <p:nvSpPr>
          <p:cNvPr id="57" name="矩形: 圆角 56"/>
          <p:cNvSpPr/>
          <p:nvPr/>
        </p:nvSpPr>
        <p:spPr>
          <a:xfrm>
            <a:off x="2064160" y="2650128"/>
            <a:ext cx="1566592" cy="367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chemeClr val="tx1"/>
                </a:solidFill>
                <a:latin typeface="黑体" panose="02010609060101010101" charset="-122"/>
                <a:ea typeface="黑体" panose="02010609060101010101" charset="-122"/>
              </a:rPr>
              <a:t>春秋战国</a:t>
            </a:r>
            <a:endParaRPr lang="zh-CN" altLang="en-US" sz="2400" dirty="0">
              <a:solidFill>
                <a:schemeClr val="tx1"/>
              </a:solidFill>
            </a:endParaRPr>
          </a:p>
        </p:txBody>
      </p:sp>
      <p:sp>
        <p:nvSpPr>
          <p:cNvPr id="58" name="矩形: 圆角 57"/>
          <p:cNvSpPr/>
          <p:nvPr/>
        </p:nvSpPr>
        <p:spPr>
          <a:xfrm>
            <a:off x="1330109" y="2632181"/>
            <a:ext cx="879022" cy="37663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chemeClr val="tx1"/>
                </a:solidFill>
                <a:latin typeface="黑体" panose="02010609060101010101" charset="-122"/>
                <a:ea typeface="黑体" panose="02010609060101010101" charset="-122"/>
              </a:rPr>
              <a:t>西周</a:t>
            </a:r>
            <a:endParaRPr lang="zh-CN" altLang="en-US" sz="2400" dirty="0">
              <a:solidFill>
                <a:schemeClr val="tx1"/>
              </a:solidFill>
            </a:endParaRPr>
          </a:p>
        </p:txBody>
      </p:sp>
      <p:sp>
        <p:nvSpPr>
          <p:cNvPr id="59" name="矩形: 圆角 58"/>
          <p:cNvSpPr/>
          <p:nvPr/>
        </p:nvSpPr>
        <p:spPr>
          <a:xfrm>
            <a:off x="809622" y="2642526"/>
            <a:ext cx="521713" cy="37663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chemeClr val="tx1"/>
                </a:solidFill>
                <a:latin typeface="黑体" panose="02010609060101010101" charset="-122"/>
                <a:ea typeface="黑体" panose="02010609060101010101" charset="-122"/>
              </a:rPr>
              <a:t>商</a:t>
            </a:r>
            <a:endParaRPr lang="zh-CN" altLang="en-US" sz="2400" dirty="0">
              <a:solidFill>
                <a:schemeClr val="tx1"/>
              </a:solidFill>
            </a:endParaRPr>
          </a:p>
        </p:txBody>
      </p:sp>
      <p:sp>
        <p:nvSpPr>
          <p:cNvPr id="60" name="矩形: 圆角 59"/>
          <p:cNvSpPr/>
          <p:nvPr/>
        </p:nvSpPr>
        <p:spPr>
          <a:xfrm>
            <a:off x="287909" y="2632220"/>
            <a:ext cx="521713" cy="37663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ClrTx/>
              <a:buSzTx/>
              <a:buFontTx/>
            </a:pPr>
            <a:r>
              <a:rPr lang="en-US" altLang="zh-CN" sz="2400" dirty="0">
                <a:solidFill>
                  <a:schemeClr val="tx1"/>
                </a:solidFill>
                <a:latin typeface="黑体" panose="02010609060101010101" charset="-122"/>
                <a:ea typeface="黑体" panose="02010609060101010101" charset="-122"/>
              </a:rPr>
              <a:t>夏</a:t>
            </a:r>
            <a:endParaRPr lang="en-US" altLang="zh-CN" sz="2400" dirty="0">
              <a:solidFill>
                <a:schemeClr val="tx1"/>
              </a:solidFill>
              <a:latin typeface="黑体" panose="02010609060101010101" charset="-122"/>
              <a:ea typeface="黑体" panose="02010609060101010101" charset="-122"/>
            </a:endParaRPr>
          </a:p>
        </p:txBody>
      </p:sp>
      <p:cxnSp>
        <p:nvCxnSpPr>
          <p:cNvPr id="63" name="直接连接符 62"/>
          <p:cNvCxnSpPr/>
          <p:nvPr/>
        </p:nvCxnSpPr>
        <p:spPr>
          <a:xfrm>
            <a:off x="5320255" y="3905794"/>
            <a:ext cx="0" cy="1589489"/>
          </a:xfrm>
          <a:prstGeom prst="line">
            <a:avLst/>
          </a:prstGeom>
          <a:ln w="5397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67" name="矩形 66"/>
          <p:cNvSpPr/>
          <p:nvPr/>
        </p:nvSpPr>
        <p:spPr>
          <a:xfrm>
            <a:off x="5848985" y="941070"/>
            <a:ext cx="1779905" cy="59563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a:solidFill>
                  <a:schemeClr val="tx1"/>
                </a:solidFill>
                <a:latin typeface="微软雅黑" panose="020B0503020204020204" charset="-122"/>
                <a:ea typeface="微软雅黑" panose="020B0503020204020204" charset="-122"/>
              </a:rPr>
              <a:t>引礼入律</a:t>
            </a:r>
            <a:endParaRPr lang="zh-CN" altLang="en-US" sz="2400" b="1" dirty="0">
              <a:solidFill>
                <a:schemeClr val="tx1"/>
              </a:solidFill>
              <a:latin typeface="微软雅黑" panose="020B0503020204020204" charset="-122"/>
              <a:ea typeface="微软雅黑" panose="020B0503020204020204" charset="-122"/>
            </a:endParaRPr>
          </a:p>
        </p:txBody>
      </p:sp>
      <p:sp>
        <p:nvSpPr>
          <p:cNvPr id="68" name="矩形 67"/>
          <p:cNvSpPr/>
          <p:nvPr/>
        </p:nvSpPr>
        <p:spPr>
          <a:xfrm>
            <a:off x="7502525" y="1515110"/>
            <a:ext cx="1772920" cy="5207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chemeClr val="tx1"/>
                </a:solidFill>
                <a:latin typeface="微软雅黑" panose="020B0503020204020204" charset="-122"/>
                <a:ea typeface="微软雅黑" panose="020B0503020204020204" charset="-122"/>
              </a:rPr>
              <a:t>礼法合一</a:t>
            </a:r>
            <a:endParaRPr lang="zh-CN" altLang="en-US" sz="2400" b="1" dirty="0">
              <a:solidFill>
                <a:schemeClr val="tx1"/>
              </a:solidFill>
              <a:latin typeface="微软雅黑" panose="020B0503020204020204" charset="-122"/>
              <a:ea typeface="微软雅黑" panose="020B0503020204020204" charset="-122"/>
            </a:endParaRPr>
          </a:p>
        </p:txBody>
      </p:sp>
      <p:sp>
        <p:nvSpPr>
          <p:cNvPr id="70" name="矩形 69"/>
          <p:cNvSpPr/>
          <p:nvPr/>
        </p:nvSpPr>
        <p:spPr>
          <a:xfrm>
            <a:off x="2179083" y="5702996"/>
            <a:ext cx="1451545" cy="640080"/>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a:latin typeface="微软雅黑" panose="020B0503020204020204" charset="-122"/>
                <a:ea typeface="微软雅黑" panose="020B0503020204020204" charset="-122"/>
              </a:rPr>
              <a:t>礼法之争</a:t>
            </a:r>
            <a:endParaRPr lang="zh-CN" altLang="en-US" sz="2400" b="1" dirty="0">
              <a:latin typeface="微软雅黑" panose="020B0503020204020204" charset="-122"/>
              <a:ea typeface="微软雅黑" panose="020B0503020204020204" charset="-122"/>
            </a:endParaRPr>
          </a:p>
        </p:txBody>
      </p:sp>
      <p:sp>
        <p:nvSpPr>
          <p:cNvPr id="71" name="矩形 70"/>
          <p:cNvSpPr/>
          <p:nvPr/>
        </p:nvSpPr>
        <p:spPr>
          <a:xfrm>
            <a:off x="7127049" y="5715461"/>
            <a:ext cx="1451545" cy="640080"/>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a:latin typeface="微软雅黑" panose="020B0503020204020204" charset="-122"/>
                <a:ea typeface="微软雅黑" panose="020B0503020204020204" charset="-122"/>
              </a:rPr>
              <a:t>礼法结合</a:t>
            </a:r>
            <a:endParaRPr lang="zh-CN" altLang="en-US" sz="2400" b="1" dirty="0">
              <a:latin typeface="微软雅黑" panose="020B0503020204020204" charset="-122"/>
              <a:ea typeface="微软雅黑" panose="020B0503020204020204" charset="-122"/>
            </a:endParaRPr>
          </a:p>
        </p:txBody>
      </p:sp>
      <p:sp>
        <p:nvSpPr>
          <p:cNvPr id="79" name="箭头: 上 78"/>
          <p:cNvSpPr/>
          <p:nvPr/>
        </p:nvSpPr>
        <p:spPr>
          <a:xfrm>
            <a:off x="3892171" y="2127764"/>
            <a:ext cx="75565" cy="166535"/>
          </a:xfrm>
          <a:prstGeom prst="upArrow">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0" name="箭头: 上 79"/>
          <p:cNvSpPr/>
          <p:nvPr/>
        </p:nvSpPr>
        <p:spPr>
          <a:xfrm>
            <a:off x="5305633" y="2119677"/>
            <a:ext cx="75565" cy="197437"/>
          </a:xfrm>
          <a:prstGeom prst="upArrow">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1" name="箭头: 上 80"/>
          <p:cNvSpPr/>
          <p:nvPr/>
        </p:nvSpPr>
        <p:spPr>
          <a:xfrm>
            <a:off x="6718935" y="1574800"/>
            <a:ext cx="76200" cy="742315"/>
          </a:xfrm>
          <a:prstGeom prst="upArrow">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2" name="箭头: 上 81"/>
          <p:cNvSpPr/>
          <p:nvPr/>
        </p:nvSpPr>
        <p:spPr>
          <a:xfrm>
            <a:off x="8318182" y="2057773"/>
            <a:ext cx="45719" cy="237679"/>
          </a:xfrm>
          <a:prstGeom prst="upArrow">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4" name="标题 1"/>
          <p:cNvSpPr txBox="1"/>
          <p:nvPr/>
        </p:nvSpPr>
        <p:spPr>
          <a:xfrm>
            <a:off x="3630930" y="94615"/>
            <a:ext cx="5147945" cy="746760"/>
          </a:xfrm>
          <a:prstGeom prst="rect">
            <a:avLst/>
          </a:prstGeom>
          <a:solidFill>
            <a:schemeClr val="accent2">
              <a:lumMod val="50000"/>
            </a:schemeClr>
          </a:solidFill>
        </p:spPr>
        <p:txBody>
          <a:bodyPr vert="horz" lIns="91440" tIns="45720" rIns="91440" bIns="45720" rtlCol="0" anchor="ctr">
            <a:normAutofit fontScale="80000"/>
          </a:bodyPr>
          <a:lstStyle>
            <a:defPPr>
              <a:defRPr lang="zh-CN"/>
            </a:defPPr>
            <a:lvl1pPr>
              <a:lnSpc>
                <a:spcPct val="90000"/>
              </a:lnSpc>
              <a:spcBef>
                <a:spcPct val="0"/>
              </a:spcBef>
              <a:buNone/>
              <a:defRPr sz="3600" b="1">
                <a:solidFill>
                  <a:schemeClr val="bg1"/>
                </a:solidFill>
                <a:latin typeface="+mj-lt"/>
                <a:ea typeface="+mj-ea"/>
                <a:cs typeface="+mj-cs"/>
              </a:defRPr>
            </a:lvl1pPr>
          </a:lstStyle>
          <a:p>
            <a:r>
              <a:rPr lang="en-US" altLang="zh-CN" dirty="0">
                <a:latin typeface="微软雅黑" panose="020B0503020204020204" charset="-122"/>
                <a:ea typeface="微软雅黑" panose="020B0503020204020204" charset="-122"/>
              </a:rPr>
              <a:t>        </a:t>
            </a:r>
            <a:r>
              <a:rPr lang="zh-CN" altLang="en-US" sz="4900" dirty="0">
                <a:latin typeface="微软雅黑" panose="020B0503020204020204" charset="-122"/>
                <a:ea typeface="微软雅黑" panose="020B0503020204020204" charset="-122"/>
              </a:rPr>
              <a:t>本课知识小结</a:t>
            </a:r>
            <a:endParaRPr lang="zh-CN" altLang="en-US" sz="4900" dirty="0">
              <a:latin typeface="微软雅黑" panose="020B0503020204020204" charset="-122"/>
              <a:ea typeface="微软雅黑" panose="020B0503020204020204" charset="-122"/>
            </a:endParaRPr>
          </a:p>
        </p:txBody>
      </p:sp>
      <p:sp>
        <p:nvSpPr>
          <p:cNvPr id="27" name="文本框 26"/>
          <p:cNvSpPr txBox="1"/>
          <p:nvPr/>
        </p:nvSpPr>
        <p:spPr>
          <a:xfrm>
            <a:off x="4687713" y="3088117"/>
            <a:ext cx="1514856" cy="68199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buClrTx/>
              <a:buSzTx/>
              <a:buFontTx/>
              <a:defRPr sz="2400">
                <a:latin typeface="黑体" panose="02010609060101010101" charset="-122"/>
                <a:ea typeface="黑体" panose="02010609060101010101"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b="1" dirty="0">
                <a:solidFill>
                  <a:schemeClr val="tx1"/>
                </a:solidFill>
                <a:latin typeface="微软雅黑" panose="020B0503020204020204" charset="-122"/>
                <a:ea typeface="微软雅黑" panose="020B0503020204020204" charset="-122"/>
              </a:rPr>
              <a:t>三纲五常</a:t>
            </a:r>
            <a:endParaRPr lang="zh-CN" altLang="en-US" b="1" dirty="0">
              <a:solidFill>
                <a:schemeClr val="tx1"/>
              </a:solidFill>
              <a:latin typeface="微软雅黑" panose="020B0503020204020204" charset="-122"/>
              <a:ea typeface="微软雅黑" panose="020B0503020204020204" charset="-122"/>
            </a:endParaRPr>
          </a:p>
        </p:txBody>
      </p:sp>
      <p:sp>
        <p:nvSpPr>
          <p:cNvPr id="31" name="文本框 30"/>
          <p:cNvSpPr txBox="1"/>
          <p:nvPr/>
        </p:nvSpPr>
        <p:spPr>
          <a:xfrm>
            <a:off x="6120686" y="3915973"/>
            <a:ext cx="1411833" cy="68199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buClrTx/>
              <a:buSzTx/>
              <a:buFontTx/>
              <a:defRPr sz="2400">
                <a:latin typeface="黑体" panose="02010609060101010101" charset="-122"/>
                <a:ea typeface="黑体" panose="02010609060101010101"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b="1" dirty="0">
                <a:solidFill>
                  <a:schemeClr val="tx1"/>
                </a:solidFill>
                <a:latin typeface="微软雅黑" panose="020B0503020204020204" charset="-122"/>
                <a:ea typeface="微软雅黑" panose="020B0503020204020204" charset="-122"/>
              </a:rPr>
              <a:t>重视家训</a:t>
            </a:r>
            <a:endParaRPr lang="zh-CN" altLang="en-US" b="1" dirty="0">
              <a:solidFill>
                <a:schemeClr val="tx1"/>
              </a:solidFill>
              <a:latin typeface="微软雅黑" panose="020B0503020204020204" charset="-122"/>
              <a:ea typeface="微软雅黑" panose="020B0503020204020204" charset="-122"/>
            </a:endParaRPr>
          </a:p>
        </p:txBody>
      </p:sp>
      <p:sp>
        <p:nvSpPr>
          <p:cNvPr id="32" name="文本框 31"/>
          <p:cNvSpPr txBox="1"/>
          <p:nvPr/>
        </p:nvSpPr>
        <p:spPr>
          <a:xfrm>
            <a:off x="7629070" y="3075305"/>
            <a:ext cx="1513932" cy="82994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buClrTx/>
              <a:buSzTx/>
              <a:buFontTx/>
              <a:defRPr sz="2400">
                <a:latin typeface="黑体" panose="02010609060101010101" charset="-122"/>
                <a:ea typeface="黑体" panose="02010609060101010101"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b="1" dirty="0">
                <a:solidFill>
                  <a:schemeClr val="tx1"/>
                </a:solidFill>
                <a:latin typeface="微软雅黑" panose="020B0503020204020204" charset="-122"/>
                <a:ea typeface="微软雅黑" panose="020B0503020204020204" charset="-122"/>
              </a:rPr>
              <a:t>推广家训加强教化</a:t>
            </a:r>
            <a:endParaRPr lang="zh-CN" altLang="en-US" b="1" dirty="0">
              <a:solidFill>
                <a:schemeClr val="tx1"/>
              </a:solidFill>
              <a:latin typeface="微软雅黑" panose="020B0503020204020204" charset="-122"/>
              <a:ea typeface="微软雅黑" panose="020B0503020204020204" charset="-122"/>
            </a:endParaRPr>
          </a:p>
        </p:txBody>
      </p:sp>
      <p:sp>
        <p:nvSpPr>
          <p:cNvPr id="33" name="文本框 32"/>
          <p:cNvSpPr txBox="1"/>
          <p:nvPr/>
        </p:nvSpPr>
        <p:spPr>
          <a:xfrm>
            <a:off x="9275171" y="3916111"/>
            <a:ext cx="2423350" cy="50943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buClrTx/>
              <a:buSzTx/>
              <a:buFontTx/>
              <a:defRPr sz="2400">
                <a:latin typeface="黑体" panose="02010609060101010101" charset="-122"/>
                <a:ea typeface="黑体" panose="02010609060101010101"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b="1" dirty="0">
                <a:solidFill>
                  <a:schemeClr val="tx1"/>
                </a:solidFill>
                <a:latin typeface="微软雅黑" panose="020B0503020204020204" charset="-122"/>
                <a:ea typeface="微软雅黑" panose="020B0503020204020204" charset="-122"/>
              </a:rPr>
              <a:t>以乡约教化乡里</a:t>
            </a:r>
            <a:endParaRPr lang="zh-CN" altLang="en-US" b="1" dirty="0">
              <a:solidFill>
                <a:schemeClr val="tx1"/>
              </a:solidFill>
              <a:latin typeface="微软雅黑" panose="020B0503020204020204" charset="-122"/>
              <a:ea typeface="微软雅黑" panose="020B0503020204020204" charset="-122"/>
            </a:endParaRPr>
          </a:p>
        </p:txBody>
      </p:sp>
      <p:sp>
        <p:nvSpPr>
          <p:cNvPr id="2" name="矩形 1"/>
          <p:cNvSpPr/>
          <p:nvPr/>
        </p:nvSpPr>
        <p:spPr>
          <a:xfrm>
            <a:off x="10754995" y="2190115"/>
            <a:ext cx="1426845" cy="551815"/>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latin typeface="微软雅黑" panose="020B0503020204020204" charset="-122"/>
                <a:ea typeface="微软雅黑" panose="020B0503020204020204" charset="-122"/>
              </a:rPr>
              <a:t>礼法结合</a:t>
            </a:r>
            <a:endParaRPr lang="zh-CN" altLang="en-US" sz="2400" b="1" dirty="0">
              <a:latin typeface="微软雅黑" panose="020B0503020204020204" charset="-122"/>
              <a:ea typeface="微软雅黑" panose="020B0503020204020204" charset="-122"/>
            </a:endParaRPr>
          </a:p>
        </p:txBody>
      </p:sp>
      <p:sp>
        <p:nvSpPr>
          <p:cNvPr id="4" name="上箭头 3"/>
          <p:cNvSpPr/>
          <p:nvPr/>
        </p:nvSpPr>
        <p:spPr>
          <a:xfrm>
            <a:off x="2680970" y="1471930"/>
            <a:ext cx="75565" cy="868045"/>
          </a:xfrm>
          <a:prstGeom prst="upArrow">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下箭头 5"/>
          <p:cNvSpPr/>
          <p:nvPr/>
        </p:nvSpPr>
        <p:spPr>
          <a:xfrm>
            <a:off x="6692265" y="3075305"/>
            <a:ext cx="75565" cy="765175"/>
          </a:xfrm>
          <a:prstGeom prst="downArrow">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下箭头 6"/>
          <p:cNvSpPr/>
          <p:nvPr/>
        </p:nvSpPr>
        <p:spPr>
          <a:xfrm>
            <a:off x="9833610" y="3133725"/>
            <a:ext cx="75565" cy="743585"/>
          </a:xfrm>
          <a:prstGeom prst="downArrow">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3" name="直接箭头连接符 22"/>
          <p:cNvCxnSpPr/>
          <p:nvPr/>
        </p:nvCxnSpPr>
        <p:spPr>
          <a:xfrm>
            <a:off x="3827889" y="6023036"/>
            <a:ext cx="3027439" cy="0"/>
          </a:xfrm>
          <a:prstGeom prst="straightConnector1">
            <a:avLst/>
          </a:prstGeom>
          <a:ln w="34925">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 name="箭头: 右 10"/>
          <p:cNvSpPr/>
          <p:nvPr/>
        </p:nvSpPr>
        <p:spPr>
          <a:xfrm>
            <a:off x="7378433" y="4498244"/>
            <a:ext cx="4138295" cy="997039"/>
          </a:xfrm>
          <a:prstGeom prst="rightArrow">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latin typeface="微软雅黑" panose="020B0503020204020204" charset="-122"/>
                <a:ea typeface="微软雅黑" panose="020B0503020204020204" charset="-122"/>
              </a:rPr>
              <a:t>乡约法律化趋势不断加强</a:t>
            </a:r>
            <a:endParaRPr lang="zh-CN" altLang="en-US" sz="2400" b="1" dirty="0">
              <a:latin typeface="微软雅黑" panose="020B0503020204020204" charset="-122"/>
              <a:ea typeface="微软雅黑" panose="020B0503020204020204" charset="-122"/>
            </a:endParaRPr>
          </a:p>
        </p:txBody>
      </p:sp>
      <p:sp>
        <p:nvSpPr>
          <p:cNvPr id="24" name="箭头: 右 23"/>
          <p:cNvSpPr/>
          <p:nvPr/>
        </p:nvSpPr>
        <p:spPr>
          <a:xfrm>
            <a:off x="8976398" y="711413"/>
            <a:ext cx="2339569" cy="1001901"/>
          </a:xfrm>
          <a:prstGeom prst="rightArrow">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latin typeface="微软雅黑" panose="020B0503020204020204" charset="-122"/>
                <a:ea typeface="微软雅黑" panose="020B0503020204020204" charset="-122"/>
              </a:rPr>
              <a:t>法律的儒家化</a:t>
            </a:r>
            <a:endParaRPr lang="zh-CN" altLang="en-US" sz="2400" b="1" dirty="0">
              <a:latin typeface="微软雅黑" panose="020B0503020204020204" charset="-122"/>
              <a:ea typeface="微软雅黑" panose="020B0503020204020204" charset="-122"/>
            </a:endParaRPr>
          </a:p>
        </p:txBody>
      </p:sp>
      <p:sp>
        <p:nvSpPr>
          <p:cNvPr id="28" name="矩形 27"/>
          <p:cNvSpPr/>
          <p:nvPr/>
        </p:nvSpPr>
        <p:spPr>
          <a:xfrm>
            <a:off x="47213" y="3648226"/>
            <a:ext cx="1629579" cy="923330"/>
          </a:xfrm>
          <a:prstGeom prst="rect">
            <a:avLst/>
          </a:prstGeom>
          <a:noFill/>
        </p:spPr>
        <p:txBody>
          <a:bodyPr wrap="square" lIns="91440" tIns="45720" rIns="91440" bIns="45720">
            <a:spAutoFit/>
          </a:bodyPr>
          <a:lstStyle/>
          <a:p>
            <a:pPr algn="ctr"/>
            <a:r>
              <a:rPr lang="zh-CN" altLang="en-US" sz="5400" b="1" dirty="0">
                <a:ln w="22225">
                  <a:solidFill>
                    <a:schemeClr val="accent2"/>
                  </a:solidFill>
                  <a:prstDash val="solid"/>
                </a:ln>
                <a:solidFill>
                  <a:schemeClr val="accent2">
                    <a:lumMod val="40000"/>
                    <a:lumOff val="60000"/>
                  </a:schemeClr>
                </a:solidFill>
                <a:effectLst>
                  <a:glow rad="228600">
                    <a:schemeClr val="accent2">
                      <a:satMod val="175000"/>
                      <a:alpha val="40000"/>
                    </a:schemeClr>
                  </a:glow>
                </a:effectLst>
              </a:rPr>
              <a:t>教化</a:t>
            </a:r>
            <a:endParaRPr lang="zh-CN" altLang="en-US" sz="5400" b="1" dirty="0">
              <a:ln w="22225">
                <a:solidFill>
                  <a:schemeClr val="accent2"/>
                </a:solidFill>
                <a:prstDash val="solid"/>
              </a:ln>
              <a:solidFill>
                <a:schemeClr val="accent2">
                  <a:lumMod val="40000"/>
                  <a:lumOff val="60000"/>
                </a:schemeClr>
              </a:solidFill>
              <a:effectLst>
                <a:glow rad="228600">
                  <a:schemeClr val="accent2">
                    <a:satMod val="175000"/>
                    <a:alpha val="40000"/>
                  </a:schemeClr>
                </a:glow>
              </a:effectLst>
            </a:endParaRPr>
          </a:p>
        </p:txBody>
      </p:sp>
      <p:sp>
        <p:nvSpPr>
          <p:cNvPr id="29" name="矩形 28"/>
          <p:cNvSpPr/>
          <p:nvPr/>
        </p:nvSpPr>
        <p:spPr>
          <a:xfrm>
            <a:off x="132745" y="1044875"/>
            <a:ext cx="1569660" cy="923330"/>
          </a:xfrm>
          <a:prstGeom prst="rect">
            <a:avLst/>
          </a:prstGeom>
          <a:noFill/>
        </p:spPr>
        <p:txBody>
          <a:bodyPr wrap="none" lIns="91440" tIns="45720" rIns="91440" bIns="45720">
            <a:spAutoFit/>
          </a:bodyPr>
          <a:lstStyle/>
          <a:p>
            <a:pPr algn="ctr"/>
            <a:r>
              <a:rPr lang="zh-CN" altLang="en-US" sz="5400" b="1" dirty="0">
                <a:ln w="22225">
                  <a:solidFill>
                    <a:schemeClr val="accent2"/>
                  </a:solidFill>
                  <a:prstDash val="solid"/>
                </a:ln>
                <a:solidFill>
                  <a:schemeClr val="accent2">
                    <a:lumMod val="40000"/>
                    <a:lumOff val="60000"/>
                  </a:schemeClr>
                </a:solidFill>
                <a:effectLst>
                  <a:glow rad="228600">
                    <a:schemeClr val="accent2">
                      <a:satMod val="175000"/>
                      <a:alpha val="40000"/>
                    </a:schemeClr>
                  </a:glow>
                </a:effectLst>
              </a:rPr>
              <a:t>法治</a:t>
            </a:r>
            <a:endParaRPr lang="zh-CN" altLang="en-US" sz="5400" b="1" dirty="0">
              <a:ln w="22225">
                <a:solidFill>
                  <a:schemeClr val="accent2"/>
                </a:solidFill>
                <a:prstDash val="solid"/>
              </a:ln>
              <a:solidFill>
                <a:schemeClr val="accent2">
                  <a:lumMod val="40000"/>
                  <a:lumOff val="60000"/>
                </a:schemeClr>
              </a:solidFill>
              <a:effectLst>
                <a:glow rad="228600">
                  <a:schemeClr val="accent2">
                    <a:satMod val="175000"/>
                    <a:alpha val="40000"/>
                  </a:schemeClr>
                </a:glow>
              </a:effectLst>
            </a:endParaRPr>
          </a:p>
        </p:txBody>
      </p:sp>
      <p:sp>
        <p:nvSpPr>
          <p:cNvPr id="3" name="矩形 2"/>
          <p:cNvSpPr/>
          <p:nvPr/>
        </p:nvSpPr>
        <p:spPr>
          <a:xfrm>
            <a:off x="9511030" y="1515110"/>
            <a:ext cx="1772920" cy="5207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chemeClr val="tx1"/>
                </a:solidFill>
                <a:latin typeface="微软雅黑" panose="020B0503020204020204" charset="-122"/>
                <a:ea typeface="微软雅黑" panose="020B0503020204020204" charset="-122"/>
              </a:rPr>
              <a:t>以唐为蓝本</a:t>
            </a:r>
            <a:endParaRPr lang="zh-CN" altLang="en-US" sz="2400" b="1" dirty="0">
              <a:solidFill>
                <a:schemeClr val="tx1"/>
              </a:solidFill>
              <a:latin typeface="微软雅黑" panose="020B0503020204020204" charset="-122"/>
              <a:ea typeface="微软雅黑" panose="020B0503020204020204" charset="-122"/>
            </a:endParaRPr>
          </a:p>
        </p:txBody>
      </p:sp>
    </p:spTree>
  </p:cSld>
  <p:clrMapOvr>
    <a:masterClrMapping/>
  </p:clrMapOvr>
  <p:timing>
    <p:tnLst>
      <p:par>
        <p:cTn id="1" dur="indefinite" restart="never" nodeType="tmRoot"/>
      </p:par>
    </p:tnLst>
    <p:bldLst>
      <p:bldP spid="43" grpId="0" bldLvl="0" animBg="1"/>
      <p:bldP spid="44" grpId="0" bldLvl="0" animBg="1"/>
      <p:bldP spid="46" grpId="0" bldLvl="0" animBg="1"/>
      <p:bldP spid="67" grpId="0" bldLvl="0" animBg="1"/>
      <p:bldP spid="68" grpId="0" bldLvl="0" animBg="1"/>
      <p:bldP spid="70" grpId="0" bldLvl="0" animBg="1"/>
      <p:bldP spid="71" grpId="0" bldLvl="0" animBg="1"/>
      <p:bldP spid="27" grpId="0" bldLvl="0" animBg="1"/>
      <p:bldP spid="31" grpId="0" bldLvl="0" animBg="1"/>
      <p:bldP spid="32" grpId="0" bldLvl="0" animBg="1"/>
      <p:bldP spid="33" grpId="0" bldLvl="0" animBg="1"/>
      <p:bldP spid="2" grpId="0" bldLvl="0" animBg="1"/>
      <p:bldP spid="11" grpId="0" bldLvl="0" animBg="1"/>
      <p:bldP spid="24" grpId="0" bldLvl="0" animBg="1"/>
      <p:bldP spid="3" grpId="0"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1"/>
          <p:cNvPicPr>
            <a:picLocks noChangeAspect="1"/>
          </p:cNvPicPr>
          <p:nvPr/>
        </p:nvPicPr>
        <p:blipFill>
          <a:blip r:embed="rId1"/>
          <a:stretch>
            <a:fillRect/>
          </a:stretch>
        </p:blipFill>
        <p:spPr>
          <a:xfrm>
            <a:off x="377825" y="1372870"/>
            <a:ext cx="11200130" cy="5308600"/>
          </a:xfrm>
          <a:prstGeom prst="rect">
            <a:avLst/>
          </a:prstGeom>
        </p:spPr>
      </p:pic>
      <p:sp>
        <p:nvSpPr>
          <p:cNvPr id="4" name="文本框 3"/>
          <p:cNvSpPr txBox="1"/>
          <p:nvPr/>
        </p:nvSpPr>
        <p:spPr>
          <a:xfrm>
            <a:off x="377825" y="120015"/>
            <a:ext cx="11436350" cy="1253490"/>
          </a:xfrm>
          <a:prstGeom prst="rect">
            <a:avLst/>
          </a:prstGeom>
          <a:solidFill>
            <a:schemeClr val="bg1"/>
          </a:solidFill>
          <a:ln>
            <a:solidFill>
              <a:srgbClr val="FF0000"/>
            </a:solidFill>
          </a:ln>
        </p:spPr>
        <p:txBody>
          <a:bodyPr wrap="square">
            <a:noAutofit/>
          </a:bodyPr>
          <a:p>
            <a:pPr indent="0" algn="l" fontAlgn="auto">
              <a:lnSpc>
                <a:spcPct val="100000"/>
              </a:lnSpc>
            </a:pPr>
            <a:r>
              <a:rPr lang="zh-CN" altLang="en-US" sz="4000" b="1" dirty="0">
                <a:solidFill>
                  <a:schemeClr val="tx1"/>
                </a:solidFill>
                <a:latin typeface="微软雅黑" panose="020B0503020204020204" charset="-122"/>
                <a:ea typeface="微软雅黑" panose="020B0503020204020204" charset="-122"/>
              </a:rPr>
              <a:t>任务</a:t>
            </a:r>
            <a:r>
              <a:rPr lang="en-US" altLang="zh-CN" sz="4000" b="1" dirty="0">
                <a:solidFill>
                  <a:schemeClr val="tx1"/>
                </a:solidFill>
                <a:latin typeface="微软雅黑" panose="020B0503020204020204" charset="-122"/>
                <a:ea typeface="微软雅黑" panose="020B0503020204020204" charset="-122"/>
              </a:rPr>
              <a:t>1</a:t>
            </a:r>
            <a:r>
              <a:rPr lang="zh-CN" altLang="en-US" sz="4000" b="1" dirty="0">
                <a:solidFill>
                  <a:schemeClr val="tx1"/>
                </a:solidFill>
                <a:latin typeface="微软雅黑" panose="020B0503020204020204" charset="-122"/>
                <a:ea typeface="微软雅黑" panose="020B0503020204020204" charset="-122"/>
              </a:rPr>
              <a:t>：</a:t>
            </a:r>
            <a:r>
              <a:rPr lang="zh-CN" altLang="en-US" sz="3200" b="1" dirty="0">
                <a:solidFill>
                  <a:schemeClr val="tx1"/>
                </a:solidFill>
                <a:latin typeface="微软雅黑" panose="020B0503020204020204" charset="-122"/>
                <a:ea typeface="微软雅黑" panose="020B0503020204020204" charset="-122"/>
              </a:rPr>
              <a:t>结合教材与导学案，分组分阶段整理先秦至明清法律</a:t>
            </a:r>
            <a:endParaRPr lang="zh-CN" altLang="en-US" sz="3200" b="1" dirty="0">
              <a:solidFill>
                <a:schemeClr val="tx1"/>
              </a:solidFill>
              <a:latin typeface="微软雅黑" panose="020B0503020204020204" charset="-122"/>
              <a:ea typeface="微软雅黑" panose="020B0503020204020204" charset="-122"/>
            </a:endParaRPr>
          </a:p>
          <a:p>
            <a:pPr indent="0" algn="l" fontAlgn="auto">
              <a:lnSpc>
                <a:spcPct val="100000"/>
              </a:lnSpc>
            </a:pPr>
            <a:r>
              <a:rPr lang="en-US" altLang="zh-CN" sz="3200" b="1" dirty="0">
                <a:solidFill>
                  <a:schemeClr val="tx1"/>
                </a:solidFill>
                <a:latin typeface="微软雅黑" panose="020B0503020204020204" charset="-122"/>
                <a:ea typeface="微软雅黑" panose="020B0503020204020204" charset="-122"/>
              </a:rPr>
              <a:t>               </a:t>
            </a:r>
            <a:r>
              <a:rPr lang="zh-CN" altLang="en-US" sz="3200" b="1" dirty="0">
                <a:solidFill>
                  <a:schemeClr val="tx1"/>
                </a:solidFill>
                <a:latin typeface="微软雅黑" panose="020B0503020204020204" charset="-122"/>
                <a:ea typeface="微软雅黑" panose="020B0503020204020204" charset="-122"/>
              </a:rPr>
              <a:t>与教化的基本史实；并分阶段表述其之间的关系。</a:t>
            </a:r>
            <a:endParaRPr lang="zh-CN" altLang="en-US" sz="3200" b="1" dirty="0">
              <a:solidFill>
                <a:schemeClr val="tx1"/>
              </a:solidFill>
              <a:latin typeface="微软雅黑" panose="020B0503020204020204" charset="-122"/>
              <a:ea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2" nodeType="withEffect">
                                  <p:stCondLst>
                                    <p:cond delay="0"/>
                                  </p:stCondLst>
                                  <p:childTnLst>
                                    <p:set>
                                      <p:cBhvr>
                                        <p:cTn id="6" dur="1000" fill="hold">
                                          <p:stCondLst>
                                            <p:cond delay="0"/>
                                          </p:stCondLst>
                                        </p:cTn>
                                        <p:tgtEl>
                                          <p:spTgt spid="4"/>
                                        </p:tgtEl>
                                        <p:attrNameLst>
                                          <p:attrName>style.visibility</p:attrName>
                                        </p:attrNameLst>
                                      </p:cBhvr>
                                      <p:to>
                                        <p:strVal val="visible"/>
                                      </p:to>
                                    </p:set>
                                    <p:animEffect transition="in" filter="barn(outVertical)">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000" fill="hold">
                                          <p:stCondLst>
                                            <p:cond delay="0"/>
                                          </p:stCondLst>
                                        </p:cTn>
                                        <p:tgtEl>
                                          <p:spTgt spid="2"/>
                                        </p:tgtEl>
                                        <p:attrNameLst>
                                          <p:attrName>style.visibility</p:attrName>
                                        </p:attrNameLst>
                                      </p:cBhvr>
                                      <p:to>
                                        <p:strVal val="visible"/>
                                      </p:to>
                                    </p:set>
                                    <p:animEffect transition="in" filter="box(in)">
                                      <p:cBhvr>
                                        <p:cTn id="12"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animBg="1"/>
      <p:bldP spid="4" grpId="2"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矩形 2"/>
          <p:cNvSpPr/>
          <p:nvPr/>
        </p:nvSpPr>
        <p:spPr>
          <a:xfrm>
            <a:off x="100330" y="662305"/>
            <a:ext cx="11804015" cy="1568450"/>
          </a:xfrm>
          <a:prstGeom prst="rect">
            <a:avLst/>
          </a:prstGeom>
          <a:noFill/>
          <a:ln w="9525">
            <a:solidFill>
              <a:srgbClr val="000000"/>
            </a:solidFill>
          </a:ln>
        </p:spPr>
        <p:txBody>
          <a:bodyPr wrap="square">
            <a:spAutoFit/>
          </a:bodyPr>
          <a:p>
            <a:pPr algn="just">
              <a:lnSpc>
                <a:spcPct val="100000"/>
              </a:lnSpc>
            </a:pPr>
            <a:r>
              <a:rPr lang="zh-CN" altLang="en-US" sz="2800" b="1" dirty="0" smtClean="0">
                <a:solidFill>
                  <a:srgbClr val="0000FF"/>
                </a:solidFill>
                <a:latin typeface="黑体" panose="02010609060101010101" charset="-122"/>
                <a:ea typeface="黑体" panose="02010609060101010101" charset="-122"/>
                <a:cs typeface="黑体" panose="02010609060101010101" charset="-122"/>
                <a:sym typeface="+mn-ea"/>
              </a:rPr>
              <a:t>材料</a:t>
            </a:r>
            <a:r>
              <a:rPr lang="en-US" altLang="zh-CN" sz="2800" b="1" dirty="0" smtClean="0">
                <a:solidFill>
                  <a:srgbClr val="0000FF"/>
                </a:solidFill>
                <a:latin typeface="黑体" panose="02010609060101010101" charset="-122"/>
                <a:ea typeface="黑体" panose="02010609060101010101" charset="-122"/>
                <a:cs typeface="黑体" panose="02010609060101010101" charset="-122"/>
                <a:sym typeface="+mn-ea"/>
              </a:rPr>
              <a:t>1</a:t>
            </a:r>
            <a:r>
              <a:rPr lang="zh-CN" altLang="en-US" sz="2800" b="1" dirty="0" smtClean="0">
                <a:solidFill>
                  <a:srgbClr val="0000FF"/>
                </a:solidFill>
                <a:latin typeface="黑体" panose="02010609060101010101" charset="-122"/>
                <a:ea typeface="黑体" panose="02010609060101010101" charset="-122"/>
                <a:cs typeface="黑体" panose="02010609060101010101" charset="-122"/>
                <a:sym typeface="+mn-ea"/>
              </a:rPr>
              <a:t>：</a:t>
            </a:r>
            <a:r>
              <a:rPr lang="zh-CN" altLang="zh-CN" sz="2400" b="1" dirty="0">
                <a:latin typeface="黑体" panose="02010609060101010101" charset="-122"/>
                <a:ea typeface="黑体" panose="02010609060101010101" charset="-122"/>
                <a:cs typeface="黑体" panose="02010609060101010101" charset="-122"/>
              </a:rPr>
              <a:t>中国青铜时代的法律，</a:t>
            </a:r>
            <a:r>
              <a:rPr lang="zh-CN" altLang="zh-CN" sz="2400" b="1" dirty="0">
                <a:solidFill>
                  <a:srgbClr val="FF0000"/>
                </a:solidFill>
                <a:latin typeface="黑体" panose="02010609060101010101" charset="-122"/>
                <a:ea typeface="黑体" panose="02010609060101010101" charset="-122"/>
                <a:cs typeface="黑体" panose="02010609060101010101" charset="-122"/>
              </a:rPr>
              <a:t>注重法以“刑”为核心</a:t>
            </a:r>
            <a:r>
              <a:rPr lang="zh-CN" altLang="zh-CN" sz="2400" b="1" dirty="0">
                <a:latin typeface="黑体" panose="02010609060101010101" charset="-122"/>
                <a:ea typeface="黑体" panose="02010609060101010101" charset="-122"/>
                <a:cs typeface="黑体" panose="02010609060101010101" charset="-122"/>
              </a:rPr>
              <a:t>的同时，“纳上下于道德，而</a:t>
            </a:r>
            <a:endParaRPr lang="zh-CN" altLang="zh-CN" sz="2400" b="1" dirty="0">
              <a:latin typeface="黑体" panose="02010609060101010101" charset="-122"/>
              <a:ea typeface="黑体" panose="02010609060101010101" charset="-122"/>
              <a:cs typeface="黑体" panose="02010609060101010101" charset="-122"/>
            </a:endParaRPr>
          </a:p>
          <a:p>
            <a:pPr algn="just">
              <a:lnSpc>
                <a:spcPct val="100000"/>
              </a:lnSpc>
            </a:pPr>
            <a:r>
              <a:rPr lang="zh-CN" altLang="zh-CN" sz="2400" b="1" dirty="0">
                <a:latin typeface="黑体" panose="02010609060101010101" charset="-122"/>
                <a:ea typeface="黑体" panose="02010609060101010101" charset="-122"/>
                <a:cs typeface="黑体" panose="02010609060101010101" charset="-122"/>
              </a:rPr>
              <a:t> </a:t>
            </a:r>
            <a:r>
              <a:rPr lang="en-US" altLang="zh-CN" sz="2400" b="1" dirty="0">
                <a:latin typeface="黑体" panose="02010609060101010101" charset="-122"/>
                <a:ea typeface="黑体" panose="02010609060101010101" charset="-122"/>
                <a:cs typeface="黑体" panose="02010609060101010101" charset="-122"/>
              </a:rPr>
              <a:t>       </a:t>
            </a:r>
            <a:r>
              <a:rPr lang="zh-CN" altLang="zh-CN" sz="2400" b="1" dirty="0">
                <a:latin typeface="黑体" panose="02010609060101010101" charset="-122"/>
                <a:ea typeface="黑体" panose="02010609060101010101" charset="-122"/>
                <a:cs typeface="黑体" panose="02010609060101010101" charset="-122"/>
              </a:rPr>
              <a:t>合</a:t>
            </a:r>
            <a:r>
              <a:rPr lang="zh-CN" altLang="zh-CN" sz="2400" b="1" dirty="0">
                <a:solidFill>
                  <a:srgbClr val="FF0000"/>
                </a:solidFill>
                <a:latin typeface="黑体" panose="02010609060101010101" charset="-122"/>
                <a:ea typeface="黑体" panose="02010609060101010101" charset="-122"/>
                <a:cs typeface="黑体" panose="02010609060101010101" charset="-122"/>
              </a:rPr>
              <a:t>天子、诸侯、大夫、士、庶民</a:t>
            </a:r>
            <a:r>
              <a:rPr lang="zh-CN" altLang="zh-CN" sz="2400" b="1" dirty="0">
                <a:latin typeface="黑体" panose="02010609060101010101" charset="-122"/>
                <a:ea typeface="黑体" panose="02010609060101010101" charset="-122"/>
                <a:cs typeface="黑体" panose="02010609060101010101" charset="-122"/>
              </a:rPr>
              <a:t>成一道德团体”，</a:t>
            </a:r>
            <a:r>
              <a:rPr lang="zh-CN" altLang="zh-CN" sz="2400" b="1" dirty="0">
                <a:solidFill>
                  <a:srgbClr val="FF0000"/>
                </a:solidFill>
                <a:latin typeface="黑体" panose="02010609060101010101" charset="-122"/>
                <a:ea typeface="黑体" panose="02010609060101010101" charset="-122"/>
                <a:cs typeface="黑体" panose="02010609060101010101" charset="-122"/>
              </a:rPr>
              <a:t>制度和礼皆是道德之器械。</a:t>
            </a:r>
            <a:endParaRPr lang="zh-CN" altLang="zh-CN" sz="2400" b="1" dirty="0">
              <a:solidFill>
                <a:srgbClr val="FF0000"/>
              </a:solidFill>
              <a:latin typeface="黑体" panose="02010609060101010101" charset="-122"/>
              <a:ea typeface="黑体" panose="02010609060101010101" charset="-122"/>
              <a:cs typeface="黑体" panose="02010609060101010101" charset="-122"/>
            </a:endParaRPr>
          </a:p>
          <a:p>
            <a:pPr algn="just">
              <a:lnSpc>
                <a:spcPct val="100000"/>
              </a:lnSpc>
            </a:pPr>
            <a:r>
              <a:rPr lang="zh-CN" altLang="zh-CN" sz="2400" b="1" dirty="0">
                <a:latin typeface="黑体" panose="02010609060101010101" charset="-122"/>
                <a:ea typeface="黑体" panose="02010609060101010101" charset="-122"/>
                <a:cs typeface="黑体" panose="02010609060101010101" charset="-122"/>
              </a:rPr>
              <a:t> </a:t>
            </a:r>
            <a:r>
              <a:rPr lang="en-US" altLang="zh-CN" sz="2400" b="1" dirty="0">
                <a:latin typeface="黑体" panose="02010609060101010101" charset="-122"/>
                <a:ea typeface="黑体" panose="02010609060101010101" charset="-122"/>
                <a:cs typeface="黑体" panose="02010609060101010101" charset="-122"/>
              </a:rPr>
              <a:t>       </a:t>
            </a:r>
            <a:r>
              <a:rPr lang="zh-CN" altLang="zh-CN" sz="2400" b="1" dirty="0">
                <a:latin typeface="黑体" panose="02010609060101010101" charset="-122"/>
                <a:ea typeface="黑体" panose="02010609060101010101" charset="-122"/>
                <a:cs typeface="黑体" panose="02010609060101010101" charset="-122"/>
              </a:rPr>
              <a:t>这种纳法律于道德的传统，流衍于后世。 </a:t>
            </a:r>
            <a:r>
              <a:rPr lang="en-US" altLang="zh-CN" sz="2400" b="1" dirty="0">
                <a:latin typeface="黑体" panose="02010609060101010101" charset="-122"/>
                <a:ea typeface="黑体" panose="02010609060101010101" charset="-122"/>
                <a:cs typeface="黑体" panose="02010609060101010101" charset="-122"/>
              </a:rPr>
              <a:t>   </a:t>
            </a:r>
            <a:endParaRPr lang="en-US" altLang="zh-CN" sz="2400" b="1" dirty="0">
              <a:latin typeface="黑体" panose="02010609060101010101" charset="-122"/>
              <a:ea typeface="黑体" panose="02010609060101010101" charset="-122"/>
              <a:cs typeface="黑体" panose="02010609060101010101" charset="-122"/>
            </a:endParaRPr>
          </a:p>
          <a:p>
            <a:pPr algn="just">
              <a:lnSpc>
                <a:spcPct val="100000"/>
              </a:lnSpc>
            </a:pPr>
            <a:r>
              <a:rPr lang="en-US" altLang="zh-CN" sz="2000" b="1" dirty="0">
                <a:latin typeface="黑体" panose="02010609060101010101" charset="-122"/>
                <a:ea typeface="黑体" panose="02010609060101010101" charset="-122"/>
                <a:cs typeface="黑体" panose="02010609060101010101" charset="-122"/>
              </a:rPr>
              <a:t>                                                    </a:t>
            </a:r>
            <a:r>
              <a:rPr lang="en-US" altLang="zh-CN" b="1" dirty="0">
                <a:latin typeface="黑体" panose="02010609060101010101" charset="-122"/>
                <a:ea typeface="黑体" panose="02010609060101010101" charset="-122"/>
                <a:cs typeface="黑体" panose="02010609060101010101" charset="-122"/>
              </a:rPr>
              <a:t>——</a:t>
            </a:r>
            <a:r>
              <a:rPr lang="zh-CN" altLang="zh-CN" b="1" dirty="0">
                <a:latin typeface="黑体" panose="02010609060101010101" charset="-122"/>
                <a:ea typeface="黑体" panose="02010609060101010101" charset="-122"/>
                <a:cs typeface="黑体" panose="02010609060101010101" charset="-122"/>
              </a:rPr>
              <a:t>梁治平《中华文明读本</a:t>
            </a:r>
            <a:r>
              <a:rPr lang="en-US" altLang="zh-CN" b="1" dirty="0">
                <a:latin typeface="黑体" panose="02010609060101010101" charset="-122"/>
                <a:ea typeface="黑体" panose="02010609060101010101" charset="-122"/>
                <a:cs typeface="黑体" panose="02010609060101010101" charset="-122"/>
              </a:rPr>
              <a:t>·</a:t>
            </a:r>
            <a:r>
              <a:rPr lang="zh-CN" altLang="zh-CN" b="1" dirty="0">
                <a:latin typeface="黑体" panose="02010609060101010101" charset="-122"/>
                <a:ea typeface="黑体" panose="02010609060101010101" charset="-122"/>
                <a:cs typeface="黑体" panose="02010609060101010101" charset="-122"/>
              </a:rPr>
              <a:t>法律体系篇》 </a:t>
            </a:r>
            <a:endParaRPr lang="zh-CN" altLang="zh-CN" b="1" dirty="0">
              <a:latin typeface="黑体" panose="02010609060101010101" charset="-122"/>
              <a:ea typeface="黑体" panose="02010609060101010101" charset="-122"/>
              <a:cs typeface="黑体" panose="02010609060101010101" charset="-122"/>
            </a:endParaRPr>
          </a:p>
        </p:txBody>
      </p:sp>
      <p:sp>
        <p:nvSpPr>
          <p:cNvPr id="15" name="文本框 14"/>
          <p:cNvSpPr txBox="1"/>
          <p:nvPr/>
        </p:nvSpPr>
        <p:spPr>
          <a:xfrm>
            <a:off x="100330" y="2296795"/>
            <a:ext cx="11803380" cy="2001520"/>
          </a:xfrm>
          <a:prstGeom prst="rect">
            <a:avLst/>
          </a:prstGeom>
          <a:noFill/>
          <a:ln>
            <a:solidFill>
              <a:srgbClr val="4B6865"/>
            </a:solidFill>
          </a:ln>
        </p:spPr>
        <p:txBody>
          <a:bodyPr wrap="square" rtlCol="0">
            <a:noAutofit/>
          </a:bodyPr>
          <a:p>
            <a:r>
              <a:rPr lang="zh-CN" altLang="en-US" sz="2800" b="1" dirty="0" smtClean="0">
                <a:solidFill>
                  <a:srgbClr val="0000FF"/>
                </a:solidFill>
                <a:latin typeface="黑体" panose="02010609060101010101" charset="-122"/>
                <a:ea typeface="黑体" panose="02010609060101010101" charset="-122"/>
                <a:cs typeface="黑体" panose="02010609060101010101" charset="-122"/>
              </a:rPr>
              <a:t>材料</a:t>
            </a:r>
            <a:r>
              <a:rPr lang="en-US" altLang="zh-CN" sz="2800" b="1" dirty="0" smtClean="0">
                <a:solidFill>
                  <a:srgbClr val="0000FF"/>
                </a:solidFill>
                <a:latin typeface="黑体" panose="02010609060101010101" charset="-122"/>
                <a:ea typeface="黑体" panose="02010609060101010101" charset="-122"/>
                <a:cs typeface="黑体" panose="02010609060101010101" charset="-122"/>
              </a:rPr>
              <a:t>2</a:t>
            </a:r>
            <a:r>
              <a:rPr lang="zh-CN" altLang="en-US" sz="2800" b="1" dirty="0" smtClean="0">
                <a:solidFill>
                  <a:srgbClr val="0000FF"/>
                </a:solidFill>
                <a:latin typeface="黑体" panose="02010609060101010101" charset="-122"/>
                <a:ea typeface="黑体" panose="02010609060101010101" charset="-122"/>
                <a:cs typeface="黑体" panose="02010609060101010101" charset="-122"/>
              </a:rPr>
              <a:t>：</a:t>
            </a:r>
            <a:r>
              <a:rPr lang="zh-CN" altLang="en-US" sz="2400" b="1" dirty="0" smtClean="0">
                <a:latin typeface="黑体" panose="02010609060101010101" charset="-122"/>
                <a:ea typeface="黑体" panose="02010609060101010101" charset="-122"/>
                <a:cs typeface="黑体" panose="02010609060101010101" charset="-122"/>
              </a:rPr>
              <a:t>礼不下庶人，刑不上大夫。</a:t>
            </a:r>
            <a:r>
              <a:rPr lang="en-US" altLang="zh-CN" sz="2400" b="1" dirty="0" smtClean="0">
                <a:latin typeface="黑体" panose="02010609060101010101" charset="-122"/>
                <a:ea typeface="黑体" panose="02010609060101010101" charset="-122"/>
                <a:cs typeface="黑体" panose="02010609060101010101" charset="-122"/>
              </a:rPr>
              <a:t>             </a:t>
            </a:r>
            <a:r>
              <a:rPr lang="en-US" altLang="zh-CN" sz="2000" b="1" dirty="0" smtClean="0">
                <a:latin typeface="黑体" panose="02010609060101010101" charset="-122"/>
                <a:ea typeface="黑体" panose="02010609060101010101" charset="-122"/>
                <a:cs typeface="黑体" panose="02010609060101010101" charset="-122"/>
              </a:rPr>
              <a:t>——《</a:t>
            </a:r>
            <a:r>
              <a:rPr lang="zh-CN" altLang="en-US" sz="2000" b="1" dirty="0" smtClean="0">
                <a:latin typeface="黑体" panose="02010609060101010101" charset="-122"/>
                <a:ea typeface="黑体" panose="02010609060101010101" charset="-122"/>
                <a:cs typeface="黑体" panose="02010609060101010101" charset="-122"/>
              </a:rPr>
              <a:t>礼记</a:t>
            </a:r>
            <a:r>
              <a:rPr lang="en-US" altLang="zh-CN" sz="2000" b="1" dirty="0" smtClean="0">
                <a:latin typeface="黑体" panose="02010609060101010101" charset="-122"/>
                <a:ea typeface="黑体" panose="02010609060101010101" charset="-122"/>
                <a:cs typeface="黑体" panose="02010609060101010101" charset="-122"/>
              </a:rPr>
              <a:t>·</a:t>
            </a:r>
            <a:r>
              <a:rPr lang="zh-CN" altLang="en-US" sz="2000" b="1" dirty="0" smtClean="0">
                <a:latin typeface="黑体" panose="02010609060101010101" charset="-122"/>
                <a:ea typeface="黑体" panose="02010609060101010101" charset="-122"/>
                <a:cs typeface="黑体" panose="02010609060101010101" charset="-122"/>
              </a:rPr>
              <a:t>曲礼</a:t>
            </a:r>
            <a:r>
              <a:rPr lang="en-US" altLang="zh-CN" sz="2000" b="1" dirty="0" smtClean="0">
                <a:latin typeface="黑体" panose="02010609060101010101" charset="-122"/>
                <a:ea typeface="黑体" panose="02010609060101010101" charset="-122"/>
                <a:cs typeface="黑体" panose="02010609060101010101" charset="-122"/>
              </a:rPr>
              <a:t>》</a:t>
            </a:r>
            <a:endParaRPr lang="en-US" altLang="zh-CN" sz="2000" b="1" dirty="0" smtClean="0">
              <a:latin typeface="黑体" panose="02010609060101010101" charset="-122"/>
              <a:ea typeface="黑体" panose="02010609060101010101" charset="-122"/>
              <a:cs typeface="黑体" panose="02010609060101010101" charset="-122"/>
            </a:endParaRPr>
          </a:p>
          <a:p>
            <a:r>
              <a:rPr lang="en-US" altLang="zh-CN" sz="2400" b="1" dirty="0" smtClean="0">
                <a:latin typeface="黑体" panose="02010609060101010101" charset="-122"/>
                <a:ea typeface="黑体" panose="02010609060101010101" charset="-122"/>
                <a:cs typeface="黑体" panose="02010609060101010101" charset="-122"/>
              </a:rPr>
              <a:t>        </a:t>
            </a:r>
            <a:r>
              <a:rPr lang="zh-CN" altLang="en-US" sz="2400" b="1" dirty="0" smtClean="0">
                <a:latin typeface="黑体" panose="02010609060101010101" charset="-122"/>
                <a:ea typeface="黑体" panose="02010609060101010101" charset="-122"/>
                <a:cs typeface="黑体" panose="02010609060101010101" charset="-122"/>
              </a:rPr>
              <a:t>王</a:t>
            </a:r>
            <a:r>
              <a:rPr lang="zh-CN" altLang="en-US" sz="2400" b="1" dirty="0">
                <a:latin typeface="黑体" panose="02010609060101010101" charset="-122"/>
                <a:ea typeface="黑体" panose="02010609060101010101" charset="-122"/>
                <a:cs typeface="黑体" panose="02010609060101010101" charset="-122"/>
              </a:rPr>
              <a:t>之同族有罪不即市。</a:t>
            </a:r>
            <a:r>
              <a:rPr lang="en-US" altLang="zh-CN" sz="2400" b="1" dirty="0">
                <a:latin typeface="黑体" panose="02010609060101010101" charset="-122"/>
                <a:ea typeface="黑体" panose="02010609060101010101" charset="-122"/>
                <a:cs typeface="黑体" panose="02010609060101010101" charset="-122"/>
              </a:rPr>
              <a:t>                 </a:t>
            </a:r>
            <a:r>
              <a:rPr lang="en-US" altLang="zh-CN" sz="2000" b="1" dirty="0">
                <a:latin typeface="黑体" panose="02010609060101010101" charset="-122"/>
                <a:ea typeface="黑体" panose="02010609060101010101" charset="-122"/>
                <a:cs typeface="黑体" panose="02010609060101010101" charset="-122"/>
              </a:rPr>
              <a:t>——《</a:t>
            </a:r>
            <a:r>
              <a:rPr lang="zh-CN" altLang="en-US" sz="2000" b="1" dirty="0">
                <a:latin typeface="黑体" panose="02010609060101010101" charset="-122"/>
                <a:ea typeface="黑体" panose="02010609060101010101" charset="-122"/>
                <a:cs typeface="黑体" panose="02010609060101010101" charset="-122"/>
              </a:rPr>
              <a:t>周礼</a:t>
            </a:r>
            <a:r>
              <a:rPr lang="en-US" altLang="zh-CN" sz="2000" b="1" dirty="0">
                <a:latin typeface="黑体" panose="02010609060101010101" charset="-122"/>
                <a:ea typeface="黑体" panose="02010609060101010101" charset="-122"/>
                <a:cs typeface="黑体" panose="02010609060101010101" charset="-122"/>
              </a:rPr>
              <a:t>·</a:t>
            </a:r>
            <a:r>
              <a:rPr lang="zh-CN" altLang="en-US" sz="2000" b="1" dirty="0">
                <a:latin typeface="黑体" panose="02010609060101010101" charset="-122"/>
                <a:ea typeface="黑体" panose="02010609060101010101" charset="-122"/>
                <a:cs typeface="黑体" panose="02010609060101010101" charset="-122"/>
              </a:rPr>
              <a:t>秋官</a:t>
            </a:r>
            <a:r>
              <a:rPr lang="en-US" altLang="zh-CN" sz="2000" b="1" dirty="0">
                <a:latin typeface="黑体" panose="02010609060101010101" charset="-122"/>
                <a:ea typeface="黑体" panose="02010609060101010101" charset="-122"/>
                <a:cs typeface="黑体" panose="02010609060101010101" charset="-122"/>
              </a:rPr>
              <a:t>·</a:t>
            </a:r>
            <a:r>
              <a:rPr lang="zh-CN" altLang="en-US" sz="2000" b="1" dirty="0">
                <a:latin typeface="黑体" panose="02010609060101010101" charset="-122"/>
                <a:ea typeface="黑体" panose="02010609060101010101" charset="-122"/>
                <a:cs typeface="黑体" panose="02010609060101010101" charset="-122"/>
              </a:rPr>
              <a:t>小司寇</a:t>
            </a:r>
            <a:r>
              <a:rPr lang="en-US" altLang="zh-CN" sz="2000" b="1" dirty="0" smtClean="0">
                <a:latin typeface="黑体" panose="02010609060101010101" charset="-122"/>
                <a:ea typeface="黑体" panose="02010609060101010101" charset="-122"/>
                <a:cs typeface="黑体" panose="02010609060101010101" charset="-122"/>
              </a:rPr>
              <a:t>》</a:t>
            </a:r>
            <a:endParaRPr lang="en-US" altLang="zh-CN" sz="2000" b="1" dirty="0" smtClean="0">
              <a:latin typeface="黑体" panose="02010609060101010101" charset="-122"/>
              <a:ea typeface="黑体" panose="02010609060101010101" charset="-122"/>
              <a:cs typeface="黑体" panose="02010609060101010101" charset="-122"/>
            </a:endParaRPr>
          </a:p>
          <a:p>
            <a:r>
              <a:rPr lang="en-US" altLang="zh-CN" sz="2400" b="1" dirty="0" smtClean="0">
                <a:latin typeface="黑体" panose="02010609060101010101" charset="-122"/>
                <a:ea typeface="黑体" panose="02010609060101010101" charset="-122"/>
                <a:cs typeface="黑体" panose="02010609060101010101" charset="-122"/>
                <a:sym typeface="+mn-ea"/>
              </a:rPr>
              <a:t>      </a:t>
            </a:r>
            <a:r>
              <a:rPr lang="zh-CN" altLang="en-US" sz="2400" b="1" dirty="0" smtClean="0">
                <a:latin typeface="黑体" panose="02010609060101010101" charset="-122"/>
                <a:ea typeface="黑体" panose="02010609060101010101" charset="-122"/>
                <a:cs typeface="黑体" panose="02010609060101010101" charset="-122"/>
                <a:sym typeface="+mn-ea"/>
              </a:rPr>
              <a:t>“刑不可知，则威不可测”。</a:t>
            </a:r>
            <a:r>
              <a:rPr lang="en-US" altLang="zh-CN" sz="2400" b="1" dirty="0" smtClean="0">
                <a:latin typeface="黑体" panose="02010609060101010101" charset="-122"/>
                <a:ea typeface="黑体" panose="02010609060101010101" charset="-122"/>
                <a:cs typeface="黑体" panose="02010609060101010101" charset="-122"/>
                <a:sym typeface="+mn-ea"/>
              </a:rPr>
              <a:t>             </a:t>
            </a:r>
            <a:r>
              <a:rPr lang="en-US" altLang="zh-CN" sz="2000" b="1" dirty="0" smtClean="0">
                <a:latin typeface="黑体" panose="02010609060101010101" charset="-122"/>
                <a:ea typeface="黑体" panose="02010609060101010101" charset="-122"/>
                <a:cs typeface="黑体" panose="02010609060101010101" charset="-122"/>
                <a:sym typeface="+mn-ea"/>
              </a:rPr>
              <a:t>——《</a:t>
            </a:r>
            <a:r>
              <a:rPr lang="zh-CN" altLang="en-US" sz="2000" b="1" dirty="0" smtClean="0">
                <a:latin typeface="黑体" panose="02010609060101010101" charset="-122"/>
                <a:ea typeface="黑体" panose="02010609060101010101" charset="-122"/>
                <a:cs typeface="黑体" panose="02010609060101010101" charset="-122"/>
                <a:sym typeface="+mn-ea"/>
              </a:rPr>
              <a:t>左传</a:t>
            </a:r>
            <a:r>
              <a:rPr lang="en-US" altLang="zh-CN" sz="2000" b="1" dirty="0" smtClean="0">
                <a:latin typeface="黑体" panose="02010609060101010101" charset="-122"/>
                <a:ea typeface="黑体" panose="02010609060101010101" charset="-122"/>
                <a:cs typeface="黑体" panose="02010609060101010101" charset="-122"/>
                <a:sym typeface="+mn-ea"/>
              </a:rPr>
              <a:t>·</a:t>
            </a:r>
            <a:r>
              <a:rPr lang="zh-CN" altLang="en-US" sz="2000" b="1" dirty="0" smtClean="0">
                <a:latin typeface="黑体" panose="02010609060101010101" charset="-122"/>
                <a:ea typeface="黑体" panose="02010609060101010101" charset="-122"/>
                <a:cs typeface="黑体" panose="02010609060101010101" charset="-122"/>
                <a:sym typeface="+mn-ea"/>
              </a:rPr>
              <a:t>昭公六年</a:t>
            </a:r>
            <a:r>
              <a:rPr lang="en-US" altLang="zh-CN" sz="2000" b="1" dirty="0" smtClean="0">
                <a:latin typeface="黑体" panose="02010609060101010101" charset="-122"/>
                <a:ea typeface="黑体" panose="02010609060101010101" charset="-122"/>
                <a:cs typeface="黑体" panose="02010609060101010101" charset="-122"/>
                <a:sym typeface="+mn-ea"/>
              </a:rPr>
              <a:t>》</a:t>
            </a:r>
            <a:endParaRPr lang="en-US" altLang="zh-CN" sz="2000" b="1" dirty="0" smtClean="0">
              <a:latin typeface="黑体" panose="02010609060101010101" charset="-122"/>
              <a:ea typeface="黑体" panose="02010609060101010101" charset="-122"/>
              <a:cs typeface="黑体" panose="02010609060101010101" charset="-122"/>
              <a:sym typeface="+mn-ea"/>
            </a:endParaRPr>
          </a:p>
          <a:p>
            <a:r>
              <a:rPr lang="zh-CN" altLang="en-US" sz="2400" b="1" dirty="0" smtClean="0">
                <a:latin typeface="黑体" panose="02010609060101010101" charset="-122"/>
                <a:ea typeface="黑体" panose="02010609060101010101" charset="-122"/>
                <a:cs typeface="黑体" panose="02010609060101010101" charset="-122"/>
                <a:sym typeface="+mn-ea"/>
              </a:rPr>
              <a:t>（子产临终对后继者的遗言）唯有德者能以</a:t>
            </a:r>
            <a:r>
              <a:rPr lang="zh-CN" altLang="en-US" sz="2400" b="1" dirty="0" smtClean="0">
                <a:solidFill>
                  <a:srgbClr val="FF0000"/>
                </a:solidFill>
                <a:latin typeface="黑体" panose="02010609060101010101" charset="-122"/>
                <a:ea typeface="黑体" panose="02010609060101010101" charset="-122"/>
                <a:cs typeface="黑体" panose="02010609060101010101" charset="-122"/>
                <a:sym typeface="+mn-ea"/>
              </a:rPr>
              <a:t>宽</a:t>
            </a:r>
            <a:r>
              <a:rPr lang="zh-CN" altLang="en-US" sz="2400" b="1" dirty="0" smtClean="0">
                <a:latin typeface="黑体" panose="02010609060101010101" charset="-122"/>
                <a:ea typeface="黑体" panose="02010609060101010101" charset="-122"/>
                <a:cs typeface="黑体" panose="02010609060101010101" charset="-122"/>
                <a:sym typeface="+mn-ea"/>
              </a:rPr>
              <a:t>服民，其次莫如</a:t>
            </a:r>
            <a:r>
              <a:rPr lang="zh-CN" altLang="en-US" sz="2400" b="1" dirty="0" smtClean="0">
                <a:solidFill>
                  <a:srgbClr val="FF0000"/>
                </a:solidFill>
                <a:latin typeface="黑体" panose="02010609060101010101" charset="-122"/>
                <a:ea typeface="黑体" panose="02010609060101010101" charset="-122"/>
                <a:cs typeface="黑体" panose="02010609060101010101" charset="-122"/>
                <a:sym typeface="+mn-ea"/>
              </a:rPr>
              <a:t>猛</a:t>
            </a:r>
            <a:r>
              <a:rPr lang="zh-CN" altLang="en-US" sz="2400" b="1" dirty="0" smtClean="0">
                <a:latin typeface="黑体" panose="02010609060101010101" charset="-122"/>
                <a:ea typeface="黑体" panose="02010609060101010101" charset="-122"/>
                <a:cs typeface="黑体" panose="02010609060101010101" charset="-122"/>
                <a:sym typeface="+mn-ea"/>
              </a:rPr>
              <a:t>。夫火烈，民望而畏之，故鲜死焉；水懦弱，民狎而玩之，则多死焉。故宽难。</a:t>
            </a:r>
            <a:r>
              <a:rPr lang="en-US" altLang="zh-CN" sz="2400" b="1" dirty="0" smtClean="0">
                <a:latin typeface="黑体" panose="02010609060101010101" charset="-122"/>
                <a:ea typeface="黑体" panose="02010609060101010101" charset="-122"/>
                <a:cs typeface="黑体" panose="02010609060101010101" charset="-122"/>
                <a:sym typeface="+mn-ea"/>
              </a:rPr>
              <a:t>   </a:t>
            </a:r>
            <a:r>
              <a:rPr lang="en-US" altLang="zh-CN" sz="2000" b="1" dirty="0" smtClean="0">
                <a:latin typeface="黑体" panose="02010609060101010101" charset="-122"/>
                <a:ea typeface="黑体" panose="02010609060101010101" charset="-122"/>
                <a:cs typeface="黑体" panose="02010609060101010101" charset="-122"/>
                <a:sym typeface="+mn-ea"/>
              </a:rPr>
              <a:t>——《</a:t>
            </a:r>
            <a:r>
              <a:rPr lang="zh-CN" altLang="en-US" sz="2000" b="1" dirty="0" smtClean="0">
                <a:latin typeface="黑体" panose="02010609060101010101" charset="-122"/>
                <a:ea typeface="黑体" panose="02010609060101010101" charset="-122"/>
                <a:cs typeface="黑体" panose="02010609060101010101" charset="-122"/>
                <a:sym typeface="+mn-ea"/>
              </a:rPr>
              <a:t>左传</a:t>
            </a:r>
            <a:r>
              <a:rPr lang="en-US" altLang="zh-CN" sz="2000" b="1" dirty="0" smtClean="0">
                <a:latin typeface="黑体" panose="02010609060101010101" charset="-122"/>
                <a:ea typeface="黑体" panose="02010609060101010101" charset="-122"/>
                <a:cs typeface="黑体" panose="02010609060101010101" charset="-122"/>
                <a:sym typeface="+mn-ea"/>
              </a:rPr>
              <a:t>·</a:t>
            </a:r>
            <a:r>
              <a:rPr lang="zh-CN" altLang="en-US" sz="2000" b="1" dirty="0" smtClean="0">
                <a:latin typeface="黑体" panose="02010609060101010101" charset="-122"/>
                <a:ea typeface="黑体" panose="02010609060101010101" charset="-122"/>
                <a:cs typeface="黑体" panose="02010609060101010101" charset="-122"/>
                <a:sym typeface="+mn-ea"/>
              </a:rPr>
              <a:t>昭公二十年</a:t>
            </a:r>
            <a:r>
              <a:rPr lang="en-US" altLang="zh-CN" sz="2000" b="1" dirty="0" smtClean="0">
                <a:latin typeface="黑体" panose="02010609060101010101" charset="-122"/>
                <a:ea typeface="黑体" panose="02010609060101010101" charset="-122"/>
                <a:cs typeface="黑体" panose="02010609060101010101" charset="-122"/>
                <a:sym typeface="+mn-ea"/>
              </a:rPr>
              <a:t>》</a:t>
            </a:r>
            <a:endParaRPr lang="en-US" altLang="zh-CN" sz="2400" b="1" dirty="0" smtClean="0">
              <a:latin typeface="黑体" panose="02010609060101010101" charset="-122"/>
              <a:ea typeface="黑体" panose="02010609060101010101" charset="-122"/>
              <a:cs typeface="黑体" panose="02010609060101010101" charset="-122"/>
            </a:endParaRPr>
          </a:p>
          <a:p>
            <a:endParaRPr lang="zh-CN" altLang="en-US" sz="2400" b="1" dirty="0">
              <a:latin typeface="黑体" panose="02010609060101010101" charset="-122"/>
              <a:ea typeface="黑体" panose="02010609060101010101" charset="-122"/>
              <a:cs typeface="黑体" panose="02010609060101010101" charset="-122"/>
            </a:endParaRPr>
          </a:p>
        </p:txBody>
      </p:sp>
      <p:sp>
        <p:nvSpPr>
          <p:cNvPr id="17" name="文本框 4"/>
          <p:cNvSpPr txBox="1">
            <a:spLocks noChangeArrowheads="1"/>
          </p:cNvSpPr>
          <p:nvPr>
            <p:custDataLst>
              <p:tags r:id="rId1"/>
            </p:custDataLst>
          </p:nvPr>
        </p:nvSpPr>
        <p:spPr bwMode="auto">
          <a:xfrm>
            <a:off x="100330" y="0"/>
            <a:ext cx="10195560" cy="662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89" rIns="68552" bIns="34289">
            <a:spAutoFit/>
          </a:bodyPr>
          <a:lstStyle>
            <a:lvl1pPr defTabSz="684530">
              <a:defRPr>
                <a:solidFill>
                  <a:schemeClr val="tx1"/>
                </a:solidFill>
                <a:latin typeface="Calibri" panose="020F0502020204030204" charset="0"/>
                <a:ea typeface="宋体" panose="02010600030101010101" pitchFamily="2" charset="-122"/>
              </a:defRPr>
            </a:lvl1pPr>
            <a:lvl2pPr marL="742950" indent="-285750" defTabSz="684530">
              <a:defRPr>
                <a:solidFill>
                  <a:schemeClr val="tx1"/>
                </a:solidFill>
                <a:latin typeface="Calibri" panose="020F0502020204030204" charset="0"/>
                <a:ea typeface="宋体" panose="02010600030101010101" pitchFamily="2" charset="-122"/>
              </a:defRPr>
            </a:lvl2pPr>
            <a:lvl3pPr marL="1143000" indent="-228600" defTabSz="684530">
              <a:defRPr>
                <a:solidFill>
                  <a:schemeClr val="tx1"/>
                </a:solidFill>
                <a:latin typeface="Calibri" panose="020F0502020204030204" charset="0"/>
                <a:ea typeface="宋体" panose="02010600030101010101" pitchFamily="2" charset="-122"/>
              </a:defRPr>
            </a:lvl3pPr>
            <a:lvl4pPr marL="1600200" indent="-228600" defTabSz="684530">
              <a:defRPr>
                <a:solidFill>
                  <a:schemeClr val="tx1"/>
                </a:solidFill>
                <a:latin typeface="Calibri" panose="020F0502020204030204" charset="0"/>
                <a:ea typeface="宋体" panose="02010600030101010101" pitchFamily="2" charset="-122"/>
              </a:defRPr>
            </a:lvl4pPr>
            <a:lvl5pPr marL="2057400" indent="-228600" defTabSz="684530">
              <a:defRPr>
                <a:solidFill>
                  <a:schemeClr val="tx1"/>
                </a:solidFill>
                <a:latin typeface="Calibri" panose="020F0502020204030204" charset="0"/>
                <a:ea typeface="宋体" panose="02010600030101010101" pitchFamily="2" charset="-122"/>
              </a:defRPr>
            </a:lvl5pPr>
            <a:lvl6pPr marL="2514600" indent="-228600" defTabSz="68453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defTabSz="68453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defTabSz="68453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defTabSz="68453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marL="0" indent="0" algn="l" eaLnBrk="1" latinLnBrk="0" hangingPunct="1">
              <a:lnSpc>
                <a:spcPts val="4640"/>
              </a:lnSpc>
            </a:pPr>
            <a:r>
              <a:rPr lang="zh-CN" altLang="en-US" sz="4000" b="1">
                <a:solidFill>
                  <a:srgbClr val="000000"/>
                </a:solidFill>
                <a:latin typeface="微软雅黑" panose="020B0503020204020204" charset="-122"/>
                <a:ea typeface="微软雅黑" panose="020B0503020204020204" charset="-122"/>
                <a:cs typeface="字魂27号-布丁体"/>
              </a:rPr>
              <a:t>一</a:t>
            </a:r>
            <a:r>
              <a:rPr lang="en-US" altLang="zh-CN" sz="4000" b="1">
                <a:solidFill>
                  <a:srgbClr val="000000"/>
                </a:solidFill>
                <a:latin typeface="微软雅黑" panose="020B0503020204020204" charset="-122"/>
                <a:ea typeface="微软雅黑" panose="020B0503020204020204" charset="-122"/>
                <a:cs typeface="字魂27号-布丁体"/>
              </a:rPr>
              <a:t>. </a:t>
            </a:r>
            <a:r>
              <a:rPr lang="zh-CN" altLang="en-US" sz="4000" b="1">
                <a:solidFill>
                  <a:srgbClr val="000000"/>
                </a:solidFill>
                <a:latin typeface="微软雅黑" panose="020B0503020204020204" charset="-122"/>
                <a:ea typeface="微软雅黑" panose="020B0503020204020204" charset="-122"/>
                <a:cs typeface="字魂27号-布丁体"/>
              </a:rPr>
              <a:t>乱世杂音之春秋战国礼法之争</a:t>
            </a:r>
            <a:endParaRPr lang="zh-CN" altLang="en-US" sz="4000" b="1">
              <a:solidFill>
                <a:srgbClr val="000000"/>
              </a:solidFill>
              <a:latin typeface="微软雅黑" panose="020B0503020204020204" charset="-122"/>
              <a:ea typeface="微软雅黑" panose="020B0503020204020204" charset="-122"/>
              <a:cs typeface="字魂27号-布丁体"/>
            </a:endParaRPr>
          </a:p>
        </p:txBody>
      </p:sp>
      <p:sp>
        <p:nvSpPr>
          <p:cNvPr id="12" name="文本框 11"/>
          <p:cNvSpPr txBox="1"/>
          <p:nvPr/>
        </p:nvSpPr>
        <p:spPr>
          <a:xfrm>
            <a:off x="313690" y="4232910"/>
            <a:ext cx="11590655" cy="1076325"/>
          </a:xfrm>
          <a:prstGeom prst="rect">
            <a:avLst/>
          </a:prstGeom>
          <a:noFill/>
        </p:spPr>
        <p:txBody>
          <a:bodyPr wrap="square" rtlCol="0">
            <a:spAutoFit/>
          </a:bodyPr>
          <a:p>
            <a:r>
              <a:rPr lang="zh-CN" altLang="en-US" sz="3600" b="1" dirty="0" smtClean="0">
                <a:latin typeface="微软雅黑" panose="020B0503020204020204" charset="-122"/>
                <a:ea typeface="微软雅黑" panose="020B0503020204020204" charset="-122"/>
                <a:cs typeface="微软雅黑" panose="020B0503020204020204" charset="-122"/>
              </a:rPr>
              <a:t>问题</a:t>
            </a:r>
            <a:r>
              <a:rPr lang="en-US" altLang="zh-CN" sz="3600" b="1" dirty="0" smtClean="0">
                <a:latin typeface="微软雅黑" panose="020B0503020204020204" charset="-122"/>
                <a:ea typeface="微软雅黑" panose="020B0503020204020204" charset="-122"/>
                <a:cs typeface="微软雅黑" panose="020B0503020204020204" charset="-122"/>
              </a:rPr>
              <a:t>1</a:t>
            </a:r>
            <a:r>
              <a:rPr lang="zh-CN" altLang="en-US" sz="3600" b="1" dirty="0" smtClean="0">
                <a:latin typeface="微软雅黑" panose="020B0503020204020204" charset="-122"/>
                <a:ea typeface="微软雅黑" panose="020B0503020204020204" charset="-122"/>
                <a:cs typeface="微软雅黑" panose="020B0503020204020204" charset="-122"/>
              </a:rPr>
              <a:t>：</a:t>
            </a:r>
            <a:r>
              <a:rPr lang="zh-CN" altLang="en-US" sz="2800" b="1" dirty="0" smtClean="0">
                <a:latin typeface="微软雅黑" panose="020B0503020204020204" charset="-122"/>
                <a:ea typeface="微软雅黑" panose="020B0503020204020204" charset="-122"/>
                <a:cs typeface="微软雅黑" panose="020B0503020204020204" charset="-122"/>
              </a:rPr>
              <a:t>根据上述材料与教材，分析先秦时期法律的特点，及其与法律</a:t>
            </a:r>
            <a:endParaRPr lang="zh-CN" altLang="en-US" sz="2800" b="1" dirty="0" smtClean="0">
              <a:latin typeface="微软雅黑" panose="020B0503020204020204" charset="-122"/>
              <a:ea typeface="微软雅黑" panose="020B0503020204020204" charset="-122"/>
              <a:cs typeface="微软雅黑" panose="020B0503020204020204" charset="-122"/>
            </a:endParaRPr>
          </a:p>
          <a:p>
            <a:r>
              <a:rPr lang="zh-CN" altLang="en-US" sz="2800" b="1" dirty="0" smtClean="0">
                <a:latin typeface="微软雅黑" panose="020B0503020204020204" charset="-122"/>
                <a:ea typeface="微软雅黑" panose="020B0503020204020204" charset="-122"/>
                <a:cs typeface="微软雅黑" panose="020B0503020204020204" charset="-122"/>
              </a:rPr>
              <a:t> </a:t>
            </a:r>
            <a:r>
              <a:rPr lang="en-US" altLang="zh-CN" sz="2800" b="1" dirty="0" smtClean="0">
                <a:latin typeface="微软雅黑" panose="020B0503020204020204" charset="-122"/>
                <a:ea typeface="微软雅黑" panose="020B0503020204020204" charset="-122"/>
                <a:cs typeface="微软雅黑" panose="020B0503020204020204" charset="-122"/>
              </a:rPr>
              <a:t>      </a:t>
            </a:r>
            <a:r>
              <a:rPr lang="zh-CN" altLang="en-US" sz="2800" b="1" dirty="0" smtClean="0">
                <a:latin typeface="微软雅黑" panose="020B0503020204020204" charset="-122"/>
                <a:ea typeface="微软雅黑" panose="020B0503020204020204" charset="-122"/>
                <a:cs typeface="微软雅黑" panose="020B0503020204020204" charset="-122"/>
              </a:rPr>
              <a:t>道德之间的关系；</a:t>
            </a:r>
            <a:r>
              <a:rPr lang="zh-CN" altLang="en-US" sz="2800" b="1" dirty="0" smtClean="0">
                <a:latin typeface="微软雅黑" panose="020B0503020204020204" charset="-122"/>
                <a:ea typeface="微软雅黑" panose="020B0503020204020204" charset="-122"/>
                <a:cs typeface="微软雅黑" panose="020B0503020204020204" charset="-122"/>
                <a:sym typeface="+mn-ea"/>
              </a:rPr>
              <a:t>子产临终前舍宽取猛的态度转变说明了什么问题？</a:t>
            </a:r>
            <a:endParaRPr lang="zh-CN" altLang="en-US" sz="2800" b="1" dirty="0" smtClean="0">
              <a:latin typeface="微软雅黑" panose="020B0503020204020204" charset="-122"/>
              <a:ea typeface="微软雅黑" panose="020B0503020204020204" charset="-122"/>
              <a:cs typeface="微软雅黑" panose="020B0503020204020204" charset="-122"/>
              <a:sym typeface="+mn-ea"/>
            </a:endParaRPr>
          </a:p>
        </p:txBody>
      </p:sp>
      <p:sp>
        <p:nvSpPr>
          <p:cNvPr id="19" name="文本框 18"/>
          <p:cNvSpPr txBox="1"/>
          <p:nvPr/>
        </p:nvSpPr>
        <p:spPr>
          <a:xfrm>
            <a:off x="492125" y="5309235"/>
            <a:ext cx="11411585" cy="1383665"/>
          </a:xfrm>
          <a:prstGeom prst="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wrap="square" rtlCol="0">
            <a:spAutoFit/>
          </a:bodyPr>
          <a:p>
            <a:pPr>
              <a:lnSpc>
                <a:spcPct val="100000"/>
              </a:lnSpc>
            </a:pPr>
            <a:r>
              <a:rPr lang="zh-CN" altLang="zh-CN" sz="2800" b="1" dirty="0">
                <a:solidFill>
                  <a:srgbClr val="FF0000"/>
                </a:solidFill>
                <a:latin typeface="微软雅黑" panose="020B0503020204020204" charset="-122"/>
                <a:ea typeface="微软雅黑" panose="020B0503020204020204" charset="-122"/>
                <a:cs typeface="微软雅黑" panose="020B0503020204020204" charset="-122"/>
                <a:sym typeface="+mn-ea"/>
              </a:rPr>
              <a:t>中国先秦法律重刑法等级森严且与血缘政治相结合，贵族拥有解释法律特权；法律是道德的补充；</a:t>
            </a:r>
            <a:r>
              <a:rPr lang="zh-CN" altLang="en-US" sz="2800" b="1" dirty="0" smtClean="0">
                <a:solidFill>
                  <a:srgbClr val="FF0000"/>
                </a:solidFill>
                <a:latin typeface="微软雅黑" panose="020B0503020204020204" charset="-122"/>
                <a:ea typeface="微软雅黑" panose="020B0503020204020204" charset="-122"/>
                <a:cs typeface="微软雅黑" panose="020B0503020204020204" charset="-122"/>
                <a:sym typeface="+mn-ea"/>
              </a:rPr>
              <a:t>礼崩乐坏子产为形势所迫，“救世”之需，从为政以德转变为立法从严，严刑峻法。</a:t>
            </a:r>
            <a:endParaRPr lang="zh-CN" altLang="en-US" sz="2800" b="1" dirty="0" smtClean="0">
              <a:solidFill>
                <a:srgbClr val="FF0000"/>
              </a:solidFill>
              <a:latin typeface="微软雅黑" panose="020B0503020204020204" charset="-122"/>
              <a:ea typeface="微软雅黑" panose="020B0503020204020204" charset="-122"/>
              <a:cs typeface="微软雅黑" panose="020B0503020204020204"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000" fill="hold">
                                          <p:stCondLst>
                                            <p:cond delay="0"/>
                                          </p:stCondLst>
                                        </p:cTn>
                                        <p:tgtEl>
                                          <p:spTgt spid="17"/>
                                        </p:tgtEl>
                                        <p:attrNameLst>
                                          <p:attrName>style.visibility</p:attrName>
                                        </p:attrNameLst>
                                      </p:cBhvr>
                                      <p:to>
                                        <p:strVal val="visible"/>
                                      </p:to>
                                    </p:set>
                                    <p:animEffect transition="in" filter="wipe(left)">
                                      <p:cBhvr>
                                        <p:cTn id="7" dur="1000"/>
                                        <p:tgtEl>
                                          <p:spTgt spid="17"/>
                                        </p:tgtEl>
                                      </p:cBhvr>
                                    </p:animEffect>
                                  </p:childTnLst>
                                </p:cTn>
                              </p:par>
                              <p:par>
                                <p:cTn id="8" presetID="22" presetClass="entr" presetSubtype="8" fill="hold" grpId="0" nodeType="withEffect">
                                  <p:stCondLst>
                                    <p:cond delay="0"/>
                                  </p:stCondLst>
                                  <p:childTnLst>
                                    <p:set>
                                      <p:cBhvr>
                                        <p:cTn id="9" dur="1000" fill="hold">
                                          <p:stCondLst>
                                            <p:cond delay="0"/>
                                          </p:stCondLst>
                                        </p:cTn>
                                        <p:tgtEl>
                                          <p:spTgt spid="18434"/>
                                        </p:tgtEl>
                                        <p:attrNameLst>
                                          <p:attrName>style.visibility</p:attrName>
                                        </p:attrNameLst>
                                      </p:cBhvr>
                                      <p:to>
                                        <p:strVal val="visible"/>
                                      </p:to>
                                    </p:set>
                                    <p:animEffect transition="in" filter="wipe(left)">
                                      <p:cBhvr>
                                        <p:cTn id="10" dur="1000"/>
                                        <p:tgtEl>
                                          <p:spTgt spid="18434"/>
                                        </p:tgtEl>
                                      </p:cBhvr>
                                    </p:animEffect>
                                  </p:childTnLst>
                                </p:cTn>
                              </p:par>
                              <p:par>
                                <p:cTn id="11" presetID="22" presetClass="entr" presetSubtype="8" fill="hold" grpId="0" nodeType="withEffect">
                                  <p:stCondLst>
                                    <p:cond delay="0"/>
                                  </p:stCondLst>
                                  <p:childTnLst>
                                    <p:set>
                                      <p:cBhvr>
                                        <p:cTn id="12" dur="1000" fill="hold">
                                          <p:stCondLst>
                                            <p:cond delay="0"/>
                                          </p:stCondLst>
                                        </p:cTn>
                                        <p:tgtEl>
                                          <p:spTgt spid="15"/>
                                        </p:tgtEl>
                                        <p:attrNameLst>
                                          <p:attrName>style.visibility</p:attrName>
                                        </p:attrNameLst>
                                      </p:cBhvr>
                                      <p:to>
                                        <p:strVal val="visible"/>
                                      </p:to>
                                    </p:set>
                                    <p:animEffect transition="in" filter="wipe(left)">
                                      <p:cBhvr>
                                        <p:cTn id="13" dur="1000"/>
                                        <p:tgtEl>
                                          <p:spTgt spid="15"/>
                                        </p:tgtEl>
                                      </p:cBhvr>
                                    </p:animEffect>
                                  </p:childTnLst>
                                </p:cTn>
                              </p:par>
                              <p:par>
                                <p:cTn id="14" presetID="22" presetClass="entr" presetSubtype="8" fill="hold" grpId="0" nodeType="withEffect">
                                  <p:stCondLst>
                                    <p:cond delay="0"/>
                                  </p:stCondLst>
                                  <p:childTnLst>
                                    <p:set>
                                      <p:cBhvr>
                                        <p:cTn id="15" dur="1000" fill="hold">
                                          <p:stCondLst>
                                            <p:cond delay="0"/>
                                          </p:stCondLst>
                                        </p:cTn>
                                        <p:tgtEl>
                                          <p:spTgt spid="12"/>
                                        </p:tgtEl>
                                        <p:attrNameLst>
                                          <p:attrName>style.visibility</p:attrName>
                                        </p:attrNameLst>
                                      </p:cBhvr>
                                      <p:to>
                                        <p:strVal val="visible"/>
                                      </p:to>
                                    </p:set>
                                    <p:animEffect transition="in" filter="wipe(left)">
                                      <p:cBhvr>
                                        <p:cTn id="16" dur="1000"/>
                                        <p:tgtEl>
                                          <p:spTgt spid="12"/>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37" fill="hold" grpId="2" nodeType="clickEffect">
                                  <p:stCondLst>
                                    <p:cond delay="0"/>
                                  </p:stCondLst>
                                  <p:childTnLst>
                                    <p:set>
                                      <p:cBhvr>
                                        <p:cTn id="20" dur="1000" fill="hold">
                                          <p:stCondLst>
                                            <p:cond delay="0"/>
                                          </p:stCondLst>
                                        </p:cTn>
                                        <p:tgtEl>
                                          <p:spTgt spid="19"/>
                                        </p:tgtEl>
                                        <p:attrNameLst>
                                          <p:attrName>style.visibility</p:attrName>
                                        </p:attrNameLst>
                                      </p:cBhvr>
                                      <p:to>
                                        <p:strVal val="visible"/>
                                      </p:to>
                                    </p:set>
                                    <p:animEffect transition="in" filter="barn(outVertical)">
                                      <p:cBhvr>
                                        <p:cTn id="21"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1" animBg="1"/>
      <p:bldP spid="17" grpId="0"/>
      <p:bldP spid="18434" grpId="0" animBg="1"/>
      <p:bldP spid="15" grpId="0" animBg="1"/>
      <p:bldP spid="12" grpId="0"/>
      <p:bldP spid="17" grpId="1"/>
      <p:bldP spid="18434" grpId="1" animBg="1"/>
      <p:bldP spid="15" grpId="1" animBg="1"/>
      <p:bldP spid="12" grpId="1"/>
      <p:bldP spid="19" grpId="2"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257175" y="116840"/>
            <a:ext cx="11367135" cy="1198880"/>
          </a:xfrm>
          <a:prstGeom prst="rect">
            <a:avLst/>
          </a:prstGeom>
          <a:noFill/>
          <a:ln>
            <a:solidFill>
              <a:srgbClr val="4B6865"/>
            </a:solidFill>
          </a:ln>
        </p:spPr>
        <p:txBody>
          <a:bodyPr wrap="square" rtlCol="0">
            <a:spAutoFit/>
          </a:bodyPr>
          <a:p>
            <a:r>
              <a:rPr lang="zh-CN" altLang="en-US" sz="2800" b="1" dirty="0" smtClean="0">
                <a:solidFill>
                  <a:srgbClr val="0000FF"/>
                </a:solidFill>
                <a:latin typeface="黑体" panose="02010609060101010101" charset="-122"/>
                <a:ea typeface="黑体" panose="02010609060101010101" charset="-122"/>
                <a:cs typeface="黑体" panose="02010609060101010101" charset="-122"/>
                <a:sym typeface="+mn-ea"/>
              </a:rPr>
              <a:t>材料</a:t>
            </a:r>
            <a:r>
              <a:rPr lang="en-US" altLang="zh-CN" sz="2800" b="1" dirty="0" smtClean="0">
                <a:solidFill>
                  <a:srgbClr val="0000FF"/>
                </a:solidFill>
                <a:latin typeface="黑体" panose="02010609060101010101" charset="-122"/>
                <a:ea typeface="黑体" panose="02010609060101010101" charset="-122"/>
                <a:cs typeface="黑体" panose="02010609060101010101" charset="-122"/>
                <a:sym typeface="+mn-ea"/>
              </a:rPr>
              <a:t>3</a:t>
            </a:r>
            <a:r>
              <a:rPr lang="zh-CN" altLang="en-US" sz="2800" b="1" dirty="0" smtClean="0">
                <a:solidFill>
                  <a:srgbClr val="0000FF"/>
                </a:solidFill>
                <a:latin typeface="黑体" panose="02010609060101010101" charset="-122"/>
                <a:ea typeface="黑体" panose="02010609060101010101" charset="-122"/>
                <a:cs typeface="黑体" panose="02010609060101010101" charset="-122"/>
                <a:sym typeface="+mn-ea"/>
              </a:rPr>
              <a:t>：</a:t>
            </a:r>
            <a:r>
              <a:rPr lang="zh-CN" altLang="en-US" sz="2400" b="1" dirty="0" smtClean="0">
                <a:solidFill>
                  <a:srgbClr val="FF0000"/>
                </a:solidFill>
                <a:latin typeface="黑体" panose="02010609060101010101" charset="-122"/>
                <a:ea typeface="黑体" panose="02010609060101010101" charset="-122"/>
                <a:cs typeface="黑体" panose="02010609060101010101" charset="-122"/>
              </a:rPr>
              <a:t>夏商周</a:t>
            </a:r>
            <a:r>
              <a:rPr lang="zh-CN" altLang="en-US" sz="2400" b="1" dirty="0" smtClean="0">
                <a:latin typeface="黑体" panose="02010609060101010101" charset="-122"/>
                <a:ea typeface="黑体" panose="02010609060101010101" charset="-122"/>
                <a:cs typeface="黑体" panose="02010609060101010101" charset="-122"/>
              </a:rPr>
              <a:t>时期颁行的刑书上只有刑名、刑种的规定，而无确切的罪名，人民</a:t>
            </a:r>
            <a:endParaRPr lang="zh-CN" altLang="en-US" sz="2400" b="1" dirty="0" smtClean="0">
              <a:latin typeface="黑体" panose="02010609060101010101" charset="-122"/>
              <a:ea typeface="黑体" panose="02010609060101010101" charset="-122"/>
              <a:cs typeface="黑体" panose="02010609060101010101" charset="-122"/>
            </a:endParaRPr>
          </a:p>
          <a:p>
            <a:r>
              <a:rPr lang="zh-CN" altLang="en-US" sz="2400" b="1" dirty="0" smtClean="0">
                <a:latin typeface="黑体" panose="02010609060101010101" charset="-122"/>
                <a:ea typeface="黑体" panose="02010609060101010101" charset="-122"/>
                <a:cs typeface="黑体" panose="02010609060101010101" charset="-122"/>
              </a:rPr>
              <a:t> </a:t>
            </a:r>
            <a:r>
              <a:rPr lang="en-US" altLang="zh-CN" sz="2400" b="1" dirty="0" smtClean="0">
                <a:latin typeface="黑体" panose="02010609060101010101" charset="-122"/>
                <a:ea typeface="黑体" panose="02010609060101010101" charset="-122"/>
                <a:cs typeface="黑体" panose="02010609060101010101" charset="-122"/>
              </a:rPr>
              <a:t>       </a:t>
            </a:r>
            <a:r>
              <a:rPr lang="zh-CN" altLang="en-US" sz="2400" b="1" dirty="0" smtClean="0">
                <a:latin typeface="黑体" panose="02010609060101010101" charset="-122"/>
                <a:ea typeface="黑体" panose="02010609060101010101" charset="-122"/>
                <a:cs typeface="黑体" panose="02010609060101010101" charset="-122"/>
              </a:rPr>
              <a:t>对罪与非罪的区别只能依据传统的观念及社会道德、风俗习惯去加以甄别。</a:t>
            </a:r>
            <a:endParaRPr lang="zh-CN" altLang="en-US" sz="2400" b="1" dirty="0" smtClean="0">
              <a:latin typeface="黑体" panose="02010609060101010101" charset="-122"/>
              <a:ea typeface="黑体" panose="02010609060101010101" charset="-122"/>
              <a:cs typeface="黑体" panose="02010609060101010101" charset="-122"/>
            </a:endParaRPr>
          </a:p>
          <a:p>
            <a:r>
              <a:rPr lang="en-US" altLang="zh-CN" sz="2000" b="1" dirty="0" smtClean="0">
                <a:latin typeface="黑体" panose="02010609060101010101" charset="-122"/>
                <a:ea typeface="黑体" panose="02010609060101010101" charset="-122"/>
                <a:cs typeface="黑体" panose="02010609060101010101" charset="-122"/>
              </a:rPr>
              <a:t>                                                    ——</a:t>
            </a:r>
            <a:r>
              <a:rPr lang="zh-CN" altLang="en-US" sz="2000" b="1" dirty="0" smtClean="0">
                <a:latin typeface="黑体" panose="02010609060101010101" charset="-122"/>
                <a:ea typeface="黑体" panose="02010609060101010101" charset="-122"/>
                <a:cs typeface="黑体" panose="02010609060101010101" charset="-122"/>
              </a:rPr>
              <a:t>武树臣：</a:t>
            </a:r>
            <a:r>
              <a:rPr lang="en-US" altLang="zh-CN" sz="2000" b="1" dirty="0" smtClean="0">
                <a:latin typeface="黑体" panose="02010609060101010101" charset="-122"/>
                <a:ea typeface="黑体" panose="02010609060101010101" charset="-122"/>
                <a:cs typeface="黑体" panose="02010609060101010101" charset="-122"/>
              </a:rPr>
              <a:t>《</a:t>
            </a:r>
            <a:r>
              <a:rPr lang="zh-CN" altLang="en-US" sz="2000" b="1" dirty="0" smtClean="0">
                <a:latin typeface="黑体" panose="02010609060101010101" charset="-122"/>
                <a:ea typeface="黑体" panose="02010609060101010101" charset="-122"/>
                <a:cs typeface="黑体" panose="02010609060101010101" charset="-122"/>
              </a:rPr>
              <a:t>中国成文法的起源</a:t>
            </a:r>
            <a:r>
              <a:rPr lang="en-US" altLang="zh-CN" sz="2000" b="1" dirty="0" smtClean="0">
                <a:latin typeface="黑体" panose="02010609060101010101" charset="-122"/>
                <a:ea typeface="黑体" panose="02010609060101010101" charset="-122"/>
                <a:cs typeface="黑体" panose="02010609060101010101" charset="-122"/>
              </a:rPr>
              <a:t>》</a:t>
            </a:r>
            <a:endParaRPr lang="en-US" altLang="zh-CN" sz="2000" b="1" dirty="0" smtClean="0">
              <a:latin typeface="黑体" panose="02010609060101010101" charset="-122"/>
              <a:ea typeface="黑体" panose="02010609060101010101" charset="-122"/>
              <a:cs typeface="黑体" panose="02010609060101010101" charset="-122"/>
            </a:endParaRPr>
          </a:p>
        </p:txBody>
      </p:sp>
      <p:sp>
        <p:nvSpPr>
          <p:cNvPr id="2" name="文本框 1"/>
          <p:cNvSpPr txBox="1"/>
          <p:nvPr/>
        </p:nvSpPr>
        <p:spPr>
          <a:xfrm>
            <a:off x="251347" y="1491557"/>
            <a:ext cx="11373012" cy="2738120"/>
          </a:xfrm>
          <a:prstGeom prst="rect">
            <a:avLst/>
          </a:prstGeom>
          <a:noFill/>
          <a:ln>
            <a:solidFill>
              <a:srgbClr val="4B6865"/>
            </a:solidFill>
          </a:ln>
        </p:spPr>
        <p:txBody>
          <a:bodyPr wrap="square" rtlCol="0">
            <a:spAutoFit/>
          </a:bodyPr>
          <a:p>
            <a:r>
              <a:rPr lang="zh-CN" altLang="en-US" sz="2800" b="1" dirty="0" smtClean="0">
                <a:solidFill>
                  <a:srgbClr val="0000FF"/>
                </a:solidFill>
                <a:latin typeface="黑体" panose="02010609060101010101" charset="-122"/>
                <a:ea typeface="黑体" panose="02010609060101010101" charset="-122"/>
                <a:cs typeface="黑体" panose="02010609060101010101" charset="-122"/>
                <a:sym typeface="+mn-ea"/>
              </a:rPr>
              <a:t>材料</a:t>
            </a:r>
            <a:r>
              <a:rPr lang="en-US" altLang="zh-CN" sz="2800" b="1" dirty="0" smtClean="0">
                <a:solidFill>
                  <a:srgbClr val="0000FF"/>
                </a:solidFill>
                <a:latin typeface="黑体" panose="02010609060101010101" charset="-122"/>
                <a:ea typeface="黑体" panose="02010609060101010101" charset="-122"/>
                <a:cs typeface="黑体" panose="02010609060101010101" charset="-122"/>
                <a:sym typeface="+mn-ea"/>
              </a:rPr>
              <a:t>4</a:t>
            </a:r>
            <a:r>
              <a:rPr lang="zh-CN" altLang="en-US" sz="2800" b="1" dirty="0" smtClean="0">
                <a:solidFill>
                  <a:srgbClr val="0000FF"/>
                </a:solidFill>
                <a:latin typeface="黑体" panose="02010609060101010101" charset="-122"/>
                <a:ea typeface="黑体" panose="02010609060101010101" charset="-122"/>
                <a:cs typeface="黑体" panose="02010609060101010101" charset="-122"/>
                <a:sym typeface="+mn-ea"/>
              </a:rPr>
              <a:t>：</a:t>
            </a:r>
            <a:r>
              <a:rPr lang="zh-CN" altLang="en-US" sz="2400" b="1" dirty="0" smtClean="0">
                <a:solidFill>
                  <a:srgbClr val="FF0000"/>
                </a:solidFill>
                <a:latin typeface="黑体" panose="02010609060101010101" charset="-122"/>
                <a:ea typeface="黑体" panose="02010609060101010101" charset="-122"/>
                <a:cs typeface="黑体" panose="02010609060101010101" charset="-122"/>
              </a:rPr>
              <a:t>公元前</a:t>
            </a:r>
            <a:r>
              <a:rPr lang="en-US" altLang="zh-CN" sz="2400" b="1" dirty="0" smtClean="0">
                <a:solidFill>
                  <a:srgbClr val="FF0000"/>
                </a:solidFill>
                <a:latin typeface="黑体" panose="02010609060101010101" charset="-122"/>
                <a:ea typeface="黑体" panose="02010609060101010101" charset="-122"/>
                <a:cs typeface="黑体" panose="02010609060101010101" charset="-122"/>
              </a:rPr>
              <a:t>536</a:t>
            </a:r>
            <a:r>
              <a:rPr lang="zh-CN" altLang="en-US" sz="2400" b="1" dirty="0" smtClean="0">
                <a:solidFill>
                  <a:srgbClr val="FF0000"/>
                </a:solidFill>
                <a:latin typeface="黑体" panose="02010609060101010101" charset="-122"/>
                <a:ea typeface="黑体" panose="02010609060101010101" charset="-122"/>
                <a:cs typeface="黑体" panose="02010609060101010101" charset="-122"/>
              </a:rPr>
              <a:t>年郑国子产“铸刑书”</a:t>
            </a:r>
            <a:r>
              <a:rPr lang="zh-CN" altLang="en-US" sz="2400" b="1" dirty="0" smtClean="0">
                <a:latin typeface="黑体" panose="02010609060101010101" charset="-122"/>
                <a:ea typeface="黑体" panose="02010609060101010101" charset="-122"/>
                <a:cs typeface="黑体" panose="02010609060101010101" charset="-122"/>
              </a:rPr>
              <a:t>。晋国叔向曾写信反对：“昔先王议事</a:t>
            </a:r>
            <a:endParaRPr lang="zh-CN" altLang="en-US" sz="2400" b="1" dirty="0" smtClean="0">
              <a:latin typeface="黑体" panose="02010609060101010101" charset="-122"/>
              <a:ea typeface="黑体" panose="02010609060101010101" charset="-122"/>
              <a:cs typeface="黑体" panose="02010609060101010101" charset="-122"/>
            </a:endParaRPr>
          </a:p>
          <a:p>
            <a:r>
              <a:rPr lang="zh-CN" altLang="en-US" sz="2400" b="1" dirty="0" smtClean="0">
                <a:latin typeface="黑体" panose="02010609060101010101" charset="-122"/>
                <a:ea typeface="黑体" panose="02010609060101010101" charset="-122"/>
                <a:cs typeface="黑体" panose="02010609060101010101" charset="-122"/>
              </a:rPr>
              <a:t> </a:t>
            </a:r>
            <a:r>
              <a:rPr lang="en-US" altLang="zh-CN" sz="2400" b="1" dirty="0" smtClean="0">
                <a:latin typeface="黑体" panose="02010609060101010101" charset="-122"/>
                <a:ea typeface="黑体" panose="02010609060101010101" charset="-122"/>
                <a:cs typeface="黑体" panose="02010609060101010101" charset="-122"/>
              </a:rPr>
              <a:t>       </a:t>
            </a:r>
            <a:r>
              <a:rPr lang="zh-CN" altLang="en-US" sz="2400" b="1" dirty="0" smtClean="0">
                <a:latin typeface="黑体" panose="02010609060101010101" charset="-122"/>
                <a:ea typeface="黑体" panose="02010609060101010101" charset="-122"/>
                <a:cs typeface="黑体" panose="02010609060101010101" charset="-122"/>
              </a:rPr>
              <a:t>以制，不为刑辟，惧民之有争心也</a:t>
            </a:r>
            <a:r>
              <a:rPr lang="en-US" altLang="zh-CN" sz="2400" b="1" dirty="0" smtClean="0">
                <a:latin typeface="黑体" panose="02010609060101010101" charset="-122"/>
                <a:ea typeface="黑体" panose="02010609060101010101" charset="-122"/>
                <a:cs typeface="黑体" panose="02010609060101010101" charset="-122"/>
              </a:rPr>
              <a:t>……</a:t>
            </a:r>
            <a:r>
              <a:rPr lang="zh-CN" altLang="en-US" sz="2400" b="1" dirty="0" smtClean="0">
                <a:latin typeface="黑体" panose="02010609060101010101" charset="-122"/>
                <a:ea typeface="黑体" panose="02010609060101010101" charset="-122"/>
                <a:cs typeface="黑体" panose="02010609060101010101" charset="-122"/>
              </a:rPr>
              <a:t>制为禄位，以劝其从，严断刑罚，</a:t>
            </a:r>
            <a:endParaRPr lang="zh-CN" altLang="en-US" sz="2400" b="1" dirty="0" smtClean="0">
              <a:latin typeface="黑体" panose="02010609060101010101" charset="-122"/>
              <a:ea typeface="黑体" panose="02010609060101010101" charset="-122"/>
              <a:cs typeface="黑体" panose="02010609060101010101" charset="-122"/>
            </a:endParaRPr>
          </a:p>
          <a:p>
            <a:r>
              <a:rPr lang="zh-CN" altLang="en-US" sz="2400" b="1" dirty="0" smtClean="0">
                <a:latin typeface="黑体" panose="02010609060101010101" charset="-122"/>
                <a:ea typeface="黑体" panose="02010609060101010101" charset="-122"/>
                <a:cs typeface="黑体" panose="02010609060101010101" charset="-122"/>
              </a:rPr>
              <a:t> </a:t>
            </a:r>
            <a:r>
              <a:rPr lang="en-US" altLang="zh-CN" sz="2400" b="1" dirty="0" smtClean="0">
                <a:latin typeface="黑体" panose="02010609060101010101" charset="-122"/>
                <a:ea typeface="黑体" panose="02010609060101010101" charset="-122"/>
                <a:cs typeface="黑体" panose="02010609060101010101" charset="-122"/>
              </a:rPr>
              <a:t>       </a:t>
            </a:r>
            <a:r>
              <a:rPr lang="zh-CN" altLang="en-US" sz="2400" b="1" dirty="0" smtClean="0">
                <a:latin typeface="黑体" panose="02010609060101010101" charset="-122"/>
                <a:ea typeface="黑体" panose="02010609060101010101" charset="-122"/>
                <a:cs typeface="黑体" panose="02010609060101010101" charset="-122"/>
              </a:rPr>
              <a:t>以威其淫</a:t>
            </a:r>
            <a:r>
              <a:rPr lang="en-US" altLang="zh-CN" sz="2400" b="1" dirty="0" smtClean="0">
                <a:latin typeface="黑体" panose="02010609060101010101" charset="-122"/>
                <a:ea typeface="黑体" panose="02010609060101010101" charset="-122"/>
                <a:cs typeface="黑体" panose="02010609060101010101" charset="-122"/>
              </a:rPr>
              <a:t>……</a:t>
            </a:r>
            <a:r>
              <a:rPr lang="zh-CN" altLang="en-US" sz="2400" b="1" dirty="0" smtClean="0">
                <a:latin typeface="黑体" panose="02010609060101010101" charset="-122"/>
                <a:ea typeface="黑体" panose="02010609060101010101" charset="-122"/>
                <a:cs typeface="黑体" panose="02010609060101010101" charset="-122"/>
              </a:rPr>
              <a:t>民于是乎可任使也，而不生祸乱。民知有辟，则不忌于上，</a:t>
            </a:r>
            <a:endParaRPr lang="zh-CN" altLang="en-US" sz="2400" b="1" dirty="0" smtClean="0">
              <a:latin typeface="黑体" panose="02010609060101010101" charset="-122"/>
              <a:ea typeface="黑体" panose="02010609060101010101" charset="-122"/>
              <a:cs typeface="黑体" panose="02010609060101010101" charset="-122"/>
            </a:endParaRPr>
          </a:p>
          <a:p>
            <a:r>
              <a:rPr lang="zh-CN" altLang="en-US" sz="2400" b="1" dirty="0" smtClean="0">
                <a:latin typeface="黑体" panose="02010609060101010101" charset="-122"/>
                <a:ea typeface="黑体" panose="02010609060101010101" charset="-122"/>
                <a:cs typeface="黑体" panose="02010609060101010101" charset="-122"/>
              </a:rPr>
              <a:t> </a:t>
            </a:r>
            <a:r>
              <a:rPr lang="en-US" altLang="zh-CN" sz="2400" b="1" dirty="0" smtClean="0">
                <a:latin typeface="黑体" panose="02010609060101010101" charset="-122"/>
                <a:ea typeface="黑体" panose="02010609060101010101" charset="-122"/>
                <a:cs typeface="黑体" panose="02010609060101010101" charset="-122"/>
              </a:rPr>
              <a:t>       </a:t>
            </a:r>
            <a:r>
              <a:rPr lang="zh-CN" altLang="en-US" sz="2400" b="1" dirty="0" smtClean="0">
                <a:solidFill>
                  <a:srgbClr val="FF0000"/>
                </a:solidFill>
                <a:latin typeface="黑体" panose="02010609060101010101" charset="-122"/>
                <a:ea typeface="黑体" panose="02010609060101010101" charset="-122"/>
                <a:cs typeface="黑体" panose="02010609060101010101" charset="-122"/>
              </a:rPr>
              <a:t>并有争心</a:t>
            </a:r>
            <a:r>
              <a:rPr lang="zh-CN" altLang="en-US" sz="2400" b="1" dirty="0" smtClean="0">
                <a:latin typeface="黑体" panose="02010609060101010101" charset="-122"/>
                <a:ea typeface="黑体" panose="02010609060101010101" charset="-122"/>
                <a:cs typeface="黑体" panose="02010609060101010101" charset="-122"/>
              </a:rPr>
              <a:t>，以征于书而徼幸以成之，弗可谓也。</a:t>
            </a:r>
            <a:r>
              <a:rPr lang="en-US" altLang="zh-CN" sz="2400" b="1" dirty="0" smtClean="0">
                <a:latin typeface="黑体" panose="02010609060101010101" charset="-122"/>
                <a:ea typeface="黑体" panose="02010609060101010101" charset="-122"/>
                <a:cs typeface="黑体" panose="02010609060101010101" charset="-122"/>
              </a:rPr>
              <a:t>……</a:t>
            </a:r>
            <a:r>
              <a:rPr lang="zh-CN" altLang="en-US" sz="2400" b="1" dirty="0" smtClean="0">
                <a:latin typeface="黑体" panose="02010609060101010101" charset="-122"/>
                <a:ea typeface="黑体" panose="02010609060101010101" charset="-122"/>
                <a:cs typeface="黑体" panose="02010609060101010101" charset="-122"/>
              </a:rPr>
              <a:t>民知争端矣，将弃礼</a:t>
            </a:r>
            <a:endParaRPr lang="zh-CN" altLang="en-US" sz="2400" b="1" dirty="0" smtClean="0">
              <a:latin typeface="黑体" panose="02010609060101010101" charset="-122"/>
              <a:ea typeface="黑体" panose="02010609060101010101" charset="-122"/>
              <a:cs typeface="黑体" panose="02010609060101010101" charset="-122"/>
            </a:endParaRPr>
          </a:p>
          <a:p>
            <a:r>
              <a:rPr lang="zh-CN" altLang="en-US" sz="2400" b="1" dirty="0" smtClean="0">
                <a:latin typeface="黑体" panose="02010609060101010101" charset="-122"/>
                <a:ea typeface="黑体" panose="02010609060101010101" charset="-122"/>
                <a:cs typeface="黑体" panose="02010609060101010101" charset="-122"/>
              </a:rPr>
              <a:t> </a:t>
            </a:r>
            <a:r>
              <a:rPr lang="en-US" altLang="zh-CN" sz="2400" b="1" dirty="0" smtClean="0">
                <a:latin typeface="黑体" panose="02010609060101010101" charset="-122"/>
                <a:ea typeface="黑体" panose="02010609060101010101" charset="-122"/>
                <a:cs typeface="黑体" panose="02010609060101010101" charset="-122"/>
              </a:rPr>
              <a:t>       </a:t>
            </a:r>
            <a:r>
              <a:rPr lang="zh-CN" altLang="en-US" sz="2400" b="1" dirty="0" smtClean="0">
                <a:latin typeface="黑体" panose="02010609060101010101" charset="-122"/>
                <a:ea typeface="黑体" panose="02010609060101010101" charset="-122"/>
                <a:cs typeface="黑体" panose="02010609060101010101" charset="-122"/>
              </a:rPr>
              <a:t>而征于书，锥刀之末，将尽争之，</a:t>
            </a:r>
            <a:r>
              <a:rPr lang="zh-CN" altLang="en-US" sz="2400" b="1" dirty="0" smtClean="0">
                <a:solidFill>
                  <a:srgbClr val="FF0000"/>
                </a:solidFill>
                <a:latin typeface="黑体" panose="02010609060101010101" charset="-122"/>
                <a:ea typeface="黑体" panose="02010609060101010101" charset="-122"/>
                <a:cs typeface="黑体" panose="02010609060101010101" charset="-122"/>
              </a:rPr>
              <a:t>乱狱滋丰，贿赂并行</a:t>
            </a:r>
            <a:r>
              <a:rPr lang="zh-CN" altLang="en-US" sz="2400" b="1" dirty="0" smtClean="0">
                <a:latin typeface="黑体" panose="02010609060101010101" charset="-122"/>
                <a:ea typeface="黑体" panose="02010609060101010101" charset="-122"/>
                <a:cs typeface="黑体" panose="02010609060101010101" charset="-122"/>
              </a:rPr>
              <a:t>，终子之世，郑其</a:t>
            </a:r>
            <a:endParaRPr lang="zh-CN" altLang="en-US" sz="2400" b="1" dirty="0" smtClean="0">
              <a:latin typeface="黑体" panose="02010609060101010101" charset="-122"/>
              <a:ea typeface="黑体" panose="02010609060101010101" charset="-122"/>
              <a:cs typeface="黑体" panose="02010609060101010101" charset="-122"/>
            </a:endParaRPr>
          </a:p>
          <a:p>
            <a:r>
              <a:rPr lang="zh-CN" altLang="en-US" sz="2400" b="1" dirty="0" smtClean="0">
                <a:latin typeface="黑体" panose="02010609060101010101" charset="-122"/>
                <a:ea typeface="黑体" panose="02010609060101010101" charset="-122"/>
                <a:cs typeface="黑体" panose="02010609060101010101" charset="-122"/>
              </a:rPr>
              <a:t> </a:t>
            </a:r>
            <a:r>
              <a:rPr lang="en-US" altLang="zh-CN" sz="2400" b="1" dirty="0" smtClean="0">
                <a:latin typeface="黑体" panose="02010609060101010101" charset="-122"/>
                <a:ea typeface="黑体" panose="02010609060101010101" charset="-122"/>
                <a:cs typeface="黑体" panose="02010609060101010101" charset="-122"/>
              </a:rPr>
              <a:t>       </a:t>
            </a:r>
            <a:r>
              <a:rPr lang="zh-CN" altLang="en-US" sz="2400" b="1" dirty="0" smtClean="0">
                <a:latin typeface="黑体" panose="02010609060101010101" charset="-122"/>
                <a:ea typeface="黑体" panose="02010609060101010101" charset="-122"/>
                <a:cs typeface="黑体" panose="02010609060101010101" charset="-122"/>
              </a:rPr>
              <a:t>败乎！”子</a:t>
            </a:r>
            <a:r>
              <a:rPr lang="zh-CN" altLang="en-US" sz="2400" b="1" dirty="0">
                <a:latin typeface="黑体" panose="02010609060101010101" charset="-122"/>
                <a:ea typeface="黑体" panose="02010609060101010101" charset="-122"/>
                <a:cs typeface="黑体" panose="02010609060101010101" charset="-122"/>
              </a:rPr>
              <a:t>产：“若吾子之言，侨不才，不能及自损，吾以</a:t>
            </a:r>
            <a:r>
              <a:rPr lang="zh-CN" altLang="en-US" sz="2400" b="1" dirty="0">
                <a:solidFill>
                  <a:srgbClr val="FF0000"/>
                </a:solidFill>
                <a:latin typeface="黑体" panose="02010609060101010101" charset="-122"/>
                <a:ea typeface="黑体" panose="02010609060101010101" charset="-122"/>
                <a:cs typeface="黑体" panose="02010609060101010101" charset="-122"/>
              </a:rPr>
              <a:t>救世</a:t>
            </a:r>
            <a:r>
              <a:rPr lang="zh-CN" altLang="en-US" sz="2400" b="1" dirty="0">
                <a:latin typeface="黑体" panose="02010609060101010101" charset="-122"/>
                <a:ea typeface="黑体" panose="02010609060101010101" charset="-122"/>
                <a:cs typeface="黑体" panose="02010609060101010101" charset="-122"/>
              </a:rPr>
              <a:t>也。</a:t>
            </a:r>
            <a:r>
              <a:rPr lang="zh-CN" altLang="en-US" sz="2400" b="1" dirty="0" smtClean="0">
                <a:latin typeface="黑体" panose="02010609060101010101" charset="-122"/>
                <a:ea typeface="黑体" panose="02010609060101010101" charset="-122"/>
                <a:cs typeface="黑体" panose="02010609060101010101" charset="-122"/>
              </a:rPr>
              <a:t>”</a:t>
            </a:r>
            <a:endParaRPr lang="zh-CN" altLang="en-US" sz="2400" b="1" dirty="0" smtClean="0">
              <a:latin typeface="黑体" panose="02010609060101010101" charset="-122"/>
              <a:ea typeface="黑体" panose="02010609060101010101" charset="-122"/>
              <a:cs typeface="黑体" panose="02010609060101010101" charset="-122"/>
            </a:endParaRPr>
          </a:p>
          <a:p>
            <a:r>
              <a:rPr lang="zh-CN" altLang="en-US" sz="2400" b="1" dirty="0" smtClean="0">
                <a:latin typeface="黑体" panose="02010609060101010101" charset="-122"/>
                <a:ea typeface="黑体" panose="02010609060101010101" charset="-122"/>
                <a:cs typeface="黑体" panose="02010609060101010101" charset="-122"/>
              </a:rPr>
              <a:t> </a:t>
            </a:r>
            <a:r>
              <a:rPr lang="en-US" altLang="zh-CN" sz="2400" b="1" dirty="0" smtClean="0">
                <a:latin typeface="黑体" panose="02010609060101010101" charset="-122"/>
                <a:ea typeface="黑体" panose="02010609060101010101" charset="-122"/>
                <a:cs typeface="黑体" panose="02010609060101010101" charset="-122"/>
              </a:rPr>
              <a:t>                                          </a:t>
            </a:r>
            <a:r>
              <a:rPr lang="en-US" altLang="zh-CN" sz="2000" b="1" dirty="0" smtClean="0">
                <a:latin typeface="黑体" panose="02010609060101010101" charset="-122"/>
                <a:ea typeface="黑体" panose="02010609060101010101" charset="-122"/>
                <a:cs typeface="黑体" panose="02010609060101010101" charset="-122"/>
              </a:rPr>
              <a:t>——</a:t>
            </a:r>
            <a:r>
              <a:rPr lang="zh-CN" altLang="en-US" sz="2000" b="1" dirty="0">
                <a:latin typeface="黑体" panose="02010609060101010101" charset="-122"/>
                <a:ea typeface="黑体" panose="02010609060101010101" charset="-122"/>
                <a:cs typeface="黑体" panose="02010609060101010101" charset="-122"/>
              </a:rPr>
              <a:t>摘编自</a:t>
            </a:r>
            <a:r>
              <a:rPr lang="zh-CN" altLang="en-US" sz="2000" b="1" dirty="0" smtClean="0">
                <a:latin typeface="黑体" panose="02010609060101010101" charset="-122"/>
                <a:ea typeface="黑体" panose="02010609060101010101" charset="-122"/>
                <a:cs typeface="黑体" panose="02010609060101010101" charset="-122"/>
              </a:rPr>
              <a:t>徐喜良：</a:t>
            </a:r>
            <a:r>
              <a:rPr lang="en-US" altLang="zh-CN" sz="2000" b="1" dirty="0" smtClean="0">
                <a:latin typeface="黑体" panose="02010609060101010101" charset="-122"/>
                <a:ea typeface="黑体" panose="02010609060101010101" charset="-122"/>
                <a:cs typeface="黑体" panose="02010609060101010101" charset="-122"/>
              </a:rPr>
              <a:t>《</a:t>
            </a:r>
            <a:r>
              <a:rPr lang="zh-CN" altLang="en-US" sz="2000" b="1" dirty="0" smtClean="0">
                <a:latin typeface="黑体" panose="02010609060101010101" charset="-122"/>
                <a:ea typeface="黑体" panose="02010609060101010101" charset="-122"/>
                <a:cs typeface="黑体" panose="02010609060101010101" charset="-122"/>
              </a:rPr>
              <a:t>中国通史</a:t>
            </a:r>
            <a:r>
              <a:rPr lang="en-US" altLang="zh-CN" sz="2000" b="1" dirty="0" smtClean="0">
                <a:latin typeface="黑体" panose="02010609060101010101" charset="-122"/>
                <a:ea typeface="黑体" panose="02010609060101010101" charset="-122"/>
                <a:cs typeface="黑体" panose="02010609060101010101" charset="-122"/>
              </a:rPr>
              <a:t>》</a:t>
            </a:r>
            <a:endParaRPr lang="en-US" altLang="zh-CN" sz="2000" b="1" dirty="0" smtClean="0">
              <a:latin typeface="黑体" panose="02010609060101010101" charset="-122"/>
              <a:ea typeface="黑体" panose="02010609060101010101" charset="-122"/>
              <a:cs typeface="黑体" panose="02010609060101010101" charset="-122"/>
            </a:endParaRPr>
          </a:p>
        </p:txBody>
      </p:sp>
      <p:sp>
        <p:nvSpPr>
          <p:cNvPr id="12" name="文本框 11"/>
          <p:cNvSpPr txBox="1"/>
          <p:nvPr/>
        </p:nvSpPr>
        <p:spPr>
          <a:xfrm>
            <a:off x="257175" y="4292600"/>
            <a:ext cx="11141710" cy="1076325"/>
          </a:xfrm>
          <a:prstGeom prst="rect">
            <a:avLst/>
          </a:prstGeom>
          <a:noFill/>
        </p:spPr>
        <p:txBody>
          <a:bodyPr wrap="square" rtlCol="0">
            <a:spAutoFit/>
          </a:bodyPr>
          <a:p>
            <a:r>
              <a:rPr lang="zh-CN" altLang="en-US" sz="3600" b="1" dirty="0" smtClean="0">
                <a:latin typeface="微软雅黑" panose="020B0503020204020204" charset="-122"/>
                <a:ea typeface="微软雅黑" panose="020B0503020204020204" charset="-122"/>
                <a:cs typeface="微软雅黑" panose="020B0503020204020204" charset="-122"/>
              </a:rPr>
              <a:t>问题</a:t>
            </a:r>
            <a:r>
              <a:rPr lang="en-US" altLang="zh-CN" sz="3600" b="1" dirty="0" smtClean="0">
                <a:latin typeface="微软雅黑" panose="020B0503020204020204" charset="-122"/>
                <a:ea typeface="微软雅黑" panose="020B0503020204020204" charset="-122"/>
                <a:cs typeface="微软雅黑" panose="020B0503020204020204" charset="-122"/>
              </a:rPr>
              <a:t>2</a:t>
            </a:r>
            <a:r>
              <a:rPr lang="zh-CN" altLang="en-US" sz="3600" b="1" dirty="0" smtClean="0">
                <a:latin typeface="微软雅黑" panose="020B0503020204020204" charset="-122"/>
                <a:ea typeface="微软雅黑" panose="020B0503020204020204" charset="-122"/>
                <a:cs typeface="微软雅黑" panose="020B0503020204020204" charset="-122"/>
              </a:rPr>
              <a:t>：</a:t>
            </a:r>
            <a:r>
              <a:rPr lang="zh-CN" altLang="en-US" sz="2800" b="1" dirty="0" smtClean="0">
                <a:latin typeface="微软雅黑" panose="020B0503020204020204" charset="-122"/>
                <a:ea typeface="微软雅黑" panose="020B0503020204020204" charset="-122"/>
                <a:cs typeface="微软雅黑" panose="020B0503020204020204" charset="-122"/>
              </a:rPr>
              <a:t>从夏商周到春秋战国的法律实践发生了什么变化？</a:t>
            </a:r>
            <a:r>
              <a:rPr lang="zh-CN" altLang="en-US" sz="2800" b="1" dirty="0">
                <a:latin typeface="微软雅黑" panose="020B0503020204020204" charset="-122"/>
                <a:ea typeface="微软雅黑" panose="020B0503020204020204" charset="-122"/>
                <a:cs typeface="微软雅黑" panose="020B0503020204020204" charset="-122"/>
                <a:sym typeface="+mn-ea"/>
              </a:rPr>
              <a:t>叔</a:t>
            </a:r>
            <a:r>
              <a:rPr lang="zh-CN" altLang="en-US" sz="2800" b="1" dirty="0" smtClean="0">
                <a:latin typeface="微软雅黑" panose="020B0503020204020204" charset="-122"/>
                <a:ea typeface="微软雅黑" panose="020B0503020204020204" charset="-122"/>
                <a:cs typeface="微软雅黑" panose="020B0503020204020204" charset="-122"/>
                <a:sym typeface="+mn-ea"/>
              </a:rPr>
              <a:t>向为何</a:t>
            </a:r>
            <a:endParaRPr lang="zh-CN" altLang="en-US" sz="2800" b="1" dirty="0" smtClean="0">
              <a:latin typeface="微软雅黑" panose="020B0503020204020204" charset="-122"/>
              <a:ea typeface="微软雅黑" panose="020B0503020204020204" charset="-122"/>
              <a:cs typeface="微软雅黑" panose="020B0503020204020204" charset="-122"/>
              <a:sym typeface="+mn-ea"/>
            </a:endParaRPr>
          </a:p>
          <a:p>
            <a:r>
              <a:rPr lang="en-US" altLang="zh-CN" sz="2800" b="1" dirty="0" smtClean="0">
                <a:latin typeface="微软雅黑" panose="020B0503020204020204" charset="-122"/>
                <a:ea typeface="微软雅黑" panose="020B0503020204020204" charset="-122"/>
                <a:cs typeface="微软雅黑" panose="020B0503020204020204" charset="-122"/>
                <a:sym typeface="+mn-ea"/>
              </a:rPr>
              <a:t>               </a:t>
            </a:r>
            <a:r>
              <a:rPr lang="zh-CN" altLang="en-US" sz="2800" b="1" dirty="0" smtClean="0">
                <a:latin typeface="微软雅黑" panose="020B0503020204020204" charset="-122"/>
                <a:ea typeface="微软雅黑" panose="020B0503020204020204" charset="-122"/>
                <a:cs typeface="微软雅黑" panose="020B0503020204020204" charset="-122"/>
                <a:sym typeface="+mn-ea"/>
              </a:rPr>
              <a:t>反对子产“铸刑书”？ “铸刑书”有什么深远的历史影响？</a:t>
            </a:r>
            <a:endParaRPr lang="zh-CN" altLang="en-US" sz="2800" b="1" dirty="0" smtClean="0">
              <a:latin typeface="微软雅黑" panose="020B0503020204020204" charset="-122"/>
              <a:ea typeface="微软雅黑" panose="020B0503020204020204" charset="-122"/>
              <a:cs typeface="微软雅黑" panose="020B0503020204020204" charset="-122"/>
              <a:sym typeface="+mn-ea"/>
            </a:endParaRPr>
          </a:p>
        </p:txBody>
      </p:sp>
      <p:sp>
        <p:nvSpPr>
          <p:cNvPr id="3" name="文本框 2"/>
          <p:cNvSpPr txBox="1"/>
          <p:nvPr/>
        </p:nvSpPr>
        <p:spPr>
          <a:xfrm>
            <a:off x="404495" y="5431790"/>
            <a:ext cx="11530965" cy="1072515"/>
          </a:xfrm>
          <a:prstGeom prst="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wrap="square" rtlCol="0">
            <a:noAutofit/>
          </a:bodyPr>
          <a:p>
            <a:r>
              <a:rPr lang="en-US" altLang="zh-CN" sz="2800" b="1" dirty="0" smtClean="0">
                <a:solidFill>
                  <a:srgbClr val="FF0000"/>
                </a:solidFill>
                <a:latin typeface="微软雅黑" panose="020B0503020204020204" charset="-122"/>
                <a:ea typeface="微软雅黑" panose="020B0503020204020204" charset="-122"/>
                <a:cs typeface="微软雅黑" panose="020B0503020204020204" charset="-122"/>
              </a:rPr>
              <a:t>  </a:t>
            </a:r>
            <a:r>
              <a:rPr lang="zh-CN" altLang="en-US" sz="3200" b="1" dirty="0" smtClean="0">
                <a:solidFill>
                  <a:srgbClr val="FF0000"/>
                </a:solidFill>
                <a:latin typeface="微软雅黑" panose="020B0503020204020204" charset="-122"/>
                <a:ea typeface="微软雅黑" panose="020B0503020204020204" charset="-122"/>
                <a:cs typeface="微软雅黑" panose="020B0503020204020204" charset="-122"/>
              </a:rPr>
              <a:t>子产“铸刑书”</a:t>
            </a:r>
            <a:r>
              <a:rPr lang="zh-CN" altLang="en-US" sz="3200" b="1" dirty="0">
                <a:solidFill>
                  <a:srgbClr val="FF0000"/>
                </a:solidFill>
                <a:latin typeface="微软雅黑" panose="020B0503020204020204" charset="-122"/>
                <a:ea typeface="微软雅黑" panose="020B0503020204020204" charset="-122"/>
                <a:cs typeface="微软雅黑" panose="020B0503020204020204" charset="-122"/>
              </a:rPr>
              <a:t>是</a:t>
            </a:r>
            <a:r>
              <a:rPr lang="zh-CN" altLang="en-US" sz="3200" b="1" dirty="0" smtClean="0">
                <a:solidFill>
                  <a:srgbClr val="FF0000"/>
                </a:solidFill>
                <a:latin typeface="微软雅黑" panose="020B0503020204020204" charset="-122"/>
                <a:ea typeface="微软雅黑" panose="020B0503020204020204" charset="-122"/>
                <a:cs typeface="微软雅黑" panose="020B0503020204020204" charset="-122"/>
              </a:rPr>
              <a:t>中国最早的成文法，拉开了中华法系的序幕。</a:t>
            </a:r>
            <a:r>
              <a:rPr lang="en-US" altLang="zh-CN" sz="3200" b="1" dirty="0" smtClean="0">
                <a:solidFill>
                  <a:srgbClr val="FF0000"/>
                </a:solidFill>
                <a:latin typeface="微软雅黑" panose="020B0503020204020204" charset="-122"/>
                <a:ea typeface="微软雅黑" panose="020B0503020204020204" charset="-122"/>
                <a:cs typeface="微软雅黑" panose="020B0503020204020204" charset="-122"/>
              </a:rPr>
              <a:t>  </a:t>
            </a:r>
            <a:endParaRPr lang="en-US" altLang="zh-CN" sz="3200" b="1" dirty="0" smtClean="0">
              <a:solidFill>
                <a:srgbClr val="FF0000"/>
              </a:solidFill>
              <a:latin typeface="微软雅黑" panose="020B0503020204020204" charset="-122"/>
              <a:ea typeface="微软雅黑" panose="020B0503020204020204" charset="-122"/>
              <a:cs typeface="微软雅黑" panose="020B0503020204020204" charset="-122"/>
            </a:endParaRPr>
          </a:p>
          <a:p>
            <a:r>
              <a:rPr lang="en-US" altLang="zh-CN" sz="3200" b="1" dirty="0" smtClean="0">
                <a:solidFill>
                  <a:srgbClr val="FF0000"/>
                </a:solidFill>
                <a:latin typeface="微软雅黑" panose="020B0503020204020204" charset="-122"/>
                <a:ea typeface="微软雅黑" panose="020B0503020204020204" charset="-122"/>
                <a:cs typeface="微软雅黑" panose="020B0503020204020204" charset="-122"/>
              </a:rPr>
              <a:t>     </a:t>
            </a:r>
            <a:r>
              <a:rPr lang="zh-CN" altLang="en-US" sz="3200" b="1" dirty="0" smtClean="0">
                <a:solidFill>
                  <a:srgbClr val="FF0000"/>
                </a:solidFill>
                <a:latin typeface="微软雅黑" panose="020B0503020204020204" charset="-122"/>
                <a:ea typeface="微软雅黑" panose="020B0503020204020204" charset="-122"/>
                <a:cs typeface="微软雅黑" panose="020B0503020204020204" charset="-122"/>
                <a:sym typeface="+mn-ea"/>
              </a:rPr>
              <a:t>叔</a:t>
            </a:r>
            <a:r>
              <a:rPr lang="zh-CN" altLang="en-US" sz="3200" b="1" dirty="0">
                <a:solidFill>
                  <a:srgbClr val="FF0000"/>
                </a:solidFill>
                <a:latin typeface="微软雅黑" panose="020B0503020204020204" charset="-122"/>
                <a:ea typeface="微软雅黑" panose="020B0503020204020204" charset="-122"/>
                <a:cs typeface="微软雅黑" panose="020B0503020204020204" charset="-122"/>
                <a:sym typeface="+mn-ea"/>
              </a:rPr>
              <a:t>向不愿丧失贵族生杀予夺特权</a:t>
            </a:r>
            <a:r>
              <a:rPr lang="en-US" altLang="zh-CN" sz="3200" b="1" dirty="0">
                <a:solidFill>
                  <a:srgbClr val="FF0000"/>
                </a:solidFill>
                <a:latin typeface="微软雅黑" panose="020B0503020204020204" charset="-122"/>
                <a:ea typeface="微软雅黑" panose="020B0503020204020204" charset="-122"/>
                <a:cs typeface="微软雅黑" panose="020B0503020204020204" charset="-122"/>
                <a:sym typeface="+mn-ea"/>
              </a:rPr>
              <a:t>,</a:t>
            </a:r>
            <a:r>
              <a:rPr lang="zh-CN" altLang="en-US" sz="3200" b="1" dirty="0">
                <a:solidFill>
                  <a:srgbClr val="FF0000"/>
                </a:solidFill>
                <a:latin typeface="微软雅黑" panose="020B0503020204020204" charset="-122"/>
                <a:ea typeface="微软雅黑" panose="020B0503020204020204" charset="-122"/>
                <a:cs typeface="微软雅黑" panose="020B0503020204020204" charset="-122"/>
                <a:sym typeface="+mn-ea"/>
              </a:rPr>
              <a:t>认为公布刑法违反“礼治”。</a:t>
            </a:r>
            <a:endParaRPr lang="zh-CN" altLang="en-US" sz="2800" b="1" dirty="0">
              <a:solidFill>
                <a:srgbClr val="FF0000"/>
              </a:solidFill>
              <a:latin typeface="微软雅黑" panose="020B0503020204020204" charset="-122"/>
              <a:ea typeface="微软雅黑" panose="020B0503020204020204" charset="-122"/>
              <a:cs typeface="微软雅黑" panose="020B0503020204020204" charset="-122"/>
            </a:endParaRPr>
          </a:p>
          <a:p>
            <a:endParaRPr lang="zh-CN" altLang="en-US" sz="2800" b="1" dirty="0" smtClean="0">
              <a:solidFill>
                <a:srgbClr val="FF0000"/>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000" fill="hold">
                                          <p:stCondLst>
                                            <p:cond delay="0"/>
                                          </p:stCondLst>
                                        </p:cTn>
                                        <p:tgtEl>
                                          <p:spTgt spid="5"/>
                                        </p:tgtEl>
                                        <p:attrNameLst>
                                          <p:attrName>style.visibility</p:attrName>
                                        </p:attrNameLst>
                                      </p:cBhvr>
                                      <p:to>
                                        <p:strVal val="visible"/>
                                      </p:to>
                                    </p:set>
                                    <p:animEffect transition="in" filter="wipe(left)">
                                      <p:cBhvr>
                                        <p:cTn id="7" dur="1000"/>
                                        <p:tgtEl>
                                          <p:spTgt spid="5"/>
                                        </p:tgtEl>
                                      </p:cBhvr>
                                    </p:animEffect>
                                  </p:childTnLst>
                                </p:cTn>
                              </p:par>
                              <p:par>
                                <p:cTn id="8" presetID="22" presetClass="entr" presetSubtype="8" fill="hold" grpId="0" nodeType="withEffect">
                                  <p:stCondLst>
                                    <p:cond delay="0"/>
                                  </p:stCondLst>
                                  <p:childTnLst>
                                    <p:set>
                                      <p:cBhvr>
                                        <p:cTn id="9" dur="1000" fill="hold">
                                          <p:stCondLst>
                                            <p:cond delay="0"/>
                                          </p:stCondLst>
                                        </p:cTn>
                                        <p:tgtEl>
                                          <p:spTgt spid="2"/>
                                        </p:tgtEl>
                                        <p:attrNameLst>
                                          <p:attrName>style.visibility</p:attrName>
                                        </p:attrNameLst>
                                      </p:cBhvr>
                                      <p:to>
                                        <p:strVal val="visible"/>
                                      </p:to>
                                    </p:set>
                                    <p:animEffect transition="in" filter="wipe(left)">
                                      <p:cBhvr>
                                        <p:cTn id="10" dur="1000"/>
                                        <p:tgtEl>
                                          <p:spTgt spid="2"/>
                                        </p:tgtEl>
                                      </p:cBhvr>
                                    </p:animEffect>
                                  </p:childTnLst>
                                </p:cTn>
                              </p:par>
                              <p:par>
                                <p:cTn id="11" presetID="22" presetClass="entr" presetSubtype="8" fill="hold" grpId="2" nodeType="withEffect">
                                  <p:stCondLst>
                                    <p:cond delay="0"/>
                                  </p:stCondLst>
                                  <p:childTnLst>
                                    <p:set>
                                      <p:cBhvr>
                                        <p:cTn id="12" dur="1000" fill="hold">
                                          <p:stCondLst>
                                            <p:cond delay="0"/>
                                          </p:stCondLst>
                                        </p:cTn>
                                        <p:tgtEl>
                                          <p:spTgt spid="12"/>
                                        </p:tgtEl>
                                        <p:attrNameLst>
                                          <p:attrName>style.visibility</p:attrName>
                                        </p:attrNameLst>
                                      </p:cBhvr>
                                      <p:to>
                                        <p:strVal val="visible"/>
                                      </p:to>
                                    </p:set>
                                    <p:animEffect transition="in" filter="wipe(left)">
                                      <p:cBhvr>
                                        <p:cTn id="13" dur="1000"/>
                                        <p:tgtEl>
                                          <p:spTgt spid="12"/>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37" fill="hold" grpId="0" nodeType="clickEffect">
                                  <p:stCondLst>
                                    <p:cond delay="0"/>
                                  </p:stCondLst>
                                  <p:childTnLst>
                                    <p:set>
                                      <p:cBhvr>
                                        <p:cTn id="17" dur="1000" fill="hold">
                                          <p:stCondLst>
                                            <p:cond delay="0"/>
                                          </p:stCondLst>
                                        </p:cTn>
                                        <p:tgtEl>
                                          <p:spTgt spid="3"/>
                                        </p:tgtEl>
                                        <p:attrNameLst>
                                          <p:attrName>style.visibility</p:attrName>
                                        </p:attrNameLst>
                                      </p:cBhvr>
                                      <p:to>
                                        <p:strVal val="visible"/>
                                      </p:to>
                                    </p:set>
                                    <p:animEffect transition="in" filter="barn(outVertical)">
                                      <p:cBhvr>
                                        <p:cTn id="18"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1"/>
      <p:bldP spid="5" grpId="0" animBg="1"/>
      <p:bldP spid="2" grpId="0" animBg="1"/>
      <p:bldP spid="12" grpId="2"/>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 name="文本框 7"/>
          <p:cNvSpPr txBox="1"/>
          <p:nvPr/>
        </p:nvSpPr>
        <p:spPr>
          <a:xfrm>
            <a:off x="192368" y="183780"/>
            <a:ext cx="11360845" cy="1814830"/>
          </a:xfrm>
          <a:prstGeom prst="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zh-CN" altLang="en-US" sz="2800" b="1" dirty="0" smtClean="0">
                <a:solidFill>
                  <a:srgbClr val="FF0000"/>
                </a:solidFill>
                <a:latin typeface="微软雅黑" panose="020B0503020204020204" charset="-122"/>
                <a:ea typeface="微软雅黑" panose="020B0503020204020204" charset="-122"/>
                <a:cs typeface="微软雅黑" panose="020B0503020204020204" charset="-122"/>
              </a:rPr>
              <a:t>子产“铸刑书”</a:t>
            </a:r>
            <a:r>
              <a:rPr lang="zh-CN" altLang="en-US" sz="2800" b="1" dirty="0" smtClean="0">
                <a:solidFill>
                  <a:srgbClr val="0000FF"/>
                </a:solidFill>
                <a:latin typeface="微软雅黑" panose="020B0503020204020204" charset="-122"/>
                <a:ea typeface="微软雅黑" panose="020B0503020204020204" charset="-122"/>
                <a:cs typeface="微软雅黑" panose="020B0503020204020204" charset="-122"/>
              </a:rPr>
              <a:t>限制贵族特权，在一定程度上保护平民的利益</a:t>
            </a:r>
            <a:r>
              <a:rPr lang="zh-CN" altLang="en-US" sz="2800" b="1" dirty="0" smtClean="0">
                <a:solidFill>
                  <a:srgbClr val="FF0000"/>
                </a:solidFill>
                <a:latin typeface="微软雅黑" panose="020B0503020204020204" charset="-122"/>
                <a:ea typeface="微软雅黑" panose="020B0503020204020204" charset="-122"/>
                <a:cs typeface="微软雅黑" panose="020B0503020204020204" charset="-122"/>
              </a:rPr>
              <a:t>。刑书的内容具有鲜明的改革色彩，</a:t>
            </a:r>
            <a:r>
              <a:rPr lang="zh-CN" altLang="en-US" sz="2800" b="1" dirty="0" smtClean="0">
                <a:solidFill>
                  <a:srgbClr val="FFFF00"/>
                </a:solidFill>
                <a:highlight>
                  <a:srgbClr val="FFFF00"/>
                </a:highlight>
                <a:latin typeface="微软雅黑" panose="020B0503020204020204" charset="-122"/>
                <a:ea typeface="微软雅黑" panose="020B0503020204020204" charset="-122"/>
                <a:cs typeface="微软雅黑" panose="020B0503020204020204" charset="-122"/>
              </a:rPr>
              <a:t>为</a:t>
            </a:r>
            <a:r>
              <a:rPr lang="zh-CN" altLang="en-US" sz="2800" b="1" dirty="0" smtClean="0">
                <a:solidFill>
                  <a:schemeClr val="tx1"/>
                </a:solidFill>
                <a:highlight>
                  <a:srgbClr val="FFFF00"/>
                </a:highlight>
                <a:latin typeface="微软雅黑" panose="020B0503020204020204" charset="-122"/>
                <a:ea typeface="微软雅黑" panose="020B0503020204020204" charset="-122"/>
                <a:cs typeface="微软雅黑" panose="020B0503020204020204" charset="-122"/>
              </a:rPr>
              <a:t>法家的“以法治国”提供了经验</a:t>
            </a:r>
            <a:r>
              <a:rPr lang="zh-CN" altLang="en-US" sz="2800" b="1" dirty="0" smtClean="0">
                <a:solidFill>
                  <a:srgbClr val="FF0000"/>
                </a:solidFill>
                <a:latin typeface="微软雅黑" panose="020B0503020204020204" charset="-122"/>
                <a:ea typeface="微软雅黑" panose="020B0503020204020204" charset="-122"/>
                <a:cs typeface="微软雅黑" panose="020B0503020204020204" charset="-122"/>
              </a:rPr>
              <a:t>，也为历代王朝法制建设的发展奠基，成为秦汉以后封建法制的滥觞。对维护封建经济基础、促进封建社会的形成起到推动作用。</a:t>
            </a:r>
            <a:endParaRPr lang="zh-CN" altLang="en-US" sz="2800" b="1" dirty="0" smtClean="0">
              <a:solidFill>
                <a:srgbClr val="FF0000"/>
              </a:solidFill>
              <a:latin typeface="微软雅黑" panose="020B0503020204020204" charset="-122"/>
              <a:ea typeface="微软雅黑" panose="020B0503020204020204" charset="-122"/>
              <a:cs typeface="微软雅黑" panose="020B0503020204020204" charset="-122"/>
            </a:endParaRPr>
          </a:p>
        </p:txBody>
      </p:sp>
      <p:sp>
        <p:nvSpPr>
          <p:cNvPr id="2" name="文本框 1"/>
          <p:cNvSpPr txBox="1"/>
          <p:nvPr/>
        </p:nvSpPr>
        <p:spPr>
          <a:xfrm>
            <a:off x="191770" y="2168525"/>
            <a:ext cx="11640185" cy="1260475"/>
          </a:xfrm>
          <a:prstGeom prst="rect">
            <a:avLst/>
          </a:prstGeom>
          <a:noFill/>
          <a:ln>
            <a:solidFill>
              <a:srgbClr val="4B6865"/>
            </a:solidFill>
          </a:ln>
        </p:spPr>
        <p:txBody>
          <a:bodyPr wrap="square" rtlCol="0">
            <a:spAutoFit/>
          </a:bodyPr>
          <a:p>
            <a:r>
              <a:rPr lang="zh-CN" altLang="en-US" sz="2800" b="1" dirty="0" smtClean="0">
                <a:solidFill>
                  <a:srgbClr val="0000FF"/>
                </a:solidFill>
                <a:latin typeface="黑体" panose="02010609060101010101" charset="-122"/>
                <a:ea typeface="黑体" panose="02010609060101010101" charset="-122"/>
                <a:cs typeface="黑体" panose="02010609060101010101" charset="-122"/>
                <a:sym typeface="+mn-ea"/>
              </a:rPr>
              <a:t>材料</a:t>
            </a:r>
            <a:r>
              <a:rPr lang="en-US" altLang="zh-CN" sz="2800" b="1" dirty="0" smtClean="0">
                <a:solidFill>
                  <a:srgbClr val="0000FF"/>
                </a:solidFill>
                <a:latin typeface="黑体" panose="02010609060101010101" charset="-122"/>
                <a:ea typeface="黑体" panose="02010609060101010101" charset="-122"/>
                <a:cs typeface="黑体" panose="02010609060101010101" charset="-122"/>
                <a:sym typeface="+mn-ea"/>
              </a:rPr>
              <a:t>5</a:t>
            </a:r>
            <a:r>
              <a:rPr lang="zh-CN" altLang="en-US" sz="2800" b="1" dirty="0" smtClean="0">
                <a:solidFill>
                  <a:srgbClr val="0000FF"/>
                </a:solidFill>
                <a:latin typeface="黑体" panose="02010609060101010101" charset="-122"/>
                <a:ea typeface="黑体" panose="02010609060101010101" charset="-122"/>
                <a:cs typeface="黑体" panose="02010609060101010101" charset="-122"/>
                <a:sym typeface="+mn-ea"/>
              </a:rPr>
              <a:t>：</a:t>
            </a:r>
            <a:r>
              <a:rPr lang="zh-CN" altLang="en-US" sz="2400" b="1" dirty="0" smtClean="0">
                <a:latin typeface="黑体" panose="02010609060101010101" charset="-122"/>
                <a:ea typeface="黑体" panose="02010609060101010101" charset="-122"/>
                <a:cs typeface="黑体" panose="02010609060101010101" charset="-122"/>
              </a:rPr>
              <a:t>孔子对晋国铸刑鼎予以猛烈抨击</a:t>
            </a:r>
            <a:r>
              <a:rPr lang="zh-CN" altLang="en-US" sz="2400" b="1" dirty="0">
                <a:latin typeface="黑体" panose="02010609060101010101" charset="-122"/>
                <a:ea typeface="黑体" panose="02010609060101010101" charset="-122"/>
                <a:cs typeface="黑体" panose="02010609060101010101" charset="-122"/>
              </a:rPr>
              <a:t>：“乎，失其度矣</a:t>
            </a:r>
            <a:r>
              <a:rPr lang="zh-CN" altLang="en-US" sz="2400" b="1" dirty="0" smtClean="0">
                <a:latin typeface="黑体" panose="02010609060101010101" charset="-122"/>
                <a:ea typeface="黑体" panose="02010609060101010101" charset="-122"/>
                <a:cs typeface="黑体" panose="02010609060101010101" charset="-122"/>
              </a:rPr>
              <a:t>！</a:t>
            </a:r>
            <a:r>
              <a:rPr lang="en-US" altLang="zh-CN" sz="2400" b="1" dirty="0" smtClean="0">
                <a:latin typeface="黑体" panose="02010609060101010101" charset="-122"/>
                <a:ea typeface="黑体" panose="02010609060101010101" charset="-122"/>
                <a:cs typeface="黑体" panose="02010609060101010101" charset="-122"/>
              </a:rPr>
              <a:t>……</a:t>
            </a:r>
            <a:r>
              <a:rPr lang="zh-CN" altLang="en-US" sz="2400" b="1" dirty="0" smtClean="0">
                <a:solidFill>
                  <a:srgbClr val="FF0000"/>
                </a:solidFill>
                <a:latin typeface="黑体" panose="02010609060101010101" charset="-122"/>
                <a:ea typeface="黑体" panose="02010609060101010101" charset="-122"/>
                <a:cs typeface="黑体" panose="02010609060101010101" charset="-122"/>
              </a:rPr>
              <a:t>贵贱</a:t>
            </a:r>
            <a:r>
              <a:rPr lang="zh-CN" altLang="en-US" sz="2400" b="1" dirty="0">
                <a:solidFill>
                  <a:srgbClr val="FF0000"/>
                </a:solidFill>
                <a:latin typeface="黑体" panose="02010609060101010101" charset="-122"/>
                <a:ea typeface="黑体" panose="02010609060101010101" charset="-122"/>
                <a:cs typeface="黑体" panose="02010609060101010101" charset="-122"/>
              </a:rPr>
              <a:t>不愆，所谓度也</a:t>
            </a:r>
            <a:r>
              <a:rPr lang="zh-CN" altLang="en-US" sz="2400" b="1" dirty="0" smtClean="0">
                <a:latin typeface="黑体" panose="02010609060101010101" charset="-122"/>
                <a:ea typeface="黑体" panose="02010609060101010101" charset="-122"/>
                <a:cs typeface="黑体" panose="02010609060101010101" charset="-122"/>
              </a:rPr>
              <a:t>。</a:t>
            </a:r>
            <a:r>
              <a:rPr lang="en-US" altLang="zh-CN" sz="2400" b="1" dirty="0" smtClean="0">
                <a:latin typeface="黑体" panose="02010609060101010101" charset="-122"/>
                <a:ea typeface="黑体" panose="02010609060101010101" charset="-122"/>
                <a:cs typeface="黑体" panose="02010609060101010101" charset="-122"/>
              </a:rPr>
              <a:t>……</a:t>
            </a:r>
            <a:r>
              <a:rPr lang="zh-CN" altLang="en-US" sz="2400" b="1" dirty="0" smtClean="0">
                <a:latin typeface="黑体" panose="02010609060101010101" charset="-122"/>
                <a:ea typeface="黑体" panose="02010609060101010101" charset="-122"/>
                <a:cs typeface="黑体" panose="02010609060101010101" charset="-122"/>
              </a:rPr>
              <a:t>今</a:t>
            </a:r>
            <a:r>
              <a:rPr lang="zh-CN" altLang="en-US" sz="2400" b="1" dirty="0">
                <a:latin typeface="黑体" panose="02010609060101010101" charset="-122"/>
                <a:ea typeface="黑体" panose="02010609060101010101" charset="-122"/>
                <a:cs typeface="黑体" panose="02010609060101010101" charset="-122"/>
              </a:rPr>
              <a:t>弃是度也，而为刑鼎，民在鼎矣，何以尊贵？贵何业之守？贵贱</a:t>
            </a:r>
            <a:r>
              <a:rPr lang="zh-CN" altLang="en-US" sz="2400" b="1" dirty="0" smtClean="0">
                <a:latin typeface="黑体" panose="02010609060101010101" charset="-122"/>
                <a:ea typeface="黑体" panose="02010609060101010101" charset="-122"/>
                <a:cs typeface="黑体" panose="02010609060101010101" charset="-122"/>
              </a:rPr>
              <a:t>无序。”</a:t>
            </a:r>
            <a:endParaRPr lang="zh-CN" altLang="en-US" sz="2400" b="1" dirty="0" smtClean="0">
              <a:latin typeface="黑体" panose="02010609060101010101" charset="-122"/>
              <a:ea typeface="黑体" panose="02010609060101010101" charset="-122"/>
              <a:cs typeface="黑体" panose="02010609060101010101" charset="-122"/>
            </a:endParaRPr>
          </a:p>
          <a:p>
            <a:r>
              <a:rPr lang="en-US" altLang="zh-CN" sz="2400" b="1" dirty="0" smtClean="0">
                <a:latin typeface="黑体" panose="02010609060101010101" charset="-122"/>
                <a:ea typeface="黑体" panose="02010609060101010101" charset="-122"/>
                <a:cs typeface="黑体" panose="02010609060101010101" charset="-122"/>
              </a:rPr>
              <a:t>                                                       </a:t>
            </a:r>
            <a:r>
              <a:rPr lang="en-US" altLang="zh-CN" sz="2000" b="1" dirty="0" smtClean="0">
                <a:latin typeface="黑体" panose="02010609060101010101" charset="-122"/>
                <a:ea typeface="黑体" panose="02010609060101010101" charset="-122"/>
                <a:cs typeface="黑体" panose="02010609060101010101" charset="-122"/>
              </a:rPr>
              <a:t>——《</a:t>
            </a:r>
            <a:r>
              <a:rPr lang="zh-CN" altLang="en-US" sz="2000" b="1" dirty="0" smtClean="0">
                <a:latin typeface="黑体" panose="02010609060101010101" charset="-122"/>
                <a:ea typeface="黑体" panose="02010609060101010101" charset="-122"/>
                <a:cs typeface="黑体" panose="02010609060101010101" charset="-122"/>
              </a:rPr>
              <a:t>孔子家语</a:t>
            </a:r>
            <a:r>
              <a:rPr lang="en-US" altLang="zh-CN" sz="2000" b="1" dirty="0" smtClean="0">
                <a:latin typeface="黑体" panose="02010609060101010101" charset="-122"/>
                <a:ea typeface="黑体" panose="02010609060101010101" charset="-122"/>
                <a:cs typeface="黑体" panose="02010609060101010101" charset="-122"/>
              </a:rPr>
              <a:t>》</a:t>
            </a:r>
            <a:endParaRPr lang="en-US" altLang="zh-CN" sz="2000" b="1" dirty="0" smtClean="0">
              <a:latin typeface="黑体" panose="02010609060101010101" charset="-122"/>
              <a:ea typeface="黑体" panose="02010609060101010101" charset="-122"/>
              <a:cs typeface="黑体" panose="02010609060101010101" charset="-122"/>
            </a:endParaRPr>
          </a:p>
        </p:txBody>
      </p:sp>
      <p:graphicFrame>
        <p:nvGraphicFramePr>
          <p:cNvPr id="14" name="表格 13"/>
          <p:cNvGraphicFramePr>
            <a:graphicFrameLocks noGrp="1"/>
          </p:cNvGraphicFramePr>
          <p:nvPr/>
        </p:nvGraphicFramePr>
        <p:xfrm>
          <a:off x="191813" y="3428713"/>
          <a:ext cx="6224553" cy="2103120"/>
        </p:xfrm>
        <a:graphic>
          <a:graphicData uri="http://schemas.openxmlformats.org/drawingml/2006/table">
            <a:tbl>
              <a:tblPr firstRow="1" bandRow="1">
                <a:tableStyleId>{16D9F66E-5EB9-4882-86FB-DCBF35E3C3E4}</a:tableStyleId>
              </a:tblPr>
              <a:tblGrid>
                <a:gridCol w="3129280"/>
                <a:gridCol w="3095273"/>
              </a:tblGrid>
              <a:tr h="457200">
                <a:tc>
                  <a:txBody>
                    <a:bodyPr/>
                    <a:p>
                      <a:pPr marL="0" marR="0" indent="0" algn="l" defTabSz="914400" rtl="0" eaLnBrk="1" fontAlgn="auto" latinLnBrk="0" hangingPunct="1">
                        <a:lnSpc>
                          <a:spcPct val="100000"/>
                        </a:lnSpc>
                        <a:spcBef>
                          <a:spcPts val="0"/>
                        </a:spcBef>
                        <a:spcAft>
                          <a:spcPts val="0"/>
                        </a:spcAft>
                        <a:buClrTx/>
                        <a:buSzTx/>
                        <a:buFontTx/>
                        <a:buNone/>
                        <a:defRPr/>
                      </a:pPr>
                      <a:r>
                        <a:rPr lang="zh-CN" altLang="en-US" sz="2400" b="1" dirty="0" smtClean="0">
                          <a:latin typeface="华文新魏" panose="02010800040101010101" pitchFamily="2" charset="-122"/>
                          <a:ea typeface="华文新魏" panose="02010800040101010101" pitchFamily="2" charset="-122"/>
                        </a:rPr>
                        <a:t>儒家（德治）</a:t>
                      </a:r>
                      <a:endParaRPr lang="zh-CN" altLang="en-US" sz="2400" b="1" dirty="0" smtClean="0">
                        <a:latin typeface="华文新魏" panose="02010800040101010101" pitchFamily="2" charset="-122"/>
                        <a:ea typeface="华文新魏" panose="0201080004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p>
                      <a:pPr algn="l"/>
                      <a:r>
                        <a:rPr lang="zh-CN" altLang="en-US" sz="2400" b="1" dirty="0" smtClean="0">
                          <a:latin typeface="华文新魏" panose="02010800040101010101" pitchFamily="2" charset="-122"/>
                          <a:ea typeface="华文新魏" panose="02010800040101010101" pitchFamily="2" charset="-122"/>
                        </a:rPr>
                        <a:t>法家（法治）</a:t>
                      </a:r>
                      <a:endParaRPr lang="zh-CN" altLang="en-US" sz="2400" b="1" dirty="0" smtClean="0">
                        <a:latin typeface="华文新魏" panose="02010800040101010101" pitchFamily="2" charset="-122"/>
                        <a:ea typeface="华文新魏" panose="0201080004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0300">
                <a:tc>
                  <a:txBody>
                    <a:bodyPr/>
                    <a:p>
                      <a:pPr algn="l"/>
                      <a:r>
                        <a:rPr lang="zh-CN" altLang="en-US" sz="2400" b="1" dirty="0" smtClean="0">
                          <a:latin typeface="华文新魏" panose="02010800040101010101" pitchFamily="2" charset="-122"/>
                          <a:ea typeface="华文新魏" panose="02010800040101010101" pitchFamily="2" charset="-122"/>
                        </a:rPr>
                        <a:t>人性本善</a:t>
                      </a:r>
                      <a:endParaRPr lang="zh-CN" altLang="en-US" sz="2400" b="1" dirty="0" smtClean="0">
                        <a:latin typeface="华文新魏" panose="02010800040101010101" pitchFamily="2" charset="-122"/>
                        <a:ea typeface="华文新魏" panose="0201080004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p>
                      <a:pPr marL="0" marR="0" indent="0" algn="l" defTabSz="914400" rtl="0" eaLnBrk="1" fontAlgn="auto" latinLnBrk="0" hangingPunct="1">
                        <a:lnSpc>
                          <a:spcPct val="100000"/>
                        </a:lnSpc>
                        <a:spcBef>
                          <a:spcPts val="0"/>
                        </a:spcBef>
                        <a:spcAft>
                          <a:spcPts val="0"/>
                        </a:spcAft>
                        <a:buClrTx/>
                        <a:buSzTx/>
                        <a:buFontTx/>
                        <a:buNone/>
                        <a:defRPr/>
                      </a:pPr>
                      <a:r>
                        <a:rPr lang="zh-CN" altLang="en-US" sz="2400" b="1" dirty="0" smtClean="0">
                          <a:latin typeface="华文新魏" panose="02010800040101010101" pitchFamily="2" charset="-122"/>
                          <a:ea typeface="华文新魏" panose="02010800040101010101" pitchFamily="2" charset="-122"/>
                        </a:rPr>
                        <a:t>人性本恶</a:t>
                      </a:r>
                      <a:endParaRPr lang="zh-CN" altLang="en-US" sz="2400" b="1" dirty="0" smtClean="0">
                        <a:latin typeface="华文新魏" panose="02010800040101010101" pitchFamily="2" charset="-122"/>
                        <a:ea typeface="华文新魏" panose="0201080004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p>
                      <a:pPr algn="l"/>
                      <a:r>
                        <a:rPr lang="zh-CN" altLang="en-US" sz="2400" b="1" dirty="0" smtClean="0">
                          <a:latin typeface="华文新魏" panose="02010800040101010101" pitchFamily="2" charset="-122"/>
                          <a:ea typeface="华文新魏" panose="02010800040101010101" pitchFamily="2" charset="-122"/>
                        </a:rPr>
                        <a:t>为政以德，施仁政于民，省刑罚，薄税敛。</a:t>
                      </a:r>
                      <a:endParaRPr lang="zh-CN" altLang="en-US" sz="2400" b="1" dirty="0" smtClean="0">
                        <a:latin typeface="华文新魏" panose="02010800040101010101" pitchFamily="2" charset="-122"/>
                        <a:ea typeface="华文新魏" panose="0201080004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p>
                      <a:pPr algn="l"/>
                      <a:r>
                        <a:rPr lang="zh-CN" altLang="en-US" sz="2400" b="1" dirty="0" smtClean="0">
                          <a:latin typeface="华文新魏" panose="02010800040101010101" pitchFamily="2" charset="-122"/>
                          <a:ea typeface="华文新魏" panose="02010800040101010101" pitchFamily="2" charset="-122"/>
                        </a:rPr>
                        <a:t>“以法为教，以吏为师”，奖励耕战，军公爵制。</a:t>
                      </a:r>
                      <a:endParaRPr lang="zh-CN" altLang="en-US" sz="2400" b="1" dirty="0" smtClean="0">
                        <a:latin typeface="华文新魏" panose="02010800040101010101" pitchFamily="2" charset="-122"/>
                        <a:ea typeface="华文新魏" panose="0201080004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3" name="文本框 12"/>
          <p:cNvSpPr txBox="1"/>
          <p:nvPr/>
        </p:nvSpPr>
        <p:spPr>
          <a:xfrm>
            <a:off x="192448" y="5719189"/>
            <a:ext cx="6228583" cy="829945"/>
          </a:xfrm>
          <a:prstGeom prst="rect">
            <a:avLst/>
          </a:prstGeom>
          <a:noFill/>
          <a:ln>
            <a:solidFill>
              <a:srgbClr val="4B6865"/>
            </a:solidFill>
          </a:ln>
        </p:spPr>
        <p:txBody>
          <a:bodyPr wrap="square" rtlCol="0">
            <a:spAutoFit/>
          </a:bodyPr>
          <a:p>
            <a:r>
              <a:rPr lang="zh-CN" altLang="en-US" sz="2400" b="1" dirty="0" smtClean="0">
                <a:latin typeface="黑体" panose="02010609060101010101" charset="-122"/>
                <a:ea typeface="黑体" panose="02010609060101010101" charset="-122"/>
                <a:cs typeface="黑体" panose="02010609060101010101" charset="-122"/>
              </a:rPr>
              <a:t>秦</a:t>
            </a:r>
            <a:r>
              <a:rPr lang="zh-CN" altLang="en-US" sz="2400" b="1" dirty="0">
                <a:latin typeface="黑体" panose="02010609060101010101" charset="-122"/>
                <a:ea typeface="黑体" panose="02010609060101010101" charset="-122"/>
                <a:cs typeface="黑体" panose="02010609060101010101" charset="-122"/>
              </a:rPr>
              <a:t>王曰：“嗟乎！寡人得见此人（韩非子）与之游，死不恨矣！”</a:t>
            </a:r>
            <a:r>
              <a:rPr lang="en-US" altLang="zh-CN" sz="2400" b="1" dirty="0">
                <a:latin typeface="黑体" panose="02010609060101010101" charset="-122"/>
                <a:ea typeface="黑体" panose="02010609060101010101" charset="-122"/>
                <a:cs typeface="黑体" panose="02010609060101010101" charset="-122"/>
              </a:rPr>
              <a:t>  —</a:t>
            </a:r>
            <a:r>
              <a:rPr lang="en-US" altLang="zh-CN" sz="2000" b="1" dirty="0">
                <a:latin typeface="黑体" panose="02010609060101010101" charset="-122"/>
                <a:ea typeface="黑体" panose="02010609060101010101" charset="-122"/>
                <a:cs typeface="黑体" panose="02010609060101010101" charset="-122"/>
              </a:rPr>
              <a:t>—《</a:t>
            </a:r>
            <a:r>
              <a:rPr lang="zh-CN" altLang="en-US" sz="2000" b="1" dirty="0">
                <a:latin typeface="黑体" panose="02010609060101010101" charset="-122"/>
                <a:ea typeface="黑体" panose="02010609060101010101" charset="-122"/>
                <a:cs typeface="黑体" panose="02010609060101010101" charset="-122"/>
              </a:rPr>
              <a:t>史记</a:t>
            </a:r>
            <a:r>
              <a:rPr lang="en-US" altLang="zh-CN" sz="2000" b="1" dirty="0">
                <a:latin typeface="黑体" panose="02010609060101010101" charset="-122"/>
                <a:ea typeface="黑体" panose="02010609060101010101" charset="-122"/>
                <a:cs typeface="黑体" panose="02010609060101010101" charset="-122"/>
              </a:rPr>
              <a:t>》</a:t>
            </a:r>
            <a:endParaRPr lang="en-US" altLang="zh-CN" sz="2000" b="1" dirty="0">
              <a:latin typeface="黑体" panose="02010609060101010101" charset="-122"/>
              <a:ea typeface="黑体" panose="02010609060101010101" charset="-122"/>
              <a:cs typeface="黑体" panose="02010609060101010101" charset="-122"/>
            </a:endParaRPr>
          </a:p>
        </p:txBody>
      </p:sp>
      <p:sp>
        <p:nvSpPr>
          <p:cNvPr id="12" name="文本框 11"/>
          <p:cNvSpPr txBox="1"/>
          <p:nvPr/>
        </p:nvSpPr>
        <p:spPr>
          <a:xfrm>
            <a:off x="6518910" y="3599180"/>
            <a:ext cx="5569585" cy="3017520"/>
          </a:xfrm>
          <a:prstGeom prst="rect">
            <a:avLst/>
          </a:prstGeom>
          <a:noFill/>
          <a:ln>
            <a:solidFill>
              <a:schemeClr val="tx1"/>
            </a:solidFill>
          </a:ln>
        </p:spPr>
        <p:txBody>
          <a:bodyPr wrap="square" rtlCol="0">
            <a:noAutofit/>
          </a:bodyPr>
          <a:p>
            <a:r>
              <a:rPr lang="zh-CN" altLang="en-US" sz="3600" b="1" dirty="0" smtClean="0">
                <a:latin typeface="微软雅黑" panose="020B0503020204020204" charset="-122"/>
                <a:ea typeface="微软雅黑" panose="020B0503020204020204" charset="-122"/>
                <a:cs typeface="微软雅黑" panose="020B0503020204020204" charset="-122"/>
              </a:rPr>
              <a:t>问题</a:t>
            </a:r>
            <a:r>
              <a:rPr lang="en-US" altLang="zh-CN" sz="3600" b="1" dirty="0" smtClean="0">
                <a:latin typeface="微软雅黑" panose="020B0503020204020204" charset="-122"/>
                <a:ea typeface="微软雅黑" panose="020B0503020204020204" charset="-122"/>
                <a:cs typeface="微软雅黑" panose="020B0503020204020204" charset="-122"/>
              </a:rPr>
              <a:t>3</a:t>
            </a:r>
            <a:r>
              <a:rPr lang="zh-CN" altLang="en-US" sz="3600" b="1" dirty="0" smtClean="0">
                <a:latin typeface="微软雅黑" panose="020B0503020204020204" charset="-122"/>
                <a:ea typeface="微软雅黑" panose="020B0503020204020204" charset="-122"/>
                <a:cs typeface="微软雅黑" panose="020B0503020204020204" charset="-122"/>
              </a:rPr>
              <a:t>：</a:t>
            </a:r>
            <a:r>
              <a:rPr lang="zh-CN" altLang="en-US" sz="2800" b="1" dirty="0" smtClean="0">
                <a:latin typeface="微软雅黑" panose="020B0503020204020204" charset="-122"/>
                <a:ea typeface="微软雅黑" panose="020B0503020204020204" charset="-122"/>
                <a:cs typeface="微软雅黑" panose="020B0503020204020204" charset="-122"/>
              </a:rPr>
              <a:t>结合材料</a:t>
            </a:r>
            <a:r>
              <a:rPr lang="zh-CN" altLang="en-US" sz="2800" b="1" dirty="0" smtClean="0">
                <a:latin typeface="微软雅黑" panose="020B0503020204020204" charset="-122"/>
                <a:ea typeface="微软雅黑" panose="020B0503020204020204" charset="-122"/>
                <a:cs typeface="微软雅黑" panose="020B0503020204020204" charset="-122"/>
              </a:rPr>
              <a:t>，</a:t>
            </a:r>
            <a:r>
              <a:rPr lang="zh-CN" altLang="en-US" sz="2800" b="1" dirty="0" smtClean="0">
                <a:latin typeface="微软雅黑" panose="020B0503020204020204" charset="-122"/>
                <a:ea typeface="微软雅黑" panose="020B0503020204020204" charset="-122"/>
                <a:cs typeface="微软雅黑" panose="020B0503020204020204" charset="-122"/>
                <a:sym typeface="+mn-ea"/>
              </a:rPr>
              <a:t>孔子所谓“</a:t>
            </a:r>
            <a:r>
              <a:rPr lang="zh-CN" altLang="en-US" sz="2800" b="1" dirty="0" smtClean="0">
                <a:solidFill>
                  <a:srgbClr val="FF0000"/>
                </a:solidFill>
                <a:latin typeface="微软雅黑" panose="020B0503020204020204" charset="-122"/>
                <a:ea typeface="微软雅黑" panose="020B0503020204020204" charset="-122"/>
                <a:cs typeface="微软雅黑" panose="020B0503020204020204" charset="-122"/>
                <a:sym typeface="+mn-ea"/>
              </a:rPr>
              <a:t>度”的含义</a:t>
            </a:r>
            <a:r>
              <a:rPr lang="zh-CN" altLang="en-US" sz="2800" b="1" dirty="0" smtClean="0">
                <a:latin typeface="微软雅黑" panose="020B0503020204020204" charset="-122"/>
                <a:ea typeface="微软雅黑" panose="020B0503020204020204" charset="-122"/>
                <a:cs typeface="微软雅黑" panose="020B0503020204020204" charset="-122"/>
                <a:sym typeface="+mn-ea"/>
              </a:rPr>
              <a:t>是什么？他猛烈抨击铸</a:t>
            </a:r>
            <a:r>
              <a:rPr lang="zh-CN" altLang="en-US" sz="2800" b="1" dirty="0">
                <a:latin typeface="微软雅黑" panose="020B0503020204020204" charset="-122"/>
                <a:ea typeface="微软雅黑" panose="020B0503020204020204" charset="-122"/>
                <a:cs typeface="微软雅黑" panose="020B0503020204020204" charset="-122"/>
                <a:sym typeface="+mn-ea"/>
              </a:rPr>
              <a:t>刑鼎</a:t>
            </a:r>
            <a:r>
              <a:rPr lang="zh-CN" altLang="en-US" sz="2800" b="1" dirty="0" smtClean="0">
                <a:latin typeface="微软雅黑" panose="020B0503020204020204" charset="-122"/>
                <a:ea typeface="微软雅黑" panose="020B0503020204020204" charset="-122"/>
                <a:cs typeface="微软雅黑" panose="020B0503020204020204" charset="-122"/>
                <a:sym typeface="+mn-ea"/>
              </a:rPr>
              <a:t>的</a:t>
            </a:r>
            <a:r>
              <a:rPr lang="zh-CN" altLang="en-US" sz="2800" b="1" dirty="0" smtClean="0">
                <a:solidFill>
                  <a:srgbClr val="FF0000"/>
                </a:solidFill>
                <a:latin typeface="微软雅黑" panose="020B0503020204020204" charset="-122"/>
                <a:ea typeface="微软雅黑" panose="020B0503020204020204" charset="-122"/>
                <a:cs typeface="微软雅黑" panose="020B0503020204020204" charset="-122"/>
                <a:sym typeface="+mn-ea"/>
              </a:rPr>
              <a:t>理由</a:t>
            </a:r>
            <a:r>
              <a:rPr lang="zh-CN" altLang="en-US" sz="2800" b="1" dirty="0" smtClean="0">
                <a:latin typeface="微软雅黑" panose="020B0503020204020204" charset="-122"/>
                <a:ea typeface="微软雅黑" panose="020B0503020204020204" charset="-122"/>
                <a:cs typeface="微软雅黑" panose="020B0503020204020204" charset="-122"/>
                <a:sym typeface="+mn-ea"/>
              </a:rPr>
              <a:t>是什么？战国儒法两家激烈争论的</a:t>
            </a:r>
            <a:r>
              <a:rPr lang="zh-CN" altLang="en-US" sz="2800" b="1" dirty="0" smtClean="0">
                <a:solidFill>
                  <a:srgbClr val="FF0000"/>
                </a:solidFill>
                <a:latin typeface="微软雅黑" panose="020B0503020204020204" charset="-122"/>
                <a:ea typeface="微软雅黑" panose="020B0503020204020204" charset="-122"/>
                <a:cs typeface="微软雅黑" panose="020B0503020204020204" charset="-122"/>
                <a:sym typeface="+mn-ea"/>
              </a:rPr>
              <a:t>焦点</a:t>
            </a:r>
            <a:r>
              <a:rPr lang="zh-CN" altLang="en-US" sz="2800" b="1" dirty="0" smtClean="0">
                <a:latin typeface="微软雅黑" panose="020B0503020204020204" charset="-122"/>
                <a:ea typeface="微软雅黑" panose="020B0503020204020204" charset="-122"/>
                <a:cs typeface="微软雅黑" panose="020B0503020204020204" charset="-122"/>
                <a:sym typeface="+mn-ea"/>
              </a:rPr>
              <a:t>是什么？哪一派</a:t>
            </a:r>
            <a:r>
              <a:rPr lang="zh-CN" altLang="en-US" sz="2800" b="1" dirty="0" smtClean="0">
                <a:solidFill>
                  <a:srgbClr val="FF0000"/>
                </a:solidFill>
                <a:latin typeface="微软雅黑" panose="020B0503020204020204" charset="-122"/>
                <a:ea typeface="微软雅黑" panose="020B0503020204020204" charset="-122"/>
                <a:cs typeface="微软雅黑" panose="020B0503020204020204" charset="-122"/>
                <a:sym typeface="+mn-ea"/>
              </a:rPr>
              <a:t>更符合时局需要</a:t>
            </a:r>
            <a:r>
              <a:rPr lang="zh-CN" altLang="en-US" sz="2800" b="1" dirty="0" smtClean="0">
                <a:latin typeface="微软雅黑" panose="020B0503020204020204" charset="-122"/>
                <a:ea typeface="微软雅黑" panose="020B0503020204020204" charset="-122"/>
                <a:cs typeface="微软雅黑" panose="020B0503020204020204" charset="-122"/>
                <a:sym typeface="+mn-ea"/>
              </a:rPr>
              <a:t>？为什么？你从中能获得哪些</a:t>
            </a:r>
            <a:r>
              <a:rPr lang="zh-CN" altLang="en-US" sz="2800" b="1" dirty="0" smtClean="0">
                <a:solidFill>
                  <a:srgbClr val="FF0000"/>
                </a:solidFill>
                <a:latin typeface="微软雅黑" panose="020B0503020204020204" charset="-122"/>
                <a:ea typeface="微软雅黑" panose="020B0503020204020204" charset="-122"/>
                <a:cs typeface="微软雅黑" panose="020B0503020204020204" charset="-122"/>
                <a:sym typeface="+mn-ea"/>
              </a:rPr>
              <a:t>感悟认识</a:t>
            </a:r>
            <a:r>
              <a:rPr lang="zh-CN" altLang="en-US" sz="2800" b="1" dirty="0" smtClean="0">
                <a:latin typeface="微软雅黑" panose="020B0503020204020204" charset="-122"/>
                <a:ea typeface="微软雅黑" panose="020B0503020204020204" charset="-122"/>
                <a:cs typeface="微软雅黑" panose="020B0503020204020204" charset="-122"/>
                <a:sym typeface="+mn-ea"/>
              </a:rPr>
              <a:t>？</a:t>
            </a:r>
            <a:endParaRPr lang="zh-CN" altLang="en-US" sz="2800" b="1" dirty="0">
              <a:latin typeface="微软雅黑" panose="020B0503020204020204" charset="-122"/>
              <a:ea typeface="微软雅黑" panose="020B0503020204020204" charset="-122"/>
              <a:cs typeface="微软雅黑" panose="020B0503020204020204" charset="-122"/>
            </a:endParaRPr>
          </a:p>
          <a:p>
            <a:endParaRPr lang="zh-CN" altLang="en-US" sz="2800" b="1" dirty="0" smtClean="0">
              <a:latin typeface="微软雅黑" panose="020B0503020204020204" charset="-122"/>
              <a:ea typeface="微软雅黑" panose="020B0503020204020204" charset="-122"/>
              <a:cs typeface="微软雅黑" panose="020B0503020204020204"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000" fill="hold">
                                          <p:stCondLst>
                                            <p:cond delay="0"/>
                                          </p:stCondLst>
                                        </p:cTn>
                                        <p:tgtEl>
                                          <p:spTgt spid="8"/>
                                        </p:tgtEl>
                                        <p:attrNameLst>
                                          <p:attrName>style.visibility</p:attrName>
                                        </p:attrNameLst>
                                      </p:cBhvr>
                                      <p:to>
                                        <p:strVal val="visible"/>
                                      </p:to>
                                    </p:set>
                                    <p:animEffect transition="in" filter="barn(outVertical)">
                                      <p:cBhvr>
                                        <p:cTn id="7" dur="1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2" nodeType="clickEffect">
                                  <p:stCondLst>
                                    <p:cond delay="0"/>
                                  </p:stCondLst>
                                  <p:childTnLst>
                                    <p:set>
                                      <p:cBhvr>
                                        <p:cTn id="11" dur="1000" fill="hold">
                                          <p:stCondLst>
                                            <p:cond delay="0"/>
                                          </p:stCondLst>
                                        </p:cTn>
                                        <p:tgtEl>
                                          <p:spTgt spid="12"/>
                                        </p:tgtEl>
                                        <p:attrNameLst>
                                          <p:attrName>style.visibility</p:attrName>
                                        </p:attrNameLst>
                                      </p:cBhvr>
                                      <p:to>
                                        <p:strVal val="visible"/>
                                      </p:to>
                                    </p:set>
                                    <p:animEffect transition="in" filter="box(in)">
                                      <p:cBhvr>
                                        <p:cTn id="12" dur="1000"/>
                                        <p:tgtEl>
                                          <p:spTgt spid="12"/>
                                        </p:tgtEl>
                                      </p:cBhvr>
                                    </p:animEffect>
                                  </p:childTnLst>
                                </p:cTn>
                              </p:par>
                              <p:par>
                                <p:cTn id="13" presetID="4" presetClass="entr" presetSubtype="16" fill="hold" grpId="0" nodeType="withEffect">
                                  <p:stCondLst>
                                    <p:cond delay="0"/>
                                  </p:stCondLst>
                                  <p:childTnLst>
                                    <p:set>
                                      <p:cBhvr>
                                        <p:cTn id="14" dur="1000" fill="hold">
                                          <p:stCondLst>
                                            <p:cond delay="0"/>
                                          </p:stCondLst>
                                        </p:cTn>
                                        <p:tgtEl>
                                          <p:spTgt spid="13"/>
                                        </p:tgtEl>
                                        <p:attrNameLst>
                                          <p:attrName>style.visibility</p:attrName>
                                        </p:attrNameLst>
                                      </p:cBhvr>
                                      <p:to>
                                        <p:strVal val="visible"/>
                                      </p:to>
                                    </p:set>
                                    <p:animEffect transition="in" filter="box(in)">
                                      <p:cBhvr>
                                        <p:cTn id="15" dur="1000"/>
                                        <p:tgtEl>
                                          <p:spTgt spid="13"/>
                                        </p:tgtEl>
                                      </p:cBhvr>
                                    </p:animEffect>
                                  </p:childTnLst>
                                </p:cTn>
                              </p:par>
                              <p:par>
                                <p:cTn id="16" presetID="4" presetClass="entr" presetSubtype="16" fill="hold" nodeType="withEffect">
                                  <p:stCondLst>
                                    <p:cond delay="0"/>
                                  </p:stCondLst>
                                  <p:childTnLst>
                                    <p:set>
                                      <p:cBhvr>
                                        <p:cTn id="17" dur="1000" fill="hold">
                                          <p:stCondLst>
                                            <p:cond delay="0"/>
                                          </p:stCondLst>
                                        </p:cTn>
                                        <p:tgtEl>
                                          <p:spTgt spid="14"/>
                                        </p:tgtEl>
                                        <p:attrNameLst>
                                          <p:attrName>style.visibility</p:attrName>
                                        </p:attrNameLst>
                                      </p:cBhvr>
                                      <p:to>
                                        <p:strVal val="visible"/>
                                      </p:to>
                                    </p:set>
                                    <p:animEffect transition="in" filter="box(in)">
                                      <p:cBhvr>
                                        <p:cTn id="18" dur="1000"/>
                                        <p:tgtEl>
                                          <p:spTgt spid="14"/>
                                        </p:tgtEl>
                                      </p:cBhvr>
                                    </p:animEffect>
                                  </p:childTnLst>
                                </p:cTn>
                              </p:par>
                              <p:par>
                                <p:cTn id="19" presetID="4" presetClass="entr" presetSubtype="16" fill="hold" grpId="0" nodeType="withEffect">
                                  <p:stCondLst>
                                    <p:cond delay="0"/>
                                  </p:stCondLst>
                                  <p:childTnLst>
                                    <p:set>
                                      <p:cBhvr>
                                        <p:cTn id="20" dur="1000" fill="hold">
                                          <p:stCondLst>
                                            <p:cond delay="0"/>
                                          </p:stCondLst>
                                        </p:cTn>
                                        <p:tgtEl>
                                          <p:spTgt spid="2"/>
                                        </p:tgtEl>
                                        <p:attrNameLst>
                                          <p:attrName>style.visibility</p:attrName>
                                        </p:attrNameLst>
                                      </p:cBhvr>
                                      <p:to>
                                        <p:strVal val="visible"/>
                                      </p:to>
                                    </p:set>
                                    <p:animEffect transition="in" filter="box(in)">
                                      <p:cBhvr>
                                        <p:cTn id="21"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2" grpId="1"/>
      <p:bldP spid="12" grpId="2" bldLvl="0" animBg="1"/>
      <p:bldP spid="13" grpId="0" animBg="1"/>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224790" y="187960"/>
            <a:ext cx="11710670" cy="1645285"/>
          </a:xfrm>
          <a:prstGeom prst="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wrap="square" rtlCol="0">
            <a:noAutofit/>
          </a:bodyPr>
          <a:p>
            <a:r>
              <a:rPr lang="en-US" altLang="zh-CN" sz="2800" b="1" dirty="0" smtClean="0">
                <a:solidFill>
                  <a:srgbClr val="FF0000"/>
                </a:solidFill>
                <a:latin typeface="微软雅黑" panose="020B0503020204020204" charset="-122"/>
                <a:ea typeface="微软雅黑" panose="020B0503020204020204" charset="-122"/>
                <a:cs typeface="微软雅黑" panose="020B0503020204020204" charset="-122"/>
              </a:rPr>
              <a:t>  </a:t>
            </a:r>
            <a:r>
              <a:rPr lang="zh-CN" altLang="en-US" sz="3200" b="1" dirty="0" smtClean="0">
                <a:solidFill>
                  <a:srgbClr val="FF0000"/>
                </a:solidFill>
                <a:latin typeface="微软雅黑" panose="020B0503020204020204" charset="-122"/>
                <a:ea typeface="微软雅黑" panose="020B0503020204020204" charset="-122"/>
                <a:cs typeface="微软雅黑" panose="020B0503020204020204" charset="-122"/>
                <a:sym typeface="+mn-ea"/>
              </a:rPr>
              <a:t>“度”指贵贱尊卑的等级秩序；孔子认为民重法则会削弱贵族尊严弱化统治；焦点为治国手段，儒家主张通过道德礼义教化民众，法家主张以法治国富国强兵；法家更符合君主专制的需要。</a:t>
            </a:r>
            <a:endParaRPr lang="zh-CN" altLang="en-US" sz="3200" b="1" dirty="0">
              <a:solidFill>
                <a:srgbClr val="FF0000"/>
              </a:solidFill>
              <a:latin typeface="微软雅黑" panose="020B0503020204020204" charset="-122"/>
              <a:ea typeface="微软雅黑" panose="020B0503020204020204" charset="-122"/>
              <a:cs typeface="微软雅黑" panose="020B0503020204020204" charset="-122"/>
            </a:endParaRPr>
          </a:p>
          <a:p>
            <a:endParaRPr lang="zh-CN" altLang="en-US" sz="3200" dirty="0">
              <a:latin typeface="华文中宋" panose="02010600040101010101" pitchFamily="2" charset="-122"/>
              <a:ea typeface="华文中宋" panose="02010600040101010101" pitchFamily="2" charset="-122"/>
            </a:endParaRPr>
          </a:p>
          <a:p>
            <a:endParaRPr lang="zh-CN" altLang="en-US" sz="2800" b="1" dirty="0">
              <a:solidFill>
                <a:srgbClr val="FF0000"/>
              </a:solidFill>
              <a:latin typeface="微软雅黑" panose="020B0503020204020204" charset="-122"/>
              <a:ea typeface="微软雅黑" panose="020B0503020204020204" charset="-122"/>
              <a:cs typeface="微软雅黑" panose="020B0503020204020204" charset="-122"/>
            </a:endParaRPr>
          </a:p>
          <a:p>
            <a:endParaRPr lang="zh-CN" altLang="en-US" sz="2800" b="1" dirty="0" smtClean="0">
              <a:solidFill>
                <a:srgbClr val="FF0000"/>
              </a:solidFill>
              <a:latin typeface="微软雅黑" panose="020B0503020204020204" charset="-122"/>
              <a:ea typeface="微软雅黑" panose="020B0503020204020204" charset="-122"/>
              <a:cs typeface="微软雅黑" panose="020B0503020204020204" charset="-122"/>
            </a:endParaRPr>
          </a:p>
        </p:txBody>
      </p:sp>
      <p:sp>
        <p:nvSpPr>
          <p:cNvPr id="100" name="文本框 99"/>
          <p:cNvSpPr txBox="1"/>
          <p:nvPr/>
        </p:nvSpPr>
        <p:spPr>
          <a:xfrm>
            <a:off x="224790" y="1997710"/>
            <a:ext cx="11710670" cy="3749675"/>
          </a:xfrm>
          <a:prstGeom prst="rect">
            <a:avLst/>
          </a:prstGeom>
          <a:noFill/>
          <a:ln w="9525">
            <a:solidFill>
              <a:schemeClr val="tx1"/>
            </a:solidFill>
          </a:ln>
        </p:spPr>
        <p:txBody>
          <a:bodyPr>
            <a:noAutofit/>
          </a:bodyPr>
          <a:p>
            <a:pPr indent="266700" algn="l" fontAlgn="auto">
              <a:lnSpc>
                <a:spcPts val="4000"/>
              </a:lnSpc>
            </a:pPr>
            <a:r>
              <a:rPr lang="zh-CN" altLang="en-US" sz="3600" b="1">
                <a:solidFill>
                  <a:srgbClr val="0000FF"/>
                </a:solidFill>
                <a:latin typeface="微软雅黑" panose="020B0503020204020204" charset="-122"/>
                <a:ea typeface="微软雅黑" panose="020B0503020204020204" charset="-122"/>
                <a:cs typeface="微软雅黑" panose="020B0503020204020204" charset="-122"/>
              </a:rPr>
              <a:t>庭审现场：</a:t>
            </a:r>
            <a:r>
              <a:rPr lang="zh-CN" altLang="en-US" sz="2800" b="1">
                <a:solidFill>
                  <a:schemeClr val="tx1"/>
                </a:solidFill>
                <a:latin typeface="微软雅黑" panose="020B0503020204020204" charset="-122"/>
                <a:ea typeface="微软雅黑" panose="020B0503020204020204" charset="-122"/>
                <a:cs typeface="微软雅黑" panose="020B0503020204020204" charset="-122"/>
              </a:rPr>
              <a:t>陈某与哥哥</a:t>
            </a:r>
            <a:r>
              <a:rPr lang="en-US" altLang="zh-CN" sz="2800" b="1">
                <a:solidFill>
                  <a:schemeClr val="tx1"/>
                </a:solidFill>
                <a:latin typeface="微软雅黑" panose="020B0503020204020204" charset="-122"/>
                <a:ea typeface="微软雅黑" panose="020B0503020204020204" charset="-122"/>
                <a:cs typeface="微软雅黑" panose="020B0503020204020204" charset="-122"/>
              </a:rPr>
              <a:t>3</a:t>
            </a:r>
            <a:r>
              <a:rPr lang="zh-CN" altLang="en-US" sz="2800" b="1">
                <a:solidFill>
                  <a:schemeClr val="tx1"/>
                </a:solidFill>
                <a:latin typeface="微软雅黑" panose="020B0503020204020204" charset="-122"/>
                <a:ea typeface="微软雅黑" panose="020B0503020204020204" charset="-122"/>
                <a:cs typeface="微软雅黑" panose="020B0503020204020204" charset="-122"/>
              </a:rPr>
              <a:t>岁丧父且家境贫寒，母子三人数年煎熬，哥哥结婚成家后选择外出务工贴补家用十多年音讯全无；陈某嫂子勤俭持家孝母疼弟供其读书，陈某工作后母亲在病逝临终前撮合叔嫂二人成婚（彼此有情有义）含笑九泉；叔嫂婚后第</a:t>
            </a:r>
            <a:r>
              <a:rPr lang="en-US" altLang="zh-CN" sz="2800" b="1">
                <a:solidFill>
                  <a:schemeClr val="tx1"/>
                </a:solidFill>
                <a:latin typeface="微软雅黑" panose="020B0503020204020204" charset="-122"/>
                <a:ea typeface="微软雅黑" panose="020B0503020204020204" charset="-122"/>
                <a:cs typeface="微软雅黑" panose="020B0503020204020204" charset="-122"/>
              </a:rPr>
              <a:t>2</a:t>
            </a:r>
            <a:r>
              <a:rPr lang="zh-CN" altLang="en-US" sz="2800" b="1">
                <a:solidFill>
                  <a:schemeClr val="tx1"/>
                </a:solidFill>
                <a:latin typeface="微软雅黑" panose="020B0503020204020204" charset="-122"/>
                <a:ea typeface="微软雅黑" panose="020B0503020204020204" charset="-122"/>
                <a:cs typeface="微软雅黑" panose="020B0503020204020204" charset="-122"/>
              </a:rPr>
              <a:t>年育有一女且多年离家杳无音讯的哥哥突然回到家中，众人惊愕；哥哥要求叔嫂离婚恢复原生家庭关系，弟弟以哥哥多年失踪认定死亡为由向法院提起诉讼，嫂子左右为难羞愧痛苦不已几欲轻生</a:t>
            </a:r>
            <a:r>
              <a:rPr lang="zh-CN" altLang="en-US" sz="2800" b="1">
                <a:solidFill>
                  <a:schemeClr val="tx1"/>
                </a:solidFill>
                <a:latin typeface="Arial" panose="020B0604020202020204" pitchFamily="34" charset="0"/>
                <a:ea typeface="微软雅黑" panose="020B0503020204020204" charset="-122"/>
                <a:cs typeface="Arial" panose="020B0604020202020204" pitchFamily="34" charset="0"/>
              </a:rPr>
              <a:t>……</a:t>
            </a:r>
            <a:r>
              <a:rPr lang="en-US" altLang="zh-CN" sz="2800" b="1">
                <a:solidFill>
                  <a:schemeClr val="tx1"/>
                </a:solidFill>
                <a:latin typeface="Arial" panose="020B0604020202020204" pitchFamily="34" charset="0"/>
                <a:ea typeface="微软雅黑" panose="020B0503020204020204" charset="-122"/>
                <a:cs typeface="Arial" panose="020B0604020202020204" pitchFamily="34" charset="0"/>
              </a:rPr>
              <a:t>                                                  </a:t>
            </a:r>
            <a:r>
              <a:rPr lang="en-US" altLang="zh-CN" sz="2000" b="1">
                <a:solidFill>
                  <a:schemeClr val="tx1"/>
                </a:solidFill>
                <a:latin typeface="Arial" panose="020B0604020202020204" pitchFamily="34" charset="0"/>
                <a:ea typeface="微软雅黑" panose="020B0503020204020204" charset="-122"/>
                <a:cs typeface="Arial" panose="020B0604020202020204" pitchFamily="34" charset="0"/>
              </a:rPr>
              <a:t>——</a:t>
            </a:r>
            <a:r>
              <a:rPr lang="zh-CN" altLang="en-US" sz="2000" b="1">
                <a:solidFill>
                  <a:schemeClr val="tx1"/>
                </a:solidFill>
                <a:latin typeface="Arial" panose="020B0604020202020204" pitchFamily="34" charset="0"/>
                <a:ea typeface="微软雅黑" panose="020B0503020204020204" charset="-122"/>
                <a:cs typeface="Arial" panose="020B0604020202020204" pitchFamily="34" charset="0"/>
              </a:rPr>
              <a:t>网络分享</a:t>
            </a:r>
            <a:endParaRPr lang="zh-CN" altLang="en-US" sz="2000" b="1">
              <a:solidFill>
                <a:schemeClr val="tx1"/>
              </a:solidFill>
              <a:latin typeface="Arial" panose="020B0604020202020204" pitchFamily="34" charset="0"/>
              <a:ea typeface="微软雅黑" panose="020B0503020204020204" charset="-122"/>
              <a:cs typeface="Arial" panose="020B0604020202020204" pitchFamily="34" charset="0"/>
            </a:endParaRPr>
          </a:p>
        </p:txBody>
      </p:sp>
      <p:sp>
        <p:nvSpPr>
          <p:cNvPr id="5" name="文本框 4"/>
          <p:cNvSpPr txBox="1"/>
          <p:nvPr>
            <p:custDataLst>
              <p:tags r:id="rId1"/>
            </p:custDataLst>
          </p:nvPr>
        </p:nvSpPr>
        <p:spPr>
          <a:xfrm>
            <a:off x="224790" y="5911850"/>
            <a:ext cx="11710670" cy="583565"/>
          </a:xfrm>
          <a:prstGeom prst="rect">
            <a:avLst/>
          </a:prstGeom>
          <a:solidFill>
            <a:schemeClr val="accent3"/>
          </a:solidFill>
          <a:ln>
            <a:solidFill>
              <a:schemeClr val="accent5"/>
            </a:solidFill>
          </a:ln>
        </p:spPr>
        <p:txBody>
          <a:bodyPr wrap="square" rtlCol="0">
            <a:spAutoFit/>
          </a:bodyPr>
          <a:p>
            <a:r>
              <a:rPr lang="en-US" altLang="zh-CN" sz="2800" b="1">
                <a:solidFill>
                  <a:schemeClr val="lt1"/>
                </a:solidFill>
                <a:latin typeface="微软雅黑" panose="020B0503020204020204" charset="-122"/>
                <a:ea typeface="微软雅黑" panose="020B0503020204020204" charset="-122"/>
              </a:rPr>
              <a:t>  </a:t>
            </a:r>
            <a:r>
              <a:rPr lang="zh-CN" altLang="en-US" sz="3200" b="1">
                <a:solidFill>
                  <a:schemeClr val="lt1"/>
                </a:solidFill>
                <a:latin typeface="微软雅黑" panose="020B0503020204020204" charset="-122"/>
                <a:ea typeface="微软雅黑" panose="020B0503020204020204" charset="-122"/>
              </a:rPr>
              <a:t>想一想，此案放在先秦，你若是权威人物，该如何判？为什么？</a:t>
            </a:r>
            <a:endParaRPr lang="zh-CN" altLang="en-US" sz="3200" b="1">
              <a:solidFill>
                <a:schemeClr val="lt1"/>
              </a:solidFill>
              <a:latin typeface="微软雅黑" panose="020B0503020204020204" charset="-122"/>
              <a:ea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000" fill="hold">
                                          <p:stCondLst>
                                            <p:cond delay="0"/>
                                          </p:stCondLst>
                                        </p:cTn>
                                        <p:tgtEl>
                                          <p:spTgt spid="3"/>
                                        </p:tgtEl>
                                        <p:attrNameLst>
                                          <p:attrName>style.visibility</p:attrName>
                                        </p:attrNameLst>
                                      </p:cBhvr>
                                      <p:to>
                                        <p:strVal val="visible"/>
                                      </p:to>
                                    </p:set>
                                    <p:animEffect transition="in" filter="barn(outVertical)">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000" fill="hold">
                                          <p:stCondLst>
                                            <p:cond delay="0"/>
                                          </p:stCondLst>
                                        </p:cTn>
                                        <p:tgtEl>
                                          <p:spTgt spid="100"/>
                                        </p:tgtEl>
                                        <p:attrNameLst>
                                          <p:attrName>style.visibility</p:attrName>
                                        </p:attrNameLst>
                                      </p:cBhvr>
                                      <p:to>
                                        <p:strVal val="visible"/>
                                      </p:to>
                                    </p:set>
                                    <p:animEffect transition="in" filter="wipe(left)">
                                      <p:cBhvr>
                                        <p:cTn id="12" dur="1000"/>
                                        <p:tgtEl>
                                          <p:spTgt spid="100"/>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100" grpId="0" bldLvl="0" animBg="1"/>
      <p:bldP spid="100" grpId="1"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 name="文本框 4"/>
          <p:cNvSpPr txBox="1">
            <a:spLocks noChangeArrowheads="1"/>
          </p:cNvSpPr>
          <p:nvPr>
            <p:custDataLst>
              <p:tags r:id="rId1"/>
            </p:custDataLst>
          </p:nvPr>
        </p:nvSpPr>
        <p:spPr bwMode="auto">
          <a:xfrm>
            <a:off x="100330" y="0"/>
            <a:ext cx="10195560" cy="662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89" rIns="68552" bIns="34289">
            <a:spAutoFit/>
          </a:bodyPr>
          <a:lstStyle>
            <a:lvl1pPr defTabSz="684530">
              <a:defRPr>
                <a:solidFill>
                  <a:schemeClr val="tx1"/>
                </a:solidFill>
                <a:latin typeface="Calibri" panose="020F0502020204030204" charset="0"/>
                <a:ea typeface="宋体" panose="02010600030101010101" pitchFamily="2" charset="-122"/>
              </a:defRPr>
            </a:lvl1pPr>
            <a:lvl2pPr marL="742950" indent="-285750" defTabSz="684530">
              <a:defRPr>
                <a:solidFill>
                  <a:schemeClr val="tx1"/>
                </a:solidFill>
                <a:latin typeface="Calibri" panose="020F0502020204030204" charset="0"/>
                <a:ea typeface="宋体" panose="02010600030101010101" pitchFamily="2" charset="-122"/>
              </a:defRPr>
            </a:lvl2pPr>
            <a:lvl3pPr marL="1143000" indent="-228600" defTabSz="684530">
              <a:defRPr>
                <a:solidFill>
                  <a:schemeClr val="tx1"/>
                </a:solidFill>
                <a:latin typeface="Calibri" panose="020F0502020204030204" charset="0"/>
                <a:ea typeface="宋体" panose="02010600030101010101" pitchFamily="2" charset="-122"/>
              </a:defRPr>
            </a:lvl3pPr>
            <a:lvl4pPr marL="1600200" indent="-228600" defTabSz="684530">
              <a:defRPr>
                <a:solidFill>
                  <a:schemeClr val="tx1"/>
                </a:solidFill>
                <a:latin typeface="Calibri" panose="020F0502020204030204" charset="0"/>
                <a:ea typeface="宋体" panose="02010600030101010101" pitchFamily="2" charset="-122"/>
              </a:defRPr>
            </a:lvl4pPr>
            <a:lvl5pPr marL="2057400" indent="-228600" defTabSz="684530">
              <a:defRPr>
                <a:solidFill>
                  <a:schemeClr val="tx1"/>
                </a:solidFill>
                <a:latin typeface="Calibri" panose="020F0502020204030204" charset="0"/>
                <a:ea typeface="宋体" panose="02010600030101010101" pitchFamily="2" charset="-122"/>
              </a:defRPr>
            </a:lvl5pPr>
            <a:lvl6pPr marL="2514600" indent="-228600" defTabSz="68453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defTabSz="68453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defTabSz="68453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defTabSz="68453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marL="0" indent="0" algn="l" eaLnBrk="1" latinLnBrk="0" hangingPunct="1">
              <a:lnSpc>
                <a:spcPts val="4640"/>
              </a:lnSpc>
            </a:pPr>
            <a:r>
              <a:rPr lang="zh-CN" altLang="en-US" sz="4000" b="1">
                <a:solidFill>
                  <a:srgbClr val="000000"/>
                </a:solidFill>
                <a:latin typeface="微软雅黑" panose="020B0503020204020204" charset="-122"/>
                <a:ea typeface="微软雅黑" panose="020B0503020204020204" charset="-122"/>
                <a:cs typeface="字魂27号-布丁体"/>
              </a:rPr>
              <a:t>二</a:t>
            </a:r>
            <a:r>
              <a:rPr lang="en-US" altLang="zh-CN" sz="4000" b="1">
                <a:solidFill>
                  <a:srgbClr val="000000"/>
                </a:solidFill>
                <a:latin typeface="微软雅黑" panose="020B0503020204020204" charset="-122"/>
                <a:ea typeface="微软雅黑" panose="020B0503020204020204" charset="-122"/>
                <a:cs typeface="字魂27号-布丁体"/>
              </a:rPr>
              <a:t>. </a:t>
            </a:r>
            <a:r>
              <a:rPr lang="zh-CN" altLang="en-US" sz="4000" b="1">
                <a:solidFill>
                  <a:srgbClr val="000000"/>
                </a:solidFill>
                <a:latin typeface="微软雅黑" panose="020B0503020204020204" charset="-122"/>
                <a:ea typeface="微软雅黑" panose="020B0503020204020204" charset="-122"/>
                <a:cs typeface="字魂27号-布丁体"/>
              </a:rPr>
              <a:t>中华一统之以礼入法法律儒家化</a:t>
            </a:r>
            <a:endParaRPr lang="zh-CN" altLang="en-US" sz="4000" b="1">
              <a:solidFill>
                <a:srgbClr val="000000"/>
              </a:solidFill>
              <a:latin typeface="微软雅黑" panose="020B0503020204020204" charset="-122"/>
              <a:ea typeface="微软雅黑" panose="020B0503020204020204" charset="-122"/>
              <a:cs typeface="字魂27号-布丁体"/>
            </a:endParaRPr>
          </a:p>
        </p:txBody>
      </p:sp>
      <p:sp>
        <p:nvSpPr>
          <p:cNvPr id="12" name="文本框 11"/>
          <p:cNvSpPr txBox="1"/>
          <p:nvPr/>
        </p:nvSpPr>
        <p:spPr>
          <a:xfrm>
            <a:off x="100330" y="821690"/>
            <a:ext cx="11879580" cy="1638935"/>
          </a:xfrm>
          <a:prstGeom prst="rect">
            <a:avLst/>
          </a:prstGeom>
          <a:noFill/>
          <a:ln>
            <a:solidFill>
              <a:srgbClr val="4B6865"/>
            </a:solidFill>
          </a:ln>
        </p:spPr>
        <p:txBody>
          <a:bodyPr wrap="square" rtlCol="0">
            <a:noAutofit/>
          </a:bodyPr>
          <a:p>
            <a:r>
              <a:rPr lang="zh-CN" altLang="en-US" sz="2800" b="1" dirty="0" smtClean="0">
                <a:solidFill>
                  <a:srgbClr val="0000FF"/>
                </a:solidFill>
                <a:latin typeface="黑体" panose="02010609060101010101" charset="-122"/>
                <a:ea typeface="黑体" panose="02010609060101010101" charset="-122"/>
                <a:cs typeface="黑体" panose="02010609060101010101" charset="-122"/>
                <a:sym typeface="+mn-ea"/>
              </a:rPr>
              <a:t>材料</a:t>
            </a:r>
            <a:r>
              <a:rPr lang="en-US" altLang="zh-CN" sz="2800" b="1" dirty="0" smtClean="0">
                <a:solidFill>
                  <a:srgbClr val="0000FF"/>
                </a:solidFill>
                <a:latin typeface="黑体" panose="02010609060101010101" charset="-122"/>
                <a:ea typeface="黑体" panose="02010609060101010101" charset="-122"/>
                <a:cs typeface="黑体" panose="02010609060101010101" charset="-122"/>
                <a:sym typeface="+mn-ea"/>
              </a:rPr>
              <a:t>6</a:t>
            </a:r>
            <a:r>
              <a:rPr lang="zh-CN" altLang="en-US" sz="2800" b="1" dirty="0" smtClean="0">
                <a:solidFill>
                  <a:srgbClr val="0000FF"/>
                </a:solidFill>
                <a:latin typeface="黑体" panose="02010609060101010101" charset="-122"/>
                <a:ea typeface="黑体" panose="02010609060101010101" charset="-122"/>
                <a:cs typeface="黑体" panose="02010609060101010101" charset="-122"/>
                <a:sym typeface="+mn-ea"/>
              </a:rPr>
              <a:t>：</a:t>
            </a:r>
            <a:r>
              <a:rPr lang="zh-CN" altLang="en-US" sz="2400" b="1" dirty="0" smtClean="0">
                <a:latin typeface="黑体" panose="02010609060101010101" charset="-122"/>
                <a:ea typeface="黑体" panose="02010609060101010101" charset="-122"/>
                <a:cs typeface="黑体" panose="02010609060101010101" charset="-122"/>
              </a:rPr>
              <a:t>汉家自有制度，本以</a:t>
            </a:r>
            <a:r>
              <a:rPr lang="zh-CN" altLang="en-US" sz="2400" b="1" dirty="0" smtClean="0">
                <a:solidFill>
                  <a:srgbClr val="FF0000"/>
                </a:solidFill>
                <a:latin typeface="黑体" panose="02010609060101010101" charset="-122"/>
                <a:ea typeface="黑体" panose="02010609060101010101" charset="-122"/>
                <a:cs typeface="黑体" panose="02010609060101010101" charset="-122"/>
              </a:rPr>
              <a:t>霸王道杂之</a:t>
            </a:r>
            <a:r>
              <a:rPr lang="zh-CN" altLang="en-US" sz="2400" b="1" dirty="0" smtClean="0">
                <a:latin typeface="黑体" panose="02010609060101010101" charset="-122"/>
                <a:ea typeface="黑体" panose="02010609060101010101" charset="-122"/>
                <a:cs typeface="黑体" panose="02010609060101010101" charset="-122"/>
              </a:rPr>
              <a:t>。</a:t>
            </a:r>
            <a:r>
              <a:rPr lang="en-US" altLang="zh-CN" sz="2400" b="1" dirty="0" smtClean="0">
                <a:latin typeface="黑体" panose="02010609060101010101" charset="-122"/>
                <a:ea typeface="黑体" panose="02010609060101010101" charset="-122"/>
                <a:cs typeface="黑体" panose="02010609060101010101" charset="-122"/>
              </a:rPr>
              <a:t> </a:t>
            </a:r>
            <a:r>
              <a:rPr lang="en-US" altLang="zh-CN" sz="2400" b="1" dirty="0" smtClean="0">
                <a:latin typeface="黑体" panose="02010609060101010101" charset="-122"/>
                <a:ea typeface="黑体" panose="02010609060101010101" charset="-122"/>
                <a:cs typeface="黑体" panose="02010609060101010101" charset="-122"/>
              </a:rPr>
              <a:t>           ——《</a:t>
            </a:r>
            <a:r>
              <a:rPr lang="zh-CN" altLang="en-US" sz="2400" b="1" dirty="0" smtClean="0">
                <a:latin typeface="黑体" panose="02010609060101010101" charset="-122"/>
                <a:ea typeface="黑体" panose="02010609060101010101" charset="-122"/>
                <a:cs typeface="黑体" panose="02010609060101010101" charset="-122"/>
              </a:rPr>
              <a:t>汉书</a:t>
            </a:r>
            <a:r>
              <a:rPr lang="en-US" altLang="zh-CN" sz="2400" b="1" dirty="0" smtClean="0">
                <a:latin typeface="黑体" panose="02010609060101010101" charset="-122"/>
                <a:ea typeface="黑体" panose="02010609060101010101" charset="-122"/>
                <a:cs typeface="黑体" panose="02010609060101010101" charset="-122"/>
              </a:rPr>
              <a:t>·</a:t>
            </a:r>
            <a:r>
              <a:rPr lang="zh-CN" altLang="en-US" sz="2400" b="1" dirty="0" smtClean="0">
                <a:latin typeface="黑体" panose="02010609060101010101" charset="-122"/>
                <a:ea typeface="黑体" panose="02010609060101010101" charset="-122"/>
                <a:cs typeface="黑体" panose="02010609060101010101" charset="-122"/>
              </a:rPr>
              <a:t>元帝纪</a:t>
            </a:r>
            <a:r>
              <a:rPr lang="en-US" altLang="zh-CN" sz="2400" b="1" dirty="0" smtClean="0">
                <a:latin typeface="黑体" panose="02010609060101010101" charset="-122"/>
                <a:ea typeface="黑体" panose="02010609060101010101" charset="-122"/>
                <a:cs typeface="黑体" panose="02010609060101010101" charset="-122"/>
              </a:rPr>
              <a:t>》</a:t>
            </a:r>
            <a:endParaRPr lang="en-US" altLang="zh-CN" sz="2400" b="1" dirty="0" smtClean="0">
              <a:latin typeface="黑体" panose="02010609060101010101" charset="-122"/>
              <a:ea typeface="黑体" panose="02010609060101010101" charset="-122"/>
              <a:cs typeface="黑体" panose="02010609060101010101" charset="-122"/>
            </a:endParaRPr>
          </a:p>
          <a:p>
            <a:r>
              <a:rPr lang="en-US" altLang="zh-CN" sz="2400" b="1" dirty="0" smtClean="0">
                <a:latin typeface="黑体" panose="02010609060101010101" charset="-122"/>
                <a:ea typeface="黑体" panose="02010609060101010101" charset="-122"/>
                <a:cs typeface="黑体" panose="02010609060101010101" charset="-122"/>
                <a:sym typeface="+mn-ea"/>
              </a:rPr>
              <a:t>        </a:t>
            </a:r>
            <a:r>
              <a:rPr lang="zh-CN" altLang="en-US" sz="2400" b="1" dirty="0" smtClean="0">
                <a:latin typeface="黑体" panose="02010609060101010101" charset="-122"/>
                <a:ea typeface="黑体" panose="02010609060101010101" charset="-122"/>
                <a:cs typeface="黑体" panose="02010609060101010101" charset="-122"/>
                <a:sym typeface="+mn-ea"/>
              </a:rPr>
              <a:t>儒者博而寡要，劳而少功，是以其事难尽从，然其序</a:t>
            </a:r>
            <a:r>
              <a:rPr lang="zh-CN" altLang="en-US" sz="2400" b="1" dirty="0" smtClean="0">
                <a:solidFill>
                  <a:srgbClr val="FF0000"/>
                </a:solidFill>
                <a:latin typeface="黑体" panose="02010609060101010101" charset="-122"/>
                <a:ea typeface="黑体" panose="02010609060101010101" charset="-122"/>
                <a:cs typeface="黑体" panose="02010609060101010101" charset="-122"/>
                <a:sym typeface="+mn-ea"/>
              </a:rPr>
              <a:t>君臣父子之礼</a:t>
            </a:r>
            <a:r>
              <a:rPr lang="zh-CN" altLang="en-US" sz="2400" b="1" dirty="0" smtClean="0">
                <a:latin typeface="黑体" panose="02010609060101010101" charset="-122"/>
                <a:ea typeface="黑体" panose="02010609060101010101" charset="-122"/>
                <a:cs typeface="黑体" panose="02010609060101010101" charset="-122"/>
                <a:sym typeface="+mn-ea"/>
              </a:rPr>
              <a:t>，列夫妇长</a:t>
            </a:r>
            <a:endParaRPr lang="zh-CN" altLang="en-US" sz="2400" b="1" dirty="0" smtClean="0">
              <a:latin typeface="黑体" panose="02010609060101010101" charset="-122"/>
              <a:ea typeface="黑体" panose="02010609060101010101" charset="-122"/>
              <a:cs typeface="黑体" panose="02010609060101010101" charset="-122"/>
              <a:sym typeface="+mn-ea"/>
            </a:endParaRPr>
          </a:p>
          <a:p>
            <a:r>
              <a:rPr lang="zh-CN" altLang="en-US" sz="2400" b="1" dirty="0" smtClean="0">
                <a:latin typeface="黑体" panose="02010609060101010101" charset="-122"/>
                <a:ea typeface="黑体" panose="02010609060101010101" charset="-122"/>
                <a:cs typeface="黑体" panose="02010609060101010101" charset="-122"/>
                <a:sym typeface="+mn-ea"/>
              </a:rPr>
              <a:t> </a:t>
            </a:r>
            <a:r>
              <a:rPr lang="en-US" altLang="zh-CN" sz="2400" b="1" dirty="0" smtClean="0">
                <a:latin typeface="黑体" panose="02010609060101010101" charset="-122"/>
                <a:ea typeface="黑体" panose="02010609060101010101" charset="-122"/>
                <a:cs typeface="黑体" panose="02010609060101010101" charset="-122"/>
                <a:sym typeface="+mn-ea"/>
              </a:rPr>
              <a:t>       </a:t>
            </a:r>
            <a:r>
              <a:rPr lang="zh-CN" altLang="en-US" sz="2400" b="1" dirty="0" smtClean="0">
                <a:latin typeface="黑体" panose="02010609060101010101" charset="-122"/>
                <a:ea typeface="黑体" panose="02010609060101010101" charset="-122"/>
                <a:cs typeface="黑体" panose="02010609060101010101" charset="-122"/>
                <a:sym typeface="+mn-ea"/>
              </a:rPr>
              <a:t>幼之别，不可易也；法家严而少恩，然其</a:t>
            </a:r>
            <a:r>
              <a:rPr lang="zh-CN" altLang="en-US" sz="2400" b="1" dirty="0" smtClean="0">
                <a:solidFill>
                  <a:srgbClr val="FF0000"/>
                </a:solidFill>
                <a:latin typeface="黑体" panose="02010609060101010101" charset="-122"/>
                <a:ea typeface="黑体" panose="02010609060101010101" charset="-122"/>
                <a:cs typeface="黑体" panose="02010609060101010101" charset="-122"/>
                <a:sym typeface="+mn-ea"/>
              </a:rPr>
              <a:t>正君臣上下之分</a:t>
            </a:r>
            <a:r>
              <a:rPr lang="zh-CN" altLang="en-US" sz="2400" b="1" dirty="0" smtClean="0">
                <a:latin typeface="黑体" panose="02010609060101010101" charset="-122"/>
                <a:ea typeface="黑体" panose="02010609060101010101" charset="-122"/>
                <a:cs typeface="黑体" panose="02010609060101010101" charset="-122"/>
                <a:sym typeface="+mn-ea"/>
              </a:rPr>
              <a:t>，不可改矣。</a:t>
            </a:r>
            <a:endParaRPr lang="en-US" altLang="zh-CN" sz="2400" b="1" dirty="0" smtClean="0">
              <a:latin typeface="黑体" panose="02010609060101010101" charset="-122"/>
              <a:ea typeface="黑体" panose="02010609060101010101" charset="-122"/>
              <a:cs typeface="黑体" panose="02010609060101010101" charset="-122"/>
            </a:endParaRPr>
          </a:p>
          <a:p>
            <a:r>
              <a:rPr lang="en-US" altLang="zh-CN" sz="2400" b="1" dirty="0">
                <a:latin typeface="黑体" panose="02010609060101010101" charset="-122"/>
                <a:ea typeface="黑体" panose="02010609060101010101" charset="-122"/>
                <a:cs typeface="黑体" panose="02010609060101010101" charset="-122"/>
                <a:sym typeface="+mn-ea"/>
              </a:rPr>
              <a:t> </a:t>
            </a:r>
            <a:r>
              <a:rPr lang="en-US" altLang="zh-CN" sz="2400" b="1" dirty="0" smtClean="0">
                <a:latin typeface="黑体" panose="02010609060101010101" charset="-122"/>
                <a:ea typeface="黑体" panose="02010609060101010101" charset="-122"/>
                <a:cs typeface="黑体" panose="02010609060101010101" charset="-122"/>
                <a:sym typeface="+mn-ea"/>
              </a:rPr>
              <a:t>                                                 ——《</a:t>
            </a:r>
            <a:r>
              <a:rPr lang="zh-CN" altLang="en-US" sz="2400" b="1" dirty="0" smtClean="0">
                <a:latin typeface="黑体" panose="02010609060101010101" charset="-122"/>
                <a:ea typeface="黑体" panose="02010609060101010101" charset="-122"/>
                <a:cs typeface="黑体" panose="02010609060101010101" charset="-122"/>
                <a:sym typeface="+mn-ea"/>
              </a:rPr>
              <a:t>史记</a:t>
            </a:r>
            <a:r>
              <a:rPr lang="en-US" altLang="zh-CN" sz="2400" b="1" dirty="0" smtClean="0">
                <a:latin typeface="黑体" panose="02010609060101010101" charset="-122"/>
                <a:ea typeface="黑体" panose="02010609060101010101" charset="-122"/>
                <a:cs typeface="黑体" panose="02010609060101010101" charset="-122"/>
                <a:sym typeface="+mn-ea"/>
              </a:rPr>
              <a:t>·</a:t>
            </a:r>
            <a:r>
              <a:rPr lang="zh-CN" altLang="en-US" sz="2400" b="1" dirty="0" smtClean="0">
                <a:latin typeface="黑体" panose="02010609060101010101" charset="-122"/>
                <a:ea typeface="黑体" panose="02010609060101010101" charset="-122"/>
                <a:cs typeface="黑体" panose="02010609060101010101" charset="-122"/>
                <a:sym typeface="+mn-ea"/>
              </a:rPr>
              <a:t>太史公自序</a:t>
            </a:r>
            <a:r>
              <a:rPr lang="en-US" altLang="zh-CN" sz="2400" b="1" dirty="0" smtClean="0">
                <a:latin typeface="黑体" panose="02010609060101010101" charset="-122"/>
                <a:ea typeface="黑体" panose="02010609060101010101" charset="-122"/>
                <a:cs typeface="黑体" panose="02010609060101010101" charset="-122"/>
                <a:sym typeface="+mn-ea"/>
              </a:rPr>
              <a:t>》</a:t>
            </a:r>
            <a:endParaRPr lang="zh-CN" altLang="en-US" sz="2400" b="1" dirty="0">
              <a:latin typeface="黑体" panose="02010609060101010101" charset="-122"/>
              <a:ea typeface="黑体" panose="02010609060101010101" charset="-122"/>
              <a:cs typeface="黑体" panose="02010609060101010101" charset="-122"/>
            </a:endParaRPr>
          </a:p>
          <a:p>
            <a:endParaRPr lang="zh-CN" altLang="en-US" sz="2400" b="1" dirty="0" smtClean="0">
              <a:latin typeface="黑体" panose="02010609060101010101" charset="-122"/>
              <a:ea typeface="黑体" panose="02010609060101010101" charset="-122"/>
              <a:cs typeface="黑体" panose="02010609060101010101" charset="-122"/>
            </a:endParaRPr>
          </a:p>
        </p:txBody>
      </p:sp>
      <p:sp>
        <p:nvSpPr>
          <p:cNvPr id="5" name="文本框 4"/>
          <p:cNvSpPr txBox="1"/>
          <p:nvPr>
            <p:custDataLst>
              <p:tags r:id="rId2"/>
            </p:custDataLst>
          </p:nvPr>
        </p:nvSpPr>
        <p:spPr>
          <a:xfrm>
            <a:off x="100330" y="2620010"/>
            <a:ext cx="11878945" cy="878840"/>
          </a:xfrm>
          <a:prstGeom prst="rect">
            <a:avLst/>
          </a:prstGeom>
          <a:noFill/>
          <a:ln>
            <a:solidFill>
              <a:schemeClr val="tx1"/>
            </a:solidFill>
          </a:ln>
        </p:spPr>
        <p:txBody>
          <a:bodyPr wrap="square" rtlCol="0">
            <a:noAutofit/>
          </a:bodyPr>
          <a:p>
            <a:pPr algn="just">
              <a:lnSpc>
                <a:spcPts val="2500"/>
              </a:lnSpc>
              <a:buFont typeface="Wingdings" panose="05000000000000000000" pitchFamily="2" charset="2"/>
            </a:pPr>
            <a:r>
              <a:rPr lang="zh-CN" altLang="en-US" sz="2400" b="1">
                <a:solidFill>
                  <a:prstClr val="black"/>
                </a:solidFill>
                <a:latin typeface="黑体" panose="02010609060101010101" charset="-122"/>
                <a:ea typeface="黑体" panose="02010609060101010101" charset="-122"/>
                <a:cs typeface="黑体" panose="02010609060101010101" charset="-122"/>
              </a:rPr>
              <a:t>秦以法家思想治国，推动了</a:t>
            </a:r>
            <a:r>
              <a:rPr lang="zh-CN" altLang="en-US" sz="2400" b="1">
                <a:solidFill>
                  <a:srgbClr val="FF0000"/>
                </a:solidFill>
                <a:latin typeface="黑体" panose="02010609060101010101" charset="-122"/>
                <a:ea typeface="黑体" panose="02010609060101010101" charset="-122"/>
                <a:cs typeface="黑体" panose="02010609060101010101" charset="-122"/>
              </a:rPr>
              <a:t>律</a:t>
            </a:r>
            <a:r>
              <a:rPr lang="zh-CN" altLang="en-US" sz="2400" b="1">
                <a:solidFill>
                  <a:prstClr val="black"/>
                </a:solidFill>
                <a:latin typeface="黑体" panose="02010609060101010101" charset="-122"/>
                <a:ea typeface="黑体" panose="02010609060101010101" charset="-122"/>
                <a:cs typeface="黑体" panose="02010609060101010101" charset="-122"/>
              </a:rPr>
              <a:t>编纂。此后历朝</a:t>
            </a:r>
            <a:r>
              <a:rPr lang="zh-CN" altLang="en-US" sz="2400" b="1">
                <a:solidFill>
                  <a:srgbClr val="FF0000"/>
                </a:solidFill>
                <a:latin typeface="黑体" panose="02010609060101010101" charset="-122"/>
                <a:ea typeface="黑体" panose="02010609060101010101" charset="-122"/>
                <a:cs typeface="黑体" panose="02010609060101010101" charset="-122"/>
              </a:rPr>
              <a:t>法典</a:t>
            </a:r>
            <a:r>
              <a:rPr lang="zh-CN" altLang="en-US" sz="2400" b="1">
                <a:solidFill>
                  <a:prstClr val="black"/>
                </a:solidFill>
                <a:latin typeface="黑体" panose="02010609060101010101" charset="-122"/>
                <a:ea typeface="黑体" panose="02010609060101010101" charset="-122"/>
                <a:cs typeface="黑体" panose="02010609060101010101" charset="-122"/>
              </a:rPr>
              <a:t>多以</a:t>
            </a:r>
            <a:r>
              <a:rPr lang="en-US" altLang="zh-CN" sz="2400" b="1">
                <a:solidFill>
                  <a:srgbClr val="FF0000"/>
                </a:solidFill>
                <a:latin typeface="黑体" panose="02010609060101010101" charset="-122"/>
                <a:ea typeface="黑体" panose="02010609060101010101" charset="-122"/>
                <a:cs typeface="黑体" panose="02010609060101010101" charset="-122"/>
              </a:rPr>
              <a:t>“</a:t>
            </a:r>
            <a:r>
              <a:rPr lang="zh-CN" altLang="en-US" sz="2400" b="1">
                <a:solidFill>
                  <a:srgbClr val="FF0000"/>
                </a:solidFill>
                <a:latin typeface="黑体" panose="02010609060101010101" charset="-122"/>
                <a:ea typeface="黑体" panose="02010609060101010101" charset="-122"/>
                <a:cs typeface="黑体" panose="02010609060101010101" charset="-122"/>
              </a:rPr>
              <a:t>律</a:t>
            </a:r>
            <a:r>
              <a:rPr lang="en-US" altLang="zh-CN" sz="2400" b="1">
                <a:solidFill>
                  <a:srgbClr val="FF0000"/>
                </a:solidFill>
                <a:latin typeface="黑体" panose="02010609060101010101" charset="-122"/>
                <a:ea typeface="黑体" panose="02010609060101010101" charset="-122"/>
                <a:cs typeface="黑体" panose="02010609060101010101" charset="-122"/>
              </a:rPr>
              <a:t>”</a:t>
            </a:r>
            <a:r>
              <a:rPr lang="zh-CN" altLang="en-US" sz="2400" b="1">
                <a:solidFill>
                  <a:prstClr val="black"/>
                </a:solidFill>
                <a:latin typeface="黑体" panose="02010609060101010101" charset="-122"/>
                <a:ea typeface="黑体" panose="02010609060101010101" charset="-122"/>
                <a:cs typeface="黑体" panose="02010609060101010101" charset="-122"/>
              </a:rPr>
              <a:t>命名。</a:t>
            </a:r>
            <a:r>
              <a:rPr lang="zh-CN" altLang="en-US" sz="2400" b="1">
                <a:solidFill>
                  <a:prstClr val="black"/>
                </a:solidFill>
                <a:latin typeface="黑体" panose="02010609060101010101" charset="-122"/>
                <a:ea typeface="黑体" panose="02010609060101010101" charset="-122"/>
                <a:cs typeface="黑体" panose="02010609060101010101" charset="-122"/>
                <a:sym typeface="+mn-ea"/>
              </a:rPr>
              <a:t>汉朝沿袭秦律，制成《九章律》。秦汉朝廷还发布</a:t>
            </a:r>
            <a:r>
              <a:rPr lang="zh-CN" altLang="en-US" sz="2400" b="1">
                <a:solidFill>
                  <a:srgbClr val="FF0000"/>
                </a:solidFill>
                <a:latin typeface="黑体" panose="02010609060101010101" charset="-122"/>
                <a:ea typeface="黑体" panose="02010609060101010101" charset="-122"/>
                <a:cs typeface="黑体" panose="02010609060101010101" charset="-122"/>
                <a:sym typeface="+mn-ea"/>
              </a:rPr>
              <a:t>法律文告</a:t>
            </a:r>
            <a:r>
              <a:rPr lang="zh-CN" altLang="en-US" sz="2400" b="1">
                <a:solidFill>
                  <a:prstClr val="black"/>
                </a:solidFill>
                <a:latin typeface="黑体" panose="02010609060101010101" charset="-122"/>
                <a:ea typeface="黑体" panose="02010609060101010101" charset="-122"/>
                <a:cs typeface="黑体" panose="02010609060101010101" charset="-122"/>
                <a:sym typeface="+mn-ea"/>
              </a:rPr>
              <a:t>，称</a:t>
            </a:r>
            <a:r>
              <a:rPr lang="en-US" altLang="zh-CN" sz="2400" b="1">
                <a:solidFill>
                  <a:srgbClr val="FF0000"/>
                </a:solidFill>
                <a:latin typeface="黑体" panose="02010609060101010101" charset="-122"/>
                <a:ea typeface="黑体" panose="02010609060101010101" charset="-122"/>
                <a:cs typeface="黑体" panose="02010609060101010101" charset="-122"/>
                <a:sym typeface="+mn-ea"/>
              </a:rPr>
              <a:t>“</a:t>
            </a:r>
            <a:r>
              <a:rPr lang="zh-CN" altLang="en-US" sz="2400" b="1">
                <a:solidFill>
                  <a:srgbClr val="FF0000"/>
                </a:solidFill>
                <a:latin typeface="黑体" panose="02010609060101010101" charset="-122"/>
                <a:ea typeface="黑体" panose="02010609060101010101" charset="-122"/>
                <a:cs typeface="黑体" panose="02010609060101010101" charset="-122"/>
                <a:sym typeface="+mn-ea"/>
              </a:rPr>
              <a:t>令</a:t>
            </a:r>
            <a:r>
              <a:rPr lang="en-US" altLang="zh-CN" sz="2400" b="1">
                <a:solidFill>
                  <a:srgbClr val="FF0000"/>
                </a:solidFill>
                <a:latin typeface="黑体" panose="02010609060101010101" charset="-122"/>
                <a:ea typeface="黑体" panose="02010609060101010101" charset="-122"/>
                <a:cs typeface="黑体" panose="02010609060101010101" charset="-122"/>
                <a:sym typeface="+mn-ea"/>
              </a:rPr>
              <a:t>”</a:t>
            </a:r>
            <a:r>
              <a:rPr lang="zh-CN" altLang="en-US" sz="2400" b="1">
                <a:solidFill>
                  <a:prstClr val="black"/>
                </a:solidFill>
                <a:latin typeface="黑体" panose="02010609060101010101" charset="-122"/>
                <a:ea typeface="黑体" panose="02010609060101010101" charset="-122"/>
                <a:cs typeface="黑体" panose="02010609060101010101" charset="-122"/>
                <a:sym typeface="+mn-ea"/>
              </a:rPr>
              <a:t>，</a:t>
            </a:r>
            <a:r>
              <a:rPr lang="en-US" altLang="zh-CN" sz="2400" b="1">
                <a:solidFill>
                  <a:prstClr val="black"/>
                </a:solidFill>
                <a:latin typeface="黑体" panose="02010609060101010101" charset="-122"/>
                <a:ea typeface="黑体" panose="02010609060101010101" charset="-122"/>
                <a:cs typeface="黑体" panose="02010609060101010101" charset="-122"/>
                <a:sym typeface="+mn-ea"/>
              </a:rPr>
              <a:t>“</a:t>
            </a:r>
            <a:r>
              <a:rPr lang="zh-CN" altLang="en-US" sz="2400" b="1">
                <a:solidFill>
                  <a:prstClr val="black"/>
                </a:solidFill>
                <a:latin typeface="黑体" panose="02010609060101010101" charset="-122"/>
                <a:ea typeface="黑体" panose="02010609060101010101" charset="-122"/>
                <a:cs typeface="黑体" panose="02010609060101010101" charset="-122"/>
                <a:sym typeface="+mn-ea"/>
              </a:rPr>
              <a:t>律</a:t>
            </a:r>
            <a:r>
              <a:rPr lang="en-US" altLang="zh-CN" sz="2400" b="1">
                <a:solidFill>
                  <a:prstClr val="black"/>
                </a:solidFill>
                <a:latin typeface="黑体" panose="02010609060101010101" charset="-122"/>
                <a:ea typeface="黑体" panose="02010609060101010101" charset="-122"/>
                <a:cs typeface="黑体" panose="02010609060101010101" charset="-122"/>
                <a:sym typeface="+mn-ea"/>
              </a:rPr>
              <a:t>”</a:t>
            </a:r>
            <a:r>
              <a:rPr lang="zh-CN" altLang="en-US" sz="2400" b="1">
                <a:solidFill>
                  <a:prstClr val="black"/>
                </a:solidFill>
                <a:latin typeface="黑体" panose="02010609060101010101" charset="-122"/>
                <a:ea typeface="黑体" panose="02010609060101010101" charset="-122"/>
                <a:cs typeface="黑体" panose="02010609060101010101" charset="-122"/>
                <a:sym typeface="+mn-ea"/>
              </a:rPr>
              <a:t>和</a:t>
            </a:r>
            <a:r>
              <a:rPr lang="en-US" altLang="zh-CN" sz="2400" b="1">
                <a:solidFill>
                  <a:prstClr val="black"/>
                </a:solidFill>
                <a:latin typeface="黑体" panose="02010609060101010101" charset="-122"/>
                <a:ea typeface="黑体" panose="02010609060101010101" charset="-122"/>
                <a:cs typeface="黑体" panose="02010609060101010101" charset="-122"/>
                <a:sym typeface="+mn-ea"/>
              </a:rPr>
              <a:t>“</a:t>
            </a:r>
            <a:r>
              <a:rPr lang="zh-CN" altLang="en-US" sz="2400" b="1">
                <a:solidFill>
                  <a:prstClr val="black"/>
                </a:solidFill>
                <a:latin typeface="黑体" panose="02010609060101010101" charset="-122"/>
                <a:ea typeface="黑体" panose="02010609060101010101" charset="-122"/>
                <a:cs typeface="黑体" panose="02010609060101010101" charset="-122"/>
                <a:sym typeface="+mn-ea"/>
              </a:rPr>
              <a:t>令</a:t>
            </a:r>
            <a:r>
              <a:rPr lang="en-US" altLang="zh-CN" sz="2400" b="1">
                <a:solidFill>
                  <a:prstClr val="black"/>
                </a:solidFill>
                <a:latin typeface="黑体" panose="02010609060101010101" charset="-122"/>
                <a:ea typeface="黑体" panose="02010609060101010101" charset="-122"/>
                <a:cs typeface="黑体" panose="02010609060101010101" charset="-122"/>
                <a:sym typeface="+mn-ea"/>
              </a:rPr>
              <a:t>”</a:t>
            </a:r>
            <a:r>
              <a:rPr lang="zh-CN" altLang="en-US" sz="2400" b="1">
                <a:solidFill>
                  <a:prstClr val="black"/>
                </a:solidFill>
                <a:latin typeface="黑体" panose="02010609060101010101" charset="-122"/>
                <a:ea typeface="黑体" panose="02010609060101010101" charset="-122"/>
                <a:cs typeface="黑体" panose="02010609060101010101" charset="-122"/>
                <a:sym typeface="+mn-ea"/>
              </a:rPr>
              <a:t>都具有法律效力。</a:t>
            </a:r>
            <a:endParaRPr lang="zh-CN" altLang="en-US" sz="2400" b="1">
              <a:solidFill>
                <a:prstClr val="black"/>
              </a:solidFill>
              <a:latin typeface="黑体" panose="02010609060101010101" charset="-122"/>
              <a:ea typeface="黑体" panose="02010609060101010101" charset="-122"/>
              <a:cs typeface="黑体" panose="02010609060101010101" charset="-122"/>
            </a:endParaRPr>
          </a:p>
          <a:p>
            <a:pPr algn="just">
              <a:buFont typeface="Wingdings" panose="05000000000000000000" pitchFamily="2" charset="2"/>
            </a:pPr>
            <a:endParaRPr lang="zh-CN" altLang="en-US" sz="1800" b="1">
              <a:solidFill>
                <a:prstClr val="black"/>
              </a:solidFill>
              <a:latin typeface="微软雅黑" panose="020B0503020204020204" charset="-122"/>
              <a:ea typeface="微软雅黑" panose="020B0503020204020204" charset="-122"/>
            </a:endParaRPr>
          </a:p>
          <a:p>
            <a:pPr marL="285750" indent="-285750" algn="just">
              <a:buFont typeface="Wingdings" panose="05000000000000000000" pitchFamily="2" charset="2"/>
              <a:buChar char="Ø"/>
            </a:pPr>
            <a:endParaRPr lang="zh-CN" altLang="en-US" sz="1800" b="1">
              <a:solidFill>
                <a:prstClr val="black"/>
              </a:solidFill>
              <a:latin typeface="微软雅黑" panose="020B0503020204020204" charset="-122"/>
              <a:ea typeface="微软雅黑" panose="020B0503020204020204" charset="-122"/>
            </a:endParaRPr>
          </a:p>
        </p:txBody>
      </p:sp>
      <p:sp>
        <p:nvSpPr>
          <p:cNvPr id="11" name="文本框 10"/>
          <p:cNvSpPr txBox="1"/>
          <p:nvPr/>
        </p:nvSpPr>
        <p:spPr>
          <a:xfrm>
            <a:off x="133350" y="3658235"/>
            <a:ext cx="6116320" cy="2784475"/>
          </a:xfrm>
          <a:prstGeom prst="rect">
            <a:avLst/>
          </a:prstGeom>
          <a:noFill/>
          <a:ln>
            <a:solidFill>
              <a:srgbClr val="4B6865"/>
            </a:solidFill>
          </a:ln>
        </p:spPr>
        <p:txBody>
          <a:bodyPr wrap="square" rtlCol="0">
            <a:spAutoFit/>
          </a:bodyPr>
          <a:p>
            <a:pPr indent="0" fontAlgn="auto">
              <a:lnSpc>
                <a:spcPts val="3000"/>
              </a:lnSpc>
            </a:pPr>
            <a:r>
              <a:rPr lang="zh-CN" altLang="en-US" sz="2400" b="1" dirty="0" smtClean="0">
                <a:solidFill>
                  <a:srgbClr val="0000FF"/>
                </a:solidFill>
                <a:latin typeface="微软雅黑" panose="020B0503020204020204" charset="-122"/>
                <a:ea typeface="微软雅黑" panose="020B0503020204020204" charset="-122"/>
                <a:cs typeface="微软雅黑" panose="020B0503020204020204" charset="-122"/>
              </a:rPr>
              <a:t>案例</a:t>
            </a:r>
            <a:r>
              <a:rPr lang="en-US" altLang="zh-CN" sz="2400" b="1" dirty="0" smtClean="0">
                <a:solidFill>
                  <a:srgbClr val="0000FF"/>
                </a:solidFill>
                <a:latin typeface="微软雅黑" panose="020B0503020204020204" charset="-122"/>
                <a:ea typeface="微软雅黑" panose="020B0503020204020204" charset="-122"/>
                <a:cs typeface="微软雅黑" panose="020B0503020204020204" charset="-122"/>
              </a:rPr>
              <a:t>1</a:t>
            </a:r>
            <a:r>
              <a:rPr lang="zh-CN" altLang="en-US" sz="2400" b="1" dirty="0" smtClean="0">
                <a:solidFill>
                  <a:srgbClr val="0000FF"/>
                </a:solidFill>
                <a:latin typeface="微软雅黑" panose="020B0503020204020204" charset="-122"/>
                <a:ea typeface="微软雅黑" panose="020B0503020204020204" charset="-122"/>
                <a:cs typeface="微软雅黑" panose="020B0503020204020204" charset="-122"/>
              </a:rPr>
              <a:t>：</a:t>
            </a:r>
            <a:r>
              <a:rPr lang="zh-CN" altLang="en-US" sz="2000" b="1" dirty="0" smtClean="0">
                <a:latin typeface="华文新魏" panose="02010800040101010101" pitchFamily="2" charset="-122"/>
                <a:ea typeface="华文新魏" panose="02010800040101010101" pitchFamily="2" charset="-122"/>
              </a:rPr>
              <a:t>董仲舒</a:t>
            </a:r>
            <a:r>
              <a:rPr lang="en-US" altLang="zh-CN" sz="2000" b="1" dirty="0" smtClean="0">
                <a:latin typeface="华文新魏" panose="02010800040101010101" pitchFamily="2" charset="-122"/>
                <a:ea typeface="华文新魏" panose="02010800040101010101" pitchFamily="2" charset="-122"/>
              </a:rPr>
              <a:t>《</a:t>
            </a:r>
            <a:r>
              <a:rPr lang="zh-CN" altLang="en-US" sz="2000" b="1" dirty="0" smtClean="0">
                <a:latin typeface="华文新魏" panose="02010800040101010101" pitchFamily="2" charset="-122"/>
                <a:ea typeface="华文新魏" panose="02010800040101010101" pitchFamily="2" charset="-122"/>
              </a:rPr>
              <a:t>决狱</a:t>
            </a:r>
            <a:r>
              <a:rPr lang="en-US" altLang="zh-CN" sz="2000" b="1" dirty="0" smtClean="0">
                <a:latin typeface="华文新魏" panose="02010800040101010101" pitchFamily="2" charset="-122"/>
                <a:ea typeface="华文新魏" panose="02010800040101010101" pitchFamily="2" charset="-122"/>
              </a:rPr>
              <a:t>》</a:t>
            </a:r>
            <a:r>
              <a:rPr lang="zh-CN" altLang="en-US" sz="2000" b="1" dirty="0" smtClean="0">
                <a:latin typeface="华文新魏" panose="02010800040101010101" pitchFamily="2" charset="-122"/>
                <a:ea typeface="华文新魏" panose="02010800040101010101" pitchFamily="2" charset="-122"/>
              </a:rPr>
              <a:t>曰：甲夫乙将船，会海风盛，船没溺流死亡，不得葬。四月，甲母丙即嫁甲，欲皆何论？或曰：甲夫死未葬。法无许嫁，以私为人妻当弃市。议曰：臣愚以主</a:t>
            </a:r>
            <a:r>
              <a:rPr lang="en-US" altLang="zh-CN" sz="2000" b="1" dirty="0" smtClean="0">
                <a:latin typeface="华文新魏" panose="02010800040101010101" pitchFamily="2" charset="-122"/>
                <a:ea typeface="华文新魏" panose="02010800040101010101" pitchFamily="2" charset="-122"/>
              </a:rPr>
              <a:t>《</a:t>
            </a:r>
            <a:r>
              <a:rPr lang="zh-CN" altLang="en-US" sz="2000" b="1" dirty="0" smtClean="0">
                <a:latin typeface="华文新魏" panose="02010800040101010101" pitchFamily="2" charset="-122"/>
                <a:ea typeface="华文新魏" panose="02010800040101010101" pitchFamily="2" charset="-122"/>
              </a:rPr>
              <a:t>春秋</a:t>
            </a:r>
            <a:r>
              <a:rPr lang="en-US" altLang="zh-CN" sz="2000" b="1" dirty="0" smtClean="0">
                <a:latin typeface="华文新魏" panose="02010800040101010101" pitchFamily="2" charset="-122"/>
                <a:ea typeface="华文新魏" panose="02010800040101010101" pitchFamily="2" charset="-122"/>
              </a:rPr>
              <a:t>》</a:t>
            </a:r>
            <a:r>
              <a:rPr lang="zh-CN" altLang="en-US" sz="2000" b="1" dirty="0" smtClean="0">
                <a:latin typeface="华文新魏" panose="02010800040101010101" pitchFamily="2" charset="-122"/>
                <a:ea typeface="华文新魏" panose="02010800040101010101" pitchFamily="2" charset="-122"/>
              </a:rPr>
              <a:t>之义，言夫人归于齐，言</a:t>
            </a:r>
            <a:r>
              <a:rPr lang="zh-CN" altLang="en-US" sz="2000" b="1" dirty="0" smtClean="0">
                <a:solidFill>
                  <a:srgbClr val="FF0000"/>
                </a:solidFill>
                <a:latin typeface="微软雅黑" panose="020B0503020204020204" charset="-122"/>
                <a:ea typeface="微软雅黑" panose="020B0503020204020204" charset="-122"/>
              </a:rPr>
              <a:t>夫死无男有更嫁之道</a:t>
            </a:r>
            <a:r>
              <a:rPr lang="zh-CN" altLang="en-US" sz="2000" b="1" dirty="0" smtClean="0">
                <a:latin typeface="华文新魏" panose="02010800040101010101" pitchFamily="2" charset="-122"/>
                <a:ea typeface="华文新魏" panose="02010800040101010101" pitchFamily="2" charset="-122"/>
              </a:rPr>
              <a:t>也。妇人无专制擅恣之行，听从为顺，嫁之者归也。甲又尊者所嫁，无淫行之心，非私为人妻也。明于决事，皆无罪名，</a:t>
            </a:r>
            <a:r>
              <a:rPr lang="zh-CN" altLang="en-US" sz="2000" b="1" dirty="0" smtClean="0">
                <a:solidFill>
                  <a:srgbClr val="FF0000"/>
                </a:solidFill>
                <a:latin typeface="微软雅黑" panose="020B0503020204020204" charset="-122"/>
                <a:ea typeface="微软雅黑" panose="020B0503020204020204" charset="-122"/>
              </a:rPr>
              <a:t>不当坐</a:t>
            </a:r>
            <a:r>
              <a:rPr lang="zh-CN" altLang="en-US" sz="2000" b="1" dirty="0" smtClean="0">
                <a:latin typeface="华文新魏" panose="02010800040101010101" pitchFamily="2" charset="-122"/>
                <a:ea typeface="华文新魏" panose="02010800040101010101" pitchFamily="2" charset="-122"/>
              </a:rPr>
              <a:t>。</a:t>
            </a:r>
            <a:endParaRPr lang="zh-CN" altLang="en-US" sz="2000" b="1" dirty="0" smtClean="0">
              <a:latin typeface="华文新魏" panose="02010800040101010101" pitchFamily="2" charset="-122"/>
              <a:ea typeface="华文新魏" panose="02010800040101010101" pitchFamily="2" charset="-122"/>
            </a:endParaRPr>
          </a:p>
        </p:txBody>
      </p:sp>
      <p:sp>
        <p:nvSpPr>
          <p:cNvPr id="16" name="文本框 15"/>
          <p:cNvSpPr txBox="1"/>
          <p:nvPr/>
        </p:nvSpPr>
        <p:spPr>
          <a:xfrm>
            <a:off x="6453505" y="3658235"/>
            <a:ext cx="5539105" cy="2784475"/>
          </a:xfrm>
          <a:prstGeom prst="rect">
            <a:avLst/>
          </a:prstGeom>
          <a:noFill/>
          <a:ln>
            <a:solidFill>
              <a:srgbClr val="4B6865"/>
            </a:solidFill>
          </a:ln>
        </p:spPr>
        <p:txBody>
          <a:bodyPr wrap="square" rtlCol="0">
            <a:spAutoFit/>
          </a:bodyPr>
          <a:p>
            <a:pPr indent="0" fontAlgn="auto">
              <a:lnSpc>
                <a:spcPts val="3000"/>
              </a:lnSpc>
            </a:pPr>
            <a:r>
              <a:rPr lang="zh-CN" altLang="en-US" sz="2400" b="1" dirty="0" smtClean="0">
                <a:solidFill>
                  <a:srgbClr val="0000FF"/>
                </a:solidFill>
                <a:latin typeface="微软雅黑" panose="020B0503020204020204" charset="-122"/>
                <a:ea typeface="微软雅黑" panose="020B0503020204020204" charset="-122"/>
                <a:cs typeface="微软雅黑" panose="020B0503020204020204" charset="-122"/>
              </a:rPr>
              <a:t>案例</a:t>
            </a:r>
            <a:r>
              <a:rPr lang="en-US" altLang="zh-CN" sz="2400" b="1" dirty="0" smtClean="0">
                <a:solidFill>
                  <a:srgbClr val="0000FF"/>
                </a:solidFill>
                <a:latin typeface="微软雅黑" panose="020B0503020204020204" charset="-122"/>
                <a:ea typeface="微软雅黑" panose="020B0503020204020204" charset="-122"/>
                <a:cs typeface="微软雅黑" panose="020B0503020204020204" charset="-122"/>
              </a:rPr>
              <a:t>2</a:t>
            </a:r>
            <a:r>
              <a:rPr lang="zh-CN" altLang="en-US" sz="2400" b="1" dirty="0" smtClean="0">
                <a:solidFill>
                  <a:srgbClr val="0000FF"/>
                </a:solidFill>
                <a:latin typeface="微软雅黑" panose="020B0503020204020204" charset="-122"/>
                <a:ea typeface="微软雅黑" panose="020B0503020204020204" charset="-122"/>
                <a:cs typeface="微软雅黑" panose="020B0503020204020204" charset="-122"/>
              </a:rPr>
              <a:t>：</a:t>
            </a:r>
            <a:r>
              <a:rPr lang="zh-CN" altLang="en-US" sz="2000" b="1" dirty="0" smtClean="0">
                <a:latin typeface="华文新魏" panose="02010800040101010101" pitchFamily="2" charset="-122"/>
                <a:ea typeface="华文新魏" panose="02010800040101010101" pitchFamily="2" charset="-122"/>
              </a:rPr>
              <a:t>董仲舒</a:t>
            </a:r>
            <a:r>
              <a:rPr lang="en-US" altLang="zh-CN" sz="2000" b="1" dirty="0" smtClean="0">
                <a:latin typeface="华文新魏" panose="02010800040101010101" pitchFamily="2" charset="-122"/>
                <a:ea typeface="华文新魏" panose="02010800040101010101" pitchFamily="2" charset="-122"/>
              </a:rPr>
              <a:t>《</a:t>
            </a:r>
            <a:r>
              <a:rPr lang="zh-CN" altLang="en-US" sz="2000" b="1" dirty="0" smtClean="0">
                <a:latin typeface="华文新魏" panose="02010800040101010101" pitchFamily="2" charset="-122"/>
                <a:ea typeface="华文新魏" panose="02010800040101010101" pitchFamily="2" charset="-122"/>
              </a:rPr>
              <a:t>决狱</a:t>
            </a:r>
            <a:r>
              <a:rPr lang="en-US" altLang="zh-CN" sz="2000" b="1" dirty="0" smtClean="0">
                <a:latin typeface="华文新魏" panose="02010800040101010101" pitchFamily="2" charset="-122"/>
                <a:ea typeface="华文新魏" panose="02010800040101010101" pitchFamily="2" charset="-122"/>
              </a:rPr>
              <a:t>》</a:t>
            </a:r>
            <a:r>
              <a:rPr lang="zh-CN" altLang="en-US" sz="2000" b="1" dirty="0" smtClean="0">
                <a:latin typeface="华文新魏" panose="02010800040101010101" pitchFamily="2" charset="-122"/>
                <a:ea typeface="华文新魏" panose="02010800040101010101" pitchFamily="2" charset="-122"/>
              </a:rPr>
              <a:t>曰：甲父乙与丙争言相斗。丙以佩刀刺乙，甲即以杖击丙，误伤乙。甲当何论？或曰：殴父也，当枭首。论曰：臣愚以</a:t>
            </a:r>
            <a:r>
              <a:rPr lang="zh-CN" altLang="en-US" sz="2000" b="1" dirty="0" smtClean="0">
                <a:solidFill>
                  <a:srgbClr val="FF0000"/>
                </a:solidFill>
                <a:latin typeface="微软雅黑" panose="020B0503020204020204" charset="-122"/>
                <a:ea typeface="微软雅黑" panose="020B0503020204020204" charset="-122"/>
              </a:rPr>
              <a:t>父子至亲</a:t>
            </a:r>
            <a:r>
              <a:rPr lang="zh-CN" altLang="en-US" sz="2000" b="1" dirty="0" smtClean="0">
                <a:latin typeface="华文新魏" panose="02010800040101010101" pitchFamily="2" charset="-122"/>
                <a:ea typeface="华文新魏" panose="02010800040101010101" pitchFamily="2" charset="-122"/>
              </a:rPr>
              <a:t>也，闻其斗，莫不有怵怅之心。扶杖而救之，非所伊欲诟父也。</a:t>
            </a:r>
            <a:r>
              <a:rPr lang="en-US" altLang="zh-CN" sz="2000" b="1" dirty="0" smtClean="0">
                <a:latin typeface="华文新魏" panose="02010800040101010101" pitchFamily="2" charset="-122"/>
                <a:ea typeface="华文新魏" panose="02010800040101010101" pitchFamily="2" charset="-122"/>
              </a:rPr>
              <a:t>《</a:t>
            </a:r>
            <a:r>
              <a:rPr lang="zh-CN" altLang="en-US" sz="2000" b="1" dirty="0" smtClean="0">
                <a:latin typeface="华文新魏" panose="02010800040101010101" pitchFamily="2" charset="-122"/>
                <a:ea typeface="华文新魏" panose="02010800040101010101" pitchFamily="2" charset="-122"/>
              </a:rPr>
              <a:t>春秋</a:t>
            </a:r>
            <a:r>
              <a:rPr lang="en-US" altLang="zh-CN" sz="2000" b="1" dirty="0" smtClean="0">
                <a:latin typeface="华文新魏" panose="02010800040101010101" pitchFamily="2" charset="-122"/>
                <a:ea typeface="华文新魏" panose="02010800040101010101" pitchFamily="2" charset="-122"/>
              </a:rPr>
              <a:t>》</a:t>
            </a:r>
            <a:r>
              <a:rPr lang="zh-CN" altLang="en-US" sz="2000" b="1" dirty="0" smtClean="0">
                <a:latin typeface="华文新魏" panose="02010800040101010101" pitchFamily="2" charset="-122"/>
                <a:ea typeface="华文新魏" panose="02010800040101010101" pitchFamily="2" charset="-122"/>
              </a:rPr>
              <a:t>之义，许止父病，进药于其父而卒。君子原心，赦而不诛。甲非律所殴父，</a:t>
            </a:r>
            <a:r>
              <a:rPr lang="zh-CN" altLang="en-US" sz="2000" b="1" dirty="0" smtClean="0">
                <a:solidFill>
                  <a:srgbClr val="FF0000"/>
                </a:solidFill>
                <a:latin typeface="微软雅黑" panose="020B0503020204020204" charset="-122"/>
                <a:ea typeface="微软雅黑" panose="020B0503020204020204" charset="-122"/>
              </a:rPr>
              <a:t>不当坐</a:t>
            </a:r>
            <a:r>
              <a:rPr lang="zh-CN" altLang="en-US" sz="2000" b="1" dirty="0" smtClean="0">
                <a:latin typeface="微软雅黑" panose="020B0503020204020204" charset="-122"/>
                <a:ea typeface="微软雅黑" panose="020B0503020204020204" charset="-122"/>
              </a:rPr>
              <a:t>。</a:t>
            </a:r>
            <a:endParaRPr lang="zh-CN" altLang="en-US" sz="2000" b="1" dirty="0" smtClean="0">
              <a:latin typeface="微软雅黑" panose="020B0503020204020204" charset="-122"/>
              <a:ea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2" nodeType="clickEffect">
                                  <p:stCondLst>
                                    <p:cond delay="0"/>
                                  </p:stCondLst>
                                  <p:childTnLst>
                                    <p:set>
                                      <p:cBhvr>
                                        <p:cTn id="6" dur="1000" fill="hold">
                                          <p:stCondLst>
                                            <p:cond delay="0"/>
                                          </p:stCondLst>
                                        </p:cTn>
                                        <p:tgtEl>
                                          <p:spTgt spid="17"/>
                                        </p:tgtEl>
                                        <p:attrNameLst>
                                          <p:attrName>style.visibility</p:attrName>
                                        </p:attrNameLst>
                                      </p:cBhvr>
                                      <p:to>
                                        <p:strVal val="visible"/>
                                      </p:to>
                                    </p:set>
                                    <p:animEffect transition="in" filter="wipe(up)">
                                      <p:cBhvr>
                                        <p:cTn id="7" dur="1000"/>
                                        <p:tgtEl>
                                          <p:spTgt spid="17"/>
                                        </p:tgtEl>
                                      </p:cBhvr>
                                    </p:animEffect>
                                  </p:childTnLst>
                                </p:cTn>
                              </p:par>
                              <p:par>
                                <p:cTn id="8" presetID="22" presetClass="entr" presetSubtype="1" fill="hold" grpId="0" nodeType="withEffect">
                                  <p:stCondLst>
                                    <p:cond delay="0"/>
                                  </p:stCondLst>
                                  <p:childTnLst>
                                    <p:set>
                                      <p:cBhvr>
                                        <p:cTn id="9" dur="1000" fill="hold">
                                          <p:stCondLst>
                                            <p:cond delay="0"/>
                                          </p:stCondLst>
                                        </p:cTn>
                                        <p:tgtEl>
                                          <p:spTgt spid="12"/>
                                        </p:tgtEl>
                                        <p:attrNameLst>
                                          <p:attrName>style.visibility</p:attrName>
                                        </p:attrNameLst>
                                      </p:cBhvr>
                                      <p:to>
                                        <p:strVal val="visible"/>
                                      </p:to>
                                    </p:set>
                                    <p:animEffect transition="in" filter="wipe(up)">
                                      <p:cBhvr>
                                        <p:cTn id="10" dur="1000"/>
                                        <p:tgtEl>
                                          <p:spTgt spid="12"/>
                                        </p:tgtEl>
                                      </p:cBhvr>
                                    </p:animEffect>
                                  </p:childTnLst>
                                </p:cTn>
                              </p:par>
                              <p:par>
                                <p:cTn id="11" presetID="22" presetClass="entr" presetSubtype="1" fill="hold" grpId="0" nodeType="withEffect">
                                  <p:stCondLst>
                                    <p:cond delay="0"/>
                                  </p:stCondLst>
                                  <p:childTnLst>
                                    <p:set>
                                      <p:cBhvr>
                                        <p:cTn id="12" dur="1000" fill="hold">
                                          <p:stCondLst>
                                            <p:cond delay="0"/>
                                          </p:stCondLst>
                                        </p:cTn>
                                        <p:tgtEl>
                                          <p:spTgt spid="5"/>
                                        </p:tgtEl>
                                        <p:attrNameLst>
                                          <p:attrName>style.visibility</p:attrName>
                                        </p:attrNameLst>
                                      </p:cBhvr>
                                      <p:to>
                                        <p:strVal val="visible"/>
                                      </p:to>
                                    </p:set>
                                    <p:animEffect transition="in" filter="wipe(up)">
                                      <p:cBhvr>
                                        <p:cTn id="13" dur="1000"/>
                                        <p:tgtEl>
                                          <p:spTgt spid="5"/>
                                        </p:tgtEl>
                                      </p:cBhvr>
                                    </p:animEffect>
                                  </p:childTnLst>
                                </p:cTn>
                              </p:par>
                              <p:par>
                                <p:cTn id="14" presetID="22" presetClass="entr" presetSubtype="1" fill="hold" grpId="0" nodeType="withEffect">
                                  <p:stCondLst>
                                    <p:cond delay="0"/>
                                  </p:stCondLst>
                                  <p:childTnLst>
                                    <p:set>
                                      <p:cBhvr>
                                        <p:cTn id="15" dur="1000" fill="hold">
                                          <p:stCondLst>
                                            <p:cond delay="0"/>
                                          </p:stCondLst>
                                        </p:cTn>
                                        <p:tgtEl>
                                          <p:spTgt spid="11"/>
                                        </p:tgtEl>
                                        <p:attrNameLst>
                                          <p:attrName>style.visibility</p:attrName>
                                        </p:attrNameLst>
                                      </p:cBhvr>
                                      <p:to>
                                        <p:strVal val="visible"/>
                                      </p:to>
                                    </p:set>
                                    <p:animEffect transition="in" filter="wipe(up)">
                                      <p:cBhvr>
                                        <p:cTn id="16" dur="1000"/>
                                        <p:tgtEl>
                                          <p:spTgt spid="11"/>
                                        </p:tgtEl>
                                      </p:cBhvr>
                                    </p:animEffect>
                                  </p:childTnLst>
                                </p:cTn>
                              </p:par>
                              <p:par>
                                <p:cTn id="17" presetID="22" presetClass="entr" presetSubtype="1" fill="hold" grpId="0" nodeType="withEffect">
                                  <p:stCondLst>
                                    <p:cond delay="0"/>
                                  </p:stCondLst>
                                  <p:childTnLst>
                                    <p:set>
                                      <p:cBhvr>
                                        <p:cTn id="18" dur="1000" fill="hold">
                                          <p:stCondLst>
                                            <p:cond delay="0"/>
                                          </p:stCondLst>
                                        </p:cTn>
                                        <p:tgtEl>
                                          <p:spTgt spid="16"/>
                                        </p:tgtEl>
                                        <p:attrNameLst>
                                          <p:attrName>style.visibility</p:attrName>
                                        </p:attrNameLst>
                                      </p:cBhvr>
                                      <p:to>
                                        <p:strVal val="visible"/>
                                      </p:to>
                                    </p:set>
                                    <p:animEffect transition="in" filter="wipe(up)">
                                      <p:cBhvr>
                                        <p:cTn id="19"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1"/>
      <p:bldP spid="17" grpId="2"/>
      <p:bldP spid="12" grpId="0" animBg="1"/>
      <p:bldP spid="5" grpId="0" animBg="1"/>
      <p:bldP spid="11" grpId="0" animBg="1"/>
      <p:bldP spid="1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98755" y="426085"/>
            <a:ext cx="11796395" cy="1519555"/>
          </a:xfrm>
          <a:prstGeom prst="rect">
            <a:avLst/>
          </a:prstGeom>
          <a:noFill/>
          <a:ln>
            <a:solidFill>
              <a:schemeClr val="tx1"/>
            </a:solidFill>
          </a:ln>
        </p:spPr>
        <p:txBody>
          <a:bodyPr wrap="square" rtlCol="0">
            <a:noAutofit/>
          </a:bodyPr>
          <a:p>
            <a:pPr algn="ctr"/>
            <a:r>
              <a:rPr lang="zh-CN" altLang="en-US" sz="3600" b="1" dirty="0" smtClean="0">
                <a:latin typeface="微软雅黑" panose="020B0503020204020204" charset="-122"/>
                <a:ea typeface="微软雅黑" panose="020B0503020204020204" charset="-122"/>
                <a:cs typeface="微软雅黑" panose="020B0503020204020204" charset="-122"/>
              </a:rPr>
              <a:t>问题</a:t>
            </a:r>
            <a:r>
              <a:rPr lang="en-US" altLang="zh-CN" sz="3600" b="1" dirty="0" smtClean="0">
                <a:latin typeface="微软雅黑" panose="020B0503020204020204" charset="-122"/>
                <a:ea typeface="微软雅黑" panose="020B0503020204020204" charset="-122"/>
                <a:cs typeface="微软雅黑" panose="020B0503020204020204" charset="-122"/>
              </a:rPr>
              <a:t>4</a:t>
            </a:r>
            <a:r>
              <a:rPr lang="zh-CN" altLang="en-US" sz="3600" b="1" dirty="0" smtClean="0">
                <a:latin typeface="微软雅黑" panose="020B0503020204020204" charset="-122"/>
                <a:ea typeface="微软雅黑" panose="020B0503020204020204" charset="-122"/>
                <a:cs typeface="微软雅黑" panose="020B0503020204020204" charset="-122"/>
              </a:rPr>
              <a:t>：</a:t>
            </a:r>
            <a:r>
              <a:rPr lang="zh-CN" altLang="en-US" sz="2800" b="1" dirty="0" smtClean="0">
                <a:latin typeface="微软雅黑" panose="020B0503020204020204" charset="-122"/>
                <a:ea typeface="微软雅黑" panose="020B0503020204020204" charset="-122"/>
                <a:cs typeface="微软雅黑" panose="020B0503020204020204" charset="-122"/>
              </a:rPr>
              <a:t>结合材料分析</a:t>
            </a:r>
            <a:r>
              <a:rPr lang="zh-CN" altLang="en-US" sz="2800" b="1" dirty="0" smtClean="0">
                <a:latin typeface="微软雅黑" panose="020B0503020204020204" charset="-122"/>
                <a:ea typeface="微软雅黑" panose="020B0503020204020204" charset="-122"/>
                <a:cs typeface="微软雅黑" panose="020B0503020204020204" charset="-122"/>
                <a:sym typeface="+mn-ea"/>
              </a:rPr>
              <a:t>汉代统治思想具有什么</a:t>
            </a:r>
            <a:r>
              <a:rPr lang="zh-CN" altLang="en-US" sz="2800" b="1" dirty="0" smtClean="0">
                <a:solidFill>
                  <a:srgbClr val="0000FF"/>
                </a:solidFill>
                <a:latin typeface="微软雅黑" panose="020B0503020204020204" charset="-122"/>
                <a:ea typeface="微软雅黑" panose="020B0503020204020204" charset="-122"/>
                <a:cs typeface="微软雅黑" panose="020B0503020204020204" charset="-122"/>
                <a:sym typeface="+mn-ea"/>
              </a:rPr>
              <a:t>特点</a:t>
            </a:r>
            <a:r>
              <a:rPr lang="zh-CN" altLang="en-US" sz="2800" b="1" dirty="0" smtClean="0">
                <a:latin typeface="微软雅黑" panose="020B0503020204020204" charset="-122"/>
                <a:ea typeface="微软雅黑" panose="020B0503020204020204" charset="-122"/>
                <a:cs typeface="微软雅黑" panose="020B0503020204020204" charset="-122"/>
                <a:sym typeface="+mn-ea"/>
              </a:rPr>
              <a:t>？这种统治思想得以</a:t>
            </a:r>
            <a:r>
              <a:rPr lang="zh-CN" altLang="en-US" sz="2800" b="1" dirty="0">
                <a:latin typeface="微软雅黑" panose="020B0503020204020204" charset="-122"/>
                <a:ea typeface="微软雅黑" panose="020B0503020204020204" charset="-122"/>
                <a:cs typeface="微软雅黑" panose="020B0503020204020204" charset="-122"/>
                <a:sym typeface="+mn-ea"/>
              </a:rPr>
              <a:t>实</a:t>
            </a:r>
            <a:r>
              <a:rPr lang="en-US" altLang="zh-CN" sz="2800" b="1" dirty="0">
                <a:latin typeface="微软雅黑" panose="020B0503020204020204" charset="-122"/>
                <a:ea typeface="微软雅黑" panose="020B0503020204020204" charset="-122"/>
                <a:cs typeface="微软雅黑" panose="020B0503020204020204" charset="-122"/>
                <a:sym typeface="+mn-ea"/>
              </a:rPr>
              <a:t> </a:t>
            </a:r>
            <a:endParaRPr lang="en-US" altLang="zh-CN" sz="2800" b="1" dirty="0">
              <a:latin typeface="微软雅黑" panose="020B0503020204020204" charset="-122"/>
              <a:ea typeface="微软雅黑" panose="020B0503020204020204" charset="-122"/>
              <a:cs typeface="微软雅黑" panose="020B0503020204020204" charset="-122"/>
              <a:sym typeface="+mn-ea"/>
            </a:endParaRPr>
          </a:p>
          <a:p>
            <a:pPr algn="ctr"/>
            <a:r>
              <a:rPr lang="en-US" altLang="zh-CN" sz="2800" b="1" dirty="0">
                <a:latin typeface="微软雅黑" panose="020B0503020204020204" charset="-122"/>
                <a:ea typeface="微软雅黑" panose="020B0503020204020204" charset="-122"/>
                <a:cs typeface="微软雅黑" panose="020B0503020204020204" charset="-122"/>
                <a:sym typeface="+mn-ea"/>
              </a:rPr>
              <a:t>         </a:t>
            </a:r>
            <a:r>
              <a:rPr lang="zh-CN" altLang="en-US" sz="2800" b="1" dirty="0">
                <a:latin typeface="微软雅黑" panose="020B0503020204020204" charset="-122"/>
                <a:ea typeface="微软雅黑" panose="020B0503020204020204" charset="-122"/>
                <a:cs typeface="微软雅黑" panose="020B0503020204020204" charset="-122"/>
                <a:sym typeface="+mn-ea"/>
              </a:rPr>
              <a:t>现的</a:t>
            </a:r>
            <a:r>
              <a:rPr lang="zh-CN" altLang="en-US" sz="2800" b="1" dirty="0">
                <a:solidFill>
                  <a:srgbClr val="0000FF"/>
                </a:solidFill>
                <a:latin typeface="微软雅黑" panose="020B0503020204020204" charset="-122"/>
                <a:ea typeface="微软雅黑" panose="020B0503020204020204" charset="-122"/>
                <a:cs typeface="微软雅黑" panose="020B0503020204020204" charset="-122"/>
                <a:sym typeface="+mn-ea"/>
              </a:rPr>
              <a:t>基础</a:t>
            </a:r>
            <a:r>
              <a:rPr lang="zh-CN" altLang="en-US" sz="2800" b="1" dirty="0">
                <a:latin typeface="微软雅黑" panose="020B0503020204020204" charset="-122"/>
                <a:ea typeface="微软雅黑" panose="020B0503020204020204" charset="-122"/>
                <a:cs typeface="微软雅黑" panose="020B0503020204020204" charset="-122"/>
                <a:sym typeface="+mn-ea"/>
              </a:rPr>
              <a:t>是什么？</a:t>
            </a:r>
            <a:r>
              <a:rPr lang="zh-CN" altLang="en-US" sz="2800" b="1" dirty="0" smtClean="0">
                <a:latin typeface="微软雅黑" panose="020B0503020204020204" charset="-122"/>
                <a:ea typeface="微软雅黑" panose="020B0503020204020204" charset="-122"/>
                <a:cs typeface="微软雅黑" panose="020B0503020204020204" charset="-122"/>
                <a:sym typeface="+mn-ea"/>
              </a:rPr>
              <a:t>案例</a:t>
            </a:r>
            <a:r>
              <a:rPr lang="en-US" altLang="zh-CN" sz="2800" b="1" dirty="0">
                <a:latin typeface="微软雅黑" panose="020B0503020204020204" charset="-122"/>
                <a:ea typeface="微软雅黑" panose="020B0503020204020204" charset="-122"/>
                <a:cs typeface="微软雅黑" panose="020B0503020204020204" charset="-122"/>
                <a:sym typeface="+mn-ea"/>
              </a:rPr>
              <a:t>1</a:t>
            </a:r>
            <a:r>
              <a:rPr lang="zh-CN" altLang="en-US" sz="2800" b="1" dirty="0">
                <a:latin typeface="微软雅黑" panose="020B0503020204020204" charset="-122"/>
                <a:ea typeface="微软雅黑" panose="020B0503020204020204" charset="-122"/>
                <a:cs typeface="微软雅黑" panose="020B0503020204020204" charset="-122"/>
                <a:sym typeface="+mn-ea"/>
              </a:rPr>
              <a:t>和</a:t>
            </a:r>
            <a:r>
              <a:rPr lang="en-US" altLang="zh-CN" sz="2800" b="1" dirty="0">
                <a:latin typeface="微软雅黑" panose="020B0503020204020204" charset="-122"/>
                <a:ea typeface="微软雅黑" panose="020B0503020204020204" charset="-122"/>
                <a:cs typeface="微软雅黑" panose="020B0503020204020204" charset="-122"/>
                <a:sym typeface="+mn-ea"/>
              </a:rPr>
              <a:t>2</a:t>
            </a:r>
            <a:r>
              <a:rPr lang="zh-CN" altLang="en-US" sz="2800" b="1" dirty="0" smtClean="0">
                <a:latin typeface="微软雅黑" panose="020B0503020204020204" charset="-122"/>
                <a:ea typeface="微软雅黑" panose="020B0503020204020204" charset="-122"/>
                <a:cs typeface="微软雅黑" panose="020B0503020204020204" charset="-122"/>
                <a:sym typeface="+mn-ea"/>
              </a:rPr>
              <a:t>中董仲舒判案的依据</a:t>
            </a:r>
            <a:r>
              <a:rPr lang="zh-CN" altLang="en-US" sz="2800" b="1" dirty="0" smtClean="0">
                <a:solidFill>
                  <a:srgbClr val="0000FF"/>
                </a:solidFill>
                <a:latin typeface="微软雅黑" panose="020B0503020204020204" charset="-122"/>
                <a:ea typeface="微软雅黑" panose="020B0503020204020204" charset="-122"/>
                <a:cs typeface="微软雅黑" panose="020B0503020204020204" charset="-122"/>
                <a:sym typeface="+mn-ea"/>
              </a:rPr>
              <a:t>有何异同</a:t>
            </a:r>
            <a:r>
              <a:rPr lang="zh-CN" altLang="en-US" sz="2800" b="1" dirty="0" smtClean="0">
                <a:latin typeface="微软雅黑" panose="020B0503020204020204" charset="-122"/>
                <a:ea typeface="微软雅黑" panose="020B0503020204020204" charset="-122"/>
                <a:cs typeface="微软雅黑" panose="020B0503020204020204" charset="-122"/>
                <a:sym typeface="+mn-ea"/>
              </a:rPr>
              <a:t>？</a:t>
            </a:r>
            <a:endParaRPr lang="en-US" altLang="zh-CN" sz="2800" b="1" dirty="0" smtClean="0">
              <a:latin typeface="微软雅黑" panose="020B0503020204020204" charset="-122"/>
              <a:ea typeface="微软雅黑" panose="020B0503020204020204" charset="-122"/>
              <a:cs typeface="微软雅黑" panose="020B0503020204020204" charset="-122"/>
            </a:endParaRPr>
          </a:p>
          <a:p>
            <a:pPr algn="ctr"/>
            <a:r>
              <a:rPr lang="en-US" altLang="zh-CN" sz="2800" b="1" dirty="0" smtClean="0">
                <a:latin typeface="微软雅黑" panose="020B0503020204020204" charset="-122"/>
                <a:ea typeface="微软雅黑" panose="020B0503020204020204" charset="-122"/>
                <a:cs typeface="微软雅黑" panose="020B0503020204020204" charset="-122"/>
                <a:sym typeface="+mn-ea"/>
              </a:rPr>
              <a:t>          《</a:t>
            </a:r>
            <a:r>
              <a:rPr lang="zh-CN" altLang="en-US" sz="2800" b="1" dirty="0" smtClean="0">
                <a:latin typeface="微软雅黑" panose="020B0503020204020204" charset="-122"/>
                <a:ea typeface="微软雅黑" panose="020B0503020204020204" charset="-122"/>
                <a:cs typeface="微软雅黑" panose="020B0503020204020204" charset="-122"/>
                <a:sym typeface="+mn-ea"/>
              </a:rPr>
              <a:t>春秋</a:t>
            </a:r>
            <a:r>
              <a:rPr lang="en-US" altLang="zh-CN" sz="2800" b="1" dirty="0" smtClean="0">
                <a:latin typeface="微软雅黑" panose="020B0503020204020204" charset="-122"/>
                <a:ea typeface="微软雅黑" panose="020B0503020204020204" charset="-122"/>
                <a:cs typeface="微软雅黑" panose="020B0503020204020204" charset="-122"/>
                <a:sym typeface="+mn-ea"/>
              </a:rPr>
              <a:t>》</a:t>
            </a:r>
            <a:r>
              <a:rPr lang="zh-CN" altLang="en-US" sz="2800" b="1" dirty="0" smtClean="0">
                <a:latin typeface="微软雅黑" panose="020B0503020204020204" charset="-122"/>
                <a:ea typeface="微软雅黑" panose="020B0503020204020204" charset="-122"/>
                <a:cs typeface="微软雅黑" panose="020B0503020204020204" charset="-122"/>
                <a:sym typeface="+mn-ea"/>
              </a:rPr>
              <a:t>决狱的</a:t>
            </a:r>
            <a:r>
              <a:rPr lang="zh-CN" altLang="en-US" sz="2800" b="1" dirty="0" smtClean="0">
                <a:solidFill>
                  <a:srgbClr val="0000FF"/>
                </a:solidFill>
                <a:latin typeface="微软雅黑" panose="020B0503020204020204" charset="-122"/>
                <a:ea typeface="微软雅黑" panose="020B0503020204020204" charset="-122"/>
                <a:cs typeface="微软雅黑" panose="020B0503020204020204" charset="-122"/>
                <a:sym typeface="+mn-ea"/>
              </a:rPr>
              <a:t>基本原则</a:t>
            </a:r>
            <a:r>
              <a:rPr lang="zh-CN" altLang="en-US" sz="2800" b="1" dirty="0" smtClean="0">
                <a:latin typeface="微软雅黑" panose="020B0503020204020204" charset="-122"/>
                <a:ea typeface="微软雅黑" panose="020B0503020204020204" charset="-122"/>
                <a:cs typeface="微软雅黑" panose="020B0503020204020204" charset="-122"/>
                <a:sym typeface="+mn-ea"/>
              </a:rPr>
              <a:t>是什么？这说明秦汉法律实践有</a:t>
            </a:r>
            <a:r>
              <a:rPr lang="zh-CN" altLang="en-US" sz="2800" b="1" dirty="0" smtClean="0">
                <a:solidFill>
                  <a:srgbClr val="0000FF"/>
                </a:solidFill>
                <a:latin typeface="微软雅黑" panose="020B0503020204020204" charset="-122"/>
                <a:ea typeface="微软雅黑" panose="020B0503020204020204" charset="-122"/>
                <a:cs typeface="微软雅黑" panose="020B0503020204020204" charset="-122"/>
                <a:sym typeface="+mn-ea"/>
              </a:rPr>
              <a:t>什么特色</a:t>
            </a:r>
            <a:r>
              <a:rPr lang="zh-CN" altLang="en-US" sz="2800" b="1" dirty="0" smtClean="0">
                <a:latin typeface="微软雅黑" panose="020B0503020204020204" charset="-122"/>
                <a:ea typeface="微软雅黑" panose="020B0503020204020204" charset="-122"/>
                <a:cs typeface="微软雅黑" panose="020B0503020204020204" charset="-122"/>
                <a:sym typeface="+mn-ea"/>
              </a:rPr>
              <a:t>？</a:t>
            </a:r>
            <a:endParaRPr lang="zh-CN" altLang="en-US" sz="2800" dirty="0">
              <a:latin typeface="微软雅黑" panose="020B0503020204020204" charset="-122"/>
              <a:ea typeface="微软雅黑" panose="020B0503020204020204" charset="-122"/>
              <a:cs typeface="微软雅黑" panose="020B0503020204020204" charset="-122"/>
            </a:endParaRPr>
          </a:p>
          <a:p>
            <a:endParaRPr lang="zh-CN" altLang="en-US" sz="2800" b="1" dirty="0" smtClean="0">
              <a:latin typeface="微软雅黑" panose="020B0503020204020204" charset="-122"/>
              <a:ea typeface="微软雅黑" panose="020B0503020204020204" charset="-122"/>
              <a:cs typeface="微软雅黑" panose="020B0503020204020204" charset="-122"/>
              <a:sym typeface="+mn-ea"/>
            </a:endParaRPr>
          </a:p>
        </p:txBody>
      </p:sp>
      <p:sp>
        <p:nvSpPr>
          <p:cNvPr id="3" name="矩形 2"/>
          <p:cNvSpPr/>
          <p:nvPr/>
        </p:nvSpPr>
        <p:spPr>
          <a:xfrm>
            <a:off x="200025" y="2201545"/>
            <a:ext cx="11795125" cy="3698875"/>
          </a:xfrm>
          <a:prstGeom prst="rect">
            <a:avLst/>
          </a:prstGeom>
        </p:spPr>
        <p:style>
          <a:lnRef idx="2">
            <a:schemeClr val="accent6"/>
          </a:lnRef>
          <a:fillRef idx="1">
            <a:schemeClr val="lt1"/>
          </a:fillRef>
          <a:effectRef idx="0">
            <a:schemeClr val="accent6"/>
          </a:effectRef>
          <a:fontRef idx="minor">
            <a:schemeClr val="dk1"/>
          </a:fontRef>
        </p:style>
        <p:txBody>
          <a:bodyPr wrap="square">
            <a:noAutofit/>
          </a:bodyPr>
          <a:p>
            <a:pPr indent="0" fontAlgn="auto">
              <a:lnSpc>
                <a:spcPts val="4500"/>
              </a:lnSpc>
            </a:pPr>
            <a:r>
              <a:rPr lang="zh-CN" altLang="en-US" sz="2800" b="1" dirty="0">
                <a:solidFill>
                  <a:srgbClr val="0000FF"/>
                </a:solidFill>
                <a:latin typeface="微软雅黑" panose="020B0503020204020204" charset="-122"/>
                <a:ea typeface="微软雅黑" panose="020B0503020204020204" charset="-122"/>
                <a:cs typeface="微软雅黑" panose="020B0503020204020204" charset="-122"/>
              </a:rPr>
              <a:t>特点：</a:t>
            </a:r>
            <a:r>
              <a:rPr lang="zh-CN" altLang="en-US" sz="2800" b="1" dirty="0">
                <a:solidFill>
                  <a:srgbClr val="FF0000"/>
                </a:solidFill>
                <a:latin typeface="微软雅黑" panose="020B0503020204020204" charset="-122"/>
                <a:ea typeface="微软雅黑" panose="020B0503020204020204" charset="-122"/>
                <a:cs typeface="微软雅黑" panose="020B0503020204020204" charset="-122"/>
              </a:rPr>
              <a:t>外儒内</a:t>
            </a:r>
            <a:r>
              <a:rPr lang="zh-CN" altLang="en-US" sz="2800" b="1" dirty="0" smtClean="0">
                <a:solidFill>
                  <a:srgbClr val="FF0000"/>
                </a:solidFill>
                <a:latin typeface="微软雅黑" panose="020B0503020204020204" charset="-122"/>
                <a:ea typeface="微软雅黑" panose="020B0503020204020204" charset="-122"/>
                <a:cs typeface="微软雅黑" panose="020B0503020204020204" charset="-122"/>
              </a:rPr>
              <a:t>法（儒表法里）；</a:t>
            </a:r>
            <a:r>
              <a:rPr lang="zh-CN" altLang="en-US" sz="2800" b="1" dirty="0" smtClean="0">
                <a:solidFill>
                  <a:srgbClr val="0000FF"/>
                </a:solidFill>
                <a:latin typeface="微软雅黑" panose="020B0503020204020204" charset="-122"/>
                <a:ea typeface="微软雅黑" panose="020B0503020204020204" charset="-122"/>
                <a:cs typeface="微软雅黑" panose="020B0503020204020204" charset="-122"/>
              </a:rPr>
              <a:t>基础：</a:t>
            </a:r>
            <a:r>
              <a:rPr lang="zh-CN" altLang="en-US" sz="2800" b="1" dirty="0" smtClean="0">
                <a:solidFill>
                  <a:srgbClr val="FF0000"/>
                </a:solidFill>
                <a:latin typeface="微软雅黑" panose="020B0503020204020204" charset="-122"/>
                <a:ea typeface="微软雅黑" panose="020B0503020204020204" charset="-122"/>
                <a:cs typeface="微软雅黑" panose="020B0503020204020204" charset="-122"/>
                <a:sym typeface="+mn-ea"/>
              </a:rPr>
              <a:t>儒家和法家在强调社会等级差异性上具有共性；</a:t>
            </a:r>
            <a:r>
              <a:rPr lang="zh-CN" altLang="en-US" sz="2800" b="1" dirty="0" smtClean="0">
                <a:solidFill>
                  <a:srgbClr val="0000FF"/>
                </a:solidFill>
                <a:latin typeface="微软雅黑" panose="020B0503020204020204" charset="-122"/>
                <a:ea typeface="微软雅黑" panose="020B0503020204020204" charset="-122"/>
                <a:cs typeface="微软雅黑" panose="020B0503020204020204" charset="-122"/>
                <a:sym typeface="+mn-ea"/>
              </a:rPr>
              <a:t>异同：</a:t>
            </a:r>
            <a:r>
              <a:rPr lang="zh-CN" altLang="en-US" sz="2800" b="1" dirty="0" smtClean="0">
                <a:solidFill>
                  <a:srgbClr val="FF0000"/>
                </a:solidFill>
                <a:latin typeface="微软雅黑" panose="020B0503020204020204" charset="-122"/>
                <a:ea typeface="微软雅黑" panose="020B0503020204020204" charset="-122"/>
                <a:cs typeface="微软雅黑" panose="020B0503020204020204" charset="-122"/>
                <a:sym typeface="+mn-ea"/>
              </a:rPr>
              <a:t>都依据</a:t>
            </a:r>
            <a:r>
              <a:rPr lang="en-US" altLang="zh-CN" sz="2800" b="1" dirty="0" smtClean="0">
                <a:solidFill>
                  <a:srgbClr val="FF0000"/>
                </a:solidFill>
                <a:latin typeface="微软雅黑" panose="020B0503020204020204" charset="-122"/>
                <a:ea typeface="微软雅黑" panose="020B0503020204020204" charset="-122"/>
                <a:cs typeface="微软雅黑" panose="020B0503020204020204" charset="-122"/>
                <a:sym typeface="+mn-ea"/>
              </a:rPr>
              <a:t>《</a:t>
            </a:r>
            <a:r>
              <a:rPr lang="zh-CN" altLang="en-US" sz="2800" b="1" dirty="0" smtClean="0">
                <a:solidFill>
                  <a:srgbClr val="FF0000"/>
                </a:solidFill>
                <a:latin typeface="微软雅黑" panose="020B0503020204020204" charset="-122"/>
                <a:ea typeface="微软雅黑" panose="020B0503020204020204" charset="-122"/>
                <a:cs typeface="微软雅黑" panose="020B0503020204020204" charset="-122"/>
                <a:sym typeface="+mn-ea"/>
              </a:rPr>
              <a:t>春秋</a:t>
            </a:r>
            <a:r>
              <a:rPr lang="en-US" altLang="zh-CN" sz="2800" b="1" dirty="0" smtClean="0">
                <a:solidFill>
                  <a:srgbClr val="FF0000"/>
                </a:solidFill>
                <a:latin typeface="微软雅黑" panose="020B0503020204020204" charset="-122"/>
                <a:ea typeface="微软雅黑" panose="020B0503020204020204" charset="-122"/>
                <a:cs typeface="微软雅黑" panose="020B0503020204020204" charset="-122"/>
                <a:sym typeface="+mn-ea"/>
              </a:rPr>
              <a:t>》</a:t>
            </a:r>
            <a:r>
              <a:rPr lang="zh-CN" altLang="en-US" sz="2800" b="1" dirty="0" smtClean="0">
                <a:solidFill>
                  <a:srgbClr val="FF0000"/>
                </a:solidFill>
                <a:latin typeface="微软雅黑" panose="020B0503020204020204" charset="-122"/>
                <a:ea typeface="微软雅黑" panose="020B0503020204020204" charset="-122"/>
                <a:cs typeface="微软雅黑" panose="020B0503020204020204" charset="-122"/>
                <a:sym typeface="+mn-ea"/>
              </a:rPr>
              <a:t>之义，前者为“</a:t>
            </a:r>
            <a:r>
              <a:rPr lang="en-US" altLang="zh-CN" sz="2800" b="1" dirty="0" smtClean="0">
                <a:solidFill>
                  <a:srgbClr val="FF0000"/>
                </a:solidFill>
                <a:latin typeface="微软雅黑" panose="020B0503020204020204" charset="-122"/>
                <a:ea typeface="微软雅黑" panose="020B0503020204020204" charset="-122"/>
                <a:cs typeface="微软雅黑" panose="020B0503020204020204" charset="-122"/>
                <a:sym typeface="+mn-ea"/>
              </a:rPr>
              <a:t>《</a:t>
            </a:r>
            <a:r>
              <a:rPr lang="zh-CN" altLang="en-US" sz="2800" b="1" dirty="0" smtClean="0">
                <a:solidFill>
                  <a:srgbClr val="FF0000"/>
                </a:solidFill>
                <a:latin typeface="微软雅黑" panose="020B0503020204020204" charset="-122"/>
                <a:ea typeface="微软雅黑" panose="020B0503020204020204" charset="-122"/>
                <a:cs typeface="微软雅黑" panose="020B0503020204020204" charset="-122"/>
                <a:sym typeface="+mn-ea"/>
              </a:rPr>
              <a:t>春秋</a:t>
            </a:r>
            <a:r>
              <a:rPr lang="en-US" altLang="zh-CN" sz="2800" b="1" dirty="0" smtClean="0">
                <a:solidFill>
                  <a:srgbClr val="FF0000"/>
                </a:solidFill>
                <a:latin typeface="微软雅黑" panose="020B0503020204020204" charset="-122"/>
                <a:ea typeface="微软雅黑" panose="020B0503020204020204" charset="-122"/>
                <a:cs typeface="微软雅黑" panose="020B0503020204020204" charset="-122"/>
                <a:sym typeface="+mn-ea"/>
              </a:rPr>
              <a:t>》</a:t>
            </a:r>
            <a:r>
              <a:rPr lang="zh-CN" altLang="en-US" sz="2800" b="1" dirty="0">
                <a:solidFill>
                  <a:srgbClr val="FF0000"/>
                </a:solidFill>
                <a:latin typeface="微软雅黑" panose="020B0503020204020204" charset="-122"/>
                <a:ea typeface="微软雅黑" panose="020B0503020204020204" charset="-122"/>
                <a:cs typeface="微软雅黑" panose="020B0503020204020204" charset="-122"/>
                <a:sym typeface="+mn-ea"/>
              </a:rPr>
              <a:t>经</a:t>
            </a:r>
            <a:r>
              <a:rPr lang="zh-CN" altLang="en-US" sz="2800" b="1" dirty="0" smtClean="0">
                <a:solidFill>
                  <a:srgbClr val="FF0000"/>
                </a:solidFill>
                <a:latin typeface="微软雅黑" panose="020B0503020204020204" charset="-122"/>
                <a:ea typeface="微软雅黑" panose="020B0503020204020204" charset="-122"/>
                <a:cs typeface="微软雅黑" panose="020B0503020204020204" charset="-122"/>
                <a:sym typeface="+mn-ea"/>
              </a:rPr>
              <a:t>义”，后者为“圣王判例”；</a:t>
            </a:r>
            <a:r>
              <a:rPr lang="zh-CN" altLang="en-US" sz="2800" b="1" dirty="0" smtClean="0">
                <a:solidFill>
                  <a:srgbClr val="0000FF"/>
                </a:solidFill>
                <a:latin typeface="微软雅黑" panose="020B0503020204020204" charset="-122"/>
                <a:ea typeface="微软雅黑" panose="020B0503020204020204" charset="-122"/>
                <a:cs typeface="微软雅黑" panose="020B0503020204020204" charset="-122"/>
                <a:sym typeface="+mn-ea"/>
              </a:rPr>
              <a:t>基本原则：</a:t>
            </a:r>
            <a:r>
              <a:rPr lang="en-US" altLang="zh-CN" sz="2800" b="1" dirty="0" smtClean="0">
                <a:solidFill>
                  <a:srgbClr val="FF0000"/>
                </a:solidFill>
                <a:latin typeface="微软雅黑" panose="020B0503020204020204" charset="-122"/>
                <a:ea typeface="微软雅黑" panose="020B0503020204020204" charset="-122"/>
                <a:cs typeface="微软雅黑" panose="020B0503020204020204" charset="-122"/>
                <a:sym typeface="+mn-ea"/>
              </a:rPr>
              <a:t>《</a:t>
            </a:r>
            <a:r>
              <a:rPr lang="zh-CN" altLang="en-US" sz="2800" b="1" dirty="0" smtClean="0">
                <a:solidFill>
                  <a:srgbClr val="FF0000"/>
                </a:solidFill>
                <a:latin typeface="微软雅黑" panose="020B0503020204020204" charset="-122"/>
                <a:ea typeface="微软雅黑" panose="020B0503020204020204" charset="-122"/>
                <a:cs typeface="微软雅黑" panose="020B0503020204020204" charset="-122"/>
                <a:sym typeface="+mn-ea"/>
              </a:rPr>
              <a:t>春秋</a:t>
            </a:r>
            <a:r>
              <a:rPr lang="en-US" altLang="zh-CN" sz="2800" b="1" dirty="0" smtClean="0">
                <a:solidFill>
                  <a:srgbClr val="FF0000"/>
                </a:solidFill>
                <a:latin typeface="微软雅黑" panose="020B0503020204020204" charset="-122"/>
                <a:ea typeface="微软雅黑" panose="020B0503020204020204" charset="-122"/>
                <a:cs typeface="微软雅黑" panose="020B0503020204020204" charset="-122"/>
                <a:sym typeface="+mn-ea"/>
              </a:rPr>
              <a:t>》</a:t>
            </a:r>
            <a:r>
              <a:rPr lang="zh-CN" altLang="en-US" sz="2800" b="1" dirty="0" smtClean="0">
                <a:solidFill>
                  <a:srgbClr val="FF0000"/>
                </a:solidFill>
                <a:latin typeface="微软雅黑" panose="020B0503020204020204" charset="-122"/>
                <a:ea typeface="微软雅黑" panose="020B0503020204020204" charset="-122"/>
                <a:cs typeface="微软雅黑" panose="020B0503020204020204" charset="-122"/>
                <a:sym typeface="+mn-ea"/>
              </a:rPr>
              <a:t>决狱的基本原则是“原心定罪”，根据案情事实来探究当事人动机；</a:t>
            </a:r>
            <a:r>
              <a:rPr lang="zh-CN" altLang="en-US" sz="2800" b="1" dirty="0" smtClean="0">
                <a:solidFill>
                  <a:srgbClr val="0000FF"/>
                </a:solidFill>
                <a:latin typeface="微软雅黑" panose="020B0503020204020204" charset="-122"/>
                <a:ea typeface="微软雅黑" panose="020B0503020204020204" charset="-122"/>
                <a:cs typeface="微软雅黑" panose="020B0503020204020204" charset="-122"/>
                <a:sym typeface="+mn-ea"/>
              </a:rPr>
              <a:t>特色：</a:t>
            </a:r>
            <a:r>
              <a:rPr lang="zh-CN" altLang="en-US" sz="2800" b="1" dirty="0" smtClean="0">
                <a:solidFill>
                  <a:srgbClr val="FF0000"/>
                </a:solidFill>
                <a:latin typeface="微软雅黑" panose="020B0503020204020204" charset="-122"/>
                <a:ea typeface="微软雅黑" panose="020B0503020204020204" charset="-122"/>
                <a:cs typeface="微软雅黑" panose="020B0503020204020204" charset="-122"/>
                <a:sym typeface="+mn-ea"/>
              </a:rPr>
              <a:t>这体现了经义对法律的主动渗透，法律与经义的双相融合。</a:t>
            </a:r>
            <a:r>
              <a:rPr lang="zh-CN" altLang="en-US" sz="2800" b="1" dirty="0" smtClean="0">
                <a:solidFill>
                  <a:srgbClr val="0000FF"/>
                </a:solidFill>
                <a:latin typeface="微软雅黑" panose="020B0503020204020204" charset="-122"/>
                <a:ea typeface="微软雅黑" panose="020B0503020204020204" charset="-122"/>
                <a:cs typeface="微软雅黑" panose="020B0503020204020204" charset="-122"/>
                <a:sym typeface="+mn-ea"/>
              </a:rPr>
              <a:t>秦汉法律特点：</a:t>
            </a:r>
            <a:r>
              <a:rPr lang="zh-CN" altLang="en-US" sz="2800" b="1" dirty="0" smtClean="0">
                <a:solidFill>
                  <a:srgbClr val="FF0000"/>
                </a:solidFill>
                <a:latin typeface="微软雅黑" panose="020B0503020204020204" charset="-122"/>
                <a:ea typeface="微软雅黑" panose="020B0503020204020204" charset="-122"/>
                <a:cs typeface="微软雅黑" panose="020B0503020204020204" charset="-122"/>
                <a:sym typeface="+mn-ea"/>
              </a:rPr>
              <a:t>形成以律为本律令结合的法律体系；法律内容广泛；引礼入法礼法结合；具有巩固封建统治色彩。</a:t>
            </a:r>
            <a:endParaRPr lang="zh-CN" altLang="en-US" sz="2800" b="1" dirty="0" smtClean="0">
              <a:solidFill>
                <a:srgbClr val="FF0000"/>
              </a:solidFill>
              <a:latin typeface="微软雅黑" panose="020B0503020204020204" charset="-122"/>
              <a:ea typeface="微软雅黑" panose="020B0503020204020204" charset="-122"/>
              <a:cs typeface="微软雅黑" panose="020B0503020204020204"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2" nodeType="clickEffect">
                                  <p:stCondLst>
                                    <p:cond delay="0"/>
                                  </p:stCondLst>
                                  <p:childTnLst>
                                    <p:set>
                                      <p:cBhvr>
                                        <p:cTn id="6" dur="1000" fill="hold">
                                          <p:stCondLst>
                                            <p:cond delay="0"/>
                                          </p:stCondLst>
                                        </p:cTn>
                                        <p:tgtEl>
                                          <p:spTgt spid="2"/>
                                        </p:tgtEl>
                                        <p:attrNameLst>
                                          <p:attrName>style.visibility</p:attrName>
                                        </p:attrNameLst>
                                      </p:cBhvr>
                                      <p:to>
                                        <p:strVal val="visible"/>
                                      </p:to>
                                    </p:set>
                                    <p:animEffect transition="in" filter="box(in)">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42" fill="hold" grpId="0" nodeType="clickEffect">
                                  <p:stCondLst>
                                    <p:cond delay="0"/>
                                  </p:stCondLst>
                                  <p:childTnLst>
                                    <p:set>
                                      <p:cBhvr>
                                        <p:cTn id="11" dur="1000" fill="hold">
                                          <p:stCondLst>
                                            <p:cond delay="0"/>
                                          </p:stCondLst>
                                        </p:cTn>
                                        <p:tgtEl>
                                          <p:spTgt spid="3"/>
                                        </p:tgtEl>
                                        <p:attrNameLst>
                                          <p:attrName>style.visibility</p:attrName>
                                        </p:attrNameLst>
                                      </p:cBhvr>
                                      <p:to>
                                        <p:strVal val="visible"/>
                                      </p:to>
                                    </p:set>
                                    <p:animEffect transition="in" filter="barn(outHorizontal)">
                                      <p:cBhvr>
                                        <p:cTn id="12"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2" grpId="2" bldLvl="0" animBg="1"/>
      <p:bldP spid="3" grpId="0" bldLvl="0" animBg="1"/>
    </p:bldLst>
  </p:timing>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AS_UNIQUEID" val="663"/>
</p:tagLst>
</file>

<file path=ppt/tags/tag11.xml><?xml version="1.0" encoding="utf-8"?>
<p:tagLst xmlns:p="http://schemas.openxmlformats.org/presentationml/2006/main">
  <p:tag name="KSO_WM_UNIT_FILL_FORE_SCHEMECOLOR_INDEX_BRIGHTNESS" val="0"/>
  <p:tag name="KSO_WM_UNIT_FILL_FORE_SCHEMECOLOR_INDEX" val="7"/>
  <p:tag name="KSO_WM_UNIT_FILL_TYPE" val="1"/>
  <p:tag name="KSO_WM_UNIT_LINE_FORE_SCHEMECOLOR_INDEX_BRIGHTNESS" val="0"/>
  <p:tag name="KSO_WM_UNIT_LINE_FORE_SCHEMECOLOR_INDEX" val="9"/>
  <p:tag name="KSO_WM_UNIT_LINE_FILL_TYPE" val="2"/>
  <p:tag name="KSO_WM_UNIT_TEXT_FILL_FORE_SCHEMECOLOR_INDEX_BRIGHTNESS" val="0"/>
  <p:tag name="KSO_WM_UNIT_TEXT_FILL_FORE_SCHEMECOLOR_INDEX" val="14"/>
  <p:tag name="KSO_WM_UNIT_TEXT_FILL_TYPE" val="1"/>
</p:tagLst>
</file>

<file path=ppt/tags/tag12.xml><?xml version="1.0" encoding="utf-8"?>
<p:tagLst xmlns:p="http://schemas.openxmlformats.org/presentationml/2006/main">
  <p:tag name="AS_UNIQUEID" val="1380"/>
</p:tagLst>
</file>

<file path=ppt/tags/tag13.xml><?xml version="1.0" encoding="utf-8"?>
<p:tagLst xmlns:p="http://schemas.openxmlformats.org/presentationml/2006/main">
  <p:tag name="commondata" val="eyJoZGlkIjoiMDBkNzAwOGM0MTY0NmM4YTRlNTY3NmRkMTZlM2I1ZmIifQ=="/>
</p:tagLst>
</file>

<file path=ppt/tags/tag2.xml><?xml version="1.0" encoding="utf-8"?>
<p:tagLst xmlns:p="http://schemas.openxmlformats.org/presentationml/2006/main">
  <p:tag name="KSO_WM_BEAUTIFY_FLAG" val=""/>
</p:tagLst>
</file>

<file path=ppt/tags/tag3.xml><?xml version="1.0" encoding="utf-8"?>
<p:tagLst xmlns:p="http://schemas.openxmlformats.org/presentationml/2006/main">
  <p:tag name="AS_UNIQUEID" val="663"/>
</p:tagLst>
</file>

<file path=ppt/tags/tag4.xml><?xml version="1.0" encoding="utf-8"?>
<p:tagLst xmlns:p="http://schemas.openxmlformats.org/presentationml/2006/main">
  <p:tag name="AS_UNIQUEID" val="663"/>
</p:tagLst>
</file>

<file path=ppt/tags/tag5.xml><?xml version="1.0" encoding="utf-8"?>
<p:tagLst xmlns:p="http://schemas.openxmlformats.org/presentationml/2006/main">
  <p:tag name="KSO_WM_UNIT_FILL_FORE_SCHEMECOLOR_INDEX_BRIGHTNESS" val="0"/>
  <p:tag name="KSO_WM_UNIT_FILL_FORE_SCHEMECOLOR_INDEX" val="7"/>
  <p:tag name="KSO_WM_UNIT_FILL_TYPE" val="1"/>
  <p:tag name="KSO_WM_UNIT_LINE_FORE_SCHEMECOLOR_INDEX_BRIGHTNESS" val="0"/>
  <p:tag name="KSO_WM_UNIT_LINE_FORE_SCHEMECOLOR_INDEX" val="9"/>
  <p:tag name="KSO_WM_UNIT_LINE_FILL_TYPE" val="2"/>
  <p:tag name="KSO_WM_UNIT_TEXT_FILL_FORE_SCHEMECOLOR_INDEX_BRIGHTNESS" val="0"/>
  <p:tag name="KSO_WM_UNIT_TEXT_FILL_FORE_SCHEMECOLOR_INDEX" val="14"/>
  <p:tag name="KSO_WM_UNIT_TEXT_FILL_TYPE" val="1"/>
</p:tagLst>
</file>

<file path=ppt/tags/tag6.xml><?xml version="1.0" encoding="utf-8"?>
<p:tagLst xmlns:p="http://schemas.openxmlformats.org/presentationml/2006/main">
  <p:tag name="AS_UNIQUEID" val="663"/>
</p:tagLst>
</file>

<file path=ppt/tags/tag7.xml><?xml version="1.0" encoding="utf-8"?>
<p:tagLst xmlns:p="http://schemas.openxmlformats.org/presentationml/2006/main">
  <p:tag name="AS_UNIQUEID" val="388"/>
</p:tagLst>
</file>

<file path=ppt/tags/tag8.xml><?xml version="1.0" encoding="utf-8"?>
<p:tagLst xmlns:p="http://schemas.openxmlformats.org/presentationml/2006/main">
  <p:tag name="TABLE_ENDDRAG_ORIGIN_RECT" val="885*197"/>
  <p:tag name="TABLE_ENDDRAG_RECT" val="40*342*885*197"/>
</p:tagLst>
</file>

<file path=ppt/tags/tag9.xml><?xml version="1.0" encoding="utf-8"?>
<p:tagLst xmlns:p="http://schemas.openxmlformats.org/presentationml/2006/main">
  <p:tag name="KSO_WM_UNIT_FILL_FORE_SCHEMECOLOR_INDEX_BRIGHTNESS" val="0"/>
  <p:tag name="KSO_WM_UNIT_FILL_FORE_SCHEMECOLOR_INDEX" val="7"/>
  <p:tag name="KSO_WM_UNIT_FILL_TYPE" val="1"/>
  <p:tag name="KSO_WM_UNIT_LINE_FORE_SCHEMECOLOR_INDEX_BRIGHTNESS" val="0"/>
  <p:tag name="KSO_WM_UNIT_LINE_FORE_SCHEMECOLOR_INDEX" val="9"/>
  <p:tag name="KSO_WM_UNIT_LINE_FILL_TYPE" val="2"/>
  <p:tag name="KSO_WM_UNIT_TEXT_FILL_FORE_SCHEMECOLOR_INDEX_BRIGHTNESS" val="0"/>
  <p:tag name="KSO_WM_UNIT_TEXT_FILL_FORE_SCHEMECOLOR_INDEX" val="14"/>
  <p:tag name="KSO_WM_UNIT_TEXT_FILL_TYPE" val="1"/>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7417</Words>
  <Application>WPS 演示</Application>
  <PresentationFormat>宽屏</PresentationFormat>
  <Paragraphs>328</Paragraphs>
  <Slides>21</Slides>
  <Notes>0</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21</vt:i4>
      </vt:variant>
    </vt:vector>
  </HeadingPairs>
  <TitlesOfParts>
    <vt:vector size="37" baseType="lpstr">
      <vt:lpstr>Arial</vt:lpstr>
      <vt:lpstr>宋体</vt:lpstr>
      <vt:lpstr>Wingdings</vt:lpstr>
      <vt:lpstr>微软雅黑</vt:lpstr>
      <vt:lpstr>华文中宋</vt:lpstr>
      <vt:lpstr>华文新魏</vt:lpstr>
      <vt:lpstr>Calibri</vt:lpstr>
      <vt:lpstr>字魂27号-布丁体</vt:lpstr>
      <vt:lpstr>黑体</vt:lpstr>
      <vt:lpstr>Segoe Print</vt:lpstr>
      <vt:lpstr>楷体</vt:lpstr>
      <vt:lpstr>Arial Unicode MS</vt:lpstr>
      <vt:lpstr>Times New Roman</vt:lpstr>
      <vt:lpstr>Arial</vt:lpstr>
      <vt:lpstr>汉仪尚巍手书W</vt:lpstr>
      <vt:lpstr>WPS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Administrator</cp:lastModifiedBy>
  <cp:revision>1</cp:revision>
  <dcterms:created xsi:type="dcterms:W3CDTF">2024-07-05T07:32:32Z</dcterms:created>
  <dcterms:modified xsi:type="dcterms:W3CDTF">2024-07-05T07:32:32Z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3B0086CAF875411CACBDA13AB9801EF4_13</vt:lpwstr>
  </property>
  <property fmtid="{D5CDD505-2E9C-101B-9397-08002B2CF9AE}" pid="3" name="KSOProductBuildVer">
    <vt:lpwstr>2052-12.1.0.16894</vt:lpwstr>
  </property>
</Properties>
</file>