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44" r:id="rId3"/>
    <p:sldId id="1133" r:id="rId5"/>
    <p:sldId id="1118" r:id="rId6"/>
    <p:sldId id="1104" r:id="rId7"/>
    <p:sldId id="1105" r:id="rId8"/>
    <p:sldId id="1134" r:id="rId9"/>
    <p:sldId id="1135" r:id="rId10"/>
    <p:sldId id="1138" r:id="rId11"/>
    <p:sldId id="1124" r:id="rId12"/>
    <p:sldId id="1137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永宾" initials="" lastIdx="0" clrIdx="0"/>
  <p:cmAuthor id="1" name="Administrator" initials="A" lastIdx="0" clrIdx="0"/>
  <p:cmAuthor id="2" name="weihua" initials="w" lastIdx="0" clrIdx="1"/>
  <p:cmAuthor id="3" name="user" initials="u" lastIdx="0" clrIdx="0"/>
  <p:cmAuthor id="4" name="User" initials="U" lastIdx="0" clrIdx="0"/>
  <p:cmAuthor id="5" name="Z T" initials="ZT" lastIdx="0" clrIdx="2"/>
  <p:cmAuthor id="6" name="诗栖阁主" initials="诗" lastIdx="0" clrIdx="5"/>
  <p:cmAuthor id="7" name="宋洁然" initials="宋" lastIdx="0" clrIdx="1"/>
  <p:cmAuthor id="8" name="ming qiu" initials="m" lastIdx="0" clrIdx="1"/>
  <p:cmAuthor id="9" name="PPTer_Tang" initials="P" lastIdx="0" clrIdx="0"/>
  <p:cmAuthor id="10" name="86136" initials="8" lastIdx="0" clrIdx="9"/>
  <p:cmAuthor id="11" name="Jing" initials="J" lastIdx="0" clrIdx="10"/>
  <p:cmAuthor id="12" name="12279" initials="1" lastIdx="0" clrIdx="11"/>
  <p:cmAuthor id="13" name="xtzj" initials="x" lastIdx="0" clrIdx="0"/>
  <p:cmAuthor id="14" name="文璇璇" initials="文" lastIdx="0" clrIdx="13"/>
  <p:cmAuthor id="15" name="付" initials="付" lastIdx="0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5539" autoAdjust="0"/>
  </p:normalViewPr>
  <p:slideViewPr>
    <p:cSldViewPr showGuides="1">
      <p:cViewPr varScale="1">
        <p:scale>
          <a:sx n="96" d="100"/>
          <a:sy n="96" d="100"/>
        </p:scale>
        <p:origin x="86" y="134"/>
      </p:cViewPr>
      <p:guideLst>
        <p:guide orient="horz" pos="436"/>
        <p:guide pos="7333"/>
        <p:guide pos="347"/>
        <p:guide orient="horz" pos="3884"/>
      </p:guideLst>
    </p:cSldViewPr>
  </p:slideViewPr>
  <p:outlineViewPr>
    <p:cViewPr>
      <p:scale>
        <a:sx n="33" d="100"/>
        <a:sy n="33" d="100"/>
      </p:scale>
      <p:origin x="108" y="1318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65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9E58-B9D4-4494-9B84-9AD6585DCE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A675A-0A9C-46D7-A199-D264F6021F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7D22EA54-E876-436F-A1DA-F0F2C5BCFB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3"/>
            </p:custDataLst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 txBox="1">
            <a:spLocks noGrp="1" noChangeArrowheads="1"/>
          </p:cNvSpPr>
          <p:nvPr>
            <p:ph type="body" idx="6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48F631-681D-440D-9835-286E206CFE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3"/>
            </p:custDataLst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 txBox="1">
            <a:spLocks noGrp="1" noChangeArrowheads="1"/>
          </p:cNvSpPr>
          <p:nvPr>
            <p:ph type="body" idx="6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24D02C9-F5CC-4FB7-9107-2CA89E6D9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3"/>
            </p:custDataLst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 txBox="1">
            <a:spLocks noGrp="1" noChangeArrowheads="1"/>
          </p:cNvSpPr>
          <p:nvPr>
            <p:ph type="body" idx="6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E549D15-13D8-41C9-84F5-7951138ED9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543A4F-CD89-4727-BC25-A95C87AAB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93F97-3570-412E-9AE2-442B4B2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399" y="620713"/>
            <a:ext cx="10872714" cy="564065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543A4F-CD89-4727-BC25-A95C87AAB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3593F97-3570-412E-9AE2-442B4B2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543A4F-CD89-4727-BC25-A95C87AAB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24913" y="6858000"/>
            <a:ext cx="2743200" cy="365125"/>
          </a:xfrm>
        </p:spPr>
        <p:txBody>
          <a:bodyPr/>
          <a:lstStyle/>
          <a:p>
            <a:fld id="{93593F97-3570-412E-9AE2-442B4B2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543A4F-CD89-4727-BC25-A95C87AAB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93F97-3570-412E-9AE2-442B4B2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543A4F-CD89-4727-BC25-A95C87AAB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3593F97-3570-412E-9AE2-442B4B2E0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D0D6-E08F-4236-B164-05A786E3E62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image" Target="../media/image6.png"/><Relationship Id="rId26" Type="http://schemas.openxmlformats.org/officeDocument/2006/relationships/tags" Target="../tags/tag39.xml"/><Relationship Id="rId25" Type="http://schemas.openxmlformats.org/officeDocument/2006/relationships/tags" Target="../tags/tag38.xml"/><Relationship Id="rId24" Type="http://schemas.openxmlformats.org/officeDocument/2006/relationships/tags" Target="../tags/tag37.xml"/><Relationship Id="rId23" Type="http://schemas.openxmlformats.org/officeDocument/2006/relationships/image" Target="../media/image5.png"/><Relationship Id="rId22" Type="http://schemas.openxmlformats.org/officeDocument/2006/relationships/tags" Target="../tags/tag36.xml"/><Relationship Id="rId21" Type="http://schemas.openxmlformats.org/officeDocument/2006/relationships/image" Target="../media/image4.png"/><Relationship Id="rId20" Type="http://schemas.openxmlformats.org/officeDocument/2006/relationships/tags" Target="../tags/tag35.xml"/><Relationship Id="rId2" Type="http://schemas.openxmlformats.org/officeDocument/2006/relationships/slideLayout" Target="../slideLayouts/slideLayout2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3.png"/><Relationship Id="rId17" Type="http://schemas.openxmlformats.org/officeDocument/2006/relationships/tags" Target="../tags/tag34.xml"/><Relationship Id="rId16" Type="http://schemas.openxmlformats.org/officeDocument/2006/relationships/image" Target="../media/image2.png"/><Relationship Id="rId15" Type="http://schemas.openxmlformats.org/officeDocument/2006/relationships/tags" Target="../tags/tag33.xml"/><Relationship Id="rId14" Type="http://schemas.openxmlformats.org/officeDocument/2006/relationships/image" Target="../media/image1.png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58177" y="606200"/>
            <a:ext cx="10875645" cy="555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3A4F-CD89-4727-BC25-A95C87AABD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3F97-3570-412E-9AE2-442B4B2E00D9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8" y="670062"/>
            <a:ext cx="11568112" cy="60932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74" y="0"/>
            <a:ext cx="3095296" cy="2271104"/>
          </a:xfrm>
          <a:prstGeom prst="rect">
            <a:avLst/>
          </a:prstGeom>
        </p:spPr>
      </p:pic>
      <p:pic>
        <p:nvPicPr>
          <p:cNvPr id="18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9" name="图片 18" descr="222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6028" y="1824990"/>
            <a:ext cx="10944225" cy="5033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25" y="6118401"/>
            <a:ext cx="2085902" cy="603073"/>
          </a:xfrm>
          <a:prstGeom prst="rect">
            <a:avLst/>
          </a:prstGeom>
        </p:spPr>
      </p:pic>
      <p:sp>
        <p:nvSpPr>
          <p:cNvPr id="20" name="矩形 19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2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../media/image8.png"/><Relationship Id="rId3" Type="http://schemas.openxmlformats.org/officeDocument/2006/relationships/tags" Target="../tags/tag41.xml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6.xml"/><Relationship Id="rId1" Type="http://schemas.openxmlformats.org/officeDocument/2006/relationships/tags" Target="../tags/tag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72.xml"/><Relationship Id="rId23" Type="http://schemas.openxmlformats.org/officeDocument/2006/relationships/image" Target="../media/image10.png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10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image" Target="../media/image10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5" Type="http://schemas.openxmlformats.org/officeDocument/2006/relationships/slideLayout" Target="../slideLayouts/slideLayout8.xml"/><Relationship Id="rId24" Type="http://schemas.openxmlformats.org/officeDocument/2006/relationships/tags" Target="../tags/tag107.xml"/><Relationship Id="rId23" Type="http://schemas.openxmlformats.org/officeDocument/2006/relationships/tags" Target="../tags/tag106.xml"/><Relationship Id="rId22" Type="http://schemas.openxmlformats.org/officeDocument/2006/relationships/tags" Target="../tags/tag105.xml"/><Relationship Id="rId21" Type="http://schemas.openxmlformats.org/officeDocument/2006/relationships/tags" Target="../tags/tag104.xml"/><Relationship Id="rId20" Type="http://schemas.openxmlformats.org/officeDocument/2006/relationships/tags" Target="../tags/tag103.xml"/><Relationship Id="rId2" Type="http://schemas.openxmlformats.org/officeDocument/2006/relationships/tags" Target="../tags/tag87.xml"/><Relationship Id="rId19" Type="http://schemas.openxmlformats.org/officeDocument/2006/relationships/tags" Target="../tags/tag102.xml"/><Relationship Id="rId18" Type="http://schemas.openxmlformats.org/officeDocument/2006/relationships/image" Target="../media/image10.png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image" Target="../media/image12.png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8" Type="http://schemas.openxmlformats.org/officeDocument/2006/relationships/notesSlide" Target="../notesSlides/notesSlide3.xml"/><Relationship Id="rId27" Type="http://schemas.openxmlformats.org/officeDocument/2006/relationships/slideLayout" Target="../slideLayouts/slideLayout4.xml"/><Relationship Id="rId26" Type="http://schemas.openxmlformats.org/officeDocument/2006/relationships/tags" Target="../tags/tag132.xml"/><Relationship Id="rId25" Type="http://schemas.openxmlformats.org/officeDocument/2006/relationships/image" Target="../media/image10.png"/><Relationship Id="rId24" Type="http://schemas.openxmlformats.org/officeDocument/2006/relationships/tags" Target="../tags/tag131.xml"/><Relationship Id="rId23" Type="http://schemas.openxmlformats.org/officeDocument/2006/relationships/tags" Target="../tags/tag130.xml"/><Relationship Id="rId22" Type="http://schemas.openxmlformats.org/officeDocument/2006/relationships/tags" Target="../tags/tag129.xml"/><Relationship Id="rId21" Type="http://schemas.openxmlformats.org/officeDocument/2006/relationships/tags" Target="../tags/tag128.xml"/><Relationship Id="rId20" Type="http://schemas.openxmlformats.org/officeDocument/2006/relationships/tags" Target="../tags/tag127.xml"/><Relationship Id="rId2" Type="http://schemas.openxmlformats.org/officeDocument/2006/relationships/tags" Target="../tags/tag109.xml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../media/image10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45.xml"/><Relationship Id="rId5" Type="http://schemas.openxmlformats.org/officeDocument/2006/relationships/image" Target="../media/image10.pn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image" Target="../media/image14.jpeg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186096" cy="685347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513" y="126792"/>
            <a:ext cx="1970883" cy="186204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623888" y="765428"/>
            <a:ext cx="5126083" cy="2120989"/>
            <a:chOff x="985429" y="969718"/>
            <a:chExt cx="5126083" cy="2120989"/>
          </a:xfrm>
        </p:grpSpPr>
        <p:sp>
          <p:nvSpPr>
            <p:cNvPr id="3" name="文本框 2"/>
            <p:cNvSpPr txBox="1"/>
            <p:nvPr>
              <p:custDataLst>
                <p:tags r:id="rId6"/>
              </p:custDataLst>
            </p:nvPr>
          </p:nvSpPr>
          <p:spPr>
            <a:xfrm>
              <a:off x="2219100" y="969718"/>
              <a:ext cx="38924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《</a:t>
              </a:r>
              <a:r>
                <a:rPr lang="zh-CN" altLang="en-US" sz="3200" b="1" smtClean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经济与社会生活</a:t>
              </a:r>
              <a:r>
                <a:rPr lang="en-US" altLang="zh-CN" sz="3200" b="1" smtClean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》</a:t>
              </a:r>
              <a:endPara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985429" y="2167377"/>
              <a:ext cx="2967479" cy="92333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54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单元解读</a:t>
              </a:r>
              <a:endParaRPr lang="zh-CN" altLang="en-US" sz="5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7548" t="85901" r="54077" b="4250"/>
          <a:stretch>
            <a:fillRect/>
          </a:stretch>
        </p:blipFill>
        <p:spPr>
          <a:xfrm>
            <a:off x="4515337" y="3645024"/>
            <a:ext cx="2943175" cy="891391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2495600" y="4988628"/>
            <a:ext cx="8404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第</a:t>
            </a: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四</a:t>
            </a:r>
            <a:r>
              <a:rPr lang="zh-CN" altLang="en-US" sz="4400" b="1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单元  村落</a:t>
            </a: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、城镇与居住</a:t>
            </a:r>
            <a:r>
              <a:rPr lang="zh-CN" altLang="en-US" sz="4400" b="1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环境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3392" y="1271345"/>
          <a:ext cx="11017746" cy="502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999"/>
                <a:gridCol w="3977228"/>
                <a:gridCol w="5288519"/>
              </a:tblGrid>
              <a:tr h="423834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altLang="zh-CN" sz="20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10</a:t>
                      </a:r>
                      <a:r>
                        <a:rPr lang="zh-CN" altLang="en-US" sz="20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课</a:t>
                      </a:r>
                      <a:r>
                        <a:rPr lang="zh-CN" altLang="en-US" sz="2000" b="0" smtClean="0"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古代的村落、集镇和城市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smtClean="0"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altLang="zh-CN" sz="2000" b="0" smtClean="0"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11</a:t>
                      </a:r>
                      <a:r>
                        <a:rPr lang="zh-CN" altLang="en-US" sz="2000" b="0" smtClean="0"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课 近代以来的城市化进程</a:t>
                      </a:r>
                      <a:endParaRPr lang="zh-CN" altLang="en-US" sz="2000" b="0" smtClean="0"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</a:tr>
              <a:tr h="423834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单元概念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居住环境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 hMerge="1">
                  <a:tcPr anchor="ctr">
                    <a:solidFill>
                      <a:srgbClr val="1E4A7A"/>
                    </a:solidFill>
                  </a:tcPr>
                </a:tc>
              </a:tr>
              <a:tr h="42425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核心概念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聚落形态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城市化</a:t>
                      </a:r>
                      <a:endParaRPr lang="zh-CN" altLang="en-US" sz="20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</a:tr>
              <a:tr h="464319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重要概念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村落、集市、集镇、市镇、城市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工业革命、城市治理、城市功能与配套</a:t>
                      </a:r>
                      <a:endParaRPr lang="zh-CN" altLang="en-US" sz="20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</a:tr>
              <a:tr h="3158263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课时大问题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1.</a:t>
                      </a: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古代农业的产生发展与村落形成之间有何辩证关系？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2.</a:t>
                      </a: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古代</a:t>
                      </a:r>
                      <a:r>
                        <a:rPr lang="zh-CN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黑体" panose="02010609060101010101" pitchFamily="49" charset="-122"/>
                          <a:sym typeface="Arial" panose="020B0604020202020204" pitchFamily="34" charset="0"/>
                        </a:rPr>
                        <a:t>农业、工商业发展是如何推动</a:t>
                      </a:r>
                      <a:r>
                        <a:rPr lang="zh-CN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黑体" panose="02010609060101010101" pitchFamily="49" charset="-122"/>
                          <a:sym typeface="Arial" panose="020B0604020202020204" pitchFamily="34" charset="0"/>
                        </a:rPr>
                        <a:t>集市产生发展的</a:t>
                      </a:r>
                      <a:r>
                        <a:rPr lang="zh-CN" altLang="en-US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？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3.</a:t>
                      </a:r>
                      <a:r>
                        <a:rPr lang="zh-CN" sz="2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工业革命以前中西方城市发展有何共性？它们之间的差异又如何影响了中西方社会转型？</a:t>
                      </a:r>
                      <a:endParaRPr lang="zh-CN" altLang="en-US" sz="20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1.</a:t>
                      </a:r>
                      <a:r>
                        <a:rPr lang="zh-CN" altLang="en-US" sz="20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城市化进程中城市治理如何改善了居住环境？</a:t>
                      </a:r>
                      <a:endParaRPr lang="zh-CN" altLang="en-US" sz="20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2.</a:t>
                      </a:r>
                      <a:r>
                        <a:rPr lang="zh-CN" altLang="en-US" sz="20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城市化给城市治理带来了哪些挑战？</a:t>
                      </a:r>
                      <a:endParaRPr lang="zh-CN" altLang="en-US" sz="20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3.</a:t>
                      </a:r>
                      <a:r>
                        <a:rPr lang="zh-CN" altLang="en-US" sz="20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城市治理如何让居住环境更美好？</a:t>
                      </a:r>
                      <a:endParaRPr lang="zh-CN" altLang="en-US" sz="20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vert="horz" anchor="ctr">
                    <a:solidFill>
                      <a:srgbClr val="1E4A7A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23392" y="675660"/>
            <a:ext cx="2691763" cy="574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3.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单元教学建议：</a:t>
            </a:r>
            <a:endParaRPr lang="en-US" altLang="zh-CN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581222" y="107375"/>
            <a:ext cx="2405582" cy="584775"/>
            <a:chOff x="159824" y="77652"/>
            <a:chExt cx="2405582" cy="584775"/>
          </a:xfrm>
        </p:grpSpPr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单元</a:t>
              </a:r>
              <a:r>
                <a:rPr lang="zh-CN" altLang="en-US" sz="3200" b="1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设计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4237038" y="2800350"/>
            <a:ext cx="1165225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2A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>
            <p:custDataLst>
              <p:tags r:id="rId2"/>
            </p:custDataLst>
          </p:nvPr>
        </p:nvSpPr>
        <p:spPr>
          <a:xfrm>
            <a:off x="4249738" y="2203450"/>
            <a:ext cx="1938337" cy="1570038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>
            <p:custDataLst>
              <p:tags r:id="rId3"/>
            </p:custDataLst>
          </p:nvPr>
        </p:nvSpPr>
        <p:spPr>
          <a:xfrm rot="10800000">
            <a:off x="6800850" y="4267200"/>
            <a:ext cx="1165225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367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4"/>
            </p:custDataLst>
          </p:nvPr>
        </p:nvSpPr>
        <p:spPr>
          <a:xfrm rot="10800000">
            <a:off x="6008688" y="4500563"/>
            <a:ext cx="1936750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5"/>
            </p:custDataLst>
          </p:nvPr>
        </p:nvSpPr>
        <p:spPr>
          <a:xfrm rot="10800000" flipH="1">
            <a:off x="4235450" y="4235450"/>
            <a:ext cx="1163638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367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任意多边形 44"/>
          <p:cNvSpPr/>
          <p:nvPr>
            <p:custDataLst>
              <p:tags r:id="rId6"/>
            </p:custDataLst>
          </p:nvPr>
        </p:nvSpPr>
        <p:spPr>
          <a:xfrm rot="10800000" flipH="1">
            <a:off x="4241800" y="4484688"/>
            <a:ext cx="1936750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7"/>
            </p:custDataLst>
          </p:nvPr>
        </p:nvSpPr>
        <p:spPr>
          <a:xfrm flipH="1">
            <a:off x="6796088" y="2836863"/>
            <a:ext cx="1165225" cy="1208087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367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8"/>
            </p:custDataLst>
          </p:nvPr>
        </p:nvSpPr>
        <p:spPr>
          <a:xfrm flipH="1">
            <a:off x="6010275" y="2239963"/>
            <a:ext cx="1938338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>
            <p:custDataLst>
              <p:tags r:id="rId9"/>
            </p:custDataLst>
          </p:nvPr>
        </p:nvSpPr>
        <p:spPr>
          <a:xfrm>
            <a:off x="5226050" y="3241675"/>
            <a:ext cx="1728788" cy="17287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/>
          <p:nvPr>
            <p:custDataLst>
              <p:tags r:id="rId10"/>
            </p:custDataLst>
          </p:nvPr>
        </p:nvSpPr>
        <p:spPr>
          <a:xfrm>
            <a:off x="5435600" y="3459163"/>
            <a:ext cx="1304925" cy="130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6" name="矩形 5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81550" y="2562225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7" name="矩形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35750" y="2581275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8" name="矩形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70675" y="5100638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9" name="矩形 5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35525" y="5100638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00" name="文本框 5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2929" y="1453287"/>
            <a:ext cx="3583940" cy="17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【课程定位】</a:t>
            </a:r>
            <a:endParaRPr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err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历史选择性必修课程由若干学习专题构成，在各专题下引领学生从政治、经济与社会生活、文化等</a:t>
            </a:r>
            <a:r>
              <a:rPr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不同视角深入认识历史</a:t>
            </a: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en-US" altLang="zh-CN">
              <a:solidFill>
                <a:srgbClr val="262626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02" name="文本框 5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17510" y="850265"/>
            <a:ext cx="3470275" cy="26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【模块要求】</a:t>
            </a: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从经济与社会生活的角度，有助于</a:t>
            </a:r>
            <a:r>
              <a: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学生了解</a:t>
            </a: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自古以来人类生产活动、经济活动和日常生活方式的变迁，有利于学生</a:t>
            </a:r>
            <a:r>
              <a:rPr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认识经济与社会、经济与生活的互动关系</a:t>
            </a: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，深化对人类</a:t>
            </a:r>
            <a:r>
              <a:rPr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社会发展历程</a:t>
            </a: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的认识。</a:t>
            </a:r>
            <a:endParaRPr lang="en-US" altLang="zh-CN">
              <a:solidFill>
                <a:srgbClr val="262626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39740" y="3584258"/>
            <a:ext cx="10054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solidFill>
                  <a:srgbClr val="1E4A7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课标</a:t>
            </a:r>
            <a:endParaRPr lang="zh-CN" altLang="en-US" sz="3200" b="1">
              <a:solidFill>
                <a:srgbClr val="1E4A7A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  <a:p>
            <a:pPr algn="l" eaLnBrk="1" hangingPunct="1"/>
            <a:r>
              <a:rPr lang="zh-CN" altLang="en-US" sz="3200" b="1">
                <a:solidFill>
                  <a:srgbClr val="1E4A7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解读</a:t>
            </a:r>
            <a:endParaRPr lang="zh-CN" altLang="en-US" sz="3200" b="1">
              <a:solidFill>
                <a:srgbClr val="1E4A7A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8"/>
            </p:custDataLst>
          </p:nvPr>
        </p:nvSpPr>
        <p:spPr>
          <a:xfrm>
            <a:off x="8131810" y="3912235"/>
            <a:ext cx="3604895" cy="2416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【</a:t>
            </a:r>
            <a:r>
              <a:rPr lang="zh-CN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教学</a:t>
            </a:r>
            <a:r>
              <a:rPr b="1" err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内容】</a:t>
            </a:r>
            <a:endParaRPr b="1" err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了解人类居住条件的变迁及各地民居的差异及其特征；了解古代的村落、集镇和城市形成的原因及影响；了解近代以来城市化进程中人们居住条件和生活环境的改善及问题。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9"/>
            </p:custDataLst>
          </p:nvPr>
        </p:nvSpPr>
        <p:spPr>
          <a:xfrm>
            <a:off x="593488" y="3773488"/>
            <a:ext cx="3674745" cy="2252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</a:pPr>
            <a:r>
              <a:rPr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【学业要求】</a:t>
            </a:r>
            <a:endParaRPr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</a:pP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通过本单元的学习，</a:t>
            </a:r>
            <a:r>
              <a: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学生能够了解</a:t>
            </a:r>
            <a:r>
              <a:rPr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居住环境的变迁</a:t>
            </a: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能够进一步进一步理解</a:t>
            </a:r>
            <a:r>
              <a:rPr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经济活动与社会、科技与生活</a:t>
            </a:r>
            <a:r>
              <a: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等之间的关系，深化人与自然、人与社会等和谐发展的认识。</a:t>
            </a:r>
            <a:r>
              <a:rPr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为建设美丽中国、美好家园而努力</a:t>
            </a:r>
            <a:r>
              <a:rPr lang="zh-CN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zh-CN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>
            <p:custDataLst>
              <p:tags r:id="rId20"/>
            </p:custDataLst>
          </p:nvPr>
        </p:nvGrpSpPr>
        <p:grpSpPr>
          <a:xfrm>
            <a:off x="623888" y="-10373"/>
            <a:ext cx="2405582" cy="584775"/>
            <a:chOff x="159824" y="77652"/>
            <a:chExt cx="2405582" cy="584775"/>
          </a:xfrm>
        </p:grpSpPr>
        <p:sp>
          <p:nvSpPr>
            <p:cNvPr id="26" name="文本框 25"/>
            <p:cNvSpPr txBox="1"/>
            <p:nvPr>
              <p:custDataLst>
                <p:tags r:id="rId21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课标解读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矩形 27"/>
          <p:cNvSpPr/>
          <p:nvPr>
            <p:custDataLst>
              <p:tags r:id="rId24"/>
            </p:custDataLst>
          </p:nvPr>
        </p:nvSpPr>
        <p:spPr>
          <a:xfrm>
            <a:off x="583252" y="692150"/>
            <a:ext cx="2040943" cy="57458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en-US" altLang="zh-CN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【</a:t>
            </a:r>
            <a:r>
              <a:rPr lang="zh-CN" altLang="en-US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内容要求</a:t>
            </a:r>
            <a:r>
              <a:rPr lang="en-US" altLang="zh-CN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】</a:t>
            </a:r>
            <a:endParaRPr lang="zh-CN" altLang="zh-CN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  <p:bldP spid="2050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695400" y="35938"/>
            <a:ext cx="2405582" cy="584775"/>
            <a:chOff x="159824" y="77652"/>
            <a:chExt cx="2405582" cy="584775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单元预览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39594" y="776955"/>
            <a:ext cx="201572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【</a:t>
            </a:r>
            <a:r>
              <a:rPr lang="zh-CN" altLang="en-US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时空坐标</a:t>
            </a:r>
            <a:r>
              <a:rPr lang="en-US" altLang="zh-CN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】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13" y="1628800"/>
            <a:ext cx="11161762" cy="37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4551" y="34797"/>
            <a:ext cx="2405582" cy="584775"/>
            <a:chOff x="159824" y="77652"/>
            <a:chExt cx="2405582" cy="584775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单元预览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28913" y="754954"/>
            <a:ext cx="201572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【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整体感知</a:t>
            </a:r>
            <a:r>
              <a:rPr lang="en-US" altLang="zh-CN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】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53086" y="1268760"/>
          <a:ext cx="10919585" cy="4782656"/>
        </p:xfrm>
        <a:graphic>
          <a:graphicData uri="http://schemas.openxmlformats.org/drawingml/2006/table">
            <a:tbl>
              <a:tblPr/>
              <a:tblGrid>
                <a:gridCol w="1174892"/>
                <a:gridCol w="9744693"/>
              </a:tblGrid>
              <a:tr h="3635596">
                <a:tc rowSpan="2">
                  <a:txBody>
                    <a:bodyPr wrap="square"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715000" algn="l"/>
                          <a:tab pos="9829800" algn="l"/>
                        </a:tabLst>
                      </a:pP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村落、</a:t>
                      </a:r>
                      <a:endParaRPr lang="zh-CN" sz="2400" b="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Courier New" panose="02070309020205020404"/>
                        <a:sym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715000" algn="l"/>
                          <a:tab pos="9829800" algn="l"/>
                        </a:tabLst>
                      </a:pP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城</a:t>
                      </a:r>
                      <a:r>
                        <a:rPr lang="zh-CN" sz="2400" b="0" kern="10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镇与居住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环境</a:t>
                      </a:r>
                      <a:endParaRPr lang="zh-CN" sz="2400" b="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Courier New" panose="020703090202050204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715000" algn="l"/>
                          <a:tab pos="9829800" algn="l"/>
                        </a:tabLst>
                      </a:pPr>
                      <a:r>
                        <a:rPr lang="en-US" altLang="zh-CN" sz="2400" b="0" kern="10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      </a:t>
                      </a:r>
                      <a:r>
                        <a:rPr lang="zh-CN" sz="2400" b="0" kern="10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伴随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着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原始农业的产生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，人类由迁徙逐渐走向定居，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先后出现村落和城镇，形成城市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。中国商周时期，王城、都邑等的建造已形成定制。到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明清时期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，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专门经营工商业的市镇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在江南地区开始崛起。但受君主专制中央集权制度的影响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，等级森严的建筑规制体现了鲜明的中国特色</a:t>
                      </a:r>
                      <a:r>
                        <a:rPr lang="zh-CN" sz="2400" b="0" kern="10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。</a:t>
                      </a:r>
                      <a:r>
                        <a:rPr lang="en-US" altLang="zh-CN" sz="2400" b="0" kern="10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     </a:t>
                      </a:r>
                      <a:endParaRPr lang="en-US" altLang="zh-CN" sz="2400" b="0" kern="10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715000" algn="l"/>
                          <a:tab pos="9829800" algn="l"/>
                        </a:tabLst>
                      </a:pPr>
                      <a:r>
                        <a:rPr lang="en-US" altLang="zh-CN" sz="2400" b="0" kern="10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      </a:t>
                      </a:r>
                      <a:r>
                        <a:rPr lang="zh-CN" sz="2400" b="0" kern="10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鸦片战争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后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，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近代化性质的工商业城市开始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在沿海和通商口岸出现。中华人民共和国成立后，我国城市化进程加快</a:t>
                      </a:r>
                      <a:endParaRPr lang="zh-CN" sz="2400" b="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Courier New" panose="020703090202050204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060"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715000" algn="l"/>
                          <a:tab pos="9829800" algn="l"/>
                        </a:tabLst>
                      </a:pPr>
                      <a:r>
                        <a:rPr lang="en-US" altLang="zh-CN" sz="2400" b="0" kern="10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   </a:t>
                      </a:r>
                      <a:r>
                        <a:rPr lang="zh-CN" sz="2400" b="0" kern="10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世界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各民族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受文化与自然地理环境影响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，形成各具特色的民居风格</a:t>
                      </a:r>
                      <a:r>
                        <a:rPr lang="zh-CN" sz="2400" b="0" kern="10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。工业革命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后，随着</a:t>
                      </a:r>
                      <a:r>
                        <a:rPr lang="zh-CN" sz="2400" b="0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城市化</a:t>
                      </a:r>
                      <a:r>
                        <a:rPr lang="zh-CN" sz="2400" b="0" kern="10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/>
                          <a:sym typeface="Arial" panose="020B0604020202020204" pitchFamily="34" charset="0"/>
                        </a:rPr>
                        <a:t>的推进，人类的居住条件和生活环境不断改善</a:t>
                      </a:r>
                      <a:endParaRPr lang="zh-CN" sz="2400" b="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Courier New" panose="020703090202050204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本框 74"/>
          <p:cNvSpPr txBox="1"/>
          <p:nvPr>
            <p:custDataLst>
              <p:tags r:id="rId1"/>
            </p:custDataLst>
          </p:nvPr>
        </p:nvSpPr>
        <p:spPr>
          <a:xfrm>
            <a:off x="624089" y="2996952"/>
            <a:ext cx="1923243" cy="1421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第四  村落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、城镇与居住</a:t>
            </a:r>
            <a:r>
              <a:rPr lang="zh-CN" altLang="en-US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环境</a:t>
            </a:r>
            <a:endParaRPr lang="zh-CN" altLang="zh-CN" sz="2400" b="1">
              <a:effectLst/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" name="左大括号 2"/>
          <p:cNvSpPr/>
          <p:nvPr>
            <p:custDataLst>
              <p:tags r:id="rId2"/>
            </p:custDataLst>
          </p:nvPr>
        </p:nvSpPr>
        <p:spPr>
          <a:xfrm>
            <a:off x="2687061" y="1278503"/>
            <a:ext cx="114987" cy="488734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886080" y="1080399"/>
            <a:ext cx="314803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2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课  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古代</a:t>
            </a:r>
            <a:r>
              <a:rPr lang="zh-CN" altLang="en-US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的村落、集镇和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城市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20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课时</a:t>
            </a:r>
            <a:r>
              <a:rPr lang="zh-CN" altLang="en-US" sz="220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2200">
              <a:latin typeface="Arial" panose="020B0604020202020204" pitchFamily="34" charset="0"/>
              <a:ea typeface="黑体" panose="02010609060101010101" pitchFamily="49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左大括号 4"/>
          <p:cNvSpPr/>
          <p:nvPr>
            <p:custDataLst>
              <p:tags r:id="rId4"/>
            </p:custDataLst>
          </p:nvPr>
        </p:nvSpPr>
        <p:spPr>
          <a:xfrm>
            <a:off x="6072613" y="692150"/>
            <a:ext cx="210523" cy="1440706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336984" y="337381"/>
            <a:ext cx="530415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任务</a:t>
            </a:r>
            <a:r>
              <a:rPr lang="en-US" altLang="zh-CN" sz="20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利用历史年表、历史图片等方式描述人类居住条件的变迁过程，认识世界各地民居的差异及其特征，培育时空观念的核心素养</a:t>
            </a:r>
            <a:r>
              <a:rPr lang="zh-CN" altLang="zh-CN" sz="2000" kern="10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zh-CN" sz="2000" kern="100">
              <a:latin typeface="Arial" panose="020B0604020202020204" pitchFamily="34" charset="0"/>
              <a:ea typeface="黑体" panose="02010609060101010101" pitchFamily="49" charset="-122"/>
              <a:cs typeface="Courier New" panose="02070309020205020404" pitchFamily="49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6349473" y="1421722"/>
            <a:ext cx="5313752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任务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zh-CN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结合考古发掘成果及文献记载等相关史料，认识古代的村落、集镇和城市形成的原因及其对人类生活的影响</a:t>
            </a:r>
            <a:r>
              <a:rPr lang="zh-CN" altLang="zh-CN" sz="2000" kern="10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endParaRPr lang="zh-CN" altLang="zh-CN" sz="2000" kern="100">
              <a:latin typeface="Arial" panose="020B0604020202020204" pitchFamily="34" charset="0"/>
              <a:ea typeface="黑体" panose="02010609060101010101" pitchFamily="49" charset="-122"/>
              <a:cs typeface="Courier New" panose="02070309020205020404" pitchFamily="49" charset="0"/>
              <a:sym typeface="Arial" panose="020B0604020202020204" pitchFamily="34" charset="0"/>
            </a:endParaRPr>
          </a:p>
        </p:txBody>
      </p:sp>
      <p:sp>
        <p:nvSpPr>
          <p:cNvPr id="16" name="左大括号 15"/>
          <p:cNvSpPr/>
          <p:nvPr>
            <p:custDataLst>
              <p:tags r:id="rId7"/>
            </p:custDataLst>
          </p:nvPr>
        </p:nvSpPr>
        <p:spPr>
          <a:xfrm>
            <a:off x="6049557" y="2430745"/>
            <a:ext cx="207992" cy="210992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6404100" y="5799117"/>
            <a:ext cx="562843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任务：</a:t>
            </a:r>
            <a:r>
              <a:rPr lang="zh-CN" altLang="zh-CN" sz="20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建构思维导</a:t>
            </a:r>
            <a:r>
              <a:rPr lang="zh-CN" altLang="zh-CN" sz="20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图</a:t>
            </a:r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；单元测试及讲评</a:t>
            </a:r>
            <a:endParaRPr lang="zh-CN" altLang="zh-CN" sz="2000" kern="100">
              <a:latin typeface="Arial" panose="020B0604020202020204" pitchFamily="34" charset="0"/>
              <a:ea typeface="黑体" panose="02010609060101010101" pitchFamily="49" charset="-122"/>
              <a:cs typeface="Courier New" panose="02070309020205020404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2802048" y="3084037"/>
            <a:ext cx="317623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第</a:t>
            </a:r>
            <a:r>
              <a:rPr lang="en-US" altLang="zh-CN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课</a:t>
            </a:r>
            <a:r>
              <a:rPr lang="zh-CN" altLang="en-US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近代以来的城市化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进程（</a:t>
            </a:r>
            <a:r>
              <a:rPr lang="en-US" altLang="zh-CN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课时</a:t>
            </a:r>
            <a:r>
              <a:rPr lang="zh-CN" altLang="en-US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endParaRPr lang="zh-CN" altLang="en-US" sz="22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10"/>
            </p:custDataLst>
          </p:nvPr>
        </p:nvSpPr>
        <p:spPr>
          <a:xfrm>
            <a:off x="2829932" y="5681885"/>
            <a:ext cx="320418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单元整合和测试、评讲（</a:t>
            </a:r>
            <a:r>
              <a:rPr lang="en-US" altLang="zh-CN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课时</a:t>
            </a:r>
            <a:r>
              <a:rPr lang="zh-CN" altLang="en-US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endParaRPr lang="zh-CN" altLang="en-US" sz="22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10010644" y="2376151"/>
            <a:ext cx="2265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zh-CN" altLang="en-US" sz="4000" b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唯物史观</a:t>
            </a:r>
            <a:endParaRPr lang="zh-CN" altLang="en-US" sz="4000" b="1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10183525" y="1543824"/>
            <a:ext cx="2265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zh-CN" altLang="en-US" sz="4000" b="1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史料实证</a:t>
            </a:r>
            <a:endParaRPr lang="zh-CN" altLang="en-US" sz="4000" b="1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1899900" y="10782300"/>
            <a:ext cx="0" cy="0"/>
          </a:xfrm>
          <a:prstGeom prst="rect">
            <a:avLst/>
          </a:prstGeom>
          <a:ln>
            <a:noFill/>
          </a:ln>
        </p:spPr>
      </p:pic>
      <p:grpSp>
        <p:nvGrpSpPr>
          <p:cNvPr id="32" name="组合 31"/>
          <p:cNvGrpSpPr/>
          <p:nvPr>
            <p:custDataLst>
              <p:tags r:id="rId15"/>
            </p:custDataLst>
          </p:nvPr>
        </p:nvGrpSpPr>
        <p:grpSpPr>
          <a:xfrm>
            <a:off x="767408" y="35938"/>
            <a:ext cx="2405582" cy="584775"/>
            <a:chOff x="159824" y="77652"/>
            <a:chExt cx="2405582" cy="584775"/>
          </a:xfrm>
        </p:grpSpPr>
        <p:sp>
          <p:nvSpPr>
            <p:cNvPr id="33" name="文本框 32"/>
            <p:cNvSpPr txBox="1"/>
            <p:nvPr>
              <p:custDataLst>
                <p:tags r:id="rId16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课时安排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矩形 6"/>
          <p:cNvSpPr/>
          <p:nvPr>
            <p:custDataLst>
              <p:tags r:id="rId19"/>
            </p:custDataLst>
          </p:nvPr>
        </p:nvSpPr>
        <p:spPr>
          <a:xfrm>
            <a:off x="6349113" y="2524483"/>
            <a:ext cx="5659157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任务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结合自身的生活感受，辩证地认识城市化和城市化进程中的问题，进而培养学生的环保意识和可持续发展理念</a:t>
            </a:r>
            <a:r>
              <a:rPr lang="zh-CN" altLang="zh-CN" sz="2000" kern="10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20"/>
            </p:custDataLst>
          </p:nvPr>
        </p:nvSpPr>
        <p:spPr>
          <a:xfrm>
            <a:off x="10200456" y="579668"/>
            <a:ext cx="2265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zh-CN" altLang="en-US" sz="4000" b="1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时空观念</a:t>
            </a:r>
            <a:endParaRPr lang="zh-CN" altLang="en-US" sz="4000" b="1">
              <a:solidFill>
                <a:srgbClr val="FFC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1"/>
            </p:custDataLst>
          </p:nvPr>
        </p:nvSpPr>
        <p:spPr>
          <a:xfrm>
            <a:off x="6328827" y="3626064"/>
            <a:ext cx="5659157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5311140" algn="l"/>
              </a:tabLst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任务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zh-CN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了解</a:t>
            </a:r>
            <a:r>
              <a:rPr lang="en-US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zh-CN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城市化</a:t>
            </a:r>
            <a:r>
              <a:rPr lang="en-US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”“</a:t>
            </a:r>
            <a:r>
              <a:rPr lang="zh-CN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智慧城市</a:t>
            </a:r>
            <a:r>
              <a:rPr lang="en-US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r>
              <a:rPr lang="zh-CN" altLang="zh-CN" sz="2000" kern="10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等概念，认识城市居住环境和公共设施的改善对人类生活的深远影响，培养学生健康的现代观念、和谐意识</a:t>
            </a:r>
            <a:r>
              <a:rPr lang="zh-CN" altLang="zh-CN" sz="2000" kern="10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endParaRPr lang="zh-CN" altLang="zh-CN" sz="20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22"/>
            </p:custDataLst>
          </p:nvPr>
        </p:nvSpPr>
        <p:spPr>
          <a:xfrm>
            <a:off x="2817493" y="4811106"/>
            <a:ext cx="323206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探究课：世界各地的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民居（</a:t>
            </a:r>
            <a:r>
              <a:rPr lang="en-US" altLang="zh-CN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2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课时</a:t>
            </a:r>
            <a:r>
              <a:rPr lang="zh-CN" altLang="en-US" sz="22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endParaRPr lang="zh-CN" altLang="en-US" sz="22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6381124" y="4811106"/>
            <a:ext cx="56514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  <a:sym typeface="Arial" panose="020B0604020202020204" pitchFamily="34" charset="0"/>
              </a:rPr>
              <a:t>任务：</a:t>
            </a:r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突出历史的学科特性，用历史的思维与方式解读民居</a:t>
            </a:r>
            <a:r>
              <a:rPr lang="zh-CN" altLang="en-US" sz="200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zh-CN" altLang="zh-CN" sz="2000" kern="100"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4"/>
            </p:custDataLst>
          </p:nvPr>
        </p:nvSpPr>
        <p:spPr>
          <a:xfrm>
            <a:off x="9926182" y="3624836"/>
            <a:ext cx="2265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zh-CN" altLang="en-US" sz="4000" b="1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历史解释</a:t>
            </a:r>
            <a:endParaRPr lang="zh-CN" altLang="en-US" sz="4000" b="1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22" grpId="0" animBg="1"/>
      <p:bldP spid="15" grpId="0" animBg="1"/>
      <p:bldP spid="29" grpId="0" animBg="1"/>
      <p:bldP spid="26" grpId="0"/>
      <p:bldP spid="30" grpId="0"/>
      <p:bldP spid="7" grpId="0" animBg="1"/>
      <p:bldP spid="35" grpId="0"/>
      <p:bldP spid="14" grpId="0" animBg="1"/>
      <p:bldP spid="24" grpId="0" animBg="1"/>
      <p:bldP spid="2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648458" y="1456221"/>
            <a:ext cx="1362525" cy="988578"/>
            <a:chOff x="6177683" y="1666134"/>
            <a:chExt cx="1362525" cy="988578"/>
          </a:xfrm>
          <a:solidFill>
            <a:srgbClr val="1E4A7A"/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768335" y="1559893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768335" y="2956804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768335" y="4385727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648458" y="2869055"/>
            <a:ext cx="1362525" cy="988578"/>
            <a:chOff x="6177683" y="1666134"/>
            <a:chExt cx="1362525" cy="988578"/>
          </a:xfrm>
          <a:solidFill>
            <a:srgbClr val="1E4A7A"/>
          </a:solidFill>
        </p:grpSpPr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0"/>
            </p:custDataLst>
          </p:nvPr>
        </p:nvGrpSpPr>
        <p:grpSpPr>
          <a:xfrm>
            <a:off x="648458" y="4287636"/>
            <a:ext cx="1362525" cy="988578"/>
            <a:chOff x="6177683" y="1666134"/>
            <a:chExt cx="1362525" cy="988578"/>
          </a:xfrm>
          <a:solidFill>
            <a:srgbClr val="1E4A7A"/>
          </a:solidFill>
        </p:grpSpPr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2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888214" y="1763107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01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888214" y="3194054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02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888214" y="4590897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03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2003551" y="1701551"/>
            <a:ext cx="325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第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10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课 古代的村落、集镇和城市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7"/>
            </p:custDataLst>
          </p:nvPr>
        </p:nvSpPr>
        <p:spPr>
          <a:xfrm>
            <a:off x="2018277" y="3142842"/>
            <a:ext cx="315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sym typeface="Arial" panose="020B0604020202020204" pitchFamily="34" charset="0"/>
              </a:rPr>
              <a:t>第</a:t>
            </a:r>
            <a:r>
              <a:rPr lang="en-US" altLang="zh-CN">
                <a:latin typeface="Arial" panose="020B0604020202020204" pitchFamily="34" charset="0"/>
                <a:sym typeface="Arial" panose="020B0604020202020204" pitchFamily="34" charset="0"/>
              </a:rPr>
              <a:t>11</a:t>
            </a:r>
            <a:r>
              <a:rPr lang="zh-CN" altLang="en-US">
                <a:latin typeface="Arial" panose="020B0604020202020204" pitchFamily="34" charset="0"/>
                <a:sym typeface="Arial" panose="020B0604020202020204" pitchFamily="34" charset="0"/>
              </a:rPr>
              <a:t>课 近代以来的城市化进程</a:t>
            </a: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2014436" y="4615086"/>
            <a:ext cx="316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sym typeface="Arial" panose="020B0604020202020204" pitchFamily="34" charset="0"/>
              </a:rPr>
              <a:t>探究课：世界各地的民居</a:t>
            </a: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19"/>
            </p:custDataLst>
          </p:nvPr>
        </p:nvSpPr>
        <p:spPr>
          <a:xfrm>
            <a:off x="6519137" y="1559893"/>
            <a:ext cx="4761439" cy="11503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探讨经济发展与人居环境改变之间的辩证关系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20"/>
            </p:custDataLst>
          </p:nvPr>
        </p:nvSpPr>
        <p:spPr>
          <a:xfrm>
            <a:off x="6519135" y="2920891"/>
            <a:ext cx="4842879" cy="11503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探讨城市治理与城市人居环境变化之间的辩证关系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>
            <p:custDataLst>
              <p:tags r:id="rId21"/>
            </p:custDataLst>
          </p:nvPr>
        </p:nvSpPr>
        <p:spPr>
          <a:xfrm>
            <a:off x="6519136" y="4392072"/>
            <a:ext cx="4842879" cy="11503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探究民居发展的变迁如何体现科技对人居环境的改善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>
            <p:custDataLst>
              <p:tags r:id="rId22"/>
            </p:custDataLst>
          </p:nvPr>
        </p:nvGrpSpPr>
        <p:grpSpPr>
          <a:xfrm>
            <a:off x="648458" y="90212"/>
            <a:ext cx="2405582" cy="584775"/>
            <a:chOff x="159824" y="77652"/>
            <a:chExt cx="2405582" cy="584775"/>
          </a:xfrm>
        </p:grpSpPr>
        <p:sp>
          <p:nvSpPr>
            <p:cNvPr id="32" name="文本框 31"/>
            <p:cNvSpPr txBox="1"/>
            <p:nvPr>
              <p:custDataLst>
                <p:tags r:id="rId23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单元</a:t>
              </a:r>
              <a:r>
                <a:rPr lang="zh-CN" altLang="en-US" sz="3200" b="1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设计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矩形 1"/>
          <p:cNvSpPr/>
          <p:nvPr>
            <p:custDataLst>
              <p:tags r:id="rId26"/>
            </p:custDataLst>
          </p:nvPr>
        </p:nvSpPr>
        <p:spPr>
          <a:xfrm>
            <a:off x="550863" y="692150"/>
            <a:ext cx="2400016" cy="546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1.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单元导语解读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:</a:t>
            </a:r>
            <a:endParaRPr lang="en-US" altLang="zh-CN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48458" y="90212"/>
            <a:ext cx="2405582" cy="584775"/>
            <a:chOff x="159824" y="77652"/>
            <a:chExt cx="2405582" cy="584775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单元</a:t>
              </a:r>
              <a:r>
                <a:rPr lang="zh-CN" altLang="en-US" sz="3200" b="1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设计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550863" y="692150"/>
            <a:ext cx="2400016" cy="546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1.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单元导语解读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:</a:t>
            </a:r>
            <a:endParaRPr lang="en-US" altLang="zh-CN" sz="2400" b="1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8458" y="1408632"/>
            <a:ext cx="11103955" cy="420238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3445" y="692974"/>
            <a:ext cx="7675018" cy="46378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2.</a:t>
            </a:r>
            <a:r>
              <a:rPr lang="zh-CN" altLang="en-US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单元重点及整体说明：</a:t>
            </a:r>
            <a:endParaRPr lang="en-US" altLang="zh-CN" sz="2400" b="1" smtClean="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581222" y="107375"/>
            <a:ext cx="2405582" cy="584775"/>
            <a:chOff x="159824" y="77652"/>
            <a:chExt cx="2405582" cy="584775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单元</a:t>
              </a:r>
              <a:r>
                <a:rPr lang="zh-CN" altLang="en-US" sz="3200" b="1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设计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581222" y="1340768"/>
            <a:ext cx="10962593" cy="444317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方正宋刻本秀楷简体" panose="02000000000000000000" charset="-122"/>
                <a:sym typeface="Arial" panose="020B0604020202020204" pitchFamily="34" charset="0"/>
              </a:rPr>
              <a:t>①</a:t>
            </a:r>
            <a:r>
              <a:rPr sz="2400" err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通过梳理自古以来人居环境变迁的历程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，更好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地认识人与环境的关系。</a:t>
            </a:r>
            <a:r>
              <a:rPr sz="24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时空观念、史料实证</a:t>
            </a:r>
            <a:r>
              <a:rPr sz="24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endParaRPr lang="en-US" sz="24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方正宋刻本秀楷简体" panose="02000000000000000000" charset="-122"/>
                <a:sym typeface="Arial" panose="020B0604020202020204" pitchFamily="34" charset="0"/>
              </a:rPr>
              <a:t>②</a:t>
            </a:r>
            <a:r>
              <a:rPr sz="2400" err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从人居环境发展的动力</a:t>
            </a:r>
            <a:r>
              <a:rPr sz="2400" err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、追求等角度，运用唯物史观探究经济发展、</a:t>
            </a:r>
            <a:r>
              <a:rPr lang="zh-CN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城市</a:t>
            </a:r>
            <a:r>
              <a:rPr sz="2400" err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治理、</a:t>
            </a:r>
            <a:r>
              <a:rPr sz="2400" err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科技创新与人居环境之间的辩证关系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进一步培养学生用唯物史观分析历史和现实问题的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能力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（唯物史观</a:t>
            </a:r>
            <a:r>
              <a:rPr lang="zh-CN" altLang="en-US" sz="24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。</a:t>
            </a:r>
            <a:endParaRPr lang="en-US" altLang="zh-CN" sz="2400" smtClean="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cs typeface="方正宋刻本秀楷简体" panose="02000000000000000000" charset="-122"/>
                <a:sym typeface="Arial" panose="020B0604020202020204" pitchFamily="34" charset="0"/>
              </a:rPr>
              <a:t>③</a:t>
            </a:r>
            <a:r>
              <a:rPr sz="2400" err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学会收集和运用乡土史料</a:t>
            </a:r>
            <a:r>
              <a:rPr sz="2400" err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，对人居环境存在的现实问题提出自己的看法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（史料实证、历史解释）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zh-CN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深化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人与自然、人与社会、经济</a:t>
            </a:r>
            <a:r>
              <a:rPr lang="zh-CN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与生态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和谐发展的理念，培育热爱祖国、建设美好家乡的热情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（家国情怀）。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50863" y="782070"/>
            <a:ext cx="8209433" cy="507831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3.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  <a:r>
              <a:rPr lang="zh-CN" altLang="en-US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单元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教学</a:t>
            </a:r>
            <a:r>
              <a:rPr lang="zh-CN" altLang="en-US" sz="2400" b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建议：</a:t>
            </a:r>
            <a:endParaRPr lang="en-US" altLang="zh-CN" sz="2400" b="1" smtClean="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   本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单元第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10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课讲述村落、集镇和城市的起源，以及古代世界各地的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民居</a:t>
            </a:r>
            <a:endParaRPr lang="en-US" altLang="zh-CN" sz="2400" smtClean="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   第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11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课讲述近代</a:t>
            </a:r>
            <a:r>
              <a:rPr lang="zh-CN" altLang="en-US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以</a:t>
            </a:r>
            <a:r>
              <a:rPr lang="zh-CN" altLang="zh-CN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来</a:t>
            </a:r>
            <a:r>
              <a:rPr lang="zh-CN" altLang="zh-CN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的城市化进程及其对人类居住环境的影响。两课的内容差别较大，但是有一条主线一</a:t>
            </a:r>
            <a:r>
              <a:rPr lang="zh-CN" altLang="zh-CN" sz="24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人类居住条件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和生活环境从古到今的变迁</a:t>
            </a:r>
            <a:r>
              <a:rPr lang="zh-CN" altLang="zh-CN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。教师要用这条主线建立两课的逻辑关系，使本单元内容形成一</a:t>
            </a:r>
            <a:r>
              <a:rPr lang="zh-CN" altLang="zh-CN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个整体</a:t>
            </a:r>
            <a:r>
              <a:rPr lang="zh-CN" altLang="zh-CN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。教学</a:t>
            </a:r>
            <a:r>
              <a:rPr lang="zh-CN" altLang="zh-CN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中教师</a:t>
            </a:r>
            <a:r>
              <a:rPr lang="zh-CN" altLang="zh-CN" sz="2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需要根据本单元内容的特点，结合学生的学情，采用适当的教学策略</a:t>
            </a:r>
            <a:r>
              <a:rPr lang="zh-CN" altLang="zh-CN" sz="2400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endParaRPr lang="zh-CN" altLang="zh-CN" sz="240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b="20601"/>
          <a:stretch>
            <a:fillRect/>
          </a:stretch>
        </p:blipFill>
        <p:spPr>
          <a:xfrm>
            <a:off x="8843881" y="2069662"/>
            <a:ext cx="2866860" cy="269138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581222" y="107375"/>
            <a:ext cx="2405582" cy="584775"/>
            <a:chOff x="159824" y="77652"/>
            <a:chExt cx="2405582" cy="584775"/>
          </a:xfrm>
        </p:grpSpPr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739265" y="7765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smtClean="0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单元</a:t>
              </a:r>
              <a:r>
                <a:rPr lang="zh-CN" altLang="en-US" sz="3200" b="1">
                  <a:solidFill>
                    <a:srgbClr val="CE3836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设计</a:t>
              </a:r>
              <a:endParaRPr lang="zh-CN" altLang="en-US" sz="3200" b="1">
                <a:solidFill>
                  <a:srgbClr val="CE3836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824" y="167572"/>
              <a:ext cx="735871" cy="4049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1239"/>
</p:tagLst>
</file>

<file path=ppt/tags/tag10.xml><?xml version="1.0" encoding="utf-8"?>
<p:tagLst xmlns:p="http://schemas.openxmlformats.org/presentationml/2006/main">
  <p:tag name="AS_UNIQUEID" val="1273"/>
</p:tagLst>
</file>

<file path=ppt/tags/tag100.xml><?xml version="1.0" encoding="utf-8"?>
<p:tagLst xmlns:p="http://schemas.openxmlformats.org/presentationml/2006/main">
  <p:tag name="AS_UNIQUEID" val="1430"/>
</p:tagLst>
</file>

<file path=ppt/tags/tag101.xml><?xml version="1.0" encoding="utf-8"?>
<p:tagLst xmlns:p="http://schemas.openxmlformats.org/presentationml/2006/main">
  <p:tag name="AS_UNIQUEID" val="1431"/>
</p:tagLst>
</file>

<file path=ppt/tags/tag102.xml><?xml version="1.0" encoding="utf-8"?>
<p:tagLst xmlns:p="http://schemas.openxmlformats.org/presentationml/2006/main">
  <p:tag name="AS_UNIQUEID" val="1501"/>
</p:tagLst>
</file>

<file path=ppt/tags/tag103.xml><?xml version="1.0" encoding="utf-8"?>
<p:tagLst xmlns:p="http://schemas.openxmlformats.org/presentationml/2006/main">
  <p:tag name="AS_UNIQUEID" val="1502"/>
</p:tagLst>
</file>

<file path=ppt/tags/tag104.xml><?xml version="1.0" encoding="utf-8"?>
<p:tagLst xmlns:p="http://schemas.openxmlformats.org/presentationml/2006/main">
  <p:tag name="AS_UNIQUEID" val="1503"/>
</p:tagLst>
</file>

<file path=ppt/tags/tag105.xml><?xml version="1.0" encoding="utf-8"?>
<p:tagLst xmlns:p="http://schemas.openxmlformats.org/presentationml/2006/main">
  <p:tag name="AS_UNIQUEID" val="1504"/>
</p:tagLst>
</file>

<file path=ppt/tags/tag106.xml><?xml version="1.0" encoding="utf-8"?>
<p:tagLst xmlns:p="http://schemas.openxmlformats.org/presentationml/2006/main">
  <p:tag name="AS_UNIQUEID" val="1505"/>
</p:tagLst>
</file>

<file path=ppt/tags/tag107.xml><?xml version="1.0" encoding="utf-8"?>
<p:tagLst xmlns:p="http://schemas.openxmlformats.org/presentationml/2006/main">
  <p:tag name="AS_UNIQUEID" val="1506"/>
</p:tagLst>
</file>

<file path=ppt/tags/tag108.xml><?xml version="1.0" encoding="utf-8"?>
<p:tagLst xmlns:p="http://schemas.openxmlformats.org/presentationml/2006/main">
  <p:tag name="AS_UNIQUEID" val="1512"/>
</p:tagLst>
</file>

<file path=ppt/tags/tag109.xml><?xml version="1.0" encoding="utf-8"?>
<p:tagLst xmlns:p="http://schemas.openxmlformats.org/presentationml/2006/main">
  <p:tag name="AS_UNIQUEID" val="1513"/>
</p:tagLst>
</file>

<file path=ppt/tags/tag11.xml><?xml version="1.0" encoding="utf-8"?>
<p:tagLst xmlns:p="http://schemas.openxmlformats.org/presentationml/2006/main">
  <p:tag name="AS_UNIQUEID" val="1276"/>
</p:tagLst>
</file>

<file path=ppt/tags/tag110.xml><?xml version="1.0" encoding="utf-8"?>
<p:tagLst xmlns:p="http://schemas.openxmlformats.org/presentationml/2006/main">
  <p:tag name="AS_UNIQUEID" val="1514"/>
</p:tagLst>
</file>

<file path=ppt/tags/tag111.xml><?xml version="1.0" encoding="utf-8"?>
<p:tagLst xmlns:p="http://schemas.openxmlformats.org/presentationml/2006/main">
  <p:tag name="AS_UNIQUEID" val="1515"/>
</p:tagLst>
</file>

<file path=ppt/tags/tag112.xml><?xml version="1.0" encoding="utf-8"?>
<p:tagLst xmlns:p="http://schemas.openxmlformats.org/presentationml/2006/main">
  <p:tag name="AS_UNIQUEID" val="1516"/>
</p:tagLst>
</file>

<file path=ppt/tags/tag113.xml><?xml version="1.0" encoding="utf-8"?>
<p:tagLst xmlns:p="http://schemas.openxmlformats.org/presentationml/2006/main">
  <p:tag name="AS_UNIQUEID" val="1517"/>
</p:tagLst>
</file>

<file path=ppt/tags/tag114.xml><?xml version="1.0" encoding="utf-8"?>
<p:tagLst xmlns:p="http://schemas.openxmlformats.org/presentationml/2006/main">
  <p:tag name="AS_UNIQUEID" val="1518"/>
</p:tagLst>
</file>

<file path=ppt/tags/tag115.xml><?xml version="1.0" encoding="utf-8"?>
<p:tagLst xmlns:p="http://schemas.openxmlformats.org/presentationml/2006/main">
  <p:tag name="AS_UNIQUEID" val="1519"/>
</p:tagLst>
</file>

<file path=ppt/tags/tag116.xml><?xml version="1.0" encoding="utf-8"?>
<p:tagLst xmlns:p="http://schemas.openxmlformats.org/presentationml/2006/main">
  <p:tag name="AS_UNIQUEID" val="1520"/>
</p:tagLst>
</file>

<file path=ppt/tags/tag117.xml><?xml version="1.0" encoding="utf-8"?>
<p:tagLst xmlns:p="http://schemas.openxmlformats.org/presentationml/2006/main">
  <p:tag name="AS_UNIQUEID" val="1521"/>
</p:tagLst>
</file>

<file path=ppt/tags/tag118.xml><?xml version="1.0" encoding="utf-8"?>
<p:tagLst xmlns:p="http://schemas.openxmlformats.org/presentationml/2006/main">
  <p:tag name="AS_UNIQUEID" val="1522"/>
</p:tagLst>
</file>

<file path=ppt/tags/tag119.xml><?xml version="1.0" encoding="utf-8"?>
<p:tagLst xmlns:p="http://schemas.openxmlformats.org/presentationml/2006/main">
  <p:tag name="AS_UNIQUEID" val="1523"/>
</p:tagLst>
</file>

<file path=ppt/tags/tag12.xml><?xml version="1.0" encoding="utf-8"?>
<p:tagLst xmlns:p="http://schemas.openxmlformats.org/presentationml/2006/main">
  <p:tag name="AS_UNIQUEID" val="1277"/>
</p:tagLst>
</file>

<file path=ppt/tags/tag120.xml><?xml version="1.0" encoding="utf-8"?>
<p:tagLst xmlns:p="http://schemas.openxmlformats.org/presentationml/2006/main">
  <p:tag name="AS_UNIQUEID" val="1524"/>
</p:tagLst>
</file>

<file path=ppt/tags/tag121.xml><?xml version="1.0" encoding="utf-8"?>
<p:tagLst xmlns:p="http://schemas.openxmlformats.org/presentationml/2006/main">
  <p:tag name="AS_UNIQUEID" val="1525"/>
</p:tagLst>
</file>

<file path=ppt/tags/tag122.xml><?xml version="1.0" encoding="utf-8"?>
<p:tagLst xmlns:p="http://schemas.openxmlformats.org/presentationml/2006/main">
  <p:tag name="AS_UNIQUEID" val="1526"/>
</p:tagLst>
</file>

<file path=ppt/tags/tag123.xml><?xml version="1.0" encoding="utf-8"?>
<p:tagLst xmlns:p="http://schemas.openxmlformats.org/presentationml/2006/main">
  <p:tag name="AS_UNIQUEID" val="1527"/>
</p:tagLst>
</file>

<file path=ppt/tags/tag124.xml><?xml version="1.0" encoding="utf-8"?>
<p:tagLst xmlns:p="http://schemas.openxmlformats.org/presentationml/2006/main">
  <p:tag name="AS_UNIQUEID" val="1528"/>
</p:tagLst>
</file>

<file path=ppt/tags/tag125.xml><?xml version="1.0" encoding="utf-8"?>
<p:tagLst xmlns:p="http://schemas.openxmlformats.org/presentationml/2006/main">
  <p:tag name="AS_UNIQUEID" val="1529"/>
</p:tagLst>
</file>

<file path=ppt/tags/tag126.xml><?xml version="1.0" encoding="utf-8"?>
<p:tagLst xmlns:p="http://schemas.openxmlformats.org/presentationml/2006/main">
  <p:tag name="AS_UNIQUEID" val="1530"/>
</p:tagLst>
</file>

<file path=ppt/tags/tag127.xml><?xml version="1.0" encoding="utf-8"?>
<p:tagLst xmlns:p="http://schemas.openxmlformats.org/presentationml/2006/main">
  <p:tag name="AS_UNIQUEID" val="1531"/>
</p:tagLst>
</file>

<file path=ppt/tags/tag128.xml><?xml version="1.0" encoding="utf-8"?>
<p:tagLst xmlns:p="http://schemas.openxmlformats.org/presentationml/2006/main">
  <p:tag name="AS_UNIQUEID" val="1532"/>
</p:tagLst>
</file>

<file path=ppt/tags/tag129.xml><?xml version="1.0" encoding="utf-8"?>
<p:tagLst xmlns:p="http://schemas.openxmlformats.org/presentationml/2006/main">
  <p:tag name="AS_UNIQUEID" val="1408"/>
</p:tagLst>
</file>

<file path=ppt/tags/tag13.xml><?xml version="1.0" encoding="utf-8"?>
<p:tagLst xmlns:p="http://schemas.openxmlformats.org/presentationml/2006/main">
  <p:tag name="AS_UNIQUEID" val="1278"/>
</p:tagLst>
</file>

<file path=ppt/tags/tag130.xml><?xml version="1.0" encoding="utf-8"?>
<p:tagLst xmlns:p="http://schemas.openxmlformats.org/presentationml/2006/main">
  <p:tag name="AS_UNIQUEID" val="1409"/>
</p:tagLst>
</file>

<file path=ppt/tags/tag131.xml><?xml version="1.0" encoding="utf-8"?>
<p:tagLst xmlns:p="http://schemas.openxmlformats.org/presentationml/2006/main">
  <p:tag name="AS_UNIQUEID" val="1410"/>
</p:tagLst>
</file>

<file path=ppt/tags/tag132.xml><?xml version="1.0" encoding="utf-8"?>
<p:tagLst xmlns:p="http://schemas.openxmlformats.org/presentationml/2006/main">
  <p:tag name="AS_UNIQUEID" val="1533"/>
</p:tagLst>
</file>

<file path=ppt/tags/tag133.xml><?xml version="1.0" encoding="utf-8"?>
<p:tagLst xmlns:p="http://schemas.openxmlformats.org/presentationml/2006/main">
  <p:tag name="AS_UNIQUEID" val="1508"/>
</p:tagLst>
</file>

<file path=ppt/tags/tag134.xml><?xml version="1.0" encoding="utf-8"?>
<p:tagLst xmlns:p="http://schemas.openxmlformats.org/presentationml/2006/main">
  <p:tag name="AS_UNIQUEID" val="1509"/>
</p:tagLst>
</file>

<file path=ppt/tags/tag135.xml><?xml version="1.0" encoding="utf-8"?>
<p:tagLst xmlns:p="http://schemas.openxmlformats.org/presentationml/2006/main">
  <p:tag name="AS_UNIQUEID" val="1510"/>
</p:tagLst>
</file>

<file path=ppt/tags/tag136.xml><?xml version="1.0" encoding="utf-8"?>
<p:tagLst xmlns:p="http://schemas.openxmlformats.org/presentationml/2006/main">
  <p:tag name="AS_UNIQUEID" val="1408"/>
</p:tagLst>
</file>

<file path=ppt/tags/tag137.xml><?xml version="1.0" encoding="utf-8"?>
<p:tagLst xmlns:p="http://schemas.openxmlformats.org/presentationml/2006/main">
  <p:tag name="AS_UNIQUEID" val="1409"/>
</p:tagLst>
</file>

<file path=ppt/tags/tag138.xml><?xml version="1.0" encoding="utf-8"?>
<p:tagLst xmlns:p="http://schemas.openxmlformats.org/presentationml/2006/main">
  <p:tag name="AS_UNIQUEID" val="1410"/>
</p:tagLst>
</file>

<file path=ppt/tags/tag139.xml><?xml version="1.0" encoding="utf-8"?>
<p:tagLst xmlns:p="http://schemas.openxmlformats.org/presentationml/2006/main">
  <p:tag name="AS_UNIQUEID" val="1535"/>
</p:tagLst>
</file>

<file path=ppt/tags/tag14.xml><?xml version="1.0" encoding="utf-8"?>
<p:tagLst xmlns:p="http://schemas.openxmlformats.org/presentationml/2006/main">
  <p:tag name="AS_UNIQUEID" val="1285"/>
</p:tagLst>
</file>

<file path=ppt/tags/tag140.xml><?xml version="1.0" encoding="utf-8"?>
<p:tagLst xmlns:p="http://schemas.openxmlformats.org/presentationml/2006/main">
  <p:tag name="AS_UNIQUEID" val="1536"/>
</p:tagLst>
</file>

<file path=ppt/tags/tag141.xml><?xml version="1.0" encoding="utf-8"?>
<p:tagLst xmlns:p="http://schemas.openxmlformats.org/presentationml/2006/main">
  <p:tag name="AS_UNIQUEID" val="1538"/>
</p:tagLst>
</file>

<file path=ppt/tags/tag142.xml><?xml version="1.0" encoding="utf-8"?>
<p:tagLst xmlns:p="http://schemas.openxmlformats.org/presentationml/2006/main">
  <p:tag name="AS_UNIQUEID" val="1408"/>
</p:tagLst>
</file>

<file path=ppt/tags/tag143.xml><?xml version="1.0" encoding="utf-8"?>
<p:tagLst xmlns:p="http://schemas.openxmlformats.org/presentationml/2006/main">
  <p:tag name="AS_UNIQUEID" val="1409"/>
</p:tagLst>
</file>

<file path=ppt/tags/tag144.xml><?xml version="1.0" encoding="utf-8"?>
<p:tagLst xmlns:p="http://schemas.openxmlformats.org/presentationml/2006/main">
  <p:tag name="AS_UNIQUEID" val="1410"/>
</p:tagLst>
</file>

<file path=ppt/tags/tag145.xml><?xml version="1.0" encoding="utf-8"?>
<p:tagLst xmlns:p="http://schemas.openxmlformats.org/presentationml/2006/main">
  <p:tag name="AS_UNIQUEID" val="1539"/>
</p:tagLst>
</file>

<file path=ppt/tags/tag146.xml><?xml version="1.0" encoding="utf-8"?>
<p:tagLst xmlns:p="http://schemas.openxmlformats.org/presentationml/2006/main">
  <p:tag name="AS_UNIQUEID" val="1541"/>
</p:tagLst>
</file>

<file path=ppt/tags/tag147.xml><?xml version="1.0" encoding="utf-8"?>
<p:tagLst xmlns:p="http://schemas.openxmlformats.org/presentationml/2006/main">
  <p:tag name="AS_UNIQUEID" val="1542"/>
</p:tagLst>
</file>

<file path=ppt/tags/tag148.xml><?xml version="1.0" encoding="utf-8"?>
<p:tagLst xmlns:p="http://schemas.openxmlformats.org/presentationml/2006/main">
  <p:tag name="AS_UNIQUEID" val="1408"/>
</p:tagLst>
</file>

<file path=ppt/tags/tag149.xml><?xml version="1.0" encoding="utf-8"?>
<p:tagLst xmlns:p="http://schemas.openxmlformats.org/presentationml/2006/main">
  <p:tag name="AS_UNIQUEID" val="1409"/>
</p:tagLst>
</file>

<file path=ppt/tags/tag15.xml><?xml version="1.0" encoding="utf-8"?>
<p:tagLst xmlns:p="http://schemas.openxmlformats.org/presentationml/2006/main">
  <p:tag name="AS_UNIQUEID" val="1286"/>
</p:tagLst>
</file>

<file path=ppt/tags/tag150.xml><?xml version="1.0" encoding="utf-8"?>
<p:tagLst xmlns:p="http://schemas.openxmlformats.org/presentationml/2006/main">
  <p:tag name="AS_UNIQUEID" val="1410"/>
</p:tagLst>
</file>

<file path=ppt/tags/tag151.xml><?xml version="1.0" encoding="utf-8"?>
<p:tagLst xmlns:p="http://schemas.openxmlformats.org/presentationml/2006/main">
  <p:tag name="AS_UNIQUEID" val="1548"/>
  <p:tag name="KSO_WM_BEAUTIFY_FLAG" val=""/>
  <p:tag name="KSO_WM_UNIT_TABLE_BEAUTIFY" val="smartTable{9766138a-bdfb-49ec-a4e9-2629dddd407a}"/>
  <p:tag name="TABLE_ENDDRAG_ORIGIN_RECT" val="425*287"/>
  <p:tag name="TABLE_ENDDRAG_RECT" val="520*130*425*287"/>
</p:tagLst>
</file>

<file path=ppt/tags/tag152.xml><?xml version="1.0" encoding="utf-8"?>
<p:tagLst xmlns:p="http://schemas.openxmlformats.org/presentationml/2006/main">
  <p:tag name="AS_UNIQUEID" val="1549"/>
</p:tagLst>
</file>

<file path=ppt/tags/tag153.xml><?xml version="1.0" encoding="utf-8"?>
<p:tagLst xmlns:p="http://schemas.openxmlformats.org/presentationml/2006/main">
  <p:tag name="AS_UNIQUEID" val="1408"/>
</p:tagLst>
</file>

<file path=ppt/tags/tag154.xml><?xml version="1.0" encoding="utf-8"?>
<p:tagLst xmlns:p="http://schemas.openxmlformats.org/presentationml/2006/main">
  <p:tag name="AS_UNIQUEID" val="1409"/>
</p:tagLst>
</file>

<file path=ppt/tags/tag155.xml><?xml version="1.0" encoding="utf-8"?>
<p:tagLst xmlns:p="http://schemas.openxmlformats.org/presentationml/2006/main">
  <p:tag name="AS_UNIQUEID" val="1410"/>
</p:tagLst>
</file>

<file path=ppt/tags/tag156.xml><?xml version="1.0" encoding="utf-8"?>
<p:tagLst xmlns:p="http://schemas.openxmlformats.org/presentationml/2006/main">
  <p:tag name="AS_UNIQUEID" val="1544"/>
</p:tagLst>
</file>

<file path=ppt/tags/tag157.xml><?xml version="1.0" encoding="utf-8"?>
<p:tagLst xmlns:p="http://schemas.openxmlformats.org/presentationml/2006/main">
  <p:tag name="AS_UNIQUEID" val="1545"/>
</p:tagLst>
</file>

<file path=ppt/tags/tag158.xml><?xml version="1.0" encoding="utf-8"?>
<p:tagLst xmlns:p="http://schemas.openxmlformats.org/presentationml/2006/main">
  <p:tag name="AS_UNIQUEID" val="1546"/>
</p:tagLst>
</file>

<file path=ppt/tags/tag159.xml><?xml version="1.0" encoding="utf-8"?>
<p:tagLst xmlns:p="http://schemas.openxmlformats.org/presentationml/2006/main">
  <p:tag name="AS_UNIQUEID" val="1342"/>
</p:tagLst>
</file>

<file path=ppt/tags/tag16.xml><?xml version="1.0" encoding="utf-8"?>
<p:tagLst xmlns:p="http://schemas.openxmlformats.org/presentationml/2006/main">
  <p:tag name="AS_UNIQUEID" val="1287"/>
</p:tagLst>
</file>

<file path=ppt/tags/tag160.xml><?xml version="1.0" encoding="utf-8"?>
<p:tagLst xmlns:p="http://schemas.openxmlformats.org/presentationml/2006/main">
  <p:tag name="AS_UNIQUEID" val="1343"/>
</p:tagLst>
</file>

<file path=ppt/tags/tag161.xml><?xml version="1.0" encoding="utf-8"?>
<p:tagLst xmlns:p="http://schemas.openxmlformats.org/presentationml/2006/main">
  <p:tag name="AS_UNIQUEID" val="1344"/>
</p:tagLst>
</file>

<file path=ppt/tags/tag162.xml><?xml version="1.0" encoding="utf-8"?>
<p:tagLst xmlns:p="http://schemas.openxmlformats.org/presentationml/2006/main">
  <p:tag name="AS_UNIQUEID" val="1345"/>
</p:tagLst>
</file>

<file path=ppt/tags/tag163.xml><?xml version="1.0" encoding="utf-8"?>
<p:tagLst xmlns:p="http://schemas.openxmlformats.org/presentationml/2006/main">
  <p:tag name="AS_UNIQUEID" val="1346"/>
</p:tagLst>
</file>

<file path=ppt/tags/tag164.xml><?xml version="1.0" encoding="utf-8"?>
<p:tagLst xmlns:p="http://schemas.openxmlformats.org/presentationml/2006/main">
  <p:tag name="AS_UNIQUEID" val="1347"/>
</p:tagLst>
</file>

<file path=ppt/tags/tag16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WRjNDhiNjY5MDQ3YTYwZjcyYzhkOTBhMDJiMzQ1MzUifQ=="/>
  <p:tag name="ISPRING_PRESENTATION_TITLE" val="清新工作汇报PPT模板"/>
  <p:tag name="MH_CONTENTSID" val="259"/>
  <p:tag name="MH_SECTIONID" val="260,261,262,263,"/>
  <p:tag name="commondata" val="eyJoZGlkIjoiZDI0ZjdkNGYzNmY0YzBkNzQ0OWUyZmE0YTk0ODQ1YTAifQ=="/>
</p:tagLst>
</file>

<file path=ppt/tags/tag17.xml><?xml version="1.0" encoding="utf-8"?>
<p:tagLst xmlns:p="http://schemas.openxmlformats.org/presentationml/2006/main">
  <p:tag name="AS_UNIQUEID" val="1323"/>
</p:tagLst>
</file>

<file path=ppt/tags/tag18.xml><?xml version="1.0" encoding="utf-8"?>
<p:tagLst xmlns:p="http://schemas.openxmlformats.org/presentationml/2006/main">
  <p:tag name="AS_UNIQUEID" val="1324"/>
</p:tagLst>
</file>

<file path=ppt/tags/tag19.xml><?xml version="1.0" encoding="utf-8"?>
<p:tagLst xmlns:p="http://schemas.openxmlformats.org/presentationml/2006/main">
  <p:tag name="AS_UNIQUEID" val="1325"/>
</p:tagLst>
</file>

<file path=ppt/tags/tag2.xml><?xml version="1.0" encoding="utf-8"?>
<p:tagLst xmlns:p="http://schemas.openxmlformats.org/presentationml/2006/main">
  <p:tag name="AS_UNIQUEID" val="1240"/>
</p:tagLst>
</file>

<file path=ppt/tags/tag20.xml><?xml version="1.0" encoding="utf-8"?>
<p:tagLst xmlns:p="http://schemas.openxmlformats.org/presentationml/2006/main">
  <p:tag name="AS_UNIQUEID" val="1355"/>
</p:tagLst>
</file>

<file path=ppt/tags/tag21.xml><?xml version="1.0" encoding="utf-8"?>
<p:tagLst xmlns:p="http://schemas.openxmlformats.org/presentationml/2006/main">
  <p:tag name="AS_UNIQUEID" val="1356"/>
</p:tagLst>
</file>

<file path=ppt/tags/tag22.xml><?xml version="1.0" encoding="utf-8"?>
<p:tagLst xmlns:p="http://schemas.openxmlformats.org/presentationml/2006/main">
  <p:tag name="AS_UNIQUEID" val="1357"/>
</p:tagLst>
</file>

<file path=ppt/tags/tag23.xml><?xml version="1.0" encoding="utf-8"?>
<p:tagLst xmlns:p="http://schemas.openxmlformats.org/presentationml/2006/main">
  <p:tag name="AS_UNIQUEID" val="1358"/>
</p:tagLst>
</file>

<file path=ppt/tags/tag24.xml><?xml version="1.0" encoding="utf-8"?>
<p:tagLst xmlns:p="http://schemas.openxmlformats.org/presentationml/2006/main">
  <p:tag name="AS_UNIQUEID" val="1359"/>
</p:tagLst>
</file>

<file path=ppt/tags/tag25.xml><?xml version="1.0" encoding="utf-8"?>
<p:tagLst xmlns:p="http://schemas.openxmlformats.org/presentationml/2006/main">
  <p:tag name="AS_UNIQUEID" val="14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6.xml><?xml version="1.0" encoding="utf-8"?>
<p:tagLst xmlns:p="http://schemas.openxmlformats.org/presentationml/2006/main">
  <p:tag name="AS_UNIQUEID" val="14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7.xml><?xml version="1.0" encoding="utf-8"?>
<p:tagLst xmlns:p="http://schemas.openxmlformats.org/presentationml/2006/main">
  <p:tag name="AS_UNIQUEID" val="14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8.xml><?xml version="1.0" encoding="utf-8"?>
<p:tagLst xmlns:p="http://schemas.openxmlformats.org/presentationml/2006/main">
  <p:tag name="AS_UNIQUEID" val="1330"/>
</p:tagLst>
</file>

<file path=ppt/tags/tag29.xml><?xml version="1.0" encoding="utf-8"?>
<p:tagLst xmlns:p="http://schemas.openxmlformats.org/presentationml/2006/main">
  <p:tag name="AS_UNIQUEID" val="1331"/>
</p:tagLst>
</file>

<file path=ppt/tags/tag3.xml><?xml version="1.0" encoding="utf-8"?>
<p:tagLst xmlns:p="http://schemas.openxmlformats.org/presentationml/2006/main">
  <p:tag name="AS_UNIQUEID" val="1241"/>
</p:tagLst>
</file>

<file path=ppt/tags/tag30.xml><?xml version="1.0" encoding="utf-8"?>
<p:tagLst xmlns:p="http://schemas.openxmlformats.org/presentationml/2006/main">
  <p:tag name="AS_UNIQUEID" val="1332"/>
</p:tagLst>
</file>

<file path=ppt/tags/tag31.xml><?xml version="1.0" encoding="utf-8"?>
<p:tagLst xmlns:p="http://schemas.openxmlformats.org/presentationml/2006/main">
  <p:tag name="AS_UNIQUEID" val="1333"/>
</p:tagLst>
</file>

<file path=ppt/tags/tag32.xml><?xml version="1.0" encoding="utf-8"?>
<p:tagLst xmlns:p="http://schemas.openxmlformats.org/presentationml/2006/main">
  <p:tag name="AS_UNIQUEID" val="1334"/>
</p:tagLst>
</file>

<file path=ppt/tags/tag33.xml><?xml version="1.0" encoding="utf-8"?>
<p:tagLst xmlns:p="http://schemas.openxmlformats.org/presentationml/2006/main">
  <p:tag name="AS_UNIQUEID" val="1336"/>
</p:tagLst>
</file>

<file path=ppt/tags/tag34.xml><?xml version="1.0" encoding="utf-8"?>
<p:tagLst xmlns:p="http://schemas.openxmlformats.org/presentationml/2006/main">
  <p:tag name="AS_UNIQUEID" val="1340"/>
</p:tagLst>
</file>

<file path=ppt/tags/tag35.xml><?xml version="1.0" encoding="utf-8"?>
<p:tagLst xmlns:p="http://schemas.openxmlformats.org/presentationml/2006/main">
  <p:tag name="AS_UNIQUEID" val="127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6.xml><?xml version="1.0" encoding="utf-8"?>
<p:tagLst xmlns:p="http://schemas.openxmlformats.org/presentationml/2006/main">
  <p:tag name="AS_UNIQUEID" val="1339"/>
</p:tagLst>
</file>

<file path=ppt/tags/tag37.xml><?xml version="1.0" encoding="utf-8"?>
<p:tagLst xmlns:p="http://schemas.openxmlformats.org/presentationml/2006/main">
  <p:tag name="AS_UNIQUEID" val="1337"/>
</p:tagLst>
</file>

<file path=ppt/tags/tag38.xml><?xml version="1.0" encoding="utf-8"?>
<p:tagLst xmlns:p="http://schemas.openxmlformats.org/presentationml/2006/main">
  <p:tag name="AS_UNIQUEID" val="1361"/>
</p:tagLst>
</file>

<file path=ppt/tags/tag39.xml><?xml version="1.0" encoding="utf-8"?>
<p:tagLst xmlns:p="http://schemas.openxmlformats.org/presentationml/2006/main">
  <p:tag name="AS_UNIQUEID" val="1452"/>
</p:tagLst>
</file>

<file path=ppt/tags/tag4.xml><?xml version="1.0" encoding="utf-8"?>
<p:tagLst xmlns:p="http://schemas.openxmlformats.org/presentationml/2006/main">
  <p:tag name="AS_UNIQUEID" val="1243"/>
</p:tagLst>
</file>

<file path=ppt/tags/tag40.xml><?xml version="1.0" encoding="utf-8"?>
<p:tagLst xmlns:p="http://schemas.openxmlformats.org/presentationml/2006/main">
  <p:tag name="AS_UNIQUEID" val="1368"/>
</p:tagLst>
</file>

<file path=ppt/tags/tag41.xml><?xml version="1.0" encoding="utf-8"?>
<p:tagLst xmlns:p="http://schemas.openxmlformats.org/presentationml/2006/main">
  <p:tag name="AS_UNIQUEID" val="1369"/>
</p:tagLst>
</file>

<file path=ppt/tags/tag42.xml><?xml version="1.0" encoding="utf-8"?>
<p:tagLst xmlns:p="http://schemas.openxmlformats.org/presentationml/2006/main">
  <p:tag name="AS_UNIQUEID" val="1370"/>
</p:tagLst>
</file>

<file path=ppt/tags/tag43.xml><?xml version="1.0" encoding="utf-8"?>
<p:tagLst xmlns:p="http://schemas.openxmlformats.org/presentationml/2006/main">
  <p:tag name="AS_UNIQUEID" val="1371"/>
</p:tagLst>
</file>

<file path=ppt/tags/tag44.xml><?xml version="1.0" encoding="utf-8"?>
<p:tagLst xmlns:p="http://schemas.openxmlformats.org/presentationml/2006/main">
  <p:tag name="AS_UNIQUEID" val="1372"/>
</p:tagLst>
</file>

<file path=ppt/tags/tag45.xml><?xml version="1.0" encoding="utf-8"?>
<p:tagLst xmlns:p="http://schemas.openxmlformats.org/presentationml/2006/main">
  <p:tag name="AS_UNIQUEID" val="1373"/>
</p:tagLst>
</file>

<file path=ppt/tags/tag46.xml><?xml version="1.0" encoding="utf-8"?>
<p:tagLst xmlns:p="http://schemas.openxmlformats.org/presentationml/2006/main">
  <p:tag name="AS_UNIQUEID" val="1374"/>
</p:tagLst>
</file>

<file path=ppt/tags/tag47.xml><?xml version="1.0" encoding="utf-8"?>
<p:tagLst xmlns:p="http://schemas.openxmlformats.org/presentationml/2006/main">
  <p:tag name="AS_UNIQUEID" val="1364"/>
</p:tagLst>
</file>

<file path=ppt/tags/tag48.xml><?xml version="1.0" encoding="utf-8"?>
<p:tagLst xmlns:p="http://schemas.openxmlformats.org/presentationml/2006/main">
  <p:tag name="AS_UNIQUEID" val="1365"/>
</p:tagLst>
</file>

<file path=ppt/tags/tag49.xml><?xml version="1.0" encoding="utf-8"?>
<p:tagLst xmlns:p="http://schemas.openxmlformats.org/presentationml/2006/main">
  <p:tag name="AS_UNIQUEID" val="1366"/>
</p:tagLst>
</file>

<file path=ppt/tags/tag5.xml><?xml version="1.0" encoding="utf-8"?>
<p:tagLst xmlns:p="http://schemas.openxmlformats.org/presentationml/2006/main">
  <p:tag name="AS_UNIQUEID" val="1244"/>
</p:tagLst>
</file>

<file path=ppt/tags/tag50.xml><?xml version="1.0" encoding="utf-8"?>
<p:tagLst xmlns:p="http://schemas.openxmlformats.org/presentationml/2006/main">
  <p:tag name="AS_UNIQUEID" val="1461"/>
</p:tagLst>
</file>

<file path=ppt/tags/tag51.xml><?xml version="1.0" encoding="utf-8"?>
<p:tagLst xmlns:p="http://schemas.openxmlformats.org/presentationml/2006/main">
  <p:tag name="AS_UNIQUEID" val="1462"/>
</p:tagLst>
</file>

<file path=ppt/tags/tag52.xml><?xml version="1.0" encoding="utf-8"?>
<p:tagLst xmlns:p="http://schemas.openxmlformats.org/presentationml/2006/main">
  <p:tag name="AS_UNIQUEID" val="1463"/>
</p:tagLst>
</file>

<file path=ppt/tags/tag53.xml><?xml version="1.0" encoding="utf-8"?>
<p:tagLst xmlns:p="http://schemas.openxmlformats.org/presentationml/2006/main">
  <p:tag name="AS_UNIQUEID" val="1464"/>
</p:tagLst>
</file>

<file path=ppt/tags/tag54.xml><?xml version="1.0" encoding="utf-8"?>
<p:tagLst xmlns:p="http://schemas.openxmlformats.org/presentationml/2006/main">
  <p:tag name="AS_UNIQUEID" val="1465"/>
</p:tagLst>
</file>

<file path=ppt/tags/tag55.xml><?xml version="1.0" encoding="utf-8"?>
<p:tagLst xmlns:p="http://schemas.openxmlformats.org/presentationml/2006/main">
  <p:tag name="AS_UNIQUEID" val="1466"/>
</p:tagLst>
</file>

<file path=ppt/tags/tag56.xml><?xml version="1.0" encoding="utf-8"?>
<p:tagLst xmlns:p="http://schemas.openxmlformats.org/presentationml/2006/main">
  <p:tag name="AS_UNIQUEID" val="1467"/>
</p:tagLst>
</file>

<file path=ppt/tags/tag57.xml><?xml version="1.0" encoding="utf-8"?>
<p:tagLst xmlns:p="http://schemas.openxmlformats.org/presentationml/2006/main">
  <p:tag name="AS_UNIQUEID" val="1468"/>
</p:tagLst>
</file>

<file path=ppt/tags/tag58.xml><?xml version="1.0" encoding="utf-8"?>
<p:tagLst xmlns:p="http://schemas.openxmlformats.org/presentationml/2006/main">
  <p:tag name="AS_UNIQUEID" val="1469"/>
</p:tagLst>
</file>

<file path=ppt/tags/tag59.xml><?xml version="1.0" encoding="utf-8"?>
<p:tagLst xmlns:p="http://schemas.openxmlformats.org/presentationml/2006/main">
  <p:tag name="AS_UNIQUEID" val="1470"/>
</p:tagLst>
</file>

<file path=ppt/tags/tag6.xml><?xml version="1.0" encoding="utf-8"?>
<p:tagLst xmlns:p="http://schemas.openxmlformats.org/presentationml/2006/main">
  <p:tag name="AS_UNIQUEID" val="1245"/>
</p:tagLst>
</file>

<file path=ppt/tags/tag60.xml><?xml version="1.0" encoding="utf-8"?>
<p:tagLst xmlns:p="http://schemas.openxmlformats.org/presentationml/2006/main">
  <p:tag name="AS_UNIQUEID" val="1471"/>
</p:tagLst>
</file>

<file path=ppt/tags/tag61.xml><?xml version="1.0" encoding="utf-8"?>
<p:tagLst xmlns:p="http://schemas.openxmlformats.org/presentationml/2006/main">
  <p:tag name="AS_UNIQUEID" val="1472"/>
</p:tagLst>
</file>

<file path=ppt/tags/tag62.xml><?xml version="1.0" encoding="utf-8"?>
<p:tagLst xmlns:p="http://schemas.openxmlformats.org/presentationml/2006/main">
  <p:tag name="AS_UNIQUEID" val="1473"/>
</p:tagLst>
</file>

<file path=ppt/tags/tag63.xml><?xml version="1.0" encoding="utf-8"?>
<p:tagLst xmlns:p="http://schemas.openxmlformats.org/presentationml/2006/main">
  <p:tag name="AS_UNIQUEID" val="1474"/>
</p:tagLst>
</file>

<file path=ppt/tags/tag64.xml><?xml version="1.0" encoding="utf-8"?>
<p:tagLst xmlns:p="http://schemas.openxmlformats.org/presentationml/2006/main">
  <p:tag name="AS_UNIQUEID" val="1475"/>
</p:tagLst>
</file>

<file path=ppt/tags/tag65.xml><?xml version="1.0" encoding="utf-8"?>
<p:tagLst xmlns:p="http://schemas.openxmlformats.org/presentationml/2006/main">
  <p:tag name="AS_UNIQUEID" val="1476"/>
</p:tagLst>
</file>

<file path=ppt/tags/tag66.xml><?xml version="1.0" encoding="utf-8"?>
<p:tagLst xmlns:p="http://schemas.openxmlformats.org/presentationml/2006/main">
  <p:tag name="AS_UNIQUEID" val="1477"/>
  <p:tag name="KSO_WM_BEAUTIFY_FLAG" val=""/>
</p:tagLst>
</file>

<file path=ppt/tags/tag67.xml><?xml version="1.0" encoding="utf-8"?>
<p:tagLst xmlns:p="http://schemas.openxmlformats.org/presentationml/2006/main">
  <p:tag name="AS_UNIQUEID" val="1478"/>
</p:tagLst>
</file>

<file path=ppt/tags/tag68.xml><?xml version="1.0" encoding="utf-8"?>
<p:tagLst xmlns:p="http://schemas.openxmlformats.org/presentationml/2006/main">
  <p:tag name="AS_UNIQUEID" val="1479"/>
</p:tagLst>
</file>

<file path=ppt/tags/tag69.xml><?xml version="1.0" encoding="utf-8"?>
<p:tagLst xmlns:p="http://schemas.openxmlformats.org/presentationml/2006/main">
  <p:tag name="AS_UNIQUEID" val="1376"/>
</p:tagLst>
</file>

<file path=ppt/tags/tag7.xml><?xml version="1.0" encoding="utf-8"?>
<p:tagLst xmlns:p="http://schemas.openxmlformats.org/presentationml/2006/main">
  <p:tag name="AS_UNIQUEID" val="1246"/>
</p:tagLst>
</file>

<file path=ppt/tags/tag70.xml><?xml version="1.0" encoding="utf-8"?>
<p:tagLst xmlns:p="http://schemas.openxmlformats.org/presentationml/2006/main">
  <p:tag name="AS_UNIQUEID" val="1377"/>
</p:tagLst>
</file>

<file path=ppt/tags/tag71.xml><?xml version="1.0" encoding="utf-8"?>
<p:tagLst xmlns:p="http://schemas.openxmlformats.org/presentationml/2006/main">
  <p:tag name="AS_UNIQUEID" val="1378"/>
</p:tagLst>
</file>

<file path=ppt/tags/tag72.xml><?xml version="1.0" encoding="utf-8"?>
<p:tagLst xmlns:p="http://schemas.openxmlformats.org/presentationml/2006/main">
  <p:tag name="AS_UNIQUEID" val="1480"/>
</p:tagLst>
</file>

<file path=ppt/tags/tag73.xml><?xml version="1.0" encoding="utf-8"?>
<p:tagLst xmlns:p="http://schemas.openxmlformats.org/presentationml/2006/main">
  <p:tag name="AS_UNIQUEID" val="1457"/>
</p:tagLst>
</file>

<file path=ppt/tags/tag74.xml><?xml version="1.0" encoding="utf-8"?>
<p:tagLst xmlns:p="http://schemas.openxmlformats.org/presentationml/2006/main">
  <p:tag name="AS_UNIQUEID" val="1458"/>
</p:tagLst>
</file>

<file path=ppt/tags/tag75.xml><?xml version="1.0" encoding="utf-8"?>
<p:tagLst xmlns:p="http://schemas.openxmlformats.org/presentationml/2006/main">
  <p:tag name="AS_UNIQUEID" val="1459"/>
</p:tagLst>
</file>

<file path=ppt/tags/tag76.xml><?xml version="1.0" encoding="utf-8"?>
<p:tagLst xmlns:p="http://schemas.openxmlformats.org/presentationml/2006/main">
  <p:tag name="AS_UNIQUEID" val="1408"/>
</p:tagLst>
</file>

<file path=ppt/tags/tag77.xml><?xml version="1.0" encoding="utf-8"?>
<p:tagLst xmlns:p="http://schemas.openxmlformats.org/presentationml/2006/main">
  <p:tag name="AS_UNIQUEID" val="1409"/>
</p:tagLst>
</file>

<file path=ppt/tags/tag78.xml><?xml version="1.0" encoding="utf-8"?>
<p:tagLst xmlns:p="http://schemas.openxmlformats.org/presentationml/2006/main">
  <p:tag name="AS_UNIQUEID" val="1410"/>
</p:tagLst>
</file>

<file path=ppt/tags/tag79.xml><?xml version="1.0" encoding="utf-8"?>
<p:tagLst xmlns:p="http://schemas.openxmlformats.org/presentationml/2006/main">
  <p:tag name="AS_UNIQUEID" val="1482"/>
</p:tagLst>
</file>

<file path=ppt/tags/tag8.xml><?xml version="1.0" encoding="utf-8"?>
<p:tagLst xmlns:p="http://schemas.openxmlformats.org/presentationml/2006/main">
  <p:tag name="AS_UNIQUEID" val="1271"/>
</p:tagLst>
</file>

<file path=ppt/tags/tag80.xml><?xml version="1.0" encoding="utf-8"?>
<p:tagLst xmlns:p="http://schemas.openxmlformats.org/presentationml/2006/main">
  <p:tag name="AS_UNIQUEID" val="1483"/>
</p:tagLst>
</file>

<file path=ppt/tags/tag81.xml><?xml version="1.0" encoding="utf-8"?>
<p:tagLst xmlns:p="http://schemas.openxmlformats.org/presentationml/2006/main">
  <p:tag name="AS_UNIQUEID" val="1408"/>
</p:tagLst>
</file>

<file path=ppt/tags/tag82.xml><?xml version="1.0" encoding="utf-8"?>
<p:tagLst xmlns:p="http://schemas.openxmlformats.org/presentationml/2006/main">
  <p:tag name="AS_UNIQUEID" val="1409"/>
</p:tagLst>
</file>

<file path=ppt/tags/tag83.xml><?xml version="1.0" encoding="utf-8"?>
<p:tagLst xmlns:p="http://schemas.openxmlformats.org/presentationml/2006/main">
  <p:tag name="AS_UNIQUEID" val="1410"/>
</p:tagLst>
</file>

<file path=ppt/tags/tag84.xml><?xml version="1.0" encoding="utf-8"?>
<p:tagLst xmlns:p="http://schemas.openxmlformats.org/presentationml/2006/main">
  <p:tag name="AS_UNIQUEID" val="1485"/>
</p:tagLst>
</file>

<file path=ppt/tags/tag85.xml><?xml version="1.0" encoding="utf-8"?>
<p:tagLst xmlns:p="http://schemas.openxmlformats.org/presentationml/2006/main">
  <p:tag name="AS_UNIQUEID" val="1486"/>
</p:tagLst>
</file>

<file path=ppt/tags/tag86.xml><?xml version="1.0" encoding="utf-8"?>
<p:tagLst xmlns:p="http://schemas.openxmlformats.org/presentationml/2006/main">
  <p:tag name="AS_UNIQUEID" val="1488"/>
</p:tagLst>
</file>

<file path=ppt/tags/tag87.xml><?xml version="1.0" encoding="utf-8"?>
<p:tagLst xmlns:p="http://schemas.openxmlformats.org/presentationml/2006/main">
  <p:tag name="AS_UNIQUEID" val="1489"/>
</p:tagLst>
</file>

<file path=ppt/tags/tag88.xml><?xml version="1.0" encoding="utf-8"?>
<p:tagLst xmlns:p="http://schemas.openxmlformats.org/presentationml/2006/main">
  <p:tag name="AS_UNIQUEID" val="1490"/>
</p:tagLst>
</file>

<file path=ppt/tags/tag89.xml><?xml version="1.0" encoding="utf-8"?>
<p:tagLst xmlns:p="http://schemas.openxmlformats.org/presentationml/2006/main">
  <p:tag name="AS_UNIQUEID" val="1491"/>
</p:tagLst>
</file>

<file path=ppt/tags/tag9.xml><?xml version="1.0" encoding="utf-8"?>
<p:tagLst xmlns:p="http://schemas.openxmlformats.org/presentationml/2006/main">
  <p:tag name="AS_UNIQUEID" val="1272"/>
</p:tagLst>
</file>

<file path=ppt/tags/tag90.xml><?xml version="1.0" encoding="utf-8"?>
<p:tagLst xmlns:p="http://schemas.openxmlformats.org/presentationml/2006/main">
  <p:tag name="AS_UNIQUEID" val="1492"/>
</p:tagLst>
</file>

<file path=ppt/tags/tag91.xml><?xml version="1.0" encoding="utf-8"?>
<p:tagLst xmlns:p="http://schemas.openxmlformats.org/presentationml/2006/main">
  <p:tag name="AS_UNIQUEID" val="1493"/>
</p:tagLst>
</file>

<file path=ppt/tags/tag92.xml><?xml version="1.0" encoding="utf-8"?>
<p:tagLst xmlns:p="http://schemas.openxmlformats.org/presentationml/2006/main">
  <p:tag name="AS_UNIQUEID" val="1494"/>
</p:tagLst>
</file>

<file path=ppt/tags/tag93.xml><?xml version="1.0" encoding="utf-8"?>
<p:tagLst xmlns:p="http://schemas.openxmlformats.org/presentationml/2006/main">
  <p:tag name="AS_UNIQUEID" val="1495"/>
</p:tagLst>
</file>

<file path=ppt/tags/tag94.xml><?xml version="1.0" encoding="utf-8"?>
<p:tagLst xmlns:p="http://schemas.openxmlformats.org/presentationml/2006/main">
  <p:tag name="AS_UNIQUEID" val="1496"/>
</p:tagLst>
</file>

<file path=ppt/tags/tag95.xml><?xml version="1.0" encoding="utf-8"?>
<p:tagLst xmlns:p="http://schemas.openxmlformats.org/presentationml/2006/main">
  <p:tag name="AS_UNIQUEID" val="1497"/>
</p:tagLst>
</file>

<file path=ppt/tags/tag96.xml><?xml version="1.0" encoding="utf-8"?>
<p:tagLst xmlns:p="http://schemas.openxmlformats.org/presentationml/2006/main">
  <p:tag name="AS_UNIQUEID" val="1498"/>
</p:tagLst>
</file>

<file path=ppt/tags/tag97.xml><?xml version="1.0" encoding="utf-8"?>
<p:tagLst xmlns:p="http://schemas.openxmlformats.org/presentationml/2006/main">
  <p:tag name="AS_UNIQUEID" val="1499"/>
</p:tagLst>
</file>

<file path=ppt/tags/tag98.xml><?xml version="1.0" encoding="utf-8"?>
<p:tagLst xmlns:p="http://schemas.openxmlformats.org/presentationml/2006/main">
  <p:tag name="AS_UNIQUEID" val="1500"/>
</p:tagLst>
</file>

<file path=ppt/tags/tag99.xml><?xml version="1.0" encoding="utf-8"?>
<p:tagLst xmlns:p="http://schemas.openxmlformats.org/presentationml/2006/main">
  <p:tag name="AS_UNIQUEID" val="1429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6356"/>
      </a:accent1>
      <a:accent2>
        <a:srgbClr val="5FBD76"/>
      </a:accent2>
      <a:accent3>
        <a:srgbClr val="A4CDAF"/>
      </a:accent3>
      <a:accent4>
        <a:srgbClr val="827B6B"/>
      </a:accent4>
      <a:accent5>
        <a:srgbClr val="A8A295"/>
      </a:accent5>
      <a:accent6>
        <a:srgbClr val="C5C1B8"/>
      </a:accent6>
      <a:hlink>
        <a:srgbClr val="696356"/>
      </a:hlink>
      <a:folHlink>
        <a:srgbClr val="BFBFBF"/>
      </a:folHlink>
    </a:clrScheme>
    <a:fontScheme name="m1kd35fb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WPS 演示</Application>
  <PresentationFormat/>
  <Paragraphs>159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黑体</vt:lpstr>
      <vt:lpstr>Calibri</vt:lpstr>
      <vt:lpstr>Times New Roman</vt:lpstr>
      <vt:lpstr>Courier New</vt:lpstr>
      <vt:lpstr>微软雅黑</vt:lpstr>
      <vt:lpstr>Times New Roman</vt:lpstr>
      <vt:lpstr>Courier New</vt:lpstr>
      <vt:lpstr>方正宋刻本秀楷简体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家珍</cp:lastModifiedBy>
  <cp:revision>2</cp:revision>
  <cp:lastPrinted>2023-12-14T15:38:00Z</cp:lastPrinted>
  <dcterms:created xsi:type="dcterms:W3CDTF">2023-12-14T15:38:00Z</dcterms:created>
  <dcterms:modified xsi:type="dcterms:W3CDTF">2024-02-21T02:53:06Z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8791B61287B8478BB2425159638E4287_12</vt:lpwstr>
  </property>
  <property fmtid="{D5CDD505-2E9C-101B-9397-08002B2CF9AE}" pid="7" name="KSOProductBuildVer">
    <vt:lpwstr>2052-12.1.0.16250</vt:lpwstr>
  </property>
</Properties>
</file>