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4.xml" ContentType="application/vnd.openxmlformats-officedocument.presentationml.notesSlide+xml"/>
  <Override PartName="/ppt/tags/tag8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3" r:id="rId2"/>
    <p:sldMasterId id="2147483684" r:id="rId3"/>
    <p:sldMasterId id="2147483695" r:id="rId4"/>
    <p:sldMasterId id="2147483706" r:id="rId5"/>
    <p:sldMasterId id="2147483717" r:id="rId6"/>
  </p:sldMasterIdLst>
  <p:notesMasterIdLst>
    <p:notesMasterId r:id="rId37"/>
  </p:notesMasterIdLst>
  <p:handoutMasterIdLst>
    <p:handoutMasterId r:id="rId38"/>
  </p:handoutMasterIdLst>
  <p:sldIdLst>
    <p:sldId id="462" r:id="rId7"/>
    <p:sldId id="463" r:id="rId8"/>
    <p:sldId id="496" r:id="rId9"/>
    <p:sldId id="422" r:id="rId10"/>
    <p:sldId id="472" r:id="rId11"/>
    <p:sldId id="473" r:id="rId12"/>
    <p:sldId id="296" r:id="rId13"/>
    <p:sldId id="474" r:id="rId14"/>
    <p:sldId id="476" r:id="rId15"/>
    <p:sldId id="477" r:id="rId16"/>
    <p:sldId id="475" r:id="rId17"/>
    <p:sldId id="452" r:id="rId18"/>
    <p:sldId id="480" r:id="rId19"/>
    <p:sldId id="481" r:id="rId20"/>
    <p:sldId id="479" r:id="rId21"/>
    <p:sldId id="461" r:id="rId22"/>
    <p:sldId id="493" r:id="rId23"/>
    <p:sldId id="459" r:id="rId24"/>
    <p:sldId id="453" r:id="rId25"/>
    <p:sldId id="494" r:id="rId26"/>
    <p:sldId id="483" r:id="rId27"/>
    <p:sldId id="495" r:id="rId28"/>
    <p:sldId id="485" r:id="rId29"/>
    <p:sldId id="486" r:id="rId30"/>
    <p:sldId id="490" r:id="rId31"/>
    <p:sldId id="489" r:id="rId32"/>
    <p:sldId id="491" r:id="rId33"/>
    <p:sldId id="492" r:id="rId34"/>
    <p:sldId id="320" r:id="rId35"/>
    <p:sldId id="464"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00"/>
    <a:srgbClr val="FEFEFE"/>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15" autoAdjust="0"/>
    <p:restoredTop sz="87410" autoAdjust="0"/>
  </p:normalViewPr>
  <p:slideViewPr>
    <p:cSldViewPr snapToGrid="0">
      <p:cViewPr>
        <p:scale>
          <a:sx n="85" d="100"/>
          <a:sy n="85" d="100"/>
        </p:scale>
        <p:origin x="-234" y="78"/>
      </p:cViewPr>
      <p:guideLst>
        <p:guide orient="horz" pos="2164"/>
        <p:guide pos="3862"/>
      </p:guideLst>
    </p:cSldViewPr>
  </p:slideViewPr>
  <p:notesTextViewPr>
    <p:cViewPr>
      <p:scale>
        <a:sx n="3" d="2"/>
        <a:sy n="3" d="2"/>
      </p:scale>
      <p:origin x="0" y="0"/>
    </p:cViewPr>
  </p:notesTextViewPr>
  <p:notesViewPr>
    <p:cSldViewPr snapToGrid="0">
      <p:cViewPr varScale="1">
        <p:scale>
          <a:sx n="57" d="100"/>
          <a:sy n="57" d="100"/>
        </p:scale>
        <p:origin x="283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2021/10/5</a:t>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smtClean="0">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914416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2021/10/5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extLst>
      <p:ext uri="{BB962C8B-B14F-4D97-AF65-F5344CB8AC3E}">
        <p14:creationId xmlns:p14="http://schemas.microsoft.com/office/powerpoint/2010/main" val="2107418233"/>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59074" name="Rectangle 7"/>
          <p:cNvSpPr txBox="1">
            <a:spLocks noGrp="1"/>
          </p:cNvSpPr>
          <p:nvPr/>
        </p:nvSpPr>
        <p:spPr>
          <a:xfrm>
            <a:off x="3883025" y="8683625"/>
            <a:ext cx="2971800" cy="457200"/>
          </a:xfrm>
          <a:prstGeom prst="rect">
            <a:avLst/>
          </a:prstGeom>
          <a:noFill/>
          <a:ln w="9525">
            <a:noFill/>
          </a:ln>
        </p:spPr>
        <p:txBody>
          <a:bodyPr anchor="b"/>
          <a:lstStyle/>
          <a:p>
            <a:pPr lvl="0" algn="r" eaLnBrk="1" hangingPunct="1">
              <a:buNone/>
            </a:pPr>
            <a:fld id="{9A0DB2DC-4C9A-4742-B13C-FB6460FD3503}" type="slidenum">
              <a:rPr lang="zh-CN" altLang="en-US" sz="1200" dirty="0">
                <a:latin typeface="Arial" panose="020B0604020202020204" pitchFamily="34" charset="0"/>
              </a:rPr>
              <a:t>25</a:t>
            </a:fld>
            <a:endParaRPr lang="zh-CN" altLang="en-US" sz="1200" dirty="0">
              <a:latin typeface="Arial" panose="020B0604020202020204" pitchFamily="34" charset="0"/>
            </a:endParaRPr>
          </a:p>
        </p:txBody>
      </p:sp>
      <p:sp>
        <p:nvSpPr>
          <p:cNvPr id="259075" name="Rectangle 2"/>
          <p:cNvSpPr>
            <a:spLocks noGrp="1" noRot="1" noChangeAspect="1" noTextEdit="1"/>
          </p:cNvSpPr>
          <p:nvPr>
            <p:ph type="sldImg"/>
          </p:nvPr>
        </p:nvSpPr>
        <p:spPr>
          <a:xfrm>
            <a:off x="379413" y="684213"/>
            <a:ext cx="6094412" cy="3429000"/>
          </a:xfrm>
          <a:ln>
            <a:solidFill>
              <a:srgbClr val="000000"/>
            </a:solidFill>
            <a:miter/>
          </a:ln>
        </p:spPr>
      </p:sp>
      <p:sp>
        <p:nvSpPr>
          <p:cNvPr id="259076" name="Rectangle 3"/>
          <p:cNvSpPr>
            <a:spLocks noGrp="1"/>
          </p:cNvSpPr>
          <p:nvPr>
            <p:ph type="body" idx="1"/>
          </p:nvPr>
        </p:nvSpPr>
        <p:spPr>
          <a:xfrm>
            <a:off x="684213" y="4341813"/>
            <a:ext cx="5486400" cy="4114800"/>
          </a:xfrm>
          <a:noFill/>
          <a:ln>
            <a:noFill/>
          </a:ln>
        </p:spPr>
        <p:txBody>
          <a:bodyPr wrap="square" anchor="t"/>
          <a:lstStyle/>
          <a:p>
            <a:pPr lvl="0" eaLnBrk="1" hangingPunct="1">
              <a:spcBef>
                <a:spcPct val="0"/>
              </a:spcBef>
            </a:pPr>
            <a:r>
              <a:rPr lang="zh-CN" altLang="en-US" dirty="0"/>
              <a:t>本资料来自于资源最齐全的２１世纪教育网</a:t>
            </a:r>
            <a:r>
              <a:rPr lang="en-US" altLang="x-none" dirty="0"/>
              <a:t>www.21cnjy.com</a:t>
            </a: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t>29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2AC421-2545-4F84-A527-1B9B71781843}" type="slidenum">
              <a:rPr lang="zh-CN" altLang="en-US" smtClean="0"/>
              <a:t>30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2.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2021/10/5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2021/10/5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2021/10/5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p:txBody>
          <a:bodyPr/>
          <a:lstStyle/>
          <a:p>
            <a:fld id="{760FBDFE-C587-4B4C-A407-44438C67B59E}" type="datetimeFigureOut">
              <a:rPr lang="zh-CN" altLang="en-US" smtClean="0"/>
              <a:t>2021/10/5</a:t>
            </a:fld>
            <a:endParaRPr lang="zh-CN" altLang="en-US"/>
          </a:p>
        </p:txBody>
      </p:sp>
      <p:sp>
        <p:nvSpPr>
          <p:cNvPr id="17" name="页脚占位符 16"/>
          <p:cNvSpPr>
            <a:spLocks noGrp="1"/>
          </p:cNvSpPr>
          <p:nvPr>
            <p:ph type="ftr" sz="quarter" idx="11"/>
            <p:custDataLst>
              <p:tags r:id="rId2"/>
            </p:custDataLst>
          </p:nvPr>
        </p:nvSpPr>
        <p:spPr/>
        <p:txBody>
          <a:bodyPr/>
          <a:lstStyle/>
          <a:p>
            <a:endParaRPr lang="zh-CN" altLang="en-US" dirty="0"/>
          </a:p>
        </p:txBody>
      </p:sp>
      <p:sp>
        <p:nvSpPr>
          <p:cNvPr id="18" name="灯片编号占位符 17"/>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dirty="0"/>
          </a:p>
        </p:txBody>
      </p:sp>
      <p:pic>
        <p:nvPicPr>
          <p:cNvPr id="4" name="图片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3200" y="0"/>
            <a:ext cx="122936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white">
                    <a:lumMod val="50000"/>
                  </a:prstClr>
                </a:solidFill>
              </a:rPr>
              <a:t>2021/10/5</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2021/10/5</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dirty="0">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t>2021/10/5</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t>‹#›</a:t>
            </a:fld>
            <a:endParaRPr lang="zh-CN" altLang="en-US">
              <a:solidFill>
                <a:prstClr val="white">
                  <a:lumMod val="50000"/>
                </a:prstClr>
              </a:solidFill>
            </a:endParaRPr>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2021/10/5</a:t>
            </a:fld>
            <a:endParaRPr lang="zh-CN" altLang="en-US">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a:solidFill>
                <a:prstClr val="white">
                  <a:lumMod val="50000"/>
                </a:prst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2021/10/5</a:t>
            </a:fld>
            <a:endParaRPr lang="zh-CN" altLang="en-US">
              <a:solidFill>
                <a:prstClr val="white">
                  <a:lumMod val="50000"/>
                </a:prstClr>
              </a:solidFill>
            </a:endParaRPr>
          </a:p>
        </p:txBody>
      </p:sp>
      <p:sp>
        <p:nvSpPr>
          <p:cNvPr id="8" name="页脚占位符 7"/>
          <p:cNvSpPr>
            <a:spLocks noGrp="1"/>
          </p:cNvSpPr>
          <p:nvPr>
            <p:ph type="ftr" sz="quarter" idx="11"/>
          </p:nvPr>
        </p:nvSpPr>
        <p:spPr/>
        <p:txBody>
          <a:bodyPr/>
          <a:lstStyle/>
          <a:p>
            <a:endParaRPr lang="zh-CN" altLang="en-US">
              <a:solidFill>
                <a:prstClr val="white">
                  <a:lumMod val="50000"/>
                </a:prst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t>2021/10/5</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t>‹#›</a:t>
            </a:fld>
            <a:endParaRPr lang="zh-CN" altLang="en-US">
              <a:solidFill>
                <a:prstClr val="white">
                  <a:lumMod val="50000"/>
                </a:prstClr>
              </a:solidFill>
            </a:endParaRPr>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2021/10/5</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2021/10/5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pic>
        <p:nvPicPr>
          <p:cNvPr id="7" name="图片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white">
                    <a:lumMod val="50000"/>
                  </a:prstClr>
                </a:solidFill>
              </a:rPr>
              <a:t>2021/10/5</a:t>
            </a:fld>
            <a:endParaRPr lang="zh-CN" altLang="en-US" dirty="0">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dirty="0">
              <a:solidFill>
                <a:prstClr val="white">
                  <a:lumMod val="50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2021/10/5</a:t>
            </a:fld>
            <a:endParaRPr lang="zh-CN" altLang="en-US">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2021/10/5</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white">
                    <a:lumMod val="50000"/>
                  </a:prstClr>
                </a:solidFill>
              </a:rPr>
              <a:t>2021/10/5</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2021/10/5</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dirty="0">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t>2021/10/5</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t>‹#›</a:t>
            </a:fld>
            <a:endParaRPr lang="zh-CN" altLang="en-US">
              <a:solidFill>
                <a:prstClr val="white">
                  <a:lumMod val="50000"/>
                </a:prstClr>
              </a:solidFill>
            </a:endParaRPr>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2021/10/5</a:t>
            </a:fld>
            <a:endParaRPr lang="zh-CN" altLang="en-US">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a:solidFill>
                <a:prstClr val="white">
                  <a:lumMod val="50000"/>
                </a:prst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2021/10/5</a:t>
            </a:fld>
            <a:endParaRPr lang="zh-CN" altLang="en-US">
              <a:solidFill>
                <a:prstClr val="white">
                  <a:lumMod val="50000"/>
                </a:prstClr>
              </a:solidFill>
            </a:endParaRPr>
          </a:p>
        </p:txBody>
      </p:sp>
      <p:sp>
        <p:nvSpPr>
          <p:cNvPr id="8" name="页脚占位符 7"/>
          <p:cNvSpPr>
            <a:spLocks noGrp="1"/>
          </p:cNvSpPr>
          <p:nvPr>
            <p:ph type="ftr" sz="quarter" idx="11"/>
          </p:nvPr>
        </p:nvSpPr>
        <p:spPr/>
        <p:txBody>
          <a:bodyPr/>
          <a:lstStyle/>
          <a:p>
            <a:endParaRPr lang="zh-CN" altLang="en-US">
              <a:solidFill>
                <a:prstClr val="white">
                  <a:lumMod val="50000"/>
                </a:prst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t>2021/10/5</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t>‹#›</a:t>
            </a:fld>
            <a:endParaRPr lang="zh-CN" altLang="en-US">
              <a:solidFill>
                <a:prstClr val="white">
                  <a:lumMod val="50000"/>
                </a:prstClr>
              </a:solidFill>
            </a:endParaRPr>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2021/10/5</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2021/10/5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white">
                    <a:lumMod val="50000"/>
                  </a:prstClr>
                </a:solidFill>
              </a:rPr>
              <a:t>2021/10/5</a:t>
            </a:fld>
            <a:endParaRPr lang="zh-CN" altLang="en-US" dirty="0">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dirty="0">
              <a:solidFill>
                <a:prstClr val="white">
                  <a:lumMod val="50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2021/10/5</a:t>
            </a:fld>
            <a:endParaRPr lang="zh-CN" altLang="en-US">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2021/10/5</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white">
                    <a:lumMod val="50000"/>
                  </a:prstClr>
                </a:solidFill>
              </a:rPr>
              <a:t>2021/10/5</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2021/10/5</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dirty="0">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t>2021/10/5</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t>‹#›</a:t>
            </a:fld>
            <a:endParaRPr lang="zh-CN" altLang="en-US">
              <a:solidFill>
                <a:prstClr val="white">
                  <a:lumMod val="50000"/>
                </a:prstClr>
              </a:solidFill>
            </a:endParaRPr>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2021/10/5</a:t>
            </a:fld>
            <a:endParaRPr lang="zh-CN" altLang="en-US">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a:solidFill>
                <a:prstClr val="white">
                  <a:lumMod val="50000"/>
                </a:prst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2021/10/5</a:t>
            </a:fld>
            <a:endParaRPr lang="zh-CN" altLang="en-US">
              <a:solidFill>
                <a:prstClr val="white">
                  <a:lumMod val="50000"/>
                </a:prstClr>
              </a:solidFill>
            </a:endParaRPr>
          </a:p>
        </p:txBody>
      </p:sp>
      <p:sp>
        <p:nvSpPr>
          <p:cNvPr id="8" name="页脚占位符 7"/>
          <p:cNvSpPr>
            <a:spLocks noGrp="1"/>
          </p:cNvSpPr>
          <p:nvPr>
            <p:ph type="ftr" sz="quarter" idx="11"/>
          </p:nvPr>
        </p:nvSpPr>
        <p:spPr/>
        <p:txBody>
          <a:bodyPr/>
          <a:lstStyle/>
          <a:p>
            <a:endParaRPr lang="zh-CN" altLang="en-US">
              <a:solidFill>
                <a:prstClr val="white">
                  <a:lumMod val="50000"/>
                </a:prst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t>2021/10/5</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t>‹#›</a:t>
            </a:fld>
            <a:endParaRPr lang="zh-CN" altLang="en-US">
              <a:solidFill>
                <a:prstClr val="white">
                  <a:lumMod val="50000"/>
                </a:prstClr>
              </a:solidFill>
            </a:endParaRPr>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2021/10/5</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2021/10/5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white">
                    <a:lumMod val="50000"/>
                  </a:prstClr>
                </a:solidFill>
              </a:rPr>
              <a:t>2021/10/5</a:t>
            </a:fld>
            <a:endParaRPr lang="zh-CN" altLang="en-US" dirty="0">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dirty="0">
              <a:solidFill>
                <a:prstClr val="white">
                  <a:lumMod val="50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2021/10/5</a:t>
            </a:fld>
            <a:endParaRPr lang="zh-CN" altLang="en-US">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2021/10/5</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white">
                    <a:lumMod val="50000"/>
                  </a:prstClr>
                </a:solidFill>
              </a:rPr>
              <a:t>2021/10/5</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2021/10/5</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dirty="0">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t>2021/10/5</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t>‹#›</a:t>
            </a:fld>
            <a:endParaRPr lang="zh-CN" altLang="en-US">
              <a:solidFill>
                <a:prstClr val="white">
                  <a:lumMod val="50000"/>
                </a:prstClr>
              </a:solidFill>
            </a:endParaRPr>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2021/10/5</a:t>
            </a:fld>
            <a:endParaRPr lang="zh-CN" altLang="en-US">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a:solidFill>
                <a:prstClr val="white">
                  <a:lumMod val="50000"/>
                </a:prst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2021/10/5</a:t>
            </a:fld>
            <a:endParaRPr lang="zh-CN" altLang="en-US">
              <a:solidFill>
                <a:prstClr val="white">
                  <a:lumMod val="50000"/>
                </a:prstClr>
              </a:solidFill>
            </a:endParaRPr>
          </a:p>
        </p:txBody>
      </p:sp>
      <p:sp>
        <p:nvSpPr>
          <p:cNvPr id="8" name="页脚占位符 7"/>
          <p:cNvSpPr>
            <a:spLocks noGrp="1"/>
          </p:cNvSpPr>
          <p:nvPr>
            <p:ph type="ftr" sz="quarter" idx="11"/>
          </p:nvPr>
        </p:nvSpPr>
        <p:spPr/>
        <p:txBody>
          <a:bodyPr/>
          <a:lstStyle/>
          <a:p>
            <a:endParaRPr lang="zh-CN" altLang="en-US">
              <a:solidFill>
                <a:prstClr val="white">
                  <a:lumMod val="50000"/>
                </a:prst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t>2021/10/5</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t>‹#›</a:t>
            </a:fld>
            <a:endParaRPr lang="zh-CN" altLang="en-US">
              <a:solidFill>
                <a:prstClr val="white">
                  <a:lumMod val="50000"/>
                </a:prstClr>
              </a:solidFill>
            </a:endParaRPr>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2021/10/5</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2021/10/5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white">
                    <a:lumMod val="50000"/>
                  </a:prstClr>
                </a:solidFill>
              </a:rPr>
              <a:t>2021/10/5</a:t>
            </a:fld>
            <a:endParaRPr lang="zh-CN" altLang="en-US" dirty="0">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dirty="0">
              <a:solidFill>
                <a:prstClr val="white">
                  <a:lumMod val="50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2021/10/5</a:t>
            </a:fld>
            <a:endParaRPr lang="zh-CN" altLang="en-US">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2021/10/5</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562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825625"/>
            <a:ext cx="51562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0318" y="2505075"/>
            <a:ext cx="5158316"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71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2021/10/5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6835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2021/10/5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2021/10/5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2021/10/5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66.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ags" Target="../tags/tag6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6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69.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ags" Target="../tags/tag68.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7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ags" Target="../tags/tag72.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ags" Target="../tags/tag71.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5" Type="http://schemas.openxmlformats.org/officeDocument/2006/relationships/image" Target="../media/image1.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ags" Target="../tags/tag7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ags" Target="../tags/tag7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ags" Target="../tags/tag7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5" Type="http://schemas.openxmlformats.org/officeDocument/2006/relationships/image" Target="../media/image1.pn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ags" Target="../tags/tag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pn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t="-17000" b="-1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2021/10/5</a:t>
            </a:fld>
            <a:endParaRPr lang="zh-CN" altLang="en-US"/>
          </a:p>
        </p:txBody>
      </p:sp>
      <p:sp>
        <p:nvSpPr>
          <p:cNvPr id="5" name="页脚占位符 4"/>
          <p:cNvSpPr>
            <a:spLocks noGrp="1"/>
          </p:cNvSpPr>
          <p:nvPr>
            <p:ph type="ftr" sz="quarter" idx="3"/>
            <p:custDataLst>
              <p:tags r:id="rId17"/>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prstClr val="white">
                    <a:lumMod val="50000"/>
                  </a:prstClr>
                </a:solidFill>
              </a:rPr>
              <a:t>2021/10/5</a:t>
            </a:fld>
            <a:endParaRPr lang="zh-CN" altLang="en-US" dirty="0">
              <a:solidFill>
                <a:prstClr val="white">
                  <a:lumMod val="50000"/>
                </a:prstClr>
              </a:solidFill>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prstClr val="white">
                  <a:lumMod val="50000"/>
                </a:prstClr>
              </a:solidFill>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prstClr val="white">
                    <a:lumMod val="50000"/>
                  </a:prstClr>
                </a:solidFill>
              </a:rPr>
              <a:t>‹#›</a:t>
            </a:fld>
            <a:endParaRPr lang="zh-CN" altLang="en-US">
              <a:solidFill>
                <a:prstClr val="white">
                  <a:lumMod val="50000"/>
                </a:prstClr>
              </a:solidFill>
            </a:endParaRPr>
          </a:p>
        </p:txBody>
      </p:sp>
      <p:sp>
        <p:nvSpPr>
          <p:cNvPr id="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prstClr val="white">
                    <a:lumMod val="50000"/>
                  </a:prstClr>
                </a:solidFill>
              </a:rPr>
              <a:t>2021/10/5</a:t>
            </a:fld>
            <a:endParaRPr lang="zh-CN" altLang="en-US" dirty="0">
              <a:solidFill>
                <a:prstClr val="white">
                  <a:lumMod val="50000"/>
                </a:prstClr>
              </a:solidFill>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prstClr val="white">
                  <a:lumMod val="50000"/>
                </a:prstClr>
              </a:solidFill>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prstClr val="white">
                    <a:lumMod val="50000"/>
                  </a:prstClr>
                </a:solidFill>
              </a:rPr>
              <a:t>‹#›</a:t>
            </a:fld>
            <a:endParaRPr lang="zh-CN" altLang="en-US">
              <a:solidFill>
                <a:prstClr val="white">
                  <a:lumMod val="50000"/>
                </a:prstClr>
              </a:solidFill>
            </a:endParaRPr>
          </a:p>
        </p:txBody>
      </p:sp>
      <p:sp>
        <p:nvSpPr>
          <p:cNvPr id="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prstClr val="white">
                    <a:lumMod val="50000"/>
                  </a:prstClr>
                </a:solidFill>
              </a:rPr>
              <a:t>2021/10/5</a:t>
            </a:fld>
            <a:endParaRPr lang="zh-CN" altLang="en-US" dirty="0">
              <a:solidFill>
                <a:prstClr val="white">
                  <a:lumMod val="50000"/>
                </a:prstClr>
              </a:solidFill>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prstClr val="white">
                  <a:lumMod val="50000"/>
                </a:prstClr>
              </a:solidFill>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prstClr val="white">
                    <a:lumMod val="50000"/>
                  </a:prstClr>
                </a:solidFill>
              </a:rPr>
              <a:t>‹#›</a:t>
            </a:fld>
            <a:endParaRPr lang="zh-CN" altLang="en-US">
              <a:solidFill>
                <a:prstClr val="white">
                  <a:lumMod val="50000"/>
                </a:prstClr>
              </a:solidFill>
            </a:endParaRPr>
          </a:p>
        </p:txBody>
      </p:sp>
      <p:sp>
        <p:nvSpPr>
          <p:cNvPr id="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prstClr val="white">
                    <a:lumMod val="50000"/>
                  </a:prstClr>
                </a:solidFill>
              </a:rPr>
              <a:t>2021/10/5</a:t>
            </a:fld>
            <a:endParaRPr lang="zh-CN" altLang="en-US" dirty="0">
              <a:solidFill>
                <a:prstClr val="white">
                  <a:lumMod val="50000"/>
                </a:prstClr>
              </a:solidFill>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prstClr val="white">
                  <a:lumMod val="50000"/>
                </a:prstClr>
              </a:solidFill>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prstClr val="white">
                    <a:lumMod val="50000"/>
                  </a:prstClr>
                </a:solidFill>
              </a:rPr>
              <a:t>‹#›</a:t>
            </a:fld>
            <a:endParaRPr lang="zh-CN" altLang="en-US">
              <a:solidFill>
                <a:prstClr val="white">
                  <a:lumMod val="50000"/>
                </a:prstClr>
              </a:solidFill>
            </a:endParaRPr>
          </a:p>
        </p:txBody>
      </p:sp>
      <p:sp>
        <p:nvSpPr>
          <p:cNvPr id="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59556" name="Rectangle 1188"/>
          <p:cNvSpPr>
            <a:spLocks noChangeArrowheads="1"/>
          </p:cNvSpPr>
          <p:nvPr userDrawn="1"/>
        </p:nvSpPr>
        <p:spPr bwMode="auto">
          <a:xfrm>
            <a:off x="5486401" y="50801"/>
            <a:ext cx="6720417"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kumimoji="1" lang="zh-CN" altLang="en-US" sz="2800" smtClean="0">
                <a:solidFill>
                  <a:srgbClr val="D6D7BB"/>
                </a:solidFill>
                <a:latin typeface="Times New Roman" panose="02020603050405020304" pitchFamily="18" charset="0"/>
              </a:rPr>
              <a:t>第</a:t>
            </a:r>
            <a:r>
              <a:rPr kumimoji="1" lang="en-US" altLang="zh-CN" sz="2800" smtClean="0">
                <a:solidFill>
                  <a:srgbClr val="D6D7BB"/>
                </a:solidFill>
                <a:latin typeface="Times New Roman" panose="02020603050405020304" pitchFamily="18" charset="0"/>
              </a:rPr>
              <a:t>25</a:t>
            </a:r>
            <a:r>
              <a:rPr kumimoji="1" lang="zh-CN" altLang="en-US" sz="2800" smtClean="0">
                <a:solidFill>
                  <a:srgbClr val="D6D7BB"/>
                </a:solidFill>
                <a:latin typeface="Times New Roman" panose="02020603050405020304" pitchFamily="18" charset="0"/>
              </a:rPr>
              <a:t>课 世界多极化趋势</a:t>
            </a:r>
          </a:p>
        </p:txBody>
      </p:sp>
      <p:sp>
        <p:nvSpPr>
          <p:cNvPr id="59557" name="Rectangle 1189"/>
          <p:cNvSpPr>
            <a:spLocks noChangeArrowheads="1"/>
          </p:cNvSpPr>
          <p:nvPr userDrawn="1"/>
        </p:nvSpPr>
        <p:spPr bwMode="auto">
          <a:xfrm>
            <a:off x="0" y="706439"/>
            <a:ext cx="12192000" cy="2746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1800" smtClean="0">
              <a:solidFill>
                <a:srgbClr val="000000"/>
              </a:solidFill>
            </a:endParaRPr>
          </a:p>
        </p:txBody>
      </p:sp>
      <p:sp>
        <p:nvSpPr>
          <p:cNvPr id="59558" name="Rectangle 1190"/>
          <p:cNvSpPr>
            <a:spLocks noChangeArrowheads="1"/>
          </p:cNvSpPr>
          <p:nvPr userDrawn="1"/>
        </p:nvSpPr>
        <p:spPr bwMode="auto">
          <a:xfrm>
            <a:off x="0" y="984250"/>
            <a:ext cx="12192000" cy="5873750"/>
          </a:xfrm>
          <a:prstGeom prst="rect">
            <a:avLst/>
          </a:prstGeom>
          <a:solidFill>
            <a:srgbClr val="E2DF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180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4.jpeg"/><Relationship Id="rId2" Type="http://schemas.openxmlformats.org/officeDocument/2006/relationships/tags" Target="../tags/tag78.xml"/><Relationship Id="rId1" Type="http://schemas.openxmlformats.org/officeDocument/2006/relationships/tags" Target="../tags/tag7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7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8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AppData/Local/Temp/HZ$D.843.2438/HZ$D.843.2439/&#26032;&#26087;&#35199;&#34255;&#27665;&#26063;&#20851;&#31995;&#22823;&#36716;&#21464;.wmv" TargetMode="Externa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633671" y="2579742"/>
            <a:ext cx="6558329" cy="830997"/>
          </a:xfrm>
          <a:prstGeom prst="rect">
            <a:avLst/>
          </a:prstGeom>
          <a:noFill/>
        </p:spPr>
        <p:txBody>
          <a:bodyPr wrap="square" rtlCol="0">
            <a:spAutoFit/>
            <a:scene3d>
              <a:camera prst="orthographicFront"/>
              <a:lightRig rig="threePt" dir="t"/>
            </a:scene3d>
          </a:bodyPr>
          <a:lstStyle/>
          <a:p>
            <a:r>
              <a:rPr lang="zh-CN" altLang="en-US" sz="4800" b="1" dirty="0" smtClean="0">
                <a:solidFill>
                  <a:srgbClr val="002060"/>
                </a:solidFill>
                <a:latin typeface="方正姚体" pitchFamily="2" charset="-122"/>
                <a:ea typeface="方正姚体" pitchFamily="2" charset="-122"/>
              </a:rPr>
              <a:t>    当代中国的民族政策</a:t>
            </a:r>
            <a:endParaRPr lang="zh-CN" altLang="zh-CN" sz="4800" dirty="0">
              <a:solidFill>
                <a:srgbClr val="002060"/>
              </a:solidFill>
              <a:latin typeface="方正姚体" pitchFamily="2" charset="-122"/>
              <a:ea typeface="方正姚体" pitchFamily="2" charset="-122"/>
            </a:endParaRPr>
          </a:p>
        </p:txBody>
      </p:sp>
      <p:sp>
        <p:nvSpPr>
          <p:cNvPr id="3" name="矩形 2"/>
          <p:cNvSpPr/>
          <p:nvPr/>
        </p:nvSpPr>
        <p:spPr>
          <a:xfrm>
            <a:off x="541549" y="5294814"/>
            <a:ext cx="10444130" cy="646331"/>
          </a:xfrm>
          <a:prstGeom prst="rect">
            <a:avLst/>
          </a:prstGeom>
        </p:spPr>
        <p:txBody>
          <a:bodyPr wrap="square">
            <a:spAutoFit/>
          </a:bodyPr>
          <a:lstStyle/>
          <a:p>
            <a:pPr algn="just">
              <a:lnSpc>
                <a:spcPct val="150000"/>
              </a:lnSpc>
              <a:spcAft>
                <a:spcPts val="0"/>
              </a:spcAft>
            </a:pPr>
            <a:r>
              <a:rPr lang="zh-CN" altLang="zh-CN" sz="2400" b="1" kern="100" dirty="0" smtClean="0">
                <a:solidFill>
                  <a:srgbClr val="002060"/>
                </a:solidFill>
                <a:latin typeface="Calibri" panose="020F0502020204030204" pitchFamily="34" charset="0"/>
                <a:ea typeface="宋体" panose="02010600030101010101" pitchFamily="2" charset="-122"/>
                <a:cs typeface="Times New Roman" panose="02020603050405020304" pitchFamily="18" charset="0"/>
              </a:rPr>
              <a:t>【课</a:t>
            </a:r>
            <a:r>
              <a:rPr lang="zh-CN" altLang="en-US" sz="2400" b="1" kern="100" dirty="0" smtClean="0">
                <a:solidFill>
                  <a:srgbClr val="002060"/>
                </a:solidFill>
                <a:latin typeface="Calibri" panose="020F0502020204030204" pitchFamily="34" charset="0"/>
                <a:ea typeface="宋体" panose="02010600030101010101" pitchFamily="2" charset="-122"/>
                <a:cs typeface="Times New Roman" panose="02020603050405020304" pitchFamily="18" charset="0"/>
              </a:rPr>
              <a:t>程标准</a:t>
            </a:r>
            <a:r>
              <a:rPr lang="zh-CN" altLang="zh-CN" sz="2400" b="1" kern="100" dirty="0" smtClean="0">
                <a:solidFill>
                  <a:srgbClr val="002060"/>
                </a:solidFill>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smtClean="0">
                <a:solidFill>
                  <a:srgbClr val="002060"/>
                </a:solidFill>
                <a:latin typeface="Calibri" panose="020F0502020204030204" pitchFamily="34" charset="0"/>
                <a:ea typeface="宋体" panose="02010600030101010101" pitchFamily="2" charset="-122"/>
                <a:cs typeface="Times New Roman" panose="02020603050405020304" pitchFamily="18" charset="0"/>
              </a:rPr>
              <a:t>通过本</a:t>
            </a:r>
            <a:r>
              <a:rPr lang="zh-CN" altLang="en-US" sz="2400" b="1" kern="100" dirty="0">
                <a:solidFill>
                  <a:srgbClr val="002060"/>
                </a:solidFill>
                <a:latin typeface="Calibri" panose="020F0502020204030204" pitchFamily="34" charset="0"/>
                <a:ea typeface="宋体" panose="02010600030101010101" pitchFamily="2" charset="-122"/>
                <a:cs typeface="Times New Roman" panose="02020603050405020304" pitchFamily="18" charset="0"/>
              </a:rPr>
              <a:t>课</a:t>
            </a:r>
            <a:r>
              <a:rPr lang="zh-CN" altLang="en-US" sz="2400" b="1" kern="100" dirty="0" smtClean="0">
                <a:solidFill>
                  <a:srgbClr val="002060"/>
                </a:solidFill>
                <a:latin typeface="Calibri" panose="020F0502020204030204" pitchFamily="34" charset="0"/>
                <a:ea typeface="宋体" panose="02010600030101010101" pitchFamily="2" charset="-122"/>
                <a:cs typeface="Times New Roman" panose="02020603050405020304" pitchFamily="18" charset="0"/>
              </a:rPr>
              <a:t>学习</a:t>
            </a:r>
            <a:r>
              <a:rPr lang="zh-CN" altLang="en-US" sz="2400" b="1" kern="100" dirty="0">
                <a:solidFill>
                  <a:srgbClr val="002060"/>
                </a:solidFill>
                <a:latin typeface="Calibri" panose="020F0502020204030204" pitchFamily="34" charset="0"/>
                <a:ea typeface="宋体" panose="02010600030101010101" pitchFamily="2" charset="-122"/>
                <a:cs typeface="Times New Roman" panose="02020603050405020304" pitchFamily="18" charset="0"/>
              </a:rPr>
              <a:t>，</a:t>
            </a:r>
            <a:r>
              <a:rPr lang="zh-CN" altLang="en-US" sz="2400" b="1" kern="100" dirty="0" smtClean="0">
                <a:solidFill>
                  <a:srgbClr val="002060"/>
                </a:solidFill>
                <a:latin typeface="Calibri" panose="020F0502020204030204" pitchFamily="34" charset="0"/>
                <a:ea typeface="宋体" panose="02010600030101010101" pitchFamily="2" charset="-122"/>
                <a:cs typeface="Times New Roman" panose="02020603050405020304" pitchFamily="18" charset="0"/>
              </a:rPr>
              <a:t>了解当代中国民族区域自治制度的历史意义。</a:t>
            </a:r>
            <a:endParaRPr lang="zh-CN" altLang="zh-CN" sz="2400" b="1" kern="100" dirty="0">
              <a:solidFill>
                <a:srgbClr val="002060"/>
              </a:solidFill>
              <a:latin typeface="Calibri" panose="020F0502020204030204" pitchFamily="34" charset="0"/>
              <a:ea typeface="宋体" panose="02010600030101010101" pitchFamily="2" charset="-122"/>
              <a:cs typeface="Times New Roman" panose="02020603050405020304" pitchFamily="18" charset="0"/>
            </a:endParaRPr>
          </a:p>
        </p:txBody>
      </p:sp>
      <p:grpSp>
        <p:nvGrpSpPr>
          <p:cNvPr id="6" name="组合 5"/>
          <p:cNvGrpSpPr/>
          <p:nvPr/>
        </p:nvGrpSpPr>
        <p:grpSpPr>
          <a:xfrm>
            <a:off x="5213172" y="584117"/>
            <a:ext cx="1225671" cy="3565285"/>
            <a:chOff x="10929379" y="889904"/>
            <a:chExt cx="919480" cy="1992628"/>
          </a:xfrm>
        </p:grpSpPr>
        <p:pic>
          <p:nvPicPr>
            <p:cNvPr id="7" name="PA_图片 27"/>
            <p:cNvPicPr>
              <a:picLocks noChangeAspect="1"/>
            </p:cNvPicPr>
            <p:nvPr>
              <p:custDataLst>
                <p:tags r:id="rId2"/>
              </p:custDataLst>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929379" y="889904"/>
              <a:ext cx="919480" cy="1892935"/>
            </a:xfrm>
            <a:prstGeom prst="rect">
              <a:avLst/>
            </a:prstGeom>
          </p:spPr>
        </p:pic>
        <p:sp>
          <p:nvSpPr>
            <p:cNvPr id="8" name="矩形 7"/>
            <p:cNvSpPr/>
            <p:nvPr/>
          </p:nvSpPr>
          <p:spPr>
            <a:xfrm>
              <a:off x="11073667" y="1272283"/>
              <a:ext cx="630905" cy="1610249"/>
            </a:xfrm>
            <a:prstGeom prst="rect">
              <a:avLst/>
            </a:prstGeom>
          </p:spPr>
          <p:txBody>
            <a:bodyPr vert="eaVert" wrap="square" anchor="ctr">
              <a:spAutoFit/>
            </a:bodyPr>
            <a:lstStyle/>
            <a:p>
              <a:r>
                <a:rPr lang="zh-CN" altLang="en-US" sz="4265" b="1" dirty="0" smtClean="0">
                  <a:solidFill>
                    <a:schemeClr val="bg1"/>
                  </a:solidFill>
                  <a:latin typeface="方正姚体" pitchFamily="2" charset="-122"/>
                  <a:ea typeface="方正姚体" pitchFamily="2" charset="-122"/>
                </a:rPr>
                <a:t>第十三课</a:t>
              </a:r>
              <a:endParaRPr lang="zh-CN" altLang="en-US" sz="4265" b="1" dirty="0">
                <a:solidFill>
                  <a:schemeClr val="bg1"/>
                </a:solidFill>
                <a:latin typeface="方正姚体" pitchFamily="2" charset="-122"/>
                <a:ea typeface="方正姚体" pitchFamily="2" charset="-122"/>
              </a:endParaRPr>
            </a:p>
          </p:txBody>
        </p:sp>
      </p:grpSp>
      <p:pic>
        <p:nvPicPr>
          <p:cNvPr id="12" name="Picture 5" descr="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152" y="1154808"/>
            <a:ext cx="4395365" cy="3628891"/>
          </a:xfrm>
          <a:prstGeom prst="rect">
            <a:avLst/>
          </a:prstGeom>
          <a:noFill/>
          <a:ln w="25400">
            <a:solidFill>
              <a:srgbClr val="002060"/>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28554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标注 1"/>
          <p:cNvSpPr/>
          <p:nvPr/>
        </p:nvSpPr>
        <p:spPr>
          <a:xfrm>
            <a:off x="198063" y="1828801"/>
            <a:ext cx="2998893" cy="4772659"/>
          </a:xfrm>
          <a:prstGeom prst="right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000" b="1" dirty="0" smtClean="0">
                <a:solidFill>
                  <a:srgbClr val="FF0000"/>
                </a:solidFill>
                <a:latin typeface="宋体" pitchFamily="2" charset="-122"/>
                <a:ea typeface="宋体" pitchFamily="2" charset="-122"/>
                <a:sym typeface="+mn-ea"/>
              </a:rPr>
              <a:t>（</a:t>
            </a:r>
            <a:r>
              <a:rPr lang="en-US" altLang="zh-CN" sz="2000" b="1" dirty="0" smtClean="0">
                <a:solidFill>
                  <a:srgbClr val="FF0000"/>
                </a:solidFill>
                <a:latin typeface="宋体" pitchFamily="2" charset="-122"/>
                <a:ea typeface="宋体" pitchFamily="2" charset="-122"/>
                <a:sym typeface="+mn-ea"/>
              </a:rPr>
              <a:t>1</a:t>
            </a:r>
            <a:r>
              <a:rPr lang="zh-CN" altLang="en-US" sz="2000" b="1" dirty="0" smtClean="0">
                <a:solidFill>
                  <a:srgbClr val="FF0000"/>
                </a:solidFill>
                <a:latin typeface="宋体" pitchFamily="2" charset="-122"/>
                <a:ea typeface="宋体" pitchFamily="2" charset="-122"/>
                <a:sym typeface="+mn-ea"/>
              </a:rPr>
              <a:t>）</a:t>
            </a:r>
            <a:endParaRPr lang="en-US" altLang="zh-CN" sz="2000" b="1" dirty="0" smtClean="0">
              <a:solidFill>
                <a:srgbClr val="FF0000"/>
              </a:solidFill>
              <a:latin typeface="宋体" pitchFamily="2" charset="-122"/>
              <a:ea typeface="宋体" pitchFamily="2" charset="-122"/>
              <a:sym typeface="+mn-ea"/>
            </a:endParaRPr>
          </a:p>
          <a:p>
            <a:pPr>
              <a:lnSpc>
                <a:spcPct val="150000"/>
              </a:lnSpc>
            </a:pPr>
            <a:r>
              <a:rPr lang="en-US" altLang="zh-CN" sz="2000" b="1" dirty="0" smtClean="0">
                <a:solidFill>
                  <a:srgbClr val="002060"/>
                </a:solidFill>
                <a:latin typeface="宋体" pitchFamily="2" charset="-122"/>
                <a:ea typeface="宋体" pitchFamily="2" charset="-122"/>
                <a:sym typeface="+mn-ea"/>
              </a:rPr>
              <a:t>1941</a:t>
            </a:r>
            <a:r>
              <a:rPr lang="zh-CN" altLang="en-US" sz="2000" b="1" dirty="0" smtClean="0">
                <a:solidFill>
                  <a:srgbClr val="002060"/>
                </a:solidFill>
                <a:latin typeface="宋体" pitchFamily="2" charset="-122"/>
                <a:ea typeface="宋体" pitchFamily="2" charset="-122"/>
                <a:sym typeface="+mn-ea"/>
              </a:rPr>
              <a:t>年，陕甘宁边区</a:t>
            </a:r>
            <a:r>
              <a:rPr lang="zh-CN" altLang="en-US" sz="2000" b="1" dirty="0">
                <a:solidFill>
                  <a:srgbClr val="002060"/>
                </a:solidFill>
                <a:latin typeface="宋体" pitchFamily="2" charset="-122"/>
                <a:ea typeface="宋体" pitchFamily="2" charset="-122"/>
                <a:sym typeface="+mn-ea"/>
              </a:rPr>
              <a:t>政府颁布《陕甘宁边区施政纲领》规定：依据</a:t>
            </a:r>
            <a:r>
              <a:rPr lang="zh-CN" altLang="en-US" sz="2000" b="1" dirty="0">
                <a:solidFill>
                  <a:srgbClr val="FF0000"/>
                </a:solidFill>
                <a:latin typeface="宋体" pitchFamily="2" charset="-122"/>
                <a:ea typeface="宋体" pitchFamily="2" charset="-122"/>
                <a:sym typeface="+mn-ea"/>
              </a:rPr>
              <a:t>民族平等</a:t>
            </a:r>
            <a:r>
              <a:rPr lang="zh-CN" altLang="en-US" sz="2000" b="1" dirty="0">
                <a:solidFill>
                  <a:srgbClr val="002060"/>
                </a:solidFill>
                <a:latin typeface="宋体" pitchFamily="2" charset="-122"/>
                <a:ea typeface="宋体" pitchFamily="2" charset="-122"/>
                <a:sym typeface="+mn-ea"/>
              </a:rPr>
              <a:t>原则，</a:t>
            </a:r>
            <a:r>
              <a:rPr lang="en-US" altLang="zh-CN" sz="2000" b="1" dirty="0">
                <a:solidFill>
                  <a:srgbClr val="002060"/>
                </a:solidFill>
                <a:latin typeface="宋体" pitchFamily="2" charset="-122"/>
                <a:ea typeface="宋体" pitchFamily="2" charset="-122"/>
                <a:sym typeface="+mn-ea"/>
              </a:rPr>
              <a:t>“</a:t>
            </a:r>
            <a:r>
              <a:rPr lang="zh-CN" altLang="en-US" sz="2000" b="1" dirty="0">
                <a:solidFill>
                  <a:srgbClr val="002060"/>
                </a:solidFill>
                <a:latin typeface="宋体" pitchFamily="2" charset="-122"/>
                <a:ea typeface="宋体" pitchFamily="2" charset="-122"/>
                <a:sym typeface="+mn-ea"/>
              </a:rPr>
              <a:t>建立蒙、回民族的自治区</a:t>
            </a:r>
            <a:r>
              <a:rPr lang="en-US" altLang="zh-CN" sz="2000" b="1" dirty="0">
                <a:solidFill>
                  <a:srgbClr val="002060"/>
                </a:solidFill>
                <a:latin typeface="宋体" pitchFamily="2" charset="-122"/>
                <a:ea typeface="宋体" pitchFamily="2" charset="-122"/>
                <a:sym typeface="+mn-ea"/>
              </a:rPr>
              <a:t>”</a:t>
            </a:r>
            <a:r>
              <a:rPr lang="zh-CN" altLang="en-US" sz="2000" b="1" dirty="0">
                <a:solidFill>
                  <a:srgbClr val="002060"/>
                </a:solidFill>
                <a:latin typeface="宋体" pitchFamily="2" charset="-122"/>
                <a:ea typeface="宋体" pitchFamily="2" charset="-122"/>
                <a:sym typeface="+mn-ea"/>
              </a:rPr>
              <a:t>。</a:t>
            </a:r>
            <a:endParaRPr lang="zh-CN" altLang="en-US" sz="2000" b="1" dirty="0">
              <a:solidFill>
                <a:srgbClr val="002060"/>
              </a:solidFill>
              <a:latin typeface="宋体" pitchFamily="2" charset="-122"/>
              <a:ea typeface="宋体" pitchFamily="2" charset="-122"/>
            </a:endParaRPr>
          </a:p>
        </p:txBody>
      </p:sp>
      <p:sp>
        <p:nvSpPr>
          <p:cNvPr id="3" name="右箭头标注 2"/>
          <p:cNvSpPr/>
          <p:nvPr/>
        </p:nvSpPr>
        <p:spPr>
          <a:xfrm>
            <a:off x="2574545" y="1828801"/>
            <a:ext cx="2875010" cy="4772660"/>
          </a:xfrm>
          <a:prstGeom prst="right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000" b="1" dirty="0" smtClean="0">
                <a:solidFill>
                  <a:srgbClr val="FF0000"/>
                </a:solidFill>
                <a:latin typeface="宋体" pitchFamily="2" charset="-122"/>
                <a:ea typeface="宋体" pitchFamily="2" charset="-122"/>
                <a:sym typeface="+mn-ea"/>
              </a:rPr>
              <a:t>（</a:t>
            </a:r>
            <a:r>
              <a:rPr lang="en-US" altLang="zh-CN" sz="2000" b="1" dirty="0" smtClean="0">
                <a:solidFill>
                  <a:srgbClr val="FF0000"/>
                </a:solidFill>
                <a:latin typeface="宋体" pitchFamily="2" charset="-122"/>
                <a:ea typeface="宋体" pitchFamily="2" charset="-122"/>
                <a:sym typeface="+mn-ea"/>
              </a:rPr>
              <a:t>2</a:t>
            </a:r>
            <a:r>
              <a:rPr lang="zh-CN" altLang="en-US" sz="2000" b="1" dirty="0" smtClean="0">
                <a:solidFill>
                  <a:srgbClr val="FF0000"/>
                </a:solidFill>
                <a:latin typeface="宋体" pitchFamily="2" charset="-122"/>
                <a:ea typeface="宋体" pitchFamily="2" charset="-122"/>
                <a:sym typeface="+mn-ea"/>
              </a:rPr>
              <a:t>）</a:t>
            </a:r>
            <a:endParaRPr lang="en-US" altLang="zh-CN" sz="2000" b="1" dirty="0" smtClean="0">
              <a:solidFill>
                <a:srgbClr val="FF0000"/>
              </a:solidFill>
              <a:latin typeface="宋体" pitchFamily="2" charset="-122"/>
              <a:ea typeface="宋体" pitchFamily="2" charset="-122"/>
              <a:sym typeface="+mn-ea"/>
            </a:endParaRPr>
          </a:p>
          <a:p>
            <a:pPr>
              <a:lnSpc>
                <a:spcPct val="150000"/>
              </a:lnSpc>
            </a:pPr>
            <a:r>
              <a:rPr lang="en-US" altLang="zh-CN" sz="2000" b="1" dirty="0" smtClean="0">
                <a:solidFill>
                  <a:srgbClr val="002060"/>
                </a:solidFill>
                <a:latin typeface="宋体" pitchFamily="2" charset="-122"/>
                <a:ea typeface="宋体" pitchFamily="2" charset="-122"/>
                <a:sym typeface="+mn-ea"/>
              </a:rPr>
              <a:t>1945</a:t>
            </a:r>
            <a:r>
              <a:rPr lang="zh-CN" altLang="en-US" sz="2000" b="1" dirty="0" smtClean="0">
                <a:solidFill>
                  <a:srgbClr val="002060"/>
                </a:solidFill>
                <a:latin typeface="宋体" pitchFamily="2" charset="-122"/>
                <a:ea typeface="宋体" pitchFamily="2" charset="-122"/>
                <a:sym typeface="+mn-ea"/>
              </a:rPr>
              <a:t>年，中共中央</a:t>
            </a:r>
            <a:r>
              <a:rPr lang="zh-CN" altLang="en-US" sz="2000" b="1" dirty="0">
                <a:solidFill>
                  <a:srgbClr val="002060"/>
                </a:solidFill>
                <a:latin typeface="宋体" pitchFamily="2" charset="-122"/>
                <a:ea typeface="宋体" pitchFamily="2" charset="-122"/>
                <a:sym typeface="+mn-ea"/>
              </a:rPr>
              <a:t>提出</a:t>
            </a:r>
            <a:r>
              <a:rPr lang="en-US" altLang="zh-CN" sz="2000" b="1" dirty="0">
                <a:solidFill>
                  <a:srgbClr val="002060"/>
                </a:solidFill>
                <a:latin typeface="宋体" pitchFamily="2" charset="-122"/>
                <a:ea typeface="宋体" pitchFamily="2" charset="-122"/>
                <a:sym typeface="+mn-ea"/>
              </a:rPr>
              <a:t>“</a:t>
            </a:r>
            <a:r>
              <a:rPr lang="zh-CN" altLang="en-US" sz="2000" b="1" dirty="0">
                <a:solidFill>
                  <a:srgbClr val="002060"/>
                </a:solidFill>
                <a:latin typeface="宋体" pitchFamily="2" charset="-122"/>
                <a:ea typeface="宋体" pitchFamily="2" charset="-122"/>
                <a:sym typeface="+mn-ea"/>
              </a:rPr>
              <a:t>对内蒙的基本方针在目前是实行民族区域自治</a:t>
            </a:r>
            <a:r>
              <a:rPr lang="en-US" altLang="zh-CN" sz="2000" b="1" dirty="0">
                <a:solidFill>
                  <a:srgbClr val="002060"/>
                </a:solidFill>
                <a:latin typeface="宋体" pitchFamily="2" charset="-122"/>
                <a:ea typeface="宋体" pitchFamily="2" charset="-122"/>
                <a:sym typeface="+mn-ea"/>
              </a:rPr>
              <a:t>”</a:t>
            </a:r>
            <a:endParaRPr lang="zh-CN" altLang="en-US" sz="2000" b="1" dirty="0">
              <a:solidFill>
                <a:srgbClr val="002060"/>
              </a:solidFill>
              <a:latin typeface="宋体" pitchFamily="2" charset="-122"/>
              <a:ea typeface="宋体" pitchFamily="2" charset="-122"/>
            </a:endParaRPr>
          </a:p>
        </p:txBody>
      </p:sp>
      <p:sp>
        <p:nvSpPr>
          <p:cNvPr id="4" name="右箭头标注 3"/>
          <p:cNvSpPr/>
          <p:nvPr/>
        </p:nvSpPr>
        <p:spPr>
          <a:xfrm>
            <a:off x="5030125" y="1828799"/>
            <a:ext cx="3191017" cy="4772660"/>
          </a:xfrm>
          <a:prstGeom prst="right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000" b="1" dirty="0" smtClean="0">
                <a:solidFill>
                  <a:srgbClr val="FF0000"/>
                </a:solidFill>
                <a:latin typeface="宋体" pitchFamily="2" charset="-122"/>
                <a:ea typeface="宋体" pitchFamily="2" charset="-122"/>
                <a:sym typeface="+mn-ea"/>
              </a:rPr>
              <a:t>（</a:t>
            </a:r>
            <a:r>
              <a:rPr lang="en-US" altLang="zh-CN" sz="2000" b="1" dirty="0" smtClean="0">
                <a:solidFill>
                  <a:srgbClr val="FF0000"/>
                </a:solidFill>
                <a:latin typeface="宋体" pitchFamily="2" charset="-122"/>
                <a:ea typeface="宋体" pitchFamily="2" charset="-122"/>
                <a:sym typeface="+mn-ea"/>
              </a:rPr>
              <a:t>3</a:t>
            </a:r>
            <a:r>
              <a:rPr lang="zh-CN" altLang="en-US" sz="2000" b="1" dirty="0" smtClean="0">
                <a:solidFill>
                  <a:srgbClr val="FF0000"/>
                </a:solidFill>
                <a:latin typeface="宋体" pitchFamily="2" charset="-122"/>
                <a:ea typeface="宋体" pitchFamily="2" charset="-122"/>
                <a:sym typeface="+mn-ea"/>
              </a:rPr>
              <a:t>）</a:t>
            </a:r>
            <a:endParaRPr lang="en-US" altLang="zh-CN" sz="2000" b="1" dirty="0" smtClean="0">
              <a:solidFill>
                <a:srgbClr val="FF0000"/>
              </a:solidFill>
              <a:latin typeface="宋体" pitchFamily="2" charset="-122"/>
              <a:ea typeface="宋体" pitchFamily="2" charset="-122"/>
              <a:sym typeface="+mn-ea"/>
            </a:endParaRPr>
          </a:p>
          <a:p>
            <a:pPr>
              <a:lnSpc>
                <a:spcPct val="150000"/>
              </a:lnSpc>
            </a:pPr>
            <a:r>
              <a:rPr lang="en-US" altLang="zh-CN" sz="2000" b="1" dirty="0" smtClean="0">
                <a:solidFill>
                  <a:srgbClr val="002060"/>
                </a:solidFill>
                <a:latin typeface="宋体" pitchFamily="2" charset="-122"/>
                <a:ea typeface="宋体" pitchFamily="2" charset="-122"/>
                <a:sym typeface="+mn-ea"/>
              </a:rPr>
              <a:t>1947</a:t>
            </a:r>
            <a:r>
              <a:rPr lang="zh-CN" altLang="en-US" sz="2000" b="1" dirty="0">
                <a:solidFill>
                  <a:srgbClr val="002060"/>
                </a:solidFill>
                <a:latin typeface="宋体" pitchFamily="2" charset="-122"/>
                <a:ea typeface="宋体" pitchFamily="2" charset="-122"/>
                <a:sym typeface="+mn-ea"/>
              </a:rPr>
              <a:t>年</a:t>
            </a:r>
            <a:r>
              <a:rPr lang="en-US" altLang="zh-CN" sz="2000" b="1" dirty="0">
                <a:solidFill>
                  <a:srgbClr val="002060"/>
                </a:solidFill>
                <a:latin typeface="宋体" pitchFamily="2" charset="-122"/>
                <a:ea typeface="宋体" pitchFamily="2" charset="-122"/>
                <a:sym typeface="+mn-ea"/>
              </a:rPr>
              <a:t>5</a:t>
            </a:r>
            <a:r>
              <a:rPr lang="zh-CN" altLang="en-US" sz="2000" b="1" dirty="0">
                <a:solidFill>
                  <a:srgbClr val="002060"/>
                </a:solidFill>
                <a:latin typeface="宋体" pitchFamily="2" charset="-122"/>
                <a:ea typeface="宋体" pitchFamily="2" charset="-122"/>
                <a:sym typeface="+mn-ea"/>
              </a:rPr>
              <a:t>月</a:t>
            </a:r>
            <a:r>
              <a:rPr lang="en-US" altLang="zh-CN" sz="2000" b="1" dirty="0">
                <a:solidFill>
                  <a:srgbClr val="002060"/>
                </a:solidFill>
                <a:latin typeface="宋体" pitchFamily="2" charset="-122"/>
                <a:ea typeface="宋体" pitchFamily="2" charset="-122"/>
                <a:sym typeface="+mn-ea"/>
              </a:rPr>
              <a:t>1</a:t>
            </a:r>
            <a:r>
              <a:rPr lang="zh-CN" altLang="en-US" sz="2000" b="1" dirty="0" smtClean="0">
                <a:solidFill>
                  <a:srgbClr val="002060"/>
                </a:solidFill>
                <a:latin typeface="宋体" pitchFamily="2" charset="-122"/>
                <a:ea typeface="宋体" pitchFamily="2" charset="-122"/>
                <a:sym typeface="+mn-ea"/>
              </a:rPr>
              <a:t>日，经中共中央批准，在刚刚解放的内蒙古</a:t>
            </a:r>
            <a:r>
              <a:rPr lang="zh-CN" altLang="en-US" sz="2000" b="1" dirty="0">
                <a:solidFill>
                  <a:srgbClr val="002060"/>
                </a:solidFill>
                <a:latin typeface="宋体" pitchFamily="2" charset="-122"/>
                <a:ea typeface="宋体" pitchFamily="2" charset="-122"/>
                <a:sym typeface="+mn-ea"/>
              </a:rPr>
              <a:t>地区成为</a:t>
            </a:r>
            <a:r>
              <a:rPr lang="zh-CN" altLang="en-US" sz="2000" b="1" dirty="0" smtClean="0">
                <a:solidFill>
                  <a:srgbClr val="002060"/>
                </a:solidFill>
                <a:latin typeface="宋体" pitchFamily="2" charset="-122"/>
                <a:ea typeface="宋体" pitchFamily="2" charset="-122"/>
                <a:sym typeface="+mn-ea"/>
              </a:rPr>
              <a:t>内蒙古自治区。新中国成立后，它成为我国第一</a:t>
            </a:r>
            <a:r>
              <a:rPr lang="zh-CN" altLang="en-US" sz="2000" b="1" dirty="0">
                <a:solidFill>
                  <a:srgbClr val="002060"/>
                </a:solidFill>
                <a:latin typeface="宋体" pitchFamily="2" charset="-122"/>
                <a:ea typeface="宋体" pitchFamily="2" charset="-122"/>
                <a:sym typeface="+mn-ea"/>
              </a:rPr>
              <a:t>个省一级</a:t>
            </a:r>
            <a:r>
              <a:rPr lang="zh-CN" altLang="en-US" sz="2000" b="1" dirty="0" smtClean="0">
                <a:solidFill>
                  <a:srgbClr val="002060"/>
                </a:solidFill>
                <a:latin typeface="宋体" pitchFamily="2" charset="-122"/>
                <a:ea typeface="宋体" pitchFamily="2" charset="-122"/>
                <a:sym typeface="+mn-ea"/>
              </a:rPr>
              <a:t>自治区。</a:t>
            </a:r>
            <a:endParaRPr lang="zh-CN" altLang="en-US" sz="2000" b="1" dirty="0">
              <a:solidFill>
                <a:srgbClr val="002060"/>
              </a:solidFill>
              <a:latin typeface="宋体" pitchFamily="2" charset="-122"/>
              <a:ea typeface="宋体" pitchFamily="2" charset="-122"/>
            </a:endParaRPr>
          </a:p>
        </p:txBody>
      </p:sp>
      <p:sp>
        <p:nvSpPr>
          <p:cNvPr id="5" name="右箭头标注 4"/>
          <p:cNvSpPr/>
          <p:nvPr/>
        </p:nvSpPr>
        <p:spPr>
          <a:xfrm>
            <a:off x="7602164" y="1828802"/>
            <a:ext cx="3302397" cy="4772659"/>
          </a:xfrm>
          <a:prstGeom prst="right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000" b="1" dirty="0" smtClean="0">
                <a:solidFill>
                  <a:srgbClr val="FF0000"/>
                </a:solidFill>
                <a:latin typeface="宋体" pitchFamily="2" charset="-122"/>
                <a:ea typeface="宋体" pitchFamily="2" charset="-122"/>
                <a:sym typeface="+mn-ea"/>
              </a:rPr>
              <a:t>（</a:t>
            </a:r>
            <a:r>
              <a:rPr lang="en-US" altLang="zh-CN" sz="2000" b="1" dirty="0" smtClean="0">
                <a:solidFill>
                  <a:srgbClr val="FF0000"/>
                </a:solidFill>
                <a:latin typeface="宋体" pitchFamily="2" charset="-122"/>
                <a:ea typeface="宋体" pitchFamily="2" charset="-122"/>
                <a:sym typeface="+mn-ea"/>
              </a:rPr>
              <a:t>4</a:t>
            </a:r>
            <a:r>
              <a:rPr lang="zh-CN" altLang="en-US" sz="2000" b="1" dirty="0" smtClean="0">
                <a:solidFill>
                  <a:srgbClr val="FF0000"/>
                </a:solidFill>
                <a:latin typeface="宋体" pitchFamily="2" charset="-122"/>
                <a:ea typeface="宋体" pitchFamily="2" charset="-122"/>
                <a:sym typeface="+mn-ea"/>
              </a:rPr>
              <a:t>）</a:t>
            </a:r>
            <a:endParaRPr lang="en-US" altLang="zh-CN" sz="2000" b="1" dirty="0" smtClean="0">
              <a:solidFill>
                <a:srgbClr val="FF0000"/>
              </a:solidFill>
              <a:latin typeface="宋体" pitchFamily="2" charset="-122"/>
              <a:ea typeface="宋体" pitchFamily="2" charset="-122"/>
              <a:sym typeface="+mn-ea"/>
            </a:endParaRPr>
          </a:p>
          <a:p>
            <a:pPr>
              <a:lnSpc>
                <a:spcPct val="150000"/>
              </a:lnSpc>
            </a:pPr>
            <a:r>
              <a:rPr lang="en-US" altLang="zh-CN" sz="2000" b="1" dirty="0" smtClean="0">
                <a:solidFill>
                  <a:srgbClr val="002060"/>
                </a:solidFill>
                <a:latin typeface="宋体" pitchFamily="2" charset="-122"/>
                <a:ea typeface="宋体" pitchFamily="2" charset="-122"/>
                <a:sym typeface="+mn-ea"/>
              </a:rPr>
              <a:t>1949</a:t>
            </a:r>
            <a:r>
              <a:rPr lang="zh-CN" altLang="en-US" sz="2000" b="1" dirty="0">
                <a:solidFill>
                  <a:srgbClr val="002060"/>
                </a:solidFill>
                <a:latin typeface="宋体" pitchFamily="2" charset="-122"/>
                <a:ea typeface="宋体" pitchFamily="2" charset="-122"/>
                <a:sym typeface="+mn-ea"/>
              </a:rPr>
              <a:t>年《中国人民政治会议共同纲领》</a:t>
            </a:r>
            <a:r>
              <a:rPr lang="zh-CN" altLang="en-US" sz="2000" b="1" dirty="0" smtClean="0">
                <a:solidFill>
                  <a:srgbClr val="002060"/>
                </a:solidFill>
                <a:latin typeface="宋体" pitchFamily="2" charset="-122"/>
                <a:ea typeface="宋体" pitchFamily="2" charset="-122"/>
                <a:sym typeface="+mn-ea"/>
              </a:rPr>
              <a:t>规定，</a:t>
            </a:r>
            <a:r>
              <a:rPr lang="en-US" altLang="zh-CN" sz="2000" b="1" dirty="0" smtClean="0">
                <a:solidFill>
                  <a:srgbClr val="002060"/>
                </a:solidFill>
                <a:latin typeface="宋体" pitchFamily="2" charset="-122"/>
                <a:ea typeface="宋体" pitchFamily="2" charset="-122"/>
                <a:sym typeface="+mn-ea"/>
              </a:rPr>
              <a:t>“</a:t>
            </a:r>
            <a:r>
              <a:rPr lang="zh-CN" altLang="en-US" sz="2000" b="1" dirty="0">
                <a:solidFill>
                  <a:srgbClr val="002060"/>
                </a:solidFill>
                <a:latin typeface="宋体" pitchFamily="2" charset="-122"/>
                <a:ea typeface="宋体" pitchFamily="2" charset="-122"/>
                <a:sym typeface="+mn-ea"/>
              </a:rPr>
              <a:t>中华人民共和国境内各民族一律平等，实行团结互助。</a:t>
            </a:r>
            <a:endParaRPr lang="zh-CN" altLang="en-US" sz="2000" b="1" dirty="0">
              <a:solidFill>
                <a:srgbClr val="002060"/>
              </a:solidFill>
              <a:latin typeface="宋体" pitchFamily="2" charset="-122"/>
              <a:ea typeface="宋体" pitchFamily="2" charset="-122"/>
            </a:endParaRPr>
          </a:p>
        </p:txBody>
      </p:sp>
      <p:cxnSp>
        <p:nvCxnSpPr>
          <p:cNvPr id="9" name="直接连接符 8"/>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0" name="矩形 9"/>
          <p:cNvSpPr/>
          <p:nvPr/>
        </p:nvSpPr>
        <p:spPr>
          <a:xfrm>
            <a:off x="0" y="172145"/>
            <a:ext cx="8981946" cy="584775"/>
          </a:xfrm>
          <a:prstGeom prst="rect">
            <a:avLst/>
          </a:prstGeom>
        </p:spPr>
        <p:txBody>
          <a:bodyPr wrap="none">
            <a:spAutoFit/>
          </a:bodyPr>
          <a:lstStyle/>
          <a:p>
            <a:r>
              <a:rPr lang="zh-CN" altLang="en-US" sz="3200" b="1" dirty="0">
                <a:solidFill>
                  <a:srgbClr val="FF0000"/>
                </a:solidFill>
                <a:latin typeface="方正姚体" pitchFamily="2" charset="-122"/>
                <a:ea typeface="方正姚体" pitchFamily="2" charset="-122"/>
              </a:rPr>
              <a:t>一、民族区域自治制度的建立（</a:t>
            </a:r>
            <a:r>
              <a:rPr lang="en-US" altLang="zh-CN" sz="3200" b="1" dirty="0">
                <a:solidFill>
                  <a:srgbClr val="FF0000"/>
                </a:solidFill>
                <a:latin typeface="方正姚体" pitchFamily="2" charset="-122"/>
                <a:ea typeface="方正姚体" pitchFamily="2" charset="-122"/>
              </a:rPr>
              <a:t>1947—1966</a:t>
            </a:r>
            <a:r>
              <a:rPr lang="zh-CN" altLang="en-US" sz="3200" b="1" dirty="0">
                <a:solidFill>
                  <a:srgbClr val="FF0000"/>
                </a:solidFill>
                <a:latin typeface="方正姚体" pitchFamily="2" charset="-122"/>
                <a:ea typeface="方正姚体" pitchFamily="2" charset="-122"/>
              </a:rPr>
              <a:t>）：</a:t>
            </a:r>
            <a:endParaRPr lang="en-US" altLang="zh-CN" sz="3200" b="1" dirty="0">
              <a:solidFill>
                <a:srgbClr val="FF0000"/>
              </a:solidFill>
              <a:latin typeface="方正姚体" pitchFamily="2" charset="-122"/>
              <a:ea typeface="方正姚体" pitchFamily="2" charset="-122"/>
            </a:endParaRPr>
          </a:p>
        </p:txBody>
      </p:sp>
      <p:sp>
        <p:nvSpPr>
          <p:cNvPr id="12" name="文本框 1"/>
          <p:cNvSpPr txBox="1"/>
          <p:nvPr/>
        </p:nvSpPr>
        <p:spPr>
          <a:xfrm>
            <a:off x="34290" y="936336"/>
            <a:ext cx="5415265" cy="652486"/>
          </a:xfrm>
          <a:prstGeom prst="rect">
            <a:avLst/>
          </a:prstGeom>
          <a:noFill/>
          <a:ln w="19050">
            <a:noFill/>
          </a:ln>
        </p:spPr>
        <p:txBody>
          <a:bodyPr wrap="none" rtlCol="0" anchor="t">
            <a:spAutoFit/>
          </a:bodyPr>
          <a:lstStyle/>
          <a:p>
            <a:pPr algn="l" fontAlgn="auto">
              <a:lnSpc>
                <a:spcPct val="130000"/>
              </a:lnSpc>
            </a:pPr>
            <a:r>
              <a:rPr lang="en-US" sz="2800" b="1" dirty="0" smtClean="0">
                <a:solidFill>
                  <a:srgbClr val="FF0000"/>
                </a:solidFill>
                <a:latin typeface="方正姚体" pitchFamily="2" charset="-122"/>
                <a:ea typeface="方正姚体" pitchFamily="2" charset="-122"/>
                <a:sym typeface="+mn-ea"/>
              </a:rPr>
              <a:t>2</a:t>
            </a:r>
            <a:r>
              <a:rPr lang="zh-CN" altLang="en-US" sz="2800" b="1" dirty="0">
                <a:solidFill>
                  <a:srgbClr val="FF0000"/>
                </a:solidFill>
                <a:latin typeface="方正姚体" pitchFamily="2" charset="-122"/>
                <a:ea typeface="方正姚体" pitchFamily="2" charset="-122"/>
                <a:sym typeface="+mn-ea"/>
              </a:rPr>
              <a:t>、</a:t>
            </a:r>
            <a:r>
              <a:rPr lang="zh-CN" sz="2800" b="1" dirty="0" smtClean="0">
                <a:solidFill>
                  <a:srgbClr val="FF0000"/>
                </a:solidFill>
                <a:latin typeface="方正姚体" pitchFamily="2" charset="-122"/>
                <a:ea typeface="方正姚体" pitchFamily="2" charset="-122"/>
                <a:sym typeface="+mn-ea"/>
              </a:rPr>
              <a:t>民族区域自治</a:t>
            </a:r>
            <a:r>
              <a:rPr lang="zh-CN" sz="2800" b="1" dirty="0">
                <a:solidFill>
                  <a:srgbClr val="FF0000"/>
                </a:solidFill>
                <a:latin typeface="方正姚体" pitchFamily="2" charset="-122"/>
                <a:ea typeface="方正姚体" pitchFamily="2" charset="-122"/>
                <a:sym typeface="+mn-ea"/>
              </a:rPr>
              <a:t>制度建立</a:t>
            </a:r>
            <a:r>
              <a:rPr lang="zh-CN" sz="2800" b="1" dirty="0" smtClean="0">
                <a:solidFill>
                  <a:srgbClr val="FF0000"/>
                </a:solidFill>
                <a:latin typeface="方正姚体" pitchFamily="2" charset="-122"/>
                <a:ea typeface="方正姚体" pitchFamily="2" charset="-122"/>
                <a:sym typeface="+mn-ea"/>
              </a:rPr>
              <a:t>的</a:t>
            </a:r>
            <a:r>
              <a:rPr lang="zh-CN" altLang="en-US" sz="2800" b="1" dirty="0" smtClean="0">
                <a:solidFill>
                  <a:srgbClr val="FF0000"/>
                </a:solidFill>
                <a:latin typeface="方正姚体" pitchFamily="2" charset="-122"/>
                <a:ea typeface="方正姚体" pitchFamily="2" charset="-122"/>
                <a:sym typeface="+mn-ea"/>
              </a:rPr>
              <a:t>过程</a:t>
            </a:r>
            <a:endParaRPr lang="zh-CN" altLang="en-US" sz="2800" b="1" dirty="0">
              <a:solidFill>
                <a:srgbClr val="FF0000"/>
              </a:solidFill>
              <a:latin typeface="方正姚体" pitchFamily="2" charset="-122"/>
              <a:ea typeface="方正姚体" pitchFamily="2" charset="-122"/>
              <a:sym typeface="+mn-ea"/>
            </a:endParaRPr>
          </a:p>
        </p:txBody>
      </p:sp>
      <p:sp>
        <p:nvSpPr>
          <p:cNvPr id="6" name="TextBox 5"/>
          <p:cNvSpPr txBox="1"/>
          <p:nvPr/>
        </p:nvSpPr>
        <p:spPr>
          <a:xfrm>
            <a:off x="10374514" y="1828800"/>
            <a:ext cx="1737814" cy="4708981"/>
          </a:xfrm>
          <a:prstGeom prst="rect">
            <a:avLst/>
          </a:prstGeom>
          <a:solidFill>
            <a:schemeClr val="accent2">
              <a:lumMod val="20000"/>
              <a:lumOff val="80000"/>
            </a:schemeClr>
          </a:solidFill>
          <a:ln w="25400">
            <a:solidFill>
              <a:srgbClr val="FF0000"/>
            </a:solidFill>
          </a:ln>
        </p:spPr>
        <p:txBody>
          <a:bodyPr wrap="square" rtlCol="0">
            <a:spAutoFit/>
          </a:bodyPr>
          <a:lstStyle/>
          <a:p>
            <a:pPr lvl="0" algn="ctr">
              <a:lnSpc>
                <a:spcPct val="150000"/>
              </a:lnSpc>
              <a:buClrTx/>
              <a:buSzTx/>
              <a:buFontTx/>
            </a:pPr>
            <a:endParaRPr lang="en-US" altLang="zh-CN" sz="2000" b="1" dirty="0" smtClean="0">
              <a:solidFill>
                <a:srgbClr val="FF0000"/>
              </a:solidFill>
              <a:latin typeface="宋体" pitchFamily="2" charset="-122"/>
              <a:ea typeface="宋体" pitchFamily="2" charset="-122"/>
              <a:sym typeface="+mn-ea"/>
            </a:endParaRPr>
          </a:p>
          <a:p>
            <a:pPr lvl="0" algn="ctr">
              <a:lnSpc>
                <a:spcPct val="150000"/>
              </a:lnSpc>
              <a:buClrTx/>
              <a:buSzTx/>
              <a:buFontTx/>
            </a:pPr>
            <a:r>
              <a:rPr lang="zh-CN" altLang="en-US" sz="2000" b="1" dirty="0" smtClean="0">
                <a:solidFill>
                  <a:srgbClr val="FF0000"/>
                </a:solidFill>
                <a:latin typeface="宋体" pitchFamily="2" charset="-122"/>
                <a:ea typeface="宋体" pitchFamily="2" charset="-122"/>
                <a:sym typeface="+mn-ea"/>
              </a:rPr>
              <a:t>（</a:t>
            </a:r>
            <a:r>
              <a:rPr lang="en-US" altLang="zh-CN" sz="2000" b="1" dirty="0" smtClean="0">
                <a:solidFill>
                  <a:srgbClr val="FF0000"/>
                </a:solidFill>
                <a:latin typeface="宋体" pitchFamily="2" charset="-122"/>
                <a:ea typeface="宋体" pitchFamily="2" charset="-122"/>
                <a:sym typeface="+mn-ea"/>
              </a:rPr>
              <a:t>5</a:t>
            </a:r>
            <a:r>
              <a:rPr lang="zh-CN" altLang="en-US" sz="2000" b="1" dirty="0" smtClean="0">
                <a:solidFill>
                  <a:srgbClr val="FF0000"/>
                </a:solidFill>
                <a:latin typeface="宋体" pitchFamily="2" charset="-122"/>
                <a:ea typeface="宋体" pitchFamily="2" charset="-122"/>
                <a:sym typeface="+mn-ea"/>
              </a:rPr>
              <a:t>）</a:t>
            </a:r>
            <a:endParaRPr lang="en-US" altLang="zh-CN" sz="2000" b="1" dirty="0" smtClean="0">
              <a:solidFill>
                <a:srgbClr val="FF0000"/>
              </a:solidFill>
              <a:latin typeface="宋体" pitchFamily="2" charset="-122"/>
              <a:ea typeface="宋体" pitchFamily="2" charset="-122"/>
              <a:sym typeface="+mn-ea"/>
            </a:endParaRPr>
          </a:p>
          <a:p>
            <a:pPr lvl="0">
              <a:lnSpc>
                <a:spcPct val="150000"/>
              </a:lnSpc>
              <a:buClrTx/>
              <a:buSzTx/>
              <a:buFontTx/>
            </a:pPr>
            <a:r>
              <a:rPr lang="en-US" altLang="zh-CN" sz="2000" b="1" dirty="0" smtClean="0">
                <a:solidFill>
                  <a:srgbClr val="002060"/>
                </a:solidFill>
                <a:latin typeface="宋体" pitchFamily="2" charset="-122"/>
                <a:ea typeface="宋体" pitchFamily="2" charset="-122"/>
                <a:sym typeface="+mn-ea"/>
              </a:rPr>
              <a:t>1954</a:t>
            </a:r>
            <a:r>
              <a:rPr lang="en-US" altLang="zh-CN" sz="2000" b="1" dirty="0">
                <a:solidFill>
                  <a:srgbClr val="002060"/>
                </a:solidFill>
                <a:latin typeface="宋体" pitchFamily="2" charset="-122"/>
                <a:ea typeface="宋体" pitchFamily="2" charset="-122"/>
                <a:sym typeface="+mn-ea"/>
              </a:rPr>
              <a:t>年</a:t>
            </a:r>
            <a:r>
              <a:rPr lang="zh-CN" altLang="en-US" sz="2000" b="1" dirty="0" smtClean="0">
                <a:solidFill>
                  <a:srgbClr val="002060"/>
                </a:solidFill>
                <a:latin typeface="宋体" pitchFamily="2" charset="-122"/>
                <a:ea typeface="宋体" pitchFamily="2" charset="-122"/>
                <a:sym typeface="+mn-ea"/>
              </a:rPr>
              <a:t>，</a:t>
            </a:r>
            <a:r>
              <a:rPr lang="en-US" altLang="zh-CN" sz="2000" b="1" dirty="0" smtClean="0">
                <a:solidFill>
                  <a:srgbClr val="002060"/>
                </a:solidFill>
                <a:latin typeface="宋体" pitchFamily="2" charset="-122"/>
                <a:ea typeface="宋体" pitchFamily="2" charset="-122"/>
                <a:sym typeface="+mn-ea"/>
              </a:rPr>
              <a:t>《</a:t>
            </a:r>
            <a:r>
              <a:rPr lang="zh-CN" altLang="en-US" sz="2000" b="1" dirty="0">
                <a:solidFill>
                  <a:srgbClr val="002060"/>
                </a:solidFill>
                <a:latin typeface="宋体" pitchFamily="2" charset="-122"/>
                <a:ea typeface="宋体" pitchFamily="2" charset="-122"/>
                <a:sym typeface="+mn-ea"/>
              </a:rPr>
              <a:t>中华人民共和国宪法</a:t>
            </a:r>
            <a:r>
              <a:rPr lang="en-US" altLang="zh-CN" sz="2000" b="1" dirty="0" smtClean="0">
                <a:solidFill>
                  <a:srgbClr val="002060"/>
                </a:solidFill>
                <a:latin typeface="宋体" pitchFamily="2" charset="-122"/>
                <a:ea typeface="宋体" pitchFamily="2" charset="-122"/>
                <a:sym typeface="+mn-ea"/>
              </a:rPr>
              <a:t>》</a:t>
            </a:r>
            <a:r>
              <a:rPr lang="zh-CN" altLang="en-US" sz="2000" b="1" dirty="0" smtClean="0">
                <a:solidFill>
                  <a:srgbClr val="002060"/>
                </a:solidFill>
                <a:latin typeface="宋体" pitchFamily="2" charset="-122"/>
                <a:ea typeface="宋体" pitchFamily="2" charset="-122"/>
                <a:sym typeface="+mn-ea"/>
              </a:rPr>
              <a:t>确立民族区域自治制度为我国的一项基本的政治制度。</a:t>
            </a:r>
            <a:endParaRPr lang="zh-CN" altLang="en-US" sz="2000" b="1" dirty="0">
              <a:solidFill>
                <a:srgbClr val="002060"/>
              </a:solidFill>
              <a:latin typeface="宋体" pitchFamily="2" charset="-122"/>
              <a:ea typeface="宋体" pitchFamily="2" charset="-122"/>
              <a:sym typeface="+mn-ea"/>
            </a:endParaRPr>
          </a:p>
          <a:p>
            <a:pPr>
              <a:lnSpc>
                <a:spcPct val="150000"/>
              </a:lnSpc>
            </a:pPr>
            <a:endParaRPr lang="zh-CN" altLang="en-US" sz="2000" dirty="0"/>
          </a:p>
        </p:txBody>
      </p:sp>
    </p:spTree>
    <p:extLst>
      <p:ext uri="{BB962C8B-B14F-4D97-AF65-F5344CB8AC3E}">
        <p14:creationId xmlns:p14="http://schemas.microsoft.com/office/powerpoint/2010/main" val="548581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80">
                                          <p:stCondLst>
                                            <p:cond delay="0"/>
                                          </p:stCondLst>
                                        </p:cTn>
                                        <p:tgtEl>
                                          <p:spTgt spid="6"/>
                                        </p:tgtEl>
                                      </p:cBhvr>
                                    </p:animEffect>
                                    <p:anim calcmode="lin" valueType="num">
                                      <p:cBhvr>
                                        <p:cTn id="2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3" dur="26">
                                          <p:stCondLst>
                                            <p:cond delay="650"/>
                                          </p:stCondLst>
                                        </p:cTn>
                                        <p:tgtEl>
                                          <p:spTgt spid="6"/>
                                        </p:tgtEl>
                                      </p:cBhvr>
                                      <p:to x="100000" y="60000"/>
                                    </p:animScale>
                                    <p:animScale>
                                      <p:cBhvr>
                                        <p:cTn id="34" dur="166" decel="50000">
                                          <p:stCondLst>
                                            <p:cond delay="676"/>
                                          </p:stCondLst>
                                        </p:cTn>
                                        <p:tgtEl>
                                          <p:spTgt spid="6"/>
                                        </p:tgtEl>
                                      </p:cBhvr>
                                      <p:to x="100000" y="100000"/>
                                    </p:animScale>
                                    <p:animScale>
                                      <p:cBhvr>
                                        <p:cTn id="35" dur="26">
                                          <p:stCondLst>
                                            <p:cond delay="1312"/>
                                          </p:stCondLst>
                                        </p:cTn>
                                        <p:tgtEl>
                                          <p:spTgt spid="6"/>
                                        </p:tgtEl>
                                      </p:cBhvr>
                                      <p:to x="100000" y="80000"/>
                                    </p:animScale>
                                    <p:animScale>
                                      <p:cBhvr>
                                        <p:cTn id="36" dur="166" decel="50000">
                                          <p:stCondLst>
                                            <p:cond delay="1338"/>
                                          </p:stCondLst>
                                        </p:cTn>
                                        <p:tgtEl>
                                          <p:spTgt spid="6"/>
                                        </p:tgtEl>
                                      </p:cBhvr>
                                      <p:to x="100000" y="100000"/>
                                    </p:animScale>
                                    <p:animScale>
                                      <p:cBhvr>
                                        <p:cTn id="37" dur="26">
                                          <p:stCondLst>
                                            <p:cond delay="1642"/>
                                          </p:stCondLst>
                                        </p:cTn>
                                        <p:tgtEl>
                                          <p:spTgt spid="6"/>
                                        </p:tgtEl>
                                      </p:cBhvr>
                                      <p:to x="100000" y="90000"/>
                                    </p:animScale>
                                    <p:animScale>
                                      <p:cBhvr>
                                        <p:cTn id="38" dur="166" decel="50000">
                                          <p:stCondLst>
                                            <p:cond delay="1668"/>
                                          </p:stCondLst>
                                        </p:cTn>
                                        <p:tgtEl>
                                          <p:spTgt spid="6"/>
                                        </p:tgtEl>
                                      </p:cBhvr>
                                      <p:to x="100000" y="100000"/>
                                    </p:animScale>
                                    <p:animScale>
                                      <p:cBhvr>
                                        <p:cTn id="39" dur="26">
                                          <p:stCondLst>
                                            <p:cond delay="1808"/>
                                          </p:stCondLst>
                                        </p:cTn>
                                        <p:tgtEl>
                                          <p:spTgt spid="6"/>
                                        </p:tgtEl>
                                      </p:cBhvr>
                                      <p:to x="100000" y="95000"/>
                                    </p:animScale>
                                    <p:animScale>
                                      <p:cBhvr>
                                        <p:cTn id="4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6750676" y="1498669"/>
            <a:ext cx="5183180" cy="3644721"/>
          </a:xfrm>
          <a:prstGeom prst="rect">
            <a:avLst/>
          </a:prstGeom>
        </p:spPr>
      </p:pic>
      <p:cxnSp>
        <p:nvCxnSpPr>
          <p:cNvPr id="3" name="直接连接符 2"/>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4" name="矩形 3"/>
          <p:cNvSpPr/>
          <p:nvPr/>
        </p:nvSpPr>
        <p:spPr>
          <a:xfrm>
            <a:off x="0" y="172145"/>
            <a:ext cx="8981946" cy="584775"/>
          </a:xfrm>
          <a:prstGeom prst="rect">
            <a:avLst/>
          </a:prstGeom>
        </p:spPr>
        <p:txBody>
          <a:bodyPr wrap="none">
            <a:spAutoFit/>
          </a:bodyPr>
          <a:lstStyle/>
          <a:p>
            <a:r>
              <a:rPr lang="zh-CN" altLang="en-US" sz="3200" b="1" dirty="0">
                <a:solidFill>
                  <a:srgbClr val="FF0000"/>
                </a:solidFill>
                <a:latin typeface="方正姚体" pitchFamily="2" charset="-122"/>
                <a:ea typeface="方正姚体" pitchFamily="2" charset="-122"/>
              </a:rPr>
              <a:t>一、民族区域自治制度的建立（</a:t>
            </a:r>
            <a:r>
              <a:rPr lang="en-US" altLang="zh-CN" sz="3200" b="1" dirty="0">
                <a:solidFill>
                  <a:srgbClr val="FF0000"/>
                </a:solidFill>
                <a:latin typeface="方正姚体" pitchFamily="2" charset="-122"/>
                <a:ea typeface="方正姚体" pitchFamily="2" charset="-122"/>
              </a:rPr>
              <a:t>1947—1966</a:t>
            </a:r>
            <a:r>
              <a:rPr lang="zh-CN" altLang="en-US" sz="3200" b="1" dirty="0">
                <a:solidFill>
                  <a:srgbClr val="FF0000"/>
                </a:solidFill>
                <a:latin typeface="方正姚体" pitchFamily="2" charset="-122"/>
                <a:ea typeface="方正姚体" pitchFamily="2" charset="-122"/>
              </a:rPr>
              <a:t>）：</a:t>
            </a:r>
            <a:endParaRPr lang="en-US" altLang="zh-CN" sz="3200" b="1" dirty="0">
              <a:solidFill>
                <a:srgbClr val="FF0000"/>
              </a:solidFill>
              <a:latin typeface="方正姚体" pitchFamily="2" charset="-122"/>
              <a:ea typeface="方正姚体" pitchFamily="2" charset="-122"/>
            </a:endParaRPr>
          </a:p>
        </p:txBody>
      </p:sp>
      <p:sp>
        <p:nvSpPr>
          <p:cNvPr id="5" name="文本框 1"/>
          <p:cNvSpPr txBox="1"/>
          <p:nvPr/>
        </p:nvSpPr>
        <p:spPr>
          <a:xfrm>
            <a:off x="34290" y="936336"/>
            <a:ext cx="5415265" cy="652486"/>
          </a:xfrm>
          <a:prstGeom prst="rect">
            <a:avLst/>
          </a:prstGeom>
          <a:noFill/>
          <a:ln w="19050">
            <a:noFill/>
          </a:ln>
        </p:spPr>
        <p:txBody>
          <a:bodyPr wrap="none" rtlCol="0" anchor="t">
            <a:spAutoFit/>
          </a:bodyPr>
          <a:lstStyle/>
          <a:p>
            <a:pPr algn="l" fontAlgn="auto">
              <a:lnSpc>
                <a:spcPct val="130000"/>
              </a:lnSpc>
            </a:pPr>
            <a:r>
              <a:rPr lang="en-US" sz="2800" b="1" dirty="0" smtClean="0">
                <a:solidFill>
                  <a:srgbClr val="FF0000"/>
                </a:solidFill>
                <a:latin typeface="方正姚体" pitchFamily="2" charset="-122"/>
                <a:ea typeface="方正姚体" pitchFamily="2" charset="-122"/>
                <a:sym typeface="+mn-ea"/>
              </a:rPr>
              <a:t>3</a:t>
            </a:r>
            <a:r>
              <a:rPr lang="zh-CN" altLang="en-US" sz="2800" b="1" dirty="0">
                <a:solidFill>
                  <a:srgbClr val="FF0000"/>
                </a:solidFill>
                <a:latin typeface="方正姚体" pitchFamily="2" charset="-122"/>
                <a:ea typeface="方正姚体" pitchFamily="2" charset="-122"/>
                <a:sym typeface="+mn-ea"/>
              </a:rPr>
              <a:t>、</a:t>
            </a:r>
            <a:r>
              <a:rPr lang="zh-CN" sz="2800" b="1" dirty="0" smtClean="0">
                <a:solidFill>
                  <a:srgbClr val="FF0000"/>
                </a:solidFill>
                <a:latin typeface="方正姚体" pitchFamily="2" charset="-122"/>
                <a:ea typeface="方正姚体" pitchFamily="2" charset="-122"/>
                <a:sym typeface="+mn-ea"/>
              </a:rPr>
              <a:t>民族区域自治制度</a:t>
            </a:r>
            <a:r>
              <a:rPr lang="zh-CN" altLang="en-US" sz="2800" b="1" dirty="0" smtClean="0">
                <a:solidFill>
                  <a:srgbClr val="FF0000"/>
                </a:solidFill>
                <a:latin typeface="方正姚体" pitchFamily="2" charset="-122"/>
                <a:ea typeface="方正姚体" pitchFamily="2" charset="-122"/>
                <a:sym typeface="+mn-ea"/>
              </a:rPr>
              <a:t>的法律保障</a:t>
            </a:r>
            <a:endParaRPr lang="zh-CN" altLang="en-US" sz="2800" b="1" dirty="0">
              <a:solidFill>
                <a:srgbClr val="FF0000"/>
              </a:solidFill>
              <a:latin typeface="方正姚体" pitchFamily="2" charset="-122"/>
              <a:ea typeface="方正姚体" pitchFamily="2" charset="-122"/>
              <a:sym typeface="+mn-ea"/>
            </a:endParaRPr>
          </a:p>
        </p:txBody>
      </p:sp>
      <p:sp>
        <p:nvSpPr>
          <p:cNvPr id="6" name="矩形 5"/>
          <p:cNvSpPr/>
          <p:nvPr/>
        </p:nvSpPr>
        <p:spPr>
          <a:xfrm>
            <a:off x="34289" y="1498669"/>
            <a:ext cx="6701361" cy="1015663"/>
          </a:xfrm>
          <a:prstGeom prst="rect">
            <a:avLst/>
          </a:prstGeom>
        </p:spPr>
        <p:txBody>
          <a:bodyPr wrap="square">
            <a:spAutoFit/>
          </a:bodyPr>
          <a:lstStyle/>
          <a:p>
            <a:pPr>
              <a:lnSpc>
                <a:spcPct val="150000"/>
              </a:lnSpc>
            </a:pPr>
            <a:r>
              <a:rPr lang="zh-CN" altLang="en-US" sz="2000" b="1" dirty="0" smtClean="0">
                <a:solidFill>
                  <a:srgbClr val="002060"/>
                </a:solidFill>
                <a:latin typeface="宋体" pitchFamily="2" charset="-122"/>
                <a:ea typeface="宋体" pitchFamily="2" charset="-122"/>
                <a:sym typeface="+mn-ea"/>
              </a:rPr>
              <a:t>（</a:t>
            </a:r>
            <a:r>
              <a:rPr lang="en-US" altLang="zh-CN" sz="2000" b="1" dirty="0" smtClean="0">
                <a:solidFill>
                  <a:srgbClr val="002060"/>
                </a:solidFill>
                <a:latin typeface="宋体" pitchFamily="2" charset="-122"/>
                <a:ea typeface="宋体" pitchFamily="2" charset="-122"/>
                <a:sym typeface="+mn-ea"/>
              </a:rPr>
              <a:t>1</a:t>
            </a:r>
            <a:r>
              <a:rPr lang="zh-CN" altLang="en-US" sz="2000" b="1" dirty="0" smtClean="0">
                <a:solidFill>
                  <a:srgbClr val="002060"/>
                </a:solidFill>
                <a:latin typeface="宋体" pitchFamily="2" charset="-122"/>
                <a:ea typeface="宋体" pitchFamily="2" charset="-122"/>
                <a:sym typeface="+mn-ea"/>
              </a:rPr>
              <a:t>）</a:t>
            </a:r>
            <a:r>
              <a:rPr lang="en-US" altLang="zh-CN" sz="2000" b="1" dirty="0" smtClean="0">
                <a:solidFill>
                  <a:srgbClr val="002060"/>
                </a:solidFill>
                <a:latin typeface="宋体" pitchFamily="2" charset="-122"/>
                <a:ea typeface="宋体" pitchFamily="2" charset="-122"/>
                <a:sym typeface="+mn-ea"/>
              </a:rPr>
              <a:t>1949</a:t>
            </a:r>
            <a:r>
              <a:rPr lang="zh-CN" altLang="en-US" sz="2000" b="1" dirty="0">
                <a:solidFill>
                  <a:srgbClr val="002060"/>
                </a:solidFill>
                <a:latin typeface="宋体" pitchFamily="2" charset="-122"/>
                <a:ea typeface="宋体" pitchFamily="2" charset="-122"/>
                <a:sym typeface="+mn-ea"/>
              </a:rPr>
              <a:t>年《中国人民政治会议共同纲领》规定，</a:t>
            </a:r>
            <a:r>
              <a:rPr lang="en-US" altLang="zh-CN" sz="2000" b="1" dirty="0">
                <a:solidFill>
                  <a:srgbClr val="002060"/>
                </a:solidFill>
                <a:latin typeface="宋体" pitchFamily="2" charset="-122"/>
                <a:ea typeface="宋体" pitchFamily="2" charset="-122"/>
                <a:sym typeface="+mn-ea"/>
              </a:rPr>
              <a:t>“</a:t>
            </a:r>
            <a:r>
              <a:rPr lang="zh-CN" altLang="en-US" sz="2000" b="1" dirty="0">
                <a:solidFill>
                  <a:srgbClr val="002060"/>
                </a:solidFill>
                <a:latin typeface="宋体" pitchFamily="2" charset="-122"/>
                <a:ea typeface="宋体" pitchFamily="2" charset="-122"/>
                <a:sym typeface="+mn-ea"/>
              </a:rPr>
              <a:t>中华人民共和国境内各民族一律平等，实行团结互助。</a:t>
            </a:r>
            <a:endParaRPr lang="zh-CN" altLang="en-US" sz="2400" b="1" dirty="0">
              <a:solidFill>
                <a:srgbClr val="002060"/>
              </a:solidFill>
              <a:latin typeface="宋体" pitchFamily="2" charset="-122"/>
              <a:ea typeface="宋体" pitchFamily="2" charset="-122"/>
            </a:endParaRPr>
          </a:p>
        </p:txBody>
      </p:sp>
      <p:sp>
        <p:nvSpPr>
          <p:cNvPr id="7" name="矩形 6"/>
          <p:cNvSpPr/>
          <p:nvPr/>
        </p:nvSpPr>
        <p:spPr>
          <a:xfrm>
            <a:off x="34290" y="2696818"/>
            <a:ext cx="6716386" cy="2328523"/>
          </a:xfrm>
          <a:prstGeom prst="rect">
            <a:avLst/>
          </a:prstGeom>
        </p:spPr>
        <p:txBody>
          <a:bodyPr wrap="square">
            <a:spAutoFit/>
          </a:bodyPr>
          <a:lstStyle/>
          <a:p>
            <a:pPr>
              <a:lnSpc>
                <a:spcPct val="150000"/>
              </a:lnSpc>
            </a:pPr>
            <a:r>
              <a:rPr lang="zh-CN" altLang="en-US" sz="2000" b="1" dirty="0" smtClean="0">
                <a:solidFill>
                  <a:srgbClr val="002060"/>
                </a:solidFill>
                <a:latin typeface="宋体" pitchFamily="2" charset="-122"/>
                <a:ea typeface="宋体" pitchFamily="2" charset="-122"/>
                <a:sym typeface="+mn-ea"/>
              </a:rPr>
              <a:t>（</a:t>
            </a:r>
            <a:r>
              <a:rPr lang="en-US" altLang="zh-CN" sz="2000" b="1" dirty="0" smtClean="0">
                <a:solidFill>
                  <a:srgbClr val="002060"/>
                </a:solidFill>
                <a:latin typeface="宋体" pitchFamily="2" charset="-122"/>
                <a:ea typeface="宋体" pitchFamily="2" charset="-122"/>
                <a:sym typeface="+mn-ea"/>
              </a:rPr>
              <a:t>2</a:t>
            </a:r>
            <a:r>
              <a:rPr lang="zh-CN" altLang="en-US" sz="2000" b="1" dirty="0" smtClean="0">
                <a:solidFill>
                  <a:srgbClr val="002060"/>
                </a:solidFill>
                <a:latin typeface="宋体" pitchFamily="2" charset="-122"/>
                <a:ea typeface="宋体" pitchFamily="2" charset="-122"/>
                <a:sym typeface="+mn-ea"/>
              </a:rPr>
              <a:t>）</a:t>
            </a:r>
            <a:r>
              <a:rPr lang="en-US" altLang="zh-CN" sz="2000" b="1" dirty="0" smtClean="0">
                <a:solidFill>
                  <a:srgbClr val="002060"/>
                </a:solidFill>
                <a:latin typeface="宋体" pitchFamily="2" charset="-122"/>
                <a:ea typeface="宋体" pitchFamily="2" charset="-122"/>
                <a:sym typeface="+mn-ea"/>
              </a:rPr>
              <a:t>1954</a:t>
            </a:r>
            <a:r>
              <a:rPr lang="zh-CN" altLang="en-US" sz="2000" b="1" dirty="0" smtClean="0">
                <a:solidFill>
                  <a:srgbClr val="002060"/>
                </a:solidFill>
                <a:latin typeface="宋体" pitchFamily="2" charset="-122"/>
                <a:ea typeface="宋体" pitchFamily="2" charset="-122"/>
                <a:sym typeface="+mn-ea"/>
              </a:rPr>
              <a:t>年通过的《中华人民共和国宪法》规定：</a:t>
            </a:r>
            <a:r>
              <a:rPr lang="en-US" altLang="zh-CN" sz="2000" b="1" dirty="0" smtClean="0">
                <a:solidFill>
                  <a:srgbClr val="002060"/>
                </a:solidFill>
                <a:latin typeface="宋体" pitchFamily="2" charset="-122"/>
                <a:ea typeface="宋体" pitchFamily="2" charset="-122"/>
                <a:sym typeface="+mn-ea"/>
              </a:rPr>
              <a:t>“</a:t>
            </a:r>
            <a:r>
              <a:rPr lang="zh-CN" altLang="en-US" sz="2000" b="1" dirty="0" smtClean="0">
                <a:solidFill>
                  <a:srgbClr val="002060"/>
                </a:solidFill>
                <a:latin typeface="宋体" pitchFamily="2" charset="-122"/>
                <a:ea typeface="宋体" pitchFamily="2" charset="-122"/>
                <a:sym typeface="+mn-ea"/>
              </a:rPr>
              <a:t>各民族自治地方都是中华人民共和国不可分离的部分；各自治机关都是在国家统一领导下的一级地方政权机关，依法行使规定的自治权。民族区域自治制度被确定为我国的一项基本的政治制度。</a:t>
            </a:r>
            <a:endParaRPr lang="zh-CN" altLang="en-US" sz="2000" b="1" dirty="0">
              <a:solidFill>
                <a:srgbClr val="002060"/>
              </a:solidFill>
              <a:latin typeface="宋体" pitchFamily="2" charset="-122"/>
              <a:ea typeface="宋体" pitchFamily="2" charset="-122"/>
            </a:endParaRPr>
          </a:p>
        </p:txBody>
      </p:sp>
      <p:sp>
        <p:nvSpPr>
          <p:cNvPr id="8" name="文本框 1"/>
          <p:cNvSpPr txBox="1"/>
          <p:nvPr/>
        </p:nvSpPr>
        <p:spPr>
          <a:xfrm>
            <a:off x="34290" y="5025341"/>
            <a:ext cx="4693914" cy="652486"/>
          </a:xfrm>
          <a:prstGeom prst="rect">
            <a:avLst/>
          </a:prstGeom>
          <a:noFill/>
          <a:ln w="19050">
            <a:noFill/>
          </a:ln>
        </p:spPr>
        <p:txBody>
          <a:bodyPr wrap="none" rtlCol="0" anchor="t">
            <a:spAutoFit/>
          </a:bodyPr>
          <a:lstStyle/>
          <a:p>
            <a:pPr algn="l" fontAlgn="auto">
              <a:lnSpc>
                <a:spcPct val="130000"/>
              </a:lnSpc>
            </a:pPr>
            <a:r>
              <a:rPr lang="en-US" altLang="zh-CN" sz="2800" b="1" dirty="0">
                <a:solidFill>
                  <a:srgbClr val="FF0000"/>
                </a:solidFill>
                <a:latin typeface="方正姚体" pitchFamily="2" charset="-122"/>
                <a:ea typeface="方正姚体" pitchFamily="2" charset="-122"/>
                <a:sym typeface="+mn-ea"/>
              </a:rPr>
              <a:t>4</a:t>
            </a:r>
            <a:r>
              <a:rPr lang="zh-CN" altLang="en-US" sz="2800" b="1" dirty="0" smtClean="0">
                <a:solidFill>
                  <a:srgbClr val="FF0000"/>
                </a:solidFill>
                <a:latin typeface="方正姚体" pitchFamily="2" charset="-122"/>
                <a:ea typeface="方正姚体" pitchFamily="2" charset="-122"/>
                <a:sym typeface="+mn-ea"/>
              </a:rPr>
              <a:t>、</a:t>
            </a:r>
            <a:r>
              <a:rPr lang="zh-CN" sz="2800" b="1" dirty="0" smtClean="0">
                <a:solidFill>
                  <a:srgbClr val="FF0000"/>
                </a:solidFill>
                <a:latin typeface="方正姚体" pitchFamily="2" charset="-122"/>
                <a:ea typeface="方正姚体" pitchFamily="2" charset="-122"/>
                <a:sym typeface="+mn-ea"/>
              </a:rPr>
              <a:t>民族区域自治制度</a:t>
            </a:r>
            <a:r>
              <a:rPr lang="zh-CN" altLang="en-US" sz="2800" b="1" dirty="0" smtClean="0">
                <a:solidFill>
                  <a:srgbClr val="FF0000"/>
                </a:solidFill>
                <a:latin typeface="方正姚体" pitchFamily="2" charset="-122"/>
                <a:ea typeface="方正姚体" pitchFamily="2" charset="-122"/>
                <a:sym typeface="+mn-ea"/>
              </a:rPr>
              <a:t>的成就</a:t>
            </a:r>
            <a:endParaRPr lang="zh-CN" altLang="en-US" sz="2800" b="1" dirty="0">
              <a:solidFill>
                <a:srgbClr val="FF0000"/>
              </a:solidFill>
              <a:latin typeface="方正姚体" pitchFamily="2" charset="-122"/>
              <a:ea typeface="方正姚体" pitchFamily="2" charset="-122"/>
              <a:sym typeface="+mn-ea"/>
            </a:endParaRPr>
          </a:p>
        </p:txBody>
      </p:sp>
      <p:sp>
        <p:nvSpPr>
          <p:cNvPr id="9" name="矩形 8"/>
          <p:cNvSpPr/>
          <p:nvPr/>
        </p:nvSpPr>
        <p:spPr>
          <a:xfrm>
            <a:off x="49314" y="5553367"/>
            <a:ext cx="11884541" cy="1015663"/>
          </a:xfrm>
          <a:prstGeom prst="rect">
            <a:avLst/>
          </a:prstGeom>
        </p:spPr>
        <p:txBody>
          <a:bodyPr wrap="square">
            <a:spAutoFit/>
          </a:bodyPr>
          <a:lstStyle/>
          <a:p>
            <a:pPr>
              <a:lnSpc>
                <a:spcPct val="150000"/>
              </a:lnSpc>
            </a:pPr>
            <a:r>
              <a:rPr lang="zh-CN" altLang="en-US" sz="2000" b="1" dirty="0" smtClean="0">
                <a:solidFill>
                  <a:srgbClr val="002060"/>
                </a:solidFill>
                <a:latin typeface="宋体" pitchFamily="2" charset="-122"/>
                <a:ea typeface="宋体" pitchFamily="2" charset="-122"/>
                <a:sym typeface="+mn-ea"/>
              </a:rPr>
              <a:t>根据《中华人民共和国宪法》，新疆维吾尔自治区、广西壮族自治区、宁夏回族自治区、西藏自治区等先后成立。此外，还成立了一批自治州、自治县（旗）。</a:t>
            </a:r>
            <a:endParaRPr lang="zh-CN" altLang="en-US" sz="2400" b="1" dirty="0">
              <a:solidFill>
                <a:srgbClr val="002060"/>
              </a:solidFill>
              <a:latin typeface="宋体" pitchFamily="2" charset="-122"/>
              <a:ea typeface="宋体" pitchFamily="2" charset="-122"/>
            </a:endParaRPr>
          </a:p>
        </p:txBody>
      </p:sp>
    </p:spTree>
    <p:extLst>
      <p:ext uri="{BB962C8B-B14F-4D97-AF65-F5344CB8AC3E}">
        <p14:creationId xmlns:p14="http://schemas.microsoft.com/office/powerpoint/2010/main" val="1087953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6" presetClass="entr" presetSubtype="16"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329825" y="903255"/>
            <a:ext cx="35853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800" b="1" dirty="0" smtClean="0">
                <a:solidFill>
                  <a:srgbClr val="FF0000"/>
                </a:solidFill>
                <a:latin typeface="方正姚体" pitchFamily="2" charset="-122"/>
                <a:ea typeface="方正姚体" pitchFamily="2" charset="-122"/>
              </a:rPr>
              <a:t>1</a:t>
            </a:r>
            <a:r>
              <a:rPr lang="zh-CN" altLang="en-US" sz="2800" b="1" dirty="0" smtClean="0">
                <a:solidFill>
                  <a:srgbClr val="FF0000"/>
                </a:solidFill>
                <a:latin typeface="方正姚体" pitchFamily="2" charset="-122"/>
                <a:ea typeface="方正姚体" pitchFamily="2" charset="-122"/>
              </a:rPr>
              <a:t>、发展的表现</a:t>
            </a:r>
          </a:p>
        </p:txBody>
      </p:sp>
      <p:sp>
        <p:nvSpPr>
          <p:cNvPr id="2" name="矩形 1"/>
          <p:cNvSpPr/>
          <p:nvPr/>
        </p:nvSpPr>
        <p:spPr>
          <a:xfrm>
            <a:off x="113735" y="1426475"/>
            <a:ext cx="882305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000" b="1" dirty="0" smtClean="0">
                <a:solidFill>
                  <a:srgbClr val="002060"/>
                </a:solidFill>
                <a:latin typeface="宋体" panose="02010600030101010101" pitchFamily="2" charset="-122"/>
                <a:ea typeface="宋体" panose="02010600030101010101" pitchFamily="2" charset="-122"/>
                <a:sym typeface="+mn-ea"/>
              </a:rPr>
              <a:t>（</a:t>
            </a:r>
            <a:r>
              <a:rPr lang="en-US" altLang="zh-CN" sz="2000" b="1" dirty="0" smtClean="0">
                <a:solidFill>
                  <a:srgbClr val="002060"/>
                </a:solidFill>
                <a:latin typeface="宋体" panose="02010600030101010101" pitchFamily="2" charset="-122"/>
                <a:ea typeface="宋体" panose="02010600030101010101" pitchFamily="2" charset="-122"/>
                <a:sym typeface="+mn-ea"/>
              </a:rPr>
              <a:t>1</a:t>
            </a:r>
            <a:r>
              <a:rPr lang="zh-CN" altLang="en-US" sz="2000" b="1" dirty="0" smtClean="0">
                <a:solidFill>
                  <a:srgbClr val="002060"/>
                </a:solidFill>
                <a:latin typeface="宋体" panose="02010600030101010101" pitchFamily="2" charset="-122"/>
                <a:ea typeface="宋体" panose="02010600030101010101" pitchFamily="2" charset="-122"/>
                <a:sym typeface="+mn-ea"/>
              </a:rPr>
              <a:t>）</a:t>
            </a:r>
            <a:r>
              <a:rPr lang="en-US" altLang="zh-CN" sz="2000" b="1" dirty="0" smtClean="0">
                <a:solidFill>
                  <a:srgbClr val="002060"/>
                </a:solidFill>
                <a:latin typeface="宋体" panose="02010600030101010101" pitchFamily="2" charset="-122"/>
                <a:ea typeface="宋体" panose="02010600030101010101" pitchFamily="2" charset="-122"/>
                <a:sym typeface="+mn-ea"/>
              </a:rPr>
              <a:t>1984</a:t>
            </a:r>
            <a:r>
              <a:rPr lang="zh-CN" altLang="en-US" sz="2000" b="1" dirty="0">
                <a:solidFill>
                  <a:srgbClr val="002060"/>
                </a:solidFill>
                <a:latin typeface="宋体" panose="02010600030101010101" pitchFamily="2" charset="-122"/>
                <a:ea typeface="宋体" panose="02010600030101010101" pitchFamily="2" charset="-122"/>
                <a:sym typeface="+mn-ea"/>
              </a:rPr>
              <a:t>年，</a:t>
            </a:r>
            <a:r>
              <a:rPr lang="en-US" altLang="zh-CN" sz="2000" b="1" dirty="0">
                <a:solidFill>
                  <a:srgbClr val="002060"/>
                </a:solidFill>
                <a:latin typeface="宋体" panose="02010600030101010101" pitchFamily="2" charset="-122"/>
                <a:ea typeface="宋体" panose="02010600030101010101" pitchFamily="2" charset="-122"/>
                <a:sym typeface="+mn-ea"/>
              </a:rPr>
              <a:t>《</a:t>
            </a:r>
            <a:r>
              <a:rPr lang="zh-CN" altLang="en-US" sz="2000" b="1" dirty="0">
                <a:solidFill>
                  <a:srgbClr val="002060"/>
                </a:solidFill>
                <a:latin typeface="宋体" panose="02010600030101010101" pitchFamily="2" charset="-122"/>
                <a:ea typeface="宋体" panose="02010600030101010101" pitchFamily="2" charset="-122"/>
                <a:sym typeface="+mn-ea"/>
              </a:rPr>
              <a:t>中华人民共和国民族区域自治法</a:t>
            </a:r>
            <a:r>
              <a:rPr lang="en-US" altLang="zh-CN" sz="2000" b="1" dirty="0">
                <a:solidFill>
                  <a:srgbClr val="002060"/>
                </a:solidFill>
                <a:latin typeface="宋体" panose="02010600030101010101" pitchFamily="2" charset="-122"/>
                <a:ea typeface="宋体" panose="02010600030101010101" pitchFamily="2" charset="-122"/>
                <a:sym typeface="+mn-ea"/>
              </a:rPr>
              <a:t>》</a:t>
            </a:r>
            <a:r>
              <a:rPr lang="zh-CN" altLang="en-US" sz="2000" b="1" dirty="0">
                <a:solidFill>
                  <a:srgbClr val="002060"/>
                </a:solidFill>
                <a:latin typeface="宋体" panose="02010600030101010101" pitchFamily="2" charset="-122"/>
                <a:ea typeface="宋体" panose="02010600030101010101" pitchFamily="2" charset="-122"/>
                <a:sym typeface="+mn-ea"/>
              </a:rPr>
              <a:t>正式颁布实施，以</a:t>
            </a:r>
            <a:r>
              <a:rPr lang="zh-CN" altLang="en-US" sz="2000" b="1" dirty="0">
                <a:solidFill>
                  <a:srgbClr val="FF0000"/>
                </a:solidFill>
                <a:latin typeface="宋体" panose="02010600030101010101" pitchFamily="2" charset="-122"/>
                <a:ea typeface="宋体" panose="02010600030101010101" pitchFamily="2" charset="-122"/>
                <a:sym typeface="+mn-ea"/>
              </a:rPr>
              <a:t>基本法律的</a:t>
            </a:r>
            <a:r>
              <a:rPr lang="zh-CN" altLang="en-US" sz="2000" b="1" dirty="0" smtClean="0">
                <a:solidFill>
                  <a:srgbClr val="FF0000"/>
                </a:solidFill>
                <a:latin typeface="宋体" panose="02010600030101010101" pitchFamily="2" charset="-122"/>
                <a:ea typeface="宋体" panose="02010600030101010101" pitchFamily="2" charset="-122"/>
                <a:sym typeface="+mn-ea"/>
              </a:rPr>
              <a:t>形式</a:t>
            </a:r>
            <a:r>
              <a:rPr lang="zh-CN" altLang="en-US" sz="2000" b="1" dirty="0" smtClean="0">
                <a:solidFill>
                  <a:srgbClr val="002060"/>
                </a:solidFill>
                <a:latin typeface="宋体" panose="02010600030101010101" pitchFamily="2" charset="-122"/>
                <a:ea typeface="宋体" panose="02010600030101010101" pitchFamily="2" charset="-122"/>
                <a:sym typeface="+mn-ea"/>
              </a:rPr>
              <a:t>把民</a:t>
            </a:r>
            <a:r>
              <a:rPr lang="zh-CN" altLang="en-US" sz="2000" b="1" dirty="0">
                <a:solidFill>
                  <a:srgbClr val="002060"/>
                </a:solidFill>
                <a:latin typeface="宋体" panose="02010600030101010101" pitchFamily="2" charset="-122"/>
                <a:ea typeface="宋体" panose="02010600030101010101" pitchFamily="2" charset="-122"/>
                <a:sym typeface="+mn-ea"/>
              </a:rPr>
              <a:t>族区域自治制度固定下来，标志着民族区域自治制度从此</a:t>
            </a:r>
            <a:r>
              <a:rPr lang="zh-CN" altLang="en-US" sz="2000" b="1" dirty="0">
                <a:solidFill>
                  <a:srgbClr val="FF0000"/>
                </a:solidFill>
                <a:latin typeface="宋体" panose="02010600030101010101" pitchFamily="2" charset="-122"/>
                <a:ea typeface="宋体" panose="02010600030101010101" pitchFamily="2" charset="-122"/>
                <a:sym typeface="+mn-ea"/>
              </a:rPr>
              <a:t>纳入法制轨道</a:t>
            </a:r>
            <a:r>
              <a:rPr lang="zh-CN" altLang="en-US" sz="2000" b="1" dirty="0" smtClean="0">
                <a:solidFill>
                  <a:srgbClr val="002060"/>
                </a:solidFill>
                <a:latin typeface="宋体" panose="02010600030101010101" pitchFamily="2" charset="-122"/>
                <a:ea typeface="宋体" panose="02010600030101010101" pitchFamily="2" charset="-122"/>
                <a:sym typeface="+mn-ea"/>
              </a:rPr>
              <a:t>。</a:t>
            </a:r>
            <a:endParaRPr lang="en-US" altLang="zh-CN" sz="2000" b="1" dirty="0" smtClean="0">
              <a:solidFill>
                <a:srgbClr val="002060"/>
              </a:solidFill>
              <a:latin typeface="宋体" panose="02010600030101010101" pitchFamily="2" charset="-122"/>
              <a:ea typeface="宋体" panose="02010600030101010101" pitchFamily="2" charset="-122"/>
              <a:sym typeface="+mn-ea"/>
            </a:endParaRPr>
          </a:p>
          <a:p>
            <a:endParaRPr lang="en-US" altLang="zh-CN" sz="2000" b="1" dirty="0" smtClean="0">
              <a:solidFill>
                <a:srgbClr val="002060"/>
              </a:solidFill>
              <a:latin typeface="宋体" panose="02010600030101010101" pitchFamily="2" charset="-122"/>
              <a:ea typeface="宋体" panose="02010600030101010101" pitchFamily="2" charset="-122"/>
              <a:sym typeface="+mn-ea"/>
            </a:endParaRPr>
          </a:p>
          <a:p>
            <a:r>
              <a:rPr lang="zh-CN" altLang="en-US" sz="2000" b="1" dirty="0" smtClean="0">
                <a:solidFill>
                  <a:srgbClr val="002060"/>
                </a:solidFill>
                <a:latin typeface="宋体" panose="02010600030101010101" pitchFamily="2" charset="-122"/>
                <a:ea typeface="宋体" panose="02010600030101010101" pitchFamily="2" charset="-122"/>
                <a:sym typeface="+mn-ea"/>
              </a:rPr>
              <a:t>（</a:t>
            </a:r>
            <a:r>
              <a:rPr lang="en-US" altLang="zh-CN" sz="2000" b="1" dirty="0" smtClean="0">
                <a:solidFill>
                  <a:srgbClr val="002060"/>
                </a:solidFill>
                <a:latin typeface="宋体" panose="02010600030101010101" pitchFamily="2" charset="-122"/>
                <a:ea typeface="宋体" panose="02010600030101010101" pitchFamily="2" charset="-122"/>
                <a:sym typeface="+mn-ea"/>
              </a:rPr>
              <a:t>2</a:t>
            </a:r>
            <a:r>
              <a:rPr lang="zh-CN" altLang="en-US" sz="2000" b="1" dirty="0" smtClean="0">
                <a:solidFill>
                  <a:srgbClr val="002060"/>
                </a:solidFill>
                <a:latin typeface="宋体" panose="02010600030101010101" pitchFamily="2" charset="-122"/>
                <a:ea typeface="宋体" panose="02010600030101010101" pitchFamily="2" charset="-122"/>
                <a:sym typeface="+mn-ea"/>
              </a:rPr>
              <a:t>）根据宪法和民族区域自治法，民族自治地方进行了有关自治条例和单行条例的制定工作。</a:t>
            </a:r>
            <a:endParaRPr lang="en-US" altLang="zh-CN" sz="2000" b="1" dirty="0" smtClean="0">
              <a:solidFill>
                <a:srgbClr val="002060"/>
              </a:solidFill>
              <a:latin typeface="宋体" panose="02010600030101010101" pitchFamily="2" charset="-122"/>
              <a:ea typeface="宋体" panose="02010600030101010101" pitchFamily="2" charset="-122"/>
              <a:sym typeface="+mn-ea"/>
            </a:endParaRPr>
          </a:p>
          <a:p>
            <a:endParaRPr lang="zh-CN" altLang="zh-CN" sz="2000" b="1" dirty="0">
              <a:solidFill>
                <a:srgbClr val="002060"/>
              </a:solidFill>
              <a:latin typeface="宋体" panose="02010600030101010101" pitchFamily="2" charset="-122"/>
              <a:ea typeface="宋体" panose="02010600030101010101" pitchFamily="2" charset="-122"/>
            </a:endParaRPr>
          </a:p>
          <a:p>
            <a:r>
              <a:rPr lang="zh-CN" altLang="en-US" sz="2000" b="1" dirty="0" smtClean="0">
                <a:solidFill>
                  <a:srgbClr val="002060"/>
                </a:solidFill>
                <a:latin typeface="宋体" panose="02010600030101010101" pitchFamily="2" charset="-122"/>
                <a:ea typeface="宋体" panose="02010600030101010101" pitchFamily="2" charset="-122"/>
              </a:rPr>
              <a:t>（</a:t>
            </a:r>
            <a:r>
              <a:rPr lang="en-US" altLang="zh-CN" sz="2000" b="1" dirty="0">
                <a:solidFill>
                  <a:srgbClr val="002060"/>
                </a:solidFill>
                <a:latin typeface="宋体" panose="02010600030101010101" pitchFamily="2" charset="-122"/>
                <a:ea typeface="宋体" panose="02010600030101010101" pitchFamily="2" charset="-122"/>
              </a:rPr>
              <a:t>3</a:t>
            </a:r>
            <a:r>
              <a:rPr lang="zh-CN" altLang="en-US" sz="2000" b="1" dirty="0" smtClean="0">
                <a:solidFill>
                  <a:srgbClr val="002060"/>
                </a:solidFill>
                <a:latin typeface="宋体" panose="02010600030101010101" pitchFamily="2" charset="-122"/>
                <a:ea typeface="宋体" panose="02010600030101010101" pitchFamily="2" charset="-122"/>
              </a:rPr>
              <a:t>）</a:t>
            </a:r>
            <a:r>
              <a:rPr lang="en-US" sz="2000" b="1" dirty="0" smtClean="0">
                <a:solidFill>
                  <a:srgbClr val="002060"/>
                </a:solidFill>
                <a:latin typeface="宋体" panose="02010600030101010101" pitchFamily="2" charset="-122"/>
                <a:ea typeface="宋体" panose="02010600030101010101" pitchFamily="2" charset="-122"/>
              </a:rPr>
              <a:t>1990</a:t>
            </a:r>
            <a:r>
              <a:rPr lang="zh-CN" altLang="en-US" sz="2000" b="1" dirty="0" smtClean="0">
                <a:solidFill>
                  <a:srgbClr val="002060"/>
                </a:solidFill>
                <a:latin typeface="宋体" panose="02010600030101010101" pitchFamily="2" charset="-122"/>
                <a:ea typeface="宋体" panose="02010600030101010101" pitchFamily="2" charset="-122"/>
              </a:rPr>
              <a:t>年，中共中央提出了</a:t>
            </a:r>
            <a:r>
              <a:rPr lang="en-US" altLang="zh-CN" sz="2000" b="1" dirty="0" smtClean="0">
                <a:solidFill>
                  <a:srgbClr val="FF0000"/>
                </a:solidFill>
                <a:latin typeface="宋体" panose="02010600030101010101" pitchFamily="2" charset="-122"/>
                <a:ea typeface="宋体" panose="02010600030101010101" pitchFamily="2" charset="-122"/>
              </a:rPr>
              <a:t>“</a:t>
            </a:r>
            <a:r>
              <a:rPr lang="zh-CN" altLang="en-US" sz="2000" b="1" dirty="0" smtClean="0">
                <a:solidFill>
                  <a:srgbClr val="FF0000"/>
                </a:solidFill>
                <a:latin typeface="宋体" panose="02010600030101010101" pitchFamily="2" charset="-122"/>
                <a:ea typeface="宋体" panose="02010600030101010101" pitchFamily="2" charset="-122"/>
              </a:rPr>
              <a:t>三个离不开</a:t>
            </a:r>
            <a:r>
              <a:rPr lang="en-US" altLang="zh-CN" sz="2000" b="1" dirty="0" smtClean="0">
                <a:solidFill>
                  <a:srgbClr val="FF0000"/>
                </a:solidFill>
                <a:latin typeface="宋体" panose="02010600030101010101" pitchFamily="2" charset="-122"/>
                <a:ea typeface="宋体" panose="02010600030101010101" pitchFamily="2" charset="-122"/>
              </a:rPr>
              <a:t>”</a:t>
            </a:r>
            <a:r>
              <a:rPr lang="zh-CN" altLang="en-US" sz="2000" b="1" dirty="0" smtClean="0">
                <a:solidFill>
                  <a:srgbClr val="002060"/>
                </a:solidFill>
                <a:latin typeface="宋体" panose="02010600030101010101" pitchFamily="2" charset="-122"/>
                <a:ea typeface="宋体" panose="02010600030101010101" pitchFamily="2" charset="-122"/>
              </a:rPr>
              <a:t>，即“汉族离不开少数民族，少数民族离不开汉族，各少数民族之间也相互离不开”，</a:t>
            </a:r>
            <a:r>
              <a:rPr lang="zh-CN" altLang="en-US" sz="2000" b="1" dirty="0" smtClean="0">
                <a:solidFill>
                  <a:srgbClr val="FF0000"/>
                </a:solidFill>
                <a:latin typeface="宋体" panose="02010600030101010101" pitchFamily="2" charset="-122"/>
                <a:ea typeface="宋体" panose="02010600030101010101" pitchFamily="2" charset="-122"/>
              </a:rPr>
              <a:t>深刻阐述了中国各民族休戚相关、命运与共的血肉关系</a:t>
            </a:r>
            <a:r>
              <a:rPr lang="zh-CN" altLang="en-US" sz="2000" b="1" dirty="0" smtClean="0">
                <a:solidFill>
                  <a:srgbClr val="002060"/>
                </a:solidFill>
                <a:latin typeface="宋体" panose="02010600030101010101" pitchFamily="2" charset="-122"/>
                <a:ea typeface="宋体" panose="02010600030101010101" pitchFamily="2" charset="-122"/>
              </a:rPr>
              <a:t>。</a:t>
            </a:r>
            <a:endParaRPr lang="en-US" altLang="zh-CN" sz="2000" b="1" dirty="0" smtClean="0">
              <a:solidFill>
                <a:srgbClr val="002060"/>
              </a:solidFill>
              <a:latin typeface="宋体" panose="02010600030101010101" pitchFamily="2" charset="-122"/>
              <a:ea typeface="宋体" panose="02010600030101010101" pitchFamily="2" charset="-122"/>
            </a:endParaRPr>
          </a:p>
          <a:p>
            <a:endParaRPr lang="en-US" altLang="zh-CN" sz="2000" b="1" dirty="0" smtClean="0">
              <a:solidFill>
                <a:srgbClr val="002060"/>
              </a:solidFill>
              <a:latin typeface="宋体" panose="02010600030101010101" pitchFamily="2" charset="-122"/>
              <a:ea typeface="宋体" panose="02010600030101010101" pitchFamily="2" charset="-122"/>
            </a:endParaRPr>
          </a:p>
          <a:p>
            <a:r>
              <a:rPr lang="zh-CN" altLang="en-US" sz="2000" b="1" dirty="0" smtClean="0">
                <a:solidFill>
                  <a:srgbClr val="002060"/>
                </a:solidFill>
                <a:latin typeface="宋体" panose="02010600030101010101" pitchFamily="2" charset="-122"/>
                <a:ea typeface="宋体" panose="02010600030101010101" pitchFamily="2" charset="-122"/>
              </a:rPr>
              <a:t>（</a:t>
            </a:r>
            <a:r>
              <a:rPr lang="en-US" altLang="zh-CN" sz="2000" b="1" dirty="0" smtClean="0">
                <a:solidFill>
                  <a:srgbClr val="002060"/>
                </a:solidFill>
                <a:latin typeface="宋体" panose="02010600030101010101" pitchFamily="2" charset="-122"/>
                <a:ea typeface="宋体" panose="02010600030101010101" pitchFamily="2" charset="-122"/>
              </a:rPr>
              <a:t>4</a:t>
            </a:r>
            <a:r>
              <a:rPr lang="zh-CN" altLang="en-US" sz="2000" b="1" dirty="0" smtClean="0">
                <a:solidFill>
                  <a:srgbClr val="002060"/>
                </a:solidFill>
                <a:latin typeface="宋体" panose="02010600030101010101" pitchFamily="2" charset="-122"/>
                <a:ea typeface="宋体" panose="02010600030101010101" pitchFamily="2" charset="-122"/>
              </a:rPr>
              <a:t>）随着社会主义民主政治建设的不断推进和依法治国基本方略的实施，民族区域自治</a:t>
            </a:r>
            <a:r>
              <a:rPr lang="zh-CN" altLang="en-US" sz="2000" b="1" dirty="0" smtClean="0">
                <a:solidFill>
                  <a:srgbClr val="FF0000"/>
                </a:solidFill>
                <a:latin typeface="宋体" panose="02010600030101010101" pitchFamily="2" charset="-122"/>
                <a:ea typeface="宋体" panose="02010600030101010101" pitchFamily="2" charset="-122"/>
              </a:rPr>
              <a:t>在我国政治生活中的地位日益提高</a:t>
            </a:r>
            <a:r>
              <a:rPr lang="zh-CN" altLang="en-US" sz="2000" b="1" dirty="0" smtClean="0">
                <a:solidFill>
                  <a:srgbClr val="002060"/>
                </a:solidFill>
                <a:latin typeface="宋体" panose="02010600030101010101" pitchFamily="2" charset="-122"/>
                <a:ea typeface="宋体" panose="02010600030101010101" pitchFamily="2" charset="-122"/>
              </a:rPr>
              <a:t>。</a:t>
            </a:r>
            <a:endParaRPr lang="en-US" altLang="zh-CN" sz="2000" b="1" dirty="0" smtClean="0">
              <a:solidFill>
                <a:srgbClr val="002060"/>
              </a:solidFill>
              <a:latin typeface="宋体" panose="02010600030101010101" pitchFamily="2" charset="-122"/>
              <a:ea typeface="宋体" panose="02010600030101010101" pitchFamily="2" charset="-122"/>
            </a:endParaRPr>
          </a:p>
          <a:p>
            <a:endParaRPr lang="zh-CN" altLang="en-US" sz="2000" b="1" dirty="0" smtClean="0">
              <a:solidFill>
                <a:srgbClr val="002060"/>
              </a:solidFill>
              <a:latin typeface="宋体" panose="02010600030101010101" pitchFamily="2" charset="-122"/>
              <a:ea typeface="宋体" panose="02010600030101010101" pitchFamily="2" charset="-122"/>
            </a:endParaRPr>
          </a:p>
          <a:p>
            <a:r>
              <a:rPr lang="zh-CN" altLang="en-US" sz="2000" b="1" dirty="0" smtClean="0">
                <a:solidFill>
                  <a:srgbClr val="002060"/>
                </a:solidFill>
                <a:latin typeface="宋体" panose="02010600030101010101" pitchFamily="2" charset="-122"/>
                <a:ea typeface="宋体" panose="02010600030101010101" pitchFamily="2" charset="-122"/>
              </a:rPr>
              <a:t>（</a:t>
            </a:r>
            <a:r>
              <a:rPr lang="en-US" altLang="zh-CN" sz="2000" b="1" dirty="0" smtClean="0">
                <a:solidFill>
                  <a:srgbClr val="002060"/>
                </a:solidFill>
                <a:latin typeface="宋体" panose="02010600030101010101" pitchFamily="2" charset="-122"/>
                <a:ea typeface="宋体" panose="02010600030101010101" pitchFamily="2" charset="-122"/>
              </a:rPr>
              <a:t>5</a:t>
            </a:r>
            <a:r>
              <a:rPr lang="zh-CN" altLang="en-US" sz="2000" b="1" dirty="0" smtClean="0">
                <a:solidFill>
                  <a:srgbClr val="002060"/>
                </a:solidFill>
                <a:latin typeface="宋体" panose="02010600030101010101" pitchFamily="2" charset="-122"/>
                <a:ea typeface="宋体" panose="02010600030101010101" pitchFamily="2" charset="-122"/>
              </a:rPr>
              <a:t>）</a:t>
            </a:r>
            <a:r>
              <a:rPr lang="en-US" altLang="zh-CN" sz="2000" b="1" dirty="0" smtClean="0">
                <a:solidFill>
                  <a:srgbClr val="002060"/>
                </a:solidFill>
                <a:latin typeface="宋体" panose="02010600030101010101" pitchFamily="2" charset="-122"/>
                <a:ea typeface="宋体" panose="02010600030101010101" pitchFamily="2" charset="-122"/>
              </a:rPr>
              <a:t>1997</a:t>
            </a:r>
            <a:r>
              <a:rPr lang="zh-CN" altLang="en-US" sz="2000" b="1" dirty="0">
                <a:solidFill>
                  <a:srgbClr val="002060"/>
                </a:solidFill>
                <a:latin typeface="宋体" panose="02010600030101010101" pitchFamily="2" charset="-122"/>
                <a:ea typeface="宋体" panose="02010600030101010101" pitchFamily="2" charset="-122"/>
              </a:rPr>
              <a:t>年十五大，明确把民族区域自治</a:t>
            </a:r>
            <a:r>
              <a:rPr lang="zh-CN" altLang="en-US" sz="2000" b="1" dirty="0" smtClean="0">
                <a:solidFill>
                  <a:srgbClr val="002060"/>
                </a:solidFill>
                <a:latin typeface="宋体" panose="02010600030101010101" pitchFamily="2" charset="-122"/>
                <a:ea typeface="宋体" panose="02010600030101010101" pitchFamily="2" charset="-122"/>
              </a:rPr>
              <a:t>制度确立</a:t>
            </a:r>
            <a:r>
              <a:rPr lang="zh-CN" altLang="en-US" sz="2000" b="1" dirty="0">
                <a:solidFill>
                  <a:srgbClr val="002060"/>
                </a:solidFill>
                <a:latin typeface="宋体" panose="02010600030101010101" pitchFamily="2" charset="-122"/>
                <a:ea typeface="宋体" panose="02010600030101010101" pitchFamily="2" charset="-122"/>
              </a:rPr>
              <a:t>为</a:t>
            </a:r>
            <a:r>
              <a:rPr lang="zh-CN" altLang="en-US" sz="2000" b="1" dirty="0">
                <a:solidFill>
                  <a:srgbClr val="FF0000"/>
                </a:solidFill>
                <a:latin typeface="宋体" panose="02010600030101010101" pitchFamily="2" charset="-122"/>
                <a:ea typeface="宋体" panose="02010600030101010101" pitchFamily="2" charset="-122"/>
              </a:rPr>
              <a:t>建设有中国特色社会主义政治的基本制度之一</a:t>
            </a:r>
            <a:r>
              <a:rPr lang="zh-CN" altLang="en-US" sz="2000" b="1" dirty="0">
                <a:solidFill>
                  <a:srgbClr val="002060"/>
                </a:solidFill>
                <a:latin typeface="宋体" panose="02010600030101010101" pitchFamily="2" charset="-122"/>
                <a:ea typeface="宋体" panose="02010600030101010101" pitchFamily="2" charset="-122"/>
              </a:rPr>
              <a:t>。</a:t>
            </a:r>
          </a:p>
        </p:txBody>
      </p:sp>
      <p:cxnSp>
        <p:nvCxnSpPr>
          <p:cNvPr id="8" name="直接连接符 7"/>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4" name="矩形 3"/>
          <p:cNvSpPr/>
          <p:nvPr/>
        </p:nvSpPr>
        <p:spPr>
          <a:xfrm>
            <a:off x="34290" y="172145"/>
            <a:ext cx="8981946" cy="584775"/>
          </a:xfrm>
          <a:prstGeom prst="rect">
            <a:avLst/>
          </a:prstGeom>
        </p:spPr>
        <p:txBody>
          <a:bodyPr wrap="none">
            <a:spAutoFit/>
          </a:bodyPr>
          <a:lstStyle/>
          <a:p>
            <a:r>
              <a:rPr lang="zh-CN" altLang="en-US" sz="3200" b="1" dirty="0">
                <a:solidFill>
                  <a:srgbClr val="FF0000"/>
                </a:solidFill>
                <a:latin typeface="方正姚体" pitchFamily="2" charset="-122"/>
                <a:ea typeface="方正姚体" pitchFamily="2" charset="-122"/>
              </a:rPr>
              <a:t>二、民族区域自治制度的发展（</a:t>
            </a:r>
            <a:r>
              <a:rPr lang="en-US" altLang="zh-CN" sz="3200" b="1" dirty="0">
                <a:solidFill>
                  <a:srgbClr val="FF0000"/>
                </a:solidFill>
                <a:latin typeface="方正姚体" pitchFamily="2" charset="-122"/>
                <a:ea typeface="方正姚体" pitchFamily="2" charset="-122"/>
              </a:rPr>
              <a:t>1978—2012</a:t>
            </a:r>
            <a:r>
              <a:rPr lang="zh-CN" altLang="en-US" sz="3200" b="1" dirty="0">
                <a:solidFill>
                  <a:srgbClr val="FF0000"/>
                </a:solidFill>
                <a:latin typeface="方正姚体" pitchFamily="2" charset="-122"/>
                <a:ea typeface="方正姚体" pitchFamily="2" charset="-122"/>
              </a:rPr>
              <a:t>）：</a:t>
            </a:r>
          </a:p>
        </p:txBody>
      </p:sp>
      <p:pic>
        <p:nvPicPr>
          <p:cNvPr id="1026" name="Picture 2" descr="http://p2.itc.cn/images03/20200527/e31d824692e6446c8f76d80348d3911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9615" y="1164865"/>
            <a:ext cx="3181350" cy="44632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966" y="1664559"/>
            <a:ext cx="11745531" cy="1940957"/>
          </a:xfrm>
          <a:prstGeom prst="roundRect">
            <a:avLst/>
          </a:prstGeom>
          <a:noFill/>
          <a:ln w="28575" cap="sq" cmpd="sng">
            <a:solidFill>
              <a:srgbClr val="00B050"/>
            </a:solidFill>
            <a:prstDash val="solid"/>
            <a:bevel/>
            <a:headEnd type="none" w="med" len="med"/>
            <a:tailEnd type="none" w="med" len="med"/>
          </a:ln>
        </p:spPr>
        <p:txBody>
          <a:bodyPr wrap="square">
            <a:spAutoFit/>
          </a:bodyPr>
          <a:lstStyle/>
          <a:p>
            <a:pPr>
              <a:lnSpc>
                <a:spcPct val="150000"/>
              </a:lnSpc>
            </a:pPr>
            <a:r>
              <a:rPr lang="zh-CN" altLang="en-US" sz="2400" b="1" dirty="0">
                <a:solidFill>
                  <a:srgbClr val="002060"/>
                </a:solidFill>
                <a:latin typeface="宋体" pitchFamily="2" charset="-122"/>
                <a:ea typeface="宋体" pitchFamily="2" charset="-122"/>
              </a:rPr>
              <a:t>第十九条    民族自治地方的人民代表大会有权依照当地民族的政治、经济和文化的特点，制定自治条例和单行条例</a:t>
            </a:r>
            <a:r>
              <a:rPr lang="en-US" altLang="zh-CN" sz="2400" b="1" dirty="0">
                <a:solidFill>
                  <a:srgbClr val="002060"/>
                </a:solidFill>
                <a:latin typeface="宋体" pitchFamily="2" charset="-122"/>
                <a:ea typeface="宋体" pitchFamily="2" charset="-122"/>
              </a:rPr>
              <a:t>……</a:t>
            </a:r>
          </a:p>
          <a:p>
            <a:pPr algn="r">
              <a:lnSpc>
                <a:spcPct val="150000"/>
              </a:lnSpc>
            </a:pPr>
            <a:r>
              <a:rPr lang="en-US" altLang="zh-CN" sz="2400" b="1" dirty="0">
                <a:solidFill>
                  <a:srgbClr val="002060"/>
                </a:solidFill>
                <a:latin typeface="宋体" pitchFamily="2" charset="-122"/>
                <a:ea typeface="宋体" pitchFamily="2" charset="-122"/>
              </a:rPr>
              <a:t>《</a:t>
            </a:r>
            <a:r>
              <a:rPr lang="zh-CN" altLang="en-US" sz="2400" b="1" dirty="0">
                <a:solidFill>
                  <a:srgbClr val="002060"/>
                </a:solidFill>
                <a:latin typeface="宋体" panose="02010600030101010101" pitchFamily="2" charset="-122"/>
                <a:ea typeface="宋体" pitchFamily="2" charset="-122"/>
              </a:rPr>
              <a:t>中华人民共和国民族区域自治法</a:t>
            </a:r>
            <a:r>
              <a:rPr lang="en-US" altLang="zh-CN" sz="2400" b="1" dirty="0">
                <a:solidFill>
                  <a:srgbClr val="002060"/>
                </a:solidFill>
                <a:latin typeface="宋体" panose="02010600030101010101" pitchFamily="2" charset="-122"/>
                <a:ea typeface="宋体" pitchFamily="2" charset="-122"/>
              </a:rPr>
              <a:t>》</a:t>
            </a:r>
            <a:r>
              <a:rPr lang="zh-CN" altLang="en-US" sz="2400" b="1" dirty="0">
                <a:solidFill>
                  <a:srgbClr val="002060"/>
                </a:solidFill>
                <a:latin typeface="宋体" panose="02010600030101010101" pitchFamily="2" charset="-122"/>
                <a:ea typeface="宋体" pitchFamily="2" charset="-122"/>
              </a:rPr>
              <a:t>（节选）</a:t>
            </a:r>
          </a:p>
        </p:txBody>
      </p:sp>
      <p:sp>
        <p:nvSpPr>
          <p:cNvPr id="5" name="TextBox 4"/>
          <p:cNvSpPr txBox="1"/>
          <p:nvPr/>
        </p:nvSpPr>
        <p:spPr>
          <a:xfrm>
            <a:off x="241966" y="3827145"/>
            <a:ext cx="11753607" cy="1940957"/>
          </a:xfrm>
          <a:prstGeom prst="roundRect">
            <a:avLst/>
          </a:prstGeom>
          <a:noFill/>
          <a:ln w="28575" cap="sq" cmpd="sng">
            <a:solidFill>
              <a:srgbClr val="00B050"/>
            </a:solidFill>
            <a:prstDash val="solid"/>
            <a:bevel/>
            <a:headEnd type="none" w="med" len="med"/>
            <a:tailEnd type="none" w="med" len="med"/>
          </a:ln>
        </p:spPr>
        <p:txBody>
          <a:bodyPr wrap="square">
            <a:spAutoFit/>
          </a:bodyPr>
          <a:lstStyle/>
          <a:p>
            <a:pPr>
              <a:lnSpc>
                <a:spcPct val="150000"/>
              </a:lnSpc>
            </a:pPr>
            <a:r>
              <a:rPr lang="zh-CN" altLang="en-US" sz="2400" b="1" dirty="0">
                <a:solidFill>
                  <a:srgbClr val="002060"/>
                </a:solidFill>
                <a:latin typeface="宋体" pitchFamily="2" charset="-122"/>
                <a:ea typeface="宋体" pitchFamily="2" charset="-122"/>
              </a:rPr>
              <a:t>第二十条    上级国家机关的决议、决定、命令和批示，如有不适合民族自治地方实际情况的，自治机关可以报经该上级国家机关批准，变通执行或者停止执行</a:t>
            </a:r>
            <a:r>
              <a:rPr lang="en-US" altLang="zh-CN" sz="2400" b="1" dirty="0">
                <a:solidFill>
                  <a:srgbClr val="002060"/>
                </a:solidFill>
                <a:latin typeface="宋体" pitchFamily="2" charset="-122"/>
                <a:ea typeface="宋体" pitchFamily="2" charset="-122"/>
              </a:rPr>
              <a:t>……</a:t>
            </a:r>
          </a:p>
          <a:p>
            <a:pPr algn="r">
              <a:lnSpc>
                <a:spcPct val="150000"/>
              </a:lnSpc>
            </a:pPr>
            <a:r>
              <a:rPr lang="en-US" altLang="zh-CN" sz="2400" b="1" dirty="0">
                <a:solidFill>
                  <a:srgbClr val="002060"/>
                </a:solidFill>
                <a:latin typeface="宋体" pitchFamily="2" charset="-122"/>
                <a:ea typeface="宋体" pitchFamily="2" charset="-122"/>
              </a:rPr>
              <a:t>《</a:t>
            </a:r>
            <a:r>
              <a:rPr lang="zh-CN" altLang="en-US" sz="2400" b="1" dirty="0">
                <a:solidFill>
                  <a:srgbClr val="002060"/>
                </a:solidFill>
                <a:latin typeface="宋体" panose="02010600030101010101" pitchFamily="2" charset="-122"/>
                <a:ea typeface="宋体" pitchFamily="2" charset="-122"/>
              </a:rPr>
              <a:t>中华人民共和国民族区域自治法</a:t>
            </a:r>
            <a:r>
              <a:rPr lang="en-US" altLang="zh-CN" sz="2400" b="1" dirty="0">
                <a:solidFill>
                  <a:srgbClr val="002060"/>
                </a:solidFill>
                <a:latin typeface="宋体" panose="02010600030101010101" pitchFamily="2" charset="-122"/>
                <a:ea typeface="宋体" pitchFamily="2" charset="-122"/>
              </a:rPr>
              <a:t>》</a:t>
            </a:r>
            <a:r>
              <a:rPr lang="zh-CN" altLang="en-US" sz="2400" b="1" dirty="0">
                <a:solidFill>
                  <a:srgbClr val="002060"/>
                </a:solidFill>
                <a:latin typeface="宋体" panose="02010600030101010101" pitchFamily="2" charset="-122"/>
                <a:ea typeface="宋体" pitchFamily="2" charset="-122"/>
              </a:rPr>
              <a:t>（节选）</a:t>
            </a:r>
          </a:p>
        </p:txBody>
      </p:sp>
      <p:sp>
        <p:nvSpPr>
          <p:cNvPr id="6" name="TextBox 5"/>
          <p:cNvSpPr txBox="1"/>
          <p:nvPr/>
        </p:nvSpPr>
        <p:spPr>
          <a:xfrm>
            <a:off x="1315220" y="2947546"/>
            <a:ext cx="2419654" cy="521970"/>
          </a:xfrm>
          <a:prstGeom prst="rect">
            <a:avLst/>
          </a:prstGeom>
          <a:solidFill>
            <a:schemeClr val="accent2">
              <a:lumMod val="20000"/>
              <a:lumOff val="80000"/>
            </a:schemeClr>
          </a:solidFill>
          <a:ln w="22225">
            <a:solidFill>
              <a:srgbClr val="FF0000"/>
            </a:solidFill>
          </a:ln>
        </p:spPr>
        <p:txBody>
          <a:bodyPr wrap="square">
            <a:spAutoFit/>
          </a:bodyPr>
          <a:lstStyle/>
          <a:p>
            <a:pPr lvl="0" algn="ctr">
              <a:buClrTx/>
              <a:buSzTx/>
              <a:buFontTx/>
            </a:pPr>
            <a:r>
              <a:rPr lang="zh-CN" altLang="en-US" sz="2800" b="1" dirty="0">
                <a:solidFill>
                  <a:srgbClr val="002060"/>
                </a:solidFill>
                <a:latin typeface="宋体" pitchFamily="2" charset="-122"/>
                <a:ea typeface="宋体" pitchFamily="2" charset="-122"/>
                <a:sym typeface="+mn-ea"/>
              </a:rPr>
              <a:t>立法自治权</a:t>
            </a:r>
          </a:p>
        </p:txBody>
      </p:sp>
      <p:sp>
        <p:nvSpPr>
          <p:cNvPr id="3" name="TextBox 5"/>
          <p:cNvSpPr txBox="1"/>
          <p:nvPr/>
        </p:nvSpPr>
        <p:spPr>
          <a:xfrm>
            <a:off x="1315221" y="5017159"/>
            <a:ext cx="2419654" cy="521970"/>
          </a:xfrm>
          <a:prstGeom prst="rect">
            <a:avLst/>
          </a:prstGeom>
          <a:solidFill>
            <a:schemeClr val="accent2">
              <a:lumMod val="20000"/>
              <a:lumOff val="80000"/>
            </a:schemeClr>
          </a:solidFill>
          <a:ln w="19050">
            <a:solidFill>
              <a:srgbClr val="FF0000"/>
            </a:solidFill>
          </a:ln>
        </p:spPr>
        <p:txBody>
          <a:bodyPr wrap="square">
            <a:spAutoFit/>
          </a:bodyPr>
          <a:lstStyle/>
          <a:p>
            <a:pPr lvl="0" algn="ctr">
              <a:buClrTx/>
              <a:buSzTx/>
              <a:buFontTx/>
            </a:pPr>
            <a:r>
              <a:rPr lang="zh-CN" altLang="en-US" sz="2800" b="1" dirty="0">
                <a:solidFill>
                  <a:srgbClr val="002060"/>
                </a:solidFill>
                <a:uFillTx/>
                <a:latin typeface="宋体" pitchFamily="2" charset="-122"/>
                <a:ea typeface="宋体" pitchFamily="2" charset="-122"/>
                <a:sym typeface="+mn-ea"/>
              </a:rPr>
              <a:t>变通执行权</a:t>
            </a:r>
          </a:p>
        </p:txBody>
      </p:sp>
      <p:sp>
        <p:nvSpPr>
          <p:cNvPr id="11" name="文本框 10"/>
          <p:cNvSpPr txBox="1"/>
          <p:nvPr/>
        </p:nvSpPr>
        <p:spPr>
          <a:xfrm>
            <a:off x="34290" y="193451"/>
            <a:ext cx="1832553" cy="584775"/>
          </a:xfrm>
          <a:prstGeom prst="rect">
            <a:avLst/>
          </a:prstGeom>
          <a:noFill/>
          <a:ln w="19050">
            <a:noFill/>
          </a:ln>
        </p:spPr>
        <p:txBody>
          <a:bodyPr wrap="none" rtlCol="0" anchor="t">
            <a:spAutoFit/>
          </a:bodyPr>
          <a:lstStyle/>
          <a:p>
            <a:pPr algn="l" fontAlgn="auto">
              <a:lnSpc>
                <a:spcPct val="100000"/>
              </a:lnSpc>
            </a:pPr>
            <a:r>
              <a:rPr lang="zh-CN" altLang="en-US" sz="3200" b="1" dirty="0" smtClean="0">
                <a:solidFill>
                  <a:srgbClr val="FF0000"/>
                </a:solidFill>
                <a:latin typeface="方正姚体" pitchFamily="2" charset="-122"/>
                <a:ea typeface="方正姚体" pitchFamily="2" charset="-122"/>
                <a:sym typeface="+mn-ea"/>
              </a:rPr>
              <a:t>史料实证</a:t>
            </a:r>
            <a:endParaRPr lang="zh-CN" altLang="en-US" sz="3200" b="1" dirty="0">
              <a:solidFill>
                <a:srgbClr val="FF0000"/>
              </a:solidFill>
              <a:latin typeface="方正姚体" pitchFamily="2" charset="-122"/>
              <a:ea typeface="方正姚体" pitchFamily="2" charset="-122"/>
              <a:sym typeface="+mn-ea"/>
            </a:endParaRPr>
          </a:p>
        </p:txBody>
      </p:sp>
      <p:sp>
        <p:nvSpPr>
          <p:cNvPr id="2" name="文本框 1"/>
          <p:cNvSpPr txBox="1"/>
          <p:nvPr/>
        </p:nvSpPr>
        <p:spPr>
          <a:xfrm>
            <a:off x="34290" y="949666"/>
            <a:ext cx="11377507" cy="523220"/>
          </a:xfrm>
          <a:prstGeom prst="rect">
            <a:avLst/>
          </a:prstGeom>
          <a:noFill/>
          <a:ln w="15875">
            <a:noFill/>
          </a:ln>
        </p:spPr>
        <p:txBody>
          <a:bodyPr wrap="square" rtlCol="0" anchor="t">
            <a:spAutoFit/>
          </a:bodyPr>
          <a:lstStyle/>
          <a:p>
            <a:r>
              <a:rPr lang="zh-CN" altLang="en-US" sz="2800" b="1" dirty="0">
                <a:solidFill>
                  <a:srgbClr val="FF0000"/>
                </a:solidFill>
                <a:latin typeface="宋体" pitchFamily="2" charset="-122"/>
                <a:ea typeface="宋体" pitchFamily="2" charset="-122"/>
                <a:sym typeface="+mn-ea"/>
              </a:rPr>
              <a:t>根据</a:t>
            </a:r>
            <a:r>
              <a:rPr lang="en-US" altLang="zh-CN" sz="2800" b="1" dirty="0" smtClean="0">
                <a:solidFill>
                  <a:srgbClr val="FF0000"/>
                </a:solidFill>
                <a:uFillTx/>
                <a:latin typeface="宋体" pitchFamily="2" charset="-122"/>
                <a:ea typeface="宋体" pitchFamily="2" charset="-122"/>
                <a:sym typeface="+mn-ea"/>
              </a:rPr>
              <a:t>《</a:t>
            </a:r>
            <a:r>
              <a:rPr lang="zh-CN" altLang="en-US" sz="2800" b="1" dirty="0">
                <a:solidFill>
                  <a:srgbClr val="FF0000"/>
                </a:solidFill>
                <a:uFillTx/>
                <a:latin typeface="宋体" pitchFamily="2" charset="-122"/>
                <a:ea typeface="宋体" pitchFamily="2" charset="-122"/>
                <a:sym typeface="+mn-ea"/>
              </a:rPr>
              <a:t>中华人民共和国民族区域自治法</a:t>
            </a:r>
            <a:r>
              <a:rPr lang="en-US" altLang="zh-CN" sz="2800" b="1" dirty="0" smtClean="0">
                <a:solidFill>
                  <a:srgbClr val="FF0000"/>
                </a:solidFill>
                <a:uFillTx/>
                <a:latin typeface="宋体" pitchFamily="2" charset="-122"/>
                <a:ea typeface="宋体" pitchFamily="2" charset="-122"/>
                <a:sym typeface="+mn-ea"/>
              </a:rPr>
              <a:t>》</a:t>
            </a:r>
            <a:r>
              <a:rPr lang="zh-CN" altLang="en-US" sz="2800" b="1" dirty="0" smtClean="0">
                <a:solidFill>
                  <a:srgbClr val="FF0000"/>
                </a:solidFill>
                <a:uFillTx/>
                <a:latin typeface="宋体" pitchFamily="2" charset="-122"/>
                <a:ea typeface="宋体" pitchFamily="2" charset="-122"/>
                <a:sym typeface="+mn-ea"/>
              </a:rPr>
              <a:t>，自治区</a:t>
            </a:r>
            <a:r>
              <a:rPr lang="zh-CN" altLang="en-US" sz="2800" b="1" dirty="0">
                <a:solidFill>
                  <a:srgbClr val="FF0000"/>
                </a:solidFill>
                <a:uFillTx/>
                <a:latin typeface="宋体" pitchFamily="2" charset="-122"/>
                <a:ea typeface="宋体" pitchFamily="2" charset="-122"/>
                <a:sym typeface="+mn-ea"/>
              </a:rPr>
              <a:t>获得了哪些自治权？</a:t>
            </a:r>
          </a:p>
        </p:txBody>
      </p:sp>
      <p:cxnSp>
        <p:nvCxnSpPr>
          <p:cNvPr id="8" name="直接连接符 7"/>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94307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ext Box 2"/>
          <p:cNvSpPr txBox="1"/>
          <p:nvPr/>
        </p:nvSpPr>
        <p:spPr>
          <a:xfrm>
            <a:off x="1524000" y="5105400"/>
            <a:ext cx="4267200" cy="368300"/>
          </a:xfrm>
          <a:prstGeom prst="rect">
            <a:avLst/>
          </a:prstGeom>
          <a:noFill/>
          <a:ln w="19050">
            <a:noFill/>
          </a:ln>
        </p:spPr>
        <p:txBody>
          <a:bodyPr>
            <a:spAutoFit/>
          </a:bodyPr>
          <a:lstStyle/>
          <a:p>
            <a:pPr algn="ctr" eaLnBrk="1" hangingPunct="1">
              <a:spcBef>
                <a:spcPct val="50000"/>
              </a:spcBef>
            </a:pPr>
            <a:endParaRPr lang="zh-CN" altLang="zh-CN" dirty="0">
              <a:latin typeface="Arial" panose="020B0604020202020204" pitchFamily="34" charset="0"/>
            </a:endParaRPr>
          </a:p>
        </p:txBody>
      </p:sp>
      <p:sp>
        <p:nvSpPr>
          <p:cNvPr id="4" name="TextBox 3"/>
          <p:cNvSpPr txBox="1"/>
          <p:nvPr/>
        </p:nvSpPr>
        <p:spPr>
          <a:xfrm>
            <a:off x="287629" y="1843405"/>
            <a:ext cx="11616744" cy="1845186"/>
          </a:xfrm>
          <a:prstGeom prst="roundRect">
            <a:avLst/>
          </a:prstGeom>
          <a:noFill/>
          <a:ln w="28575" cap="sq" cmpd="sng">
            <a:solidFill>
              <a:srgbClr val="00B050"/>
            </a:solidFill>
            <a:prstDash val="solid"/>
            <a:bevel/>
            <a:headEnd type="none" w="med" len="med"/>
            <a:tailEnd type="none" w="med" len="med"/>
          </a:ln>
        </p:spPr>
        <p:txBody>
          <a:bodyPr wrap="square">
            <a:spAutoFit/>
          </a:bodyPr>
          <a:lstStyle/>
          <a:p>
            <a:pPr>
              <a:lnSpc>
                <a:spcPct val="150000"/>
              </a:lnSpc>
            </a:pPr>
            <a:r>
              <a:rPr lang="zh-CN" altLang="en-US" sz="2400" b="1" dirty="0">
                <a:solidFill>
                  <a:srgbClr val="002060"/>
                </a:solidFill>
                <a:uFillTx/>
                <a:latin typeface="宋体" pitchFamily="2" charset="-122"/>
                <a:ea typeface="宋体" pitchFamily="2" charset="-122"/>
              </a:rPr>
              <a:t>第二十五条    民族自治地方的自治机关在国家计划的指导下，根据本地方的特点和需要，制定经济建设的方针、政策和计划</a:t>
            </a:r>
            <a:r>
              <a:rPr lang="en-US" altLang="zh-CN" sz="2400" b="1" dirty="0" smtClean="0">
                <a:solidFill>
                  <a:srgbClr val="002060"/>
                </a:solidFill>
                <a:uFillTx/>
                <a:latin typeface="宋体" pitchFamily="2" charset="-122"/>
                <a:ea typeface="宋体" pitchFamily="2" charset="-122"/>
              </a:rPr>
              <a:t>……</a:t>
            </a:r>
          </a:p>
          <a:p>
            <a:pPr>
              <a:lnSpc>
                <a:spcPct val="150000"/>
              </a:lnSpc>
            </a:pPr>
            <a:r>
              <a:rPr lang="en-US" altLang="zh-CN" sz="2400" b="1" dirty="0">
                <a:solidFill>
                  <a:srgbClr val="002060"/>
                </a:solidFill>
                <a:latin typeface="宋体" pitchFamily="2" charset="-122"/>
                <a:ea typeface="宋体" pitchFamily="2" charset="-122"/>
              </a:rPr>
              <a:t> </a:t>
            </a:r>
            <a:r>
              <a:rPr lang="en-US" altLang="zh-CN" sz="2400" b="1" dirty="0" smtClean="0">
                <a:solidFill>
                  <a:srgbClr val="002060"/>
                </a:solidFill>
                <a:latin typeface="宋体" pitchFamily="2" charset="-122"/>
                <a:ea typeface="宋体" pitchFamily="2" charset="-122"/>
              </a:rPr>
              <a:t>                            ——</a:t>
            </a:r>
            <a:r>
              <a:rPr lang="en-US" altLang="zh-CN" sz="2400" b="1" dirty="0" smtClean="0">
                <a:solidFill>
                  <a:srgbClr val="002060"/>
                </a:solidFill>
                <a:uFillTx/>
                <a:latin typeface="宋体" pitchFamily="2" charset="-122"/>
                <a:ea typeface="宋体" pitchFamily="2" charset="-122"/>
              </a:rPr>
              <a:t>《</a:t>
            </a:r>
            <a:r>
              <a:rPr lang="zh-CN" altLang="en-US" sz="2400" b="1" dirty="0">
                <a:solidFill>
                  <a:srgbClr val="002060"/>
                </a:solidFill>
                <a:uFillTx/>
                <a:latin typeface="宋体" panose="02010600030101010101" pitchFamily="2" charset="-122"/>
                <a:ea typeface="宋体" pitchFamily="2" charset="-122"/>
              </a:rPr>
              <a:t>中华人民共和国民族区域自治法</a:t>
            </a:r>
            <a:r>
              <a:rPr lang="en-US" altLang="zh-CN" sz="2400" b="1" dirty="0">
                <a:solidFill>
                  <a:srgbClr val="002060"/>
                </a:solidFill>
                <a:uFillTx/>
                <a:latin typeface="宋体" panose="02010600030101010101" pitchFamily="2" charset="-122"/>
                <a:ea typeface="宋体" pitchFamily="2" charset="-122"/>
              </a:rPr>
              <a:t>》</a:t>
            </a:r>
            <a:r>
              <a:rPr lang="zh-CN" altLang="en-US" sz="2400" b="1" dirty="0">
                <a:solidFill>
                  <a:srgbClr val="002060"/>
                </a:solidFill>
                <a:uFillTx/>
                <a:latin typeface="宋体" panose="02010600030101010101" pitchFamily="2" charset="-122"/>
                <a:ea typeface="宋体" pitchFamily="2" charset="-122"/>
              </a:rPr>
              <a:t>（节选）</a:t>
            </a:r>
          </a:p>
        </p:txBody>
      </p:sp>
      <p:sp>
        <p:nvSpPr>
          <p:cNvPr id="5" name="TextBox 4"/>
          <p:cNvSpPr txBox="1"/>
          <p:nvPr/>
        </p:nvSpPr>
        <p:spPr>
          <a:xfrm>
            <a:off x="287628" y="4044315"/>
            <a:ext cx="11616744" cy="2553891"/>
          </a:xfrm>
          <a:prstGeom prst="roundRect">
            <a:avLst/>
          </a:prstGeom>
          <a:noFill/>
          <a:ln w="28575" cap="sq" cmpd="sng">
            <a:solidFill>
              <a:srgbClr val="00B050"/>
            </a:solidFill>
            <a:prstDash val="solid"/>
            <a:bevel/>
            <a:headEnd type="none" w="med" len="med"/>
            <a:tailEnd type="none" w="med" len="med"/>
          </a:ln>
        </p:spPr>
        <p:txBody>
          <a:bodyPr wrap="square">
            <a:spAutoFit/>
          </a:bodyPr>
          <a:lstStyle/>
          <a:p>
            <a:pPr>
              <a:lnSpc>
                <a:spcPct val="150000"/>
              </a:lnSpc>
            </a:pPr>
            <a:r>
              <a:rPr lang="zh-CN" altLang="en-US" sz="2400" b="1" dirty="0">
                <a:solidFill>
                  <a:srgbClr val="002060"/>
                </a:solidFill>
                <a:latin typeface="宋体" pitchFamily="2" charset="-122"/>
                <a:ea typeface="宋体" pitchFamily="2" charset="-122"/>
              </a:rPr>
              <a:t>第三十七条    招收少数民族学生为主的学校（班级）和其他教育机构，有条件的应当采用少数民族文字的课本，并用少数民族语言讲课；根据情况从小学低年级或者高年级起开设汉语文课程</a:t>
            </a:r>
            <a:r>
              <a:rPr lang="en-US" altLang="zh-CN" sz="2400" b="1" dirty="0" smtClean="0">
                <a:solidFill>
                  <a:srgbClr val="002060"/>
                </a:solidFill>
                <a:latin typeface="宋体" pitchFamily="2" charset="-122"/>
                <a:ea typeface="宋体" pitchFamily="2" charset="-122"/>
              </a:rPr>
              <a:t>……</a:t>
            </a:r>
          </a:p>
          <a:p>
            <a:pPr>
              <a:lnSpc>
                <a:spcPct val="150000"/>
              </a:lnSpc>
            </a:pPr>
            <a:r>
              <a:rPr lang="en-US" altLang="zh-CN" sz="2400" b="1" dirty="0" smtClean="0">
                <a:solidFill>
                  <a:srgbClr val="002060"/>
                </a:solidFill>
                <a:latin typeface="宋体" pitchFamily="2" charset="-122"/>
                <a:ea typeface="宋体" pitchFamily="2" charset="-122"/>
              </a:rPr>
              <a:t>                             ——《</a:t>
            </a:r>
            <a:r>
              <a:rPr lang="zh-CN" altLang="en-US" sz="2400" b="1" dirty="0">
                <a:solidFill>
                  <a:srgbClr val="002060"/>
                </a:solidFill>
                <a:latin typeface="宋体" panose="02010600030101010101" pitchFamily="2" charset="-122"/>
                <a:ea typeface="宋体" pitchFamily="2" charset="-122"/>
              </a:rPr>
              <a:t>中华人民共和国民族区域自治法</a:t>
            </a:r>
            <a:r>
              <a:rPr lang="en-US" altLang="zh-CN" sz="2400" b="1" dirty="0">
                <a:solidFill>
                  <a:srgbClr val="002060"/>
                </a:solidFill>
                <a:latin typeface="宋体" panose="02010600030101010101" pitchFamily="2" charset="-122"/>
                <a:ea typeface="宋体" pitchFamily="2" charset="-122"/>
              </a:rPr>
              <a:t>》</a:t>
            </a:r>
            <a:r>
              <a:rPr lang="zh-CN" altLang="en-US" sz="2400" b="1" dirty="0">
                <a:solidFill>
                  <a:srgbClr val="002060"/>
                </a:solidFill>
                <a:latin typeface="宋体" panose="02010600030101010101" pitchFamily="2" charset="-122"/>
                <a:ea typeface="宋体" pitchFamily="2" charset="-122"/>
              </a:rPr>
              <a:t>（节选）</a:t>
            </a:r>
          </a:p>
        </p:txBody>
      </p:sp>
      <p:sp>
        <p:nvSpPr>
          <p:cNvPr id="9" name="TextBox 8"/>
          <p:cNvSpPr txBox="1"/>
          <p:nvPr/>
        </p:nvSpPr>
        <p:spPr>
          <a:xfrm>
            <a:off x="1866843" y="3045063"/>
            <a:ext cx="2182604" cy="521970"/>
          </a:xfrm>
          <a:prstGeom prst="rect">
            <a:avLst/>
          </a:prstGeom>
          <a:solidFill>
            <a:schemeClr val="accent2">
              <a:lumMod val="20000"/>
              <a:lumOff val="80000"/>
            </a:schemeClr>
          </a:solidFill>
          <a:ln w="15875">
            <a:solidFill>
              <a:srgbClr val="FF0000"/>
            </a:solidFill>
          </a:ln>
        </p:spPr>
        <p:txBody>
          <a:bodyPr wrap="square">
            <a:spAutoFit/>
          </a:bodyPr>
          <a:lstStyle/>
          <a:p>
            <a:pPr lvl="0" algn="l">
              <a:buClrTx/>
              <a:buSzTx/>
              <a:buFontTx/>
            </a:pPr>
            <a:r>
              <a:rPr lang="zh-CN" altLang="en-US" sz="2800" b="1" dirty="0">
                <a:solidFill>
                  <a:srgbClr val="002060"/>
                </a:solidFill>
                <a:latin typeface="宋体" pitchFamily="2" charset="-122"/>
                <a:ea typeface="宋体" pitchFamily="2" charset="-122"/>
                <a:sym typeface="+mn-ea"/>
              </a:rPr>
              <a:t>经济自治权</a:t>
            </a:r>
          </a:p>
        </p:txBody>
      </p:sp>
      <p:sp>
        <p:nvSpPr>
          <p:cNvPr id="7" name="TextBox 6"/>
          <p:cNvSpPr txBox="1"/>
          <p:nvPr/>
        </p:nvSpPr>
        <p:spPr>
          <a:xfrm>
            <a:off x="1866843" y="5905234"/>
            <a:ext cx="2768951" cy="521970"/>
          </a:xfrm>
          <a:prstGeom prst="rect">
            <a:avLst/>
          </a:prstGeom>
          <a:solidFill>
            <a:schemeClr val="accent2">
              <a:lumMod val="20000"/>
              <a:lumOff val="80000"/>
            </a:schemeClr>
          </a:solidFill>
          <a:ln w="9525">
            <a:solidFill>
              <a:srgbClr val="FF0000"/>
            </a:solidFill>
          </a:ln>
        </p:spPr>
        <p:txBody>
          <a:bodyPr wrap="square">
            <a:spAutoFit/>
          </a:bodyPr>
          <a:lstStyle/>
          <a:p>
            <a:pPr lvl="0" algn="l">
              <a:buClrTx/>
              <a:buSzTx/>
              <a:buFontTx/>
            </a:pPr>
            <a:r>
              <a:rPr lang="zh-CN" altLang="en-US" sz="2800" b="1" dirty="0">
                <a:solidFill>
                  <a:srgbClr val="002060"/>
                </a:solidFill>
                <a:uFillTx/>
                <a:latin typeface="宋体" pitchFamily="2" charset="-122"/>
                <a:ea typeface="宋体" pitchFamily="2" charset="-122"/>
                <a:sym typeface="+mn-ea"/>
              </a:rPr>
              <a:t>文化管理自治权</a:t>
            </a:r>
          </a:p>
        </p:txBody>
      </p:sp>
      <p:cxnSp>
        <p:nvCxnSpPr>
          <p:cNvPr id="10" name="直接连接符 9"/>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2" name="文本框 10"/>
          <p:cNvSpPr txBox="1"/>
          <p:nvPr/>
        </p:nvSpPr>
        <p:spPr>
          <a:xfrm>
            <a:off x="34290" y="193451"/>
            <a:ext cx="1832553" cy="584775"/>
          </a:xfrm>
          <a:prstGeom prst="rect">
            <a:avLst/>
          </a:prstGeom>
          <a:noFill/>
          <a:ln w="19050">
            <a:noFill/>
          </a:ln>
        </p:spPr>
        <p:txBody>
          <a:bodyPr wrap="none" rtlCol="0" anchor="t">
            <a:spAutoFit/>
          </a:bodyPr>
          <a:lstStyle/>
          <a:p>
            <a:pPr algn="l" fontAlgn="auto">
              <a:lnSpc>
                <a:spcPct val="100000"/>
              </a:lnSpc>
            </a:pPr>
            <a:r>
              <a:rPr lang="zh-CN" altLang="en-US" sz="3200" b="1" dirty="0" smtClean="0">
                <a:solidFill>
                  <a:srgbClr val="FF0000"/>
                </a:solidFill>
                <a:latin typeface="方正姚体" pitchFamily="2" charset="-122"/>
                <a:ea typeface="方正姚体" pitchFamily="2" charset="-122"/>
                <a:sym typeface="+mn-ea"/>
              </a:rPr>
              <a:t>史料实证</a:t>
            </a:r>
            <a:endParaRPr lang="zh-CN" altLang="en-US" sz="3200" b="1" dirty="0">
              <a:solidFill>
                <a:srgbClr val="FF0000"/>
              </a:solidFill>
              <a:latin typeface="方正姚体" pitchFamily="2" charset="-122"/>
              <a:ea typeface="方正姚体" pitchFamily="2" charset="-122"/>
              <a:sym typeface="+mn-ea"/>
            </a:endParaRPr>
          </a:p>
        </p:txBody>
      </p:sp>
      <p:sp>
        <p:nvSpPr>
          <p:cNvPr id="13" name="文本框 1"/>
          <p:cNvSpPr txBox="1"/>
          <p:nvPr/>
        </p:nvSpPr>
        <p:spPr>
          <a:xfrm>
            <a:off x="34290" y="949666"/>
            <a:ext cx="11377507" cy="523220"/>
          </a:xfrm>
          <a:prstGeom prst="rect">
            <a:avLst/>
          </a:prstGeom>
          <a:noFill/>
          <a:ln w="15875">
            <a:noFill/>
          </a:ln>
        </p:spPr>
        <p:txBody>
          <a:bodyPr wrap="square" rtlCol="0" anchor="t">
            <a:spAutoFit/>
          </a:bodyPr>
          <a:lstStyle/>
          <a:p>
            <a:r>
              <a:rPr lang="zh-CN" altLang="en-US" sz="2800" b="1" dirty="0">
                <a:solidFill>
                  <a:srgbClr val="FF0000"/>
                </a:solidFill>
                <a:latin typeface="宋体" pitchFamily="2" charset="-122"/>
                <a:ea typeface="宋体" pitchFamily="2" charset="-122"/>
                <a:sym typeface="+mn-ea"/>
              </a:rPr>
              <a:t>根据</a:t>
            </a:r>
            <a:r>
              <a:rPr lang="en-US" altLang="zh-CN" sz="2800" b="1" dirty="0" smtClean="0">
                <a:solidFill>
                  <a:srgbClr val="FF0000"/>
                </a:solidFill>
                <a:uFillTx/>
                <a:latin typeface="宋体" pitchFamily="2" charset="-122"/>
                <a:ea typeface="宋体" pitchFamily="2" charset="-122"/>
                <a:sym typeface="+mn-ea"/>
              </a:rPr>
              <a:t>《</a:t>
            </a:r>
            <a:r>
              <a:rPr lang="zh-CN" altLang="en-US" sz="2800" b="1" dirty="0">
                <a:solidFill>
                  <a:srgbClr val="FF0000"/>
                </a:solidFill>
                <a:uFillTx/>
                <a:latin typeface="宋体" pitchFamily="2" charset="-122"/>
                <a:ea typeface="宋体" pitchFamily="2" charset="-122"/>
                <a:sym typeface="+mn-ea"/>
              </a:rPr>
              <a:t>中华人民共和国民族区域自治法</a:t>
            </a:r>
            <a:r>
              <a:rPr lang="en-US" altLang="zh-CN" sz="2800" b="1" dirty="0" smtClean="0">
                <a:solidFill>
                  <a:srgbClr val="FF0000"/>
                </a:solidFill>
                <a:uFillTx/>
                <a:latin typeface="宋体" pitchFamily="2" charset="-122"/>
                <a:ea typeface="宋体" pitchFamily="2" charset="-122"/>
                <a:sym typeface="+mn-ea"/>
              </a:rPr>
              <a:t>》</a:t>
            </a:r>
            <a:r>
              <a:rPr lang="zh-CN" altLang="en-US" sz="2800" b="1" dirty="0" smtClean="0">
                <a:solidFill>
                  <a:srgbClr val="FF0000"/>
                </a:solidFill>
                <a:uFillTx/>
                <a:latin typeface="宋体" pitchFamily="2" charset="-122"/>
                <a:ea typeface="宋体" pitchFamily="2" charset="-122"/>
                <a:sym typeface="+mn-ea"/>
              </a:rPr>
              <a:t>，自治区</a:t>
            </a:r>
            <a:r>
              <a:rPr lang="zh-CN" altLang="en-US" sz="2800" b="1" dirty="0">
                <a:solidFill>
                  <a:srgbClr val="FF0000"/>
                </a:solidFill>
                <a:uFillTx/>
                <a:latin typeface="宋体" pitchFamily="2" charset="-122"/>
                <a:ea typeface="宋体" pitchFamily="2" charset="-122"/>
                <a:sym typeface="+mn-ea"/>
              </a:rPr>
              <a:t>获得了哪些自治权？</a:t>
            </a:r>
          </a:p>
        </p:txBody>
      </p:sp>
    </p:spTree>
    <p:extLst>
      <p:ext uri="{BB962C8B-B14F-4D97-AF65-F5344CB8AC3E}">
        <p14:creationId xmlns:p14="http://schemas.microsoft.com/office/powerpoint/2010/main" val="1701217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09232" y="3983516"/>
            <a:ext cx="11862541" cy="2400657"/>
          </a:xfrm>
          <a:prstGeom prst="rect">
            <a:avLst/>
          </a:prstGeom>
          <a:noFill/>
          <a:ln w="25400">
            <a:solidFill>
              <a:srgbClr val="00B050"/>
            </a:solidFill>
          </a:ln>
        </p:spPr>
        <p:txBody>
          <a:bodyPr wrap="square" rtlCol="0">
            <a:spAutoFit/>
          </a:bodyPr>
          <a:lstStyle/>
          <a:p>
            <a:pPr>
              <a:lnSpc>
                <a:spcPct val="150000"/>
              </a:lnSpc>
            </a:pPr>
            <a:r>
              <a:rPr lang="zh-CN" altLang="en-US" sz="2000" b="1" dirty="0" smtClean="0">
                <a:solidFill>
                  <a:srgbClr val="002060"/>
                </a:solidFill>
                <a:latin typeface="宋体" pitchFamily="2" charset="-122"/>
                <a:ea typeface="宋体" pitchFamily="2" charset="-122"/>
                <a:cs typeface="楷体" panose="02010609060101010101" charset="-122"/>
                <a:sym typeface="+mn-ea"/>
              </a:rPr>
              <a:t>史料</a:t>
            </a:r>
            <a:r>
              <a:rPr lang="en-US" altLang="zh-CN" sz="2000" b="1" dirty="0" smtClean="0">
                <a:solidFill>
                  <a:srgbClr val="002060"/>
                </a:solidFill>
                <a:latin typeface="宋体" pitchFamily="2" charset="-122"/>
                <a:ea typeface="宋体" pitchFamily="2" charset="-122"/>
                <a:cs typeface="楷体" panose="02010609060101010101" charset="-122"/>
                <a:sym typeface="+mn-ea"/>
              </a:rPr>
              <a:t>2</a:t>
            </a:r>
            <a:r>
              <a:rPr lang="zh-CN" altLang="en-US" sz="2000" b="1" dirty="0" smtClean="0">
                <a:solidFill>
                  <a:srgbClr val="002060"/>
                </a:solidFill>
                <a:latin typeface="宋体" pitchFamily="2" charset="-122"/>
                <a:ea typeface="宋体" pitchFamily="2" charset="-122"/>
                <a:cs typeface="楷体" panose="02010609060101010101" charset="-122"/>
                <a:sym typeface="+mn-ea"/>
              </a:rPr>
              <a:t>：</a:t>
            </a:r>
            <a:r>
              <a:rPr lang="zh-CN" altLang="en-US" sz="2000" b="1" dirty="0">
                <a:solidFill>
                  <a:srgbClr val="002060"/>
                </a:solidFill>
                <a:latin typeface="宋体" pitchFamily="2" charset="-122"/>
                <a:ea typeface="宋体" pitchFamily="2" charset="-122"/>
                <a:cs typeface="楷体" panose="02010609060101010101" charset="-122"/>
                <a:sym typeface="+mn-ea"/>
              </a:rPr>
              <a:t>脱贫攻坚取得决定性进展。深入实施精准</a:t>
            </a:r>
            <a:r>
              <a:rPr lang="zh-CN" altLang="en-US" sz="2000" b="1" dirty="0" smtClean="0">
                <a:solidFill>
                  <a:srgbClr val="002060"/>
                </a:solidFill>
                <a:latin typeface="宋体" pitchFamily="2" charset="-122"/>
                <a:ea typeface="宋体" pitchFamily="2" charset="-122"/>
                <a:cs typeface="楷体" panose="02010609060101010101" charset="-122"/>
                <a:sym typeface="+mn-ea"/>
              </a:rPr>
              <a:t>脱贫，统筹</a:t>
            </a:r>
            <a:r>
              <a:rPr lang="zh-CN" altLang="en-US" sz="2000" b="1" dirty="0">
                <a:solidFill>
                  <a:srgbClr val="002060"/>
                </a:solidFill>
                <a:latin typeface="宋体" pitchFamily="2" charset="-122"/>
                <a:ea typeface="宋体" pitchFamily="2" charset="-122"/>
                <a:cs typeface="楷体" panose="02010609060101010101" charset="-122"/>
                <a:sym typeface="+mn-ea"/>
              </a:rPr>
              <a:t>整合各级各类财政涉农资金167.3亿元，25个县（区）达到脱贫摘帽标准，2100个村（居）达到退出标准，18万人达到脱贫标准。</a:t>
            </a:r>
            <a:r>
              <a:rPr lang="en-US" altLang="zh-CN" sz="2000" b="1" dirty="0">
                <a:solidFill>
                  <a:srgbClr val="002060"/>
                </a:solidFill>
                <a:latin typeface="宋体" pitchFamily="2" charset="-122"/>
                <a:ea typeface="宋体" pitchFamily="2" charset="-122"/>
                <a:cs typeface="楷体" panose="02010609060101010101" charset="-122"/>
                <a:sym typeface="+mn-ea"/>
              </a:rPr>
              <a:t>……</a:t>
            </a:r>
            <a:r>
              <a:rPr lang="zh-CN" altLang="en-US" sz="2000" b="1" dirty="0">
                <a:solidFill>
                  <a:srgbClr val="002060"/>
                </a:solidFill>
                <a:latin typeface="宋体" pitchFamily="2" charset="-122"/>
                <a:ea typeface="宋体" pitchFamily="2" charset="-122"/>
                <a:cs typeface="楷体" panose="02010609060101010101" charset="-122"/>
                <a:sym typeface="+mn-ea"/>
              </a:rPr>
              <a:t>极高海拔地区生态搬迁完成1102人。建设产业扶贫项目707个。培训贫困农牧民3.6万人，转移就业6.7万人。新增4.7万个生态岗位。全面完成中央扶贫专项巡视阶段性反馈问题的整改。                                      </a:t>
            </a:r>
          </a:p>
          <a:p>
            <a:pPr>
              <a:lnSpc>
                <a:spcPct val="150000"/>
              </a:lnSpc>
            </a:pPr>
            <a:r>
              <a:rPr lang="zh-CN" altLang="en-US" sz="2000" b="1" dirty="0">
                <a:solidFill>
                  <a:srgbClr val="002060"/>
                </a:solidFill>
                <a:latin typeface="宋体" pitchFamily="2" charset="-122"/>
                <a:ea typeface="宋体" pitchFamily="2" charset="-122"/>
                <a:cs typeface="楷体" panose="02010609060101010101" charset="-122"/>
                <a:sym typeface="+mn-ea"/>
              </a:rPr>
              <a:t>                  </a:t>
            </a:r>
            <a:r>
              <a:rPr lang="zh-CN" altLang="en-US" sz="2000" b="1" dirty="0" smtClean="0">
                <a:solidFill>
                  <a:srgbClr val="002060"/>
                </a:solidFill>
                <a:latin typeface="宋体" pitchFamily="2" charset="-122"/>
                <a:ea typeface="宋体" pitchFamily="2" charset="-122"/>
                <a:cs typeface="楷体" panose="02010609060101010101" charset="-122"/>
                <a:sym typeface="+mn-ea"/>
              </a:rPr>
              <a:t>                                 </a:t>
            </a:r>
            <a:r>
              <a:rPr lang="en-US" altLang="zh-CN" sz="2000" b="1" dirty="0" smtClean="0">
                <a:solidFill>
                  <a:srgbClr val="002060"/>
                </a:solidFill>
                <a:latin typeface="宋体" pitchFamily="2" charset="-122"/>
                <a:ea typeface="宋体" pitchFamily="2" charset="-122"/>
                <a:cs typeface="楷体" panose="02010609060101010101" charset="-122"/>
                <a:sym typeface="+mn-ea"/>
              </a:rPr>
              <a:t>——</a:t>
            </a:r>
            <a:r>
              <a:rPr lang="zh-CN" altLang="en-US" sz="2000" b="1" dirty="0">
                <a:solidFill>
                  <a:srgbClr val="002060"/>
                </a:solidFill>
                <a:latin typeface="宋体" pitchFamily="2" charset="-122"/>
                <a:ea typeface="宋体" pitchFamily="2" charset="-122"/>
                <a:cs typeface="楷体" panose="02010609060101010101" charset="-122"/>
                <a:sym typeface="+mn-ea"/>
              </a:rPr>
              <a:t>《</a:t>
            </a:r>
            <a:r>
              <a:rPr lang="en-US" altLang="zh-CN" sz="2000" b="1" dirty="0">
                <a:solidFill>
                  <a:srgbClr val="002060"/>
                </a:solidFill>
                <a:latin typeface="宋体" pitchFamily="2" charset="-122"/>
                <a:ea typeface="宋体" pitchFamily="2" charset="-122"/>
                <a:cs typeface="楷体" panose="02010609060101010101" charset="-122"/>
                <a:sym typeface="+mn-ea"/>
              </a:rPr>
              <a:t>2019</a:t>
            </a:r>
            <a:r>
              <a:rPr lang="zh-CN" altLang="en-US" sz="2000" b="1" dirty="0">
                <a:solidFill>
                  <a:srgbClr val="002060"/>
                </a:solidFill>
                <a:latin typeface="宋体" pitchFamily="2" charset="-122"/>
                <a:ea typeface="宋体" pitchFamily="2" charset="-122"/>
                <a:cs typeface="楷体" panose="02010609060101010101" charset="-122"/>
                <a:sym typeface="+mn-ea"/>
              </a:rPr>
              <a:t>年西藏自治区经济发展报告》</a:t>
            </a:r>
          </a:p>
        </p:txBody>
      </p:sp>
      <p:cxnSp>
        <p:nvCxnSpPr>
          <p:cNvPr id="16" name="直接连接符 15"/>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7" name="文本框 10"/>
          <p:cNvSpPr txBox="1"/>
          <p:nvPr/>
        </p:nvSpPr>
        <p:spPr>
          <a:xfrm>
            <a:off x="34290" y="193451"/>
            <a:ext cx="1832553" cy="584775"/>
          </a:xfrm>
          <a:prstGeom prst="rect">
            <a:avLst/>
          </a:prstGeom>
          <a:noFill/>
          <a:ln w="19050">
            <a:noFill/>
          </a:ln>
        </p:spPr>
        <p:txBody>
          <a:bodyPr wrap="none" rtlCol="0" anchor="t">
            <a:spAutoFit/>
          </a:bodyPr>
          <a:lstStyle/>
          <a:p>
            <a:pPr algn="l" fontAlgn="auto">
              <a:lnSpc>
                <a:spcPct val="100000"/>
              </a:lnSpc>
            </a:pPr>
            <a:r>
              <a:rPr lang="zh-CN" altLang="en-US" sz="3200" b="1" dirty="0" smtClean="0">
                <a:solidFill>
                  <a:srgbClr val="FF0000"/>
                </a:solidFill>
                <a:latin typeface="方正姚体" pitchFamily="2" charset="-122"/>
                <a:ea typeface="方正姚体" pitchFamily="2" charset="-122"/>
                <a:sym typeface="+mn-ea"/>
              </a:rPr>
              <a:t>史料实证</a:t>
            </a:r>
            <a:endParaRPr lang="zh-CN" altLang="en-US" sz="3200" b="1" dirty="0">
              <a:solidFill>
                <a:srgbClr val="FF0000"/>
              </a:solidFill>
              <a:latin typeface="方正姚体" pitchFamily="2" charset="-122"/>
              <a:ea typeface="方正姚体" pitchFamily="2" charset="-122"/>
              <a:sym typeface="+mn-ea"/>
            </a:endParaRPr>
          </a:p>
        </p:txBody>
      </p:sp>
      <p:sp>
        <p:nvSpPr>
          <p:cNvPr id="2" name="TextBox 1"/>
          <p:cNvSpPr txBox="1"/>
          <p:nvPr/>
        </p:nvSpPr>
        <p:spPr>
          <a:xfrm>
            <a:off x="183461" y="1017431"/>
            <a:ext cx="11862541" cy="2862322"/>
          </a:xfrm>
          <a:prstGeom prst="rect">
            <a:avLst/>
          </a:prstGeom>
          <a:noFill/>
          <a:ln w="25400">
            <a:solidFill>
              <a:srgbClr val="00B050"/>
            </a:solidFill>
          </a:ln>
        </p:spPr>
        <p:txBody>
          <a:bodyPr wrap="square" rtlCol="0">
            <a:spAutoFit/>
          </a:bodyPr>
          <a:lstStyle/>
          <a:p>
            <a:pPr>
              <a:lnSpc>
                <a:spcPct val="150000"/>
              </a:lnSpc>
            </a:pPr>
            <a:r>
              <a:rPr lang="zh-CN" altLang="en-US" sz="2000" b="1" dirty="0" smtClean="0">
                <a:solidFill>
                  <a:srgbClr val="002060"/>
                </a:solidFill>
                <a:latin typeface="宋体" pitchFamily="2" charset="-122"/>
                <a:ea typeface="宋体" pitchFamily="2" charset="-122"/>
              </a:rPr>
              <a:t>史料</a:t>
            </a:r>
            <a:r>
              <a:rPr lang="en-US" altLang="zh-CN" sz="2000" b="1" dirty="0" smtClean="0">
                <a:solidFill>
                  <a:srgbClr val="002060"/>
                </a:solidFill>
                <a:latin typeface="宋体" pitchFamily="2" charset="-122"/>
                <a:ea typeface="宋体" pitchFamily="2" charset="-122"/>
              </a:rPr>
              <a:t>1</a:t>
            </a:r>
            <a:r>
              <a:rPr lang="zh-CN" altLang="en-US" sz="2000" b="1" dirty="0" smtClean="0">
                <a:solidFill>
                  <a:srgbClr val="002060"/>
                </a:solidFill>
                <a:latin typeface="宋体" pitchFamily="2" charset="-122"/>
                <a:ea typeface="宋体" pitchFamily="2" charset="-122"/>
              </a:rPr>
              <a:t>：国家</a:t>
            </a:r>
            <a:r>
              <a:rPr lang="zh-CN" altLang="en-US" sz="2000" b="1" dirty="0">
                <a:solidFill>
                  <a:srgbClr val="002060"/>
                </a:solidFill>
                <a:latin typeface="宋体" pitchFamily="2" charset="-122"/>
                <a:ea typeface="宋体" pitchFamily="2" charset="-122"/>
              </a:rPr>
              <a:t>在制定国民经济和社会发展计划时，充分尊重和照顾民族自治地方的特点和需要，根据全国发展的整体布局和总体要求，将加快民族自治地方的发展摆到突出的战略位置。为加快西部地区和民族自治地方的</a:t>
            </a:r>
            <a:r>
              <a:rPr lang="zh-CN" altLang="en-US" sz="2000" b="1" dirty="0" smtClean="0">
                <a:solidFill>
                  <a:srgbClr val="002060"/>
                </a:solidFill>
                <a:latin typeface="宋体" pitchFamily="2" charset="-122"/>
                <a:ea typeface="宋体" pitchFamily="2" charset="-122"/>
              </a:rPr>
              <a:t>发展，中国政府</a:t>
            </a:r>
            <a:r>
              <a:rPr lang="zh-CN" altLang="en-US" sz="2000" b="1" dirty="0">
                <a:solidFill>
                  <a:srgbClr val="002060"/>
                </a:solidFill>
                <a:latin typeface="宋体" pitchFamily="2" charset="-122"/>
                <a:ea typeface="宋体" pitchFamily="2" charset="-122"/>
              </a:rPr>
              <a:t>于</a:t>
            </a:r>
            <a:r>
              <a:rPr lang="en-US" altLang="zh-CN" sz="2000" b="1" dirty="0">
                <a:solidFill>
                  <a:srgbClr val="002060"/>
                </a:solidFill>
                <a:latin typeface="宋体" pitchFamily="2" charset="-122"/>
                <a:ea typeface="宋体" pitchFamily="2" charset="-122"/>
              </a:rPr>
              <a:t>2000</a:t>
            </a:r>
            <a:r>
              <a:rPr lang="zh-CN" altLang="en-US" sz="2000" b="1" dirty="0">
                <a:solidFill>
                  <a:srgbClr val="002060"/>
                </a:solidFill>
                <a:latin typeface="宋体" pitchFamily="2" charset="-122"/>
                <a:ea typeface="宋体" pitchFamily="2" charset="-122"/>
              </a:rPr>
              <a:t>年开始实施西部大开发战略，全国</a:t>
            </a:r>
            <a:r>
              <a:rPr lang="en-US" altLang="zh-CN" sz="2000" b="1" dirty="0">
                <a:solidFill>
                  <a:srgbClr val="002060"/>
                </a:solidFill>
                <a:latin typeface="宋体" pitchFamily="2" charset="-122"/>
                <a:ea typeface="宋体" pitchFamily="2" charset="-122"/>
              </a:rPr>
              <a:t>5</a:t>
            </a:r>
            <a:r>
              <a:rPr lang="zh-CN" altLang="en-US" sz="2000" b="1" dirty="0">
                <a:solidFill>
                  <a:srgbClr val="002060"/>
                </a:solidFill>
                <a:latin typeface="宋体" pitchFamily="2" charset="-122"/>
                <a:ea typeface="宋体" pitchFamily="2" charset="-122"/>
              </a:rPr>
              <a:t>个自治区、</a:t>
            </a:r>
            <a:r>
              <a:rPr lang="en-US" altLang="zh-CN" sz="2000" b="1" dirty="0">
                <a:solidFill>
                  <a:srgbClr val="002060"/>
                </a:solidFill>
                <a:latin typeface="宋体" pitchFamily="2" charset="-122"/>
                <a:ea typeface="宋体" pitchFamily="2" charset="-122"/>
              </a:rPr>
              <a:t>27</a:t>
            </a:r>
            <a:r>
              <a:rPr lang="zh-CN" altLang="en-US" sz="2000" b="1" dirty="0">
                <a:solidFill>
                  <a:srgbClr val="002060"/>
                </a:solidFill>
                <a:latin typeface="宋体" pitchFamily="2" charset="-122"/>
                <a:ea typeface="宋体" pitchFamily="2" charset="-122"/>
              </a:rPr>
              <a:t>个自治州以及</a:t>
            </a:r>
            <a:r>
              <a:rPr lang="en-US" altLang="zh-CN" sz="2000" b="1" dirty="0">
                <a:solidFill>
                  <a:srgbClr val="002060"/>
                </a:solidFill>
                <a:latin typeface="宋体" pitchFamily="2" charset="-122"/>
                <a:ea typeface="宋体" pitchFamily="2" charset="-122"/>
              </a:rPr>
              <a:t>120</a:t>
            </a:r>
            <a:r>
              <a:rPr lang="zh-CN" altLang="en-US" sz="2000" b="1" dirty="0">
                <a:solidFill>
                  <a:srgbClr val="002060"/>
                </a:solidFill>
                <a:latin typeface="宋体" pitchFamily="2" charset="-122"/>
                <a:ea typeface="宋体" pitchFamily="2" charset="-122"/>
              </a:rPr>
              <a:t>个自治县</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旗</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中的</a:t>
            </a:r>
            <a:r>
              <a:rPr lang="en-US" altLang="zh-CN" sz="2000" b="1" dirty="0">
                <a:solidFill>
                  <a:srgbClr val="002060"/>
                </a:solidFill>
                <a:latin typeface="宋体" pitchFamily="2" charset="-122"/>
                <a:ea typeface="宋体" pitchFamily="2" charset="-122"/>
              </a:rPr>
              <a:t>83</a:t>
            </a:r>
            <a:r>
              <a:rPr lang="zh-CN" altLang="en-US" sz="2000" b="1" dirty="0">
                <a:solidFill>
                  <a:srgbClr val="002060"/>
                </a:solidFill>
                <a:latin typeface="宋体" pitchFamily="2" charset="-122"/>
                <a:ea typeface="宋体" pitchFamily="2" charset="-122"/>
              </a:rPr>
              <a:t>个自治县</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旗</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被纳入西部大开发的范围，还有</a:t>
            </a:r>
            <a:r>
              <a:rPr lang="en-US" altLang="zh-CN" sz="2000" b="1" dirty="0">
                <a:solidFill>
                  <a:srgbClr val="002060"/>
                </a:solidFill>
                <a:latin typeface="宋体" pitchFamily="2" charset="-122"/>
                <a:ea typeface="宋体" pitchFamily="2" charset="-122"/>
              </a:rPr>
              <a:t>3</a:t>
            </a:r>
            <a:r>
              <a:rPr lang="zh-CN" altLang="en-US" sz="2000" b="1" dirty="0">
                <a:solidFill>
                  <a:srgbClr val="002060"/>
                </a:solidFill>
                <a:latin typeface="宋体" pitchFamily="2" charset="-122"/>
                <a:ea typeface="宋体" pitchFamily="2" charset="-122"/>
              </a:rPr>
              <a:t>个自治州参照享受国家西部大开发优惠政策</a:t>
            </a:r>
            <a:r>
              <a:rPr lang="zh-CN" altLang="en-US" sz="2000" b="1" dirty="0" smtClean="0">
                <a:solidFill>
                  <a:srgbClr val="002060"/>
                </a:solidFill>
                <a:latin typeface="宋体" pitchFamily="2" charset="-122"/>
                <a:ea typeface="宋体" pitchFamily="2" charset="-122"/>
              </a:rPr>
              <a:t>。</a:t>
            </a:r>
            <a:endParaRPr lang="en-US" altLang="zh-CN" sz="2000" b="1" dirty="0" smtClean="0">
              <a:solidFill>
                <a:srgbClr val="002060"/>
              </a:solidFill>
              <a:latin typeface="宋体" pitchFamily="2" charset="-122"/>
              <a:ea typeface="宋体" pitchFamily="2" charset="-122"/>
            </a:endParaRPr>
          </a:p>
          <a:p>
            <a:pPr>
              <a:lnSpc>
                <a:spcPct val="150000"/>
              </a:lnSpc>
            </a:pPr>
            <a:r>
              <a:rPr lang="en-US" altLang="zh-CN" sz="2000" b="1" dirty="0" smtClean="0">
                <a:solidFill>
                  <a:srgbClr val="002060"/>
                </a:solidFill>
                <a:latin typeface="宋体" pitchFamily="2" charset="-122"/>
                <a:ea typeface="宋体" pitchFamily="2" charset="-122"/>
              </a:rPr>
              <a:t>                ——</a:t>
            </a:r>
            <a:r>
              <a:rPr lang="zh-CN" altLang="en-US" sz="2000" b="1" dirty="0" smtClean="0">
                <a:solidFill>
                  <a:srgbClr val="002060"/>
                </a:solidFill>
                <a:latin typeface="宋体" pitchFamily="2" charset="-122"/>
                <a:ea typeface="宋体" pitchFamily="2" charset="-122"/>
              </a:rPr>
              <a:t>中华人民共和国国务院新闻办公室</a:t>
            </a:r>
            <a:r>
              <a:rPr lang="en-US" altLang="zh-CN" sz="2000" b="1" dirty="0" smtClean="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中国的民族区域自治</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白皮书</a:t>
            </a:r>
            <a:r>
              <a:rPr lang="en-US" altLang="zh-CN" sz="2000" b="1" dirty="0">
                <a:solidFill>
                  <a:srgbClr val="002060"/>
                </a:solidFill>
                <a:latin typeface="宋体" pitchFamily="2" charset="-122"/>
                <a:ea typeface="宋体" pitchFamily="2" charset="-122"/>
              </a:rPr>
              <a:t>(2005</a:t>
            </a:r>
            <a:r>
              <a:rPr lang="zh-CN" altLang="en-US" sz="2000" b="1" dirty="0">
                <a:solidFill>
                  <a:srgbClr val="002060"/>
                </a:solidFill>
                <a:latin typeface="宋体" pitchFamily="2" charset="-122"/>
                <a:ea typeface="宋体" pitchFamily="2" charset="-122"/>
              </a:rPr>
              <a:t>年</a:t>
            </a:r>
            <a:r>
              <a:rPr lang="en-US" altLang="zh-CN" sz="2000" b="1" dirty="0">
                <a:solidFill>
                  <a:srgbClr val="002060"/>
                </a:solidFill>
                <a:latin typeface="宋体" pitchFamily="2" charset="-122"/>
                <a:ea typeface="宋体" pitchFamily="2" charset="-122"/>
              </a:rPr>
              <a:t>2</a:t>
            </a:r>
            <a:r>
              <a:rPr lang="zh-CN" altLang="en-US" sz="2000" b="1" dirty="0">
                <a:solidFill>
                  <a:srgbClr val="002060"/>
                </a:solidFill>
                <a:latin typeface="宋体" pitchFamily="2" charset="-122"/>
                <a:ea typeface="宋体" pitchFamily="2" charset="-122"/>
              </a:rPr>
              <a:t>月</a:t>
            </a:r>
            <a:r>
              <a:rPr lang="en-US" altLang="zh-CN" sz="2000" b="1" dirty="0">
                <a:solidFill>
                  <a:srgbClr val="002060"/>
                </a:solidFill>
                <a:latin typeface="宋体" pitchFamily="2" charset="-122"/>
                <a:ea typeface="宋体" pitchFamily="2" charset="-122"/>
              </a:rPr>
              <a:t>)</a:t>
            </a:r>
            <a:endParaRPr lang="zh-CN" altLang="en-US" sz="2000" b="1" dirty="0">
              <a:solidFill>
                <a:srgbClr val="002060"/>
              </a:solidFill>
              <a:latin typeface="宋体" pitchFamily="2" charset="-122"/>
              <a:ea typeface="宋体" pitchFamily="2" charset="-122"/>
            </a:endParaRPr>
          </a:p>
        </p:txBody>
      </p:sp>
    </p:spTree>
    <p:extLst>
      <p:ext uri="{BB962C8B-B14F-4D97-AF65-F5344CB8AC3E}">
        <p14:creationId xmlns:p14="http://schemas.microsoft.com/office/powerpoint/2010/main" val="2246620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直接连接符 1"/>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 y="914400"/>
            <a:ext cx="1215771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本框 10"/>
          <p:cNvSpPr txBox="1"/>
          <p:nvPr/>
        </p:nvSpPr>
        <p:spPr>
          <a:xfrm>
            <a:off x="34290" y="193451"/>
            <a:ext cx="1832553" cy="584775"/>
          </a:xfrm>
          <a:prstGeom prst="rect">
            <a:avLst/>
          </a:prstGeom>
          <a:noFill/>
          <a:ln w="19050">
            <a:noFill/>
          </a:ln>
        </p:spPr>
        <p:txBody>
          <a:bodyPr wrap="none" rtlCol="0" anchor="t">
            <a:spAutoFit/>
          </a:bodyPr>
          <a:lstStyle/>
          <a:p>
            <a:pPr algn="l" fontAlgn="auto">
              <a:lnSpc>
                <a:spcPct val="100000"/>
              </a:lnSpc>
            </a:pPr>
            <a:r>
              <a:rPr lang="zh-CN" altLang="en-US" sz="3200" b="1" dirty="0" smtClean="0">
                <a:solidFill>
                  <a:srgbClr val="FF0000"/>
                </a:solidFill>
                <a:latin typeface="方正姚体" pitchFamily="2" charset="-122"/>
                <a:ea typeface="方正姚体" pitchFamily="2" charset="-122"/>
                <a:sym typeface="+mn-ea"/>
              </a:rPr>
              <a:t>史料实证</a:t>
            </a:r>
            <a:endParaRPr lang="zh-CN" altLang="en-US" sz="3200" b="1" dirty="0">
              <a:solidFill>
                <a:srgbClr val="FF0000"/>
              </a:solidFill>
              <a:latin typeface="方正姚体" pitchFamily="2" charset="-122"/>
              <a:ea typeface="方正姚体" pitchFamily="2" charset="-122"/>
              <a:sym typeface="+mn-ea"/>
            </a:endParaRPr>
          </a:p>
        </p:txBody>
      </p:sp>
    </p:spTree>
    <p:extLst>
      <p:ext uri="{BB962C8B-B14F-4D97-AF65-F5344CB8AC3E}">
        <p14:creationId xmlns:p14="http://schemas.microsoft.com/office/powerpoint/2010/main" val="2346225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3" name="文本框 3"/>
          <p:cNvSpPr txBox="1"/>
          <p:nvPr/>
        </p:nvSpPr>
        <p:spPr>
          <a:xfrm>
            <a:off x="209233" y="1860783"/>
            <a:ext cx="7775668" cy="4524315"/>
          </a:xfrm>
          <a:prstGeom prst="rect">
            <a:avLst/>
          </a:prstGeom>
          <a:noFill/>
          <a:ln w="25400">
            <a:solidFill>
              <a:srgbClr val="00B050"/>
            </a:solidFill>
          </a:ln>
        </p:spPr>
        <p:txBody>
          <a:bodyPr wrap="square" rtlCol="0" anchor="t">
            <a:spAutoFit/>
          </a:bodyPr>
          <a:lstStyle/>
          <a:p>
            <a:pPr algn="just">
              <a:lnSpc>
                <a:spcPct val="150000"/>
              </a:lnSpc>
            </a:pPr>
            <a:r>
              <a:rPr lang="zh-CN" altLang="en-US" sz="2000" b="1" dirty="0" smtClean="0">
                <a:solidFill>
                  <a:srgbClr val="002060"/>
                </a:solidFill>
                <a:latin typeface="宋体" pitchFamily="2" charset="-122"/>
                <a:ea typeface="宋体" pitchFamily="2" charset="-122"/>
                <a:cs typeface="楷体" panose="02010609060101010101" charset="-122"/>
              </a:rPr>
              <a:t>     </a:t>
            </a:r>
            <a:r>
              <a:rPr lang="zh-CN" altLang="en-US" sz="2400" b="1" dirty="0" smtClean="0">
                <a:solidFill>
                  <a:srgbClr val="002060"/>
                </a:solidFill>
                <a:latin typeface="宋体" pitchFamily="2" charset="-122"/>
                <a:ea typeface="宋体" pitchFamily="2" charset="-122"/>
                <a:cs typeface="楷体" panose="02010609060101010101" charset="-122"/>
              </a:rPr>
              <a:t>历届</a:t>
            </a:r>
            <a:r>
              <a:rPr lang="zh-CN" altLang="en-US" sz="2400" b="1" dirty="0">
                <a:solidFill>
                  <a:srgbClr val="002060"/>
                </a:solidFill>
                <a:latin typeface="宋体" pitchFamily="2" charset="-122"/>
                <a:ea typeface="宋体" pitchFamily="2" charset="-122"/>
                <a:cs typeface="楷体" panose="02010609060101010101" charset="-122"/>
              </a:rPr>
              <a:t>全国人大代表的少数民族代表比例都高于少数民族人口比例。全国55个少数民族都有本民族的全国人大代表，人口超过100万的少数民族都有本民族的全国人大常委会</a:t>
            </a:r>
            <a:r>
              <a:rPr lang="zh-CN" altLang="en-US" sz="2400" b="1" dirty="0" smtClean="0">
                <a:solidFill>
                  <a:srgbClr val="002060"/>
                </a:solidFill>
                <a:latin typeface="宋体" pitchFamily="2" charset="-122"/>
                <a:ea typeface="宋体" pitchFamily="2" charset="-122"/>
                <a:cs typeface="楷体" panose="02010609060101010101" charset="-122"/>
              </a:rPr>
              <a:t>委员；在</a:t>
            </a:r>
            <a:r>
              <a:rPr lang="zh-CN" altLang="en-US" sz="2400" b="1" dirty="0">
                <a:solidFill>
                  <a:srgbClr val="002060"/>
                </a:solidFill>
                <a:latin typeface="宋体" pitchFamily="2" charset="-122"/>
                <a:ea typeface="宋体" pitchFamily="2" charset="-122"/>
                <a:cs typeface="楷体" panose="02010609060101010101" charset="-122"/>
              </a:rPr>
              <a:t>155个民族自治地方的人民代表大会常委会中，都有实行区域自治民族的公民担任主任或者副主任。各少数民族与汉族以平等地位参与国家事务和地方事务管理，民族区域自治制度有效地保障了各少数民族人民当家作主的权利。</a:t>
            </a:r>
          </a:p>
        </p:txBody>
      </p:sp>
      <p:sp>
        <p:nvSpPr>
          <p:cNvPr id="4" name="文本框 10"/>
          <p:cNvSpPr txBox="1"/>
          <p:nvPr/>
        </p:nvSpPr>
        <p:spPr>
          <a:xfrm>
            <a:off x="140808" y="1002897"/>
            <a:ext cx="11720634" cy="523220"/>
          </a:xfrm>
          <a:prstGeom prst="rect">
            <a:avLst/>
          </a:prstGeom>
          <a:noFill/>
          <a:ln w="19050">
            <a:noFill/>
          </a:ln>
        </p:spPr>
        <p:txBody>
          <a:bodyPr wrap="square" rtlCol="0" anchor="t">
            <a:spAutoFit/>
          </a:bodyPr>
          <a:lstStyle/>
          <a:p>
            <a:pPr algn="l" fontAlgn="auto">
              <a:lnSpc>
                <a:spcPct val="100000"/>
              </a:lnSpc>
            </a:pPr>
            <a:r>
              <a:rPr lang="zh-CN" altLang="en-US" sz="2800" b="1" dirty="0" smtClean="0">
                <a:solidFill>
                  <a:srgbClr val="FF0000"/>
                </a:solidFill>
                <a:latin typeface="方正姚体" pitchFamily="2" charset="-122"/>
                <a:ea typeface="方正姚体" pitchFamily="2" charset="-122"/>
                <a:sym typeface="+mn-ea"/>
              </a:rPr>
              <a:t>历史纵横：保障少数民族当家作主的权利</a:t>
            </a:r>
            <a:endParaRPr lang="zh-CN" sz="2800" b="1" dirty="0">
              <a:solidFill>
                <a:srgbClr val="FF0000"/>
              </a:solidFill>
              <a:latin typeface="方正姚体" pitchFamily="2" charset="-122"/>
              <a:ea typeface="方正姚体" pitchFamily="2" charset="-122"/>
              <a:sym typeface="+mn-ea"/>
            </a:endParaRPr>
          </a:p>
        </p:txBody>
      </p:sp>
      <p:sp>
        <p:nvSpPr>
          <p:cNvPr id="5" name="矩形 4"/>
          <p:cNvSpPr/>
          <p:nvPr/>
        </p:nvSpPr>
        <p:spPr>
          <a:xfrm>
            <a:off x="34290" y="172145"/>
            <a:ext cx="8981946" cy="584775"/>
          </a:xfrm>
          <a:prstGeom prst="rect">
            <a:avLst/>
          </a:prstGeom>
        </p:spPr>
        <p:txBody>
          <a:bodyPr wrap="none">
            <a:spAutoFit/>
          </a:bodyPr>
          <a:lstStyle/>
          <a:p>
            <a:r>
              <a:rPr lang="zh-CN" altLang="en-US" sz="3200" b="1" dirty="0">
                <a:solidFill>
                  <a:srgbClr val="FF0000"/>
                </a:solidFill>
                <a:latin typeface="方正姚体" pitchFamily="2" charset="-122"/>
                <a:ea typeface="方正姚体" pitchFamily="2" charset="-122"/>
              </a:rPr>
              <a:t>二、民族区域自治制度的发展（</a:t>
            </a:r>
            <a:r>
              <a:rPr lang="en-US" altLang="zh-CN" sz="3200" b="1" dirty="0">
                <a:solidFill>
                  <a:srgbClr val="FF0000"/>
                </a:solidFill>
                <a:latin typeface="方正姚体" pitchFamily="2" charset="-122"/>
                <a:ea typeface="方正姚体" pitchFamily="2" charset="-122"/>
              </a:rPr>
              <a:t>1978—2012</a:t>
            </a:r>
            <a:r>
              <a:rPr lang="zh-CN" altLang="en-US" sz="3200" b="1" dirty="0">
                <a:solidFill>
                  <a:srgbClr val="FF0000"/>
                </a:solidFill>
                <a:latin typeface="方正姚体" pitchFamily="2" charset="-122"/>
                <a:ea typeface="方正姚体" pitchFamily="2" charset="-122"/>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3893" y="3688847"/>
            <a:ext cx="3627549" cy="257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图片 6"/>
          <p:cNvPicPr>
            <a:picLocks noChangeAspect="1"/>
          </p:cNvPicPr>
          <p:nvPr/>
        </p:nvPicPr>
        <p:blipFill>
          <a:blip r:embed="rId3"/>
          <a:stretch>
            <a:fillRect/>
          </a:stretch>
        </p:blipFill>
        <p:spPr>
          <a:xfrm>
            <a:off x="8233893" y="1264507"/>
            <a:ext cx="3627549" cy="2273826"/>
          </a:xfrm>
          <a:prstGeom prst="roundRect">
            <a:avLst/>
          </a:prstGeom>
        </p:spPr>
      </p:pic>
    </p:spTree>
    <p:extLst>
      <p:ext uri="{BB962C8B-B14F-4D97-AF65-F5344CB8AC3E}">
        <p14:creationId xmlns:p14="http://schemas.microsoft.com/office/powerpoint/2010/main" val="126637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heel(1)">
                                      <p:cBhvr>
                                        <p:cTn id="1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直接连接符 1"/>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6" name="矩形 5"/>
          <p:cNvSpPr/>
          <p:nvPr/>
        </p:nvSpPr>
        <p:spPr>
          <a:xfrm>
            <a:off x="34290" y="172145"/>
            <a:ext cx="8981946" cy="584775"/>
          </a:xfrm>
          <a:prstGeom prst="rect">
            <a:avLst/>
          </a:prstGeom>
        </p:spPr>
        <p:txBody>
          <a:bodyPr wrap="none">
            <a:spAutoFit/>
          </a:bodyPr>
          <a:lstStyle/>
          <a:p>
            <a:r>
              <a:rPr lang="zh-CN" altLang="en-US" sz="3200" b="1" dirty="0">
                <a:solidFill>
                  <a:srgbClr val="FF0000"/>
                </a:solidFill>
                <a:latin typeface="方正姚体" pitchFamily="2" charset="-122"/>
                <a:ea typeface="方正姚体" pitchFamily="2" charset="-122"/>
              </a:rPr>
              <a:t>二、民族区域自治制度的发展（</a:t>
            </a:r>
            <a:r>
              <a:rPr lang="en-US" altLang="zh-CN" sz="3200" b="1" dirty="0">
                <a:solidFill>
                  <a:srgbClr val="FF0000"/>
                </a:solidFill>
                <a:latin typeface="方正姚体" pitchFamily="2" charset="-122"/>
                <a:ea typeface="方正姚体" pitchFamily="2" charset="-122"/>
              </a:rPr>
              <a:t>1978—2012</a:t>
            </a:r>
            <a:r>
              <a:rPr lang="zh-CN" altLang="en-US" sz="3200" b="1" dirty="0">
                <a:solidFill>
                  <a:srgbClr val="FF0000"/>
                </a:solidFill>
                <a:latin typeface="方正姚体" pitchFamily="2" charset="-122"/>
                <a:ea typeface="方正姚体" pitchFamily="2" charset="-122"/>
              </a:rPr>
              <a:t>）：</a:t>
            </a:r>
          </a:p>
        </p:txBody>
      </p:sp>
      <p:sp>
        <p:nvSpPr>
          <p:cNvPr id="7" name="文本框 10"/>
          <p:cNvSpPr txBox="1"/>
          <p:nvPr/>
        </p:nvSpPr>
        <p:spPr>
          <a:xfrm>
            <a:off x="140808" y="1002897"/>
            <a:ext cx="11720634" cy="523220"/>
          </a:xfrm>
          <a:prstGeom prst="rect">
            <a:avLst/>
          </a:prstGeom>
          <a:noFill/>
          <a:ln w="19050">
            <a:noFill/>
          </a:ln>
        </p:spPr>
        <p:txBody>
          <a:bodyPr wrap="square" rtlCol="0" anchor="t">
            <a:spAutoFit/>
          </a:bodyPr>
          <a:lstStyle/>
          <a:p>
            <a:pPr algn="l" fontAlgn="auto">
              <a:lnSpc>
                <a:spcPct val="100000"/>
              </a:lnSpc>
            </a:pPr>
            <a:r>
              <a:rPr lang="en-US" sz="2800" b="1" dirty="0">
                <a:solidFill>
                  <a:srgbClr val="FF0000"/>
                </a:solidFill>
                <a:latin typeface="方正姚体" pitchFamily="2" charset="-122"/>
                <a:ea typeface="方正姚体" pitchFamily="2" charset="-122"/>
                <a:sym typeface="+mn-ea"/>
              </a:rPr>
              <a:t>2</a:t>
            </a:r>
            <a:r>
              <a:rPr lang="zh-CN" altLang="en-US" sz="2800" b="1" dirty="0" smtClean="0">
                <a:solidFill>
                  <a:srgbClr val="FF0000"/>
                </a:solidFill>
                <a:latin typeface="方正姚体" pitchFamily="2" charset="-122"/>
                <a:ea typeface="方正姚体" pitchFamily="2" charset="-122"/>
                <a:sym typeface="+mn-ea"/>
              </a:rPr>
              <a:t>、实行</a:t>
            </a:r>
            <a:r>
              <a:rPr lang="zh-CN" sz="2800" b="1" dirty="0" smtClean="0">
                <a:solidFill>
                  <a:srgbClr val="FF0000"/>
                </a:solidFill>
                <a:latin typeface="方正姚体" pitchFamily="2" charset="-122"/>
                <a:ea typeface="方正姚体" pitchFamily="2" charset="-122"/>
                <a:sym typeface="+mn-ea"/>
              </a:rPr>
              <a:t>民族区域自治制度</a:t>
            </a:r>
            <a:r>
              <a:rPr lang="zh-CN" altLang="en-US" sz="2800" b="1" dirty="0" smtClean="0">
                <a:solidFill>
                  <a:srgbClr val="FF0000"/>
                </a:solidFill>
                <a:latin typeface="方正姚体" pitchFamily="2" charset="-122"/>
                <a:ea typeface="方正姚体" pitchFamily="2" charset="-122"/>
                <a:sym typeface="+mn-ea"/>
              </a:rPr>
              <a:t>的</a:t>
            </a:r>
            <a:r>
              <a:rPr lang="zh-CN" sz="2800" b="1" dirty="0" smtClean="0">
                <a:solidFill>
                  <a:srgbClr val="FF0000"/>
                </a:solidFill>
                <a:latin typeface="方正姚体" pitchFamily="2" charset="-122"/>
                <a:ea typeface="方正姚体" pitchFamily="2" charset="-122"/>
                <a:sym typeface="+mn-ea"/>
              </a:rPr>
              <a:t>意义</a:t>
            </a:r>
            <a:r>
              <a:rPr lang="zh-CN" altLang="en-US" sz="2800" b="1" dirty="0" smtClean="0">
                <a:solidFill>
                  <a:srgbClr val="FF0000"/>
                </a:solidFill>
                <a:latin typeface="方正姚体" pitchFamily="2" charset="-122"/>
                <a:ea typeface="方正姚体" pitchFamily="2" charset="-122"/>
                <a:sym typeface="+mn-ea"/>
              </a:rPr>
              <a:t>（优势）：</a:t>
            </a:r>
            <a:endParaRPr lang="zh-CN" sz="2800" b="1" dirty="0">
              <a:solidFill>
                <a:srgbClr val="FF0000"/>
              </a:solidFill>
              <a:latin typeface="方正姚体" pitchFamily="2" charset="-122"/>
              <a:ea typeface="方正姚体" pitchFamily="2" charset="-122"/>
              <a:sym typeface="+mn-ea"/>
            </a:endParaRPr>
          </a:p>
        </p:txBody>
      </p:sp>
      <p:sp>
        <p:nvSpPr>
          <p:cNvPr id="8" name="文本框 23"/>
          <p:cNvSpPr txBox="1"/>
          <p:nvPr/>
        </p:nvSpPr>
        <p:spPr>
          <a:xfrm>
            <a:off x="167322" y="1683083"/>
            <a:ext cx="11894820" cy="4524315"/>
          </a:xfrm>
          <a:prstGeom prst="rect">
            <a:avLst/>
          </a:prstGeom>
          <a:noFill/>
          <a:ln>
            <a:noFill/>
          </a:ln>
        </p:spPr>
        <p:txBody>
          <a:bodyPr wrap="square" rtlCol="0" anchor="t">
            <a:spAutoFit/>
          </a:bodyPr>
          <a:lstStyle/>
          <a:p>
            <a:pPr>
              <a:lnSpc>
                <a:spcPct val="150000"/>
              </a:lnSpc>
            </a:pPr>
            <a:r>
              <a:rPr lang="zh-CN" altLang="en-US" sz="2400" b="1" dirty="0" smtClean="0">
                <a:solidFill>
                  <a:srgbClr val="002060"/>
                </a:solidFill>
                <a:latin typeface="宋体" pitchFamily="2" charset="-122"/>
                <a:ea typeface="宋体" pitchFamily="2" charset="-122"/>
              </a:rPr>
              <a:t>（</a:t>
            </a:r>
            <a:r>
              <a:rPr lang="en-US" altLang="zh-CN" sz="2400" b="1" dirty="0" smtClean="0">
                <a:solidFill>
                  <a:srgbClr val="002060"/>
                </a:solidFill>
                <a:latin typeface="宋体" pitchFamily="2" charset="-122"/>
                <a:ea typeface="宋体" pitchFamily="2" charset="-122"/>
              </a:rPr>
              <a:t>1</a:t>
            </a:r>
            <a:r>
              <a:rPr lang="zh-CN" altLang="en-US" sz="2400" b="1" dirty="0" smtClean="0">
                <a:solidFill>
                  <a:srgbClr val="002060"/>
                </a:solidFill>
                <a:latin typeface="宋体" pitchFamily="2" charset="-122"/>
                <a:ea typeface="宋体" pitchFamily="2" charset="-122"/>
              </a:rPr>
              <a:t>）民族区域自治制度的优势在于维护</a:t>
            </a:r>
            <a:r>
              <a:rPr lang="zh-CN" altLang="en-US" sz="2400" b="1" dirty="0">
                <a:solidFill>
                  <a:srgbClr val="002060"/>
                </a:solidFill>
                <a:latin typeface="宋体" pitchFamily="2" charset="-122"/>
                <a:ea typeface="宋体" pitchFamily="2" charset="-122"/>
              </a:rPr>
              <a:t>国家的集中统一，保障少数民族合法权益，巩固和</a:t>
            </a:r>
            <a:r>
              <a:rPr lang="zh-CN" altLang="en-US" sz="2400" b="1" dirty="0" smtClean="0">
                <a:solidFill>
                  <a:srgbClr val="002060"/>
                </a:solidFill>
                <a:latin typeface="宋体" pitchFamily="2" charset="-122"/>
                <a:ea typeface="宋体" pitchFamily="2" charset="-122"/>
              </a:rPr>
              <a:t>发展平等团结互助和谐社会主义</a:t>
            </a:r>
            <a:r>
              <a:rPr lang="zh-CN" altLang="en-US" sz="2400" b="1" dirty="0">
                <a:solidFill>
                  <a:srgbClr val="002060"/>
                </a:solidFill>
                <a:latin typeface="宋体" pitchFamily="2" charset="-122"/>
                <a:ea typeface="宋体" pitchFamily="2" charset="-122"/>
              </a:rPr>
              <a:t>民族关系，打牢</a:t>
            </a:r>
            <a:r>
              <a:rPr lang="zh-CN" altLang="en-US" sz="2400" b="1" dirty="0">
                <a:solidFill>
                  <a:srgbClr val="FF0000"/>
                </a:solidFill>
                <a:latin typeface="宋体" pitchFamily="2" charset="-122"/>
                <a:ea typeface="宋体" pitchFamily="2" charset="-122"/>
              </a:rPr>
              <a:t>中华民族共同体</a:t>
            </a:r>
            <a:r>
              <a:rPr lang="zh-CN" altLang="en-US" sz="2400" b="1" dirty="0">
                <a:solidFill>
                  <a:srgbClr val="002060"/>
                </a:solidFill>
                <a:latin typeface="宋体" pitchFamily="2" charset="-122"/>
                <a:ea typeface="宋体" pitchFamily="2" charset="-122"/>
              </a:rPr>
              <a:t>思想</a:t>
            </a:r>
            <a:r>
              <a:rPr lang="zh-CN" altLang="en-US" sz="2400" b="1" dirty="0" smtClean="0">
                <a:solidFill>
                  <a:srgbClr val="002060"/>
                </a:solidFill>
                <a:latin typeface="宋体" pitchFamily="2" charset="-122"/>
                <a:ea typeface="宋体" pitchFamily="2" charset="-122"/>
              </a:rPr>
              <a:t>基础，实现民族</a:t>
            </a:r>
            <a:r>
              <a:rPr lang="zh-CN" altLang="en-US" sz="2400" b="1" dirty="0">
                <a:solidFill>
                  <a:srgbClr val="002060"/>
                </a:solidFill>
                <a:latin typeface="宋体" pitchFamily="2" charset="-122"/>
                <a:ea typeface="宋体" pitchFamily="2" charset="-122"/>
              </a:rPr>
              <a:t>地区经济社会</a:t>
            </a:r>
            <a:r>
              <a:rPr lang="zh-CN" altLang="en-US" sz="2400" b="1" dirty="0" smtClean="0">
                <a:solidFill>
                  <a:srgbClr val="002060"/>
                </a:solidFill>
                <a:latin typeface="宋体" pitchFamily="2" charset="-122"/>
                <a:ea typeface="宋体" pitchFamily="2" charset="-122"/>
              </a:rPr>
              <a:t>事业加快发展</a:t>
            </a:r>
            <a:r>
              <a:rPr lang="zh-CN" altLang="en-US" sz="2400" b="1" dirty="0">
                <a:solidFill>
                  <a:srgbClr val="002060"/>
                </a:solidFill>
                <a:latin typeface="宋体" pitchFamily="2" charset="-122"/>
                <a:ea typeface="宋体" pitchFamily="2" charset="-122"/>
              </a:rPr>
              <a:t>；</a:t>
            </a:r>
            <a:endParaRPr lang="en-US" altLang="zh-CN" sz="2400" b="1" dirty="0">
              <a:solidFill>
                <a:srgbClr val="002060"/>
              </a:solidFill>
              <a:latin typeface="宋体" pitchFamily="2" charset="-122"/>
              <a:ea typeface="宋体" pitchFamily="2" charset="-122"/>
            </a:endParaRPr>
          </a:p>
          <a:p>
            <a:pPr>
              <a:lnSpc>
                <a:spcPct val="150000"/>
              </a:lnSpc>
            </a:pPr>
            <a:r>
              <a:rPr lang="zh-CN" altLang="en-US" sz="2400" b="1" dirty="0" smtClean="0">
                <a:solidFill>
                  <a:srgbClr val="002060"/>
                </a:solidFill>
                <a:latin typeface="宋体" pitchFamily="2" charset="-122"/>
                <a:ea typeface="宋体" pitchFamily="2" charset="-122"/>
              </a:rPr>
              <a:t>（</a:t>
            </a:r>
            <a:r>
              <a:rPr lang="en-US" altLang="zh-CN" sz="2400" b="1" dirty="0" smtClean="0">
                <a:solidFill>
                  <a:srgbClr val="002060"/>
                </a:solidFill>
                <a:latin typeface="宋体" pitchFamily="2" charset="-122"/>
                <a:ea typeface="宋体" pitchFamily="2" charset="-122"/>
              </a:rPr>
              <a:t>2</a:t>
            </a:r>
            <a:r>
              <a:rPr lang="zh-CN" altLang="en-US" sz="2400" b="1" dirty="0" smtClean="0">
                <a:solidFill>
                  <a:srgbClr val="002060"/>
                </a:solidFill>
                <a:latin typeface="宋体" pitchFamily="2" charset="-122"/>
                <a:ea typeface="宋体" pitchFamily="2" charset="-122"/>
              </a:rPr>
              <a:t>）实行民族区域自治，体现了国家充分尊重和保障各少数民族管理本民族的事务的权利的精神，体现了坚持</a:t>
            </a:r>
            <a:r>
              <a:rPr lang="zh-CN" altLang="en-US" sz="2400" b="1" dirty="0" smtClean="0">
                <a:solidFill>
                  <a:srgbClr val="FF0000"/>
                </a:solidFill>
                <a:latin typeface="宋体" pitchFamily="2" charset="-122"/>
                <a:ea typeface="宋体" pitchFamily="2" charset="-122"/>
              </a:rPr>
              <a:t>民族平等</a:t>
            </a:r>
            <a:r>
              <a:rPr lang="zh-CN" altLang="en-US" sz="2400" b="1" dirty="0" smtClean="0">
                <a:solidFill>
                  <a:srgbClr val="002060"/>
                </a:solidFill>
                <a:latin typeface="宋体" pitchFamily="2" charset="-122"/>
                <a:ea typeface="宋体" pitchFamily="2" charset="-122"/>
              </a:rPr>
              <a:t>、</a:t>
            </a:r>
            <a:r>
              <a:rPr lang="zh-CN" altLang="en-US" sz="2400" b="1" dirty="0" smtClean="0">
                <a:solidFill>
                  <a:srgbClr val="FF0000"/>
                </a:solidFill>
                <a:latin typeface="宋体" pitchFamily="2" charset="-122"/>
                <a:ea typeface="宋体" pitchFamily="2" charset="-122"/>
              </a:rPr>
              <a:t>民族团结</a:t>
            </a:r>
            <a:r>
              <a:rPr lang="zh-CN" altLang="en-US" sz="2400" b="1" dirty="0" smtClean="0">
                <a:solidFill>
                  <a:srgbClr val="002060"/>
                </a:solidFill>
                <a:latin typeface="宋体" pitchFamily="2" charset="-122"/>
                <a:ea typeface="宋体" pitchFamily="2" charset="-122"/>
              </a:rPr>
              <a:t>和各</a:t>
            </a:r>
            <a:r>
              <a:rPr lang="zh-CN" altLang="en-US" sz="2400" b="1" dirty="0" smtClean="0">
                <a:solidFill>
                  <a:srgbClr val="FF0000"/>
                </a:solidFill>
                <a:latin typeface="宋体" pitchFamily="2" charset="-122"/>
                <a:ea typeface="宋体" pitchFamily="2" charset="-122"/>
              </a:rPr>
              <a:t>民族共同繁荣的原则</a:t>
            </a:r>
            <a:r>
              <a:rPr lang="zh-CN" altLang="en-US" sz="2400" b="1" dirty="0" smtClean="0">
                <a:solidFill>
                  <a:srgbClr val="002060"/>
                </a:solidFill>
                <a:latin typeface="宋体" pitchFamily="2" charset="-122"/>
                <a:ea typeface="宋体" pitchFamily="2" charset="-122"/>
              </a:rPr>
              <a:t>。</a:t>
            </a:r>
            <a:endParaRPr lang="en-US" altLang="zh-CN" sz="2400" b="1" dirty="0" smtClean="0">
              <a:solidFill>
                <a:srgbClr val="002060"/>
              </a:solidFill>
              <a:latin typeface="宋体" pitchFamily="2" charset="-122"/>
              <a:ea typeface="宋体" pitchFamily="2" charset="-122"/>
            </a:endParaRPr>
          </a:p>
          <a:p>
            <a:pPr>
              <a:lnSpc>
                <a:spcPct val="150000"/>
              </a:lnSpc>
            </a:pPr>
            <a:r>
              <a:rPr lang="zh-CN" altLang="en-US" sz="2400" b="1" dirty="0" smtClean="0">
                <a:solidFill>
                  <a:srgbClr val="002060"/>
                </a:solidFill>
                <a:latin typeface="宋体" pitchFamily="2" charset="-122"/>
                <a:ea typeface="宋体" pitchFamily="2" charset="-122"/>
              </a:rPr>
              <a:t>（</a:t>
            </a:r>
            <a:r>
              <a:rPr lang="en-US" altLang="zh-CN" sz="2400" b="1" dirty="0" smtClean="0">
                <a:solidFill>
                  <a:srgbClr val="002060"/>
                </a:solidFill>
                <a:latin typeface="宋体" pitchFamily="2" charset="-122"/>
                <a:ea typeface="宋体" pitchFamily="2" charset="-122"/>
              </a:rPr>
              <a:t>3</a:t>
            </a:r>
            <a:r>
              <a:rPr lang="zh-CN" altLang="en-US" sz="2400" b="1" dirty="0" smtClean="0">
                <a:solidFill>
                  <a:srgbClr val="002060"/>
                </a:solidFill>
                <a:latin typeface="宋体" pitchFamily="2" charset="-122"/>
                <a:ea typeface="宋体" pitchFamily="2" charset="-122"/>
              </a:rPr>
              <a:t>）民族区域自治</a:t>
            </a:r>
            <a:r>
              <a:rPr lang="zh-CN" altLang="en-US" sz="2400" b="1" dirty="0" smtClean="0">
                <a:solidFill>
                  <a:srgbClr val="FF0000"/>
                </a:solidFill>
                <a:latin typeface="宋体" pitchFamily="2" charset="-122"/>
                <a:ea typeface="宋体" pitchFamily="2" charset="-122"/>
              </a:rPr>
              <a:t>既保证</a:t>
            </a:r>
            <a:r>
              <a:rPr lang="zh-CN" altLang="en-US" sz="2400" b="1" dirty="0" smtClean="0">
                <a:solidFill>
                  <a:srgbClr val="002060"/>
                </a:solidFill>
                <a:latin typeface="宋体" pitchFamily="2" charset="-122"/>
                <a:ea typeface="宋体" pitchFamily="2" charset="-122"/>
              </a:rPr>
              <a:t>了少数民族当家作主、管理本民族事务的</a:t>
            </a:r>
            <a:r>
              <a:rPr lang="zh-CN" altLang="en-US" sz="2400" b="1" dirty="0">
                <a:solidFill>
                  <a:srgbClr val="002060"/>
                </a:solidFill>
                <a:latin typeface="宋体" pitchFamily="2" charset="-122"/>
                <a:ea typeface="宋体" pitchFamily="2" charset="-122"/>
              </a:rPr>
              <a:t>愿望</a:t>
            </a:r>
            <a:r>
              <a:rPr lang="zh-CN" altLang="en-US" sz="2400" b="1" dirty="0" smtClean="0">
                <a:solidFill>
                  <a:srgbClr val="002060"/>
                </a:solidFill>
                <a:latin typeface="宋体" pitchFamily="2" charset="-122"/>
                <a:ea typeface="宋体" pitchFamily="2" charset="-122"/>
              </a:rPr>
              <a:t>，</a:t>
            </a:r>
            <a:r>
              <a:rPr lang="zh-CN" altLang="en-US" sz="2400" b="1" dirty="0" smtClean="0">
                <a:solidFill>
                  <a:srgbClr val="FF0000"/>
                </a:solidFill>
                <a:latin typeface="宋体" pitchFamily="2" charset="-122"/>
                <a:ea typeface="宋体" pitchFamily="2" charset="-122"/>
              </a:rPr>
              <a:t>又保证</a:t>
            </a:r>
            <a:r>
              <a:rPr lang="zh-CN" altLang="en-US" sz="2400" b="1" dirty="0" smtClean="0">
                <a:solidFill>
                  <a:srgbClr val="002060"/>
                </a:solidFill>
                <a:latin typeface="宋体" pitchFamily="2" charset="-122"/>
                <a:ea typeface="宋体" pitchFamily="2" charset="-122"/>
              </a:rPr>
              <a:t>了国家的集中统一，巩固和发展了中华民族大团结，</a:t>
            </a:r>
            <a:r>
              <a:rPr lang="zh-CN" altLang="en-US" sz="2400" b="1" dirty="0" smtClean="0">
                <a:solidFill>
                  <a:srgbClr val="FF0000"/>
                </a:solidFill>
                <a:latin typeface="宋体" pitchFamily="2" charset="-122"/>
                <a:ea typeface="宋体" pitchFamily="2" charset="-122"/>
              </a:rPr>
              <a:t>还能调动</a:t>
            </a:r>
            <a:r>
              <a:rPr lang="zh-CN" altLang="en-US" sz="2400" b="1" dirty="0">
                <a:solidFill>
                  <a:srgbClr val="002060"/>
                </a:solidFill>
                <a:latin typeface="宋体" pitchFamily="2" charset="-122"/>
                <a:ea typeface="宋体" pitchFamily="2" charset="-122"/>
              </a:rPr>
              <a:t>各族人民的积极性和创造性，推动社会主义现代化建设事业的发展</a:t>
            </a:r>
            <a:r>
              <a:rPr lang="zh-CN" altLang="en-US" sz="2400" b="1" dirty="0" smtClean="0">
                <a:solidFill>
                  <a:srgbClr val="002060"/>
                </a:solidFill>
                <a:latin typeface="宋体" pitchFamily="2" charset="-122"/>
                <a:ea typeface="宋体" pitchFamily="2" charset="-122"/>
              </a:rPr>
              <a:t>；</a:t>
            </a:r>
            <a:endParaRPr lang="zh-CN" altLang="en-US" sz="2400" b="1" dirty="0">
              <a:solidFill>
                <a:srgbClr val="002060"/>
              </a:solidFill>
              <a:latin typeface="宋体" pitchFamily="2" charset="-122"/>
              <a:ea typeface="宋体" pitchFamily="2" charset="-122"/>
            </a:endParaRPr>
          </a:p>
        </p:txBody>
      </p:sp>
    </p:spTree>
    <p:extLst>
      <p:ext uri="{BB962C8B-B14F-4D97-AF65-F5344CB8AC3E}">
        <p14:creationId xmlns:p14="http://schemas.microsoft.com/office/powerpoint/2010/main" val="423470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7" name="直接连接符 6"/>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2" name="矩形 1"/>
          <p:cNvSpPr/>
          <p:nvPr/>
        </p:nvSpPr>
        <p:spPr>
          <a:xfrm>
            <a:off x="34290" y="171003"/>
            <a:ext cx="11989943" cy="584775"/>
          </a:xfrm>
          <a:prstGeom prst="rect">
            <a:avLst/>
          </a:prstGeom>
        </p:spPr>
        <p:txBody>
          <a:bodyPr wrap="square">
            <a:spAutoFit/>
          </a:bodyPr>
          <a:lstStyle/>
          <a:p>
            <a:r>
              <a:rPr lang="zh-CN" altLang="en-US" sz="3200" b="1" dirty="0">
                <a:solidFill>
                  <a:srgbClr val="FF0000"/>
                </a:solidFill>
                <a:latin typeface="方正姚体" pitchFamily="2" charset="-122"/>
                <a:ea typeface="方正姚体" pitchFamily="2" charset="-122"/>
              </a:rPr>
              <a:t>三</a:t>
            </a:r>
            <a:r>
              <a:rPr lang="zh-CN" altLang="en-US" sz="3200" b="1" dirty="0" smtClean="0">
                <a:solidFill>
                  <a:srgbClr val="FF0000"/>
                </a:solidFill>
                <a:latin typeface="方正姚体" pitchFamily="2" charset="-122"/>
                <a:ea typeface="方正姚体" pitchFamily="2" charset="-122"/>
              </a:rPr>
              <a:t>、中共十八大以来民族区域自治</a:t>
            </a:r>
            <a:r>
              <a:rPr lang="zh-CN" altLang="en-US" sz="3200" b="1" dirty="0">
                <a:solidFill>
                  <a:srgbClr val="FF0000"/>
                </a:solidFill>
                <a:latin typeface="方正姚体" pitchFamily="2" charset="-122"/>
                <a:ea typeface="方正姚体" pitchFamily="2" charset="-122"/>
              </a:rPr>
              <a:t>制度的完善（</a:t>
            </a:r>
            <a:r>
              <a:rPr lang="en-US" altLang="zh-CN" sz="3200" b="1" dirty="0">
                <a:solidFill>
                  <a:srgbClr val="FF0000"/>
                </a:solidFill>
                <a:latin typeface="方正姚体" pitchFamily="2" charset="-122"/>
                <a:ea typeface="方正姚体" pitchFamily="2" charset="-122"/>
              </a:rPr>
              <a:t>2012——</a:t>
            </a:r>
            <a:r>
              <a:rPr lang="zh-CN" altLang="en-US" sz="3200" b="1" dirty="0">
                <a:solidFill>
                  <a:srgbClr val="FF0000"/>
                </a:solidFill>
                <a:latin typeface="方正姚体" pitchFamily="2" charset="-122"/>
                <a:ea typeface="方正姚体" pitchFamily="2" charset="-122"/>
              </a:rPr>
              <a:t>现在）：</a:t>
            </a:r>
          </a:p>
        </p:txBody>
      </p:sp>
      <p:sp>
        <p:nvSpPr>
          <p:cNvPr id="8" name="文本框 10"/>
          <p:cNvSpPr txBox="1"/>
          <p:nvPr/>
        </p:nvSpPr>
        <p:spPr>
          <a:xfrm>
            <a:off x="153687" y="1002897"/>
            <a:ext cx="7535000" cy="523220"/>
          </a:xfrm>
          <a:prstGeom prst="rect">
            <a:avLst/>
          </a:prstGeom>
          <a:noFill/>
          <a:ln w="19050">
            <a:noFill/>
          </a:ln>
        </p:spPr>
        <p:txBody>
          <a:bodyPr wrap="square" rtlCol="0" anchor="t">
            <a:spAutoFit/>
          </a:bodyPr>
          <a:lstStyle/>
          <a:p>
            <a:pPr algn="l" fontAlgn="auto">
              <a:lnSpc>
                <a:spcPct val="100000"/>
              </a:lnSpc>
            </a:pPr>
            <a:r>
              <a:rPr lang="en-US" sz="2800" b="1" dirty="0" smtClean="0">
                <a:solidFill>
                  <a:srgbClr val="FF0000"/>
                </a:solidFill>
                <a:latin typeface="方正姚体" pitchFamily="2" charset="-122"/>
                <a:ea typeface="方正姚体" pitchFamily="2" charset="-122"/>
                <a:sym typeface="+mn-ea"/>
              </a:rPr>
              <a:t>1</a:t>
            </a:r>
            <a:r>
              <a:rPr lang="zh-CN" altLang="en-US" sz="2800" b="1" dirty="0" smtClean="0">
                <a:solidFill>
                  <a:srgbClr val="FF0000"/>
                </a:solidFill>
                <a:latin typeface="方正姚体" pitchFamily="2" charset="-122"/>
                <a:ea typeface="方正姚体" pitchFamily="2" charset="-122"/>
                <a:sym typeface="+mn-ea"/>
              </a:rPr>
              <a:t>、十八大以来：</a:t>
            </a:r>
            <a:r>
              <a:rPr lang="zh-CN" altLang="en-US" sz="2800" b="1" dirty="0" smtClean="0">
                <a:solidFill>
                  <a:srgbClr val="002060"/>
                </a:solidFill>
                <a:latin typeface="方正姚体" pitchFamily="2" charset="-122"/>
                <a:ea typeface="方正姚体" pitchFamily="2" charset="-122"/>
                <a:sym typeface="+mn-ea"/>
              </a:rPr>
              <a:t>“</a:t>
            </a:r>
            <a:r>
              <a:rPr lang="zh-CN" altLang="en-US" sz="2800" b="1" dirty="0" smtClean="0">
                <a:solidFill>
                  <a:srgbClr val="002060"/>
                </a:solidFill>
                <a:latin typeface="方正姚体" pitchFamily="2" charset="-122"/>
                <a:ea typeface="方正姚体" pitchFamily="2" charset="-122"/>
                <a:sym typeface="Wingdings" pitchFamily="2" charset="2"/>
              </a:rPr>
              <a:t>两个共同”、“五个认同”</a:t>
            </a:r>
            <a:endParaRPr lang="zh-CN" sz="2800" b="1" dirty="0">
              <a:solidFill>
                <a:srgbClr val="002060"/>
              </a:solidFill>
              <a:latin typeface="方正姚体" pitchFamily="2" charset="-122"/>
              <a:ea typeface="方正姚体" pitchFamily="2" charset="-122"/>
              <a:sym typeface="+mn-ea"/>
            </a:endParaRPr>
          </a:p>
        </p:txBody>
      </p:sp>
      <p:sp>
        <p:nvSpPr>
          <p:cNvPr id="5" name="矩形 4"/>
          <p:cNvSpPr/>
          <p:nvPr/>
        </p:nvSpPr>
        <p:spPr>
          <a:xfrm>
            <a:off x="429121" y="2091572"/>
            <a:ext cx="11200280" cy="2862322"/>
          </a:xfrm>
          <a:prstGeom prst="rect">
            <a:avLst/>
          </a:prstGeom>
        </p:spPr>
        <p:txBody>
          <a:bodyPr wrap="square">
            <a:spAutoFit/>
          </a:bodyPr>
          <a:lstStyle/>
          <a:p>
            <a:pPr fontAlgn="auto">
              <a:lnSpc>
                <a:spcPct val="150000"/>
              </a:lnSpc>
            </a:pPr>
            <a:r>
              <a:rPr lang="zh-CN" altLang="en-US" sz="2400" b="1" dirty="0" smtClean="0">
                <a:solidFill>
                  <a:srgbClr val="002060"/>
                </a:solidFill>
                <a:latin typeface="宋体" panose="02010600030101010101" pitchFamily="2" charset="-122"/>
                <a:ea typeface="宋体" panose="02010600030101010101" pitchFamily="2" charset="-122"/>
              </a:rPr>
              <a:t>（</a:t>
            </a:r>
            <a:r>
              <a:rPr lang="en-US" altLang="zh-CN" sz="2400" b="1" dirty="0" smtClean="0">
                <a:solidFill>
                  <a:srgbClr val="002060"/>
                </a:solidFill>
                <a:latin typeface="宋体" panose="02010600030101010101" pitchFamily="2" charset="-122"/>
                <a:ea typeface="宋体" panose="02010600030101010101" pitchFamily="2" charset="-122"/>
              </a:rPr>
              <a:t>1</a:t>
            </a:r>
            <a:r>
              <a:rPr lang="zh-CN" altLang="en-US" sz="2400" b="1" dirty="0" smtClean="0">
                <a:solidFill>
                  <a:srgbClr val="002060"/>
                </a:solidFill>
                <a:latin typeface="宋体" panose="02010600030101010101" pitchFamily="2" charset="-122"/>
                <a:ea typeface="宋体" panose="02010600030101010101" pitchFamily="2" charset="-122"/>
              </a:rPr>
              <a:t>）（</a:t>
            </a:r>
            <a:r>
              <a:rPr lang="en-US" altLang="zh-CN" sz="2400" b="1" dirty="0" smtClean="0">
                <a:solidFill>
                  <a:srgbClr val="002060"/>
                </a:solidFill>
                <a:latin typeface="宋体" panose="02010600030101010101" pitchFamily="2" charset="-122"/>
                <a:ea typeface="宋体" panose="02010600030101010101" pitchFamily="2" charset="-122"/>
              </a:rPr>
              <a:t>2012</a:t>
            </a:r>
            <a:r>
              <a:rPr lang="zh-CN" altLang="en-US" sz="2400" b="1" dirty="0" smtClean="0">
                <a:solidFill>
                  <a:srgbClr val="002060"/>
                </a:solidFill>
                <a:latin typeface="宋体" panose="02010600030101010101" pitchFamily="2" charset="-122"/>
                <a:ea typeface="宋体" panose="02010600030101010101" pitchFamily="2" charset="-122"/>
              </a:rPr>
              <a:t>年）党的十八</a:t>
            </a:r>
            <a:r>
              <a:rPr lang="zh-CN" altLang="en-US" sz="2400" b="1" dirty="0">
                <a:solidFill>
                  <a:srgbClr val="002060"/>
                </a:solidFill>
                <a:latin typeface="宋体" panose="02010600030101010101" pitchFamily="2" charset="-122"/>
                <a:ea typeface="宋体" panose="02010600030101010101" pitchFamily="2" charset="-122"/>
              </a:rPr>
              <a:t>大以来，党和国家要求</a:t>
            </a:r>
            <a:r>
              <a:rPr lang="zh-CN" altLang="en-US" sz="2400" b="1" dirty="0" smtClean="0">
                <a:solidFill>
                  <a:srgbClr val="002060"/>
                </a:solidFill>
                <a:latin typeface="宋体" panose="02010600030101010101" pitchFamily="2" charset="-122"/>
                <a:ea typeface="宋体" panose="02010600030101010101" pitchFamily="2" charset="-122"/>
              </a:rPr>
              <a:t>坚持各民族</a:t>
            </a:r>
            <a:r>
              <a:rPr lang="en-US" altLang="zh-CN" sz="2400" b="1" dirty="0" smtClean="0">
                <a:solidFill>
                  <a:srgbClr val="002060"/>
                </a:solidFill>
                <a:latin typeface="宋体" panose="02010600030101010101" pitchFamily="2" charset="-122"/>
                <a:ea typeface="宋体" panose="02010600030101010101" pitchFamily="2" charset="-122"/>
              </a:rPr>
              <a:t>“</a:t>
            </a:r>
            <a:r>
              <a:rPr lang="zh-CN" altLang="en-US" sz="2400" b="1" dirty="0" smtClean="0">
                <a:solidFill>
                  <a:srgbClr val="FF0000"/>
                </a:solidFill>
                <a:latin typeface="宋体" panose="02010600030101010101" pitchFamily="2" charset="-122"/>
                <a:ea typeface="宋体" panose="02010600030101010101" pitchFamily="2" charset="-122"/>
                <a:sym typeface="+mn-ea"/>
              </a:rPr>
              <a:t>共同团结奋斗，共同繁荣发展</a:t>
            </a:r>
            <a:r>
              <a:rPr lang="en-US" altLang="zh-CN" sz="2400" b="1" dirty="0" smtClean="0">
                <a:solidFill>
                  <a:srgbClr val="002060"/>
                </a:solidFill>
                <a:latin typeface="宋体" panose="02010600030101010101" pitchFamily="2" charset="-122"/>
                <a:ea typeface="宋体" panose="02010600030101010101" pitchFamily="2" charset="-122"/>
              </a:rPr>
              <a:t>”</a:t>
            </a:r>
            <a:r>
              <a:rPr lang="zh-CN" altLang="en-US" sz="2400" b="1" dirty="0" smtClean="0">
                <a:solidFill>
                  <a:srgbClr val="002060"/>
                </a:solidFill>
                <a:latin typeface="宋体" panose="02010600030101010101" pitchFamily="2" charset="-122"/>
                <a:ea typeface="宋体" panose="02010600030101010101" pitchFamily="2" charset="-122"/>
              </a:rPr>
              <a:t>的民族工作主题；</a:t>
            </a:r>
            <a:endParaRPr lang="en-US" altLang="zh-CN" sz="2400" b="1" dirty="0" smtClean="0">
              <a:solidFill>
                <a:srgbClr val="002060"/>
              </a:solidFill>
              <a:latin typeface="宋体" panose="02010600030101010101" pitchFamily="2" charset="-122"/>
              <a:ea typeface="宋体" panose="02010600030101010101" pitchFamily="2" charset="-122"/>
            </a:endParaRPr>
          </a:p>
          <a:p>
            <a:pPr fontAlgn="auto">
              <a:lnSpc>
                <a:spcPct val="150000"/>
              </a:lnSpc>
            </a:pPr>
            <a:endParaRPr lang="en-US" altLang="zh-CN" sz="2400" b="1" dirty="0" smtClean="0">
              <a:solidFill>
                <a:srgbClr val="002060"/>
              </a:solidFill>
              <a:latin typeface="宋体" panose="02010600030101010101" pitchFamily="2" charset="-122"/>
              <a:ea typeface="宋体" panose="02010600030101010101" pitchFamily="2" charset="-122"/>
            </a:endParaRPr>
          </a:p>
          <a:p>
            <a:pPr fontAlgn="auto">
              <a:lnSpc>
                <a:spcPct val="150000"/>
              </a:lnSpc>
            </a:pPr>
            <a:r>
              <a:rPr lang="zh-CN" altLang="en-US" sz="2400" b="1" dirty="0" smtClean="0">
                <a:solidFill>
                  <a:srgbClr val="002060"/>
                </a:solidFill>
                <a:latin typeface="宋体" panose="02010600030101010101" pitchFamily="2" charset="-122"/>
                <a:ea typeface="宋体" panose="02010600030101010101" pitchFamily="2" charset="-122"/>
              </a:rPr>
              <a:t>（</a:t>
            </a:r>
            <a:r>
              <a:rPr lang="en-US" altLang="zh-CN" sz="2400" b="1" dirty="0" smtClean="0">
                <a:solidFill>
                  <a:srgbClr val="002060"/>
                </a:solidFill>
                <a:latin typeface="宋体" panose="02010600030101010101" pitchFamily="2" charset="-122"/>
                <a:ea typeface="宋体" panose="02010600030101010101" pitchFamily="2" charset="-122"/>
              </a:rPr>
              <a:t>2</a:t>
            </a:r>
            <a:r>
              <a:rPr lang="zh-CN" altLang="en-US" sz="2400" b="1" dirty="0" smtClean="0">
                <a:solidFill>
                  <a:srgbClr val="002060"/>
                </a:solidFill>
                <a:latin typeface="宋体" panose="02010600030101010101" pitchFamily="2" charset="-122"/>
                <a:ea typeface="宋体" panose="02010600030101010101" pitchFamily="2" charset="-122"/>
              </a:rPr>
              <a:t>）全面落实党的民族政策，坚持和完善民族区域自治制度，不断增进各族人民对</a:t>
            </a:r>
            <a:r>
              <a:rPr lang="zh-CN" altLang="en-US" sz="2400" b="1" dirty="0" smtClean="0">
                <a:solidFill>
                  <a:srgbClr val="FF0000"/>
                </a:solidFill>
                <a:latin typeface="宋体" panose="02010600030101010101" pitchFamily="2" charset="-122"/>
                <a:ea typeface="宋体" panose="02010600030101010101" pitchFamily="2" charset="-122"/>
              </a:rPr>
              <a:t>伟大祖国、中华民族、中华文化、中国共产党</a:t>
            </a:r>
            <a:r>
              <a:rPr lang="zh-CN" altLang="en-US" sz="2400" b="1" dirty="0" smtClean="0">
                <a:solidFill>
                  <a:srgbClr val="002060"/>
                </a:solidFill>
                <a:latin typeface="宋体" panose="02010600030101010101" pitchFamily="2" charset="-122"/>
                <a:ea typeface="宋体" panose="02010600030101010101" pitchFamily="2" charset="-122"/>
              </a:rPr>
              <a:t>和</a:t>
            </a:r>
            <a:r>
              <a:rPr lang="zh-CN" altLang="en-US" sz="2400" b="1" dirty="0" smtClean="0">
                <a:solidFill>
                  <a:srgbClr val="FF0000"/>
                </a:solidFill>
                <a:latin typeface="宋体" panose="02010600030101010101" pitchFamily="2" charset="-122"/>
                <a:ea typeface="宋体" panose="02010600030101010101" pitchFamily="2" charset="-122"/>
              </a:rPr>
              <a:t>中国特色社会主义</a:t>
            </a:r>
            <a:r>
              <a:rPr lang="zh-CN" altLang="en-US" sz="2400" b="1" dirty="0" smtClean="0">
                <a:solidFill>
                  <a:srgbClr val="002060"/>
                </a:solidFill>
                <a:latin typeface="宋体" panose="02010600030101010101" pitchFamily="2" charset="-122"/>
                <a:ea typeface="宋体" panose="02010600030101010101" pitchFamily="2" charset="-122"/>
              </a:rPr>
              <a:t>的</a:t>
            </a:r>
            <a:r>
              <a:rPr lang="zh-CN" altLang="en-US" sz="2400" b="1" dirty="0" smtClean="0">
                <a:solidFill>
                  <a:srgbClr val="002060"/>
                </a:solidFill>
                <a:latin typeface="宋体" panose="02010600030101010101" pitchFamily="2" charset="-122"/>
                <a:ea typeface="宋体" panose="02010600030101010101" pitchFamily="2" charset="-122"/>
                <a:sym typeface="+mn-ea"/>
              </a:rPr>
              <a:t>认同</a:t>
            </a:r>
            <a:r>
              <a:rPr lang="zh-CN" altLang="en-US" sz="2400" b="1" dirty="0" smtClean="0">
                <a:solidFill>
                  <a:srgbClr val="002060"/>
                </a:solidFill>
                <a:latin typeface="宋体" panose="02010600030101010101" pitchFamily="2" charset="-122"/>
                <a:ea typeface="宋体" panose="02010600030101010101" pitchFamily="2" charset="-122"/>
              </a:rPr>
              <a:t>。</a:t>
            </a:r>
            <a:endParaRPr lang="zh-CN" altLang="en-US" sz="2400" b="1" dirty="0">
              <a:solidFill>
                <a:srgbClr val="00206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组合 14"/>
          <p:cNvGrpSpPr/>
          <p:nvPr/>
        </p:nvGrpSpPr>
        <p:grpSpPr>
          <a:xfrm>
            <a:off x="235" y="268403"/>
            <a:ext cx="799902" cy="1851074"/>
            <a:chOff x="11571416" y="3959358"/>
            <a:chExt cx="620584" cy="1723139"/>
          </a:xfrm>
        </p:grpSpPr>
        <p:sp>
          <p:nvSpPr>
            <p:cNvPr id="13" name="矩形 12"/>
            <p:cNvSpPr/>
            <p:nvPr/>
          </p:nvSpPr>
          <p:spPr>
            <a:xfrm>
              <a:off x="11571416" y="3959358"/>
              <a:ext cx="620584" cy="1723137"/>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1571416" y="5115169"/>
              <a:ext cx="620584" cy="567328"/>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2"/>
          <p:cNvSpPr txBox="1"/>
          <p:nvPr/>
        </p:nvSpPr>
        <p:spPr>
          <a:xfrm>
            <a:off x="800137" y="449083"/>
            <a:ext cx="618815" cy="1938020"/>
          </a:xfrm>
          <a:prstGeom prst="rect">
            <a:avLst/>
          </a:prstGeom>
          <a:noFill/>
        </p:spPr>
        <p:txBody>
          <a:bodyPr wrap="square" lIns="91449" tIns="45724" rIns="91449" bIns="45724" rtlCol="0" anchor="ctr">
            <a:spAutoFit/>
          </a:bodyPr>
          <a:lstStyle>
            <a:defPPr>
              <a:defRPr lang="zh-CN"/>
            </a:defPPr>
            <a:lvl1pPr algn="ctr">
              <a:defRPr sz="6000" b="1">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Arial" panose="020B0604020202020204" pitchFamily="34" charset="0"/>
                <a:ea typeface="微软雅黑" panose="020B0503020204020204" charset="-122"/>
                <a:cs typeface="Arial" panose="020B0604020202020204" pitchFamily="34" charset="0"/>
              </a:defRPr>
            </a:lvl1pPr>
          </a:lstStyle>
          <a:p>
            <a:pPr algn="r"/>
            <a:r>
              <a:rPr lang="zh-CN" altLang="en-US" dirty="0">
                <a:solidFill>
                  <a:srgbClr val="002060"/>
                </a:solidFill>
                <a:latin typeface="方正姚体" pitchFamily="2" charset="-122"/>
                <a:ea typeface="方正姚体" pitchFamily="2" charset="-122"/>
              </a:rPr>
              <a:t>目录</a:t>
            </a:r>
          </a:p>
        </p:txBody>
      </p:sp>
      <p:grpSp>
        <p:nvGrpSpPr>
          <p:cNvPr id="6" name="组合 5"/>
          <p:cNvGrpSpPr/>
          <p:nvPr/>
        </p:nvGrpSpPr>
        <p:grpSpPr>
          <a:xfrm>
            <a:off x="1682343" y="1362781"/>
            <a:ext cx="8536940" cy="922020"/>
            <a:chOff x="4779" y="1319"/>
            <a:chExt cx="13444" cy="1452"/>
          </a:xfrm>
        </p:grpSpPr>
        <p:sp>
          <p:nvSpPr>
            <p:cNvPr id="21" name="Oval 5"/>
            <p:cNvSpPr>
              <a:spLocks noChangeArrowheads="1"/>
            </p:cNvSpPr>
            <p:nvPr/>
          </p:nvSpPr>
          <p:spPr bwMode="auto">
            <a:xfrm>
              <a:off x="4779" y="1319"/>
              <a:ext cx="1396" cy="1401"/>
            </a:xfrm>
            <a:prstGeom prst="ellipse">
              <a:avLst/>
            </a:prstGeom>
            <a:solidFill>
              <a:srgbClr val="3E4150"/>
            </a:solidFill>
            <a:ln w="9525">
              <a:noFill/>
              <a:round/>
            </a:ln>
          </p:spPr>
          <p:txBody>
            <a:bodyPr vert="horz" wrap="square" lIns="91438" tIns="45719" rIns="91438" bIns="45719" numCol="1" anchor="t" anchorCtr="0" compatLnSpc="1"/>
            <a:lstStyle/>
            <a:p>
              <a:endParaRPr lang="zh-CN" altLang="en-US"/>
            </a:p>
          </p:txBody>
        </p:sp>
        <p:sp>
          <p:nvSpPr>
            <p:cNvPr id="31" name="标题 7"/>
            <p:cNvSpPr>
              <a:spLocks noGrp="1"/>
            </p:cNvSpPr>
            <p:nvPr/>
          </p:nvSpPr>
          <p:spPr>
            <a:xfrm>
              <a:off x="6308" y="1373"/>
              <a:ext cx="11915" cy="1398"/>
            </a:xfrm>
            <a:prstGeom prst="rect">
              <a:avLst/>
            </a:prstGeom>
          </p:spPr>
          <p:txBody>
            <a:bodyPr vert="horz" lIns="91417" tIns="45708" rIns="91417" bIns="457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b="1" dirty="0" smtClean="0">
                  <a:solidFill>
                    <a:srgbClr val="002060"/>
                  </a:solidFill>
                  <a:latin typeface="方正姚体" pitchFamily="2" charset="-122"/>
                  <a:ea typeface="方正姚体" pitchFamily="2" charset="-122"/>
                </a:rPr>
                <a:t>民族区域自治制度的建立</a:t>
              </a:r>
              <a:endParaRPr lang="zh-CN" altLang="en-US" sz="4000" b="1" dirty="0">
                <a:solidFill>
                  <a:srgbClr val="002060"/>
                </a:solidFill>
                <a:latin typeface="方正姚体" pitchFamily="2" charset="-122"/>
                <a:ea typeface="方正姚体" pitchFamily="2" charset="-122"/>
              </a:endParaRPr>
            </a:p>
          </p:txBody>
        </p:sp>
        <p:sp>
          <p:nvSpPr>
            <p:cNvPr id="4" name="文本框 3"/>
            <p:cNvSpPr txBox="1"/>
            <p:nvPr/>
          </p:nvSpPr>
          <p:spPr>
            <a:xfrm>
              <a:off x="4824" y="1411"/>
              <a:ext cx="1195" cy="1178"/>
            </a:xfrm>
            <a:prstGeom prst="rect">
              <a:avLst/>
            </a:prstGeom>
            <a:noFill/>
          </p:spPr>
          <p:txBody>
            <a:bodyPr wrap="none" rtlCol="0">
              <a:spAutoFit/>
            </a:bodyPr>
            <a:lstStyle/>
            <a:p>
              <a:r>
                <a:rPr lang="en-US" altLang="zh-CN" sz="4265" b="1" dirty="0">
                  <a:solidFill>
                    <a:schemeClr val="bg1"/>
                  </a:solidFill>
                  <a:latin typeface="Kristen ITC" panose="03050502040202030202" pitchFamily="66" charset="0"/>
                </a:rPr>
                <a:t>01</a:t>
              </a:r>
              <a:endParaRPr lang="zh-CN" altLang="en-US" sz="4265" b="1" dirty="0">
                <a:solidFill>
                  <a:schemeClr val="bg1"/>
                </a:solidFill>
                <a:latin typeface="Kristen ITC" panose="03050502040202030202" pitchFamily="66" charset="0"/>
              </a:endParaRPr>
            </a:p>
          </p:txBody>
        </p:sp>
      </p:grpSp>
      <p:grpSp>
        <p:nvGrpSpPr>
          <p:cNvPr id="5" name="组合 4"/>
          <p:cNvGrpSpPr/>
          <p:nvPr/>
        </p:nvGrpSpPr>
        <p:grpSpPr>
          <a:xfrm>
            <a:off x="1682343" y="3084194"/>
            <a:ext cx="8642350" cy="889635"/>
            <a:chOff x="4780" y="3204"/>
            <a:chExt cx="11576" cy="1401"/>
          </a:xfrm>
        </p:grpSpPr>
        <p:sp>
          <p:nvSpPr>
            <p:cNvPr id="28" name="Oval 5"/>
            <p:cNvSpPr>
              <a:spLocks noChangeArrowheads="1"/>
            </p:cNvSpPr>
            <p:nvPr/>
          </p:nvSpPr>
          <p:spPr bwMode="auto">
            <a:xfrm>
              <a:off x="4780" y="3204"/>
              <a:ext cx="1179" cy="1401"/>
            </a:xfrm>
            <a:prstGeom prst="ellipse">
              <a:avLst/>
            </a:prstGeom>
            <a:solidFill>
              <a:srgbClr val="3E4150"/>
            </a:solidFill>
            <a:ln w="9525">
              <a:noFill/>
              <a:round/>
            </a:ln>
          </p:spPr>
          <p:txBody>
            <a:bodyPr vert="horz" wrap="square" lIns="91438" tIns="45719" rIns="91438" bIns="45719" numCol="1" anchor="t" anchorCtr="0" compatLnSpc="1"/>
            <a:lstStyle/>
            <a:p>
              <a:endParaRPr lang="zh-CN" altLang="en-US"/>
            </a:p>
          </p:txBody>
        </p:sp>
        <p:sp>
          <p:nvSpPr>
            <p:cNvPr id="33" name="标题 1"/>
            <p:cNvSpPr>
              <a:spLocks noGrp="1"/>
            </p:cNvSpPr>
            <p:nvPr/>
          </p:nvSpPr>
          <p:spPr>
            <a:xfrm>
              <a:off x="6197" y="3247"/>
              <a:ext cx="10159" cy="1178"/>
            </a:xfrm>
            <a:prstGeom prst="rect">
              <a:avLst/>
            </a:prstGeom>
          </p:spPr>
          <p:txBody>
            <a:bodyPr vert="horz" lIns="91417" tIns="45708" rIns="91417" bIns="45708" rtlCol="0" anchor="ctr">
              <a:noAutofit/>
            </a:bodyPr>
            <a:lstStyle>
              <a:lvl1pPr algn="ctr" defTabSz="964565" rtl="0" eaLnBrk="1" latinLnBrk="0" hangingPunct="1">
                <a:spcBef>
                  <a:spcPct val="0"/>
                </a:spcBef>
                <a:buNone/>
                <a:defRPr sz="4640" kern="1200">
                  <a:solidFill>
                    <a:sysClr val="windowText" lastClr="000000"/>
                  </a:solidFill>
                  <a:latin typeface="Calibri" panose="020F0502020204030204"/>
                  <a:ea typeface="+mn-ea"/>
                  <a:cs typeface="+mn-ea"/>
                </a:defRPr>
              </a:lvl1pPr>
            </a:lstStyle>
            <a:p>
              <a:pPr algn="l">
                <a:lnSpc>
                  <a:spcPct val="90000"/>
                </a:lnSpc>
              </a:pPr>
              <a:r>
                <a:rPr lang="zh-CN" altLang="en-US" sz="4000" b="1" dirty="0" smtClean="0">
                  <a:solidFill>
                    <a:srgbClr val="002060"/>
                  </a:solidFill>
                  <a:latin typeface="方正姚体" pitchFamily="2" charset="-122"/>
                  <a:ea typeface="方正姚体" pitchFamily="2" charset="-122"/>
                  <a:cs typeface="+mj-cs"/>
                </a:rPr>
                <a:t>民族区域自治制度的发展</a:t>
              </a:r>
              <a:endParaRPr lang="zh-CN" altLang="en-US" sz="4000" b="1" dirty="0">
                <a:solidFill>
                  <a:srgbClr val="002060"/>
                </a:solidFill>
                <a:latin typeface="方正姚体" pitchFamily="2" charset="-122"/>
                <a:ea typeface="方正姚体" pitchFamily="2" charset="-122"/>
                <a:cs typeface="+mj-cs"/>
              </a:endParaRPr>
            </a:p>
          </p:txBody>
        </p:sp>
        <p:sp>
          <p:nvSpPr>
            <p:cNvPr id="24" name="文本框 23"/>
            <p:cNvSpPr txBox="1"/>
            <p:nvPr/>
          </p:nvSpPr>
          <p:spPr>
            <a:xfrm>
              <a:off x="4814" y="3290"/>
              <a:ext cx="1145" cy="1178"/>
            </a:xfrm>
            <a:prstGeom prst="rect">
              <a:avLst/>
            </a:prstGeom>
            <a:noFill/>
          </p:spPr>
          <p:txBody>
            <a:bodyPr wrap="square" rtlCol="0">
              <a:spAutoFit/>
            </a:bodyPr>
            <a:lstStyle/>
            <a:p>
              <a:r>
                <a:rPr lang="en-US" altLang="zh-CN" sz="4265" b="1" dirty="0">
                  <a:solidFill>
                    <a:schemeClr val="bg1"/>
                  </a:solidFill>
                  <a:latin typeface="Kristen ITC" panose="03050502040202030202" pitchFamily="66" charset="0"/>
                </a:rPr>
                <a:t>02</a:t>
              </a:r>
              <a:endParaRPr lang="zh-CN" altLang="en-US" sz="4265" b="1" dirty="0">
                <a:solidFill>
                  <a:schemeClr val="bg1"/>
                </a:solidFill>
                <a:latin typeface="Kristen ITC" panose="03050502040202030202" pitchFamily="66" charset="0"/>
              </a:endParaRPr>
            </a:p>
          </p:txBody>
        </p:sp>
      </p:grpSp>
      <p:grpSp>
        <p:nvGrpSpPr>
          <p:cNvPr id="17" name="组合 16"/>
          <p:cNvGrpSpPr/>
          <p:nvPr/>
        </p:nvGrpSpPr>
        <p:grpSpPr>
          <a:xfrm>
            <a:off x="1651384" y="4514450"/>
            <a:ext cx="10540616" cy="889635"/>
            <a:chOff x="4780" y="3204"/>
            <a:chExt cx="11576" cy="1401"/>
          </a:xfrm>
        </p:grpSpPr>
        <p:sp>
          <p:nvSpPr>
            <p:cNvPr id="18" name="Oval 5"/>
            <p:cNvSpPr>
              <a:spLocks noChangeArrowheads="1"/>
            </p:cNvSpPr>
            <p:nvPr/>
          </p:nvSpPr>
          <p:spPr bwMode="auto">
            <a:xfrm>
              <a:off x="4780" y="3204"/>
              <a:ext cx="1001" cy="1401"/>
            </a:xfrm>
            <a:prstGeom prst="ellipse">
              <a:avLst/>
            </a:prstGeom>
            <a:solidFill>
              <a:srgbClr val="3E4150"/>
            </a:solidFill>
            <a:ln w="9525">
              <a:noFill/>
              <a:round/>
            </a:ln>
          </p:spPr>
          <p:txBody>
            <a:bodyPr vert="horz" wrap="square" lIns="91438" tIns="45719" rIns="91438" bIns="45719" numCol="1" anchor="t" anchorCtr="0" compatLnSpc="1"/>
            <a:lstStyle/>
            <a:p>
              <a:endParaRPr lang="zh-CN" altLang="en-US"/>
            </a:p>
          </p:txBody>
        </p:sp>
        <p:sp>
          <p:nvSpPr>
            <p:cNvPr id="19" name="标题 1"/>
            <p:cNvSpPr>
              <a:spLocks noGrp="1"/>
            </p:cNvSpPr>
            <p:nvPr/>
          </p:nvSpPr>
          <p:spPr>
            <a:xfrm>
              <a:off x="5880" y="3247"/>
              <a:ext cx="10476" cy="1178"/>
            </a:xfrm>
            <a:prstGeom prst="rect">
              <a:avLst/>
            </a:prstGeom>
          </p:spPr>
          <p:txBody>
            <a:bodyPr vert="horz" lIns="91417" tIns="45708" rIns="91417" bIns="45708" rtlCol="0" anchor="ctr">
              <a:noAutofit/>
            </a:bodyPr>
            <a:lstStyle>
              <a:lvl1pPr algn="ctr" defTabSz="964565" rtl="0" eaLnBrk="1" latinLnBrk="0" hangingPunct="1">
                <a:spcBef>
                  <a:spcPct val="0"/>
                </a:spcBef>
                <a:buNone/>
                <a:defRPr sz="4640" kern="1200">
                  <a:solidFill>
                    <a:sysClr val="windowText" lastClr="000000"/>
                  </a:solidFill>
                  <a:latin typeface="Calibri" panose="020F0502020204030204"/>
                  <a:ea typeface="+mn-ea"/>
                  <a:cs typeface="+mn-ea"/>
                </a:defRPr>
              </a:lvl1pPr>
            </a:lstStyle>
            <a:p>
              <a:pPr algn="l">
                <a:lnSpc>
                  <a:spcPct val="90000"/>
                </a:lnSpc>
              </a:pPr>
              <a:r>
                <a:rPr lang="zh-CN" altLang="en-US" sz="4000" b="1" dirty="0" smtClean="0">
                  <a:solidFill>
                    <a:srgbClr val="002060"/>
                  </a:solidFill>
                  <a:latin typeface="方正姚体" pitchFamily="2" charset="-122"/>
                  <a:ea typeface="方正姚体" pitchFamily="2" charset="-122"/>
                  <a:cs typeface="+mj-cs"/>
                </a:rPr>
                <a:t>中共十八大以来民族区域自治制度的完善</a:t>
              </a:r>
              <a:endParaRPr lang="zh-CN" altLang="en-US" sz="4000" b="1" dirty="0">
                <a:solidFill>
                  <a:srgbClr val="002060"/>
                </a:solidFill>
                <a:latin typeface="方正姚体" pitchFamily="2" charset="-122"/>
                <a:ea typeface="方正姚体" pitchFamily="2" charset="-122"/>
                <a:cs typeface="+mj-cs"/>
              </a:endParaRPr>
            </a:p>
          </p:txBody>
        </p:sp>
        <p:sp>
          <p:nvSpPr>
            <p:cNvPr id="20" name="文本框 23"/>
            <p:cNvSpPr txBox="1"/>
            <p:nvPr/>
          </p:nvSpPr>
          <p:spPr>
            <a:xfrm>
              <a:off x="4814" y="3290"/>
              <a:ext cx="967" cy="1178"/>
            </a:xfrm>
            <a:prstGeom prst="rect">
              <a:avLst/>
            </a:prstGeom>
            <a:noFill/>
          </p:spPr>
          <p:txBody>
            <a:bodyPr wrap="square" rtlCol="0">
              <a:spAutoFit/>
            </a:bodyPr>
            <a:lstStyle/>
            <a:p>
              <a:r>
                <a:rPr lang="en-US" altLang="zh-CN" sz="4265" b="1" dirty="0" smtClean="0">
                  <a:solidFill>
                    <a:schemeClr val="bg1"/>
                  </a:solidFill>
                  <a:latin typeface="Kristen ITC" panose="03050502040202030202" pitchFamily="66" charset="0"/>
                </a:rPr>
                <a:t>03</a:t>
              </a:r>
              <a:endParaRPr lang="zh-CN" altLang="en-US" sz="4265" b="1" dirty="0">
                <a:solidFill>
                  <a:schemeClr val="bg1"/>
                </a:solidFill>
                <a:latin typeface="Kristen ITC" panose="03050502040202030202" pitchFamily="66" charset="0"/>
              </a:endParaRPr>
            </a:p>
          </p:txBody>
        </p:sp>
      </p:grpSp>
    </p:spTree>
    <p:extLst>
      <p:ext uri="{BB962C8B-B14F-4D97-AF65-F5344CB8AC3E}">
        <p14:creationId xmlns:p14="http://schemas.microsoft.com/office/powerpoint/2010/main" val="2570329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53687" y="1727099"/>
            <a:ext cx="708424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lnSpc>
                <a:spcPct val="150000"/>
              </a:lnSpc>
            </a:pPr>
            <a:r>
              <a:rPr lang="zh-CN" altLang="en-US" sz="2400" b="1" dirty="0" smtClean="0">
                <a:solidFill>
                  <a:srgbClr val="002060"/>
                </a:solidFill>
                <a:latin typeface="宋体" panose="02010600030101010101" pitchFamily="2" charset="-122"/>
                <a:ea typeface="宋体" panose="02010600030101010101" pitchFamily="2" charset="-122"/>
              </a:rPr>
              <a:t>（</a:t>
            </a:r>
            <a:r>
              <a:rPr lang="en-US" altLang="zh-CN" sz="2400" b="1" dirty="0" smtClean="0">
                <a:solidFill>
                  <a:srgbClr val="002060"/>
                </a:solidFill>
                <a:latin typeface="宋体" panose="02010600030101010101" pitchFamily="2" charset="-122"/>
                <a:ea typeface="宋体" panose="02010600030101010101" pitchFamily="2" charset="-122"/>
              </a:rPr>
              <a:t>1</a:t>
            </a:r>
            <a:r>
              <a:rPr lang="zh-CN" altLang="en-US" sz="2400" b="1" dirty="0" smtClean="0">
                <a:solidFill>
                  <a:srgbClr val="002060"/>
                </a:solidFill>
                <a:latin typeface="宋体" panose="02010600030101010101" pitchFamily="2" charset="-122"/>
                <a:ea typeface="宋体" panose="02010600030101010101" pitchFamily="2" charset="-122"/>
              </a:rPr>
              <a:t>）（</a:t>
            </a:r>
            <a:r>
              <a:rPr lang="en-US" altLang="zh-CN" sz="2400" b="1" dirty="0" smtClean="0">
                <a:solidFill>
                  <a:srgbClr val="002060"/>
                </a:solidFill>
                <a:latin typeface="宋体" panose="02010600030101010101" pitchFamily="2" charset="-122"/>
                <a:ea typeface="宋体" panose="02010600030101010101" pitchFamily="2" charset="-122"/>
              </a:rPr>
              <a:t>2017</a:t>
            </a:r>
            <a:r>
              <a:rPr lang="zh-CN" altLang="en-US" sz="2400" b="1" dirty="0" smtClean="0">
                <a:solidFill>
                  <a:srgbClr val="002060"/>
                </a:solidFill>
                <a:latin typeface="宋体" panose="02010600030101010101" pitchFamily="2" charset="-122"/>
                <a:ea typeface="宋体" panose="02010600030101010101" pitchFamily="2" charset="-122"/>
              </a:rPr>
              <a:t>年）中共十九大报告提出，全面贯彻党的民族政策，深化民族团结进步教育，</a:t>
            </a:r>
            <a:r>
              <a:rPr lang="zh-CN" altLang="en-US" sz="2400" b="1" dirty="0" smtClean="0">
                <a:solidFill>
                  <a:srgbClr val="FF0000"/>
                </a:solidFill>
                <a:latin typeface="宋体" panose="02010600030101010101" pitchFamily="2" charset="-122"/>
                <a:ea typeface="宋体" panose="02010600030101010101" pitchFamily="2" charset="-122"/>
              </a:rPr>
              <a:t>铸牢中华民族共同体意识</a:t>
            </a:r>
            <a:r>
              <a:rPr lang="zh-CN" altLang="en-US" sz="2400" b="1" dirty="0" smtClean="0">
                <a:solidFill>
                  <a:srgbClr val="002060"/>
                </a:solidFill>
                <a:latin typeface="宋体" panose="02010600030101010101" pitchFamily="2" charset="-122"/>
                <a:ea typeface="宋体" panose="02010600030101010101" pitchFamily="2" charset="-122"/>
              </a:rPr>
              <a:t>，加强各民族交往交流交融，共同团结奋斗、共同繁荣发展。</a:t>
            </a:r>
            <a:endParaRPr lang="en-US" altLang="zh-CN" sz="2400" b="1" dirty="0" smtClean="0">
              <a:solidFill>
                <a:srgbClr val="002060"/>
              </a:solidFill>
              <a:latin typeface="宋体" panose="02010600030101010101" pitchFamily="2" charset="-122"/>
              <a:ea typeface="宋体" panose="02010600030101010101" pitchFamily="2" charset="-122"/>
            </a:endParaRPr>
          </a:p>
        </p:txBody>
      </p:sp>
      <p:sp>
        <p:nvSpPr>
          <p:cNvPr id="3" name="矩形 2"/>
          <p:cNvSpPr/>
          <p:nvPr/>
        </p:nvSpPr>
        <p:spPr>
          <a:xfrm>
            <a:off x="34290" y="171003"/>
            <a:ext cx="11989943" cy="584775"/>
          </a:xfrm>
          <a:prstGeom prst="rect">
            <a:avLst/>
          </a:prstGeom>
        </p:spPr>
        <p:txBody>
          <a:bodyPr wrap="square">
            <a:spAutoFit/>
          </a:bodyPr>
          <a:lstStyle/>
          <a:p>
            <a:r>
              <a:rPr lang="zh-CN" altLang="en-US" sz="3200" b="1" dirty="0">
                <a:solidFill>
                  <a:srgbClr val="FF0000"/>
                </a:solidFill>
                <a:latin typeface="方正姚体" pitchFamily="2" charset="-122"/>
                <a:ea typeface="方正姚体" pitchFamily="2" charset="-122"/>
              </a:rPr>
              <a:t>三</a:t>
            </a:r>
            <a:r>
              <a:rPr lang="zh-CN" altLang="en-US" sz="3200" b="1" dirty="0" smtClean="0">
                <a:solidFill>
                  <a:srgbClr val="FF0000"/>
                </a:solidFill>
                <a:latin typeface="方正姚体" pitchFamily="2" charset="-122"/>
                <a:ea typeface="方正姚体" pitchFamily="2" charset="-122"/>
              </a:rPr>
              <a:t>、中共十八大以来民族区域自治</a:t>
            </a:r>
            <a:r>
              <a:rPr lang="zh-CN" altLang="en-US" sz="3200" b="1" dirty="0">
                <a:solidFill>
                  <a:srgbClr val="FF0000"/>
                </a:solidFill>
                <a:latin typeface="方正姚体" pitchFamily="2" charset="-122"/>
                <a:ea typeface="方正姚体" pitchFamily="2" charset="-122"/>
              </a:rPr>
              <a:t>制度的完善（</a:t>
            </a:r>
            <a:r>
              <a:rPr lang="en-US" altLang="zh-CN" sz="3200" b="1" dirty="0">
                <a:solidFill>
                  <a:srgbClr val="FF0000"/>
                </a:solidFill>
                <a:latin typeface="方正姚体" pitchFamily="2" charset="-122"/>
                <a:ea typeface="方正姚体" pitchFamily="2" charset="-122"/>
              </a:rPr>
              <a:t>2012——</a:t>
            </a:r>
            <a:r>
              <a:rPr lang="zh-CN" altLang="en-US" sz="3200" b="1" dirty="0">
                <a:solidFill>
                  <a:srgbClr val="FF0000"/>
                </a:solidFill>
                <a:latin typeface="方正姚体" pitchFamily="2" charset="-122"/>
                <a:ea typeface="方正姚体" pitchFamily="2" charset="-122"/>
              </a:rPr>
              <a:t>现在）：</a:t>
            </a:r>
          </a:p>
        </p:txBody>
      </p:sp>
      <p:cxnSp>
        <p:nvCxnSpPr>
          <p:cNvPr id="4" name="直接连接符 3"/>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5" name="文本框 10"/>
          <p:cNvSpPr txBox="1"/>
          <p:nvPr/>
        </p:nvSpPr>
        <p:spPr>
          <a:xfrm>
            <a:off x="153687" y="1002897"/>
            <a:ext cx="3555428" cy="523220"/>
          </a:xfrm>
          <a:prstGeom prst="rect">
            <a:avLst/>
          </a:prstGeom>
          <a:noFill/>
          <a:ln w="19050">
            <a:noFill/>
          </a:ln>
        </p:spPr>
        <p:txBody>
          <a:bodyPr wrap="square" rtlCol="0" anchor="t">
            <a:spAutoFit/>
          </a:bodyPr>
          <a:lstStyle/>
          <a:p>
            <a:pPr algn="l" fontAlgn="auto">
              <a:lnSpc>
                <a:spcPct val="100000"/>
              </a:lnSpc>
            </a:pPr>
            <a:r>
              <a:rPr lang="en-US" sz="2800" b="1" dirty="0" smtClean="0">
                <a:solidFill>
                  <a:srgbClr val="FF0000"/>
                </a:solidFill>
                <a:latin typeface="方正姚体" pitchFamily="2" charset="-122"/>
                <a:ea typeface="方正姚体" pitchFamily="2" charset="-122"/>
                <a:sym typeface="+mn-ea"/>
              </a:rPr>
              <a:t>2</a:t>
            </a:r>
            <a:r>
              <a:rPr lang="zh-CN" altLang="en-US" sz="2800" b="1" dirty="0" smtClean="0">
                <a:solidFill>
                  <a:srgbClr val="FF0000"/>
                </a:solidFill>
                <a:latin typeface="方正姚体" pitchFamily="2" charset="-122"/>
                <a:ea typeface="方正姚体" pitchFamily="2" charset="-122"/>
                <a:sym typeface="+mn-ea"/>
              </a:rPr>
              <a:t>、十九大以来：</a:t>
            </a:r>
            <a:endParaRPr lang="zh-CN" sz="2800" b="1" dirty="0">
              <a:solidFill>
                <a:srgbClr val="002060"/>
              </a:solidFill>
              <a:latin typeface="方正姚体" pitchFamily="2" charset="-122"/>
              <a:ea typeface="方正姚体" pitchFamily="2" charset="-122"/>
              <a:sym typeface="+mn-ea"/>
            </a:endParaRPr>
          </a:p>
        </p:txBody>
      </p:sp>
      <p:pic>
        <p:nvPicPr>
          <p:cNvPr id="6" name="图片 5" descr="石榴籽"/>
          <p:cNvPicPr>
            <a:picLocks noChangeAspect="1"/>
          </p:cNvPicPr>
          <p:nvPr/>
        </p:nvPicPr>
        <p:blipFill>
          <a:blip r:embed="rId2"/>
          <a:stretch>
            <a:fillRect/>
          </a:stretch>
        </p:blipFill>
        <p:spPr>
          <a:xfrm>
            <a:off x="8491158" y="820898"/>
            <a:ext cx="3125585" cy="2382529"/>
          </a:xfrm>
          <a:prstGeom prst="ellipse">
            <a:avLst/>
          </a:prstGeom>
        </p:spPr>
      </p:pic>
      <p:sp>
        <p:nvSpPr>
          <p:cNvPr id="7" name="矩形 6"/>
          <p:cNvSpPr/>
          <p:nvPr/>
        </p:nvSpPr>
        <p:spPr>
          <a:xfrm>
            <a:off x="166994" y="4156235"/>
            <a:ext cx="7084241" cy="2308324"/>
          </a:xfrm>
          <a:prstGeom prst="rect">
            <a:avLst/>
          </a:prstGeom>
        </p:spPr>
        <p:txBody>
          <a:bodyPr wrap="square">
            <a:spAutoFit/>
          </a:bodyPr>
          <a:lstStyle/>
          <a:p>
            <a:pPr fontAlgn="auto">
              <a:lnSpc>
                <a:spcPct val="150000"/>
              </a:lnSpc>
            </a:pPr>
            <a:r>
              <a:rPr lang="zh-CN" altLang="en-US" sz="2400" b="1" dirty="0">
                <a:solidFill>
                  <a:srgbClr val="FF0000"/>
                </a:solidFill>
                <a:latin typeface="宋体" panose="02010600030101010101" pitchFamily="2" charset="-122"/>
                <a:ea typeface="宋体" panose="02010600030101010101" pitchFamily="2" charset="-122"/>
              </a:rPr>
              <a:t>（</a:t>
            </a:r>
            <a:r>
              <a:rPr lang="en-US" altLang="zh-CN" sz="2400" b="1" dirty="0">
                <a:solidFill>
                  <a:srgbClr val="FF0000"/>
                </a:solidFill>
                <a:latin typeface="宋体" panose="02010600030101010101" pitchFamily="2" charset="-122"/>
                <a:ea typeface="宋体" panose="02010600030101010101" pitchFamily="2" charset="-122"/>
              </a:rPr>
              <a:t>2</a:t>
            </a:r>
            <a:r>
              <a:rPr lang="zh-CN" altLang="en-US" sz="2400" b="1" dirty="0">
                <a:solidFill>
                  <a:srgbClr val="FF0000"/>
                </a:solidFill>
                <a:latin typeface="宋体" panose="02010600030101010101" pitchFamily="2" charset="-122"/>
                <a:ea typeface="宋体" panose="02010600030101010101" pitchFamily="2" charset="-122"/>
              </a:rPr>
              <a:t>）铸牢中华民族共同体意识</a:t>
            </a:r>
            <a:r>
              <a:rPr lang="zh-CN" altLang="en-US" sz="2400" b="1" dirty="0">
                <a:solidFill>
                  <a:srgbClr val="002060"/>
                </a:solidFill>
                <a:latin typeface="宋体" panose="02010600030101010101" pitchFamily="2" charset="-122"/>
                <a:ea typeface="宋体" panose="02010600030101010101" pitchFamily="2" charset="-122"/>
              </a:rPr>
              <a:t>被写入新修订的</a:t>
            </a:r>
            <a:r>
              <a:rPr lang="en-US" altLang="zh-CN" sz="2400" b="1" dirty="0">
                <a:solidFill>
                  <a:srgbClr val="FF0000"/>
                </a:solidFill>
                <a:latin typeface="宋体" panose="02010600030101010101" pitchFamily="2" charset="-122"/>
                <a:ea typeface="宋体" panose="02010600030101010101" pitchFamily="2" charset="-122"/>
              </a:rPr>
              <a:t>《</a:t>
            </a:r>
            <a:r>
              <a:rPr lang="zh-CN" altLang="en-US" sz="2400" b="1" dirty="0">
                <a:solidFill>
                  <a:srgbClr val="FF0000"/>
                </a:solidFill>
                <a:latin typeface="宋体" panose="02010600030101010101" pitchFamily="2" charset="-122"/>
                <a:ea typeface="宋体" panose="02010600030101010101" pitchFamily="2" charset="-122"/>
              </a:rPr>
              <a:t>中国共产党章程</a:t>
            </a:r>
            <a:r>
              <a:rPr lang="en-US" altLang="zh-CN" sz="2400" b="1" dirty="0">
                <a:solidFill>
                  <a:srgbClr val="FF0000"/>
                </a:solidFill>
                <a:latin typeface="宋体" panose="02010600030101010101" pitchFamily="2" charset="-122"/>
                <a:ea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rPr>
              <a:t>，赋予民族工作新的内涵和重大历史使命，是习近平新时代中国特色社会主义思想在民族工作领域的具体体现。</a:t>
            </a:r>
            <a:endParaRPr lang="en-US" altLang="zh-CN" sz="2400" b="1" dirty="0">
              <a:solidFill>
                <a:srgbClr val="FF0000"/>
              </a:solidFill>
              <a:latin typeface="宋体" panose="02010600030101010101" pitchFamily="2" charset="-122"/>
              <a:ea typeface="宋体" panose="02010600030101010101" pitchFamily="2" charset="-122"/>
            </a:endParaRPr>
          </a:p>
        </p:txBody>
      </p:sp>
      <p:sp>
        <p:nvSpPr>
          <p:cNvPr id="10" name="文本框 21"/>
          <p:cNvSpPr txBox="1"/>
          <p:nvPr/>
        </p:nvSpPr>
        <p:spPr>
          <a:xfrm>
            <a:off x="8576795" y="5966871"/>
            <a:ext cx="3447438" cy="646331"/>
          </a:xfrm>
          <a:prstGeom prst="rect">
            <a:avLst/>
          </a:prstGeom>
          <a:noFill/>
        </p:spPr>
        <p:txBody>
          <a:bodyPr wrap="square" rtlCol="0">
            <a:spAutoFit/>
          </a:bodyPr>
          <a:lstStyle/>
          <a:p>
            <a:r>
              <a:rPr lang="en-US" altLang="zh-CN" b="1" dirty="0" smtClean="0">
                <a:solidFill>
                  <a:srgbClr val="002060"/>
                </a:solidFill>
                <a:latin typeface="宋体" panose="02010600030101010101" pitchFamily="2" charset="-122"/>
                <a:ea typeface="宋体" pitchFamily="2" charset="-122"/>
                <a:cs typeface="宋体" panose="02010600030101010101" pitchFamily="2" charset="-122"/>
              </a:rPr>
              <a:t>2019</a:t>
            </a:r>
            <a:r>
              <a:rPr lang="zh-CN" altLang="en-US" b="1" dirty="0" smtClean="0">
                <a:solidFill>
                  <a:srgbClr val="002060"/>
                </a:solidFill>
                <a:latin typeface="宋体" panose="02010600030101010101" pitchFamily="2" charset="-122"/>
                <a:ea typeface="宋体" pitchFamily="2" charset="-122"/>
                <a:cs typeface="宋体" panose="02010600030101010101" pitchFamily="2" charset="-122"/>
              </a:rPr>
              <a:t>年9月</a:t>
            </a:r>
            <a:r>
              <a:rPr lang="en-US" altLang="zh-CN" b="1" dirty="0" smtClean="0">
                <a:solidFill>
                  <a:srgbClr val="002060"/>
                </a:solidFill>
                <a:latin typeface="宋体" panose="02010600030101010101" pitchFamily="2" charset="-122"/>
                <a:ea typeface="宋体" pitchFamily="2" charset="-122"/>
                <a:cs typeface="宋体" panose="02010600030101010101" pitchFamily="2" charset="-122"/>
              </a:rPr>
              <a:t>27</a:t>
            </a:r>
            <a:r>
              <a:rPr lang="zh-CN" altLang="en-US" b="1" dirty="0" smtClean="0">
                <a:solidFill>
                  <a:srgbClr val="002060"/>
                </a:solidFill>
                <a:latin typeface="宋体" panose="02010600030101010101" pitchFamily="2" charset="-122"/>
                <a:ea typeface="宋体" pitchFamily="2" charset="-122"/>
                <a:cs typeface="宋体" panose="02010600030101010101" pitchFamily="2" charset="-122"/>
              </a:rPr>
              <a:t>日，全国</a:t>
            </a:r>
            <a:r>
              <a:rPr lang="zh-CN" altLang="en-US" b="1" dirty="0">
                <a:solidFill>
                  <a:srgbClr val="002060"/>
                </a:solidFill>
                <a:latin typeface="宋体" panose="02010600030101010101" pitchFamily="2" charset="-122"/>
                <a:ea typeface="宋体" pitchFamily="2" charset="-122"/>
                <a:cs typeface="宋体" panose="02010600030101010101" pitchFamily="2" charset="-122"/>
              </a:rPr>
              <a:t>民族团结</a:t>
            </a:r>
            <a:r>
              <a:rPr lang="zh-CN" altLang="en-US" b="1" dirty="0" smtClean="0">
                <a:solidFill>
                  <a:srgbClr val="002060"/>
                </a:solidFill>
                <a:latin typeface="宋体" panose="02010600030101010101" pitchFamily="2" charset="-122"/>
                <a:ea typeface="宋体" pitchFamily="2" charset="-122"/>
                <a:cs typeface="宋体" panose="02010600030101010101" pitchFamily="2" charset="-122"/>
              </a:rPr>
              <a:t>进步表彰</a:t>
            </a:r>
            <a:r>
              <a:rPr lang="zh-CN" altLang="en-US" b="1" dirty="0">
                <a:solidFill>
                  <a:srgbClr val="002060"/>
                </a:solidFill>
                <a:latin typeface="宋体" panose="02010600030101010101" pitchFamily="2" charset="-122"/>
                <a:ea typeface="宋体" pitchFamily="2" charset="-122"/>
                <a:cs typeface="宋体" panose="02010600030101010101" pitchFamily="2" charset="-122"/>
              </a:rPr>
              <a:t>大会在北京</a:t>
            </a:r>
            <a:r>
              <a:rPr lang="zh-CN" altLang="en-US" b="1" dirty="0" smtClean="0">
                <a:solidFill>
                  <a:srgbClr val="002060"/>
                </a:solidFill>
                <a:latin typeface="宋体" panose="02010600030101010101" pitchFamily="2" charset="-122"/>
                <a:ea typeface="宋体" pitchFamily="2" charset="-122"/>
                <a:cs typeface="宋体" panose="02010600030101010101" pitchFamily="2" charset="-122"/>
              </a:rPr>
              <a:t>举行</a:t>
            </a:r>
            <a:endParaRPr lang="zh-CN" altLang="en-US" b="1" dirty="0">
              <a:solidFill>
                <a:srgbClr val="002060"/>
              </a:solidFill>
              <a:latin typeface="宋体" panose="02010600030101010101" pitchFamily="2" charset="-122"/>
              <a:ea typeface="宋体" pitchFamily="2" charset="-122"/>
              <a:cs typeface="宋体" panose="02010600030101010101" pitchFamily="2" charset="-122"/>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3576096"/>
            <a:ext cx="399097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950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1000"/>
                                        <p:tgtEl>
                                          <p:spTgt spid="5122"/>
                                        </p:tgtEl>
                                      </p:cBhvr>
                                    </p:animEffect>
                                    <p:anim calcmode="lin" valueType="num">
                                      <p:cBhvr>
                                        <p:cTn id="23" dur="1000" fill="hold"/>
                                        <p:tgtEl>
                                          <p:spTgt spid="5122"/>
                                        </p:tgtEl>
                                        <p:attrNameLst>
                                          <p:attrName>ppt_x</p:attrName>
                                        </p:attrNameLst>
                                      </p:cBhvr>
                                      <p:tavLst>
                                        <p:tav tm="0">
                                          <p:val>
                                            <p:strVal val="#ppt_x"/>
                                          </p:val>
                                        </p:tav>
                                        <p:tav tm="100000">
                                          <p:val>
                                            <p:strVal val="#ppt_x"/>
                                          </p:val>
                                        </p:tav>
                                      </p:tavLst>
                                    </p:anim>
                                    <p:anim calcmode="lin" valueType="num">
                                      <p:cBhvr>
                                        <p:cTn id="24" dur="1000" fill="hold"/>
                                        <p:tgtEl>
                                          <p:spTgt spid="5122"/>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3687" y="1868858"/>
            <a:ext cx="6765702" cy="2308324"/>
          </a:xfrm>
          <a:prstGeom prst="rect">
            <a:avLst/>
          </a:prstGeom>
        </p:spPr>
        <p:txBody>
          <a:bodyPr wrap="square">
            <a:spAutoFit/>
          </a:bodyPr>
          <a:lstStyle/>
          <a:p>
            <a:pPr fontAlgn="auto">
              <a:lnSpc>
                <a:spcPct val="150000"/>
              </a:lnSpc>
            </a:pPr>
            <a:r>
              <a:rPr lang="zh-CN" altLang="en-US" sz="2400" b="1" dirty="0" smtClean="0">
                <a:solidFill>
                  <a:srgbClr val="002060"/>
                </a:solidFill>
                <a:latin typeface="宋体" panose="02010600030101010101" pitchFamily="2" charset="-122"/>
                <a:ea typeface="宋体" panose="02010600030101010101" pitchFamily="2" charset="-122"/>
              </a:rPr>
              <a:t>（</a:t>
            </a:r>
            <a:r>
              <a:rPr lang="en-US" altLang="zh-CN" sz="2400" b="1" dirty="0">
                <a:solidFill>
                  <a:srgbClr val="002060"/>
                </a:solidFill>
                <a:latin typeface="宋体" panose="02010600030101010101" pitchFamily="2" charset="-122"/>
                <a:ea typeface="宋体" panose="02010600030101010101" pitchFamily="2" charset="-122"/>
              </a:rPr>
              <a:t>3</a:t>
            </a:r>
            <a:r>
              <a:rPr lang="zh-CN" altLang="en-US" sz="2400" b="1" dirty="0">
                <a:solidFill>
                  <a:srgbClr val="002060"/>
                </a:solidFill>
                <a:latin typeface="宋体" panose="02010600030101010101" pitchFamily="2" charset="-122"/>
                <a:ea typeface="宋体" panose="02010600030101010101" pitchFamily="2" charset="-122"/>
              </a:rPr>
              <a:t>）党和国家努力创造各族人民共居、共学、共事、共乐的社会条件，让各族人民在中华民族大家庭中手足相亲，守望相助，实现</a:t>
            </a:r>
            <a:r>
              <a:rPr lang="zh-CN" altLang="en-US" sz="2400" b="1" dirty="0">
                <a:solidFill>
                  <a:srgbClr val="FF0000"/>
                </a:solidFill>
                <a:latin typeface="宋体" panose="02010600030101010101" pitchFamily="2" charset="-122"/>
                <a:ea typeface="宋体" panose="02010600030101010101" pitchFamily="2" charset="-122"/>
              </a:rPr>
              <a:t>中华民族一家亲</a:t>
            </a:r>
            <a:r>
              <a:rPr lang="zh-CN" altLang="en-US" sz="2400" b="1" dirty="0">
                <a:solidFill>
                  <a:srgbClr val="002060"/>
                </a:solidFill>
                <a:latin typeface="宋体" panose="02010600030101010101" pitchFamily="2" charset="-122"/>
                <a:ea typeface="宋体" panose="02010600030101010101" pitchFamily="2" charset="-122"/>
              </a:rPr>
              <a:t>、</a:t>
            </a:r>
            <a:r>
              <a:rPr lang="zh-CN" altLang="en-US" sz="2400" b="1" dirty="0">
                <a:solidFill>
                  <a:srgbClr val="FF0000"/>
                </a:solidFill>
                <a:latin typeface="宋体" panose="02010600030101010101" pitchFamily="2" charset="-122"/>
                <a:ea typeface="宋体" panose="02010600030101010101" pitchFamily="2" charset="-122"/>
              </a:rPr>
              <a:t>同心共筑中国梦</a:t>
            </a:r>
            <a:r>
              <a:rPr lang="zh-CN" altLang="en-US" sz="2400" b="1" dirty="0">
                <a:solidFill>
                  <a:srgbClr val="002060"/>
                </a:solidFill>
                <a:latin typeface="宋体" panose="02010600030101010101" pitchFamily="2" charset="-122"/>
                <a:ea typeface="宋体" panose="02010600030101010101" pitchFamily="2" charset="-122"/>
              </a:rPr>
              <a:t>的伟大目标。</a:t>
            </a:r>
          </a:p>
        </p:txBody>
      </p:sp>
      <p:cxnSp>
        <p:nvCxnSpPr>
          <p:cNvPr id="7" name="直接连接符 6"/>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8" name="矩形 7"/>
          <p:cNvSpPr/>
          <p:nvPr/>
        </p:nvSpPr>
        <p:spPr>
          <a:xfrm>
            <a:off x="34290" y="171003"/>
            <a:ext cx="11989943" cy="584775"/>
          </a:xfrm>
          <a:prstGeom prst="rect">
            <a:avLst/>
          </a:prstGeom>
        </p:spPr>
        <p:txBody>
          <a:bodyPr wrap="square">
            <a:spAutoFit/>
          </a:bodyPr>
          <a:lstStyle/>
          <a:p>
            <a:r>
              <a:rPr lang="zh-CN" altLang="en-US" sz="3200" b="1" dirty="0">
                <a:solidFill>
                  <a:srgbClr val="FF0000"/>
                </a:solidFill>
                <a:latin typeface="方正姚体" pitchFamily="2" charset="-122"/>
                <a:ea typeface="方正姚体" pitchFamily="2" charset="-122"/>
              </a:rPr>
              <a:t>三</a:t>
            </a:r>
            <a:r>
              <a:rPr lang="zh-CN" altLang="en-US" sz="3200" b="1" dirty="0" smtClean="0">
                <a:solidFill>
                  <a:srgbClr val="FF0000"/>
                </a:solidFill>
                <a:latin typeface="方正姚体" pitchFamily="2" charset="-122"/>
                <a:ea typeface="方正姚体" pitchFamily="2" charset="-122"/>
              </a:rPr>
              <a:t>、中共十八大以来民族区域自治</a:t>
            </a:r>
            <a:r>
              <a:rPr lang="zh-CN" altLang="en-US" sz="3200" b="1" dirty="0">
                <a:solidFill>
                  <a:srgbClr val="FF0000"/>
                </a:solidFill>
                <a:latin typeface="方正姚体" pitchFamily="2" charset="-122"/>
                <a:ea typeface="方正姚体" pitchFamily="2" charset="-122"/>
              </a:rPr>
              <a:t>制度的完善（</a:t>
            </a:r>
            <a:r>
              <a:rPr lang="en-US" altLang="zh-CN" sz="3200" b="1" dirty="0">
                <a:solidFill>
                  <a:srgbClr val="FF0000"/>
                </a:solidFill>
                <a:latin typeface="方正姚体" pitchFamily="2" charset="-122"/>
                <a:ea typeface="方正姚体" pitchFamily="2" charset="-122"/>
              </a:rPr>
              <a:t>2012——</a:t>
            </a:r>
            <a:r>
              <a:rPr lang="zh-CN" altLang="en-US" sz="3200" b="1" dirty="0">
                <a:solidFill>
                  <a:srgbClr val="FF0000"/>
                </a:solidFill>
                <a:latin typeface="方正姚体" pitchFamily="2" charset="-122"/>
                <a:ea typeface="方正姚体" pitchFamily="2" charset="-122"/>
              </a:rPr>
              <a:t>现在）：</a:t>
            </a:r>
          </a:p>
        </p:txBody>
      </p:sp>
      <p:sp>
        <p:nvSpPr>
          <p:cNvPr id="9" name="文本框 10"/>
          <p:cNvSpPr txBox="1"/>
          <p:nvPr/>
        </p:nvSpPr>
        <p:spPr>
          <a:xfrm>
            <a:off x="153687" y="1002897"/>
            <a:ext cx="3555428" cy="523220"/>
          </a:xfrm>
          <a:prstGeom prst="rect">
            <a:avLst/>
          </a:prstGeom>
          <a:noFill/>
          <a:ln w="19050">
            <a:noFill/>
          </a:ln>
        </p:spPr>
        <p:txBody>
          <a:bodyPr wrap="square" rtlCol="0" anchor="t">
            <a:spAutoFit/>
          </a:bodyPr>
          <a:lstStyle/>
          <a:p>
            <a:pPr algn="l" fontAlgn="auto">
              <a:lnSpc>
                <a:spcPct val="100000"/>
              </a:lnSpc>
            </a:pPr>
            <a:r>
              <a:rPr lang="en-US" sz="2800" b="1" dirty="0" smtClean="0">
                <a:solidFill>
                  <a:srgbClr val="FF0000"/>
                </a:solidFill>
                <a:latin typeface="方正姚体" pitchFamily="2" charset="-122"/>
                <a:ea typeface="方正姚体" pitchFamily="2" charset="-122"/>
                <a:sym typeface="+mn-ea"/>
              </a:rPr>
              <a:t>2</a:t>
            </a:r>
            <a:r>
              <a:rPr lang="zh-CN" altLang="en-US" sz="2800" b="1" dirty="0" smtClean="0">
                <a:solidFill>
                  <a:srgbClr val="FF0000"/>
                </a:solidFill>
                <a:latin typeface="方正姚体" pitchFamily="2" charset="-122"/>
                <a:ea typeface="方正姚体" pitchFamily="2" charset="-122"/>
                <a:sym typeface="+mn-ea"/>
              </a:rPr>
              <a:t>、十九大以来：</a:t>
            </a:r>
            <a:endParaRPr lang="zh-CN" sz="2800" b="1" dirty="0">
              <a:solidFill>
                <a:srgbClr val="002060"/>
              </a:solidFill>
              <a:latin typeface="方正姚体" pitchFamily="2" charset="-122"/>
              <a:ea typeface="方正姚体" pitchFamily="2" charset="-122"/>
              <a:sym typeface="+mn-ea"/>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0501" y="1264508"/>
            <a:ext cx="4953732" cy="3936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204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3" name="矩形 2"/>
          <p:cNvSpPr/>
          <p:nvPr/>
        </p:nvSpPr>
        <p:spPr>
          <a:xfrm>
            <a:off x="34290" y="171003"/>
            <a:ext cx="11989943" cy="584775"/>
          </a:xfrm>
          <a:prstGeom prst="rect">
            <a:avLst/>
          </a:prstGeom>
        </p:spPr>
        <p:txBody>
          <a:bodyPr wrap="square">
            <a:spAutoFit/>
          </a:bodyPr>
          <a:lstStyle/>
          <a:p>
            <a:r>
              <a:rPr lang="zh-CN" altLang="en-US" sz="3200" b="1" dirty="0">
                <a:solidFill>
                  <a:srgbClr val="FF0000"/>
                </a:solidFill>
                <a:latin typeface="方正姚体" pitchFamily="2" charset="-122"/>
                <a:ea typeface="方正姚体" pitchFamily="2" charset="-122"/>
              </a:rPr>
              <a:t>三</a:t>
            </a:r>
            <a:r>
              <a:rPr lang="zh-CN" altLang="en-US" sz="3200" b="1" dirty="0" smtClean="0">
                <a:solidFill>
                  <a:srgbClr val="FF0000"/>
                </a:solidFill>
                <a:latin typeface="方正姚体" pitchFamily="2" charset="-122"/>
                <a:ea typeface="方正姚体" pitchFamily="2" charset="-122"/>
              </a:rPr>
              <a:t>、中共十八大以来民族区域自治</a:t>
            </a:r>
            <a:r>
              <a:rPr lang="zh-CN" altLang="en-US" sz="3200" b="1" dirty="0">
                <a:solidFill>
                  <a:srgbClr val="FF0000"/>
                </a:solidFill>
                <a:latin typeface="方正姚体" pitchFamily="2" charset="-122"/>
                <a:ea typeface="方正姚体" pitchFamily="2" charset="-122"/>
              </a:rPr>
              <a:t>制度的完善（</a:t>
            </a:r>
            <a:r>
              <a:rPr lang="en-US" altLang="zh-CN" sz="3200" b="1" dirty="0">
                <a:solidFill>
                  <a:srgbClr val="FF0000"/>
                </a:solidFill>
                <a:latin typeface="方正姚体" pitchFamily="2" charset="-122"/>
                <a:ea typeface="方正姚体" pitchFamily="2" charset="-122"/>
              </a:rPr>
              <a:t>2012——</a:t>
            </a:r>
            <a:r>
              <a:rPr lang="zh-CN" altLang="en-US" sz="3200" b="1" dirty="0">
                <a:solidFill>
                  <a:srgbClr val="FF0000"/>
                </a:solidFill>
                <a:latin typeface="方正姚体" pitchFamily="2" charset="-122"/>
                <a:ea typeface="方正姚体" pitchFamily="2" charset="-122"/>
              </a:rPr>
              <a:t>现在）：</a:t>
            </a:r>
          </a:p>
        </p:txBody>
      </p:sp>
      <p:sp>
        <p:nvSpPr>
          <p:cNvPr id="4" name="文本框 10"/>
          <p:cNvSpPr txBox="1"/>
          <p:nvPr/>
        </p:nvSpPr>
        <p:spPr>
          <a:xfrm>
            <a:off x="153686" y="1002897"/>
            <a:ext cx="7573637" cy="523220"/>
          </a:xfrm>
          <a:prstGeom prst="rect">
            <a:avLst/>
          </a:prstGeom>
          <a:noFill/>
          <a:ln w="19050">
            <a:noFill/>
          </a:ln>
        </p:spPr>
        <p:txBody>
          <a:bodyPr wrap="square" rtlCol="0" anchor="t">
            <a:spAutoFit/>
          </a:bodyPr>
          <a:lstStyle/>
          <a:p>
            <a:pPr algn="l" fontAlgn="auto">
              <a:lnSpc>
                <a:spcPct val="100000"/>
              </a:lnSpc>
            </a:pPr>
            <a:r>
              <a:rPr lang="en-US" altLang="zh-CN" sz="2800" b="1" dirty="0">
                <a:solidFill>
                  <a:srgbClr val="FF0000"/>
                </a:solidFill>
                <a:latin typeface="方正姚体" pitchFamily="2" charset="-122"/>
                <a:ea typeface="方正姚体" pitchFamily="2" charset="-122"/>
                <a:sym typeface="+mn-ea"/>
              </a:rPr>
              <a:t>3</a:t>
            </a:r>
            <a:r>
              <a:rPr lang="zh-CN" altLang="en-US" sz="2800" b="1" dirty="0" smtClean="0">
                <a:solidFill>
                  <a:srgbClr val="FF0000"/>
                </a:solidFill>
                <a:latin typeface="方正姚体" pitchFamily="2" charset="-122"/>
                <a:ea typeface="方正姚体" pitchFamily="2" charset="-122"/>
                <a:sym typeface="+mn-ea"/>
              </a:rPr>
              <a:t>、发展完善民族区域自治制度的措施：</a:t>
            </a:r>
            <a:endParaRPr lang="zh-CN" sz="2800" b="1" dirty="0">
              <a:solidFill>
                <a:srgbClr val="002060"/>
              </a:solidFill>
              <a:latin typeface="方正姚体" pitchFamily="2" charset="-122"/>
              <a:ea typeface="方正姚体" pitchFamily="2" charset="-122"/>
              <a:sym typeface="+mn-ea"/>
            </a:endParaRPr>
          </a:p>
        </p:txBody>
      </p:sp>
      <p:sp>
        <p:nvSpPr>
          <p:cNvPr id="5" name="TextBox 4"/>
          <p:cNvSpPr txBox="1"/>
          <p:nvPr/>
        </p:nvSpPr>
        <p:spPr>
          <a:xfrm>
            <a:off x="119760" y="1751527"/>
            <a:ext cx="11989943" cy="3970318"/>
          </a:xfrm>
          <a:prstGeom prst="rect">
            <a:avLst/>
          </a:prstGeom>
          <a:noFill/>
        </p:spPr>
        <p:txBody>
          <a:bodyPr wrap="square" rtlCol="0">
            <a:spAutoFit/>
          </a:bodyPr>
          <a:lstStyle/>
          <a:p>
            <a:pPr>
              <a:lnSpc>
                <a:spcPct val="150000"/>
              </a:lnSpc>
            </a:pPr>
            <a:r>
              <a:rPr lang="en-US" altLang="zh-CN" sz="2400" b="1" dirty="0">
                <a:solidFill>
                  <a:srgbClr val="002060"/>
                </a:solidFill>
                <a:latin typeface="宋体" pitchFamily="2" charset="-122"/>
                <a:ea typeface="宋体" pitchFamily="2" charset="-122"/>
              </a:rPr>
              <a:t>(1)</a:t>
            </a:r>
            <a:r>
              <a:rPr lang="zh-CN" altLang="en-US" sz="2400" b="1" dirty="0">
                <a:solidFill>
                  <a:srgbClr val="002060"/>
                </a:solidFill>
                <a:latin typeface="宋体" pitchFamily="2" charset="-122"/>
                <a:ea typeface="宋体" pitchFamily="2" charset="-122"/>
              </a:rPr>
              <a:t>进一步加强民族区域自治制度法制</a:t>
            </a:r>
            <a:r>
              <a:rPr lang="zh-CN" altLang="en-US" sz="2400" b="1" dirty="0" smtClean="0">
                <a:solidFill>
                  <a:srgbClr val="002060"/>
                </a:solidFill>
                <a:latin typeface="宋体" pitchFamily="2" charset="-122"/>
                <a:ea typeface="宋体" pitchFamily="2" charset="-122"/>
              </a:rPr>
              <a:t>建设，紧紧</a:t>
            </a:r>
            <a:r>
              <a:rPr lang="zh-CN" altLang="en-US" sz="2400" b="1" dirty="0">
                <a:solidFill>
                  <a:srgbClr val="002060"/>
                </a:solidFill>
                <a:latin typeface="宋体" pitchFamily="2" charset="-122"/>
                <a:ea typeface="宋体" pitchFamily="2" charset="-122"/>
              </a:rPr>
              <a:t>围绕贯彻落实民族区域自治法，完善配套暂行条例和规定，完善民族法实施监督</a:t>
            </a:r>
            <a:r>
              <a:rPr lang="zh-CN" altLang="en-US" sz="2400" b="1" dirty="0" smtClean="0">
                <a:solidFill>
                  <a:srgbClr val="002060"/>
                </a:solidFill>
                <a:latin typeface="宋体" pitchFamily="2" charset="-122"/>
                <a:ea typeface="宋体" pitchFamily="2" charset="-122"/>
              </a:rPr>
              <a:t>机制，深入</a:t>
            </a:r>
            <a:r>
              <a:rPr lang="zh-CN" altLang="en-US" sz="2400" b="1" dirty="0">
                <a:solidFill>
                  <a:srgbClr val="002060"/>
                </a:solidFill>
                <a:latin typeface="宋体" pitchFamily="2" charset="-122"/>
                <a:ea typeface="宋体" pitchFamily="2" charset="-122"/>
              </a:rPr>
              <a:t>开展民族法制宣传教育活动</a:t>
            </a:r>
            <a:r>
              <a:rPr lang="zh-CN" altLang="en-US" sz="2400" b="1" dirty="0" smtClean="0">
                <a:solidFill>
                  <a:srgbClr val="002060"/>
                </a:solidFill>
                <a:latin typeface="宋体" pitchFamily="2" charset="-122"/>
                <a:ea typeface="宋体" pitchFamily="2" charset="-122"/>
              </a:rPr>
              <a:t>。</a:t>
            </a:r>
            <a:endParaRPr lang="en-US" altLang="zh-CN" sz="2400" b="1" dirty="0" smtClean="0">
              <a:solidFill>
                <a:srgbClr val="002060"/>
              </a:solidFill>
              <a:latin typeface="宋体" pitchFamily="2" charset="-122"/>
              <a:ea typeface="宋体" pitchFamily="2" charset="-122"/>
            </a:endParaRPr>
          </a:p>
          <a:p>
            <a:pPr>
              <a:lnSpc>
                <a:spcPct val="150000"/>
              </a:lnSpc>
            </a:pPr>
            <a:r>
              <a:rPr lang="en-US" altLang="zh-CN" sz="2400" b="1" dirty="0" smtClean="0">
                <a:solidFill>
                  <a:srgbClr val="002060"/>
                </a:solidFill>
                <a:latin typeface="宋体" pitchFamily="2" charset="-122"/>
                <a:ea typeface="宋体" pitchFamily="2" charset="-122"/>
              </a:rPr>
              <a:t>(</a:t>
            </a:r>
            <a:r>
              <a:rPr lang="en-US" altLang="zh-CN" sz="2400" b="1" dirty="0">
                <a:solidFill>
                  <a:srgbClr val="002060"/>
                </a:solidFill>
                <a:latin typeface="宋体" pitchFamily="2" charset="-122"/>
                <a:ea typeface="宋体" pitchFamily="2" charset="-122"/>
              </a:rPr>
              <a:t>2)</a:t>
            </a:r>
            <a:r>
              <a:rPr lang="zh-CN" altLang="en-US" sz="2400" b="1" dirty="0">
                <a:solidFill>
                  <a:srgbClr val="002060"/>
                </a:solidFill>
                <a:latin typeface="宋体" pitchFamily="2" charset="-122"/>
                <a:ea typeface="宋体" pitchFamily="2" charset="-122"/>
              </a:rPr>
              <a:t>确实保障民族区域自治地方的自治权，大力培养少数民族</a:t>
            </a:r>
            <a:r>
              <a:rPr lang="zh-CN" altLang="en-US" sz="2400" b="1" dirty="0" smtClean="0">
                <a:solidFill>
                  <a:srgbClr val="002060"/>
                </a:solidFill>
                <a:latin typeface="宋体" pitchFamily="2" charset="-122"/>
                <a:ea typeface="宋体" pitchFamily="2" charset="-122"/>
              </a:rPr>
              <a:t>干部，加强</a:t>
            </a:r>
            <a:r>
              <a:rPr lang="zh-CN" altLang="en-US" sz="2400" b="1" dirty="0">
                <a:solidFill>
                  <a:srgbClr val="002060"/>
                </a:solidFill>
                <a:latin typeface="宋体" pitchFamily="2" charset="-122"/>
                <a:ea typeface="宋体" pitchFamily="2" charset="-122"/>
              </a:rPr>
              <a:t>自治机关的建设</a:t>
            </a:r>
            <a:r>
              <a:rPr lang="zh-CN" altLang="en-US" sz="2400" b="1" dirty="0" smtClean="0">
                <a:solidFill>
                  <a:srgbClr val="002060"/>
                </a:solidFill>
                <a:latin typeface="宋体" pitchFamily="2" charset="-122"/>
                <a:ea typeface="宋体" pitchFamily="2" charset="-122"/>
              </a:rPr>
              <a:t>。</a:t>
            </a:r>
            <a:endParaRPr lang="en-US" altLang="zh-CN" sz="2400" b="1" dirty="0" smtClean="0">
              <a:solidFill>
                <a:srgbClr val="002060"/>
              </a:solidFill>
              <a:latin typeface="宋体" pitchFamily="2" charset="-122"/>
              <a:ea typeface="宋体" pitchFamily="2" charset="-122"/>
            </a:endParaRPr>
          </a:p>
          <a:p>
            <a:pPr>
              <a:lnSpc>
                <a:spcPct val="150000"/>
              </a:lnSpc>
            </a:pPr>
            <a:r>
              <a:rPr lang="en-US" altLang="zh-CN" sz="2400" b="1" dirty="0" smtClean="0">
                <a:solidFill>
                  <a:srgbClr val="002060"/>
                </a:solidFill>
                <a:latin typeface="宋体" pitchFamily="2" charset="-122"/>
                <a:ea typeface="宋体" pitchFamily="2" charset="-122"/>
              </a:rPr>
              <a:t>(</a:t>
            </a:r>
            <a:r>
              <a:rPr lang="en-US" altLang="zh-CN" sz="2400" b="1" dirty="0">
                <a:solidFill>
                  <a:srgbClr val="002060"/>
                </a:solidFill>
                <a:latin typeface="宋体" pitchFamily="2" charset="-122"/>
                <a:ea typeface="宋体" pitchFamily="2" charset="-122"/>
              </a:rPr>
              <a:t>3)</a:t>
            </a:r>
            <a:r>
              <a:rPr lang="zh-CN" altLang="en-US" sz="2400" b="1" dirty="0">
                <a:solidFill>
                  <a:srgbClr val="002060"/>
                </a:solidFill>
                <a:latin typeface="宋体" pitchFamily="2" charset="-122"/>
                <a:ea typeface="宋体" pitchFamily="2" charset="-122"/>
              </a:rPr>
              <a:t>在政策上实行由“输血”向“造血”转变和引导，培养少数民族地区群众自力更生的能力</a:t>
            </a:r>
            <a:r>
              <a:rPr lang="zh-CN" altLang="en-US" sz="2400" b="1" dirty="0" smtClean="0">
                <a:solidFill>
                  <a:srgbClr val="002060"/>
                </a:solidFill>
                <a:latin typeface="宋体" pitchFamily="2" charset="-122"/>
                <a:ea typeface="宋体" pitchFamily="2" charset="-122"/>
              </a:rPr>
              <a:t>。</a:t>
            </a:r>
            <a:endParaRPr lang="en-US" altLang="zh-CN" sz="2400" b="1" dirty="0" smtClean="0">
              <a:solidFill>
                <a:srgbClr val="002060"/>
              </a:solidFill>
              <a:latin typeface="宋体" pitchFamily="2" charset="-122"/>
              <a:ea typeface="宋体" pitchFamily="2" charset="-122"/>
            </a:endParaRPr>
          </a:p>
          <a:p>
            <a:pPr>
              <a:lnSpc>
                <a:spcPct val="150000"/>
              </a:lnSpc>
            </a:pPr>
            <a:r>
              <a:rPr lang="en-US" altLang="zh-CN" sz="2400" b="1" dirty="0" smtClean="0">
                <a:solidFill>
                  <a:srgbClr val="002060"/>
                </a:solidFill>
                <a:latin typeface="宋体" pitchFamily="2" charset="-122"/>
                <a:ea typeface="宋体" pitchFamily="2" charset="-122"/>
              </a:rPr>
              <a:t>(</a:t>
            </a:r>
            <a:r>
              <a:rPr lang="en-US" altLang="zh-CN" sz="2400" b="1" dirty="0">
                <a:solidFill>
                  <a:srgbClr val="002060"/>
                </a:solidFill>
                <a:latin typeface="宋体" pitchFamily="2" charset="-122"/>
                <a:ea typeface="宋体" pitchFamily="2" charset="-122"/>
              </a:rPr>
              <a:t>4)</a:t>
            </a:r>
            <a:r>
              <a:rPr lang="zh-CN" altLang="en-US" sz="2400" b="1" dirty="0">
                <a:solidFill>
                  <a:srgbClr val="002060"/>
                </a:solidFill>
                <a:latin typeface="宋体" pitchFamily="2" charset="-122"/>
                <a:ea typeface="宋体" pitchFamily="2" charset="-122"/>
              </a:rPr>
              <a:t>坚持不懈开展马克思主义祖国观、民族观、文化观、历史观宣传教育，打牢中华民族共同体思想基础。全面</a:t>
            </a:r>
            <a:r>
              <a:rPr lang="zh-CN" altLang="en-US" sz="2400" b="1" dirty="0" smtClean="0">
                <a:solidFill>
                  <a:srgbClr val="002060"/>
                </a:solidFill>
                <a:latin typeface="宋体" pitchFamily="2" charset="-122"/>
                <a:ea typeface="宋体" pitchFamily="2" charset="-122"/>
              </a:rPr>
              <a:t>深入持久</a:t>
            </a:r>
            <a:r>
              <a:rPr lang="zh-CN" altLang="en-US" sz="2400" b="1" dirty="0">
                <a:solidFill>
                  <a:srgbClr val="002060"/>
                </a:solidFill>
                <a:latin typeface="宋体" pitchFamily="2" charset="-122"/>
                <a:ea typeface="宋体" pitchFamily="2" charset="-122"/>
              </a:rPr>
              <a:t>开展民族团结进步创建，加强各民族交往交流交融。</a:t>
            </a:r>
          </a:p>
        </p:txBody>
      </p:sp>
    </p:spTree>
    <p:extLst>
      <p:ext uri="{BB962C8B-B14F-4D97-AF65-F5344CB8AC3E}">
        <p14:creationId xmlns:p14="http://schemas.microsoft.com/office/powerpoint/2010/main" val="25774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微信图片_20200819165814"/>
          <p:cNvPicPr>
            <a:picLocks noChangeAspect="1"/>
          </p:cNvPicPr>
          <p:nvPr/>
        </p:nvPicPr>
        <p:blipFill>
          <a:blip r:embed="rId2"/>
          <a:stretch>
            <a:fillRect/>
          </a:stretch>
        </p:blipFill>
        <p:spPr>
          <a:xfrm>
            <a:off x="327660" y="1525272"/>
            <a:ext cx="5229251" cy="2465070"/>
          </a:xfrm>
          <a:prstGeom prst="round2DiagRect">
            <a:avLst/>
          </a:prstGeom>
        </p:spPr>
      </p:pic>
      <p:pic>
        <p:nvPicPr>
          <p:cNvPr id="2" name="图片 1" descr="22"/>
          <p:cNvPicPr>
            <a:picLocks noChangeAspect="1"/>
          </p:cNvPicPr>
          <p:nvPr/>
        </p:nvPicPr>
        <p:blipFill>
          <a:blip r:embed="rId3"/>
          <a:stretch>
            <a:fillRect/>
          </a:stretch>
        </p:blipFill>
        <p:spPr>
          <a:xfrm>
            <a:off x="327660" y="4239267"/>
            <a:ext cx="5229251" cy="2497383"/>
          </a:xfrm>
          <a:prstGeom prst="round2DiagRect">
            <a:avLst/>
          </a:prstGeom>
        </p:spPr>
      </p:pic>
      <p:pic>
        <p:nvPicPr>
          <p:cNvPr id="9" name="图片 8" descr="微信图片_20200819170744"/>
          <p:cNvPicPr>
            <a:picLocks noChangeAspect="1"/>
          </p:cNvPicPr>
          <p:nvPr/>
        </p:nvPicPr>
        <p:blipFill>
          <a:blip r:embed="rId4"/>
          <a:stretch>
            <a:fillRect/>
          </a:stretch>
        </p:blipFill>
        <p:spPr>
          <a:xfrm>
            <a:off x="6541490" y="3773509"/>
            <a:ext cx="5113890" cy="2693803"/>
          </a:xfrm>
          <a:prstGeom prst="round2DiagRect">
            <a:avLst/>
          </a:prstGeom>
        </p:spPr>
      </p:pic>
      <p:sp>
        <p:nvSpPr>
          <p:cNvPr id="7" name="文本框 6"/>
          <p:cNvSpPr txBox="1"/>
          <p:nvPr/>
        </p:nvSpPr>
        <p:spPr>
          <a:xfrm>
            <a:off x="6114730" y="1324400"/>
            <a:ext cx="5909501" cy="2065460"/>
          </a:xfrm>
          <a:prstGeom prst="roundRect">
            <a:avLst/>
          </a:prstGeom>
          <a:solidFill>
            <a:schemeClr val="accent2">
              <a:lumMod val="20000"/>
              <a:lumOff val="80000"/>
            </a:schemeClr>
          </a:solidFill>
          <a:ln>
            <a:solidFill>
              <a:srgbClr val="FF0000"/>
            </a:solidFill>
            <a:prstDash val="sysDash"/>
          </a:ln>
        </p:spPr>
        <p:txBody>
          <a:bodyPr wrap="square" rtlCol="0">
            <a:spAutoFit/>
          </a:bodyPr>
          <a:lstStyle/>
          <a:p>
            <a:pPr>
              <a:lnSpc>
                <a:spcPct val="150000"/>
              </a:lnSpc>
            </a:pPr>
            <a:r>
              <a:rPr lang="en-US" altLang="zh-CN" sz="2000" b="1" dirty="0">
                <a:solidFill>
                  <a:srgbClr val="002060"/>
                </a:solidFill>
                <a:uFillTx/>
                <a:latin typeface="宋体" panose="02010600030101010101" pitchFamily="2" charset="-122"/>
                <a:ea typeface="宋体" pitchFamily="2" charset="-122"/>
                <a:cs typeface="宋体" panose="02010600030101010101" pitchFamily="2" charset="-122"/>
              </a:rPr>
              <a:t>2020</a:t>
            </a:r>
            <a:r>
              <a:rPr lang="zh-CN" altLang="en-US" sz="2000" b="1" dirty="0">
                <a:solidFill>
                  <a:srgbClr val="002060"/>
                </a:solidFill>
                <a:uFillTx/>
                <a:latin typeface="宋体" panose="02010600030101010101" pitchFamily="2" charset="-122"/>
                <a:ea typeface="宋体" pitchFamily="2" charset="-122"/>
                <a:cs typeface="宋体" panose="02010600030101010101" pitchFamily="2" charset="-122"/>
              </a:rPr>
              <a:t>年</a:t>
            </a:r>
            <a:r>
              <a:rPr lang="en-US" altLang="zh-CN" sz="2000" b="1" dirty="0">
                <a:solidFill>
                  <a:srgbClr val="002060"/>
                </a:solidFill>
                <a:uFillTx/>
                <a:latin typeface="宋体" panose="02010600030101010101" pitchFamily="2" charset="-122"/>
                <a:ea typeface="宋体" pitchFamily="2" charset="-122"/>
                <a:cs typeface="宋体" panose="02010600030101010101" pitchFamily="2" charset="-122"/>
              </a:rPr>
              <a:t>8</a:t>
            </a:r>
            <a:r>
              <a:rPr lang="zh-CN" altLang="en-US" sz="2000" b="1" dirty="0">
                <a:solidFill>
                  <a:srgbClr val="002060"/>
                </a:solidFill>
                <a:uFillTx/>
                <a:latin typeface="宋体" panose="02010600030101010101" pitchFamily="2" charset="-122"/>
                <a:ea typeface="宋体" pitchFamily="2" charset="-122"/>
                <a:cs typeface="宋体" panose="02010600030101010101" pitchFamily="2" charset="-122"/>
              </a:rPr>
              <a:t>月</a:t>
            </a:r>
            <a:r>
              <a:rPr lang="en-US" altLang="zh-CN" sz="2000" b="1" dirty="0">
                <a:solidFill>
                  <a:srgbClr val="002060"/>
                </a:solidFill>
                <a:uFillTx/>
                <a:latin typeface="宋体" panose="02010600030101010101" pitchFamily="2" charset="-122"/>
                <a:ea typeface="宋体" pitchFamily="2" charset="-122"/>
                <a:cs typeface="宋体" panose="02010600030101010101" pitchFamily="2" charset="-122"/>
              </a:rPr>
              <a:t>12</a:t>
            </a:r>
            <a:r>
              <a:rPr lang="zh-CN" altLang="en-US" sz="2000" b="1" dirty="0">
                <a:solidFill>
                  <a:srgbClr val="002060"/>
                </a:solidFill>
                <a:uFillTx/>
                <a:latin typeface="宋体" panose="02010600030101010101" pitchFamily="2" charset="-122"/>
                <a:ea typeface="宋体" pitchFamily="2" charset="-122"/>
                <a:cs typeface="宋体" panose="02010600030101010101" pitchFamily="2" charset="-122"/>
              </a:rPr>
              <a:t>日十一世班禅额尔</a:t>
            </a:r>
            <a:r>
              <a:rPr lang="zh-CN" altLang="en-US" sz="2000" b="1" dirty="0" smtClean="0">
                <a:solidFill>
                  <a:srgbClr val="002060"/>
                </a:solidFill>
                <a:uFillTx/>
                <a:latin typeface="宋体" panose="02010600030101010101" pitchFamily="2" charset="-122"/>
                <a:ea typeface="宋体" pitchFamily="2" charset="-122"/>
                <a:cs typeface="宋体" panose="02010600030101010101" pitchFamily="2" charset="-122"/>
              </a:rPr>
              <a:t>德尼再</a:t>
            </a:r>
            <a:r>
              <a:rPr lang="zh-CN" altLang="en-US" sz="2000" b="1" dirty="0">
                <a:solidFill>
                  <a:srgbClr val="002060"/>
                </a:solidFill>
                <a:uFillTx/>
                <a:latin typeface="宋体" panose="02010600030101010101" pitchFamily="2" charset="-122"/>
                <a:ea typeface="宋体" pitchFamily="2" charset="-122"/>
                <a:cs typeface="宋体" panose="02010600030101010101" pitchFamily="2" charset="-122"/>
              </a:rPr>
              <a:t>回出生地那曲，参观后表示家乡取得如此巨大的成就，是在中国共产党的领导下和中国特色社会主义制度下取得的，是通过各族群众团结一心所取得的。</a:t>
            </a:r>
          </a:p>
        </p:txBody>
      </p:sp>
      <p:sp>
        <p:nvSpPr>
          <p:cNvPr id="12" name="文本框 11"/>
          <p:cNvSpPr txBox="1"/>
          <p:nvPr/>
        </p:nvSpPr>
        <p:spPr>
          <a:xfrm>
            <a:off x="327660" y="910366"/>
            <a:ext cx="7778327" cy="521970"/>
          </a:xfrm>
          <a:prstGeom prst="rect">
            <a:avLst/>
          </a:prstGeom>
          <a:noFill/>
          <a:ln w="15875">
            <a:noFill/>
          </a:ln>
        </p:spPr>
        <p:txBody>
          <a:bodyPr wrap="square" rtlCol="0">
            <a:spAutoFit/>
          </a:bodyPr>
          <a:lstStyle/>
          <a:p>
            <a:r>
              <a:rPr lang="zh-CN" altLang="en-US" sz="2800" b="1" dirty="0">
                <a:solidFill>
                  <a:srgbClr val="FF0000"/>
                </a:solidFill>
                <a:latin typeface="宋体" pitchFamily="2" charset="-122"/>
                <a:ea typeface="宋体" pitchFamily="2" charset="-122"/>
                <a:cs typeface="宋体" pitchFamily="2" charset="-122"/>
              </a:rPr>
              <a:t>中华民族一家亲，同心共筑中国梦</a:t>
            </a:r>
          </a:p>
        </p:txBody>
      </p:sp>
      <p:sp>
        <p:nvSpPr>
          <p:cNvPr id="11" name="矩形 10"/>
          <p:cNvSpPr/>
          <p:nvPr/>
        </p:nvSpPr>
        <p:spPr>
          <a:xfrm>
            <a:off x="34290" y="171003"/>
            <a:ext cx="11989943" cy="584775"/>
          </a:xfrm>
          <a:prstGeom prst="rect">
            <a:avLst/>
          </a:prstGeom>
        </p:spPr>
        <p:txBody>
          <a:bodyPr wrap="square">
            <a:spAutoFit/>
          </a:bodyPr>
          <a:lstStyle/>
          <a:p>
            <a:r>
              <a:rPr lang="zh-CN" altLang="en-US" sz="3200" b="1" dirty="0">
                <a:solidFill>
                  <a:srgbClr val="FF0000"/>
                </a:solidFill>
                <a:latin typeface="方正姚体" pitchFamily="2" charset="-122"/>
                <a:ea typeface="方正姚体" pitchFamily="2" charset="-122"/>
              </a:rPr>
              <a:t>三</a:t>
            </a:r>
            <a:r>
              <a:rPr lang="zh-CN" altLang="en-US" sz="3200" b="1" dirty="0" smtClean="0">
                <a:solidFill>
                  <a:srgbClr val="FF0000"/>
                </a:solidFill>
                <a:latin typeface="方正姚体" pitchFamily="2" charset="-122"/>
                <a:ea typeface="方正姚体" pitchFamily="2" charset="-122"/>
              </a:rPr>
              <a:t>、中共十八大以来民族区域自治</a:t>
            </a:r>
            <a:r>
              <a:rPr lang="zh-CN" altLang="en-US" sz="3200" b="1" dirty="0">
                <a:solidFill>
                  <a:srgbClr val="FF0000"/>
                </a:solidFill>
                <a:latin typeface="方正姚体" pitchFamily="2" charset="-122"/>
                <a:ea typeface="方正姚体" pitchFamily="2" charset="-122"/>
              </a:rPr>
              <a:t>制度的完善（</a:t>
            </a:r>
            <a:r>
              <a:rPr lang="en-US" altLang="zh-CN" sz="3200" b="1" dirty="0">
                <a:solidFill>
                  <a:srgbClr val="FF0000"/>
                </a:solidFill>
                <a:latin typeface="方正姚体" pitchFamily="2" charset="-122"/>
                <a:ea typeface="方正姚体" pitchFamily="2" charset="-122"/>
              </a:rPr>
              <a:t>2012——</a:t>
            </a:r>
            <a:r>
              <a:rPr lang="zh-CN" altLang="en-US" sz="3200" b="1" dirty="0">
                <a:solidFill>
                  <a:srgbClr val="FF0000"/>
                </a:solidFill>
                <a:latin typeface="方正姚体" pitchFamily="2" charset="-122"/>
                <a:ea typeface="方正姚体" pitchFamily="2" charset="-122"/>
              </a:rPr>
              <a:t>现在）：</a:t>
            </a:r>
          </a:p>
        </p:txBody>
      </p:sp>
      <p:cxnSp>
        <p:nvCxnSpPr>
          <p:cNvPr id="13" name="直接连接符 12"/>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15008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256540" y="1622409"/>
            <a:ext cx="11714480" cy="1707915"/>
          </a:xfrm>
          <a:prstGeom prst="roundRect">
            <a:avLst/>
          </a:prstGeom>
          <a:noFill/>
          <a:ln w="25400" cmpd="sng">
            <a:solidFill>
              <a:srgbClr val="00B050"/>
            </a:solidFill>
            <a:prstDash val="sysDash"/>
          </a:ln>
        </p:spPr>
        <p:txBody>
          <a:bodyPr wrap="square" rtlCol="0">
            <a:spAutoFit/>
          </a:bodyPr>
          <a:lstStyle/>
          <a:p>
            <a:pPr>
              <a:lnSpc>
                <a:spcPct val="150000"/>
              </a:lnSpc>
            </a:pPr>
            <a:r>
              <a:rPr lang="en-US" altLang="zh-CN" sz="2600" b="1" dirty="0">
                <a:solidFill>
                  <a:schemeClr val="tx1"/>
                </a:solidFill>
                <a:uFillTx/>
              </a:rPr>
              <a:t>   </a:t>
            </a:r>
            <a:r>
              <a:rPr lang="zh-CN" altLang="en-US" sz="2000" b="1" dirty="0">
                <a:solidFill>
                  <a:srgbClr val="002060"/>
                </a:solidFill>
                <a:uFillTx/>
                <a:latin typeface="宋体" pitchFamily="2" charset="-122"/>
                <a:ea typeface="宋体" pitchFamily="2" charset="-122"/>
              </a:rPr>
              <a:t>第四条    中华人民共和国各民族一律平等。国家保障各少数民族的合法的权利和利益，维护和发展各民族的平等、团结、互助关系。禁止对任何民族的歧视和压迫，禁止破坏民族团结和制造民族分裂的行为。</a:t>
            </a:r>
            <a:r>
              <a:rPr lang="en-US" altLang="zh-CN" sz="2000" b="1" dirty="0">
                <a:solidFill>
                  <a:srgbClr val="002060"/>
                </a:solidFill>
                <a:uFillTx/>
                <a:latin typeface="宋体" pitchFamily="2" charset="-122"/>
                <a:ea typeface="宋体" pitchFamily="2" charset="-122"/>
              </a:rPr>
              <a:t>——</a:t>
            </a:r>
            <a:r>
              <a:rPr lang="zh-CN" altLang="zh-CN" sz="2000" b="1" dirty="0">
                <a:solidFill>
                  <a:srgbClr val="002060"/>
                </a:solidFill>
                <a:uFillTx/>
                <a:latin typeface="宋体" pitchFamily="2" charset="-122"/>
                <a:ea typeface="宋体" pitchFamily="2" charset="-122"/>
              </a:rPr>
              <a:t>《中华人民共和国宪法》</a:t>
            </a:r>
          </a:p>
        </p:txBody>
      </p:sp>
      <p:grpSp>
        <p:nvGrpSpPr>
          <p:cNvPr id="11" name="组合 10"/>
          <p:cNvGrpSpPr/>
          <p:nvPr/>
        </p:nvGrpSpPr>
        <p:grpSpPr>
          <a:xfrm>
            <a:off x="128789" y="3451539"/>
            <a:ext cx="5769735" cy="3023728"/>
            <a:chOff x="1167" y="3045"/>
            <a:chExt cx="6666" cy="5547"/>
          </a:xfrm>
        </p:grpSpPr>
        <p:sp>
          <p:nvSpPr>
            <p:cNvPr id="5" name="文本框 4"/>
            <p:cNvSpPr txBox="1"/>
            <p:nvPr/>
          </p:nvSpPr>
          <p:spPr>
            <a:xfrm>
              <a:off x="1187" y="7825"/>
              <a:ext cx="6646" cy="767"/>
            </a:xfrm>
            <a:prstGeom prst="rect">
              <a:avLst/>
            </a:prstGeom>
            <a:noFill/>
          </p:spPr>
          <p:txBody>
            <a:bodyPr wrap="square" rtlCol="0">
              <a:spAutoFit/>
            </a:bodyPr>
            <a:lstStyle/>
            <a:p>
              <a:r>
                <a:rPr lang="en-US" altLang="zh-CN" sz="2000" b="1" dirty="0">
                  <a:solidFill>
                    <a:srgbClr val="002060"/>
                  </a:solidFill>
                  <a:latin typeface="宋体" pitchFamily="2" charset="-122"/>
                  <a:ea typeface="宋体" pitchFamily="2" charset="-122"/>
                </a:rPr>
                <a:t>2008</a:t>
              </a:r>
              <a:r>
                <a:rPr lang="zh-CN" altLang="en-US" sz="2000" b="1" dirty="0">
                  <a:solidFill>
                    <a:srgbClr val="002060"/>
                  </a:solidFill>
                  <a:latin typeface="宋体" pitchFamily="2" charset="-122"/>
                  <a:ea typeface="宋体" pitchFamily="2" charset="-122"/>
                </a:rPr>
                <a:t>年达赖集团策划西藏拉萨</a:t>
              </a:r>
              <a:r>
                <a:rPr lang="en-US" altLang="zh-CN" sz="2000" b="1" dirty="0">
                  <a:solidFill>
                    <a:srgbClr val="002060"/>
                  </a:solidFill>
                  <a:latin typeface="宋体" pitchFamily="2" charset="-122"/>
                  <a:ea typeface="宋体" pitchFamily="2" charset="-122"/>
                </a:rPr>
                <a:t>3·14</a:t>
              </a:r>
              <a:r>
                <a:rPr lang="zh-CN" altLang="en-US" sz="2000" b="1" dirty="0">
                  <a:solidFill>
                    <a:srgbClr val="002060"/>
                  </a:solidFill>
                  <a:latin typeface="宋体" pitchFamily="2" charset="-122"/>
                  <a:ea typeface="宋体" pitchFamily="2" charset="-122"/>
                </a:rPr>
                <a:t>打砸抢烧</a:t>
              </a:r>
              <a:r>
                <a:rPr lang="zh-CN" altLang="en-US" sz="2000" b="1" dirty="0" smtClean="0">
                  <a:solidFill>
                    <a:srgbClr val="002060"/>
                  </a:solidFill>
                  <a:latin typeface="宋体" pitchFamily="2" charset="-122"/>
                  <a:ea typeface="宋体" pitchFamily="2" charset="-122"/>
                </a:rPr>
                <a:t>事件</a:t>
              </a:r>
              <a:endParaRPr lang="en-US" altLang="zh-CN" sz="2000" b="1" dirty="0" smtClean="0">
                <a:solidFill>
                  <a:srgbClr val="002060"/>
                </a:solidFill>
                <a:latin typeface="宋体" pitchFamily="2" charset="-122"/>
                <a:ea typeface="宋体" pitchFamily="2" charset="-122"/>
              </a:endParaRPr>
            </a:p>
          </p:txBody>
        </p:sp>
        <p:pic>
          <p:nvPicPr>
            <p:cNvPr id="7" name="图片 6" descr="314"/>
            <p:cNvPicPr>
              <a:picLocks noChangeAspect="1"/>
            </p:cNvPicPr>
            <p:nvPr/>
          </p:nvPicPr>
          <p:blipFill>
            <a:blip r:embed="rId2"/>
            <a:stretch>
              <a:fillRect/>
            </a:stretch>
          </p:blipFill>
          <p:spPr>
            <a:xfrm>
              <a:off x="1167" y="3045"/>
              <a:ext cx="6666" cy="4710"/>
            </a:xfrm>
            <a:prstGeom prst="rect">
              <a:avLst/>
            </a:prstGeom>
          </p:spPr>
        </p:pic>
      </p:grpSp>
      <p:grpSp>
        <p:nvGrpSpPr>
          <p:cNvPr id="12" name="组合 11"/>
          <p:cNvGrpSpPr/>
          <p:nvPr/>
        </p:nvGrpSpPr>
        <p:grpSpPr>
          <a:xfrm>
            <a:off x="6220496" y="3451538"/>
            <a:ext cx="5847044" cy="3020164"/>
            <a:chOff x="8920" y="2779"/>
            <a:chExt cx="8116" cy="5973"/>
          </a:xfrm>
        </p:grpSpPr>
        <p:sp>
          <p:nvSpPr>
            <p:cNvPr id="9" name="文本框 8"/>
            <p:cNvSpPr txBox="1"/>
            <p:nvPr/>
          </p:nvSpPr>
          <p:spPr>
            <a:xfrm>
              <a:off x="8920" y="7993"/>
              <a:ext cx="8116" cy="759"/>
            </a:xfrm>
            <a:prstGeom prst="rect">
              <a:avLst/>
            </a:prstGeom>
            <a:noFill/>
          </p:spPr>
          <p:txBody>
            <a:bodyPr wrap="square" rtlCol="0">
              <a:spAutoFit/>
            </a:bodyPr>
            <a:lstStyle/>
            <a:p>
              <a:pPr algn="ctr"/>
              <a:r>
                <a:rPr lang="en-US" altLang="zh-CN" sz="2000" b="1" dirty="0">
                  <a:solidFill>
                    <a:srgbClr val="002060"/>
                  </a:solidFill>
                  <a:latin typeface="宋体" pitchFamily="2" charset="-122"/>
                  <a:ea typeface="宋体" pitchFamily="2" charset="-122"/>
                </a:rPr>
                <a:t>2009</a:t>
              </a:r>
              <a:r>
                <a:rPr lang="zh-CN" altLang="en-US" sz="2000" b="1" dirty="0">
                  <a:solidFill>
                    <a:srgbClr val="002060"/>
                  </a:solidFill>
                  <a:latin typeface="宋体" pitchFamily="2" charset="-122"/>
                  <a:ea typeface="宋体" pitchFamily="2" charset="-122"/>
                </a:rPr>
                <a:t>年新疆乌鲁木齐</a:t>
              </a:r>
              <a:r>
                <a:rPr lang="en-US" altLang="zh-CN" sz="2000" b="1" dirty="0">
                  <a:solidFill>
                    <a:srgbClr val="002060"/>
                  </a:solidFill>
                  <a:latin typeface="宋体" pitchFamily="2" charset="-122"/>
                  <a:ea typeface="宋体" pitchFamily="2" charset="-122"/>
                </a:rPr>
                <a:t>7·5</a:t>
              </a:r>
              <a:r>
                <a:rPr lang="zh-CN" altLang="en-US" sz="2000" b="1" dirty="0">
                  <a:solidFill>
                    <a:srgbClr val="002060"/>
                  </a:solidFill>
                  <a:latin typeface="宋体" pitchFamily="2" charset="-122"/>
                  <a:ea typeface="宋体" pitchFamily="2" charset="-122"/>
                </a:rPr>
                <a:t>打砸抢烧事件</a:t>
              </a:r>
            </a:p>
          </p:txBody>
        </p:sp>
        <p:pic>
          <p:nvPicPr>
            <p:cNvPr id="10" name="图片 9" descr="75"/>
            <p:cNvPicPr>
              <a:picLocks noChangeAspect="1"/>
            </p:cNvPicPr>
            <p:nvPr/>
          </p:nvPicPr>
          <p:blipFill>
            <a:blip r:embed="rId3"/>
            <a:stretch>
              <a:fillRect/>
            </a:stretch>
          </p:blipFill>
          <p:spPr>
            <a:xfrm>
              <a:off x="9168" y="2779"/>
              <a:ext cx="7209" cy="4816"/>
            </a:xfrm>
            <a:prstGeom prst="rect">
              <a:avLst/>
            </a:prstGeom>
          </p:spPr>
        </p:pic>
      </p:grpSp>
      <p:sp>
        <p:nvSpPr>
          <p:cNvPr id="13" name="矩形 12"/>
          <p:cNvSpPr/>
          <p:nvPr/>
        </p:nvSpPr>
        <p:spPr>
          <a:xfrm>
            <a:off x="1824567" y="3582035"/>
            <a:ext cx="7553960" cy="1689100"/>
          </a:xfrm>
          <a:prstGeom prst="rect">
            <a:avLst/>
          </a:prstGeom>
          <a:noFill/>
          <a:ln>
            <a:noFill/>
          </a:ln>
        </p:spPr>
        <p:txBody>
          <a:bodyPr wrap="none" rtlCol="0" anchor="t">
            <a:prstTxWarp prst="textTriangle">
              <a:avLst/>
            </a:prstTxWarp>
            <a:spAutoFit/>
            <a:scene3d>
              <a:camera prst="perspectiveLeft"/>
              <a:lightRig rig="threePt" dir="t">
                <a:rot lat="0" lon="0" rev="0"/>
              </a:lightRig>
            </a:scene3d>
            <a:sp3d extrusionH="393700">
              <a:extrusionClr>
                <a:schemeClr val="bg2">
                  <a:lumMod val="10000"/>
                </a:schemeClr>
              </a:extrusionClr>
            </a:sp3d>
          </a:bodyPr>
          <a:lstStyle/>
          <a:p>
            <a:pPr algn="ctr"/>
            <a:r>
              <a:rPr lang="zh-CN" altLang="en-US" sz="10000" b="1" dirty="0">
                <a:ln w="79375"/>
                <a:solidFill>
                  <a:srgbClr val="FFC000"/>
                </a:solidFill>
                <a:effectLst>
                  <a:reflection blurRad="6350" stA="60000" endA="900" endPos="58000" dir="5400000" sy="-100000" algn="bl" rotWithShape="0"/>
                </a:effectLst>
                <a:latin typeface="汉仪力量黑简" panose="00020600040101010101" charset="-122"/>
                <a:ea typeface="汉仪力量黑简" panose="00020600040101010101" charset="-122"/>
              </a:rPr>
              <a:t>反对民</a:t>
            </a:r>
            <a:r>
              <a:rPr lang="zh-CN" altLang="en-US" sz="10000" b="1" dirty="0">
                <a:ln w="79375"/>
                <a:solidFill>
                  <a:srgbClr val="FF0000"/>
                </a:solidFill>
                <a:effectLst>
                  <a:reflection blurRad="6350" stA="60000" endA="900" endPos="58000" dir="5400000" sy="-100000" algn="bl" rotWithShape="0"/>
                </a:effectLst>
                <a:latin typeface="汉仪力量黑简" panose="00020600040101010101" charset="-122"/>
                <a:ea typeface="汉仪力量黑简" panose="00020600040101010101" charset="-122"/>
              </a:rPr>
              <a:t>族分裂</a:t>
            </a:r>
          </a:p>
        </p:txBody>
      </p:sp>
      <p:sp>
        <p:nvSpPr>
          <p:cNvPr id="2" name="文本框 1"/>
          <p:cNvSpPr txBox="1"/>
          <p:nvPr/>
        </p:nvSpPr>
        <p:spPr>
          <a:xfrm>
            <a:off x="256540" y="895484"/>
            <a:ext cx="9700260" cy="523220"/>
          </a:xfrm>
          <a:prstGeom prst="rect">
            <a:avLst/>
          </a:prstGeom>
          <a:noFill/>
          <a:ln w="15875">
            <a:noFill/>
          </a:ln>
        </p:spPr>
        <p:txBody>
          <a:bodyPr wrap="square" rtlCol="0">
            <a:spAutoFit/>
          </a:bodyPr>
          <a:lstStyle/>
          <a:p>
            <a:r>
              <a:rPr lang="zh-CN" altLang="en-US" sz="2800" b="1" dirty="0">
                <a:solidFill>
                  <a:srgbClr val="FF0000"/>
                </a:solidFill>
                <a:latin typeface="宋体" pitchFamily="2" charset="-122"/>
                <a:ea typeface="宋体" pitchFamily="2" charset="-122"/>
                <a:cs typeface="仿宋" panose="02010609060101010101" charset="-122"/>
              </a:rPr>
              <a:t>威胁国家统一民族团结的因素仍然存在</a:t>
            </a:r>
          </a:p>
        </p:txBody>
      </p:sp>
      <p:cxnSp>
        <p:nvCxnSpPr>
          <p:cNvPr id="14" name="直接连接符 13"/>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6" name="矩形 15"/>
          <p:cNvSpPr/>
          <p:nvPr/>
        </p:nvSpPr>
        <p:spPr>
          <a:xfrm>
            <a:off x="34290" y="171003"/>
            <a:ext cx="11989943" cy="584775"/>
          </a:xfrm>
          <a:prstGeom prst="rect">
            <a:avLst/>
          </a:prstGeom>
        </p:spPr>
        <p:txBody>
          <a:bodyPr wrap="square">
            <a:spAutoFit/>
          </a:bodyPr>
          <a:lstStyle/>
          <a:p>
            <a:r>
              <a:rPr lang="zh-CN" altLang="en-US" sz="3200" b="1" dirty="0">
                <a:solidFill>
                  <a:srgbClr val="FF0000"/>
                </a:solidFill>
                <a:latin typeface="方正姚体" pitchFamily="2" charset="-122"/>
                <a:ea typeface="方正姚体" pitchFamily="2" charset="-122"/>
              </a:rPr>
              <a:t>三</a:t>
            </a:r>
            <a:r>
              <a:rPr lang="zh-CN" altLang="en-US" sz="3200" b="1" dirty="0" smtClean="0">
                <a:solidFill>
                  <a:srgbClr val="FF0000"/>
                </a:solidFill>
                <a:latin typeface="方正姚体" pitchFamily="2" charset="-122"/>
                <a:ea typeface="方正姚体" pitchFamily="2" charset="-122"/>
              </a:rPr>
              <a:t>、中共十八大以来民族区域自治</a:t>
            </a:r>
            <a:r>
              <a:rPr lang="zh-CN" altLang="en-US" sz="3200" b="1" dirty="0">
                <a:solidFill>
                  <a:srgbClr val="FF0000"/>
                </a:solidFill>
                <a:latin typeface="方正姚体" pitchFamily="2" charset="-122"/>
                <a:ea typeface="方正姚体" pitchFamily="2" charset="-122"/>
              </a:rPr>
              <a:t>制度的完善（</a:t>
            </a:r>
            <a:r>
              <a:rPr lang="en-US" altLang="zh-CN" sz="3200" b="1" dirty="0">
                <a:solidFill>
                  <a:srgbClr val="FF0000"/>
                </a:solidFill>
                <a:latin typeface="方正姚体" pitchFamily="2" charset="-122"/>
                <a:ea typeface="方正姚体" pitchFamily="2" charset="-122"/>
              </a:rPr>
              <a:t>2012——</a:t>
            </a:r>
            <a:r>
              <a:rPr lang="zh-CN" altLang="en-US" sz="3200" b="1" dirty="0">
                <a:solidFill>
                  <a:srgbClr val="FF0000"/>
                </a:solidFill>
                <a:latin typeface="方正姚体" pitchFamily="2" charset="-122"/>
                <a:ea typeface="方正姚体" pitchFamily="2" charset="-122"/>
              </a:rPr>
              <a:t>现在）：</a:t>
            </a:r>
          </a:p>
        </p:txBody>
      </p:sp>
    </p:spTree>
    <p:extLst>
      <p:ext uri="{BB962C8B-B14F-4D97-AF65-F5344CB8AC3E}">
        <p14:creationId xmlns:p14="http://schemas.microsoft.com/office/powerpoint/2010/main" val="2652033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000"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Rectangle 4098"/>
          <p:cNvSpPr/>
          <p:nvPr/>
        </p:nvSpPr>
        <p:spPr>
          <a:xfrm>
            <a:off x="728101" y="4283075"/>
            <a:ext cx="65" cy="307777"/>
          </a:xfrm>
          <a:prstGeom prst="rect">
            <a:avLst/>
          </a:prstGeom>
          <a:noFill/>
          <a:ln w="9525">
            <a:noFill/>
          </a:ln>
        </p:spPr>
        <p:txBody>
          <a:bodyPr wrap="none" lIns="0" tIns="0" rIns="0" bIns="0">
            <a:spAutoFit/>
          </a:bodyPr>
          <a:lstStyle/>
          <a:p>
            <a:pPr algn="just">
              <a:buFont typeface="Arial" panose="020B0604020202020204" pitchFamily="34" charset="0"/>
              <a:buNone/>
            </a:pPr>
            <a:endParaRPr lang="zh-CN" altLang="en-US" sz="2000" b="1" dirty="0">
              <a:solidFill>
                <a:srgbClr val="000000"/>
              </a:solidFill>
              <a:latin typeface="Times New Roman" panose="02020603050405020304" pitchFamily="18" charset="0"/>
            </a:endParaRPr>
          </a:p>
        </p:txBody>
      </p:sp>
      <p:sp>
        <p:nvSpPr>
          <p:cNvPr id="258053" name="Rectangle 4100"/>
          <p:cNvSpPr/>
          <p:nvPr/>
        </p:nvSpPr>
        <p:spPr>
          <a:xfrm>
            <a:off x="3183467" y="3149600"/>
            <a:ext cx="895351" cy="412750"/>
          </a:xfrm>
          <a:prstGeom prst="rect">
            <a:avLst/>
          </a:prstGeom>
          <a:noFill/>
          <a:ln w="9525">
            <a:noFill/>
          </a:ln>
        </p:spPr>
        <p:txBody>
          <a:bodyPr/>
          <a:lstStyle/>
          <a:p>
            <a:pPr eaLnBrk="1" hangingPunct="1">
              <a:buFont typeface="Arial" panose="020B0604020202020204" pitchFamily="34" charset="0"/>
              <a:buNone/>
            </a:pPr>
            <a:endParaRPr lang="zh-CN" altLang="en-US" dirty="0">
              <a:latin typeface="Arial" panose="020B0604020202020204" pitchFamily="34" charset="0"/>
            </a:endParaRPr>
          </a:p>
        </p:txBody>
      </p:sp>
      <p:sp>
        <p:nvSpPr>
          <p:cNvPr id="258055" name="Rectangle 4102"/>
          <p:cNvSpPr/>
          <p:nvPr/>
        </p:nvSpPr>
        <p:spPr>
          <a:xfrm>
            <a:off x="8873067" y="3149600"/>
            <a:ext cx="1602317" cy="412750"/>
          </a:xfrm>
          <a:prstGeom prst="rect">
            <a:avLst/>
          </a:prstGeom>
          <a:noFill/>
          <a:ln w="9525">
            <a:noFill/>
          </a:ln>
        </p:spPr>
        <p:txBody>
          <a:bodyPr/>
          <a:lstStyle/>
          <a:p>
            <a:pPr eaLnBrk="1" hangingPunct="1">
              <a:buFont typeface="Arial" panose="020B0604020202020204" pitchFamily="34" charset="0"/>
              <a:buNone/>
            </a:pPr>
            <a:endParaRPr lang="zh-CN" altLang="en-US" dirty="0">
              <a:latin typeface="Arial" panose="020B0604020202020204" pitchFamily="34" charset="0"/>
            </a:endParaRPr>
          </a:p>
        </p:txBody>
      </p:sp>
      <p:sp>
        <p:nvSpPr>
          <p:cNvPr id="258056" name="Rectangle 4103"/>
          <p:cNvSpPr/>
          <p:nvPr/>
        </p:nvSpPr>
        <p:spPr>
          <a:xfrm>
            <a:off x="8056033" y="1447801"/>
            <a:ext cx="2305051" cy="409575"/>
          </a:xfrm>
          <a:prstGeom prst="rect">
            <a:avLst/>
          </a:prstGeom>
          <a:noFill/>
          <a:ln w="9525">
            <a:noFill/>
          </a:ln>
        </p:spPr>
        <p:txBody>
          <a:bodyPr/>
          <a:lstStyle/>
          <a:p>
            <a:pPr eaLnBrk="1" hangingPunct="1">
              <a:buFont typeface="Arial" panose="020B0604020202020204" pitchFamily="34" charset="0"/>
              <a:buNone/>
            </a:pPr>
            <a:endParaRPr lang="zh-CN" altLang="en-US" dirty="0">
              <a:latin typeface="Arial" panose="020B0604020202020204" pitchFamily="34" charset="0"/>
            </a:endParaRPr>
          </a:p>
        </p:txBody>
      </p:sp>
      <p:sp>
        <p:nvSpPr>
          <p:cNvPr id="258058" name="Rectangle 4105"/>
          <p:cNvSpPr/>
          <p:nvPr/>
        </p:nvSpPr>
        <p:spPr>
          <a:xfrm>
            <a:off x="3380317" y="1447801"/>
            <a:ext cx="889000" cy="409575"/>
          </a:xfrm>
          <a:prstGeom prst="rect">
            <a:avLst/>
          </a:prstGeom>
          <a:noFill/>
          <a:ln w="9525">
            <a:noFill/>
          </a:ln>
        </p:spPr>
        <p:txBody>
          <a:bodyPr/>
          <a:lstStyle/>
          <a:p>
            <a:pPr eaLnBrk="1" hangingPunct="1">
              <a:buFont typeface="Arial" panose="020B0604020202020204" pitchFamily="34" charset="0"/>
              <a:buNone/>
            </a:pPr>
            <a:endParaRPr lang="zh-CN" altLang="en-US" dirty="0">
              <a:latin typeface="Arial" panose="020B0604020202020204" pitchFamily="34" charset="0"/>
            </a:endParaRPr>
          </a:p>
        </p:txBody>
      </p:sp>
      <p:sp>
        <p:nvSpPr>
          <p:cNvPr id="258059" name="Rectangle 4106"/>
          <p:cNvSpPr/>
          <p:nvPr/>
        </p:nvSpPr>
        <p:spPr>
          <a:xfrm>
            <a:off x="406400" y="1447801"/>
            <a:ext cx="889000" cy="409575"/>
          </a:xfrm>
          <a:prstGeom prst="rect">
            <a:avLst/>
          </a:prstGeom>
          <a:noFill/>
          <a:ln w="9525">
            <a:noFill/>
          </a:ln>
        </p:spPr>
        <p:txBody>
          <a:bodyPr/>
          <a:lstStyle/>
          <a:p>
            <a:pPr eaLnBrk="1" hangingPunct="1">
              <a:buFont typeface="Arial" panose="020B0604020202020204" pitchFamily="34" charset="0"/>
              <a:buNone/>
            </a:pPr>
            <a:endParaRPr lang="zh-CN" altLang="en-US" dirty="0">
              <a:latin typeface="Arial" panose="020B0604020202020204" pitchFamily="34" charset="0"/>
            </a:endParaRPr>
          </a:p>
        </p:txBody>
      </p:sp>
      <p:sp>
        <p:nvSpPr>
          <p:cNvPr id="95" name="文本框 94"/>
          <p:cNvSpPr txBox="1"/>
          <p:nvPr>
            <p:custDataLst>
              <p:tags r:id="rId1"/>
            </p:custDataLst>
          </p:nvPr>
        </p:nvSpPr>
        <p:spPr>
          <a:xfrm>
            <a:off x="366606" y="1819834"/>
            <a:ext cx="11458787" cy="4329647"/>
          </a:xfrm>
          <a:prstGeom prst="rect">
            <a:avLst/>
          </a:prstGeom>
          <a:noFill/>
          <a:ln>
            <a:noFill/>
            <a:prstDash val="dash"/>
          </a:ln>
        </p:spPr>
        <p:txBody>
          <a:bodyPr wrap="square" lIns="71755" tIns="36195" rIns="71755" bIns="36195" rtlCol="0">
            <a:spAutoFit/>
          </a:bodyPr>
          <a:lstStyle>
            <a:defPPr>
              <a:defRPr lang="zh-CN"/>
            </a:defPPr>
            <a:lvl1pPr fontAlgn="auto">
              <a:lnSpc>
                <a:spcPct val="130000"/>
              </a:lnSpc>
              <a:spcAft>
                <a:spcPts val="1000"/>
              </a:spcAft>
              <a:defRPr sz="1600" spc="150"/>
            </a:lvl1pPr>
          </a:lstStyle>
          <a:p>
            <a:pPr lvl="0" indent="0" algn="l" fontAlgn="ctr">
              <a:lnSpc>
                <a:spcPct val="130000"/>
              </a:lnSpc>
              <a:spcBef>
                <a:spcPts val="1600"/>
              </a:spcBef>
              <a:spcAft>
                <a:spcPts val="0"/>
              </a:spcAft>
              <a:buSzPct val="100000"/>
              <a:buFont typeface="+mj-ea"/>
              <a:buNone/>
            </a:pPr>
            <a:r>
              <a:rPr lang="en-US" altLang="zh-CN" sz="2600" b="1" spc="190" dirty="0">
                <a:solidFill>
                  <a:srgbClr val="002060"/>
                </a:solidFill>
                <a:uFillTx/>
                <a:latin typeface="宋体" pitchFamily="2" charset="-122"/>
                <a:ea typeface="宋体" pitchFamily="2" charset="-122"/>
                <a:cs typeface="黑体" panose="02010609060101010101" pitchFamily="2" charset="-122"/>
                <a:sym typeface="+mn-ea"/>
              </a:rPr>
              <a:t>1.</a:t>
            </a:r>
            <a:r>
              <a:rPr lang="zh-CN" altLang="en-US" sz="2600" b="1" spc="190" dirty="0">
                <a:solidFill>
                  <a:srgbClr val="002060"/>
                </a:solidFill>
                <a:uFillTx/>
                <a:latin typeface="宋体" pitchFamily="2" charset="-122"/>
                <a:ea typeface="宋体" pitchFamily="2" charset="-122"/>
                <a:cs typeface="黑体" panose="02010609060101010101" pitchFamily="2" charset="-122"/>
                <a:sym typeface="+mn-ea"/>
              </a:rPr>
              <a:t>有助于把国家统一和少数民族自治结合起来，既维护了国家主权统一，又保障了少数民族管理本民族内部事务的权利。</a:t>
            </a:r>
          </a:p>
          <a:p>
            <a:pPr lvl="0" indent="0" algn="l" fontAlgn="ctr">
              <a:lnSpc>
                <a:spcPct val="130000"/>
              </a:lnSpc>
              <a:spcBef>
                <a:spcPts val="1600"/>
              </a:spcBef>
              <a:spcAft>
                <a:spcPts val="0"/>
              </a:spcAft>
              <a:buSzPct val="100000"/>
              <a:buFont typeface="+mj-ea"/>
              <a:buNone/>
            </a:pPr>
            <a:r>
              <a:rPr lang="en-US" altLang="zh-CN" sz="2600" b="1" spc="190" dirty="0">
                <a:solidFill>
                  <a:srgbClr val="002060"/>
                </a:solidFill>
                <a:uFillTx/>
                <a:latin typeface="宋体" pitchFamily="2" charset="-122"/>
                <a:ea typeface="宋体" pitchFamily="2" charset="-122"/>
                <a:cs typeface="黑体" panose="02010609060101010101" pitchFamily="2" charset="-122"/>
                <a:sym typeface="+mn-ea"/>
              </a:rPr>
              <a:t>2.</a:t>
            </a:r>
            <a:r>
              <a:rPr lang="zh-CN" altLang="en-US" sz="2600" b="1" spc="190" dirty="0">
                <a:solidFill>
                  <a:srgbClr val="002060"/>
                </a:solidFill>
                <a:uFillTx/>
                <a:latin typeface="宋体" pitchFamily="2" charset="-122"/>
                <a:ea typeface="宋体" pitchFamily="2" charset="-122"/>
                <a:cs typeface="黑体" panose="02010609060101010101" pitchFamily="2" charset="-122"/>
                <a:sym typeface="+mn-ea"/>
              </a:rPr>
              <a:t>有助于把国家的方针政策和少数民族地区的具体特点结合起来，做到因民族制宜、因地区制宜，从而有利于民族自治地区经济和社会各项事业的发展。</a:t>
            </a:r>
          </a:p>
          <a:p>
            <a:pPr lvl="0" indent="0" algn="l" fontAlgn="ctr">
              <a:lnSpc>
                <a:spcPct val="130000"/>
              </a:lnSpc>
              <a:spcBef>
                <a:spcPts val="1600"/>
              </a:spcBef>
              <a:spcAft>
                <a:spcPts val="0"/>
              </a:spcAft>
              <a:buSzPct val="100000"/>
              <a:buFont typeface="+mj-ea"/>
              <a:buNone/>
            </a:pPr>
            <a:r>
              <a:rPr lang="en-US" altLang="zh-CN" sz="2600" b="1" spc="190" dirty="0">
                <a:solidFill>
                  <a:srgbClr val="002060"/>
                </a:solidFill>
                <a:uFillTx/>
                <a:latin typeface="宋体" pitchFamily="2" charset="-122"/>
                <a:ea typeface="宋体" pitchFamily="2" charset="-122"/>
                <a:cs typeface="黑体" panose="02010609060101010101" pitchFamily="2" charset="-122"/>
                <a:sym typeface="+mn-ea"/>
              </a:rPr>
              <a:t>3.</a:t>
            </a:r>
            <a:r>
              <a:rPr lang="zh-CN" altLang="en-US" sz="2600" b="1" spc="190" dirty="0">
                <a:solidFill>
                  <a:srgbClr val="002060"/>
                </a:solidFill>
                <a:uFillTx/>
                <a:latin typeface="宋体" pitchFamily="2" charset="-122"/>
                <a:ea typeface="宋体" pitchFamily="2" charset="-122"/>
                <a:cs typeface="黑体" panose="02010609060101010101" pitchFamily="2" charset="-122"/>
                <a:sym typeface="+mn-ea"/>
              </a:rPr>
              <a:t>有助于把国家富强和民族繁荣结合起来。</a:t>
            </a:r>
          </a:p>
          <a:p>
            <a:pPr lvl="0" indent="0" algn="l" fontAlgn="ctr">
              <a:lnSpc>
                <a:spcPct val="130000"/>
              </a:lnSpc>
              <a:spcBef>
                <a:spcPts val="1600"/>
              </a:spcBef>
              <a:spcAft>
                <a:spcPts val="0"/>
              </a:spcAft>
              <a:buSzPct val="100000"/>
              <a:buFont typeface="+mj-ea"/>
              <a:buNone/>
            </a:pPr>
            <a:r>
              <a:rPr lang="en-US" altLang="zh-CN" sz="2600" b="1" spc="190" dirty="0">
                <a:solidFill>
                  <a:srgbClr val="002060"/>
                </a:solidFill>
                <a:uFillTx/>
                <a:latin typeface="宋体" pitchFamily="2" charset="-122"/>
                <a:ea typeface="宋体" pitchFamily="2" charset="-122"/>
                <a:cs typeface="黑体" panose="02010609060101010101" pitchFamily="2" charset="-122"/>
                <a:sym typeface="+mn-ea"/>
              </a:rPr>
              <a:t>4.</a:t>
            </a:r>
            <a:r>
              <a:rPr lang="zh-CN" altLang="en-US" sz="2600" b="1" spc="190" dirty="0">
                <a:solidFill>
                  <a:srgbClr val="002060"/>
                </a:solidFill>
                <a:uFillTx/>
                <a:latin typeface="宋体" pitchFamily="2" charset="-122"/>
                <a:ea typeface="宋体" pitchFamily="2" charset="-122"/>
                <a:cs typeface="黑体" panose="02010609060101010101" pitchFamily="2" charset="-122"/>
                <a:sym typeface="+mn-ea"/>
              </a:rPr>
              <a:t>有助于把各民族热爱祖国的感情和热爱本民族的感情结合起来。</a:t>
            </a:r>
          </a:p>
        </p:txBody>
      </p:sp>
      <p:sp>
        <p:nvSpPr>
          <p:cNvPr id="2" name="文本框 1"/>
          <p:cNvSpPr txBox="1"/>
          <p:nvPr/>
        </p:nvSpPr>
        <p:spPr>
          <a:xfrm>
            <a:off x="406400" y="1186191"/>
            <a:ext cx="5612947" cy="523220"/>
          </a:xfrm>
          <a:prstGeom prst="rect">
            <a:avLst/>
          </a:prstGeom>
          <a:solidFill>
            <a:schemeClr val="accent2">
              <a:lumMod val="20000"/>
              <a:lumOff val="80000"/>
            </a:schemeClr>
          </a:solidFill>
          <a:ln>
            <a:solidFill>
              <a:srgbClr val="FF0000"/>
            </a:solidFill>
          </a:ln>
        </p:spPr>
        <p:txBody>
          <a:bodyPr wrap="none" rtlCol="0" anchor="t">
            <a:spAutoFit/>
          </a:bodyPr>
          <a:lstStyle/>
          <a:p>
            <a:r>
              <a:rPr lang="zh-CN" altLang="en-US" sz="2800" b="1" spc="211" dirty="0">
                <a:solidFill>
                  <a:srgbClr val="FF0000"/>
                </a:solidFill>
                <a:uFillTx/>
                <a:latin typeface="黑体" panose="02010609060101010101" pitchFamily="2" charset="-122"/>
                <a:ea typeface="黑体" panose="02010609060101010101" pitchFamily="2" charset="-122"/>
                <a:sym typeface="+mn-ea"/>
              </a:rPr>
              <a:t>民族区域自治制度有何优越性？</a:t>
            </a:r>
          </a:p>
        </p:txBody>
      </p:sp>
      <p:cxnSp>
        <p:nvCxnSpPr>
          <p:cNvPr id="10" name="直接连接符 9"/>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2" name="文本框 1"/>
          <p:cNvSpPr txBox="1"/>
          <p:nvPr/>
        </p:nvSpPr>
        <p:spPr>
          <a:xfrm>
            <a:off x="34290" y="157176"/>
            <a:ext cx="2245271" cy="521970"/>
          </a:xfrm>
          <a:prstGeom prst="rect">
            <a:avLst/>
          </a:prstGeom>
          <a:solidFill>
            <a:srgbClr val="FFFF00">
              <a:alpha val="75000"/>
            </a:srgbClr>
          </a:solidFill>
          <a:ln w="19050">
            <a:solidFill>
              <a:srgbClr val="FF0000"/>
            </a:solidFill>
          </a:ln>
        </p:spPr>
        <p:txBody>
          <a:bodyPr wrap="square">
            <a:spAutoFit/>
          </a:bodyPr>
          <a:lstStyle/>
          <a:p>
            <a:r>
              <a:rPr lang="zh-CN" sz="2800" b="1" dirty="0" smtClean="0">
                <a:solidFill>
                  <a:srgbClr val="FF0000"/>
                </a:solidFill>
                <a:latin typeface="黑体" panose="02010609060101010101" pitchFamily="2" charset="-122"/>
                <a:ea typeface="黑体" panose="02010609060101010101" pitchFamily="2" charset="-122"/>
              </a:rPr>
              <a:t>【</a:t>
            </a:r>
            <a:r>
              <a:rPr lang="zh-CN" altLang="en-US" sz="2800" b="1" dirty="0" smtClean="0">
                <a:solidFill>
                  <a:srgbClr val="FF0000"/>
                </a:solidFill>
                <a:latin typeface="黑体" panose="02010609060101010101" pitchFamily="2" charset="-122"/>
                <a:ea typeface="黑体" panose="02010609060101010101" pitchFamily="2" charset="-122"/>
              </a:rPr>
              <a:t>历史解释</a:t>
            </a:r>
            <a:r>
              <a:rPr lang="zh-CN" sz="2800" b="1" dirty="0" smtClean="0">
                <a:solidFill>
                  <a:srgbClr val="FF0000"/>
                </a:solidFill>
                <a:latin typeface="黑体" panose="02010609060101010101" pitchFamily="2" charset="-122"/>
                <a:ea typeface="黑体" panose="02010609060101010101" pitchFamily="2" charset="-122"/>
              </a:rPr>
              <a:t>】</a:t>
            </a:r>
            <a:endParaRPr lang="zh-CN" altLang="en-US" sz="2800" b="1" dirty="0">
              <a:solidFill>
                <a:srgbClr val="FF0000"/>
              </a:solidFill>
              <a:latin typeface="黑体" panose="02010609060101010101" pitchFamily="2" charset="-122"/>
              <a:ea typeface="黑体" panose="02010609060101010101" pitchFamily="2" charset="-122"/>
            </a:endParaRPr>
          </a:p>
        </p:txBody>
      </p:sp>
    </p:spTree>
    <p:extLst>
      <p:ext uri="{BB962C8B-B14F-4D97-AF65-F5344CB8AC3E}">
        <p14:creationId xmlns:p14="http://schemas.microsoft.com/office/powerpoint/2010/main" val="861386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heel(1)">
                                      <p:cBhvr>
                                        <p:cTn id="7" dur="2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6287" y="1444858"/>
            <a:ext cx="11766127" cy="5078313"/>
          </a:xfrm>
          <a:prstGeom prst="rect">
            <a:avLst/>
          </a:prstGeom>
          <a:noFill/>
        </p:spPr>
        <p:txBody>
          <a:bodyPr wrap="square" rtlCol="0">
            <a:spAutoFit/>
          </a:bodyPr>
          <a:lstStyle/>
          <a:p>
            <a:pPr fontAlgn="auto">
              <a:lnSpc>
                <a:spcPct val="150000"/>
              </a:lnSpc>
            </a:pPr>
            <a:r>
              <a:rPr lang="zh-CN" altLang="en-US" sz="2400" b="1" dirty="0">
                <a:solidFill>
                  <a:srgbClr val="002060"/>
                </a:solidFill>
                <a:latin typeface="宋体" pitchFamily="2" charset="-122"/>
                <a:ea typeface="宋体" pitchFamily="2" charset="-122"/>
                <a:cs typeface="黑体" panose="02010609060101010101" pitchFamily="2" charset="-122"/>
              </a:rPr>
              <a:t>1.是我国的基本民族政策，也是我国的一项基本政治制度，体现了民族平等和人民当家作主，是社会主义民主的重要内容之一。</a:t>
            </a:r>
          </a:p>
          <a:p>
            <a:pPr fontAlgn="auto">
              <a:lnSpc>
                <a:spcPct val="150000"/>
              </a:lnSpc>
            </a:pPr>
            <a:r>
              <a:rPr lang="zh-CN" altLang="en-US" sz="2400" b="1" dirty="0">
                <a:solidFill>
                  <a:srgbClr val="002060"/>
                </a:solidFill>
                <a:latin typeface="宋体" pitchFamily="2" charset="-122"/>
                <a:ea typeface="宋体" pitchFamily="2" charset="-122"/>
                <a:cs typeface="黑体" panose="02010609060101010101" pitchFamily="2" charset="-122"/>
              </a:rPr>
              <a:t>2.前提是国家统一领导。作为国家统一领导下的地方行政区域，必须服从中央统一领导，执行国家法律和大政方针，行使宪法规定的地方国家机关的职权。</a:t>
            </a:r>
          </a:p>
          <a:p>
            <a:pPr fontAlgn="auto">
              <a:lnSpc>
                <a:spcPct val="150000"/>
              </a:lnSpc>
            </a:pPr>
            <a:r>
              <a:rPr lang="zh-CN" altLang="en-US" sz="2400" b="1" dirty="0">
                <a:solidFill>
                  <a:srgbClr val="002060"/>
                </a:solidFill>
                <a:latin typeface="宋体" pitchFamily="2" charset="-122"/>
                <a:ea typeface="宋体" pitchFamily="2" charset="-122"/>
                <a:cs typeface="黑体" panose="02010609060101010101" pitchFamily="2" charset="-122"/>
              </a:rPr>
              <a:t>3.民族区域自治地方享有一定的自治权，这是民族区域自治的核心，国家保证宪法、法律赋予的管理本民族地区自治权的实施。</a:t>
            </a:r>
          </a:p>
          <a:p>
            <a:pPr fontAlgn="auto">
              <a:lnSpc>
                <a:spcPct val="150000"/>
              </a:lnSpc>
            </a:pPr>
            <a:r>
              <a:rPr lang="zh-CN" altLang="en-US" sz="2400" b="1" dirty="0">
                <a:solidFill>
                  <a:srgbClr val="002060"/>
                </a:solidFill>
                <a:latin typeface="宋体" pitchFamily="2" charset="-122"/>
                <a:ea typeface="宋体" pitchFamily="2" charset="-122"/>
                <a:cs typeface="黑体" panose="02010609060101010101" pitchFamily="2" charset="-122"/>
              </a:rPr>
              <a:t>4.国家统一领导和享有民族自治权是紧密联系、不可分割的。</a:t>
            </a:r>
          </a:p>
          <a:p>
            <a:pPr fontAlgn="auto">
              <a:lnSpc>
                <a:spcPct val="150000"/>
              </a:lnSpc>
            </a:pPr>
            <a:r>
              <a:rPr lang="zh-CN" altLang="en-US" sz="2400" b="1" dirty="0">
                <a:solidFill>
                  <a:srgbClr val="002060"/>
                </a:solidFill>
                <a:latin typeface="宋体" pitchFamily="2" charset="-122"/>
                <a:ea typeface="宋体" pitchFamily="2" charset="-122"/>
                <a:cs typeface="黑体" panose="02010609060101010101" pitchFamily="2" charset="-122"/>
              </a:rPr>
              <a:t>5.中国的民族区域自治不是单纯的民族自治或地方自治，而是民族因素与区域因素的结合，是政治因素和经济因素的结合。</a:t>
            </a:r>
          </a:p>
        </p:txBody>
      </p:sp>
      <p:sp>
        <p:nvSpPr>
          <p:cNvPr id="3" name="文本框 2"/>
          <p:cNvSpPr txBox="1"/>
          <p:nvPr/>
        </p:nvSpPr>
        <p:spPr>
          <a:xfrm>
            <a:off x="440267" y="835460"/>
            <a:ext cx="4152099" cy="609398"/>
          </a:xfrm>
          <a:prstGeom prst="rect">
            <a:avLst/>
          </a:prstGeom>
          <a:solidFill>
            <a:schemeClr val="accent2">
              <a:lumMod val="20000"/>
              <a:lumOff val="80000"/>
              <a:alpha val="75000"/>
            </a:schemeClr>
          </a:solidFill>
          <a:ln w="15875">
            <a:solidFill>
              <a:srgbClr val="FF0000"/>
            </a:solidFill>
          </a:ln>
        </p:spPr>
        <p:txBody>
          <a:bodyPr wrap="none" rtlCol="0" anchor="t">
            <a:spAutoFit/>
          </a:bodyPr>
          <a:lstStyle/>
          <a:p>
            <a:pPr fontAlgn="auto">
              <a:lnSpc>
                <a:spcPct val="120000"/>
              </a:lnSpc>
            </a:pPr>
            <a:r>
              <a:rPr lang="zh-CN" altLang="en-US" sz="2800" b="1" dirty="0">
                <a:solidFill>
                  <a:srgbClr val="002060"/>
                </a:solidFill>
                <a:latin typeface="宋体" pitchFamily="2" charset="-122"/>
                <a:ea typeface="宋体" pitchFamily="2" charset="-122"/>
                <a:cs typeface="黑体" panose="02010609060101010101" pitchFamily="2" charset="-122"/>
                <a:sym typeface="+mn-ea"/>
              </a:rPr>
              <a:t>民族区域自治制度的特点</a:t>
            </a:r>
          </a:p>
        </p:txBody>
      </p:sp>
      <p:cxnSp>
        <p:nvCxnSpPr>
          <p:cNvPr id="4" name="直接连接符 3"/>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5" name="文本框 1"/>
          <p:cNvSpPr txBox="1"/>
          <p:nvPr/>
        </p:nvSpPr>
        <p:spPr>
          <a:xfrm>
            <a:off x="34290" y="157176"/>
            <a:ext cx="2245271" cy="521970"/>
          </a:xfrm>
          <a:prstGeom prst="rect">
            <a:avLst/>
          </a:prstGeom>
          <a:solidFill>
            <a:srgbClr val="FFFF00">
              <a:alpha val="75000"/>
            </a:srgbClr>
          </a:solidFill>
          <a:ln w="19050">
            <a:solidFill>
              <a:srgbClr val="FF0000"/>
            </a:solidFill>
          </a:ln>
        </p:spPr>
        <p:txBody>
          <a:bodyPr wrap="square">
            <a:spAutoFit/>
          </a:bodyPr>
          <a:lstStyle/>
          <a:p>
            <a:r>
              <a:rPr lang="zh-CN" sz="2800" b="1" dirty="0" smtClean="0">
                <a:solidFill>
                  <a:srgbClr val="FF0000"/>
                </a:solidFill>
                <a:latin typeface="黑体" panose="02010609060101010101" pitchFamily="2" charset="-122"/>
                <a:ea typeface="黑体" panose="02010609060101010101" pitchFamily="2" charset="-122"/>
              </a:rPr>
              <a:t>【</a:t>
            </a:r>
            <a:r>
              <a:rPr lang="zh-CN" altLang="en-US" sz="2800" b="1" dirty="0" smtClean="0">
                <a:solidFill>
                  <a:srgbClr val="FF0000"/>
                </a:solidFill>
                <a:latin typeface="黑体" panose="02010609060101010101" pitchFamily="2" charset="-122"/>
                <a:ea typeface="黑体" panose="02010609060101010101" pitchFamily="2" charset="-122"/>
              </a:rPr>
              <a:t>历史解释</a:t>
            </a:r>
            <a:r>
              <a:rPr lang="zh-CN" sz="2800" b="1" dirty="0" smtClean="0">
                <a:solidFill>
                  <a:srgbClr val="FF0000"/>
                </a:solidFill>
                <a:latin typeface="黑体" panose="02010609060101010101" pitchFamily="2" charset="-122"/>
                <a:ea typeface="黑体" panose="02010609060101010101" pitchFamily="2" charset="-122"/>
              </a:rPr>
              <a:t>】</a:t>
            </a:r>
            <a:endParaRPr lang="zh-CN" altLang="en-US" sz="2800" b="1" dirty="0">
              <a:solidFill>
                <a:srgbClr val="FF0000"/>
              </a:solidFill>
              <a:latin typeface="黑体" panose="02010609060101010101" pitchFamily="2" charset="-122"/>
              <a:ea typeface="黑体" panose="02010609060101010101" pitchFamily="2" charset="-122"/>
            </a:endParaRPr>
          </a:p>
        </p:txBody>
      </p:sp>
    </p:spTree>
    <p:extLst>
      <p:ext uri="{BB962C8B-B14F-4D97-AF65-F5344CB8AC3E}">
        <p14:creationId xmlns:p14="http://schemas.microsoft.com/office/powerpoint/2010/main" val="2485891355"/>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81093" y="1178686"/>
            <a:ext cx="11589173" cy="3264227"/>
          </a:xfrm>
          <a:prstGeom prst="rect">
            <a:avLst/>
          </a:prstGeom>
          <a:noFill/>
          <a:ln w="9525">
            <a:noFill/>
          </a:ln>
        </p:spPr>
        <p:txBody>
          <a:bodyPr wrap="square">
            <a:spAutoFit/>
          </a:bodyPr>
          <a:lstStyle/>
          <a:p>
            <a:pPr>
              <a:lnSpc>
                <a:spcPct val="150000"/>
              </a:lnSpc>
            </a:pPr>
            <a:r>
              <a:rPr lang="zh-CN" sz="2000" b="1" dirty="0">
                <a:solidFill>
                  <a:srgbClr val="002060"/>
                </a:solidFill>
                <a:ea typeface="宋体" panose="02010600030101010101" pitchFamily="2" charset="-122"/>
              </a:rPr>
              <a:t>阅读材料,回答问题。</a:t>
            </a:r>
          </a:p>
          <a:p>
            <a:pPr>
              <a:lnSpc>
                <a:spcPct val="150000"/>
              </a:lnSpc>
            </a:pPr>
            <a:r>
              <a:rPr lang="zh-CN" sz="2000" b="1" dirty="0">
                <a:solidFill>
                  <a:srgbClr val="002060"/>
                </a:solidFill>
                <a:ea typeface="宋体" panose="02010600030101010101" pitchFamily="2" charset="-122"/>
              </a:rPr>
              <a:t>材料一</a:t>
            </a:r>
            <a:r>
              <a:rPr lang="en-US" sz="2000" b="1" dirty="0">
                <a:solidFill>
                  <a:srgbClr val="002060"/>
                </a:solidFill>
                <a:latin typeface="宋体" panose="02010600030101010101" pitchFamily="2" charset="-122"/>
                <a:ea typeface="宋体" panose="02010600030101010101" pitchFamily="2" charset="-122"/>
              </a:rPr>
              <a:t> </a:t>
            </a:r>
            <a:r>
              <a:rPr lang="zh-CN" sz="2000" b="1" dirty="0">
                <a:solidFill>
                  <a:srgbClr val="002060"/>
                </a:solidFill>
                <a:ea typeface="宋体" panose="02010600030101010101" pitchFamily="2" charset="-122"/>
              </a:rPr>
              <a:t>汉朝对周边民族的统治,设置与内地不同的边郡,以当地民族习惯分界,因俗而治;有的加封一些当地民族的首领为王、侯、郡长等。唐王朝明确提出“华夷无别”“华夷同重”原则,对周边各少数民族的领袖“示之以礼”。加强了对四方民族的优待、册封、和亲以及以夷治夷政策的实施,并使羁縻府州县制度化,在形式上保留原有当地统治机构或“华官参加”,或实行“监管制”,使民族事务管理走上制度化。</a:t>
            </a:r>
          </a:p>
          <a:p>
            <a:pPr>
              <a:lnSpc>
                <a:spcPct val="150000"/>
              </a:lnSpc>
            </a:pPr>
            <a:r>
              <a:rPr lang="zh-CN" sz="2000" b="1" dirty="0">
                <a:solidFill>
                  <a:srgbClr val="002060"/>
                </a:solidFill>
                <a:ea typeface="宋体" panose="02010600030101010101" pitchFamily="2" charset="-122"/>
              </a:rPr>
              <a:t>——据孙懿《中国民族区域自治的历史过程》整理</a:t>
            </a:r>
            <a:endParaRPr lang="zh-CN" altLang="en-US" sz="2000" b="1" dirty="0">
              <a:solidFill>
                <a:srgbClr val="002060"/>
              </a:solidFill>
            </a:endParaRPr>
          </a:p>
        </p:txBody>
      </p:sp>
      <p:sp>
        <p:nvSpPr>
          <p:cNvPr id="3" name="文本框 2"/>
          <p:cNvSpPr txBox="1"/>
          <p:nvPr/>
        </p:nvSpPr>
        <p:spPr>
          <a:xfrm>
            <a:off x="254000" y="4561170"/>
            <a:ext cx="11536680" cy="461665"/>
          </a:xfrm>
          <a:prstGeom prst="rect">
            <a:avLst/>
          </a:prstGeom>
          <a:noFill/>
        </p:spPr>
        <p:txBody>
          <a:bodyPr wrap="square" rtlCol="0">
            <a:spAutoFit/>
          </a:bodyPr>
          <a:lstStyle/>
          <a:p>
            <a:r>
              <a:rPr lang="zh-CN" altLang="en-US" sz="2400" b="1" dirty="0">
                <a:solidFill>
                  <a:srgbClr val="FF0000"/>
                </a:solidFill>
                <a:latin typeface="宋体" pitchFamily="2" charset="-122"/>
                <a:ea typeface="宋体" pitchFamily="2" charset="-122"/>
              </a:rPr>
              <a:t>(1)根据材料一并结合所学知识,指出唐代与汉代民族政策的差异。</a:t>
            </a:r>
          </a:p>
        </p:txBody>
      </p:sp>
      <p:sp>
        <p:nvSpPr>
          <p:cNvPr id="4" name="文本框 3"/>
          <p:cNvSpPr txBox="1"/>
          <p:nvPr/>
        </p:nvSpPr>
        <p:spPr>
          <a:xfrm>
            <a:off x="281093" y="5338599"/>
            <a:ext cx="11535833" cy="1113766"/>
          </a:xfrm>
          <a:prstGeom prst="rect">
            <a:avLst/>
          </a:prstGeom>
          <a:solidFill>
            <a:schemeClr val="accent2">
              <a:lumMod val="20000"/>
              <a:lumOff val="80000"/>
              <a:alpha val="90000"/>
            </a:schemeClr>
          </a:solidFill>
          <a:ln w="15875">
            <a:solidFill>
              <a:srgbClr val="FF0000"/>
            </a:solidFill>
          </a:ln>
        </p:spPr>
        <p:txBody>
          <a:bodyPr wrap="square">
            <a:spAutoFit/>
          </a:bodyPr>
          <a:lstStyle/>
          <a:p>
            <a:pPr>
              <a:lnSpc>
                <a:spcPct val="150000"/>
              </a:lnSpc>
            </a:pPr>
            <a:r>
              <a:rPr lang="zh-CN" sz="2400" b="1" dirty="0" smtClean="0">
                <a:solidFill>
                  <a:srgbClr val="002060"/>
                </a:solidFill>
                <a:uFillTx/>
                <a:latin typeface="宋体" pitchFamily="2" charset="-122"/>
                <a:ea typeface="宋体" pitchFamily="2" charset="-122"/>
              </a:rPr>
              <a:t>(</a:t>
            </a:r>
            <a:r>
              <a:rPr lang="zh-CN" sz="2400" b="1" dirty="0">
                <a:solidFill>
                  <a:srgbClr val="002060"/>
                </a:solidFill>
                <a:uFillTx/>
                <a:latin typeface="宋体" pitchFamily="2" charset="-122"/>
                <a:ea typeface="宋体" pitchFamily="2" charset="-122"/>
              </a:rPr>
              <a:t>1)</a:t>
            </a:r>
            <a:r>
              <a:rPr lang="zh-CN" sz="2400" b="1" dirty="0" smtClean="0">
                <a:solidFill>
                  <a:srgbClr val="002060"/>
                </a:solidFill>
                <a:uFillTx/>
                <a:latin typeface="宋体" pitchFamily="2" charset="-122"/>
                <a:ea typeface="宋体" pitchFamily="2" charset="-122"/>
              </a:rPr>
              <a:t>差异</a:t>
            </a:r>
            <a:r>
              <a:rPr lang="zh-CN" altLang="en-US" sz="2400" b="1" dirty="0" smtClean="0">
                <a:solidFill>
                  <a:srgbClr val="002060"/>
                </a:solidFill>
                <a:uFillTx/>
                <a:latin typeface="宋体" pitchFamily="2" charset="-122"/>
                <a:ea typeface="宋体" pitchFamily="2" charset="-122"/>
              </a:rPr>
              <a:t>：</a:t>
            </a:r>
            <a:r>
              <a:rPr lang="zh-CN" sz="2400" b="1" dirty="0" smtClean="0">
                <a:solidFill>
                  <a:srgbClr val="002060"/>
                </a:solidFill>
                <a:uFillTx/>
                <a:latin typeface="宋体" pitchFamily="2" charset="-122"/>
                <a:ea typeface="宋体" pitchFamily="2" charset="-122"/>
              </a:rPr>
              <a:t>汉代</a:t>
            </a:r>
            <a:r>
              <a:rPr lang="zh-CN" sz="2400" b="1" dirty="0">
                <a:solidFill>
                  <a:srgbClr val="002060"/>
                </a:solidFill>
                <a:uFillTx/>
                <a:latin typeface="宋体" pitchFamily="2" charset="-122"/>
                <a:ea typeface="宋体" pitchFamily="2" charset="-122"/>
              </a:rPr>
              <a:t>因俗而</a:t>
            </a:r>
            <a:r>
              <a:rPr lang="zh-CN" sz="2400" b="1" dirty="0" smtClean="0">
                <a:solidFill>
                  <a:srgbClr val="002060"/>
                </a:solidFill>
                <a:uFillTx/>
                <a:latin typeface="宋体" pitchFamily="2" charset="-122"/>
                <a:ea typeface="宋体" pitchFamily="2" charset="-122"/>
              </a:rPr>
              <a:t>治</a:t>
            </a:r>
            <a:r>
              <a:rPr lang="zh-CN" altLang="en-US" sz="2400" b="1" dirty="0" smtClean="0">
                <a:solidFill>
                  <a:srgbClr val="002060"/>
                </a:solidFill>
                <a:uFillTx/>
                <a:latin typeface="宋体" pitchFamily="2" charset="-122"/>
                <a:ea typeface="宋体" pitchFamily="2" charset="-122"/>
              </a:rPr>
              <a:t>，</a:t>
            </a:r>
            <a:r>
              <a:rPr lang="zh-CN" sz="2400" b="1" dirty="0" smtClean="0">
                <a:solidFill>
                  <a:srgbClr val="002060"/>
                </a:solidFill>
                <a:uFillTx/>
                <a:latin typeface="宋体" pitchFamily="2" charset="-122"/>
                <a:ea typeface="宋体" pitchFamily="2" charset="-122"/>
              </a:rPr>
              <a:t>实行</a:t>
            </a:r>
            <a:r>
              <a:rPr lang="zh-CN" sz="2400" b="1" dirty="0">
                <a:solidFill>
                  <a:srgbClr val="002060"/>
                </a:solidFill>
                <a:uFillTx/>
                <a:latin typeface="宋体" pitchFamily="2" charset="-122"/>
                <a:ea typeface="宋体" pitchFamily="2" charset="-122"/>
              </a:rPr>
              <a:t>民族内部</a:t>
            </a:r>
            <a:r>
              <a:rPr lang="zh-CN" sz="2400" b="1" dirty="0" smtClean="0">
                <a:solidFill>
                  <a:srgbClr val="002060"/>
                </a:solidFill>
                <a:uFillTx/>
                <a:latin typeface="宋体" pitchFamily="2" charset="-122"/>
                <a:ea typeface="宋体" pitchFamily="2" charset="-122"/>
              </a:rPr>
              <a:t>自治</a:t>
            </a:r>
            <a:r>
              <a:rPr lang="zh-CN" altLang="en-US" sz="2400" b="1" dirty="0" smtClean="0">
                <a:solidFill>
                  <a:srgbClr val="002060"/>
                </a:solidFill>
                <a:uFillTx/>
                <a:latin typeface="宋体" pitchFamily="2" charset="-122"/>
                <a:ea typeface="宋体" pitchFamily="2" charset="-122"/>
              </a:rPr>
              <a:t>；</a:t>
            </a:r>
            <a:r>
              <a:rPr lang="zh-CN" sz="2400" b="1" dirty="0" smtClean="0">
                <a:solidFill>
                  <a:srgbClr val="002060"/>
                </a:solidFill>
                <a:uFillTx/>
                <a:latin typeface="宋体" pitchFamily="2" charset="-122"/>
                <a:ea typeface="宋体" pitchFamily="2" charset="-122"/>
              </a:rPr>
              <a:t>唐代</a:t>
            </a:r>
            <a:r>
              <a:rPr lang="zh-CN" sz="2400" b="1" dirty="0">
                <a:solidFill>
                  <a:srgbClr val="002060"/>
                </a:solidFill>
                <a:uFillTx/>
                <a:latin typeface="宋体" pitchFamily="2" charset="-122"/>
                <a:ea typeface="宋体" pitchFamily="2" charset="-122"/>
              </a:rPr>
              <a:t>平等对待汉族与</a:t>
            </a:r>
            <a:r>
              <a:rPr lang="zh-CN" sz="2400" b="1" dirty="0" smtClean="0">
                <a:solidFill>
                  <a:srgbClr val="002060"/>
                </a:solidFill>
                <a:uFillTx/>
                <a:latin typeface="宋体" pitchFamily="2" charset="-122"/>
                <a:ea typeface="宋体" pitchFamily="2" charset="-122"/>
              </a:rPr>
              <a:t>少数民族</a:t>
            </a:r>
            <a:r>
              <a:rPr lang="zh-CN" altLang="en-US" sz="2400" b="1" dirty="0" smtClean="0">
                <a:solidFill>
                  <a:srgbClr val="002060"/>
                </a:solidFill>
                <a:uFillTx/>
                <a:latin typeface="宋体" pitchFamily="2" charset="-122"/>
                <a:ea typeface="宋体" pitchFamily="2" charset="-122"/>
              </a:rPr>
              <a:t>，</a:t>
            </a:r>
            <a:r>
              <a:rPr lang="zh-CN" sz="2400" b="1" dirty="0" smtClean="0">
                <a:solidFill>
                  <a:srgbClr val="002060"/>
                </a:solidFill>
                <a:uFillTx/>
                <a:latin typeface="宋体" pitchFamily="2" charset="-122"/>
                <a:ea typeface="宋体" pitchFamily="2" charset="-122"/>
              </a:rPr>
              <a:t>向</a:t>
            </a:r>
            <a:r>
              <a:rPr lang="zh-CN" sz="2400" b="1" dirty="0">
                <a:solidFill>
                  <a:srgbClr val="002060"/>
                </a:solidFill>
                <a:uFillTx/>
                <a:latin typeface="宋体" pitchFamily="2" charset="-122"/>
                <a:ea typeface="宋体" pitchFamily="2" charset="-122"/>
              </a:rPr>
              <a:t>少数民族地区派驻</a:t>
            </a:r>
            <a:r>
              <a:rPr lang="zh-CN" sz="2400" b="1" dirty="0" smtClean="0">
                <a:solidFill>
                  <a:srgbClr val="002060"/>
                </a:solidFill>
                <a:uFillTx/>
                <a:latin typeface="宋体" pitchFamily="2" charset="-122"/>
                <a:ea typeface="宋体" pitchFamily="2" charset="-122"/>
              </a:rPr>
              <a:t>官员</a:t>
            </a:r>
            <a:r>
              <a:rPr lang="zh-CN" altLang="en-US" sz="2400" b="1" dirty="0" smtClean="0">
                <a:solidFill>
                  <a:srgbClr val="002060"/>
                </a:solidFill>
                <a:uFillTx/>
                <a:latin typeface="宋体" pitchFamily="2" charset="-122"/>
                <a:ea typeface="宋体" pitchFamily="2" charset="-122"/>
              </a:rPr>
              <a:t>，</a:t>
            </a:r>
            <a:r>
              <a:rPr lang="zh-CN" sz="2400" b="1" dirty="0" smtClean="0">
                <a:solidFill>
                  <a:srgbClr val="002060"/>
                </a:solidFill>
                <a:uFillTx/>
                <a:latin typeface="宋体" pitchFamily="2" charset="-122"/>
                <a:ea typeface="宋体" pitchFamily="2" charset="-122"/>
              </a:rPr>
              <a:t>参与</a:t>
            </a:r>
            <a:r>
              <a:rPr lang="zh-CN" sz="2400" b="1" dirty="0">
                <a:solidFill>
                  <a:srgbClr val="002060"/>
                </a:solidFill>
                <a:uFillTx/>
                <a:latin typeface="宋体" pitchFamily="2" charset="-122"/>
                <a:ea typeface="宋体" pitchFamily="2" charset="-122"/>
              </a:rPr>
              <a:t>地方</a:t>
            </a:r>
            <a:r>
              <a:rPr lang="zh-CN" sz="2400" b="1" dirty="0" smtClean="0">
                <a:solidFill>
                  <a:srgbClr val="002060"/>
                </a:solidFill>
                <a:uFillTx/>
                <a:latin typeface="宋体" pitchFamily="2" charset="-122"/>
                <a:ea typeface="宋体" pitchFamily="2" charset="-122"/>
              </a:rPr>
              <a:t>管理</a:t>
            </a:r>
            <a:r>
              <a:rPr lang="zh-CN" altLang="en-US" sz="2400" b="1" dirty="0" smtClean="0">
                <a:solidFill>
                  <a:srgbClr val="002060"/>
                </a:solidFill>
                <a:uFillTx/>
                <a:latin typeface="宋体" pitchFamily="2" charset="-122"/>
                <a:ea typeface="宋体" pitchFamily="2" charset="-122"/>
              </a:rPr>
              <a:t>，</a:t>
            </a:r>
            <a:r>
              <a:rPr lang="zh-CN" sz="2400" b="1" dirty="0" smtClean="0">
                <a:solidFill>
                  <a:srgbClr val="002060"/>
                </a:solidFill>
                <a:uFillTx/>
                <a:latin typeface="宋体" pitchFamily="2" charset="-122"/>
                <a:ea typeface="宋体" pitchFamily="2" charset="-122"/>
              </a:rPr>
              <a:t>加强</a:t>
            </a:r>
            <a:r>
              <a:rPr lang="zh-CN" sz="2400" b="1" dirty="0">
                <a:solidFill>
                  <a:srgbClr val="002060"/>
                </a:solidFill>
                <a:uFillTx/>
                <a:latin typeface="宋体" pitchFamily="2" charset="-122"/>
                <a:ea typeface="宋体" pitchFamily="2" charset="-122"/>
              </a:rPr>
              <a:t>了对地方的监管。</a:t>
            </a:r>
            <a:endParaRPr lang="zh-CN" altLang="en-US" sz="2400" b="1" dirty="0">
              <a:solidFill>
                <a:srgbClr val="002060"/>
              </a:solidFill>
              <a:uFillTx/>
              <a:latin typeface="宋体" pitchFamily="2" charset="-122"/>
              <a:ea typeface="宋体" pitchFamily="2" charset="-122"/>
            </a:endParaRPr>
          </a:p>
        </p:txBody>
      </p:sp>
      <p:cxnSp>
        <p:nvCxnSpPr>
          <p:cNvPr id="6" name="直接连接符 5"/>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7" name="文本框 1"/>
          <p:cNvSpPr txBox="1"/>
          <p:nvPr/>
        </p:nvSpPr>
        <p:spPr>
          <a:xfrm>
            <a:off x="34290" y="157176"/>
            <a:ext cx="2245271" cy="521970"/>
          </a:xfrm>
          <a:prstGeom prst="rect">
            <a:avLst/>
          </a:prstGeom>
          <a:solidFill>
            <a:srgbClr val="FFFF00">
              <a:alpha val="75000"/>
            </a:srgbClr>
          </a:solidFill>
          <a:ln w="19050">
            <a:solidFill>
              <a:srgbClr val="FF0000"/>
            </a:solidFill>
          </a:ln>
        </p:spPr>
        <p:txBody>
          <a:bodyPr wrap="square">
            <a:spAutoFit/>
          </a:bodyPr>
          <a:lstStyle/>
          <a:p>
            <a:r>
              <a:rPr lang="zh-CN" sz="2800" b="1" dirty="0" smtClean="0">
                <a:solidFill>
                  <a:srgbClr val="FF0000"/>
                </a:solidFill>
                <a:latin typeface="黑体" panose="02010609060101010101" pitchFamily="2" charset="-122"/>
                <a:ea typeface="黑体" panose="02010609060101010101" pitchFamily="2" charset="-122"/>
              </a:rPr>
              <a:t>【</a:t>
            </a:r>
            <a:r>
              <a:rPr lang="zh-CN" altLang="en-US" sz="2800" b="1" dirty="0" smtClean="0">
                <a:solidFill>
                  <a:srgbClr val="FF0000"/>
                </a:solidFill>
                <a:latin typeface="黑体" panose="02010609060101010101" pitchFamily="2" charset="-122"/>
                <a:ea typeface="黑体" panose="02010609060101010101" pitchFamily="2" charset="-122"/>
              </a:rPr>
              <a:t>史料探究</a:t>
            </a:r>
            <a:r>
              <a:rPr lang="zh-CN" sz="2800" b="1" dirty="0" smtClean="0">
                <a:solidFill>
                  <a:srgbClr val="FF0000"/>
                </a:solidFill>
                <a:latin typeface="黑体" panose="02010609060101010101" pitchFamily="2" charset="-122"/>
                <a:ea typeface="黑体" panose="02010609060101010101" pitchFamily="2" charset="-122"/>
              </a:rPr>
              <a:t>】</a:t>
            </a:r>
            <a:endParaRPr lang="zh-CN" altLang="en-US" sz="2800" b="1" dirty="0">
              <a:solidFill>
                <a:srgbClr val="FF0000"/>
              </a:solidFill>
              <a:latin typeface="黑体" panose="02010609060101010101" pitchFamily="2" charset="-122"/>
              <a:ea typeface="黑体" panose="02010609060101010101" pitchFamily="2" charset="-122"/>
            </a:endParaRPr>
          </a:p>
        </p:txBody>
      </p:sp>
    </p:spTree>
    <p:extLst>
      <p:ext uri="{BB962C8B-B14F-4D97-AF65-F5344CB8AC3E}">
        <p14:creationId xmlns:p14="http://schemas.microsoft.com/office/powerpoint/2010/main" val="2885195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5158" y="1087532"/>
            <a:ext cx="11799147" cy="2708434"/>
          </a:xfrm>
          <a:prstGeom prst="rect">
            <a:avLst/>
          </a:prstGeom>
          <a:noFill/>
        </p:spPr>
        <p:txBody>
          <a:bodyPr wrap="square" rtlCol="0">
            <a:spAutoFit/>
          </a:bodyPr>
          <a:lstStyle/>
          <a:p>
            <a:pPr>
              <a:lnSpc>
                <a:spcPct val="150000"/>
              </a:lnSpc>
            </a:pPr>
            <a:r>
              <a:rPr lang="zh-CN" altLang="en-US" sz="2000" b="1" dirty="0">
                <a:solidFill>
                  <a:srgbClr val="002060"/>
                </a:solidFill>
                <a:uFillTx/>
                <a:latin typeface="宋体" pitchFamily="2" charset="-122"/>
                <a:ea typeface="宋体" pitchFamily="2" charset="-122"/>
              </a:rPr>
              <a:t>材料二    国内各少数民族、内蒙古自治区和新疆“三区革命政府”参加了筹建新中国的中国人民政治协商会议第一届全体会议,与其他各界代表一起共同表决通过了《中国人民政治协商会议共同纲领》,规定在中央与地方关系问题上,要“既利于国家统一,又利于因地制宜”;在民族关系问题上,各民族“一律平等”,“均有平等的权利和义务”;在民族地方治理与施政问题上,“各少数民族聚居的地区,应实行民族的区域自治,按照民族聚居的人口多少和区域大小,分别建立各种民族自治机关”。</a:t>
            </a:r>
          </a:p>
          <a:p>
            <a:r>
              <a:rPr lang="zh-CN" altLang="en-US" sz="2000" b="1" dirty="0" smtClean="0">
                <a:solidFill>
                  <a:srgbClr val="002060"/>
                </a:solidFill>
                <a:uFillTx/>
                <a:latin typeface="宋体" pitchFamily="2" charset="-122"/>
                <a:ea typeface="宋体" pitchFamily="2" charset="-122"/>
              </a:rPr>
              <a:t>                                     ——</a:t>
            </a:r>
            <a:r>
              <a:rPr lang="zh-CN" altLang="en-US" sz="2000" b="1" dirty="0">
                <a:solidFill>
                  <a:srgbClr val="002060"/>
                </a:solidFill>
                <a:uFillTx/>
                <a:latin typeface="宋体" pitchFamily="2" charset="-122"/>
                <a:ea typeface="宋体" pitchFamily="2" charset="-122"/>
              </a:rPr>
              <a:t>据宋月红《我国民族区域自治的特色与功能》整理</a:t>
            </a:r>
          </a:p>
        </p:txBody>
      </p:sp>
      <p:sp>
        <p:nvSpPr>
          <p:cNvPr id="3" name="文本框 2"/>
          <p:cNvSpPr txBox="1"/>
          <p:nvPr/>
        </p:nvSpPr>
        <p:spPr>
          <a:xfrm>
            <a:off x="198967" y="3823262"/>
            <a:ext cx="11993033" cy="830997"/>
          </a:xfrm>
          <a:prstGeom prst="rect">
            <a:avLst/>
          </a:prstGeom>
          <a:noFill/>
        </p:spPr>
        <p:txBody>
          <a:bodyPr wrap="square" rtlCol="0">
            <a:spAutoFit/>
          </a:bodyPr>
          <a:lstStyle/>
          <a:p>
            <a:r>
              <a:rPr lang="zh-CN" altLang="en-US" sz="2400" b="1" dirty="0">
                <a:solidFill>
                  <a:srgbClr val="FF0000"/>
                </a:solidFill>
                <a:latin typeface="宋体" pitchFamily="2" charset="-122"/>
                <a:ea typeface="宋体" pitchFamily="2" charset="-122"/>
              </a:rPr>
              <a:t>(2)根据材料一、二,指出新中国推行民族区域自治制度的背景。并结合所学知识,谈谈民族问题对中国社会的影响。</a:t>
            </a:r>
          </a:p>
        </p:txBody>
      </p:sp>
      <p:sp>
        <p:nvSpPr>
          <p:cNvPr id="4" name="文本框 3"/>
          <p:cNvSpPr txBox="1"/>
          <p:nvPr/>
        </p:nvSpPr>
        <p:spPr>
          <a:xfrm>
            <a:off x="141393" y="4661824"/>
            <a:ext cx="12108180" cy="1938992"/>
          </a:xfrm>
          <a:prstGeom prst="rect">
            <a:avLst/>
          </a:prstGeom>
          <a:solidFill>
            <a:schemeClr val="accent2">
              <a:lumMod val="20000"/>
              <a:lumOff val="80000"/>
            </a:schemeClr>
          </a:solidFill>
          <a:ln w="15875">
            <a:solidFill>
              <a:srgbClr val="FF0000"/>
            </a:solidFill>
          </a:ln>
        </p:spPr>
        <p:txBody>
          <a:bodyPr wrap="square">
            <a:spAutoFit/>
          </a:bodyPr>
          <a:lstStyle/>
          <a:p>
            <a:pPr>
              <a:lnSpc>
                <a:spcPct val="150000"/>
              </a:lnSpc>
            </a:pPr>
            <a:r>
              <a:rPr lang="zh-CN" sz="2400" b="1" dirty="0" smtClean="0">
                <a:solidFill>
                  <a:srgbClr val="002060"/>
                </a:solidFill>
                <a:uFillTx/>
                <a:latin typeface="宋体" pitchFamily="2" charset="-122"/>
                <a:ea typeface="宋体" pitchFamily="2" charset="-122"/>
              </a:rPr>
              <a:t>背景</a:t>
            </a:r>
            <a:r>
              <a:rPr lang="zh-CN" altLang="en-US" sz="2400" b="1" dirty="0">
                <a:solidFill>
                  <a:srgbClr val="002060"/>
                </a:solidFill>
                <a:latin typeface="宋体" pitchFamily="2" charset="-122"/>
                <a:ea typeface="宋体" pitchFamily="2" charset="-122"/>
              </a:rPr>
              <a:t>：</a:t>
            </a:r>
            <a:r>
              <a:rPr lang="zh-CN" sz="2400" b="1" dirty="0" smtClean="0">
                <a:solidFill>
                  <a:srgbClr val="002060"/>
                </a:solidFill>
                <a:uFillTx/>
                <a:latin typeface="宋体" pitchFamily="2" charset="-122"/>
                <a:ea typeface="宋体" pitchFamily="2" charset="-122"/>
              </a:rPr>
              <a:t>汉唐</a:t>
            </a:r>
            <a:r>
              <a:rPr lang="zh-CN" sz="2400" b="1" dirty="0">
                <a:solidFill>
                  <a:srgbClr val="002060"/>
                </a:solidFill>
                <a:uFillTx/>
                <a:latin typeface="宋体" pitchFamily="2" charset="-122"/>
                <a:ea typeface="宋体" pitchFamily="2" charset="-122"/>
              </a:rPr>
              <a:t>以来有管理少数民族的</a:t>
            </a:r>
            <a:r>
              <a:rPr lang="zh-CN" sz="2400" b="1" dirty="0" smtClean="0">
                <a:solidFill>
                  <a:srgbClr val="002060"/>
                </a:solidFill>
                <a:uFillTx/>
                <a:latin typeface="宋体" pitchFamily="2" charset="-122"/>
                <a:ea typeface="宋体" pitchFamily="2" charset="-122"/>
              </a:rPr>
              <a:t>经验</a:t>
            </a:r>
            <a:r>
              <a:rPr lang="zh-CN" altLang="en-US" sz="2400" b="1" dirty="0" smtClean="0">
                <a:solidFill>
                  <a:srgbClr val="002060"/>
                </a:solidFill>
                <a:uFillTx/>
                <a:latin typeface="宋体" pitchFamily="2" charset="-122"/>
                <a:ea typeface="宋体" pitchFamily="2" charset="-122"/>
              </a:rPr>
              <a:t>；</a:t>
            </a:r>
            <a:r>
              <a:rPr lang="zh-CN" sz="2400" b="1" dirty="0" smtClean="0">
                <a:solidFill>
                  <a:srgbClr val="002060"/>
                </a:solidFill>
                <a:uFillTx/>
                <a:latin typeface="宋体" pitchFamily="2" charset="-122"/>
                <a:ea typeface="宋体" pitchFamily="2" charset="-122"/>
              </a:rPr>
              <a:t>新中国</a:t>
            </a:r>
            <a:r>
              <a:rPr lang="zh-CN" sz="2400" b="1" dirty="0">
                <a:solidFill>
                  <a:srgbClr val="002060"/>
                </a:solidFill>
                <a:uFillTx/>
                <a:latin typeface="宋体" pitchFamily="2" charset="-122"/>
                <a:ea typeface="宋体" pitchFamily="2" charset="-122"/>
              </a:rPr>
              <a:t>建立前已有民族区域自治的</a:t>
            </a:r>
            <a:r>
              <a:rPr lang="zh-CN" sz="2400" b="1" dirty="0" smtClean="0">
                <a:solidFill>
                  <a:srgbClr val="002060"/>
                </a:solidFill>
                <a:uFillTx/>
                <a:latin typeface="宋体" pitchFamily="2" charset="-122"/>
                <a:ea typeface="宋体" pitchFamily="2" charset="-122"/>
              </a:rPr>
              <a:t>探索</a:t>
            </a:r>
            <a:r>
              <a:rPr lang="zh-CN" altLang="en-US" sz="2400" b="1" dirty="0" smtClean="0">
                <a:solidFill>
                  <a:srgbClr val="002060"/>
                </a:solidFill>
                <a:uFillTx/>
                <a:latin typeface="宋体" pitchFamily="2" charset="-122"/>
                <a:ea typeface="宋体" pitchFamily="2" charset="-122"/>
              </a:rPr>
              <a:t>；</a:t>
            </a:r>
            <a:r>
              <a:rPr lang="zh-CN" sz="2400" b="1" dirty="0" smtClean="0">
                <a:solidFill>
                  <a:srgbClr val="002060"/>
                </a:solidFill>
                <a:uFillTx/>
                <a:latin typeface="宋体" pitchFamily="2" charset="-122"/>
                <a:ea typeface="宋体" pitchFamily="2" charset="-122"/>
              </a:rPr>
              <a:t>新中国</a:t>
            </a:r>
            <a:r>
              <a:rPr lang="zh-CN" sz="2400" b="1" dirty="0">
                <a:solidFill>
                  <a:srgbClr val="002060"/>
                </a:solidFill>
                <a:uFillTx/>
                <a:latin typeface="宋体" pitchFamily="2" charset="-122"/>
                <a:ea typeface="宋体" pitchFamily="2" charset="-122"/>
              </a:rPr>
              <a:t>建立后社会</a:t>
            </a:r>
            <a:r>
              <a:rPr lang="zh-CN" sz="2400" b="1" dirty="0" smtClean="0">
                <a:solidFill>
                  <a:srgbClr val="002060"/>
                </a:solidFill>
                <a:uFillTx/>
                <a:latin typeface="宋体" pitchFamily="2" charset="-122"/>
                <a:ea typeface="宋体" pitchFamily="2" charset="-122"/>
              </a:rPr>
              <a:t>稳定</a:t>
            </a:r>
            <a:r>
              <a:rPr lang="zh-CN" altLang="en-US" sz="2400" b="1" dirty="0" smtClean="0">
                <a:solidFill>
                  <a:srgbClr val="002060"/>
                </a:solidFill>
                <a:uFillTx/>
                <a:latin typeface="宋体" pitchFamily="2" charset="-122"/>
                <a:ea typeface="宋体" pitchFamily="2" charset="-122"/>
              </a:rPr>
              <a:t>；</a:t>
            </a:r>
            <a:r>
              <a:rPr lang="zh-CN" sz="2400" b="1" dirty="0" smtClean="0">
                <a:solidFill>
                  <a:srgbClr val="002060"/>
                </a:solidFill>
                <a:uFillTx/>
                <a:latin typeface="宋体" pitchFamily="2" charset="-122"/>
                <a:ea typeface="宋体" pitchFamily="2" charset="-122"/>
              </a:rPr>
              <a:t>少数民族</a:t>
            </a:r>
            <a:r>
              <a:rPr lang="zh-CN" sz="2400" b="1" dirty="0">
                <a:solidFill>
                  <a:srgbClr val="002060"/>
                </a:solidFill>
                <a:uFillTx/>
                <a:latin typeface="宋体" pitchFamily="2" charset="-122"/>
                <a:ea typeface="宋体" pitchFamily="2" charset="-122"/>
              </a:rPr>
              <a:t>以聚居为主。</a:t>
            </a:r>
          </a:p>
          <a:p>
            <a:r>
              <a:rPr lang="zh-CN" sz="2400" b="1" dirty="0" smtClean="0">
                <a:solidFill>
                  <a:srgbClr val="002060"/>
                </a:solidFill>
                <a:uFillTx/>
                <a:latin typeface="宋体" pitchFamily="2" charset="-122"/>
                <a:ea typeface="宋体" pitchFamily="2" charset="-122"/>
              </a:rPr>
              <a:t>影响</a:t>
            </a:r>
            <a:r>
              <a:rPr lang="zh-CN" altLang="en-US" sz="2400" b="1" dirty="0" smtClean="0">
                <a:solidFill>
                  <a:srgbClr val="002060"/>
                </a:solidFill>
                <a:uFillTx/>
                <a:latin typeface="宋体" pitchFamily="2" charset="-122"/>
                <a:ea typeface="宋体" pitchFamily="2" charset="-122"/>
              </a:rPr>
              <a:t>：</a:t>
            </a:r>
            <a:r>
              <a:rPr lang="zh-CN" sz="2400" b="1" dirty="0" smtClean="0">
                <a:solidFill>
                  <a:srgbClr val="002060"/>
                </a:solidFill>
                <a:uFillTx/>
                <a:latin typeface="宋体" pitchFamily="2" charset="-122"/>
                <a:ea typeface="宋体" pitchFamily="2" charset="-122"/>
              </a:rPr>
              <a:t>正确</a:t>
            </a:r>
            <a:r>
              <a:rPr lang="zh-CN" sz="2400" b="1" dirty="0">
                <a:solidFill>
                  <a:srgbClr val="002060"/>
                </a:solidFill>
                <a:uFillTx/>
                <a:latin typeface="宋体" pitchFamily="2" charset="-122"/>
                <a:ea typeface="宋体" pitchFamily="2" charset="-122"/>
              </a:rPr>
              <a:t>处理民族问题可有效加强</a:t>
            </a:r>
            <a:r>
              <a:rPr lang="zh-CN" sz="2400" b="1" dirty="0" smtClean="0">
                <a:solidFill>
                  <a:srgbClr val="002060"/>
                </a:solidFill>
                <a:uFillTx/>
                <a:latin typeface="宋体" pitchFamily="2" charset="-122"/>
                <a:ea typeface="宋体" pitchFamily="2" charset="-122"/>
              </a:rPr>
              <a:t>民族团结</a:t>
            </a:r>
            <a:r>
              <a:rPr lang="zh-CN" altLang="en-US" sz="2400" b="1" dirty="0" smtClean="0">
                <a:solidFill>
                  <a:srgbClr val="002060"/>
                </a:solidFill>
                <a:uFillTx/>
                <a:latin typeface="宋体" pitchFamily="2" charset="-122"/>
                <a:ea typeface="宋体" pitchFamily="2" charset="-122"/>
              </a:rPr>
              <a:t>，</a:t>
            </a:r>
            <a:r>
              <a:rPr lang="zh-CN" sz="2400" b="1" dirty="0" smtClean="0">
                <a:solidFill>
                  <a:srgbClr val="002060"/>
                </a:solidFill>
                <a:uFillTx/>
                <a:latin typeface="宋体" pitchFamily="2" charset="-122"/>
                <a:ea typeface="宋体" pitchFamily="2" charset="-122"/>
              </a:rPr>
              <a:t>实现</a:t>
            </a:r>
            <a:r>
              <a:rPr lang="zh-CN" sz="2400" b="1" dirty="0">
                <a:solidFill>
                  <a:srgbClr val="002060"/>
                </a:solidFill>
                <a:uFillTx/>
                <a:latin typeface="宋体" pitchFamily="2" charset="-122"/>
                <a:ea typeface="宋体" pitchFamily="2" charset="-122"/>
              </a:rPr>
              <a:t>各民族共同</a:t>
            </a:r>
            <a:r>
              <a:rPr lang="zh-CN" sz="2400" b="1" dirty="0" smtClean="0">
                <a:solidFill>
                  <a:srgbClr val="002060"/>
                </a:solidFill>
                <a:uFillTx/>
                <a:latin typeface="宋体" pitchFamily="2" charset="-122"/>
                <a:ea typeface="宋体" pitchFamily="2" charset="-122"/>
              </a:rPr>
              <a:t>繁荣</a:t>
            </a:r>
            <a:r>
              <a:rPr lang="zh-CN" altLang="en-US" sz="2400" b="1" dirty="0" smtClean="0">
                <a:solidFill>
                  <a:srgbClr val="002060"/>
                </a:solidFill>
                <a:uFillTx/>
                <a:latin typeface="宋体" pitchFamily="2" charset="-122"/>
                <a:ea typeface="宋体" pitchFamily="2" charset="-122"/>
              </a:rPr>
              <a:t>，</a:t>
            </a:r>
            <a:r>
              <a:rPr lang="zh-CN" sz="2400" b="1" dirty="0" smtClean="0">
                <a:solidFill>
                  <a:srgbClr val="002060"/>
                </a:solidFill>
                <a:uFillTx/>
                <a:latin typeface="宋体" pitchFamily="2" charset="-122"/>
                <a:ea typeface="宋体" pitchFamily="2" charset="-122"/>
              </a:rPr>
              <a:t>维护</a:t>
            </a:r>
            <a:r>
              <a:rPr lang="zh-CN" sz="2400" b="1" dirty="0">
                <a:solidFill>
                  <a:srgbClr val="002060"/>
                </a:solidFill>
                <a:uFillTx/>
                <a:latin typeface="宋体" pitchFamily="2" charset="-122"/>
                <a:ea typeface="宋体" pitchFamily="2" charset="-122"/>
              </a:rPr>
              <a:t>国家统一和社会稳定。</a:t>
            </a:r>
          </a:p>
        </p:txBody>
      </p:sp>
      <p:cxnSp>
        <p:nvCxnSpPr>
          <p:cNvPr id="5" name="直接连接符 4"/>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7" name="文本框 1"/>
          <p:cNvSpPr txBox="1"/>
          <p:nvPr/>
        </p:nvSpPr>
        <p:spPr>
          <a:xfrm>
            <a:off x="34290" y="157176"/>
            <a:ext cx="2245271" cy="521970"/>
          </a:xfrm>
          <a:prstGeom prst="rect">
            <a:avLst/>
          </a:prstGeom>
          <a:solidFill>
            <a:srgbClr val="FFFF00">
              <a:alpha val="75000"/>
            </a:srgbClr>
          </a:solidFill>
          <a:ln w="19050">
            <a:solidFill>
              <a:srgbClr val="FF0000"/>
            </a:solidFill>
          </a:ln>
        </p:spPr>
        <p:txBody>
          <a:bodyPr wrap="square">
            <a:spAutoFit/>
          </a:bodyPr>
          <a:lstStyle/>
          <a:p>
            <a:r>
              <a:rPr lang="zh-CN" sz="2800" b="1" dirty="0" smtClean="0">
                <a:solidFill>
                  <a:srgbClr val="FF0000"/>
                </a:solidFill>
                <a:latin typeface="黑体" panose="02010609060101010101" pitchFamily="2" charset="-122"/>
                <a:ea typeface="黑体" panose="02010609060101010101" pitchFamily="2" charset="-122"/>
              </a:rPr>
              <a:t>【</a:t>
            </a:r>
            <a:r>
              <a:rPr lang="zh-CN" altLang="en-US" sz="2800" b="1" dirty="0" smtClean="0">
                <a:solidFill>
                  <a:srgbClr val="FF0000"/>
                </a:solidFill>
                <a:latin typeface="黑体" panose="02010609060101010101" pitchFamily="2" charset="-122"/>
                <a:ea typeface="黑体" panose="02010609060101010101" pitchFamily="2" charset="-122"/>
              </a:rPr>
              <a:t>史料探究</a:t>
            </a:r>
            <a:r>
              <a:rPr lang="zh-CN" sz="2800" b="1" dirty="0" smtClean="0">
                <a:solidFill>
                  <a:srgbClr val="FF0000"/>
                </a:solidFill>
                <a:latin typeface="黑体" panose="02010609060101010101" pitchFamily="2" charset="-122"/>
                <a:ea typeface="黑体" panose="02010609060101010101" pitchFamily="2" charset="-122"/>
              </a:rPr>
              <a:t>】</a:t>
            </a:r>
            <a:endParaRPr lang="zh-CN" altLang="en-US" sz="2800" b="1" dirty="0">
              <a:solidFill>
                <a:srgbClr val="FF0000"/>
              </a:solidFill>
              <a:latin typeface="黑体" panose="02010609060101010101" pitchFamily="2" charset="-122"/>
              <a:ea typeface="黑体" panose="02010609060101010101" pitchFamily="2" charset="-122"/>
            </a:endParaRPr>
          </a:p>
        </p:txBody>
      </p:sp>
    </p:spTree>
    <p:extLst>
      <p:ext uri="{BB962C8B-B14F-4D97-AF65-F5344CB8AC3E}">
        <p14:creationId xmlns:p14="http://schemas.microsoft.com/office/powerpoint/2010/main" val="3897925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34290" y="172145"/>
            <a:ext cx="2656496" cy="584775"/>
          </a:xfrm>
          <a:prstGeom prst="rect">
            <a:avLst/>
          </a:prstGeom>
        </p:spPr>
        <p:txBody>
          <a:bodyPr wrap="none">
            <a:spAutoFit/>
          </a:bodyPr>
          <a:lstStyle/>
          <a:p>
            <a:pPr algn="just">
              <a:spcAft>
                <a:spcPts val="0"/>
              </a:spcAft>
            </a:pPr>
            <a:r>
              <a:rPr lang="zh-CN" altLang="zh-CN" sz="3200" b="1" kern="100" dirty="0" smtClean="0">
                <a:solidFill>
                  <a:srgbClr val="FF0000"/>
                </a:solidFill>
                <a:latin typeface="方正姚体" pitchFamily="2" charset="-122"/>
                <a:ea typeface="方正姚体" pitchFamily="2" charset="-122"/>
                <a:cs typeface="Times New Roman" panose="02020603050405020304" pitchFamily="18" charset="0"/>
              </a:rPr>
              <a:t>【</a:t>
            </a:r>
            <a:r>
              <a:rPr lang="zh-CN" altLang="en-US" sz="3200" b="1" kern="100" dirty="0" smtClean="0">
                <a:solidFill>
                  <a:srgbClr val="FF0000"/>
                </a:solidFill>
                <a:latin typeface="方正姚体" pitchFamily="2" charset="-122"/>
                <a:ea typeface="方正姚体" pitchFamily="2" charset="-122"/>
                <a:cs typeface="Times New Roman" panose="02020603050405020304" pitchFamily="18" charset="0"/>
              </a:rPr>
              <a:t>课堂小结</a:t>
            </a:r>
            <a:r>
              <a:rPr lang="zh-CN" altLang="zh-CN" sz="3200" b="1" kern="100" dirty="0" smtClean="0">
                <a:solidFill>
                  <a:srgbClr val="FF0000"/>
                </a:solidFill>
                <a:latin typeface="方正姚体" pitchFamily="2" charset="-122"/>
                <a:ea typeface="方正姚体" pitchFamily="2" charset="-122"/>
                <a:cs typeface="Times New Roman" panose="02020603050405020304" pitchFamily="18" charset="0"/>
              </a:rPr>
              <a:t>】</a:t>
            </a:r>
            <a:endParaRPr lang="zh-CN" altLang="zh-CN" sz="2400" kern="100" dirty="0">
              <a:solidFill>
                <a:srgbClr val="FF0000"/>
              </a:solidFill>
              <a:effectLst/>
              <a:latin typeface="方正姚体" pitchFamily="2" charset="-122"/>
              <a:ea typeface="方正姚体" pitchFamily="2" charset="-122"/>
              <a:cs typeface="Times New Roman" panose="02020603050405020304" pitchFamily="18" charset="0"/>
            </a:endParaRPr>
          </a:p>
        </p:txBody>
      </p:sp>
      <p:sp>
        <p:nvSpPr>
          <p:cNvPr id="5" name="文本框 4"/>
          <p:cNvSpPr txBox="1"/>
          <p:nvPr/>
        </p:nvSpPr>
        <p:spPr>
          <a:xfrm>
            <a:off x="375647" y="935626"/>
            <a:ext cx="7026282" cy="3785652"/>
          </a:xfrm>
          <a:prstGeom prst="rect">
            <a:avLst/>
          </a:prstGeom>
          <a:noFill/>
        </p:spPr>
        <p:txBody>
          <a:bodyPr wrap="none" rtlCol="0">
            <a:spAutoFit/>
          </a:bodyPr>
          <a:lstStyle/>
          <a:p>
            <a:r>
              <a:rPr lang="zh-CN" altLang="en-US" sz="2400" b="1" dirty="0" smtClean="0">
                <a:solidFill>
                  <a:srgbClr val="FF0000"/>
                </a:solidFill>
              </a:rPr>
              <a:t>一、民族区域自治制度的建立（</a:t>
            </a:r>
            <a:r>
              <a:rPr lang="en-US" altLang="zh-CN" sz="2400" b="1" dirty="0" smtClean="0">
                <a:solidFill>
                  <a:srgbClr val="FF0000"/>
                </a:solidFill>
              </a:rPr>
              <a:t>1947—1966</a:t>
            </a:r>
            <a:r>
              <a:rPr lang="zh-CN" altLang="en-US" sz="2400" b="1" dirty="0" smtClean="0">
                <a:solidFill>
                  <a:srgbClr val="FF0000"/>
                </a:solidFill>
              </a:rPr>
              <a:t>）：</a:t>
            </a:r>
            <a:endParaRPr lang="en-US" altLang="zh-CN" sz="2400" b="1" dirty="0" smtClean="0">
              <a:solidFill>
                <a:srgbClr val="FF0000"/>
              </a:solidFill>
            </a:endParaRPr>
          </a:p>
          <a:p>
            <a:endParaRPr lang="en-US" altLang="zh-CN" sz="2800" b="1" dirty="0"/>
          </a:p>
          <a:p>
            <a:endParaRPr lang="en-US" altLang="zh-CN" sz="2800" b="1" dirty="0"/>
          </a:p>
          <a:p>
            <a:endParaRPr lang="en-US" altLang="zh-CN" sz="2800" b="1" dirty="0"/>
          </a:p>
          <a:p>
            <a:r>
              <a:rPr lang="zh-CN" altLang="en-US" sz="2400" b="1" dirty="0" smtClean="0">
                <a:solidFill>
                  <a:srgbClr val="FF0000"/>
                </a:solidFill>
              </a:rPr>
              <a:t>二、民族区域自治制度的发展（</a:t>
            </a:r>
            <a:r>
              <a:rPr lang="en-US" altLang="zh-CN" sz="2400" b="1" dirty="0" smtClean="0">
                <a:solidFill>
                  <a:srgbClr val="FF0000"/>
                </a:solidFill>
              </a:rPr>
              <a:t>1978—2012</a:t>
            </a:r>
            <a:r>
              <a:rPr lang="zh-CN" altLang="en-US" sz="2400" b="1" dirty="0" smtClean="0">
                <a:solidFill>
                  <a:srgbClr val="FF0000"/>
                </a:solidFill>
              </a:rPr>
              <a:t>）：</a:t>
            </a:r>
          </a:p>
          <a:p>
            <a:endParaRPr lang="en-US" altLang="zh-CN" sz="2800" b="1" dirty="0" smtClean="0"/>
          </a:p>
          <a:p>
            <a:endParaRPr lang="en-US" altLang="zh-CN" sz="2800" b="1" dirty="0" smtClean="0"/>
          </a:p>
          <a:p>
            <a:endParaRPr lang="en-US" altLang="zh-CN" sz="2800" b="1" dirty="0" smtClean="0"/>
          </a:p>
          <a:p>
            <a:r>
              <a:rPr lang="zh-CN" altLang="en-US" sz="2400" b="1" dirty="0" smtClean="0">
                <a:solidFill>
                  <a:srgbClr val="FF0000"/>
                </a:solidFill>
              </a:rPr>
              <a:t>三、民族区域自治制度的完善（</a:t>
            </a:r>
            <a:r>
              <a:rPr lang="en-US" altLang="zh-CN" sz="2400" b="1" dirty="0" smtClean="0">
                <a:solidFill>
                  <a:srgbClr val="FF0000"/>
                </a:solidFill>
              </a:rPr>
              <a:t>2012——</a:t>
            </a:r>
            <a:r>
              <a:rPr lang="zh-CN" altLang="en-US" sz="2400" b="1" dirty="0" smtClean="0">
                <a:solidFill>
                  <a:srgbClr val="FF0000"/>
                </a:solidFill>
              </a:rPr>
              <a:t>现在）：</a:t>
            </a:r>
          </a:p>
        </p:txBody>
      </p:sp>
      <p:sp>
        <p:nvSpPr>
          <p:cNvPr id="2" name="Text Box 7"/>
          <p:cNvSpPr txBox="1">
            <a:spLocks noChangeArrowheads="1"/>
          </p:cNvSpPr>
          <p:nvPr/>
        </p:nvSpPr>
        <p:spPr bwMode="auto">
          <a:xfrm>
            <a:off x="574300" y="1467646"/>
            <a:ext cx="34339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dirty="0" smtClean="0">
                <a:solidFill>
                  <a:srgbClr val="002060"/>
                </a:solidFill>
                <a:latin typeface="宋体" panose="02010600030101010101" pitchFamily="2" charset="-122"/>
                <a:ea typeface="宋体" panose="02010600030101010101" pitchFamily="2" charset="-122"/>
              </a:rPr>
              <a:t>1</a:t>
            </a:r>
            <a:r>
              <a:rPr lang="zh-CN" altLang="en-US" sz="2400" b="1" dirty="0" smtClean="0">
                <a:solidFill>
                  <a:srgbClr val="002060"/>
                </a:solidFill>
                <a:latin typeface="宋体" panose="02010600030101010101" pitchFamily="2" charset="-122"/>
                <a:ea typeface="宋体" panose="02010600030101010101" pitchFamily="2" charset="-122"/>
              </a:rPr>
              <a:t>、实行的背景、原因：</a:t>
            </a:r>
            <a:endParaRPr lang="en-US" altLang="zh-CN" sz="2400" b="1" dirty="0" smtClean="0">
              <a:solidFill>
                <a:srgbClr val="002060"/>
              </a:solidFill>
              <a:latin typeface="宋体" panose="02010600030101010101" pitchFamily="2" charset="-122"/>
              <a:ea typeface="宋体" panose="02010600030101010101" pitchFamily="2" charset="-122"/>
            </a:endParaRPr>
          </a:p>
        </p:txBody>
      </p:sp>
      <p:sp>
        <p:nvSpPr>
          <p:cNvPr id="3" name="Text Box 7"/>
          <p:cNvSpPr txBox="1">
            <a:spLocks noChangeArrowheads="1"/>
          </p:cNvSpPr>
          <p:nvPr/>
        </p:nvSpPr>
        <p:spPr bwMode="auto">
          <a:xfrm>
            <a:off x="574300" y="1989616"/>
            <a:ext cx="105593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dirty="0" smtClean="0">
                <a:solidFill>
                  <a:srgbClr val="002060"/>
                </a:solidFill>
                <a:latin typeface="宋体" panose="02010600030101010101" pitchFamily="2" charset="-122"/>
                <a:ea typeface="宋体" panose="02010600030101010101" pitchFamily="2" charset="-122"/>
              </a:rPr>
              <a:t>2</a:t>
            </a:r>
            <a:r>
              <a:rPr lang="zh-CN" altLang="en-US" sz="2400" b="1" dirty="0" smtClean="0">
                <a:solidFill>
                  <a:srgbClr val="002060"/>
                </a:solidFill>
                <a:latin typeface="宋体" panose="02010600030101010101" pitchFamily="2" charset="-122"/>
                <a:ea typeface="宋体" panose="02010600030101010101" pitchFamily="2" charset="-122"/>
              </a:rPr>
              <a:t>、实行的概况：</a:t>
            </a:r>
            <a:r>
              <a:rPr lang="en-US" altLang="zh-CN" sz="2400" b="1" dirty="0" smtClean="0">
                <a:solidFill>
                  <a:srgbClr val="002060"/>
                </a:solidFill>
                <a:latin typeface="宋体" panose="02010600030101010101" pitchFamily="2" charset="-122"/>
                <a:ea typeface="宋体" panose="02010600030101010101" pitchFamily="2" charset="-122"/>
              </a:rPr>
              <a:t>①1947</a:t>
            </a:r>
            <a:r>
              <a:rPr lang="zh-CN" altLang="en-US" sz="2400" b="1" dirty="0" smtClean="0">
                <a:solidFill>
                  <a:srgbClr val="002060"/>
                </a:solidFill>
                <a:latin typeface="宋体" panose="02010600030101010101" pitchFamily="2" charset="-122"/>
                <a:ea typeface="宋体" panose="02010600030101010101" pitchFamily="2" charset="-122"/>
              </a:rPr>
              <a:t>内蒙古自治区  </a:t>
            </a:r>
            <a:r>
              <a:rPr lang="en-US" altLang="zh-CN" sz="2400" b="1" dirty="0" smtClean="0">
                <a:solidFill>
                  <a:srgbClr val="002060"/>
                </a:solidFill>
                <a:latin typeface="宋体" panose="02010600030101010101" pitchFamily="2" charset="-122"/>
                <a:ea typeface="宋体" panose="02010600030101010101" pitchFamily="2" charset="-122"/>
              </a:rPr>
              <a:t>②1954</a:t>
            </a:r>
            <a:r>
              <a:rPr lang="zh-CN" altLang="en-US" sz="2400" b="1" dirty="0" smtClean="0">
                <a:solidFill>
                  <a:srgbClr val="002060"/>
                </a:solidFill>
                <a:latin typeface="宋体" panose="02010600030101010101" pitchFamily="2" charset="-122"/>
                <a:ea typeface="宋体" panose="02010600030101010101" pitchFamily="2" charset="-122"/>
              </a:rPr>
              <a:t>年宪法  </a:t>
            </a:r>
            <a:r>
              <a:rPr lang="en-US" altLang="zh-CN" sz="2400" b="1" dirty="0" smtClean="0">
                <a:solidFill>
                  <a:srgbClr val="002060"/>
                </a:solidFill>
                <a:latin typeface="宋体" panose="02010600030101010101" pitchFamily="2" charset="-122"/>
                <a:ea typeface="宋体" panose="02010600030101010101" pitchFamily="2" charset="-122"/>
              </a:rPr>
              <a:t>③</a:t>
            </a:r>
            <a:r>
              <a:rPr lang="zh-CN" altLang="en-US" sz="2400" b="1" dirty="0" smtClean="0">
                <a:solidFill>
                  <a:srgbClr val="002060"/>
                </a:solidFill>
                <a:latin typeface="宋体" panose="02010600030101010101" pitchFamily="2" charset="-122"/>
                <a:ea typeface="宋体" panose="02010600030101010101" pitchFamily="2" charset="-122"/>
              </a:rPr>
              <a:t>自治区、州、县等</a:t>
            </a:r>
          </a:p>
        </p:txBody>
      </p:sp>
      <p:sp>
        <p:nvSpPr>
          <p:cNvPr id="4" name="Text Box 7"/>
          <p:cNvSpPr txBox="1">
            <a:spLocks noChangeArrowheads="1"/>
          </p:cNvSpPr>
          <p:nvPr/>
        </p:nvSpPr>
        <p:spPr bwMode="auto">
          <a:xfrm>
            <a:off x="574301" y="3175796"/>
            <a:ext cx="11617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400" b="1" dirty="0" smtClean="0">
                <a:solidFill>
                  <a:srgbClr val="002060"/>
                </a:solidFill>
                <a:latin typeface="宋体" panose="02010600030101010101" pitchFamily="2" charset="-122"/>
                <a:ea typeface="宋体" panose="02010600030101010101" pitchFamily="2" charset="-122"/>
              </a:rPr>
              <a:t>1</a:t>
            </a:r>
            <a:r>
              <a:rPr lang="zh-CN" altLang="en-US" sz="2400" b="1" dirty="0" smtClean="0">
                <a:solidFill>
                  <a:srgbClr val="002060"/>
                </a:solidFill>
                <a:latin typeface="宋体" panose="02010600030101010101" pitchFamily="2" charset="-122"/>
                <a:ea typeface="宋体" panose="02010600030101010101" pitchFamily="2" charset="-122"/>
              </a:rPr>
              <a:t>、发展的表现：</a:t>
            </a:r>
            <a:r>
              <a:rPr lang="en-US" altLang="zh-CN" sz="2400" b="1" dirty="0" smtClean="0">
                <a:solidFill>
                  <a:srgbClr val="002060"/>
                </a:solidFill>
                <a:latin typeface="宋体" panose="02010600030101010101" pitchFamily="2" charset="-122"/>
                <a:ea typeface="宋体" panose="02010600030101010101" pitchFamily="2" charset="-122"/>
                <a:sym typeface="+mn-ea"/>
              </a:rPr>
              <a:t>①1984</a:t>
            </a:r>
            <a:r>
              <a:rPr lang="zh-CN" altLang="en-US" sz="2400" b="1" dirty="0" smtClean="0">
                <a:solidFill>
                  <a:srgbClr val="002060"/>
                </a:solidFill>
                <a:latin typeface="宋体" panose="02010600030101010101" pitchFamily="2" charset="-122"/>
                <a:ea typeface="宋体" panose="02010600030101010101" pitchFamily="2" charset="-122"/>
                <a:sym typeface="+mn-ea"/>
              </a:rPr>
              <a:t>《民族区域自治法》  </a:t>
            </a:r>
            <a:r>
              <a:rPr lang="en-US" altLang="zh-CN" sz="2400" b="1" dirty="0" smtClean="0">
                <a:solidFill>
                  <a:srgbClr val="002060"/>
                </a:solidFill>
                <a:latin typeface="宋体" panose="02010600030101010101" pitchFamily="2" charset="-122"/>
                <a:ea typeface="宋体" panose="02010600030101010101" pitchFamily="2" charset="-122"/>
                <a:sym typeface="+mn-ea"/>
              </a:rPr>
              <a:t>②</a:t>
            </a:r>
            <a:r>
              <a:rPr lang="en-US" sz="2400" b="1" dirty="0" smtClean="0">
                <a:solidFill>
                  <a:srgbClr val="002060"/>
                </a:solidFill>
                <a:latin typeface="宋体" panose="02010600030101010101" pitchFamily="2" charset="-122"/>
                <a:ea typeface="宋体" panose="02010600030101010101" pitchFamily="2" charset="-122"/>
                <a:sym typeface="+mn-ea"/>
              </a:rPr>
              <a:t>1990</a:t>
            </a:r>
            <a:r>
              <a:rPr lang="zh-CN" altLang="en-US" sz="2400" b="1" dirty="0" smtClean="0">
                <a:solidFill>
                  <a:srgbClr val="002060"/>
                </a:solidFill>
                <a:latin typeface="宋体" panose="02010600030101010101" pitchFamily="2" charset="-122"/>
                <a:ea typeface="宋体" panose="02010600030101010101" pitchFamily="2" charset="-122"/>
                <a:sym typeface="+mn-ea"/>
              </a:rPr>
              <a:t>三个离不开  </a:t>
            </a:r>
            <a:r>
              <a:rPr lang="en-US" altLang="zh-CN" sz="2400" b="1" dirty="0" smtClean="0">
                <a:solidFill>
                  <a:srgbClr val="002060"/>
                </a:solidFill>
                <a:latin typeface="宋体" panose="02010600030101010101" pitchFamily="2" charset="-122"/>
                <a:ea typeface="宋体" panose="02010600030101010101" pitchFamily="2" charset="-122"/>
                <a:sym typeface="+mn-ea"/>
              </a:rPr>
              <a:t>③1997</a:t>
            </a:r>
            <a:r>
              <a:rPr lang="zh-CN" altLang="en-US" sz="2400" b="1" dirty="0" smtClean="0">
                <a:solidFill>
                  <a:srgbClr val="002060"/>
                </a:solidFill>
                <a:latin typeface="宋体" panose="02010600030101010101" pitchFamily="2" charset="-122"/>
                <a:ea typeface="宋体" panose="02010600030101010101" pitchFamily="2" charset="-122"/>
                <a:sym typeface="+mn-ea"/>
              </a:rPr>
              <a:t>年十五大</a:t>
            </a:r>
            <a:r>
              <a:rPr lang="zh-CN" altLang="en-US" sz="2400" b="1" dirty="0" smtClean="0">
                <a:solidFill>
                  <a:srgbClr val="002060"/>
                </a:solidFill>
                <a:latin typeface="宋体" panose="02010600030101010101" pitchFamily="2" charset="-122"/>
                <a:ea typeface="宋体" panose="02010600030101010101" pitchFamily="2" charset="-122"/>
              </a:rPr>
              <a:t>  </a:t>
            </a:r>
          </a:p>
        </p:txBody>
      </p:sp>
      <p:sp>
        <p:nvSpPr>
          <p:cNvPr id="17" name="Text Box 7"/>
          <p:cNvSpPr txBox="1">
            <a:spLocks noChangeArrowheads="1"/>
          </p:cNvSpPr>
          <p:nvPr/>
        </p:nvSpPr>
        <p:spPr bwMode="auto">
          <a:xfrm>
            <a:off x="574300" y="3697766"/>
            <a:ext cx="55996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dirty="0" smtClean="0">
                <a:solidFill>
                  <a:srgbClr val="002060"/>
                </a:solidFill>
                <a:latin typeface="宋体" panose="02010600030101010101" pitchFamily="2" charset="-122"/>
                <a:ea typeface="宋体" panose="02010600030101010101" pitchFamily="2" charset="-122"/>
              </a:rPr>
              <a:t>2</a:t>
            </a:r>
            <a:r>
              <a:rPr lang="zh-CN" altLang="en-US" sz="2400" b="1" dirty="0" smtClean="0">
                <a:solidFill>
                  <a:srgbClr val="002060"/>
                </a:solidFill>
                <a:latin typeface="宋体" panose="02010600030101010101" pitchFamily="2" charset="-122"/>
                <a:ea typeface="宋体" panose="02010600030101010101" pitchFamily="2" charset="-122"/>
              </a:rPr>
              <a:t>、民族区域自治制度的意义（优势）：</a:t>
            </a:r>
          </a:p>
        </p:txBody>
      </p:sp>
      <p:sp>
        <p:nvSpPr>
          <p:cNvPr id="18" name="Text Box 7"/>
          <p:cNvSpPr txBox="1">
            <a:spLocks noChangeArrowheads="1"/>
          </p:cNvSpPr>
          <p:nvPr/>
        </p:nvSpPr>
        <p:spPr bwMode="auto">
          <a:xfrm>
            <a:off x="574300" y="4795681"/>
            <a:ext cx="25074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dirty="0" smtClean="0">
                <a:solidFill>
                  <a:srgbClr val="002060"/>
                </a:solidFill>
                <a:latin typeface="宋体" panose="02010600030101010101" pitchFamily="2" charset="-122"/>
                <a:ea typeface="宋体" panose="02010600030101010101" pitchFamily="2" charset="-122"/>
              </a:rPr>
              <a:t>1</a:t>
            </a:r>
            <a:r>
              <a:rPr lang="zh-CN" altLang="en-US" sz="2400" b="1" dirty="0" smtClean="0">
                <a:solidFill>
                  <a:srgbClr val="002060"/>
                </a:solidFill>
                <a:latin typeface="宋体" panose="02010600030101010101" pitchFamily="2" charset="-122"/>
                <a:ea typeface="宋体" panose="02010600030101010101" pitchFamily="2" charset="-122"/>
              </a:rPr>
              <a:t>、完善的表现  </a:t>
            </a:r>
          </a:p>
        </p:txBody>
      </p:sp>
      <p:sp>
        <p:nvSpPr>
          <p:cNvPr id="19" name="Text Box 6"/>
          <p:cNvSpPr txBox="1">
            <a:spLocks noChangeArrowheads="1"/>
          </p:cNvSpPr>
          <p:nvPr/>
        </p:nvSpPr>
        <p:spPr bwMode="auto">
          <a:xfrm>
            <a:off x="271780" y="5317490"/>
            <a:ext cx="11920220"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lnSpc>
                <a:spcPct val="100000"/>
              </a:lnSpc>
            </a:pPr>
            <a:r>
              <a:rPr lang="zh-CN" altLang="en-US" sz="2400" b="1" dirty="0" smtClean="0">
                <a:solidFill>
                  <a:srgbClr val="002060"/>
                </a:solidFill>
                <a:latin typeface="宋体" panose="02010600030101010101" pitchFamily="2" charset="-122"/>
                <a:ea typeface="宋体" panose="02010600030101010101" pitchFamily="2" charset="-122"/>
              </a:rPr>
              <a:t>①</a:t>
            </a:r>
            <a:r>
              <a:rPr lang="en-US" altLang="zh-CN" sz="2400" b="1" dirty="0" smtClean="0">
                <a:solidFill>
                  <a:srgbClr val="002060"/>
                </a:solidFill>
                <a:latin typeface="宋体" panose="02010600030101010101" pitchFamily="2" charset="-122"/>
                <a:ea typeface="宋体" panose="02010600030101010101" pitchFamily="2" charset="-122"/>
              </a:rPr>
              <a:t>2012</a:t>
            </a:r>
            <a:r>
              <a:rPr lang="zh-CN" altLang="en-US" sz="2400" b="1" dirty="0" smtClean="0">
                <a:solidFill>
                  <a:srgbClr val="002060"/>
                </a:solidFill>
                <a:latin typeface="宋体" panose="02010600030101010101" pitchFamily="2" charset="-122"/>
                <a:ea typeface="宋体" panose="02010600030101010101" pitchFamily="2" charset="-122"/>
              </a:rPr>
              <a:t>年十八大以来，党和国家要求坚持</a:t>
            </a:r>
            <a:r>
              <a:rPr lang="en-US" altLang="zh-CN" sz="2400" b="1" dirty="0" smtClean="0">
                <a:solidFill>
                  <a:srgbClr val="002060"/>
                </a:solidFill>
                <a:latin typeface="宋体" panose="02010600030101010101" pitchFamily="2" charset="-122"/>
                <a:ea typeface="宋体" panose="02010600030101010101" pitchFamily="2" charset="-122"/>
              </a:rPr>
              <a:t>“</a:t>
            </a:r>
            <a:r>
              <a:rPr lang="zh-CN" altLang="en-US" sz="2400" b="1" dirty="0" smtClean="0">
                <a:solidFill>
                  <a:srgbClr val="002060"/>
                </a:solidFill>
                <a:latin typeface="宋体" panose="02010600030101010101" pitchFamily="2" charset="-122"/>
                <a:ea typeface="宋体" panose="02010600030101010101" pitchFamily="2" charset="-122"/>
                <a:sym typeface="+mn-ea"/>
              </a:rPr>
              <a:t>两个共同</a:t>
            </a:r>
            <a:r>
              <a:rPr lang="en-US" altLang="zh-CN" sz="2400" b="1" dirty="0" smtClean="0">
                <a:solidFill>
                  <a:srgbClr val="002060"/>
                </a:solidFill>
                <a:latin typeface="宋体" panose="02010600030101010101" pitchFamily="2" charset="-122"/>
                <a:ea typeface="宋体" panose="02010600030101010101" pitchFamily="2" charset="-122"/>
              </a:rPr>
              <a:t>”</a:t>
            </a:r>
            <a:r>
              <a:rPr lang="zh-CN" altLang="en-US" sz="2400" b="1" dirty="0" smtClean="0">
                <a:solidFill>
                  <a:srgbClr val="002060"/>
                </a:solidFill>
                <a:latin typeface="宋体" panose="02010600030101010101" pitchFamily="2" charset="-122"/>
                <a:ea typeface="宋体" panose="02010600030101010101" pitchFamily="2" charset="-122"/>
              </a:rPr>
              <a:t>，增进</a:t>
            </a:r>
            <a:r>
              <a:rPr lang="en-US" altLang="zh-CN" sz="2400" b="1" dirty="0" smtClean="0">
                <a:solidFill>
                  <a:srgbClr val="002060"/>
                </a:solidFill>
                <a:latin typeface="宋体" panose="02010600030101010101" pitchFamily="2" charset="-122"/>
                <a:ea typeface="宋体" panose="02010600030101010101" pitchFamily="2" charset="-122"/>
              </a:rPr>
              <a:t>“</a:t>
            </a:r>
            <a:r>
              <a:rPr lang="zh-CN" altLang="en-US" sz="2400" b="1" dirty="0" smtClean="0">
                <a:solidFill>
                  <a:srgbClr val="002060"/>
                </a:solidFill>
                <a:latin typeface="宋体" panose="02010600030101010101" pitchFamily="2" charset="-122"/>
                <a:ea typeface="宋体" panose="02010600030101010101" pitchFamily="2" charset="-122"/>
                <a:sym typeface="+mn-ea"/>
              </a:rPr>
              <a:t>五个认同</a:t>
            </a:r>
            <a:r>
              <a:rPr lang="en-US" altLang="zh-CN" sz="2400" b="1" dirty="0" smtClean="0">
                <a:solidFill>
                  <a:srgbClr val="002060"/>
                </a:solidFill>
                <a:latin typeface="宋体" panose="02010600030101010101" pitchFamily="2" charset="-122"/>
                <a:ea typeface="宋体" panose="02010600030101010101" pitchFamily="2" charset="-122"/>
              </a:rPr>
              <a:t>”</a:t>
            </a:r>
            <a:r>
              <a:rPr lang="zh-CN" altLang="en-US" sz="2400" b="1" dirty="0" smtClean="0">
                <a:solidFill>
                  <a:srgbClr val="002060"/>
                </a:solidFill>
                <a:latin typeface="宋体" panose="02010600030101010101" pitchFamily="2" charset="-122"/>
                <a:ea typeface="宋体" panose="02010600030101010101" pitchFamily="2" charset="-122"/>
              </a:rPr>
              <a:t>。</a:t>
            </a:r>
          </a:p>
          <a:p>
            <a:pPr fontAlgn="auto">
              <a:lnSpc>
                <a:spcPct val="100000"/>
              </a:lnSpc>
            </a:pPr>
            <a:r>
              <a:rPr lang="zh-CN" altLang="en-US" sz="2400" b="1" dirty="0" smtClean="0">
                <a:solidFill>
                  <a:srgbClr val="002060"/>
                </a:solidFill>
                <a:latin typeface="宋体" panose="02010600030101010101" pitchFamily="2" charset="-122"/>
                <a:ea typeface="宋体" panose="02010600030101010101" pitchFamily="2" charset="-122"/>
              </a:rPr>
              <a:t>②</a:t>
            </a:r>
            <a:r>
              <a:rPr lang="en-US" altLang="zh-CN" sz="2400" b="1" dirty="0" smtClean="0">
                <a:solidFill>
                  <a:srgbClr val="002060"/>
                </a:solidFill>
                <a:latin typeface="宋体" panose="02010600030101010101" pitchFamily="2" charset="-122"/>
                <a:ea typeface="宋体" panose="02010600030101010101" pitchFamily="2" charset="-122"/>
              </a:rPr>
              <a:t>2017</a:t>
            </a:r>
            <a:r>
              <a:rPr lang="zh-CN" altLang="en-US" sz="2400" b="1" dirty="0" smtClean="0">
                <a:solidFill>
                  <a:srgbClr val="002060"/>
                </a:solidFill>
                <a:latin typeface="宋体" panose="02010600030101010101" pitchFamily="2" charset="-122"/>
                <a:ea typeface="宋体" panose="02010600030101010101" pitchFamily="2" charset="-122"/>
              </a:rPr>
              <a:t>年十九大提出，铸牢中华民族共同体意识，努力实现同心共筑中国梦的伟大目标。</a:t>
            </a:r>
          </a:p>
        </p:txBody>
      </p:sp>
      <p:sp>
        <p:nvSpPr>
          <p:cNvPr id="100" name="文本框 99"/>
          <p:cNvSpPr txBox="1"/>
          <p:nvPr/>
        </p:nvSpPr>
        <p:spPr>
          <a:xfrm>
            <a:off x="376255" y="6272999"/>
            <a:ext cx="11511280" cy="461665"/>
          </a:xfrm>
          <a:prstGeom prst="rect">
            <a:avLst/>
          </a:prstGeom>
          <a:noFill/>
          <a:ln w="9525">
            <a:noFill/>
          </a:ln>
        </p:spPr>
        <p:txBody>
          <a:bodyPr wrap="square">
            <a:spAutoFit/>
          </a:bodyPr>
          <a:lstStyle/>
          <a:p>
            <a:pPr indent="0"/>
            <a:r>
              <a:rPr lang="zh-CN" sz="2400" b="1" dirty="0">
                <a:solidFill>
                  <a:srgbClr val="FF0000"/>
                </a:solidFill>
                <a:ea typeface="宋体" panose="02010600030101010101" pitchFamily="2" charset="-122"/>
              </a:rPr>
              <a:t>拓展：</a:t>
            </a:r>
            <a:r>
              <a:rPr lang="zh-CN" sz="2400" b="1" dirty="0">
                <a:solidFill>
                  <a:srgbClr val="002060"/>
                </a:solidFill>
                <a:ea typeface="宋体" panose="02010600030101010101" pitchFamily="2" charset="-122"/>
              </a:rPr>
              <a:t>民族区域自治地方和特别行政区的异同点</a:t>
            </a:r>
            <a:r>
              <a:rPr lang="zh-CN" sz="2400" b="1" dirty="0" smtClean="0">
                <a:solidFill>
                  <a:srgbClr val="002060"/>
                </a:solidFill>
                <a:ea typeface="宋体" panose="02010600030101010101" pitchFamily="2" charset="-122"/>
              </a:rPr>
              <a:t>？</a:t>
            </a:r>
            <a:r>
              <a:rPr lang="zh-CN" altLang="en-US" sz="2400" b="1" dirty="0" smtClean="0">
                <a:solidFill>
                  <a:srgbClr val="002060"/>
                </a:solidFill>
                <a:ea typeface="宋体" panose="02010600030101010101" pitchFamily="2" charset="-122"/>
              </a:rPr>
              <a:t>（见学案</a:t>
            </a:r>
            <a:r>
              <a:rPr lang="en-US" altLang="zh-CN" sz="2400" b="1" dirty="0" smtClean="0">
                <a:solidFill>
                  <a:srgbClr val="002060"/>
                </a:solidFill>
                <a:ea typeface="宋体" panose="02010600030101010101" pitchFamily="2" charset="-122"/>
              </a:rPr>
              <a:t>P63</a:t>
            </a:r>
            <a:r>
              <a:rPr lang="zh-CN" altLang="en-US" sz="2400" b="1" dirty="0" smtClean="0">
                <a:solidFill>
                  <a:srgbClr val="002060"/>
                </a:solidFill>
                <a:ea typeface="宋体" panose="02010600030101010101" pitchFamily="2" charset="-122"/>
              </a:rPr>
              <a:t>）</a:t>
            </a:r>
            <a:endParaRPr lang="zh-CN" altLang="en-US" sz="2400" b="1" dirty="0">
              <a:solidFill>
                <a:srgbClr val="002060"/>
              </a:solidFill>
              <a:ea typeface="宋体" panose="02010600030101010101" pitchFamily="2" charset="-122"/>
            </a:endParaRPr>
          </a:p>
        </p:txBody>
      </p:sp>
      <p:cxnSp>
        <p:nvCxnSpPr>
          <p:cNvPr id="16" name="直接连接符 15"/>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2" name="左大括号 11"/>
          <p:cNvSpPr/>
          <p:nvPr>
            <p:custDataLst>
              <p:tags r:id="rId1"/>
            </p:custDataLst>
          </p:nvPr>
        </p:nvSpPr>
        <p:spPr>
          <a:xfrm>
            <a:off x="50708" y="1133342"/>
            <a:ext cx="370121" cy="5370490"/>
          </a:xfrm>
          <a:prstGeom prst="leftBrace">
            <a:avLst>
              <a:gd name="adj1" fmla="val 8333"/>
              <a:gd name="adj2" fmla="val 5244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235" y="268403"/>
            <a:ext cx="799902" cy="1851074"/>
            <a:chOff x="11571416" y="3959358"/>
            <a:chExt cx="620584" cy="1723139"/>
          </a:xfrm>
        </p:grpSpPr>
        <p:sp>
          <p:nvSpPr>
            <p:cNvPr id="13" name="矩形 12"/>
            <p:cNvSpPr/>
            <p:nvPr/>
          </p:nvSpPr>
          <p:spPr>
            <a:xfrm>
              <a:off x="11571416" y="3959358"/>
              <a:ext cx="620584" cy="1723137"/>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1571416" y="5115169"/>
              <a:ext cx="620584" cy="567328"/>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51" y="724829"/>
            <a:ext cx="10638264" cy="5107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3891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18"/>
          <p:cNvSpPr>
            <a:spLocks noChangeArrowheads="1"/>
          </p:cNvSpPr>
          <p:nvPr/>
        </p:nvSpPr>
        <p:spPr bwMode="auto">
          <a:xfrm>
            <a:off x="1190845" y="3594752"/>
            <a:ext cx="56896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defRPr/>
            </a:pPr>
            <a:r>
              <a:rPr lang="zh-CN" altLang="en-US" sz="6400" b="1" dirty="0">
                <a:solidFill>
                  <a:srgbClr val="002060"/>
                </a:solidFill>
                <a:effectLst/>
                <a:latin typeface="微软雅黑" panose="020B0503020204020204" charset="-122"/>
                <a:ea typeface="微软雅黑" panose="020B0503020204020204" charset="-122"/>
                <a:sym typeface="微软雅黑" panose="020B0503020204020204" charset="-122"/>
              </a:rPr>
              <a:t>感谢您的观看！</a:t>
            </a:r>
          </a:p>
        </p:txBody>
      </p:sp>
      <p:sp>
        <p:nvSpPr>
          <p:cNvPr id="11" name="Rectangle 18"/>
          <p:cNvSpPr>
            <a:spLocks noChangeArrowheads="1"/>
          </p:cNvSpPr>
          <p:nvPr/>
        </p:nvSpPr>
        <p:spPr bwMode="auto">
          <a:xfrm>
            <a:off x="1291566" y="1961655"/>
            <a:ext cx="2146300"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8800" dirty="0">
                <a:solidFill>
                  <a:srgbClr val="002060"/>
                </a:solidFill>
                <a:latin typeface="Impact" panose="020B0806030902050204" pitchFamily="34" charset="0"/>
                <a:ea typeface="微软雅黑" panose="020B0503020204020204" charset="-122"/>
                <a:cs typeface="宋体" panose="02010600030101010101" pitchFamily="2" charset="-122"/>
              </a:rPr>
              <a:t>20</a:t>
            </a:r>
            <a:r>
              <a:rPr lang="en-US" altLang="zh-CN" sz="8800" dirty="0">
                <a:solidFill>
                  <a:srgbClr val="C00000"/>
                </a:solidFill>
                <a:latin typeface="Impact" panose="020B0806030902050204" pitchFamily="34" charset="0"/>
                <a:ea typeface="微软雅黑" panose="020B0503020204020204" charset="-122"/>
                <a:cs typeface="宋体" panose="02010600030101010101" pitchFamily="2" charset="-122"/>
              </a:rPr>
              <a:t>21</a:t>
            </a:r>
          </a:p>
        </p:txBody>
      </p:sp>
      <p:sp>
        <p:nvSpPr>
          <p:cNvPr id="3" name="文本框 2"/>
          <p:cNvSpPr txBox="1"/>
          <p:nvPr/>
        </p:nvSpPr>
        <p:spPr>
          <a:xfrm>
            <a:off x="1068825" y="4936522"/>
            <a:ext cx="5811778" cy="664845"/>
          </a:xfrm>
          <a:prstGeom prst="rect">
            <a:avLst/>
          </a:prstGeom>
          <a:noFill/>
        </p:spPr>
        <p:txBody>
          <a:bodyPr wrap="square" rtlCol="0">
            <a:spAutoFit/>
          </a:bodyPr>
          <a:lstStyle/>
          <a:p>
            <a:r>
              <a:rPr lang="en-US" altLang="zh-CN" sz="3730" dirty="0">
                <a:solidFill>
                  <a:srgbClr val="FF0000"/>
                </a:solidFill>
                <a:latin typeface="微软雅黑" panose="020B0503020204020204" charset="-122"/>
                <a:ea typeface="微软雅黑" panose="020B0503020204020204" charset="-122"/>
              </a:rPr>
              <a:t>Thank you for watching</a:t>
            </a:r>
          </a:p>
        </p:txBody>
      </p:sp>
    </p:spTree>
    <p:extLst>
      <p:ext uri="{BB962C8B-B14F-4D97-AF65-F5344CB8AC3E}">
        <p14:creationId xmlns:p14="http://schemas.microsoft.com/office/powerpoint/2010/main" val="30091633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119599" y="216007"/>
            <a:ext cx="2656496" cy="584775"/>
          </a:xfrm>
          <a:prstGeom prst="rect">
            <a:avLst/>
          </a:prstGeom>
        </p:spPr>
        <p:txBody>
          <a:bodyPr wrap="none">
            <a:spAutoFit/>
          </a:bodyPr>
          <a:lstStyle/>
          <a:p>
            <a:pPr algn="just">
              <a:spcAft>
                <a:spcPts val="0"/>
              </a:spcAft>
            </a:pPr>
            <a:r>
              <a:rPr lang="zh-CN" altLang="zh-CN" sz="3200" b="1" kern="100" dirty="0" smtClean="0">
                <a:solidFill>
                  <a:srgbClr val="FF0000"/>
                </a:solidFill>
                <a:latin typeface="方正姚体" pitchFamily="2" charset="-122"/>
                <a:ea typeface="方正姚体" pitchFamily="2" charset="-122"/>
                <a:cs typeface="Times New Roman" panose="02020603050405020304" pitchFamily="18" charset="0"/>
              </a:rPr>
              <a:t>【</a:t>
            </a:r>
            <a:r>
              <a:rPr lang="zh-CN" altLang="en-US" sz="3200" b="1" kern="100" dirty="0" smtClean="0">
                <a:solidFill>
                  <a:srgbClr val="FF0000"/>
                </a:solidFill>
                <a:latin typeface="方正姚体" pitchFamily="2" charset="-122"/>
                <a:ea typeface="方正姚体" pitchFamily="2" charset="-122"/>
                <a:cs typeface="Times New Roman" panose="02020603050405020304" pitchFamily="18" charset="0"/>
              </a:rPr>
              <a:t>引言分析</a:t>
            </a:r>
            <a:r>
              <a:rPr lang="zh-CN" altLang="zh-CN" sz="3200" b="1" kern="100" dirty="0" smtClean="0">
                <a:solidFill>
                  <a:srgbClr val="FF0000"/>
                </a:solidFill>
                <a:latin typeface="方正姚体" pitchFamily="2" charset="-122"/>
                <a:ea typeface="方正姚体" pitchFamily="2" charset="-122"/>
                <a:cs typeface="Times New Roman" panose="02020603050405020304" pitchFamily="18" charset="0"/>
              </a:rPr>
              <a:t>】</a:t>
            </a:r>
            <a:endParaRPr lang="zh-CN" altLang="zh-CN" sz="2400" kern="100" dirty="0">
              <a:solidFill>
                <a:srgbClr val="FF0000"/>
              </a:solidFill>
              <a:effectLst/>
              <a:latin typeface="方正姚体" pitchFamily="2" charset="-122"/>
              <a:ea typeface="方正姚体" pitchFamily="2" charset="-122"/>
              <a:cs typeface="Times New Roman" panose="02020603050405020304" pitchFamily="18" charset="0"/>
            </a:endParaRPr>
          </a:p>
        </p:txBody>
      </p:sp>
      <p:sp>
        <p:nvSpPr>
          <p:cNvPr id="9" name="Text Box 8"/>
          <p:cNvSpPr txBox="1">
            <a:spLocks noChangeArrowheads="1"/>
          </p:cNvSpPr>
          <p:nvPr/>
        </p:nvSpPr>
        <p:spPr bwMode="auto">
          <a:xfrm>
            <a:off x="5318975" y="1159267"/>
            <a:ext cx="6503831" cy="5078313"/>
          </a:xfrm>
          <a:prstGeom prst="rect">
            <a:avLst/>
          </a:prstGeom>
          <a:noFill/>
          <a:ln w="2540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en-US" altLang="zh-CN" sz="2400" dirty="0"/>
              <a:t>        </a:t>
            </a:r>
            <a:r>
              <a:rPr lang="zh-CN" altLang="en-US" sz="2400" b="1" dirty="0" smtClean="0">
                <a:solidFill>
                  <a:srgbClr val="002060"/>
                </a:solidFill>
                <a:latin typeface="宋体" pitchFamily="2" charset="-122"/>
                <a:ea typeface="宋体" pitchFamily="2" charset="-122"/>
              </a:rPr>
              <a:t>“</a:t>
            </a:r>
            <a:r>
              <a:rPr lang="zh-CN" altLang="en-US" sz="2400" b="1" dirty="0">
                <a:solidFill>
                  <a:srgbClr val="002060"/>
                </a:solidFill>
                <a:latin typeface="宋体" pitchFamily="2" charset="-122"/>
                <a:ea typeface="宋体" pitchFamily="2" charset="-122"/>
              </a:rPr>
              <a:t>五十六个</a:t>
            </a:r>
            <a:r>
              <a:rPr lang="zh-CN" altLang="en-US" sz="2400" b="1" dirty="0" smtClean="0">
                <a:solidFill>
                  <a:srgbClr val="002060"/>
                </a:solidFill>
                <a:latin typeface="宋体" pitchFamily="2" charset="-122"/>
                <a:ea typeface="宋体" pitchFamily="2" charset="-122"/>
              </a:rPr>
              <a:t>星座，五十六</a:t>
            </a:r>
            <a:r>
              <a:rPr lang="zh-CN" altLang="en-US" sz="2400" b="1" dirty="0">
                <a:solidFill>
                  <a:srgbClr val="002060"/>
                </a:solidFill>
                <a:latin typeface="宋体" pitchFamily="2" charset="-122"/>
                <a:ea typeface="宋体" pitchFamily="2" charset="-122"/>
              </a:rPr>
              <a:t>枝</a:t>
            </a:r>
            <a:r>
              <a:rPr lang="zh-CN" altLang="en-US" sz="2400" b="1" dirty="0" smtClean="0">
                <a:solidFill>
                  <a:srgbClr val="002060"/>
                </a:solidFill>
                <a:latin typeface="宋体" pitchFamily="2" charset="-122"/>
                <a:ea typeface="宋体" pitchFamily="2" charset="-122"/>
              </a:rPr>
              <a:t>花</a:t>
            </a:r>
            <a:r>
              <a:rPr lang="zh-CN" altLang="en-US" sz="2400" b="1" dirty="0">
                <a:solidFill>
                  <a:srgbClr val="002060"/>
                </a:solidFill>
                <a:latin typeface="宋体" pitchFamily="2" charset="-122"/>
                <a:ea typeface="宋体" pitchFamily="2" charset="-122"/>
              </a:rPr>
              <a:t>，五十六族兄弟姐妹是</a:t>
            </a:r>
            <a:r>
              <a:rPr lang="zh-CN" altLang="en-US" sz="2400" b="1" dirty="0" smtClean="0">
                <a:solidFill>
                  <a:srgbClr val="002060"/>
                </a:solidFill>
                <a:latin typeface="宋体" pitchFamily="2" charset="-122"/>
                <a:ea typeface="宋体" pitchFamily="2" charset="-122"/>
              </a:rPr>
              <a:t>一家。五十六</a:t>
            </a:r>
            <a:r>
              <a:rPr lang="zh-CN" altLang="en-US" sz="2400" b="1" dirty="0">
                <a:solidFill>
                  <a:srgbClr val="002060"/>
                </a:solidFill>
                <a:latin typeface="宋体" pitchFamily="2" charset="-122"/>
                <a:ea typeface="宋体" pitchFamily="2" charset="-122"/>
              </a:rPr>
              <a:t>种语言汇成</a:t>
            </a:r>
            <a:r>
              <a:rPr lang="zh-CN" altLang="en-US" sz="2400" b="1" dirty="0" smtClean="0">
                <a:solidFill>
                  <a:srgbClr val="002060"/>
                </a:solidFill>
                <a:latin typeface="宋体" pitchFamily="2" charset="-122"/>
                <a:ea typeface="宋体" pitchFamily="2" charset="-122"/>
              </a:rPr>
              <a:t>一句话，爱</a:t>
            </a:r>
            <a:r>
              <a:rPr lang="zh-CN" altLang="en-US" sz="2400" b="1" dirty="0">
                <a:solidFill>
                  <a:srgbClr val="002060"/>
                </a:solidFill>
                <a:latin typeface="宋体" pitchFamily="2" charset="-122"/>
                <a:ea typeface="宋体" pitchFamily="2" charset="-122"/>
              </a:rPr>
              <a:t>我中华爱我中华爱我中华。</a:t>
            </a:r>
            <a:r>
              <a:rPr lang="zh-CN" altLang="en-US" sz="2400" b="1" dirty="0" smtClean="0">
                <a:solidFill>
                  <a:srgbClr val="002060"/>
                </a:solidFill>
                <a:latin typeface="宋体" pitchFamily="2" charset="-122"/>
                <a:ea typeface="宋体" pitchFamily="2" charset="-122"/>
              </a:rPr>
              <a:t>”</a:t>
            </a:r>
            <a:r>
              <a:rPr lang="en-US" altLang="zh-CN" sz="2400" b="1" dirty="0">
                <a:solidFill>
                  <a:srgbClr val="002060"/>
                </a:solidFill>
                <a:latin typeface="宋体" pitchFamily="2" charset="-122"/>
                <a:ea typeface="宋体" pitchFamily="2" charset="-122"/>
              </a:rPr>
              <a:t> </a:t>
            </a:r>
            <a:r>
              <a:rPr lang="zh-CN" altLang="en-US" sz="2400" b="1" dirty="0" smtClean="0">
                <a:solidFill>
                  <a:srgbClr val="002060"/>
                </a:solidFill>
                <a:latin typeface="宋体" pitchFamily="2" charset="-122"/>
                <a:ea typeface="宋体" pitchFamily="2" charset="-122"/>
              </a:rPr>
              <a:t>这首广为传唱的</a:t>
            </a:r>
            <a:r>
              <a:rPr lang="en-US" altLang="zh-CN" sz="2400" b="1" dirty="0" smtClean="0">
                <a:solidFill>
                  <a:srgbClr val="002060"/>
                </a:solidFill>
                <a:latin typeface="宋体" pitchFamily="2" charset="-122"/>
                <a:ea typeface="宋体" pitchFamily="2" charset="-122"/>
              </a:rPr>
              <a:t>《</a:t>
            </a:r>
            <a:r>
              <a:rPr lang="zh-CN" altLang="en-US" sz="2400" b="1" dirty="0">
                <a:solidFill>
                  <a:srgbClr val="002060"/>
                </a:solidFill>
                <a:latin typeface="宋体" pitchFamily="2" charset="-122"/>
                <a:ea typeface="宋体" pitchFamily="2" charset="-122"/>
              </a:rPr>
              <a:t>爱我中华</a:t>
            </a:r>
            <a:r>
              <a:rPr lang="en-US" altLang="zh-CN" sz="2400" b="1" dirty="0" smtClean="0">
                <a:solidFill>
                  <a:srgbClr val="002060"/>
                </a:solidFill>
                <a:latin typeface="宋体" pitchFamily="2" charset="-122"/>
                <a:ea typeface="宋体" pitchFamily="2" charset="-122"/>
              </a:rPr>
              <a:t>》</a:t>
            </a:r>
            <a:r>
              <a:rPr lang="zh-CN" altLang="en-US" sz="2400" b="1" dirty="0" smtClean="0">
                <a:solidFill>
                  <a:srgbClr val="002060"/>
                </a:solidFill>
                <a:latin typeface="宋体" pitchFamily="2" charset="-122"/>
                <a:ea typeface="宋体" pitchFamily="2" charset="-122"/>
              </a:rPr>
              <a:t>，是第四届全国少数民族传统体育运动会会歌，反映了中华民族大家庭的团结和兴盛。全国少数民族传统体育运动会是我国级别最高、影响力最大的民族传统体育赛事，在弘扬民族体育文化、增强人民身体素质、促进民族团结等方面作出了积极贡献。</a:t>
            </a:r>
            <a:endParaRPr lang="zh-CN" altLang="en-US" sz="2400" b="1" dirty="0">
              <a:solidFill>
                <a:srgbClr val="002060"/>
              </a:solidFill>
              <a:latin typeface="宋体" pitchFamily="2" charset="-122"/>
              <a:ea typeface="宋体" pitchFamily="2" charset="-122"/>
            </a:endParaRPr>
          </a:p>
        </p:txBody>
      </p:sp>
      <p:cxnSp>
        <p:nvCxnSpPr>
          <p:cNvPr id="10" name="直接连接符 9"/>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pic>
        <p:nvPicPr>
          <p:cNvPr id="11" name="Picture 6" descr="http://images.wenming.cn/web_gx/whcl/201508/W0201508105993158295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839" y="1403797"/>
            <a:ext cx="4749710" cy="3694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290" y="936336"/>
            <a:ext cx="5415265" cy="652486"/>
          </a:xfrm>
          <a:prstGeom prst="rect">
            <a:avLst/>
          </a:prstGeom>
          <a:noFill/>
          <a:ln w="19050">
            <a:noFill/>
          </a:ln>
        </p:spPr>
        <p:txBody>
          <a:bodyPr wrap="none" rtlCol="0" anchor="t">
            <a:spAutoFit/>
          </a:bodyPr>
          <a:lstStyle/>
          <a:p>
            <a:pPr algn="l" fontAlgn="auto">
              <a:lnSpc>
                <a:spcPct val="130000"/>
              </a:lnSpc>
            </a:pPr>
            <a:r>
              <a:rPr sz="2800" b="1" dirty="0" smtClean="0">
                <a:solidFill>
                  <a:srgbClr val="FF0000"/>
                </a:solidFill>
                <a:latin typeface="方正姚体" pitchFamily="2" charset="-122"/>
                <a:ea typeface="方正姚体" pitchFamily="2" charset="-122"/>
                <a:sym typeface="+mn-ea"/>
              </a:rPr>
              <a:t>1</a:t>
            </a:r>
            <a:r>
              <a:rPr lang="zh-CN" altLang="en-US" sz="2800" b="1" dirty="0" smtClean="0">
                <a:solidFill>
                  <a:srgbClr val="FF0000"/>
                </a:solidFill>
                <a:latin typeface="方正姚体" pitchFamily="2" charset="-122"/>
                <a:ea typeface="方正姚体" pitchFamily="2" charset="-122"/>
                <a:sym typeface="+mn-ea"/>
              </a:rPr>
              <a:t>、</a:t>
            </a:r>
            <a:r>
              <a:rPr lang="zh-CN" sz="2800" b="1" dirty="0" smtClean="0">
                <a:solidFill>
                  <a:srgbClr val="FF0000"/>
                </a:solidFill>
                <a:latin typeface="方正姚体" pitchFamily="2" charset="-122"/>
                <a:ea typeface="方正姚体" pitchFamily="2" charset="-122"/>
                <a:sym typeface="+mn-ea"/>
              </a:rPr>
              <a:t>民族区域自治</a:t>
            </a:r>
            <a:r>
              <a:rPr lang="zh-CN" sz="2800" b="1" dirty="0">
                <a:solidFill>
                  <a:srgbClr val="FF0000"/>
                </a:solidFill>
                <a:latin typeface="方正姚体" pitchFamily="2" charset="-122"/>
                <a:ea typeface="方正姚体" pitchFamily="2" charset="-122"/>
                <a:sym typeface="+mn-ea"/>
              </a:rPr>
              <a:t>制度建立的</a:t>
            </a:r>
            <a:r>
              <a:rPr sz="2800" b="1" dirty="0">
                <a:solidFill>
                  <a:srgbClr val="FF0000"/>
                </a:solidFill>
                <a:latin typeface="方正姚体" pitchFamily="2" charset="-122"/>
                <a:ea typeface="方正姚体" pitchFamily="2" charset="-122"/>
                <a:sym typeface="+mn-ea"/>
              </a:rPr>
              <a:t>背景</a:t>
            </a:r>
            <a:endParaRPr lang="zh-CN" altLang="en-US" sz="2800" b="1" dirty="0">
              <a:solidFill>
                <a:srgbClr val="FF0000"/>
              </a:solidFill>
              <a:latin typeface="方正姚体" pitchFamily="2" charset="-122"/>
              <a:ea typeface="方正姚体" pitchFamily="2" charset="-122"/>
              <a:sym typeface="+mn-ea"/>
            </a:endParaRPr>
          </a:p>
        </p:txBody>
      </p:sp>
      <p:sp>
        <p:nvSpPr>
          <p:cNvPr id="3" name="文本框 2"/>
          <p:cNvSpPr txBox="1"/>
          <p:nvPr/>
        </p:nvSpPr>
        <p:spPr>
          <a:xfrm>
            <a:off x="128788" y="1790622"/>
            <a:ext cx="5985944" cy="2862322"/>
          </a:xfrm>
          <a:prstGeom prst="rect">
            <a:avLst/>
          </a:prstGeom>
          <a:noFill/>
        </p:spPr>
        <p:txBody>
          <a:bodyPr wrap="square" rtlCol="0">
            <a:spAutoFit/>
          </a:bodyPr>
          <a:lstStyle/>
          <a:p>
            <a:pPr algn="l" fontAlgn="auto">
              <a:lnSpc>
                <a:spcPct val="150000"/>
              </a:lnSpc>
            </a:pPr>
            <a:r>
              <a:rPr sz="2400" b="1" dirty="0">
                <a:latin typeface="宋体" pitchFamily="2" charset="-122"/>
                <a:ea typeface="宋体" pitchFamily="2" charset="-122"/>
                <a:sym typeface="+mn-ea"/>
              </a:rPr>
              <a:t>（</a:t>
            </a:r>
            <a:r>
              <a:rPr sz="2400" b="1" dirty="0">
                <a:solidFill>
                  <a:srgbClr val="002060"/>
                </a:solidFill>
                <a:latin typeface="宋体" pitchFamily="2" charset="-122"/>
                <a:ea typeface="宋体" pitchFamily="2" charset="-122"/>
                <a:sym typeface="+mn-ea"/>
              </a:rPr>
              <a:t>1）</a:t>
            </a:r>
            <a:r>
              <a:rPr sz="2400" b="1" dirty="0" smtClean="0">
                <a:solidFill>
                  <a:srgbClr val="002060"/>
                </a:solidFill>
                <a:latin typeface="宋体" pitchFamily="2" charset="-122"/>
                <a:ea typeface="宋体" pitchFamily="2" charset="-122"/>
                <a:sym typeface="+mn-ea"/>
              </a:rPr>
              <a:t>中国是统一多民族国家</a:t>
            </a:r>
            <a:r>
              <a:rPr lang="zh-CN" altLang="en-US" sz="2400" b="1" dirty="0">
                <a:solidFill>
                  <a:srgbClr val="002060"/>
                </a:solidFill>
                <a:latin typeface="宋体" pitchFamily="2" charset="-122"/>
                <a:ea typeface="宋体" pitchFamily="2" charset="-122"/>
                <a:sym typeface="+mn-ea"/>
              </a:rPr>
              <a:t>。</a:t>
            </a:r>
            <a:r>
              <a:rPr sz="2400" b="1" dirty="0" err="1" smtClean="0">
                <a:solidFill>
                  <a:srgbClr val="002060"/>
                </a:solidFill>
                <a:latin typeface="宋体" pitchFamily="2" charset="-122"/>
                <a:ea typeface="宋体" pitchFamily="2" charset="-122"/>
                <a:sym typeface="+mn-ea"/>
              </a:rPr>
              <a:t>各民族</a:t>
            </a:r>
            <a:r>
              <a:rPr lang="zh-CN" altLang="en-US" sz="2400" b="1" dirty="0" smtClean="0">
                <a:solidFill>
                  <a:srgbClr val="002060"/>
                </a:solidFill>
                <a:latin typeface="宋体" pitchFamily="2" charset="-122"/>
                <a:ea typeface="宋体" pitchFamily="2" charset="-122"/>
                <a:sym typeface="+mn-ea"/>
              </a:rPr>
              <a:t>在分布上交错杂居、文化上兼收并蓄、经济上相互依存、情感上相互亲近，在长期的历史发展过程中，逐渐形成了你中有我、我中有你，</a:t>
            </a:r>
            <a:r>
              <a:rPr lang="en-US" sz="2400" b="1" dirty="0" smtClean="0">
                <a:solidFill>
                  <a:srgbClr val="002060"/>
                </a:solidFill>
                <a:latin typeface="宋体" pitchFamily="2" charset="-122"/>
                <a:ea typeface="宋体" pitchFamily="2" charset="-122"/>
                <a:sym typeface="+mn-ea"/>
              </a:rPr>
              <a:t> </a:t>
            </a:r>
            <a:r>
              <a:rPr lang="zh-CN" altLang="en-US" sz="2400" b="1" dirty="0" smtClean="0">
                <a:solidFill>
                  <a:srgbClr val="002060"/>
                </a:solidFill>
                <a:latin typeface="宋体" pitchFamily="2" charset="-122"/>
                <a:ea typeface="宋体" pitchFamily="2" charset="-122"/>
                <a:sym typeface="+mn-ea"/>
              </a:rPr>
              <a:t>谁也离不开谁的多元一体格局</a:t>
            </a:r>
            <a:r>
              <a:rPr sz="2400" b="1" dirty="0" smtClean="0">
                <a:solidFill>
                  <a:srgbClr val="002060"/>
                </a:solidFill>
                <a:latin typeface="宋体" pitchFamily="2" charset="-122"/>
                <a:ea typeface="宋体" pitchFamily="2" charset="-122"/>
                <a:sym typeface="+mn-ea"/>
              </a:rPr>
              <a:t>。</a:t>
            </a:r>
            <a:endParaRPr lang="zh-CN" altLang="en-US" sz="2400" dirty="0">
              <a:solidFill>
                <a:srgbClr val="002060"/>
              </a:solidFill>
              <a:latin typeface="宋体" pitchFamily="2" charset="-122"/>
              <a:ea typeface="宋体" pitchFamily="2" charset="-122"/>
            </a:endParaRPr>
          </a:p>
        </p:txBody>
      </p:sp>
      <p:cxnSp>
        <p:nvCxnSpPr>
          <p:cNvPr id="7" name="直接连接符 6"/>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8" name="矩形 7"/>
          <p:cNvSpPr/>
          <p:nvPr/>
        </p:nvSpPr>
        <p:spPr>
          <a:xfrm>
            <a:off x="0" y="172145"/>
            <a:ext cx="8981946" cy="584775"/>
          </a:xfrm>
          <a:prstGeom prst="rect">
            <a:avLst/>
          </a:prstGeom>
        </p:spPr>
        <p:txBody>
          <a:bodyPr wrap="none">
            <a:spAutoFit/>
          </a:bodyPr>
          <a:lstStyle/>
          <a:p>
            <a:r>
              <a:rPr lang="zh-CN" altLang="en-US" sz="3200" b="1" dirty="0">
                <a:solidFill>
                  <a:srgbClr val="FF0000"/>
                </a:solidFill>
                <a:latin typeface="方正姚体" pitchFamily="2" charset="-122"/>
                <a:ea typeface="方正姚体" pitchFamily="2" charset="-122"/>
              </a:rPr>
              <a:t>一、民族区域自治制度的建立（</a:t>
            </a:r>
            <a:r>
              <a:rPr lang="en-US" altLang="zh-CN" sz="3200" b="1" dirty="0">
                <a:solidFill>
                  <a:srgbClr val="FF0000"/>
                </a:solidFill>
                <a:latin typeface="方正姚体" pitchFamily="2" charset="-122"/>
                <a:ea typeface="方正姚体" pitchFamily="2" charset="-122"/>
              </a:rPr>
              <a:t>1947—1966</a:t>
            </a:r>
            <a:r>
              <a:rPr lang="zh-CN" altLang="en-US" sz="3200" b="1" dirty="0">
                <a:solidFill>
                  <a:srgbClr val="FF0000"/>
                </a:solidFill>
                <a:latin typeface="方正姚体" pitchFamily="2" charset="-122"/>
                <a:ea typeface="方正姚体" pitchFamily="2" charset="-122"/>
              </a:rPr>
              <a:t>）：</a:t>
            </a:r>
            <a:endParaRPr lang="en-US" altLang="zh-CN" sz="3200" b="1" dirty="0">
              <a:solidFill>
                <a:srgbClr val="FF0000"/>
              </a:solidFill>
              <a:latin typeface="方正姚体" pitchFamily="2" charset="-122"/>
              <a:ea typeface="方正姚体" pitchFamily="2"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9133" y="1262579"/>
            <a:ext cx="580703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0134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45347" y="3188335"/>
            <a:ext cx="10715414" cy="2817495"/>
            <a:chOff x="526" y="5021"/>
            <a:chExt cx="12656" cy="4437"/>
          </a:xfrm>
        </p:grpSpPr>
        <p:pic>
          <p:nvPicPr>
            <p:cNvPr id="18433" name="Picture 3" descr="040722101617lm0407220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 y="5023"/>
              <a:ext cx="2971" cy="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5" descr="新旧西藏两重天(转) - 网上卖参 - 网上卖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8" y="5021"/>
              <a:ext cx="3222" cy="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图片 91141" descr="D-135-O-B-10-01-8261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0" y="5022"/>
              <a:ext cx="3212" cy="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3" name="文本框 91142"/>
            <p:cNvSpPr txBox="1">
              <a:spLocks noChangeArrowheads="1"/>
            </p:cNvSpPr>
            <p:nvPr/>
          </p:nvSpPr>
          <p:spPr bwMode="auto">
            <a:xfrm>
              <a:off x="1211" y="8733"/>
              <a:ext cx="7529"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anose="020B0604020202020204" pitchFamily="34" charset="0"/>
                  <a:ea typeface="黑体" panose="02010609060101010101" pitchFamily="2" charset="-122"/>
                </a:defRPr>
              </a:lvl1pPr>
              <a:lvl2pPr>
                <a:defRPr sz="2400" b="1">
                  <a:solidFill>
                    <a:schemeClr val="tx1"/>
                  </a:solidFill>
                  <a:latin typeface="Arial" panose="020B0604020202020204" pitchFamily="34" charset="0"/>
                  <a:ea typeface="黑体" panose="02010609060101010101" pitchFamily="2" charset="-122"/>
                </a:defRPr>
              </a:lvl2pPr>
              <a:lvl3pPr>
                <a:defRPr sz="2400" b="1">
                  <a:solidFill>
                    <a:schemeClr val="tx1"/>
                  </a:solidFill>
                  <a:latin typeface="Arial" panose="020B0604020202020204" pitchFamily="34" charset="0"/>
                  <a:ea typeface="黑体" panose="02010609060101010101" pitchFamily="2" charset="-122"/>
                </a:defRPr>
              </a:lvl3pPr>
              <a:lvl4pPr>
                <a:defRPr sz="2400" b="1">
                  <a:solidFill>
                    <a:schemeClr val="tx1"/>
                  </a:solidFill>
                  <a:latin typeface="Arial" panose="020B0604020202020204" pitchFamily="34" charset="0"/>
                  <a:ea typeface="黑体" panose="02010609060101010101" pitchFamily="2" charset="-122"/>
                </a:defRPr>
              </a:lvl4pPr>
              <a:lvl5pPr>
                <a:defRPr sz="2400" b="1">
                  <a:solidFill>
                    <a:schemeClr val="tx1"/>
                  </a:solidFill>
                  <a:latin typeface="Arial" panose="020B0604020202020204" pitchFamily="34" charset="0"/>
                  <a:ea typeface="黑体" panose="02010609060101010101" pitchFamily="2" charset="-122"/>
                </a:defRPr>
              </a:lvl5pPr>
              <a:lvl6pPr fontAlgn="base">
                <a:spcBef>
                  <a:spcPct val="0"/>
                </a:spcBef>
                <a:spcAft>
                  <a:spcPct val="0"/>
                </a:spcAft>
                <a:buFont typeface="Arial" panose="020B0604020202020204" pitchFamily="34" charset="0"/>
                <a:defRPr sz="2400" b="1">
                  <a:solidFill>
                    <a:schemeClr val="tx1"/>
                  </a:solidFill>
                  <a:latin typeface="Arial" panose="020B0604020202020204" pitchFamily="34" charset="0"/>
                  <a:ea typeface="黑体" panose="02010609060101010101" pitchFamily="2" charset="-122"/>
                </a:defRPr>
              </a:lvl6pPr>
              <a:lvl7pPr fontAlgn="base">
                <a:spcBef>
                  <a:spcPct val="0"/>
                </a:spcBef>
                <a:spcAft>
                  <a:spcPct val="0"/>
                </a:spcAft>
                <a:buFont typeface="Arial" panose="020B0604020202020204" pitchFamily="34" charset="0"/>
                <a:defRPr sz="2400" b="1">
                  <a:solidFill>
                    <a:schemeClr val="tx1"/>
                  </a:solidFill>
                  <a:latin typeface="Arial" panose="020B0604020202020204" pitchFamily="34" charset="0"/>
                  <a:ea typeface="黑体" panose="02010609060101010101" pitchFamily="2" charset="-122"/>
                </a:defRPr>
              </a:lvl7pPr>
              <a:lvl8pPr fontAlgn="base">
                <a:spcBef>
                  <a:spcPct val="0"/>
                </a:spcBef>
                <a:spcAft>
                  <a:spcPct val="0"/>
                </a:spcAft>
                <a:buFont typeface="Arial" panose="020B0604020202020204" pitchFamily="34" charset="0"/>
                <a:defRPr sz="2400" b="1">
                  <a:solidFill>
                    <a:schemeClr val="tx1"/>
                  </a:solidFill>
                  <a:latin typeface="Arial" panose="020B0604020202020204" pitchFamily="34" charset="0"/>
                  <a:ea typeface="黑体" panose="02010609060101010101" pitchFamily="2" charset="-122"/>
                </a:defRPr>
              </a:lvl8pPr>
              <a:lvl9pPr fontAlgn="base">
                <a:spcBef>
                  <a:spcPct val="0"/>
                </a:spcBef>
                <a:spcAft>
                  <a:spcPct val="0"/>
                </a:spcAft>
                <a:buFont typeface="Arial" panose="020B0604020202020204" pitchFamily="34" charset="0"/>
                <a:defRPr sz="2400" b="1">
                  <a:solidFill>
                    <a:schemeClr val="tx1"/>
                  </a:solidFill>
                  <a:latin typeface="Arial" panose="020B0604020202020204" pitchFamily="34" charset="0"/>
                  <a:ea typeface="黑体" panose="02010609060101010101" pitchFamily="2" charset="-122"/>
                </a:defRPr>
              </a:lvl9pPr>
            </a:lstStyle>
            <a:p>
              <a:pPr algn="ctr" fontAlgn="base">
                <a:spcBef>
                  <a:spcPct val="50000"/>
                </a:spcBef>
                <a:spcAft>
                  <a:spcPct val="0"/>
                </a:spcAft>
              </a:pPr>
              <a:r>
                <a:rPr lang="zh-CN" altLang="en-US" dirty="0">
                  <a:solidFill>
                    <a:srgbClr val="002060"/>
                  </a:solidFill>
                  <a:latin typeface="宋体" pitchFamily="2" charset="-122"/>
                  <a:ea typeface="宋体" pitchFamily="2" charset="-122"/>
                </a:rPr>
                <a:t>带手铐脚镣劳作的西藏农奴</a:t>
              </a:r>
            </a:p>
          </p:txBody>
        </p:sp>
        <p:pic>
          <p:nvPicPr>
            <p:cNvPr id="91144" name="图片 91143" descr="W0200902254177755102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32" y="5022"/>
              <a:ext cx="3250" cy="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文本框 1"/>
          <p:cNvSpPr txBox="1"/>
          <p:nvPr/>
        </p:nvSpPr>
        <p:spPr>
          <a:xfrm>
            <a:off x="180305" y="1588822"/>
            <a:ext cx="11715998" cy="1292662"/>
          </a:xfrm>
          <a:prstGeom prst="rect">
            <a:avLst/>
          </a:prstGeom>
          <a:noFill/>
        </p:spPr>
        <p:txBody>
          <a:bodyPr wrap="square" rtlCol="0">
            <a:spAutoFit/>
          </a:bodyPr>
          <a:lstStyle/>
          <a:p>
            <a:pPr>
              <a:lnSpc>
                <a:spcPct val="150000"/>
              </a:lnSpc>
            </a:pPr>
            <a:r>
              <a:rPr lang="zh-CN" altLang="en-US" sz="2600" b="1" dirty="0" smtClean="0">
                <a:solidFill>
                  <a:srgbClr val="002060"/>
                </a:solidFill>
                <a:uFillTx/>
                <a:latin typeface="宋体" pitchFamily="2" charset="-122"/>
                <a:ea typeface="宋体" pitchFamily="2" charset="-122"/>
                <a:cs typeface="黑体" panose="02010609060101010101" pitchFamily="2" charset="-122"/>
              </a:rPr>
              <a:t>（</a:t>
            </a:r>
            <a:r>
              <a:rPr lang="en-US" altLang="zh-CN" sz="2600" b="1" dirty="0">
                <a:solidFill>
                  <a:srgbClr val="002060"/>
                </a:solidFill>
                <a:latin typeface="宋体" pitchFamily="2" charset="-122"/>
                <a:ea typeface="宋体" pitchFamily="2" charset="-122"/>
                <a:cs typeface="黑体" panose="02010609060101010101" pitchFamily="2" charset="-122"/>
              </a:rPr>
              <a:t>2</a:t>
            </a:r>
            <a:r>
              <a:rPr lang="zh-CN" altLang="en-US" sz="2600" b="1" dirty="0" smtClean="0">
                <a:solidFill>
                  <a:srgbClr val="002060"/>
                </a:solidFill>
                <a:uFillTx/>
                <a:latin typeface="宋体" pitchFamily="2" charset="-122"/>
                <a:ea typeface="宋体" pitchFamily="2" charset="-122"/>
                <a:cs typeface="黑体" panose="02010609060101010101" pitchFamily="2" charset="-122"/>
              </a:rPr>
              <a:t>）</a:t>
            </a:r>
            <a:r>
              <a:rPr lang="zh-CN" altLang="en-US" sz="2600" b="1" dirty="0">
                <a:solidFill>
                  <a:srgbClr val="002060"/>
                </a:solidFill>
                <a:uFillTx/>
                <a:latin typeface="宋体" pitchFamily="2" charset="-122"/>
                <a:ea typeface="宋体" pitchFamily="2" charset="-122"/>
                <a:cs typeface="黑体" panose="02010609060101010101" pitchFamily="2" charset="-122"/>
              </a:rPr>
              <a:t>在旧中国，许多少数民族长期遭受统治阶级的压迫和歧视</a:t>
            </a:r>
            <a:r>
              <a:rPr lang="zh-CN" altLang="en-US" sz="2600" b="1" dirty="0" smtClean="0">
                <a:solidFill>
                  <a:srgbClr val="002060"/>
                </a:solidFill>
                <a:uFillTx/>
                <a:latin typeface="宋体" pitchFamily="2" charset="-122"/>
                <a:ea typeface="宋体" pitchFamily="2" charset="-122"/>
                <a:cs typeface="黑体" panose="02010609060101010101" pitchFamily="2" charset="-122"/>
              </a:rPr>
              <a:t>，几乎完全被排除在国家政治生活之外，加之地处边陲，经济</a:t>
            </a:r>
            <a:r>
              <a:rPr lang="zh-CN" altLang="en-US" sz="2600" b="1" dirty="0">
                <a:solidFill>
                  <a:srgbClr val="002060"/>
                </a:solidFill>
                <a:uFillTx/>
                <a:latin typeface="宋体" pitchFamily="2" charset="-122"/>
                <a:ea typeface="宋体" pitchFamily="2" charset="-122"/>
                <a:cs typeface="黑体" panose="02010609060101010101" pitchFamily="2" charset="-122"/>
              </a:rPr>
              <a:t>社会发展水平严重落后。</a:t>
            </a:r>
          </a:p>
        </p:txBody>
      </p:sp>
      <p:cxnSp>
        <p:nvCxnSpPr>
          <p:cNvPr id="13" name="直接连接符 12"/>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4" name="矩形 13"/>
          <p:cNvSpPr/>
          <p:nvPr/>
        </p:nvSpPr>
        <p:spPr>
          <a:xfrm>
            <a:off x="0" y="172145"/>
            <a:ext cx="8981946" cy="584775"/>
          </a:xfrm>
          <a:prstGeom prst="rect">
            <a:avLst/>
          </a:prstGeom>
        </p:spPr>
        <p:txBody>
          <a:bodyPr wrap="none">
            <a:spAutoFit/>
          </a:bodyPr>
          <a:lstStyle/>
          <a:p>
            <a:r>
              <a:rPr lang="zh-CN" altLang="en-US" sz="3200" b="1" dirty="0">
                <a:solidFill>
                  <a:srgbClr val="FF0000"/>
                </a:solidFill>
                <a:latin typeface="方正姚体" pitchFamily="2" charset="-122"/>
                <a:ea typeface="方正姚体" pitchFamily="2" charset="-122"/>
              </a:rPr>
              <a:t>一、民族区域自治制度的建立（</a:t>
            </a:r>
            <a:r>
              <a:rPr lang="en-US" altLang="zh-CN" sz="3200" b="1" dirty="0">
                <a:solidFill>
                  <a:srgbClr val="FF0000"/>
                </a:solidFill>
                <a:latin typeface="方正姚体" pitchFamily="2" charset="-122"/>
                <a:ea typeface="方正姚体" pitchFamily="2" charset="-122"/>
              </a:rPr>
              <a:t>1947—1966</a:t>
            </a:r>
            <a:r>
              <a:rPr lang="zh-CN" altLang="en-US" sz="3200" b="1" dirty="0">
                <a:solidFill>
                  <a:srgbClr val="FF0000"/>
                </a:solidFill>
                <a:latin typeface="方正姚体" pitchFamily="2" charset="-122"/>
                <a:ea typeface="方正姚体" pitchFamily="2" charset="-122"/>
              </a:rPr>
              <a:t>）：</a:t>
            </a:r>
            <a:endParaRPr lang="en-US" altLang="zh-CN" sz="3200" b="1" dirty="0">
              <a:solidFill>
                <a:srgbClr val="FF0000"/>
              </a:solidFill>
              <a:latin typeface="方正姚体" pitchFamily="2" charset="-122"/>
              <a:ea typeface="方正姚体" pitchFamily="2" charset="-122"/>
            </a:endParaRPr>
          </a:p>
        </p:txBody>
      </p:sp>
      <p:sp>
        <p:nvSpPr>
          <p:cNvPr id="15" name="文本框 1"/>
          <p:cNvSpPr txBox="1"/>
          <p:nvPr/>
        </p:nvSpPr>
        <p:spPr>
          <a:xfrm>
            <a:off x="34290" y="936336"/>
            <a:ext cx="5415265" cy="652486"/>
          </a:xfrm>
          <a:prstGeom prst="rect">
            <a:avLst/>
          </a:prstGeom>
          <a:noFill/>
          <a:ln w="19050">
            <a:noFill/>
          </a:ln>
        </p:spPr>
        <p:txBody>
          <a:bodyPr wrap="none" rtlCol="0" anchor="t">
            <a:spAutoFit/>
          </a:bodyPr>
          <a:lstStyle/>
          <a:p>
            <a:pPr algn="l" fontAlgn="auto">
              <a:lnSpc>
                <a:spcPct val="130000"/>
              </a:lnSpc>
            </a:pPr>
            <a:r>
              <a:rPr sz="2800" b="1" dirty="0" smtClean="0">
                <a:solidFill>
                  <a:srgbClr val="FF0000"/>
                </a:solidFill>
                <a:latin typeface="方正姚体" pitchFamily="2" charset="-122"/>
                <a:ea typeface="方正姚体" pitchFamily="2" charset="-122"/>
                <a:sym typeface="+mn-ea"/>
              </a:rPr>
              <a:t>1</a:t>
            </a:r>
            <a:r>
              <a:rPr lang="zh-CN" altLang="en-US" sz="2800" b="1" dirty="0" smtClean="0">
                <a:solidFill>
                  <a:srgbClr val="FF0000"/>
                </a:solidFill>
                <a:latin typeface="方正姚体" pitchFamily="2" charset="-122"/>
                <a:ea typeface="方正姚体" pitchFamily="2" charset="-122"/>
                <a:sym typeface="+mn-ea"/>
              </a:rPr>
              <a:t>、</a:t>
            </a:r>
            <a:r>
              <a:rPr lang="zh-CN" sz="2800" b="1" dirty="0" smtClean="0">
                <a:solidFill>
                  <a:srgbClr val="FF0000"/>
                </a:solidFill>
                <a:latin typeface="方正姚体" pitchFamily="2" charset="-122"/>
                <a:ea typeface="方正姚体" pitchFamily="2" charset="-122"/>
                <a:sym typeface="+mn-ea"/>
              </a:rPr>
              <a:t>民族区域自治</a:t>
            </a:r>
            <a:r>
              <a:rPr lang="zh-CN" sz="2800" b="1" dirty="0">
                <a:solidFill>
                  <a:srgbClr val="FF0000"/>
                </a:solidFill>
                <a:latin typeface="方正姚体" pitchFamily="2" charset="-122"/>
                <a:ea typeface="方正姚体" pitchFamily="2" charset="-122"/>
                <a:sym typeface="+mn-ea"/>
              </a:rPr>
              <a:t>制度建立的</a:t>
            </a:r>
            <a:r>
              <a:rPr sz="2800" b="1" dirty="0">
                <a:solidFill>
                  <a:srgbClr val="FF0000"/>
                </a:solidFill>
                <a:latin typeface="方正姚体" pitchFamily="2" charset="-122"/>
                <a:ea typeface="方正姚体" pitchFamily="2" charset="-122"/>
                <a:sym typeface="+mn-ea"/>
              </a:rPr>
              <a:t>背景</a:t>
            </a:r>
            <a:endParaRPr lang="zh-CN" altLang="en-US" sz="2800" b="1" dirty="0">
              <a:solidFill>
                <a:srgbClr val="FF0000"/>
              </a:solidFill>
              <a:latin typeface="方正姚体" pitchFamily="2" charset="-122"/>
              <a:ea typeface="方正姚体" pitchFamily="2" charset="-122"/>
              <a:sym typeface="+mn-ea"/>
            </a:endParaRPr>
          </a:p>
        </p:txBody>
      </p:sp>
      <p:sp>
        <p:nvSpPr>
          <p:cNvPr id="16" name="文本框 91142"/>
          <p:cNvSpPr txBox="1">
            <a:spLocks noChangeArrowheads="1"/>
          </p:cNvSpPr>
          <p:nvPr/>
        </p:nvSpPr>
        <p:spPr bwMode="auto">
          <a:xfrm>
            <a:off x="8409095" y="5528310"/>
            <a:ext cx="27516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anose="020B0604020202020204" pitchFamily="34" charset="0"/>
                <a:ea typeface="黑体" panose="02010609060101010101" pitchFamily="2" charset="-122"/>
              </a:defRPr>
            </a:lvl1pPr>
            <a:lvl2pPr>
              <a:defRPr sz="2400" b="1">
                <a:solidFill>
                  <a:schemeClr val="tx1"/>
                </a:solidFill>
                <a:latin typeface="Arial" panose="020B0604020202020204" pitchFamily="34" charset="0"/>
                <a:ea typeface="黑体" panose="02010609060101010101" pitchFamily="2" charset="-122"/>
              </a:defRPr>
            </a:lvl2pPr>
            <a:lvl3pPr>
              <a:defRPr sz="2400" b="1">
                <a:solidFill>
                  <a:schemeClr val="tx1"/>
                </a:solidFill>
                <a:latin typeface="Arial" panose="020B0604020202020204" pitchFamily="34" charset="0"/>
                <a:ea typeface="黑体" panose="02010609060101010101" pitchFamily="2" charset="-122"/>
              </a:defRPr>
            </a:lvl3pPr>
            <a:lvl4pPr>
              <a:defRPr sz="2400" b="1">
                <a:solidFill>
                  <a:schemeClr val="tx1"/>
                </a:solidFill>
                <a:latin typeface="Arial" panose="020B0604020202020204" pitchFamily="34" charset="0"/>
                <a:ea typeface="黑体" panose="02010609060101010101" pitchFamily="2" charset="-122"/>
              </a:defRPr>
            </a:lvl4pPr>
            <a:lvl5pPr>
              <a:defRPr sz="2400" b="1">
                <a:solidFill>
                  <a:schemeClr val="tx1"/>
                </a:solidFill>
                <a:latin typeface="Arial" panose="020B0604020202020204" pitchFamily="34" charset="0"/>
                <a:ea typeface="黑体" panose="02010609060101010101" pitchFamily="2" charset="-122"/>
              </a:defRPr>
            </a:lvl5pPr>
            <a:lvl6pPr fontAlgn="base">
              <a:spcBef>
                <a:spcPct val="0"/>
              </a:spcBef>
              <a:spcAft>
                <a:spcPct val="0"/>
              </a:spcAft>
              <a:buFont typeface="Arial" panose="020B0604020202020204" pitchFamily="34" charset="0"/>
              <a:defRPr sz="2400" b="1">
                <a:solidFill>
                  <a:schemeClr val="tx1"/>
                </a:solidFill>
                <a:latin typeface="Arial" panose="020B0604020202020204" pitchFamily="34" charset="0"/>
                <a:ea typeface="黑体" panose="02010609060101010101" pitchFamily="2" charset="-122"/>
              </a:defRPr>
            </a:lvl6pPr>
            <a:lvl7pPr fontAlgn="base">
              <a:spcBef>
                <a:spcPct val="0"/>
              </a:spcBef>
              <a:spcAft>
                <a:spcPct val="0"/>
              </a:spcAft>
              <a:buFont typeface="Arial" panose="020B0604020202020204" pitchFamily="34" charset="0"/>
              <a:defRPr sz="2400" b="1">
                <a:solidFill>
                  <a:schemeClr val="tx1"/>
                </a:solidFill>
                <a:latin typeface="Arial" panose="020B0604020202020204" pitchFamily="34" charset="0"/>
                <a:ea typeface="黑体" panose="02010609060101010101" pitchFamily="2" charset="-122"/>
              </a:defRPr>
            </a:lvl7pPr>
            <a:lvl8pPr fontAlgn="base">
              <a:spcBef>
                <a:spcPct val="0"/>
              </a:spcBef>
              <a:spcAft>
                <a:spcPct val="0"/>
              </a:spcAft>
              <a:buFont typeface="Arial" panose="020B0604020202020204" pitchFamily="34" charset="0"/>
              <a:defRPr sz="2400" b="1">
                <a:solidFill>
                  <a:schemeClr val="tx1"/>
                </a:solidFill>
                <a:latin typeface="Arial" panose="020B0604020202020204" pitchFamily="34" charset="0"/>
                <a:ea typeface="黑体" panose="02010609060101010101" pitchFamily="2" charset="-122"/>
              </a:defRPr>
            </a:lvl8pPr>
            <a:lvl9pPr fontAlgn="base">
              <a:spcBef>
                <a:spcPct val="0"/>
              </a:spcBef>
              <a:spcAft>
                <a:spcPct val="0"/>
              </a:spcAft>
              <a:buFont typeface="Arial" panose="020B0604020202020204" pitchFamily="34" charset="0"/>
              <a:defRPr sz="2400" b="1">
                <a:solidFill>
                  <a:schemeClr val="tx1"/>
                </a:solidFill>
                <a:latin typeface="Arial" panose="020B0604020202020204" pitchFamily="34" charset="0"/>
                <a:ea typeface="黑体" panose="02010609060101010101" pitchFamily="2" charset="-122"/>
              </a:defRPr>
            </a:lvl9pPr>
          </a:lstStyle>
          <a:p>
            <a:pPr algn="ctr" fontAlgn="base">
              <a:spcBef>
                <a:spcPct val="50000"/>
              </a:spcBef>
              <a:spcAft>
                <a:spcPct val="0"/>
              </a:spcAft>
            </a:pPr>
            <a:r>
              <a:rPr lang="zh-CN" altLang="en-US" dirty="0">
                <a:solidFill>
                  <a:srgbClr val="002060"/>
                </a:solidFill>
                <a:latin typeface="宋体" pitchFamily="2" charset="-122"/>
                <a:ea typeface="宋体" pitchFamily="2" charset="-122"/>
              </a:rPr>
              <a:t>被剥</a:t>
            </a:r>
            <a:r>
              <a:rPr lang="zh-CN" altLang="en-US" dirty="0" smtClean="0">
                <a:solidFill>
                  <a:srgbClr val="002060"/>
                </a:solidFill>
                <a:latin typeface="宋体" pitchFamily="2" charset="-122"/>
                <a:ea typeface="宋体" pitchFamily="2" charset="-122"/>
              </a:rPr>
              <a:t>下的人皮</a:t>
            </a:r>
            <a:endParaRPr lang="zh-CN" altLang="en-US" dirty="0">
              <a:solidFill>
                <a:srgbClr val="002060"/>
              </a:solidFill>
              <a:latin typeface="宋体" pitchFamily="2" charset="-122"/>
              <a:ea typeface="宋体" pitchFamily="2" charset="-122"/>
            </a:endParaRPr>
          </a:p>
        </p:txBody>
      </p:sp>
    </p:spTree>
    <p:extLst>
      <p:ext uri="{BB962C8B-B14F-4D97-AF65-F5344CB8AC3E}">
        <p14:creationId xmlns:p14="http://schemas.microsoft.com/office/powerpoint/2010/main" val="4143067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 name="直接连接符 5"/>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2" name="矩形 1"/>
          <p:cNvSpPr/>
          <p:nvPr/>
        </p:nvSpPr>
        <p:spPr>
          <a:xfrm>
            <a:off x="0" y="172145"/>
            <a:ext cx="8981946" cy="584775"/>
          </a:xfrm>
          <a:prstGeom prst="rect">
            <a:avLst/>
          </a:prstGeom>
        </p:spPr>
        <p:txBody>
          <a:bodyPr wrap="none">
            <a:spAutoFit/>
          </a:bodyPr>
          <a:lstStyle/>
          <a:p>
            <a:r>
              <a:rPr lang="zh-CN" altLang="en-US" sz="3200" b="1" dirty="0">
                <a:solidFill>
                  <a:srgbClr val="FF0000"/>
                </a:solidFill>
                <a:latin typeface="方正姚体" pitchFamily="2" charset="-122"/>
                <a:ea typeface="方正姚体" pitchFamily="2" charset="-122"/>
              </a:rPr>
              <a:t>一、民族区域自治制度的建立（</a:t>
            </a:r>
            <a:r>
              <a:rPr lang="en-US" altLang="zh-CN" sz="3200" b="1" dirty="0">
                <a:solidFill>
                  <a:srgbClr val="FF0000"/>
                </a:solidFill>
                <a:latin typeface="方正姚体" pitchFamily="2" charset="-122"/>
                <a:ea typeface="方正姚体" pitchFamily="2" charset="-122"/>
              </a:rPr>
              <a:t>1947—1966</a:t>
            </a:r>
            <a:r>
              <a:rPr lang="zh-CN" altLang="en-US" sz="3200" b="1" dirty="0">
                <a:solidFill>
                  <a:srgbClr val="FF0000"/>
                </a:solidFill>
                <a:latin typeface="方正姚体" pitchFamily="2" charset="-122"/>
                <a:ea typeface="方正姚体" pitchFamily="2" charset="-122"/>
              </a:rPr>
              <a:t>）：</a:t>
            </a:r>
            <a:endParaRPr lang="en-US" altLang="zh-CN" sz="3200" b="1" dirty="0">
              <a:solidFill>
                <a:srgbClr val="FF0000"/>
              </a:solidFill>
              <a:latin typeface="方正姚体" pitchFamily="2" charset="-122"/>
              <a:ea typeface="方正姚体" pitchFamily="2" charset="-122"/>
            </a:endParaRPr>
          </a:p>
        </p:txBody>
      </p:sp>
      <p:sp>
        <p:nvSpPr>
          <p:cNvPr id="4" name="文本框 1"/>
          <p:cNvSpPr txBox="1"/>
          <p:nvPr/>
        </p:nvSpPr>
        <p:spPr>
          <a:xfrm>
            <a:off x="34290" y="936336"/>
            <a:ext cx="5415265" cy="652486"/>
          </a:xfrm>
          <a:prstGeom prst="rect">
            <a:avLst/>
          </a:prstGeom>
          <a:noFill/>
          <a:ln w="19050">
            <a:noFill/>
          </a:ln>
        </p:spPr>
        <p:txBody>
          <a:bodyPr wrap="none" rtlCol="0" anchor="t">
            <a:spAutoFit/>
          </a:bodyPr>
          <a:lstStyle/>
          <a:p>
            <a:pPr algn="l" fontAlgn="auto">
              <a:lnSpc>
                <a:spcPct val="130000"/>
              </a:lnSpc>
            </a:pPr>
            <a:r>
              <a:rPr sz="2800" b="1" dirty="0" smtClean="0">
                <a:solidFill>
                  <a:srgbClr val="FF0000"/>
                </a:solidFill>
                <a:latin typeface="方正姚体" pitchFamily="2" charset="-122"/>
                <a:ea typeface="方正姚体" pitchFamily="2" charset="-122"/>
                <a:sym typeface="+mn-ea"/>
              </a:rPr>
              <a:t>1</a:t>
            </a:r>
            <a:r>
              <a:rPr lang="zh-CN" altLang="en-US" sz="2800" b="1" dirty="0" smtClean="0">
                <a:solidFill>
                  <a:srgbClr val="FF0000"/>
                </a:solidFill>
                <a:latin typeface="方正姚体" pitchFamily="2" charset="-122"/>
                <a:ea typeface="方正姚体" pitchFamily="2" charset="-122"/>
                <a:sym typeface="+mn-ea"/>
              </a:rPr>
              <a:t>、</a:t>
            </a:r>
            <a:r>
              <a:rPr lang="zh-CN" sz="2800" b="1" dirty="0" smtClean="0">
                <a:solidFill>
                  <a:srgbClr val="FF0000"/>
                </a:solidFill>
                <a:latin typeface="方正姚体" pitchFamily="2" charset="-122"/>
                <a:ea typeface="方正姚体" pitchFamily="2" charset="-122"/>
                <a:sym typeface="+mn-ea"/>
              </a:rPr>
              <a:t>民族区域自治</a:t>
            </a:r>
            <a:r>
              <a:rPr lang="zh-CN" sz="2800" b="1" dirty="0">
                <a:solidFill>
                  <a:srgbClr val="FF0000"/>
                </a:solidFill>
                <a:latin typeface="方正姚体" pitchFamily="2" charset="-122"/>
                <a:ea typeface="方正姚体" pitchFamily="2" charset="-122"/>
                <a:sym typeface="+mn-ea"/>
              </a:rPr>
              <a:t>制度建立的</a:t>
            </a:r>
            <a:r>
              <a:rPr sz="2800" b="1" dirty="0">
                <a:solidFill>
                  <a:srgbClr val="FF0000"/>
                </a:solidFill>
                <a:latin typeface="方正姚体" pitchFamily="2" charset="-122"/>
                <a:ea typeface="方正姚体" pitchFamily="2" charset="-122"/>
                <a:sym typeface="+mn-ea"/>
              </a:rPr>
              <a:t>背景</a:t>
            </a:r>
            <a:endParaRPr lang="zh-CN" altLang="en-US" sz="2800" b="1" dirty="0">
              <a:solidFill>
                <a:srgbClr val="FF0000"/>
              </a:solidFill>
              <a:latin typeface="方正姚体" pitchFamily="2" charset="-122"/>
              <a:ea typeface="方正姚体" pitchFamily="2" charset="-122"/>
              <a:sym typeface="+mn-ea"/>
            </a:endParaRPr>
          </a:p>
        </p:txBody>
      </p:sp>
      <p:sp>
        <p:nvSpPr>
          <p:cNvPr id="5" name="文本框 3"/>
          <p:cNvSpPr txBox="1"/>
          <p:nvPr/>
        </p:nvSpPr>
        <p:spPr>
          <a:xfrm>
            <a:off x="128992" y="1615787"/>
            <a:ext cx="11348720" cy="1052596"/>
          </a:xfrm>
          <a:prstGeom prst="rect">
            <a:avLst/>
          </a:prstGeom>
          <a:noFill/>
        </p:spPr>
        <p:txBody>
          <a:bodyPr wrap="square" rtlCol="0">
            <a:spAutoFit/>
          </a:bodyPr>
          <a:lstStyle/>
          <a:p>
            <a:pPr algn="l" fontAlgn="auto">
              <a:lnSpc>
                <a:spcPct val="130000"/>
              </a:lnSpc>
            </a:pPr>
            <a:r>
              <a:rPr sz="2400" b="1" dirty="0" smtClean="0">
                <a:solidFill>
                  <a:srgbClr val="002060"/>
                </a:solidFill>
                <a:latin typeface="宋体" pitchFamily="2" charset="-122"/>
                <a:ea typeface="宋体" pitchFamily="2" charset="-122"/>
                <a:cs typeface="黑体" panose="02010609060101010101" pitchFamily="2" charset="-122"/>
                <a:sym typeface="+mn-ea"/>
              </a:rPr>
              <a:t>（</a:t>
            </a:r>
            <a:r>
              <a:rPr lang="en-US" sz="2400" b="1" dirty="0" smtClean="0">
                <a:solidFill>
                  <a:srgbClr val="002060"/>
                </a:solidFill>
                <a:latin typeface="宋体" pitchFamily="2" charset="-122"/>
                <a:ea typeface="宋体" pitchFamily="2" charset="-122"/>
                <a:cs typeface="黑体" panose="02010609060101010101" pitchFamily="2" charset="-122"/>
                <a:sym typeface="+mn-ea"/>
              </a:rPr>
              <a:t>3</a:t>
            </a:r>
            <a:r>
              <a:rPr sz="2400" b="1" dirty="0" smtClean="0">
                <a:solidFill>
                  <a:srgbClr val="002060"/>
                </a:solidFill>
                <a:latin typeface="宋体" pitchFamily="2" charset="-122"/>
                <a:ea typeface="宋体" pitchFamily="2" charset="-122"/>
                <a:cs typeface="黑体" panose="02010609060101010101" pitchFamily="2" charset="-122"/>
                <a:sym typeface="+mn-ea"/>
              </a:rPr>
              <a:t>）</a:t>
            </a:r>
            <a:r>
              <a:rPr lang="zh-CN" altLang="en-US" sz="2400" b="1" dirty="0" smtClean="0">
                <a:solidFill>
                  <a:srgbClr val="002060"/>
                </a:solidFill>
                <a:latin typeface="宋体" pitchFamily="2" charset="-122"/>
                <a:ea typeface="宋体" pitchFamily="2" charset="-122"/>
                <a:cs typeface="黑体" panose="02010609060101010101" pitchFamily="2" charset="-122"/>
                <a:sym typeface="+mn-ea"/>
              </a:rPr>
              <a:t>对于一个多民族国家来说，采取什么样的国家结构形式来处理国内民族问题，</a:t>
            </a:r>
            <a:r>
              <a:rPr lang="zh-CN" altLang="en-US" sz="2400" b="1" dirty="0" smtClean="0">
                <a:solidFill>
                  <a:srgbClr val="FF0000"/>
                </a:solidFill>
                <a:latin typeface="宋体" pitchFamily="2" charset="-122"/>
                <a:ea typeface="宋体" pitchFamily="2" charset="-122"/>
                <a:cs typeface="黑体" panose="02010609060101010101" pitchFamily="2" charset="-122"/>
                <a:sym typeface="+mn-ea"/>
              </a:rPr>
              <a:t>关乎国家的长治久安和民族的前途命运</a:t>
            </a:r>
            <a:r>
              <a:rPr sz="2400" b="1" dirty="0" smtClean="0">
                <a:solidFill>
                  <a:srgbClr val="002060"/>
                </a:solidFill>
                <a:latin typeface="宋体" pitchFamily="2" charset="-122"/>
                <a:ea typeface="宋体" pitchFamily="2" charset="-122"/>
                <a:cs typeface="黑体" panose="02010609060101010101" pitchFamily="2" charset="-122"/>
                <a:sym typeface="+mn-ea"/>
              </a:rPr>
              <a:t>。</a:t>
            </a:r>
            <a:endParaRPr lang="zh-CN" altLang="en-US" sz="2400" b="1" dirty="0">
              <a:solidFill>
                <a:srgbClr val="002060"/>
              </a:solidFill>
              <a:latin typeface="宋体" pitchFamily="2" charset="-122"/>
              <a:ea typeface="宋体" pitchFamily="2" charset="-122"/>
              <a:cs typeface="黑体" panose="02010609060101010101" pitchFamily="2" charset="-122"/>
            </a:endParaRPr>
          </a:p>
        </p:txBody>
      </p:sp>
      <p:sp>
        <p:nvSpPr>
          <p:cNvPr id="7" name="文本框 3"/>
          <p:cNvSpPr txBox="1"/>
          <p:nvPr/>
        </p:nvSpPr>
        <p:spPr>
          <a:xfrm>
            <a:off x="128991" y="2668383"/>
            <a:ext cx="11745329" cy="1052596"/>
          </a:xfrm>
          <a:prstGeom prst="rect">
            <a:avLst/>
          </a:prstGeom>
          <a:noFill/>
        </p:spPr>
        <p:txBody>
          <a:bodyPr wrap="square" rtlCol="0">
            <a:spAutoFit/>
          </a:bodyPr>
          <a:lstStyle/>
          <a:p>
            <a:pPr algn="l" fontAlgn="auto">
              <a:lnSpc>
                <a:spcPct val="130000"/>
              </a:lnSpc>
            </a:pPr>
            <a:r>
              <a:rPr sz="2400" b="1" dirty="0" smtClean="0">
                <a:solidFill>
                  <a:srgbClr val="002060"/>
                </a:solidFill>
                <a:latin typeface="宋体" pitchFamily="2" charset="-122"/>
                <a:ea typeface="宋体" pitchFamily="2" charset="-122"/>
                <a:cs typeface="黑体" panose="02010609060101010101" pitchFamily="2" charset="-122"/>
                <a:sym typeface="+mn-ea"/>
              </a:rPr>
              <a:t>（</a:t>
            </a:r>
            <a:r>
              <a:rPr lang="en-US" sz="2400" b="1" dirty="0">
                <a:solidFill>
                  <a:srgbClr val="002060"/>
                </a:solidFill>
                <a:latin typeface="宋体" pitchFamily="2" charset="-122"/>
                <a:ea typeface="宋体" pitchFamily="2" charset="-122"/>
                <a:cs typeface="黑体" panose="02010609060101010101" pitchFamily="2" charset="-122"/>
                <a:sym typeface="+mn-ea"/>
              </a:rPr>
              <a:t>4</a:t>
            </a:r>
            <a:r>
              <a:rPr sz="2400" b="1" dirty="0" smtClean="0">
                <a:solidFill>
                  <a:srgbClr val="002060"/>
                </a:solidFill>
                <a:latin typeface="宋体" pitchFamily="2" charset="-122"/>
                <a:ea typeface="宋体" pitchFamily="2" charset="-122"/>
                <a:cs typeface="黑体" panose="02010609060101010101" pitchFamily="2" charset="-122"/>
                <a:sym typeface="+mn-ea"/>
              </a:rPr>
              <a:t>）</a:t>
            </a:r>
            <a:r>
              <a:rPr sz="2400" b="1" dirty="0" smtClean="0">
                <a:solidFill>
                  <a:srgbClr val="FF0000"/>
                </a:solidFill>
                <a:latin typeface="宋体" pitchFamily="2" charset="-122"/>
                <a:ea typeface="宋体" pitchFamily="2" charset="-122"/>
                <a:cs typeface="黑体" panose="02010609060101010101" pitchFamily="2" charset="-122"/>
                <a:sym typeface="+mn-ea"/>
              </a:rPr>
              <a:t>中国共产党</a:t>
            </a:r>
            <a:r>
              <a:rPr lang="zh-CN" altLang="en-US" sz="2400" b="1" dirty="0" smtClean="0">
                <a:solidFill>
                  <a:srgbClr val="FF0000"/>
                </a:solidFill>
                <a:latin typeface="宋体" pitchFamily="2" charset="-122"/>
                <a:ea typeface="宋体" pitchFamily="2" charset="-122"/>
                <a:cs typeface="黑体" panose="02010609060101010101" pitchFamily="2" charset="-122"/>
                <a:sym typeface="+mn-ea"/>
              </a:rPr>
              <a:t>历来</a:t>
            </a:r>
            <a:r>
              <a:rPr lang="zh-CN" sz="2400" b="1" dirty="0" smtClean="0">
                <a:solidFill>
                  <a:srgbClr val="FF0000"/>
                </a:solidFill>
                <a:latin typeface="宋体" pitchFamily="2" charset="-122"/>
                <a:ea typeface="宋体" pitchFamily="2" charset="-122"/>
                <a:cs typeface="黑体" panose="02010609060101010101" pitchFamily="2" charset="-122"/>
                <a:sym typeface="+mn-ea"/>
              </a:rPr>
              <a:t>重视</a:t>
            </a:r>
            <a:r>
              <a:rPr lang="zh-CN" altLang="en-US" sz="2400" b="1" dirty="0">
                <a:solidFill>
                  <a:srgbClr val="FF0000"/>
                </a:solidFill>
                <a:latin typeface="宋体" pitchFamily="2" charset="-122"/>
                <a:ea typeface="宋体" pitchFamily="2" charset="-122"/>
                <a:cs typeface="黑体" panose="02010609060101010101" pitchFamily="2" charset="-122"/>
                <a:sym typeface="+mn-ea"/>
              </a:rPr>
              <a:t>民族问题</a:t>
            </a:r>
            <a:r>
              <a:rPr lang="zh-CN" altLang="en-US" sz="2400" b="1" dirty="0">
                <a:solidFill>
                  <a:srgbClr val="002060"/>
                </a:solidFill>
                <a:latin typeface="宋体" pitchFamily="2" charset="-122"/>
                <a:ea typeface="宋体" pitchFamily="2" charset="-122"/>
                <a:cs typeface="黑体" panose="02010609060101010101" pitchFamily="2" charset="-122"/>
                <a:sym typeface="+mn-ea"/>
              </a:rPr>
              <a:t>，</a:t>
            </a:r>
            <a:r>
              <a:rPr sz="2400" b="1" dirty="0" err="1">
                <a:solidFill>
                  <a:srgbClr val="002060"/>
                </a:solidFill>
                <a:latin typeface="宋体" pitchFamily="2" charset="-122"/>
                <a:ea typeface="宋体" pitchFamily="2" charset="-122"/>
                <a:cs typeface="黑体" panose="02010609060101010101" pitchFamily="2" charset="-122"/>
                <a:sym typeface="+mn-ea"/>
              </a:rPr>
              <a:t>总结解决民族问题的成功经验</a:t>
            </a:r>
            <a:r>
              <a:rPr sz="2400" b="1" dirty="0" smtClean="0">
                <a:solidFill>
                  <a:srgbClr val="002060"/>
                </a:solidFill>
                <a:latin typeface="宋体" pitchFamily="2" charset="-122"/>
                <a:ea typeface="宋体" pitchFamily="2" charset="-122"/>
                <a:cs typeface="黑体" panose="02010609060101010101" pitchFamily="2" charset="-122"/>
                <a:sym typeface="+mn-ea"/>
              </a:rPr>
              <a:t>，</a:t>
            </a:r>
            <a:r>
              <a:rPr lang="zh-CN" altLang="en-US" sz="2400" b="1" dirty="0" smtClean="0">
                <a:solidFill>
                  <a:srgbClr val="002060"/>
                </a:solidFill>
                <a:latin typeface="宋体" pitchFamily="2" charset="-122"/>
                <a:ea typeface="宋体" pitchFamily="2" charset="-122"/>
                <a:cs typeface="黑体" panose="02010609060101010101" pitchFamily="2" charset="-122"/>
                <a:sym typeface="+mn-ea"/>
              </a:rPr>
              <a:t>逐步明确提出了符合</a:t>
            </a:r>
            <a:r>
              <a:rPr sz="2400" b="1" dirty="0" err="1" smtClean="0">
                <a:solidFill>
                  <a:srgbClr val="002060"/>
                </a:solidFill>
                <a:latin typeface="宋体" pitchFamily="2" charset="-122"/>
                <a:ea typeface="宋体" pitchFamily="2" charset="-122"/>
                <a:cs typeface="黑体" panose="02010609060101010101" pitchFamily="2" charset="-122"/>
                <a:sym typeface="+mn-ea"/>
              </a:rPr>
              <a:t>中国国情</a:t>
            </a:r>
            <a:r>
              <a:rPr lang="zh-CN" altLang="en-US" sz="2400" b="1" dirty="0" smtClean="0">
                <a:solidFill>
                  <a:srgbClr val="002060"/>
                </a:solidFill>
                <a:latin typeface="宋体" pitchFamily="2" charset="-122"/>
                <a:ea typeface="宋体" pitchFamily="2" charset="-122"/>
                <a:cs typeface="黑体" panose="02010609060101010101" pitchFamily="2" charset="-122"/>
                <a:sym typeface="+mn-ea"/>
              </a:rPr>
              <a:t>的民族区域自治</a:t>
            </a:r>
            <a:r>
              <a:rPr sz="2400" b="1" dirty="0" smtClean="0">
                <a:solidFill>
                  <a:srgbClr val="002060"/>
                </a:solidFill>
                <a:latin typeface="宋体" pitchFamily="2" charset="-122"/>
                <a:ea typeface="宋体" pitchFamily="2" charset="-122"/>
                <a:cs typeface="黑体" panose="02010609060101010101" pitchFamily="2" charset="-122"/>
                <a:sym typeface="+mn-ea"/>
              </a:rPr>
              <a:t>，</a:t>
            </a:r>
            <a:r>
              <a:rPr lang="zh-CN" altLang="en-US" sz="2400" b="1" dirty="0" smtClean="0">
                <a:solidFill>
                  <a:srgbClr val="002060"/>
                </a:solidFill>
                <a:latin typeface="宋体" pitchFamily="2" charset="-122"/>
                <a:ea typeface="宋体" pitchFamily="2" charset="-122"/>
                <a:cs typeface="黑体" panose="02010609060101010101" pitchFamily="2" charset="-122"/>
                <a:sym typeface="+mn-ea"/>
              </a:rPr>
              <a:t>作为解决中国民族问题的基本政策</a:t>
            </a:r>
            <a:r>
              <a:rPr sz="2400" b="1" dirty="0" smtClean="0">
                <a:solidFill>
                  <a:srgbClr val="002060"/>
                </a:solidFill>
                <a:latin typeface="宋体" pitchFamily="2" charset="-122"/>
                <a:ea typeface="宋体" pitchFamily="2" charset="-122"/>
                <a:cs typeface="黑体" panose="02010609060101010101" pitchFamily="2" charset="-122"/>
                <a:sym typeface="+mn-ea"/>
              </a:rPr>
              <a:t>。</a:t>
            </a:r>
            <a:endParaRPr lang="zh-CN" altLang="en-US" sz="2400" b="1" dirty="0">
              <a:solidFill>
                <a:srgbClr val="002060"/>
              </a:solidFill>
              <a:latin typeface="宋体" pitchFamily="2" charset="-122"/>
              <a:ea typeface="宋体" pitchFamily="2" charset="-122"/>
              <a:cs typeface="黑体" panose="02010609060101010101" pitchFamily="2" charset="-122"/>
            </a:endParaRPr>
          </a:p>
        </p:txBody>
      </p:sp>
      <p:sp>
        <p:nvSpPr>
          <p:cNvPr id="8" name="文本框 2"/>
          <p:cNvSpPr txBox="1"/>
          <p:nvPr/>
        </p:nvSpPr>
        <p:spPr>
          <a:xfrm>
            <a:off x="281392" y="3864978"/>
            <a:ext cx="11762740" cy="2954655"/>
          </a:xfrm>
          <a:prstGeom prst="rect">
            <a:avLst/>
          </a:prstGeom>
          <a:noFill/>
          <a:ln w="25400">
            <a:solidFill>
              <a:srgbClr val="00B050"/>
            </a:solidFill>
          </a:ln>
        </p:spPr>
        <p:txBody>
          <a:bodyPr wrap="square" rtlCol="0" anchor="t">
            <a:spAutoFit/>
          </a:bodyPr>
          <a:lstStyle/>
          <a:p>
            <a:pPr algn="just">
              <a:lnSpc>
                <a:spcPct val="150000"/>
              </a:lnSpc>
            </a:pPr>
            <a:r>
              <a:rPr lang="en-US" altLang="zh-CN" sz="2400" b="1" dirty="0" smtClean="0">
                <a:solidFill>
                  <a:srgbClr val="002060"/>
                </a:solidFill>
                <a:uFillTx/>
                <a:latin typeface="宋体" pitchFamily="2" charset="-122"/>
                <a:ea typeface="宋体" pitchFamily="2" charset="-122"/>
                <a:cs typeface="楷体" panose="02010609060101010101" charset="-122"/>
              </a:rPr>
              <a:t>   </a:t>
            </a:r>
            <a:r>
              <a:rPr lang="en-US" altLang="zh-CN" sz="2000" b="1" dirty="0" err="1" smtClean="0">
                <a:solidFill>
                  <a:srgbClr val="002060"/>
                </a:solidFill>
                <a:uFillTx/>
                <a:latin typeface="宋体" pitchFamily="2" charset="-122"/>
                <a:ea typeface="宋体" pitchFamily="2" charset="-122"/>
                <a:cs typeface="楷体" panose="02010609060101010101" charset="-122"/>
              </a:rPr>
              <a:t>中国共产党</a:t>
            </a:r>
            <a:r>
              <a:rPr lang="zh-CN" altLang="en-US" sz="2000" b="1" dirty="0" smtClean="0">
                <a:solidFill>
                  <a:srgbClr val="002060"/>
                </a:solidFill>
                <a:uFillTx/>
                <a:latin typeface="宋体" pitchFamily="2" charset="-122"/>
                <a:ea typeface="宋体" pitchFamily="2" charset="-122"/>
                <a:cs typeface="楷体" panose="02010609060101010101" charset="-122"/>
              </a:rPr>
              <a:t>历来</a:t>
            </a:r>
            <a:r>
              <a:rPr lang="en-US" altLang="zh-CN" sz="2000" b="1" dirty="0" err="1" smtClean="0">
                <a:solidFill>
                  <a:srgbClr val="002060"/>
                </a:solidFill>
                <a:uFillTx/>
                <a:latin typeface="宋体" pitchFamily="2" charset="-122"/>
                <a:ea typeface="宋体" pitchFamily="2" charset="-122"/>
                <a:cs typeface="楷体" panose="02010609060101010101" charset="-122"/>
              </a:rPr>
              <a:t>就非常重视民族问题</a:t>
            </a:r>
            <a:r>
              <a:rPr lang="en-US" altLang="zh-CN" sz="2000" b="1" dirty="0" smtClean="0">
                <a:solidFill>
                  <a:srgbClr val="002060"/>
                </a:solidFill>
                <a:uFillTx/>
                <a:latin typeface="宋体" pitchFamily="2" charset="-122"/>
                <a:ea typeface="宋体" pitchFamily="2" charset="-122"/>
                <a:cs typeface="楷体" panose="02010609060101010101" charset="-122"/>
              </a:rPr>
              <a:t>。</a:t>
            </a:r>
          </a:p>
          <a:p>
            <a:pPr algn="just">
              <a:lnSpc>
                <a:spcPct val="150000"/>
              </a:lnSpc>
            </a:pPr>
            <a:r>
              <a:rPr lang="en-US" altLang="zh-CN" sz="2000" b="1" dirty="0">
                <a:solidFill>
                  <a:srgbClr val="002060"/>
                </a:solidFill>
                <a:latin typeface="宋体" pitchFamily="2" charset="-122"/>
                <a:ea typeface="宋体" pitchFamily="2" charset="-122"/>
                <a:cs typeface="楷体" panose="02010609060101010101" charset="-122"/>
              </a:rPr>
              <a:t> </a:t>
            </a:r>
            <a:r>
              <a:rPr lang="en-US" altLang="zh-CN" sz="2000" b="1" dirty="0" smtClean="0">
                <a:solidFill>
                  <a:srgbClr val="002060"/>
                </a:solidFill>
                <a:latin typeface="宋体" pitchFamily="2" charset="-122"/>
                <a:ea typeface="宋体" pitchFamily="2" charset="-122"/>
                <a:cs typeface="楷体" panose="02010609060101010101" charset="-122"/>
              </a:rPr>
              <a:t>  </a:t>
            </a:r>
            <a:r>
              <a:rPr lang="en-US" altLang="zh-CN" sz="2000" b="1" dirty="0" smtClean="0">
                <a:solidFill>
                  <a:srgbClr val="002060"/>
                </a:solidFill>
                <a:uFillTx/>
                <a:latin typeface="宋体" pitchFamily="2" charset="-122"/>
                <a:ea typeface="宋体" pitchFamily="2" charset="-122"/>
                <a:cs typeface="楷体" panose="02010609060101010101" charset="-122"/>
              </a:rPr>
              <a:t>1941</a:t>
            </a:r>
            <a:r>
              <a:rPr lang="en-US" altLang="zh-CN" sz="2000" b="1" dirty="0">
                <a:solidFill>
                  <a:srgbClr val="002060"/>
                </a:solidFill>
                <a:uFillTx/>
                <a:latin typeface="宋体" pitchFamily="2" charset="-122"/>
                <a:ea typeface="宋体" pitchFamily="2" charset="-122"/>
                <a:cs typeface="楷体" panose="02010609060101010101" charset="-122"/>
              </a:rPr>
              <a:t>年5月1日，陕甘宁边区政府颁布了《陕甘宁边区施政纲领</a:t>
            </a:r>
            <a:r>
              <a:rPr lang="en-US" altLang="zh-CN" sz="2000" b="1" dirty="0" smtClean="0">
                <a:solidFill>
                  <a:srgbClr val="002060"/>
                </a:solidFill>
                <a:uFillTx/>
                <a:latin typeface="宋体" pitchFamily="2" charset="-122"/>
                <a:ea typeface="宋体" pitchFamily="2" charset="-122"/>
                <a:cs typeface="楷体" panose="02010609060101010101" charset="-122"/>
              </a:rPr>
              <a:t>》</a:t>
            </a:r>
            <a:r>
              <a:rPr lang="zh-CN" altLang="en-US" sz="2000" b="1" dirty="0" smtClean="0">
                <a:solidFill>
                  <a:srgbClr val="002060"/>
                </a:solidFill>
                <a:uFillTx/>
                <a:latin typeface="宋体" pitchFamily="2" charset="-122"/>
                <a:ea typeface="宋体" pitchFamily="2" charset="-122"/>
                <a:cs typeface="楷体" panose="02010609060101010101" charset="-122"/>
              </a:rPr>
              <a:t>，</a:t>
            </a:r>
            <a:r>
              <a:rPr lang="en-US" altLang="zh-CN" sz="2000" b="1" dirty="0" smtClean="0">
                <a:solidFill>
                  <a:srgbClr val="002060"/>
                </a:solidFill>
                <a:uFillTx/>
                <a:latin typeface="宋体" pitchFamily="2" charset="-122"/>
                <a:ea typeface="宋体" pitchFamily="2" charset="-122"/>
                <a:cs typeface="楷体" panose="02010609060101010101" charset="-122"/>
              </a:rPr>
              <a:t>其中第十七条规定</a:t>
            </a:r>
            <a:r>
              <a:rPr lang="en-US" altLang="zh-CN" sz="2000" b="1" dirty="0">
                <a:solidFill>
                  <a:srgbClr val="002060"/>
                </a:solidFill>
                <a:uFillTx/>
                <a:latin typeface="宋体" pitchFamily="2" charset="-122"/>
                <a:ea typeface="宋体" pitchFamily="2" charset="-122"/>
                <a:cs typeface="楷体" panose="02010609060101010101" charset="-122"/>
              </a:rPr>
              <a:t>：“依据民族平等原则，实行蒙、回民族与汉族在政治经济文化上的平等权利，建立蒙、回民族的自治区，尊重蒙、回民族的宗教信仰与风俗习惯</a:t>
            </a:r>
            <a:r>
              <a:rPr lang="en-US" altLang="zh-CN" sz="2000" b="1" dirty="0" smtClean="0">
                <a:solidFill>
                  <a:srgbClr val="002060"/>
                </a:solidFill>
                <a:uFillTx/>
                <a:latin typeface="宋体" pitchFamily="2" charset="-122"/>
                <a:ea typeface="宋体" pitchFamily="2" charset="-122"/>
                <a:cs typeface="楷体" panose="02010609060101010101" charset="-122"/>
              </a:rPr>
              <a:t>。”</a:t>
            </a:r>
          </a:p>
          <a:p>
            <a:pPr algn="just">
              <a:lnSpc>
                <a:spcPct val="150000"/>
              </a:lnSpc>
            </a:pPr>
            <a:r>
              <a:rPr lang="en-US" altLang="zh-CN" sz="2000" b="1" dirty="0">
                <a:solidFill>
                  <a:srgbClr val="002060"/>
                </a:solidFill>
                <a:latin typeface="宋体" pitchFamily="2" charset="-122"/>
                <a:ea typeface="宋体" pitchFamily="2" charset="-122"/>
                <a:cs typeface="楷体" panose="02010609060101010101" charset="-122"/>
              </a:rPr>
              <a:t> </a:t>
            </a:r>
            <a:r>
              <a:rPr lang="en-US" altLang="zh-CN" sz="2000" b="1" dirty="0" smtClean="0">
                <a:solidFill>
                  <a:srgbClr val="002060"/>
                </a:solidFill>
                <a:latin typeface="宋体" pitchFamily="2" charset="-122"/>
                <a:ea typeface="宋体" pitchFamily="2" charset="-122"/>
                <a:cs typeface="楷体" panose="02010609060101010101" charset="-122"/>
              </a:rPr>
              <a:t>   </a:t>
            </a:r>
            <a:r>
              <a:rPr lang="en-US" altLang="zh-CN" sz="2000" b="1" dirty="0" smtClean="0">
                <a:solidFill>
                  <a:srgbClr val="002060"/>
                </a:solidFill>
                <a:uFillTx/>
                <a:latin typeface="宋体" pitchFamily="2" charset="-122"/>
                <a:ea typeface="宋体" pitchFamily="2" charset="-122"/>
                <a:cs typeface="楷体" panose="02010609060101010101" charset="-122"/>
              </a:rPr>
              <a:t>1947</a:t>
            </a:r>
            <a:r>
              <a:rPr lang="en-US" altLang="zh-CN" sz="2000" b="1" dirty="0">
                <a:solidFill>
                  <a:srgbClr val="002060"/>
                </a:solidFill>
                <a:uFillTx/>
                <a:latin typeface="宋体" pitchFamily="2" charset="-122"/>
                <a:ea typeface="宋体" pitchFamily="2" charset="-122"/>
                <a:cs typeface="楷体" panose="02010609060101010101" charset="-122"/>
              </a:rPr>
              <a:t>年5月1日，经中共中央批准，在刚刚解放的内蒙古地区成立</a:t>
            </a:r>
            <a:r>
              <a:rPr lang="en-US" altLang="zh-CN" sz="2000" b="1" dirty="0">
                <a:solidFill>
                  <a:srgbClr val="FF0000"/>
                </a:solidFill>
                <a:uFillTx/>
                <a:latin typeface="宋体" pitchFamily="2" charset="-122"/>
                <a:ea typeface="宋体" pitchFamily="2" charset="-122"/>
                <a:cs typeface="楷体" panose="02010609060101010101" charset="-122"/>
              </a:rPr>
              <a:t>内蒙古自治区</a:t>
            </a:r>
            <a:r>
              <a:rPr lang="en-US" altLang="zh-CN" sz="2000" b="1" dirty="0">
                <a:solidFill>
                  <a:srgbClr val="002060"/>
                </a:solidFill>
                <a:uFillTx/>
                <a:latin typeface="宋体" pitchFamily="2" charset="-122"/>
                <a:ea typeface="宋体" pitchFamily="2" charset="-122"/>
                <a:cs typeface="楷体" panose="02010609060101010101" charset="-122"/>
              </a:rPr>
              <a:t>。新中国成立后，它成为我国第一个省一级的自治区。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7" name="矩形 6"/>
          <p:cNvSpPr/>
          <p:nvPr/>
        </p:nvSpPr>
        <p:spPr>
          <a:xfrm>
            <a:off x="0" y="172145"/>
            <a:ext cx="8981946" cy="584775"/>
          </a:xfrm>
          <a:prstGeom prst="rect">
            <a:avLst/>
          </a:prstGeom>
        </p:spPr>
        <p:txBody>
          <a:bodyPr wrap="none">
            <a:spAutoFit/>
          </a:bodyPr>
          <a:lstStyle/>
          <a:p>
            <a:r>
              <a:rPr lang="zh-CN" altLang="en-US" sz="3200" b="1" dirty="0">
                <a:solidFill>
                  <a:srgbClr val="FF0000"/>
                </a:solidFill>
                <a:latin typeface="方正姚体" pitchFamily="2" charset="-122"/>
                <a:ea typeface="方正姚体" pitchFamily="2" charset="-122"/>
              </a:rPr>
              <a:t>一、民族区域自治制度的建立（</a:t>
            </a:r>
            <a:r>
              <a:rPr lang="en-US" altLang="zh-CN" sz="3200" b="1" dirty="0">
                <a:solidFill>
                  <a:srgbClr val="FF0000"/>
                </a:solidFill>
                <a:latin typeface="方正姚体" pitchFamily="2" charset="-122"/>
                <a:ea typeface="方正姚体" pitchFamily="2" charset="-122"/>
              </a:rPr>
              <a:t>1947—1966</a:t>
            </a:r>
            <a:r>
              <a:rPr lang="zh-CN" altLang="en-US" sz="3200" b="1" dirty="0">
                <a:solidFill>
                  <a:srgbClr val="FF0000"/>
                </a:solidFill>
                <a:latin typeface="方正姚体" pitchFamily="2" charset="-122"/>
                <a:ea typeface="方正姚体" pitchFamily="2" charset="-122"/>
              </a:rPr>
              <a:t>）：</a:t>
            </a:r>
            <a:endParaRPr lang="en-US" altLang="zh-CN" sz="3200" b="1" dirty="0">
              <a:solidFill>
                <a:srgbClr val="FF0000"/>
              </a:solidFill>
              <a:latin typeface="方正姚体" pitchFamily="2" charset="-122"/>
              <a:ea typeface="方正姚体" pitchFamily="2" charset="-122"/>
            </a:endParaRPr>
          </a:p>
        </p:txBody>
      </p:sp>
      <p:sp>
        <p:nvSpPr>
          <p:cNvPr id="8" name="文本框 1"/>
          <p:cNvSpPr txBox="1"/>
          <p:nvPr/>
        </p:nvSpPr>
        <p:spPr>
          <a:xfrm>
            <a:off x="34290" y="936336"/>
            <a:ext cx="5415265" cy="652486"/>
          </a:xfrm>
          <a:prstGeom prst="rect">
            <a:avLst/>
          </a:prstGeom>
          <a:noFill/>
          <a:ln w="19050">
            <a:noFill/>
          </a:ln>
        </p:spPr>
        <p:txBody>
          <a:bodyPr wrap="none" rtlCol="0" anchor="t">
            <a:spAutoFit/>
          </a:bodyPr>
          <a:lstStyle/>
          <a:p>
            <a:pPr algn="l" fontAlgn="auto">
              <a:lnSpc>
                <a:spcPct val="130000"/>
              </a:lnSpc>
            </a:pPr>
            <a:r>
              <a:rPr sz="2800" b="1" dirty="0" smtClean="0">
                <a:solidFill>
                  <a:srgbClr val="FF0000"/>
                </a:solidFill>
                <a:latin typeface="方正姚体" pitchFamily="2" charset="-122"/>
                <a:ea typeface="方正姚体" pitchFamily="2" charset="-122"/>
                <a:sym typeface="+mn-ea"/>
              </a:rPr>
              <a:t>1</a:t>
            </a:r>
            <a:r>
              <a:rPr lang="zh-CN" altLang="en-US" sz="2800" b="1" dirty="0" smtClean="0">
                <a:solidFill>
                  <a:srgbClr val="FF0000"/>
                </a:solidFill>
                <a:latin typeface="方正姚体" pitchFamily="2" charset="-122"/>
                <a:ea typeface="方正姚体" pitchFamily="2" charset="-122"/>
                <a:sym typeface="+mn-ea"/>
              </a:rPr>
              <a:t>、</a:t>
            </a:r>
            <a:r>
              <a:rPr lang="zh-CN" sz="2800" b="1" dirty="0" smtClean="0">
                <a:solidFill>
                  <a:srgbClr val="FF0000"/>
                </a:solidFill>
                <a:latin typeface="方正姚体" pitchFamily="2" charset="-122"/>
                <a:ea typeface="方正姚体" pitchFamily="2" charset="-122"/>
                <a:sym typeface="+mn-ea"/>
              </a:rPr>
              <a:t>民族区域自治</a:t>
            </a:r>
            <a:r>
              <a:rPr lang="zh-CN" sz="2800" b="1" dirty="0">
                <a:solidFill>
                  <a:srgbClr val="FF0000"/>
                </a:solidFill>
                <a:latin typeface="方正姚体" pitchFamily="2" charset="-122"/>
                <a:ea typeface="方正姚体" pitchFamily="2" charset="-122"/>
                <a:sym typeface="+mn-ea"/>
              </a:rPr>
              <a:t>制度建立的</a:t>
            </a:r>
            <a:r>
              <a:rPr sz="2800" b="1" dirty="0">
                <a:solidFill>
                  <a:srgbClr val="FF0000"/>
                </a:solidFill>
                <a:latin typeface="方正姚体" pitchFamily="2" charset="-122"/>
                <a:ea typeface="方正姚体" pitchFamily="2" charset="-122"/>
                <a:sym typeface="+mn-ea"/>
              </a:rPr>
              <a:t>背景</a:t>
            </a:r>
            <a:endParaRPr lang="zh-CN" altLang="en-US" sz="2800" b="1" dirty="0">
              <a:solidFill>
                <a:srgbClr val="FF0000"/>
              </a:solidFill>
              <a:latin typeface="方正姚体" pitchFamily="2" charset="-122"/>
              <a:ea typeface="方正姚体" pitchFamily="2" charset="-122"/>
              <a:sym typeface="+mn-ea"/>
            </a:endParaRPr>
          </a:p>
        </p:txBody>
      </p:sp>
      <p:sp>
        <p:nvSpPr>
          <p:cNvPr id="9" name="文本框 19"/>
          <p:cNvSpPr txBox="1"/>
          <p:nvPr/>
        </p:nvSpPr>
        <p:spPr>
          <a:xfrm>
            <a:off x="265898" y="1601812"/>
            <a:ext cx="11501638" cy="1200329"/>
          </a:xfrm>
          <a:prstGeom prst="rect">
            <a:avLst/>
          </a:prstGeom>
          <a:noFill/>
          <a:ln w="19050">
            <a:noFill/>
          </a:ln>
        </p:spPr>
        <p:txBody>
          <a:bodyPr wrap="square" rtlCol="0">
            <a:spAutoFit/>
          </a:bodyPr>
          <a:lstStyle/>
          <a:p>
            <a:pPr>
              <a:lnSpc>
                <a:spcPct val="150000"/>
              </a:lnSpc>
            </a:pPr>
            <a:r>
              <a:rPr lang="zh-CN" altLang="en-US" sz="2400" b="1" dirty="0">
                <a:solidFill>
                  <a:srgbClr val="002060"/>
                </a:solidFill>
                <a:latin typeface="宋体" panose="02010600030101010101" pitchFamily="2" charset="-122"/>
                <a:ea typeface="宋体" pitchFamily="2" charset="-122"/>
              </a:rPr>
              <a:t>（</a:t>
            </a:r>
            <a:r>
              <a:rPr lang="en-US" altLang="zh-CN" sz="2400" b="1" dirty="0">
                <a:solidFill>
                  <a:srgbClr val="002060"/>
                </a:solidFill>
                <a:latin typeface="宋体" panose="02010600030101010101" pitchFamily="2" charset="-122"/>
                <a:ea typeface="宋体" pitchFamily="2" charset="-122"/>
              </a:rPr>
              <a:t>5</a:t>
            </a:r>
            <a:r>
              <a:rPr lang="zh-CN" altLang="en-US" sz="2400" b="1" dirty="0">
                <a:solidFill>
                  <a:srgbClr val="002060"/>
                </a:solidFill>
                <a:latin typeface="宋体" panose="02010600030101010101" pitchFamily="2" charset="-122"/>
                <a:ea typeface="宋体" pitchFamily="2" charset="-122"/>
              </a:rPr>
              <a:t>）近代以来，中国各民族在共御外敌，争取民族独立和解放的长期斗争中，建立了休戚与共的亲密关系，形成了</a:t>
            </a:r>
            <a:r>
              <a:rPr lang="zh-CN" altLang="en-US" sz="2400" b="1" dirty="0">
                <a:solidFill>
                  <a:srgbClr val="FF0000"/>
                </a:solidFill>
                <a:latin typeface="宋体" panose="02010600030101010101" pitchFamily="2" charset="-122"/>
                <a:ea typeface="宋体" pitchFamily="2" charset="-122"/>
              </a:rPr>
              <a:t>互相离不开的政治</a:t>
            </a:r>
            <a:r>
              <a:rPr lang="zh-CN" altLang="en-US" sz="2400" b="1" dirty="0" smtClean="0">
                <a:solidFill>
                  <a:srgbClr val="FF0000"/>
                </a:solidFill>
                <a:latin typeface="宋体" panose="02010600030101010101" pitchFamily="2" charset="-122"/>
                <a:ea typeface="宋体" pitchFamily="2" charset="-122"/>
              </a:rPr>
              <a:t>认同</a:t>
            </a:r>
            <a:r>
              <a:rPr lang="zh-CN" altLang="en-US" sz="2400" b="1" dirty="0" smtClean="0">
                <a:solidFill>
                  <a:srgbClr val="002060"/>
                </a:solidFill>
                <a:latin typeface="宋体" panose="02010600030101010101" pitchFamily="2" charset="-122"/>
                <a:ea typeface="宋体" pitchFamily="2" charset="-122"/>
              </a:rPr>
              <a:t>。</a:t>
            </a:r>
            <a:endParaRPr lang="zh-CN" altLang="en-US" sz="2400" b="1" dirty="0">
              <a:solidFill>
                <a:srgbClr val="002060"/>
              </a:solidFill>
              <a:latin typeface="宋体" panose="02010600030101010101" pitchFamily="2" charset="-122"/>
              <a:ea typeface="宋体" pitchFamily="2" charset="-122"/>
            </a:endParaRPr>
          </a:p>
        </p:txBody>
      </p:sp>
      <p:sp>
        <p:nvSpPr>
          <p:cNvPr id="10" name="文本框 14"/>
          <p:cNvSpPr txBox="1"/>
          <p:nvPr/>
        </p:nvSpPr>
        <p:spPr>
          <a:xfrm>
            <a:off x="210925" y="3034936"/>
            <a:ext cx="11807613" cy="3416320"/>
          </a:xfrm>
          <a:prstGeom prst="rect">
            <a:avLst/>
          </a:prstGeom>
          <a:noFill/>
          <a:ln w="25400">
            <a:solidFill>
              <a:srgbClr val="00B050"/>
            </a:solidFill>
          </a:ln>
        </p:spPr>
        <p:txBody>
          <a:bodyPr wrap="square" rtlCol="0">
            <a:spAutoFit/>
          </a:bodyPr>
          <a:lstStyle/>
          <a:p>
            <a:pPr>
              <a:lnSpc>
                <a:spcPct val="150000"/>
              </a:lnSpc>
            </a:pPr>
            <a:r>
              <a:rPr lang="en-US" altLang="zh-CN" sz="2400" b="1" dirty="0" smtClean="0">
                <a:solidFill>
                  <a:srgbClr val="002060"/>
                </a:solidFill>
                <a:latin typeface="宋体" pitchFamily="2" charset="-122"/>
                <a:ea typeface="宋体" pitchFamily="2" charset="-122"/>
                <a:cs typeface="楷体" panose="02010609060101010101" charset="-122"/>
              </a:rPr>
              <a:t>    </a:t>
            </a:r>
            <a:r>
              <a:rPr lang="en-US" altLang="zh-CN" sz="2400" b="1" dirty="0" err="1" smtClean="0">
                <a:solidFill>
                  <a:srgbClr val="002060"/>
                </a:solidFill>
                <a:latin typeface="宋体" pitchFamily="2" charset="-122"/>
                <a:ea typeface="宋体" pitchFamily="2" charset="-122"/>
                <a:cs typeface="楷体" panose="02010609060101010101" charset="-122"/>
              </a:rPr>
              <a:t>历史的发展使中国各民族多数是杂居的</a:t>
            </a:r>
            <a:r>
              <a:rPr lang="en-US" altLang="zh-CN" sz="2400" b="1" dirty="0" err="1">
                <a:solidFill>
                  <a:srgbClr val="002060"/>
                </a:solidFill>
                <a:latin typeface="宋体" pitchFamily="2" charset="-122"/>
                <a:ea typeface="宋体" pitchFamily="2" charset="-122"/>
                <a:cs typeface="楷体" panose="02010609060101010101" charset="-122"/>
              </a:rPr>
              <a:t>，互相同化，</a:t>
            </a:r>
            <a:r>
              <a:rPr lang="en-US" altLang="zh-CN" sz="2400" b="1" dirty="0" err="1" smtClean="0">
                <a:solidFill>
                  <a:srgbClr val="002060"/>
                </a:solidFill>
                <a:latin typeface="宋体" pitchFamily="2" charset="-122"/>
                <a:ea typeface="宋体" pitchFamily="2" charset="-122"/>
                <a:cs typeface="楷体" panose="02010609060101010101" charset="-122"/>
              </a:rPr>
              <a:t>互相影响</a:t>
            </a:r>
            <a:r>
              <a:rPr lang="en-US" altLang="zh-CN" sz="2400" b="1" dirty="0" smtClean="0">
                <a:solidFill>
                  <a:srgbClr val="002060"/>
                </a:solidFill>
                <a:latin typeface="宋体"/>
                <a:ea typeface="宋体"/>
                <a:cs typeface="楷体" panose="02010609060101010101" charset="-122"/>
              </a:rPr>
              <a:t>……</a:t>
            </a:r>
            <a:r>
              <a:rPr lang="en-US" altLang="zh-CN" sz="2400" b="1" dirty="0" smtClean="0">
                <a:solidFill>
                  <a:srgbClr val="002060"/>
                </a:solidFill>
                <a:latin typeface="宋体" pitchFamily="2" charset="-122"/>
                <a:ea typeface="宋体" pitchFamily="2" charset="-122"/>
                <a:cs typeface="楷体" panose="02010609060101010101" charset="-122"/>
              </a:rPr>
              <a:t>我们整个中华民族对外曾是长期受帝国主义压迫的民族</a:t>
            </a:r>
            <a:r>
              <a:rPr lang="en-US" altLang="zh-CN" sz="2400" b="1" dirty="0">
                <a:solidFill>
                  <a:srgbClr val="002060"/>
                </a:solidFill>
                <a:latin typeface="宋体" pitchFamily="2" charset="-122"/>
                <a:ea typeface="宋体" pitchFamily="2" charset="-122"/>
                <a:cs typeface="楷体" panose="02010609060101010101" charset="-122"/>
              </a:rPr>
              <a:t>，内部是各民族在革命战争中同甘共苦结成了战斗友谊，使我们这个民族大家庭得到了解放</a:t>
            </a:r>
            <a:r>
              <a:rPr lang="en-US" altLang="zh-CN" sz="2400" b="1" dirty="0" smtClean="0">
                <a:solidFill>
                  <a:srgbClr val="002060"/>
                </a:solidFill>
                <a:latin typeface="宋体" pitchFamily="2" charset="-122"/>
                <a:ea typeface="宋体" pitchFamily="2" charset="-122"/>
                <a:cs typeface="楷体" panose="02010609060101010101" charset="-122"/>
              </a:rPr>
              <a:t>。</a:t>
            </a:r>
            <a:r>
              <a:rPr lang="en-US" altLang="zh-CN" sz="2400" b="1" dirty="0" smtClean="0">
                <a:solidFill>
                  <a:srgbClr val="002060"/>
                </a:solidFill>
                <a:latin typeface="宋体"/>
                <a:ea typeface="宋体"/>
                <a:cs typeface="楷体" panose="02010609060101010101" charset="-122"/>
              </a:rPr>
              <a:t>……</a:t>
            </a:r>
            <a:r>
              <a:rPr lang="en-US" altLang="zh-CN" sz="2400" b="1" dirty="0" err="1" smtClean="0">
                <a:solidFill>
                  <a:srgbClr val="002060"/>
                </a:solidFill>
                <a:latin typeface="宋体" pitchFamily="2" charset="-122"/>
                <a:ea typeface="宋体" pitchFamily="2" charset="-122"/>
                <a:cs typeface="楷体" panose="02010609060101010101" charset="-122"/>
              </a:rPr>
              <a:t>在中国这个民族大家庭中</a:t>
            </a:r>
            <a:r>
              <a:rPr lang="en-US" altLang="zh-CN" sz="2400" b="1" dirty="0" err="1">
                <a:solidFill>
                  <a:srgbClr val="002060"/>
                </a:solidFill>
                <a:latin typeface="宋体" pitchFamily="2" charset="-122"/>
                <a:ea typeface="宋体" pitchFamily="2" charset="-122"/>
                <a:cs typeface="楷体" panose="02010609060101010101" charset="-122"/>
              </a:rPr>
              <a:t>，我们采取民族区域自治政策，是为了经过民族合作、民族互助，求得共同的发展，共同的繁荣</a:t>
            </a:r>
            <a:r>
              <a:rPr lang="en-US" altLang="zh-CN" sz="2400" b="1" dirty="0">
                <a:solidFill>
                  <a:srgbClr val="002060"/>
                </a:solidFill>
                <a:latin typeface="宋体" pitchFamily="2" charset="-122"/>
                <a:ea typeface="宋体" pitchFamily="2" charset="-122"/>
                <a:cs typeface="楷体" panose="02010609060101010101" charset="-122"/>
              </a:rPr>
              <a:t>。         </a:t>
            </a:r>
            <a:endParaRPr lang="en-US" altLang="zh-CN" sz="2400" b="1" dirty="0" smtClean="0">
              <a:solidFill>
                <a:srgbClr val="002060"/>
              </a:solidFill>
              <a:latin typeface="宋体" pitchFamily="2" charset="-122"/>
              <a:ea typeface="宋体" pitchFamily="2" charset="-122"/>
              <a:cs typeface="楷体" panose="02010609060101010101" charset="-122"/>
            </a:endParaRPr>
          </a:p>
          <a:p>
            <a:pPr>
              <a:lnSpc>
                <a:spcPct val="150000"/>
              </a:lnSpc>
            </a:pPr>
            <a:r>
              <a:rPr lang="en-US" altLang="zh-CN" sz="2400" b="1" dirty="0">
                <a:solidFill>
                  <a:srgbClr val="002060"/>
                </a:solidFill>
                <a:latin typeface="宋体" pitchFamily="2" charset="-122"/>
                <a:ea typeface="宋体" pitchFamily="2" charset="-122"/>
                <a:cs typeface="楷体" panose="02010609060101010101" charset="-122"/>
              </a:rPr>
              <a:t> </a:t>
            </a:r>
            <a:r>
              <a:rPr lang="en-US" altLang="zh-CN" sz="2400" b="1" dirty="0" smtClean="0">
                <a:solidFill>
                  <a:srgbClr val="002060"/>
                </a:solidFill>
                <a:latin typeface="宋体" pitchFamily="2" charset="-122"/>
                <a:ea typeface="宋体" pitchFamily="2" charset="-122"/>
                <a:cs typeface="楷体" panose="02010609060101010101" charset="-122"/>
              </a:rPr>
              <a:t>                                   －－</a:t>
            </a:r>
            <a:r>
              <a:rPr lang="en-US" altLang="zh-CN" sz="2400" b="1" dirty="0" err="1">
                <a:solidFill>
                  <a:srgbClr val="002060"/>
                </a:solidFill>
                <a:latin typeface="宋体" pitchFamily="2" charset="-122"/>
                <a:ea typeface="宋体" pitchFamily="2" charset="-122"/>
                <a:cs typeface="楷体" panose="02010609060101010101" charset="-122"/>
              </a:rPr>
              <a:t>周恩来《关于我国民族政策的几个问题</a:t>
            </a:r>
            <a:r>
              <a:rPr lang="en-US" altLang="zh-CN" sz="2400" b="1" dirty="0">
                <a:solidFill>
                  <a:srgbClr val="002060"/>
                </a:solidFill>
                <a:latin typeface="宋体" pitchFamily="2" charset="-122"/>
                <a:ea typeface="宋体" pitchFamily="2" charset="-122"/>
                <a:cs typeface="楷体" panose="02010609060101010101" charset="-122"/>
              </a:rPr>
              <a:t>》</a:t>
            </a:r>
          </a:p>
        </p:txBody>
      </p:sp>
    </p:spTree>
    <p:extLst>
      <p:ext uri="{BB962C8B-B14F-4D97-AF65-F5344CB8AC3E}">
        <p14:creationId xmlns:p14="http://schemas.microsoft.com/office/powerpoint/2010/main" val="2667444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8327" y="1581991"/>
            <a:ext cx="11875347" cy="4708981"/>
          </a:xfrm>
          <a:prstGeom prst="rect">
            <a:avLst/>
          </a:prstGeom>
        </p:spPr>
        <p:txBody>
          <a:bodyPr wrap="square">
            <a:spAutoFit/>
          </a:bodyPr>
          <a:lstStyle/>
          <a:p>
            <a:pPr>
              <a:lnSpc>
                <a:spcPct val="150000"/>
              </a:lnSpc>
            </a:pPr>
            <a:r>
              <a:rPr sz="2000" b="1" dirty="0">
                <a:solidFill>
                  <a:srgbClr val="002060"/>
                </a:solidFill>
                <a:latin typeface="宋体" pitchFamily="2" charset="-122"/>
                <a:ea typeface="宋体" pitchFamily="2" charset="-122"/>
              </a:rPr>
              <a:t>（1</a:t>
            </a:r>
            <a:r>
              <a:rPr sz="2000" b="1" dirty="0" smtClean="0">
                <a:solidFill>
                  <a:srgbClr val="002060"/>
                </a:solidFill>
                <a:latin typeface="宋体" pitchFamily="2" charset="-122"/>
                <a:ea typeface="宋体" pitchFamily="2" charset="-122"/>
              </a:rPr>
              <a:t>）</a:t>
            </a:r>
            <a:r>
              <a:rPr lang="zh-CN" altLang="en-US" sz="2000" b="1" dirty="0">
                <a:solidFill>
                  <a:srgbClr val="FF0000"/>
                </a:solidFill>
                <a:latin typeface="宋体" pitchFamily="2" charset="-122"/>
                <a:ea typeface="宋体" pitchFamily="2" charset="-122"/>
                <a:sym typeface="+mn-ea"/>
              </a:rPr>
              <a:t>中国是统一多民族国家</a:t>
            </a:r>
            <a:r>
              <a:rPr lang="zh-CN" altLang="en-US" sz="2000" b="1" dirty="0">
                <a:solidFill>
                  <a:srgbClr val="002060"/>
                </a:solidFill>
                <a:latin typeface="宋体" pitchFamily="2" charset="-122"/>
                <a:ea typeface="宋体" pitchFamily="2" charset="-122"/>
                <a:sym typeface="+mn-ea"/>
              </a:rPr>
              <a:t>。各民族在分布上交错杂居、文化上兼收并蓄、经济上相互依存、情感上相互亲近，在长期的历史发展过程中，逐渐形成了你中有我、我中有你， 谁也离不开谁的多元一体格局。</a:t>
            </a:r>
            <a:endParaRPr lang="zh-CN" altLang="en-US" sz="2000" dirty="0">
              <a:solidFill>
                <a:srgbClr val="002060"/>
              </a:solidFill>
              <a:latin typeface="宋体" pitchFamily="2" charset="-122"/>
              <a:ea typeface="宋体" pitchFamily="2" charset="-122"/>
            </a:endParaRPr>
          </a:p>
          <a:p>
            <a:pPr>
              <a:lnSpc>
                <a:spcPct val="150000"/>
              </a:lnSpc>
            </a:pPr>
            <a:r>
              <a:rPr sz="2000" b="1" dirty="0" smtClean="0">
                <a:solidFill>
                  <a:srgbClr val="002060"/>
                </a:solidFill>
                <a:latin typeface="宋体" pitchFamily="2" charset="-122"/>
                <a:ea typeface="宋体" pitchFamily="2" charset="-122"/>
              </a:rPr>
              <a:t>（</a:t>
            </a:r>
            <a:r>
              <a:rPr sz="2000" b="1" dirty="0">
                <a:solidFill>
                  <a:srgbClr val="002060"/>
                </a:solidFill>
                <a:latin typeface="宋体" pitchFamily="2" charset="-122"/>
                <a:ea typeface="宋体" pitchFamily="2" charset="-122"/>
              </a:rPr>
              <a:t>2</a:t>
            </a:r>
            <a:r>
              <a:rPr sz="2000" b="1" dirty="0" smtClean="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cs typeface="黑体" panose="02010609060101010101" pitchFamily="2" charset="-122"/>
              </a:rPr>
              <a:t>在旧中国，许多少数民族长期遭受统治阶级的压迫和歧视，几乎完全被排除在国家政治生活之外，加之地处边陲，</a:t>
            </a:r>
            <a:r>
              <a:rPr lang="zh-CN" altLang="en-US" sz="2000" b="1" dirty="0">
                <a:solidFill>
                  <a:srgbClr val="FF0000"/>
                </a:solidFill>
                <a:latin typeface="宋体" pitchFamily="2" charset="-122"/>
                <a:ea typeface="宋体" pitchFamily="2" charset="-122"/>
                <a:cs typeface="黑体" panose="02010609060101010101" pitchFamily="2" charset="-122"/>
              </a:rPr>
              <a:t>经济社会发展水平严重落后</a:t>
            </a:r>
            <a:r>
              <a:rPr lang="zh-CN" altLang="en-US" sz="2000" b="1" dirty="0">
                <a:solidFill>
                  <a:srgbClr val="002060"/>
                </a:solidFill>
                <a:latin typeface="宋体" pitchFamily="2" charset="-122"/>
                <a:ea typeface="宋体" pitchFamily="2" charset="-122"/>
                <a:cs typeface="黑体" panose="02010609060101010101" pitchFamily="2" charset="-122"/>
              </a:rPr>
              <a:t>。</a:t>
            </a:r>
          </a:p>
          <a:p>
            <a:pPr>
              <a:lnSpc>
                <a:spcPct val="150000"/>
              </a:lnSpc>
            </a:pPr>
            <a:r>
              <a:rPr lang="zh-CN" altLang="en-US" sz="2000" b="1" dirty="0" smtClean="0">
                <a:solidFill>
                  <a:srgbClr val="002060"/>
                </a:solidFill>
                <a:latin typeface="宋体" pitchFamily="2" charset="-122"/>
                <a:ea typeface="宋体" pitchFamily="2" charset="-122"/>
              </a:rPr>
              <a:t>（</a:t>
            </a:r>
            <a:r>
              <a:rPr lang="en-US" altLang="zh-CN" sz="2000" b="1" dirty="0">
                <a:solidFill>
                  <a:srgbClr val="002060"/>
                </a:solidFill>
                <a:latin typeface="宋体" pitchFamily="2" charset="-122"/>
                <a:ea typeface="宋体" pitchFamily="2" charset="-122"/>
              </a:rPr>
              <a:t>3</a:t>
            </a:r>
            <a:r>
              <a:rPr lang="zh-CN" altLang="en-US" sz="2000" b="1" dirty="0" smtClean="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cs typeface="黑体" panose="02010609060101010101" pitchFamily="2" charset="-122"/>
                <a:sym typeface="+mn-ea"/>
              </a:rPr>
              <a:t>对于一个多民族国家来说，采取什么样的国家结构形式来处理国内民族问题，</a:t>
            </a:r>
            <a:r>
              <a:rPr lang="zh-CN" altLang="en-US" sz="2000" b="1" dirty="0">
                <a:solidFill>
                  <a:srgbClr val="FF0000"/>
                </a:solidFill>
                <a:latin typeface="宋体" pitchFamily="2" charset="-122"/>
                <a:ea typeface="宋体" pitchFamily="2" charset="-122"/>
                <a:cs typeface="黑体" panose="02010609060101010101" pitchFamily="2" charset="-122"/>
                <a:sym typeface="+mn-ea"/>
              </a:rPr>
              <a:t>关乎国家的长治久安和民族的前途命运</a:t>
            </a:r>
            <a:r>
              <a:rPr lang="zh-CN" altLang="en-US" sz="2000" b="1" dirty="0" smtClean="0">
                <a:solidFill>
                  <a:srgbClr val="002060"/>
                </a:solidFill>
                <a:latin typeface="宋体" pitchFamily="2" charset="-122"/>
                <a:ea typeface="宋体" pitchFamily="2" charset="-122"/>
                <a:cs typeface="黑体" panose="02010609060101010101" pitchFamily="2" charset="-122"/>
                <a:sym typeface="+mn-ea"/>
              </a:rPr>
              <a:t>。</a:t>
            </a:r>
            <a:endParaRPr sz="2000" b="1" dirty="0">
              <a:solidFill>
                <a:srgbClr val="002060"/>
              </a:solidFill>
              <a:latin typeface="宋体" pitchFamily="2" charset="-122"/>
              <a:ea typeface="宋体" pitchFamily="2" charset="-122"/>
            </a:endParaRPr>
          </a:p>
          <a:p>
            <a:pPr>
              <a:lnSpc>
                <a:spcPct val="150000"/>
              </a:lnSpc>
            </a:pPr>
            <a:r>
              <a:rPr sz="2000" b="1" dirty="0">
                <a:solidFill>
                  <a:srgbClr val="002060"/>
                </a:solidFill>
                <a:latin typeface="宋体" pitchFamily="2" charset="-122"/>
                <a:ea typeface="宋体" pitchFamily="2" charset="-122"/>
              </a:rPr>
              <a:t>（4</a:t>
            </a:r>
            <a:r>
              <a:rPr sz="2000" b="1" dirty="0" smtClean="0">
                <a:solidFill>
                  <a:srgbClr val="002060"/>
                </a:solidFill>
                <a:latin typeface="宋体" pitchFamily="2" charset="-122"/>
                <a:ea typeface="宋体" pitchFamily="2" charset="-122"/>
              </a:rPr>
              <a:t>）</a:t>
            </a:r>
            <a:r>
              <a:rPr lang="zh-CN" altLang="en-US" sz="2000" b="1" dirty="0" smtClean="0">
                <a:solidFill>
                  <a:srgbClr val="FF0000"/>
                </a:solidFill>
                <a:latin typeface="宋体" pitchFamily="2" charset="-122"/>
                <a:ea typeface="宋体" pitchFamily="2" charset="-122"/>
                <a:cs typeface="黑体" panose="02010609060101010101" pitchFamily="2" charset="-122"/>
                <a:sym typeface="+mn-ea"/>
              </a:rPr>
              <a:t>中国共产党</a:t>
            </a:r>
            <a:r>
              <a:rPr lang="zh-CN" altLang="en-US" sz="2000" b="1" dirty="0">
                <a:solidFill>
                  <a:srgbClr val="FF0000"/>
                </a:solidFill>
                <a:latin typeface="宋体" pitchFamily="2" charset="-122"/>
                <a:ea typeface="宋体" pitchFamily="2" charset="-122"/>
                <a:cs typeface="黑体" panose="02010609060101010101" pitchFamily="2" charset="-122"/>
                <a:sym typeface="+mn-ea"/>
              </a:rPr>
              <a:t>历来重视民族问题</a:t>
            </a:r>
            <a:r>
              <a:rPr lang="zh-CN" altLang="en-US" sz="2000" b="1" dirty="0">
                <a:solidFill>
                  <a:srgbClr val="002060"/>
                </a:solidFill>
                <a:latin typeface="宋体" pitchFamily="2" charset="-122"/>
                <a:ea typeface="宋体" pitchFamily="2" charset="-122"/>
                <a:cs typeface="黑体" panose="02010609060101010101" pitchFamily="2" charset="-122"/>
                <a:sym typeface="+mn-ea"/>
              </a:rPr>
              <a:t>，总结解决民族问题的成功经验，逐步明确提出了符合中国国情的民族区域自治，作为解决中国民族问题的基本政策。</a:t>
            </a:r>
            <a:endParaRPr lang="zh-CN" altLang="en-US" sz="2000" b="1" dirty="0">
              <a:solidFill>
                <a:srgbClr val="002060"/>
              </a:solidFill>
              <a:latin typeface="宋体" pitchFamily="2" charset="-122"/>
              <a:ea typeface="宋体" pitchFamily="2" charset="-122"/>
              <a:cs typeface="黑体" panose="02010609060101010101" pitchFamily="2" charset="-122"/>
            </a:endParaRPr>
          </a:p>
          <a:p>
            <a:pPr algn="l" fontAlgn="auto">
              <a:lnSpc>
                <a:spcPct val="150000"/>
              </a:lnSpc>
            </a:pPr>
            <a:r>
              <a:rPr lang="zh-CN" altLang="en-US" sz="2000" b="1" dirty="0" smtClean="0">
                <a:solidFill>
                  <a:srgbClr val="002060"/>
                </a:solidFill>
                <a:latin typeface="宋体" pitchFamily="2" charset="-122"/>
                <a:ea typeface="宋体" pitchFamily="2" charset="-122"/>
                <a:cs typeface="黑体" panose="02010609060101010101" pitchFamily="2" charset="-122"/>
                <a:sym typeface="+mn-ea"/>
              </a:rPr>
              <a:t>（</a:t>
            </a:r>
            <a:r>
              <a:rPr lang="en-US" altLang="zh-CN" sz="2000" b="1" dirty="0">
                <a:solidFill>
                  <a:srgbClr val="002060"/>
                </a:solidFill>
                <a:latin typeface="宋体" pitchFamily="2" charset="-122"/>
                <a:ea typeface="宋体" pitchFamily="2" charset="-122"/>
                <a:cs typeface="黑体" panose="02010609060101010101" pitchFamily="2" charset="-122"/>
                <a:sym typeface="+mn-ea"/>
              </a:rPr>
              <a:t>5</a:t>
            </a:r>
            <a:r>
              <a:rPr lang="zh-CN" altLang="en-US" sz="2000" b="1" dirty="0">
                <a:solidFill>
                  <a:srgbClr val="002060"/>
                </a:solidFill>
                <a:latin typeface="宋体" pitchFamily="2" charset="-122"/>
                <a:ea typeface="宋体" pitchFamily="2" charset="-122"/>
                <a:cs typeface="黑体" panose="02010609060101010101" pitchFamily="2" charset="-122"/>
                <a:sym typeface="+mn-ea"/>
              </a:rPr>
              <a:t>）近代以来，中国各民族在共御外敌，争取民族独立和解放的长期斗争中，建立了休戚与共的亲密关系，形成了</a:t>
            </a:r>
            <a:r>
              <a:rPr lang="zh-CN" altLang="en-US" sz="2000" b="1" dirty="0">
                <a:solidFill>
                  <a:srgbClr val="FF0000"/>
                </a:solidFill>
                <a:latin typeface="宋体" pitchFamily="2" charset="-122"/>
                <a:ea typeface="宋体" pitchFamily="2" charset="-122"/>
                <a:cs typeface="黑体" panose="02010609060101010101" pitchFamily="2" charset="-122"/>
                <a:sym typeface="+mn-ea"/>
              </a:rPr>
              <a:t>互相离不开的政治</a:t>
            </a:r>
            <a:r>
              <a:rPr lang="zh-CN" altLang="en-US" sz="2000" b="1" dirty="0" smtClean="0">
                <a:solidFill>
                  <a:srgbClr val="FF0000"/>
                </a:solidFill>
                <a:latin typeface="宋体" pitchFamily="2" charset="-122"/>
                <a:ea typeface="宋体" pitchFamily="2" charset="-122"/>
                <a:cs typeface="黑体" panose="02010609060101010101" pitchFamily="2" charset="-122"/>
                <a:sym typeface="+mn-ea"/>
              </a:rPr>
              <a:t>认同</a:t>
            </a:r>
            <a:r>
              <a:rPr lang="zh-CN" altLang="en-US" sz="2000" b="1" dirty="0" smtClean="0">
                <a:solidFill>
                  <a:srgbClr val="002060"/>
                </a:solidFill>
                <a:latin typeface="宋体" pitchFamily="2" charset="-122"/>
                <a:ea typeface="宋体" pitchFamily="2" charset="-122"/>
                <a:cs typeface="黑体" panose="02010609060101010101" pitchFamily="2" charset="-122"/>
                <a:sym typeface="+mn-ea"/>
              </a:rPr>
              <a:t>。</a:t>
            </a:r>
            <a:endParaRPr sz="2400" b="1" dirty="0">
              <a:solidFill>
                <a:srgbClr val="002060"/>
              </a:solidFill>
              <a:latin typeface="宋体" pitchFamily="2" charset="-122"/>
              <a:ea typeface="宋体" pitchFamily="2" charset="-122"/>
              <a:cs typeface="黑体" panose="02010609060101010101" pitchFamily="2" charset="-122"/>
            </a:endParaRPr>
          </a:p>
        </p:txBody>
      </p:sp>
      <p:sp>
        <p:nvSpPr>
          <p:cNvPr id="5" name="矩形 4"/>
          <p:cNvSpPr/>
          <p:nvPr/>
        </p:nvSpPr>
        <p:spPr>
          <a:xfrm>
            <a:off x="0" y="172145"/>
            <a:ext cx="8981946" cy="584775"/>
          </a:xfrm>
          <a:prstGeom prst="rect">
            <a:avLst/>
          </a:prstGeom>
        </p:spPr>
        <p:txBody>
          <a:bodyPr wrap="none">
            <a:spAutoFit/>
          </a:bodyPr>
          <a:lstStyle/>
          <a:p>
            <a:r>
              <a:rPr lang="zh-CN" altLang="en-US" sz="3200" b="1" dirty="0">
                <a:solidFill>
                  <a:srgbClr val="FF0000"/>
                </a:solidFill>
                <a:latin typeface="方正姚体" pitchFamily="2" charset="-122"/>
                <a:ea typeface="方正姚体" pitchFamily="2" charset="-122"/>
              </a:rPr>
              <a:t>一、民族区域自治制度的建立（</a:t>
            </a:r>
            <a:r>
              <a:rPr lang="en-US" altLang="zh-CN" sz="3200" b="1" dirty="0">
                <a:solidFill>
                  <a:srgbClr val="FF0000"/>
                </a:solidFill>
                <a:latin typeface="方正姚体" pitchFamily="2" charset="-122"/>
                <a:ea typeface="方正姚体" pitchFamily="2" charset="-122"/>
              </a:rPr>
              <a:t>1947—1966</a:t>
            </a:r>
            <a:r>
              <a:rPr lang="zh-CN" altLang="en-US" sz="3200" b="1" dirty="0">
                <a:solidFill>
                  <a:srgbClr val="FF0000"/>
                </a:solidFill>
                <a:latin typeface="方正姚体" pitchFamily="2" charset="-122"/>
                <a:ea typeface="方正姚体" pitchFamily="2" charset="-122"/>
              </a:rPr>
              <a:t>）：</a:t>
            </a:r>
            <a:endParaRPr lang="en-US" altLang="zh-CN" sz="3200" b="1" dirty="0">
              <a:solidFill>
                <a:srgbClr val="FF0000"/>
              </a:solidFill>
              <a:latin typeface="方正姚体" pitchFamily="2" charset="-122"/>
              <a:ea typeface="方正姚体" pitchFamily="2" charset="-122"/>
            </a:endParaRPr>
          </a:p>
        </p:txBody>
      </p:sp>
      <p:cxnSp>
        <p:nvCxnSpPr>
          <p:cNvPr id="6" name="直接连接符 5"/>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7" name="文本框 1"/>
          <p:cNvSpPr txBox="1"/>
          <p:nvPr/>
        </p:nvSpPr>
        <p:spPr>
          <a:xfrm>
            <a:off x="34290" y="936336"/>
            <a:ext cx="5415265" cy="652486"/>
          </a:xfrm>
          <a:prstGeom prst="rect">
            <a:avLst/>
          </a:prstGeom>
          <a:noFill/>
          <a:ln w="19050">
            <a:noFill/>
          </a:ln>
        </p:spPr>
        <p:txBody>
          <a:bodyPr wrap="none" rtlCol="0" anchor="t">
            <a:spAutoFit/>
          </a:bodyPr>
          <a:lstStyle/>
          <a:p>
            <a:pPr algn="l" fontAlgn="auto">
              <a:lnSpc>
                <a:spcPct val="130000"/>
              </a:lnSpc>
            </a:pPr>
            <a:r>
              <a:rPr sz="2800" b="1" dirty="0" smtClean="0">
                <a:solidFill>
                  <a:srgbClr val="FF0000"/>
                </a:solidFill>
                <a:latin typeface="方正姚体" pitchFamily="2" charset="-122"/>
                <a:ea typeface="方正姚体" pitchFamily="2" charset="-122"/>
                <a:sym typeface="+mn-ea"/>
              </a:rPr>
              <a:t>1</a:t>
            </a:r>
            <a:r>
              <a:rPr lang="zh-CN" altLang="en-US" sz="2800" b="1" dirty="0" smtClean="0">
                <a:solidFill>
                  <a:srgbClr val="FF0000"/>
                </a:solidFill>
                <a:latin typeface="方正姚体" pitchFamily="2" charset="-122"/>
                <a:ea typeface="方正姚体" pitchFamily="2" charset="-122"/>
                <a:sym typeface="+mn-ea"/>
              </a:rPr>
              <a:t>、</a:t>
            </a:r>
            <a:r>
              <a:rPr lang="zh-CN" sz="2800" b="1" dirty="0" smtClean="0">
                <a:solidFill>
                  <a:srgbClr val="FF0000"/>
                </a:solidFill>
                <a:latin typeface="方正姚体" pitchFamily="2" charset="-122"/>
                <a:ea typeface="方正姚体" pitchFamily="2" charset="-122"/>
                <a:sym typeface="+mn-ea"/>
              </a:rPr>
              <a:t>民族区域自治</a:t>
            </a:r>
            <a:r>
              <a:rPr lang="zh-CN" sz="2800" b="1" dirty="0">
                <a:solidFill>
                  <a:srgbClr val="FF0000"/>
                </a:solidFill>
                <a:latin typeface="方正姚体" pitchFamily="2" charset="-122"/>
                <a:ea typeface="方正姚体" pitchFamily="2" charset="-122"/>
                <a:sym typeface="+mn-ea"/>
              </a:rPr>
              <a:t>制度建立的</a:t>
            </a:r>
            <a:r>
              <a:rPr sz="2800" b="1" dirty="0">
                <a:solidFill>
                  <a:srgbClr val="FF0000"/>
                </a:solidFill>
                <a:latin typeface="方正姚体" pitchFamily="2" charset="-122"/>
                <a:ea typeface="方正姚体" pitchFamily="2" charset="-122"/>
                <a:sym typeface="+mn-ea"/>
              </a:rPr>
              <a:t>背景</a:t>
            </a:r>
            <a:endParaRPr lang="zh-CN" altLang="en-US" sz="2800" b="1" dirty="0">
              <a:solidFill>
                <a:srgbClr val="FF0000"/>
              </a:solidFill>
              <a:latin typeface="方正姚体" pitchFamily="2" charset="-122"/>
              <a:ea typeface="方正姚体" pitchFamily="2" charset="-122"/>
              <a:sym typeface="+mn-ea"/>
            </a:endParaRPr>
          </a:p>
        </p:txBody>
      </p:sp>
    </p:spTree>
    <p:extLst>
      <p:ext uri="{BB962C8B-B14F-4D97-AF65-F5344CB8AC3E}">
        <p14:creationId xmlns:p14="http://schemas.microsoft.com/office/powerpoint/2010/main" val="2194933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67.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7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76.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7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a="http://schemas.openxmlformats.org/drawingml/2006/main" xmlns:r="http://schemas.openxmlformats.org/officeDocument/2006/relationships" xmlns:p="http://schemas.openxmlformats.org/presentationml/2006/main">
  <p:tag name="PA" val="v4.2.0"/>
</p:tagLst>
</file>

<file path=ppt/tags/tag79.xml><?xml version="1.0" encoding="utf-8"?>
<p:tagLst xmlns:a="http://schemas.openxmlformats.org/drawingml/2006/main" xmlns:r="http://schemas.openxmlformats.org/officeDocument/2006/relationships" xmlns:p="http://schemas.openxmlformats.org/presentationml/2006/main">
  <p:tag name="AS_UNIQUEID" val="892"/>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PRESET_TEXT" val="点击此处添加正文：&#10;您的正文已经经简明扼要，字字珠玑。但信息却千丝万缕、错综复杂。&#10;您的正文已经经简明扼要，字字珠玑。但信息却千丝万缕、错综复杂。&#10;您的正文已经经简明扼要，字字珠玑。但信息却千丝万缕、错综复杂。&#10;您的正文已经经简明扼要，字字珠玑。但信息却千丝万缕、错综复杂。"/>
  <p:tag name="KSO_WM_UNIT_NOCLEAR" val="1"/>
  <p:tag name="KSO_WM_UNIT_VALUE" val="130"/>
  <p:tag name="KSO_WM_UNIT_HIGHLIGHT" val="0"/>
  <p:tag name="KSO_WM_UNIT_COMPATIBLE" val="0"/>
  <p:tag name="KSO_WM_UNIT_DIAGRAM_ISNUMVISUAL" val="0"/>
  <p:tag name="KSO_WM_UNIT_DIAGRAM_ISREFERUNIT" val="0"/>
  <p:tag name="KSO_WM_UNIT_TYPE" val="f"/>
  <p:tag name="KSO_WM_UNIT_INDEX" val="1"/>
  <p:tag name="KSO_WM_UNIT_ID" val="mixed20201907_11*f*1"/>
  <p:tag name="KSO_WM_TEMPLATE_CATEGORY" val="mixed"/>
  <p:tag name="KSO_WM_TEMPLATE_INDEX" val="20201907"/>
  <p:tag name="KSO_WM_UNIT_LAYERLEVEL" val="1"/>
  <p:tag name="KSO_WM_TAG_VERSION" val="1.0"/>
  <p:tag name="KSO_WM_BEAUTIFY_FLAG" val="#wm#"/>
  <p:tag name="KSO_WM_UNIT_TEXTBOXSTYLE_GUID" val="{3c7977df-9c30-45bc-b98b-8c452c3b880b}"/>
  <p:tag name="KSO_WM_UNIT_TEXTBOXSTYLE_TEMPLATEID" val="3134050"/>
  <p:tag name="KSO_WM_UNIT_TEXTBOXSTYLE_TYPE" val="9"/>
</p:tagLst>
</file>

<file path=ppt/tags/tag81.xml><?xml version="1.0" encoding="utf-8"?>
<p:tagLst xmlns:a="http://schemas.openxmlformats.org/drawingml/2006/main" xmlns:r="http://schemas.openxmlformats.org/officeDocument/2006/relationships" xmlns:p="http://schemas.openxmlformats.org/presentationml/2006/main">
  <p:tag name="AS_UNIQUEID" val="80"/>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1_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955</TotalTime>
  <Words>3357</Words>
  <Application>Microsoft Office PowerPoint</Application>
  <PresentationFormat>自定义</PresentationFormat>
  <Paragraphs>180</Paragraphs>
  <Slides>30</Slides>
  <Notes>6</Notes>
  <HiddenSlides>0</HiddenSlides>
  <MMClips>0</MMClips>
  <ScaleCrop>false</ScaleCrop>
  <HeadingPairs>
    <vt:vector size="4" baseType="variant">
      <vt:variant>
        <vt:lpstr>主题</vt:lpstr>
      </vt:variant>
      <vt:variant>
        <vt:i4>6</vt:i4>
      </vt:variant>
      <vt:variant>
        <vt:lpstr>幻灯片标题</vt:lpstr>
      </vt:variant>
      <vt:variant>
        <vt:i4>30</vt:i4>
      </vt:variant>
    </vt:vector>
  </HeadingPairs>
  <TitlesOfParts>
    <vt:vector size="36" baseType="lpstr">
      <vt:lpstr>Office 主题​​</vt:lpstr>
      <vt:lpstr>Office 主题</vt:lpstr>
      <vt:lpstr>1_Office 主题</vt:lpstr>
      <vt:lpstr>2_Office 主题</vt:lpstr>
      <vt:lpstr>3_Office 主题</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PC</cp:lastModifiedBy>
  <cp:revision>2</cp:revision>
  <dcterms:created xsi:type="dcterms:W3CDTF">2020-02-08T05:56:00Z</dcterms:created>
  <dcterms:modified xsi:type="dcterms:W3CDTF">2021-10-05T02:02:18Z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2052-11.1.0.10000</vt:lpwstr>
  </property>
</Properties>
</file>