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69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4" r:id="rId4"/>
    <p:sldMasterId id="2147483695" r:id="rId5"/>
    <p:sldMasterId id="2147483706" r:id="rId6"/>
    <p:sldMasterId id="2147483717" r:id="rId7"/>
  </p:sldMasterIdLst>
  <p:notesMasterIdLst>
    <p:notesMasterId r:id="rId44"/>
  </p:notesMasterIdLst>
  <p:handoutMasterIdLst>
    <p:handoutMasterId r:id="rId45"/>
  </p:handoutMasterIdLst>
  <p:sldIdLst>
    <p:sldId id="295" r:id="rId8"/>
    <p:sldId id="319" r:id="rId9"/>
    <p:sldId id="425" r:id="rId10"/>
    <p:sldId id="464" r:id="rId11"/>
    <p:sldId id="431" r:id="rId12"/>
    <p:sldId id="434" r:id="rId13"/>
    <p:sldId id="440" r:id="rId14"/>
    <p:sldId id="439" r:id="rId15"/>
    <p:sldId id="442" r:id="rId16"/>
    <p:sldId id="443" r:id="rId17"/>
    <p:sldId id="415" r:id="rId18"/>
    <p:sldId id="441" r:id="rId19"/>
    <p:sldId id="437" r:id="rId20"/>
    <p:sldId id="418" r:id="rId21"/>
    <p:sldId id="456" r:id="rId22"/>
    <p:sldId id="446" r:id="rId23"/>
    <p:sldId id="447" r:id="rId24"/>
    <p:sldId id="448" r:id="rId25"/>
    <p:sldId id="419" r:id="rId26"/>
    <p:sldId id="451" r:id="rId27"/>
    <p:sldId id="452" r:id="rId28"/>
    <p:sldId id="454" r:id="rId29"/>
    <p:sldId id="457" r:id="rId30"/>
    <p:sldId id="455" r:id="rId31"/>
    <p:sldId id="458" r:id="rId32"/>
    <p:sldId id="438" r:id="rId33"/>
    <p:sldId id="460" r:id="rId34"/>
    <p:sldId id="420" r:id="rId35"/>
    <p:sldId id="461" r:id="rId36"/>
    <p:sldId id="416" r:id="rId37"/>
    <p:sldId id="414" r:id="rId38"/>
    <p:sldId id="423" r:id="rId39"/>
    <p:sldId id="429" r:id="rId40"/>
    <p:sldId id="430" r:id="rId41"/>
    <p:sldId id="463" r:id="rId42"/>
    <p:sldId id="426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33CC"/>
    <a:srgbClr val="FEFEFE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83725" autoAdjust="0"/>
  </p:normalViewPr>
  <p:slideViewPr>
    <p:cSldViewPr snapToGrid="0">
      <p:cViewPr>
        <p:scale>
          <a:sx n="60" d="100"/>
          <a:sy n="60" d="100"/>
        </p:scale>
        <p:origin x="-984" y="28"/>
      </p:cViewPr>
      <p:guideLst>
        <p:guide orient="horz" pos="216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2021/8/26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15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274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A6837353-30EB-4A48-80EB-173D804AEFB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A6837353-30EB-4A48-80EB-173D804AEFB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AC421-2545-4F84-A527-1B9B71781843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A6837353-30EB-4A48-80EB-173D804AEFB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3088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12293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967740" y="0"/>
            <a:ext cx="10256520" cy="6858000"/>
          </a:xfrm>
          <a:prstGeom prst="rect">
            <a:avLst/>
          </a:prstGeom>
          <a:solidFill>
            <a:srgbClr val="313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 flipV="1">
            <a:off x="274320" y="381000"/>
            <a:ext cx="11643360" cy="6038850"/>
          </a:xfrm>
          <a:prstGeom prst="rect">
            <a:avLst/>
          </a:prstGeom>
          <a:solidFill>
            <a:srgbClr val="FBF9FB"/>
          </a:solidFill>
          <a:ln>
            <a:noFill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769428" y="6294120"/>
            <a:ext cx="653144" cy="425655"/>
            <a:chOff x="5620106" y="5372383"/>
            <a:chExt cx="1097280" cy="849985"/>
          </a:xfrm>
        </p:grpSpPr>
        <p:sp>
          <p:nvSpPr>
            <p:cNvPr id="15" name="矩形: 圆角 14"/>
            <p:cNvSpPr/>
            <p:nvPr/>
          </p:nvSpPr>
          <p:spPr>
            <a:xfrm>
              <a:off x="5620106" y="5372383"/>
              <a:ext cx="1097280" cy="849985"/>
            </a:xfrm>
            <a:prstGeom prst="roundRect">
              <a:avLst>
                <a:gd name="adj" fmla="val 4116"/>
              </a:avLst>
            </a:prstGeom>
            <a:solidFill>
              <a:srgbClr val="FBF9FB"/>
            </a:solidFill>
            <a:ln>
              <a:noFill/>
            </a:ln>
            <a:effectLst>
              <a:outerShdw blurRad="444500" dist="190500" dir="5400000" algn="t" rotWithShape="0">
                <a:srgbClr val="313C2E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V 形 15"/>
            <p:cNvSpPr/>
            <p:nvPr/>
          </p:nvSpPr>
          <p:spPr>
            <a:xfrm rot="5400000">
              <a:off x="5963980" y="5448792"/>
              <a:ext cx="409530" cy="681879"/>
            </a:xfrm>
            <a:prstGeom prst="chevron">
              <a:avLst>
                <a:gd name="adj" fmla="val 84426"/>
              </a:avLst>
            </a:prstGeom>
            <a:solidFill>
              <a:srgbClr val="313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39531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2021/8/26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6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6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69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6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7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ags" Target="../tags/tag7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ags" Target="../tags/tag7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ags" Target="../tags/tag7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ags" Target="../tags/tag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9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706439"/>
            <a:ext cx="12192000" cy="2746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711200"/>
            <a:ext cx="2150533" cy="266700"/>
          </a:xfrm>
          <a:prstGeom prst="rect">
            <a:avLst/>
          </a:prstGeom>
          <a:gradFill rotWithShape="0">
            <a:gsLst>
              <a:gs pos="0">
                <a:srgbClr val="DADADA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 rot="32400000">
            <a:off x="10041467" y="711200"/>
            <a:ext cx="2150533" cy="266700"/>
          </a:xfrm>
          <a:prstGeom prst="rect">
            <a:avLst/>
          </a:prstGeom>
          <a:gradFill rotWithShape="0">
            <a:gsLst>
              <a:gs pos="0">
                <a:srgbClr val="EAEAEA"/>
              </a:gs>
              <a:gs pos="100000">
                <a:srgbClr val="DADAD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smtClean="0">
              <a:solidFill>
                <a:srgbClr val="000000"/>
              </a:solidFill>
            </a:endParaRPr>
          </a:p>
        </p:txBody>
      </p:sp>
      <p:pic>
        <p:nvPicPr>
          <p:cNvPr id="27657" name="Picture 9" descr="netease-bobo19-summer-no102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971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2021/8/26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56" name="Rectangle 1188"/>
          <p:cNvSpPr>
            <a:spLocks noChangeArrowheads="1"/>
          </p:cNvSpPr>
          <p:nvPr userDrawn="1"/>
        </p:nvSpPr>
        <p:spPr bwMode="auto">
          <a:xfrm>
            <a:off x="5486401" y="50801"/>
            <a:ext cx="672041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smtClean="0">
                <a:solidFill>
                  <a:srgbClr val="D6D7BB"/>
                </a:solidFill>
                <a:latin typeface="Times New Roman" panose="02020603050405020304" pitchFamily="18" charset="0"/>
              </a:rPr>
              <a:t>第</a:t>
            </a:r>
            <a:r>
              <a:rPr kumimoji="1" lang="en-US" altLang="zh-CN" sz="2800" smtClean="0">
                <a:solidFill>
                  <a:srgbClr val="D6D7BB"/>
                </a:solidFill>
                <a:latin typeface="Times New Roman" panose="02020603050405020304" pitchFamily="18" charset="0"/>
              </a:rPr>
              <a:t>25</a:t>
            </a:r>
            <a:r>
              <a:rPr kumimoji="1" lang="zh-CN" altLang="en-US" sz="2800" smtClean="0">
                <a:solidFill>
                  <a:srgbClr val="D6D7BB"/>
                </a:solidFill>
                <a:latin typeface="Times New Roman" panose="02020603050405020304" pitchFamily="18" charset="0"/>
              </a:rPr>
              <a:t>课 世界多极化趋势</a:t>
            </a:r>
          </a:p>
        </p:txBody>
      </p:sp>
      <p:sp>
        <p:nvSpPr>
          <p:cNvPr id="59557" name="Rectangle 1189"/>
          <p:cNvSpPr>
            <a:spLocks noChangeArrowheads="1"/>
          </p:cNvSpPr>
          <p:nvPr userDrawn="1"/>
        </p:nvSpPr>
        <p:spPr bwMode="auto">
          <a:xfrm>
            <a:off x="0" y="706439"/>
            <a:ext cx="12192000" cy="2746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59558" name="Rectangle 1190"/>
          <p:cNvSpPr>
            <a:spLocks noChangeArrowheads="1"/>
          </p:cNvSpPr>
          <p:nvPr userDrawn="1"/>
        </p:nvSpPr>
        <p:spPr bwMode="auto">
          <a:xfrm>
            <a:off x="0" y="984250"/>
            <a:ext cx="12192000" cy="5873750"/>
          </a:xfrm>
          <a:prstGeom prst="rect">
            <a:avLst/>
          </a:prstGeom>
          <a:solidFill>
            <a:srgbClr val="E2DFD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18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20483" y="2964024"/>
            <a:ext cx="726368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 dirty="0" smtClean="0"/>
              <a:t>  </a:t>
            </a:r>
            <a:r>
              <a:rPr lang="zh-CN" altLang="en-US" sz="4800" b="1" dirty="0">
                <a:solidFill>
                  <a:srgbClr val="002060"/>
                </a:solidFill>
                <a:latin typeface="方正姚体" pitchFamily="2" charset="-122"/>
                <a:ea typeface="方正姚体" pitchFamily="2" charset="-122"/>
              </a:rPr>
              <a:t>中</a:t>
            </a:r>
            <a:r>
              <a:rPr lang="zh-CN" altLang="en-US" sz="4800" b="1" dirty="0" smtClean="0">
                <a:solidFill>
                  <a:srgbClr val="002060"/>
                </a:solidFill>
                <a:latin typeface="方正姚体" pitchFamily="2" charset="-122"/>
                <a:ea typeface="方正姚体" pitchFamily="2" charset="-122"/>
              </a:rPr>
              <a:t>国古代的法治与教化</a:t>
            </a:r>
            <a:endParaRPr lang="en-US" altLang="zh-CN" sz="4800" b="1" dirty="0" smtClean="0">
              <a:solidFill>
                <a:srgbClr val="00206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7641" y="4949563"/>
            <a:ext cx="10886527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【课标要求】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知道中国先秦时期成文法的产生过程，以及这一时期思想家对于德治、法治关系的讨论；知道自西汉起历代王朝法律、礼教并用的统治手段。</a:t>
            </a:r>
            <a:endParaRPr lang="zh-CN" altLang="zh-CN" sz="2400" b="1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89335" y="850238"/>
            <a:ext cx="1225671" cy="2523290"/>
            <a:chOff x="10606307" y="1292095"/>
            <a:chExt cx="919480" cy="1892935"/>
          </a:xfrm>
        </p:grpSpPr>
        <p:pic>
          <p:nvPicPr>
            <p:cNvPr id="7" name="PA_图片 2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6307" y="1292095"/>
              <a:ext cx="919480" cy="189293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758216" y="1577845"/>
              <a:ext cx="630905" cy="1482725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r>
                <a:rPr lang="zh-CN" altLang="en-US" sz="4265" b="1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第八课</a:t>
              </a:r>
              <a:endParaRPr lang="zh-CN" altLang="en-US" sz="4265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</p:grpSp>
      <p:pic>
        <p:nvPicPr>
          <p:cNvPr id="1026" name="Picture 2" descr="C:\Users\Administrator\Desktop\图片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916149"/>
            <a:ext cx="3193961" cy="3642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18364" y="1519995"/>
            <a:ext cx="11709779" cy="1667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孔子对晋国铸刑鼎予以猛烈抨击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：“晋其亡乎！失其度矣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！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贵贱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不愆，所谓度也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今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弃是度也，而为刑鼎，民在鼎矣，何以尊贵？贵何业之守？贵贱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无序。”                       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孔子家语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8363" y="3485923"/>
            <a:ext cx="1170977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思考：</a:t>
            </a:r>
            <a:endParaRPr lang="en-US" altLang="zh-CN" sz="2400" dirty="0" smtClean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孔子所谓“度”的含义是什么？他猛烈抨击铸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刑鼎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的理由是什么？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8364" y="4566276"/>
            <a:ext cx="117097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“度”指的是贵贱尊卑的等级秩序，他认为民重法则削弱贵族的尊严，不利于统治。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836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910" y="3223959"/>
            <a:ext cx="4852220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 kern="0">
                <a:solidFill>
                  <a:srgbClr val="0033CC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defRPr>
            </a:lvl1pPr>
          </a:lstStyle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"/>
          <p:cNvSpPr txBox="1"/>
          <p:nvPr/>
        </p:nvSpPr>
        <p:spPr>
          <a:xfrm>
            <a:off x="233681" y="934720"/>
            <a:ext cx="631775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先秦</a:t>
            </a:r>
            <a:r>
              <a:rPr lang="zh-CN" sz="28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时期的德治与法治产生的</a:t>
            </a:r>
            <a:r>
              <a:rPr 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背景:</a:t>
            </a:r>
            <a:endParaRPr lang="zh-CN" altLang="en-US" sz="28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3681" y="1776143"/>
            <a:ext cx="11303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政治：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春秋战国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时期，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王室</a:t>
            </a:r>
            <a:r>
              <a:rPr lang="zh-CN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衰微,诸侯争霸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礼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崩乐坏，周王室礼制社会秩序崩坏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诸侯国君们纷纷寻求治国新思想。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</a:rPr>
              <a:t>）经济</a:t>
            </a:r>
            <a:r>
              <a:rPr lang="zh-CN" altLang="en-US" sz="2400" b="1" dirty="0">
                <a:solidFill>
                  <a:srgbClr val="002060"/>
                </a:solidFill>
                <a:ea typeface="宋体" panose="02010600030101010101" pitchFamily="2" charset="-122"/>
              </a:rPr>
              <a:t>：铁农具牛耕兴起，解放了生产力，土地私有趋势。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</a:rPr>
              <a:t>）思想</a:t>
            </a:r>
            <a:r>
              <a:rPr lang="zh-CN" altLang="en-US" sz="2400" b="1" dirty="0">
                <a:solidFill>
                  <a:srgbClr val="002060"/>
                </a:solidFill>
                <a:ea typeface="宋体" panose="02010600030101010101" pitchFamily="2" charset="-122"/>
              </a:rPr>
              <a:t>：学术下移，思想活跃，百家争鸣。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成文法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产生:春秋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时期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郑国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的子产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铸刑书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引发了早期的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德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治与法治之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争</a:t>
            </a:r>
            <a:r>
              <a:rPr lang="zh-CN" altLang="en-US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思想界体现为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儒家与法家之争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0283844"/>
              </p:ext>
            </p:extLst>
          </p:nvPr>
        </p:nvGraphicFramePr>
        <p:xfrm>
          <a:off x="419771" y="1701780"/>
          <a:ext cx="11580990" cy="4805472"/>
        </p:xfrm>
        <a:graphic>
          <a:graphicData uri="http://schemas.openxmlformats.org/drawingml/2006/table">
            <a:tbl>
              <a:tblPr/>
              <a:tblGrid>
                <a:gridCol w="1222339"/>
                <a:gridCol w="1241947"/>
                <a:gridCol w="1446662"/>
                <a:gridCol w="4185484"/>
                <a:gridCol w="3484558"/>
              </a:tblGrid>
              <a:tr h="7083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方正姚体" pitchFamily="2" charset="-122"/>
                          <a:ea typeface="方正姚体" pitchFamily="2" charset="-122"/>
                        </a:rPr>
                        <a:t>派别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方正姚体" pitchFamily="2" charset="-122"/>
                          <a:ea typeface="方正姚体" pitchFamily="2" charset="-122"/>
                        </a:rPr>
                        <a:t>代表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方正姚体" pitchFamily="2" charset="-122"/>
                          <a:ea typeface="方正姚体" pitchFamily="2" charset="-122"/>
                        </a:rPr>
                        <a:t>理论来源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方正姚体" pitchFamily="2" charset="-122"/>
                          <a:ea typeface="方正姚体" pitchFamily="2" charset="-122"/>
                        </a:rPr>
                        <a:t>治国思想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方正姚体" pitchFamily="2" charset="-122"/>
                          <a:ea typeface="方正姚体" pitchFamily="2" charset="-122"/>
                        </a:rPr>
                        <a:t>教化思想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2574"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algn="ctr"/>
                      <a:endParaRPr lang="en-US" altLang="zh-CN" sz="2400" b="1" dirty="0" smtClean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方正姚体" pitchFamily="2" charset="-122"/>
                          <a:ea typeface="方正姚体" pitchFamily="2" charset="-122"/>
                        </a:rPr>
                        <a:t>儒家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春秋孔子</a:t>
                      </a: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战国孟子</a:t>
                      </a:r>
                      <a:endParaRPr lang="zh-CN" altLang="en-US" sz="2000" b="1" dirty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性善论</a:t>
                      </a:r>
                      <a:endParaRPr lang="zh-CN" altLang="en-US" sz="2000" b="1" dirty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孔子：“为政以德”“节用而爱人，使民以时”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孟子：“施仁政于民，省刑罚，薄税敛”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主张德治；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通过道德礼义教化民众，重视民生与民意，宣称</a:t>
                      </a:r>
                      <a:r>
                        <a:rPr lang="en-US" altLang="zh-CN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“</a:t>
                      </a: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民为贵，社稷次之，君为轻</a:t>
                      </a:r>
                      <a:r>
                        <a:rPr lang="en-US" altLang="zh-CN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”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6221">
                <a:tc>
                  <a:txBody>
                    <a:bodyPr/>
                    <a:lstStyle/>
                    <a:p>
                      <a:pPr algn="ctr"/>
                      <a:endParaRPr lang="en-US" altLang="zh-CN" sz="2400" b="1" dirty="0" smtClean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algn="ctr"/>
                      <a:endParaRPr lang="en-US" altLang="zh-CN" sz="2400" b="1" dirty="0" smtClean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方正姚体" pitchFamily="2" charset="-122"/>
                          <a:ea typeface="方正姚体" pitchFamily="2" charset="-122"/>
                        </a:rPr>
                        <a:t>法家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商鞅</a:t>
                      </a: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韩非子</a:t>
                      </a:r>
                      <a:endParaRPr lang="zh-CN" altLang="en-US" sz="2000" b="1" dirty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</a:rPr>
                        <a:t>人性恶</a:t>
                      </a:r>
                    </a:p>
                    <a:p>
                      <a:endParaRPr lang="zh-CN" altLang="en-US" sz="2000" b="1" dirty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商鞅：颁行一系列法令保护新兴地主阶级的利益；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韩非子：君主要以法、术、势驾驭臣下；君主要赏罚分明。</a:t>
                      </a:r>
                      <a:endParaRPr lang="zh-CN" altLang="en-US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  <a:cs typeface="DFKai-SB" panose="03000509000000000000" charset="-120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主张法治；</a:t>
                      </a: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  <a:cs typeface="DFKai-SB" panose="03000509000000000000" charset="-120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  <a:cs typeface="DFKai-SB" panose="03000509000000000000" charset="-120"/>
                        <a:sym typeface="+mn-ea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“</a:t>
                      </a:r>
                      <a:r>
                        <a:rPr lang="en-US" altLang="zh-CN" sz="2000" b="1" spc="130" dirty="0" err="1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以法为教</a:t>
                      </a:r>
                      <a:r>
                        <a:rPr lang="en-US" altLang="zh-CN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”</a:t>
                      </a:r>
                      <a:endParaRPr lang="en-US" altLang="zh-CN" sz="2000" b="1" spc="130" dirty="0" smtClean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  <a:cs typeface="DFKai-SB" panose="03000509000000000000" charset="-120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spc="130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“</a:t>
                      </a:r>
                      <a:r>
                        <a:rPr lang="en-US" altLang="zh-CN" sz="2000" b="1" spc="130" dirty="0" err="1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以吏为师</a:t>
                      </a:r>
                      <a:r>
                        <a:rPr lang="en-US" altLang="zh-CN" sz="1800" b="1" spc="130" dirty="0" smtClean="0">
                          <a:solidFill>
                            <a:schemeClr val="tx1"/>
                          </a:solidFill>
                          <a:latin typeface="DFKai-SB" panose="03000509000000000000" charset="-120"/>
                          <a:ea typeface="DFKai-SB" panose="03000509000000000000" charset="-120"/>
                          <a:cs typeface="DFKai-SB" panose="03000509000000000000" charset="-120"/>
                          <a:sym typeface="+mn-ea"/>
                        </a:rPr>
                        <a:t>”</a:t>
                      </a:r>
                      <a:endParaRPr lang="en-US" altLang="zh-CN" sz="1800" b="1" spc="130" dirty="0" smtClean="0">
                        <a:solidFill>
                          <a:schemeClr val="tx1"/>
                        </a:solidFill>
                        <a:latin typeface="DFKai-SB" panose="03000509000000000000" charset="-120"/>
                        <a:ea typeface="DFKai-SB" panose="03000509000000000000" charset="-120"/>
                        <a:cs typeface="DFKai-SB" panose="03000509000000000000" charset="-120"/>
                      </a:endParaRP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233681" y="934720"/>
            <a:ext cx="52357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德</a:t>
            </a:r>
            <a:r>
              <a:rPr lang="zh-CN" sz="28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治与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法治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思想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之争的表现</a:t>
            </a:r>
            <a:r>
              <a:rPr 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:</a:t>
            </a:r>
            <a:endParaRPr lang="zh-CN" altLang="en-US" sz="28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2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859310"/>
            <a:ext cx="5847894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子曰：“道之以政，齐之以刑，民免而无耻；道之以德，齐之以礼，有耻且格。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” 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——《</a:t>
            </a:r>
            <a:r>
              <a:rPr lang="en-US" altLang="zh-CN" sz="2400" b="1" dirty="0" err="1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论语·为政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》</a:t>
            </a:r>
          </a:p>
          <a:p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“恻隐之心，人皆有之；羞恶之心，人皆有之；恭敬之心，人皆有之；是非之心，人皆有之。恻隐之心，仁也；羞恶之心，义也；恭敬之心，礼也；是非之心，智也。仁义礼智非由外铄我也，我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固有之也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。”</a:t>
            </a:r>
          </a:p>
          <a:p>
            <a:pPr algn="r"/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《孟子·告子上》</a:t>
            </a:r>
          </a:p>
          <a:p>
            <a:pPr algn="l"/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“王如施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仁政於民，省刑罚，薄税敛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，深耕易耨，壮者以暇日，修其孝悌忠信，入以事其父兄，出以事其长上，可使制梃以挞秦楚之坚甲利兵矣。” </a:t>
            </a:r>
          </a:p>
          <a:p>
            <a:pPr algn="r"/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《孟子·梁惠王上》</a:t>
            </a:r>
            <a:endParaRPr lang="en-US" altLang="zh-CN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4534" y="854843"/>
            <a:ext cx="5959143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公元前359年，商鞅以《法经》为蓝本，制定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《秦律》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6篇，历史上称为“改法为律”。律字原意指定音的竹笛，后来也指音乐的旋律、节拍，主要含义是稳定。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商鞅用“律”字代替了“法”字，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主要是为了阐明法律的稳定性和普遍适用性，把法律解释为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一种稳定的必须普遍遵守执行的条文。</a:t>
            </a:r>
          </a:p>
          <a:p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法：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法治，韩非子主张"立法于君"，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“以法为教，以吏为师”，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法不阿贵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术：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君主统治的手段。内容包括任免、考核、赏罚各级官员的手段。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势：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主要指君王手中的权势、权威即君主统治所依托的权力和威势。</a:t>
            </a:r>
          </a:p>
          <a:p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79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6555" y="1689336"/>
            <a:ext cx="117763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noProof="1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noProof="1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2400" b="1" noProof="1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思想</a:t>
            </a:r>
            <a:r>
              <a:rPr lang="zh-CN" altLang="en-US" sz="2400" b="1" noProof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是现实的反映</a:t>
            </a:r>
            <a:r>
              <a:rPr lang="zh-CN" altLang="en-US" sz="2400" b="1" noProof="1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。战争是战国时代的显著特点，</a:t>
            </a:r>
            <a:r>
              <a:rPr lang="zh-CN" altLang="en-US" sz="2400" b="1" noProof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“战胜强立”</a:t>
            </a:r>
            <a:r>
              <a:rPr lang="zh-CN" altLang="en-US" sz="2400" b="1" noProof="1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是战国历史的主线</a:t>
            </a:r>
            <a:r>
              <a:rPr lang="zh-CN" altLang="en-US" sz="2400" b="1" noProof="1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两者争论的焦点在于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治国思想与手段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儒家主张通过道德礼义教化民众，法家主张以法治国、富国强兵。</a:t>
            </a:r>
          </a:p>
          <a:p>
            <a:pPr>
              <a:lnSpc>
                <a:spcPct val="150000"/>
              </a:lnSpc>
            </a:pPr>
            <a:r>
              <a:rPr lang="zh-CN" altLang="en-US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（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2</a:t>
            </a:r>
            <a:r>
              <a:rPr lang="zh-CN" altLang="en-US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）</a:t>
            </a:r>
            <a:r>
              <a:rPr lang="zh-CN" altLang="zh-CN" sz="24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Songti SC"/>
              </a:rPr>
              <a:t>儒家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Songti SC"/>
              </a:rPr>
              <a:t>思想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主张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通过道德礼义教化民众，重视民生与民意，但并不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适用于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列强兼并、战争激烈的战国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时期</a:t>
            </a:r>
            <a:r>
              <a:rPr lang="zh-CN" altLang="en-US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，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其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仁政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与德治思想难以落到实处，无助于国君实现强国抱负。</a:t>
            </a:r>
          </a:p>
          <a:p>
            <a:pPr>
              <a:lnSpc>
                <a:spcPct val="150000"/>
              </a:lnSpc>
            </a:pPr>
            <a:r>
              <a:rPr lang="zh-CN" altLang="en-US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（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3</a:t>
            </a:r>
            <a:r>
              <a:rPr lang="zh-CN" altLang="en-US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）</a:t>
            </a:r>
            <a:r>
              <a:rPr lang="zh-CN" altLang="zh-CN" sz="24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Songti SC"/>
              </a:rPr>
              <a:t>法家</a:t>
            </a:r>
            <a:r>
              <a:rPr lang="zh-CN" altLang="zh-CN" sz="2400" b="1" kern="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Songti SC"/>
              </a:rPr>
              <a:t>思想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既能带来富国强兵的现实利益，又满足了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各国君主专制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的愿望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。正是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在法家思想的指引下，秦国不断富国强兵，最终统一六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国</a:t>
            </a:r>
            <a:r>
              <a:rPr lang="zh-CN" altLang="en-US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，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建立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了中国历史上第一个君主专制中央集权的封建国家。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233681" y="934720"/>
            <a:ext cx="52357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、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德</a:t>
            </a:r>
            <a:r>
              <a:rPr lang="zh-CN" sz="28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治与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法治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思想之争的评价</a:t>
            </a:r>
            <a:r>
              <a:rPr 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:</a:t>
            </a:r>
            <a:endParaRPr lang="zh-CN" altLang="en-US" sz="28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9709" y="1490486"/>
            <a:ext cx="117519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）秦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以法家思想治国，推动了律的编纂。此后历朝法典多以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“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律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命名。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）汉朝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沿袭秦律，制成《九章律》。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3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）秦汉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朝廷还发布法律文告，称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“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令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，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“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律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和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“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令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都具有法律效力。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4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）汉武帝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以后儒家思想成为主流意识形态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，儒家知识分子以经注律，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律令开始了儒家化的过程。</a:t>
            </a:r>
            <a:endParaRPr lang="zh-CN" altLang="en-US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26" y="4148920"/>
            <a:ext cx="3434715" cy="2083026"/>
          </a:xfrm>
          <a:prstGeom prst="rect">
            <a:avLst/>
          </a:prstGeom>
        </p:spPr>
      </p:pic>
      <p:sp>
        <p:nvSpPr>
          <p:cNvPr id="7" name="文本框 12"/>
          <p:cNvSpPr txBox="1"/>
          <p:nvPr/>
        </p:nvSpPr>
        <p:spPr>
          <a:xfrm>
            <a:off x="3650901" y="6330362"/>
            <a:ext cx="2122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秦律十八种</a:t>
            </a:r>
            <a:endParaRPr lang="zh-CN" altLang="en-US" sz="2000" b="1" dirty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98" y="4148920"/>
            <a:ext cx="4375150" cy="2083026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8100837" y="6330362"/>
            <a:ext cx="3295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张家山汉简</a:t>
            </a:r>
            <a:r>
              <a:rPr lang="en-US" altLang="zh-CN" sz="2000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2000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二年律令</a:t>
            </a:r>
            <a:r>
              <a:rPr lang="en-US" altLang="zh-CN" sz="2000" b="1" dirty="0" smtClean="0">
                <a:solidFill>
                  <a:srgbClr val="002060"/>
                </a:solidFill>
                <a:latin typeface="仿宋" pitchFamily="49" charset="-122"/>
                <a:ea typeface="仿宋" pitchFamily="49" charset="-122"/>
              </a:rPr>
              <a:t>》</a:t>
            </a:r>
            <a:endParaRPr lang="zh-CN" altLang="en-US" sz="2000" b="1" dirty="0">
              <a:solidFill>
                <a:srgbClr val="00206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233680" y="934720"/>
            <a:ext cx="908774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、秦汉时期法律的发展</a:t>
            </a:r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法律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儒家化的开始</a:t>
            </a:r>
            <a:endParaRPr lang="zh-CN" altLang="en-US" sz="28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7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33681" y="1613356"/>
            <a:ext cx="7023558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材料一：汉家自有制度，本以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霸王道杂之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                   ——《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汉书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元帝纪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材料二：儒者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博而寡要，劳而少功，是以其事难尽从，然其序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君臣父子之礼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，列夫妇长幼之别，不可易也；法家严而少恩，然其正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君臣上下之分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，不可改矣。</a:t>
            </a:r>
            <a:endParaRPr lang="en-US" altLang="zh-CN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        ——《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史记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太史公自序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en-US" altLang="zh-CN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8166" y="5795993"/>
            <a:ext cx="1176916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汉代统治思想的特点：外</a:t>
            </a:r>
            <a:r>
              <a: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儒内</a:t>
            </a:r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法（儒表法里）</a:t>
            </a:r>
            <a:endParaRPr lang="en-US" altLang="zh-CN" sz="2800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说明：儒家</a:t>
            </a:r>
            <a:r>
              <a: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和法家在强调社会</a:t>
            </a:r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等级方面</a:t>
            </a:r>
            <a:r>
              <a: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具有共同特征</a:t>
            </a:r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37733" y="1648248"/>
            <a:ext cx="442959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外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儒内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法：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即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表面上推崇儒家思想，但是实际操作上依赖法家的思想，往往是儒法结合、儒法互济。儒学讲究伦理教化，而法家重在政令刑罚，这两种思想在汉代时彼此糅杂，形成了互补的统治术。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sp>
        <p:nvSpPr>
          <p:cNvPr id="18" name="文本框 1"/>
          <p:cNvSpPr txBox="1"/>
          <p:nvPr/>
        </p:nvSpPr>
        <p:spPr>
          <a:xfrm>
            <a:off x="233680" y="934720"/>
            <a:ext cx="908774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、秦汉时期法律的发展</a:t>
            </a:r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法律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儒家化的开始</a:t>
            </a:r>
            <a:endParaRPr lang="zh-CN" altLang="en-US" sz="28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149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02208" y="4121065"/>
            <a:ext cx="10547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春秋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决狱的基本原则是什么？这说明汉代法律实践有什么特色？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207" y="4746366"/>
            <a:ext cx="1162593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春秋</a:t>
            </a:r>
            <a:r>
              <a:rPr lang="en-US" altLang="zh-CN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决狱的基本原则是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“原心定罪”</a:t>
            </a: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en-US" altLang="zh-CN" sz="2400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根据案情事实来探究当事人动机</a:t>
            </a:r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这体现了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经义对法律的主动渗透</a:t>
            </a: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法律与经义的双相融合</a:t>
            </a:r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《春秋》决狱</a:t>
            </a:r>
            <a:r>
              <a:rPr lang="en-US" altLang="zh-CN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法律儒家化的</a:t>
            </a: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开端。</a:t>
            </a:r>
            <a:endParaRPr lang="zh-CN" altLang="en-US" sz="2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3680" y="1501485"/>
            <a:ext cx="1169446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董仲舒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决狱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曰：甲父乙与丙争言相斗。丙以佩刀刺乙，甲即以杖击丙，误伤乙。甲当何论？或曰：殴父也，当枭首。论曰：臣愚以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父子至亲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也，闻其斗，莫不有怵怅之心。扶杖而救之，非所伊欲诟父也。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春秋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之义，许止父病，进药于其父而卒。君子原心，赦而不诛。甲非律所殴父，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不当坐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233680" y="934720"/>
            <a:ext cx="908774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、秦汉时期法律的发展</a:t>
            </a:r>
            <a:r>
              <a:rPr lang="en-US" altLang="zh-CN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法律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黑体" panose="02010609060101010101" pitchFamily="2" charset="-122"/>
                <a:sym typeface="+mn-ea"/>
              </a:rPr>
              <a:t>儒家化的开始</a:t>
            </a:r>
            <a:endParaRPr lang="zh-CN" altLang="en-US" sz="2800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501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81610" y="850020"/>
            <a:ext cx="1055917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、魏晋时期的律令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律令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儒家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化的发展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610" y="2327348"/>
            <a:ext cx="114490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/>
                <a:ea typeface="宋体"/>
              </a:rPr>
              <a:t>①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汉武帝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以后儒家思想成为主流意识形态，儒家知识分子以经注律，律令逐渐儒家化。（开端）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/>
                <a:ea typeface="宋体"/>
              </a:rPr>
              <a:t>②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魏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明帝在朝廷设置律博士，命令专用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儒家思想来解释律令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以经注律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），进一步推动了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律令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儒家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化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34290" y="1588684"/>
            <a:ext cx="567563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）律令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儒家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化的原因：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0" y="4826675"/>
            <a:ext cx="12299477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）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 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律令儒家化基本原则：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法律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以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亲属之间的尊卑亲疏作为量刑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的重要原则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之一</a:t>
            </a:r>
            <a:endParaRPr lang="en-US" altLang="zh-CN" sz="28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      律令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儒家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化的目的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：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主要在于维护儒家提倡的三纲五常。</a:t>
            </a: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5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3"/>
          <p:cNvSpPr txBox="1"/>
          <p:nvPr/>
        </p:nvSpPr>
        <p:spPr>
          <a:xfrm>
            <a:off x="536307" y="921423"/>
            <a:ext cx="11296301" cy="4437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“八议”是封建贵族官僚中的八种人犯罪后,享有减免刑罚处分的特权制度。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具体包括:一、议亲，指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皇亲国戚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；二、议故，指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皇帝的亲密故旧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；三、议贤，指朝廷认为“有大德行”的人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；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八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、议宾，指前朝国君的后裔被尊为国宾的。上述八种特殊人物犯罪，司法官员不能直接定罪判刑，而要将他的犯罪情况和特殊身份报到朝廷，由负责的官员集体审议，提出意见，报请皇帝裁决，给予宽宥处理。一般情况下死刑均能免除，其他的刑罚则可以降等处理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   维护皇亲国戚官僚贵族等级特权的“八议”制度，将《周礼》中的“八辟”制度正式规定到法典之中，这是礼法结合的突出表现，也是法律儒家化的突出表现。</a:t>
            </a:r>
          </a:p>
        </p:txBody>
      </p:sp>
      <p:sp>
        <p:nvSpPr>
          <p:cNvPr id="13" name="文本框 4"/>
          <p:cNvSpPr txBox="1"/>
          <p:nvPr/>
        </p:nvSpPr>
        <p:spPr>
          <a:xfrm>
            <a:off x="536308" y="5580556"/>
            <a:ext cx="1129630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“八议”、“以服制论罪”、“子孙违犯教令”、“同姓不婚”、“义绝”（强制离婚）、“七出”（休妻）、“三不去”（不可休妻）、“十恶”等纳入法律条文或制度。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纳礼入律</a:t>
            </a:r>
            <a:endParaRPr lang="zh-CN" altLang="en-US" sz="32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5037" y="788670"/>
            <a:ext cx="64780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法律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是统治阶级意志的体现，是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国家的统治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工具，着眼于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防范和惩处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教化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社会治理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的重要工具，着眼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于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教育与引导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，两者相辅相成。</a:t>
            </a:r>
          </a:p>
          <a:p>
            <a:r>
              <a:rPr lang="zh-CN" altLang="en-US" sz="24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国古代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法律最早成文于春秋时期，确立于秦，成熟于隋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唐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礼法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结合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是中华法系的重要特点。</a:t>
            </a: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西方法律的发展也有自己的路径，在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罗马法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的基础上，英国和法国分别发展了英美法系和大陆法系，强调司法独立、保护个人权利。</a:t>
            </a:r>
          </a:p>
          <a:p>
            <a:r>
              <a:rPr lang="zh-CN" altLang="en-US" sz="24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中国成立后，法治建设取得显著成就，形成了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中国特色社会主义法律体系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，全面推进依法治国；社会主义精神文明建设取得新成就，形成了社会主义核心价值观。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9276" y="788670"/>
            <a:ext cx="222661" cy="6101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43"/>
          <p:cNvSpPr txBox="1"/>
          <p:nvPr/>
        </p:nvSpPr>
        <p:spPr>
          <a:xfrm>
            <a:off x="0" y="137942"/>
            <a:ext cx="268983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02" y="3839210"/>
            <a:ext cx="4474497" cy="28108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1" y="952902"/>
            <a:ext cx="4474497" cy="264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6943" y="958946"/>
            <a:ext cx="99989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、唐朝的法治与礼治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律令儒家化的完成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14651" y="2322843"/>
            <a:ext cx="1090842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/>
                <a:ea typeface="宋体"/>
              </a:rPr>
              <a:t>①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律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在唐初经过删繁就简。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/>
                <a:ea typeface="宋体"/>
              </a:rPr>
              <a:t>②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唐高宗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永徽年间，在《贞观律》的基础上修订颁布《永徽律》。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/>
                <a:ea typeface="宋体"/>
              </a:rPr>
              <a:t>③后来，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唐高宗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又命人对律文逐条解释，撰成《永徽律疏》，即《唐律疏议》。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DFKai-SB" panose="03000509000000000000" charset="-120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sp>
        <p:nvSpPr>
          <p:cNvPr id="10" name="文本框 7"/>
          <p:cNvSpPr txBox="1"/>
          <p:nvPr/>
        </p:nvSpPr>
        <p:spPr>
          <a:xfrm>
            <a:off x="236943" y="1660829"/>
            <a:ext cx="425317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）唐朝的法治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0" y="2322843"/>
            <a:ext cx="11803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表现：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34290" y="4059477"/>
            <a:ext cx="11803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评价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：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1170761" y="4088343"/>
            <a:ext cx="10908422" cy="1667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唐律疏议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继承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了汉魏以来</a:t>
            </a:r>
            <a:r>
              <a:rPr lang="zh-CN" altLang="zh-CN" sz="24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法律制定和阐释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的经验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现存</a:t>
            </a:r>
            <a:r>
              <a:rPr lang="zh-CN" altLang="zh-CN" sz="24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最早、最为完整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的封建法典,是</a:t>
            </a:r>
            <a:r>
              <a:rPr lang="zh-CN" altLang="zh-CN" sz="2400" b="1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中华法系</a:t>
            </a:r>
            <a:r>
              <a:rPr lang="zh-CN" altLang="zh-CN" sz="2400" b="1" dirty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确立的标志</a:t>
            </a:r>
            <a:r>
              <a:rPr lang="zh-CN" alt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此后，历代王朝大多以此为蓝本创制自己的法律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222" y="5903893"/>
            <a:ext cx="12053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宋体"/>
                <a:ea typeface="宋体"/>
              </a:rPr>
              <a:t>特点：唐律</a:t>
            </a:r>
            <a:r>
              <a:rPr lang="zh-CN" altLang="zh-CN" sz="28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是</a:t>
            </a:r>
            <a:r>
              <a:rPr lang="zh-CN" altLang="zh-CN" sz="2800" b="1" dirty="0" smtClean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礼法结合</a:t>
            </a:r>
            <a:r>
              <a:rPr lang="zh-CN" altLang="zh-CN" sz="28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zh-CN" sz="28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典范</a:t>
            </a:r>
            <a:r>
              <a:rPr lang="zh-CN" altLang="en-US" sz="28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。如</a:t>
            </a:r>
            <a:r>
              <a:rPr lang="zh-CN" altLang="en-US" sz="28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对儒家伦理中的“孝”特别重视，要求维护孝的伦理的相关律文有数十条之多</a:t>
            </a:r>
            <a:r>
              <a:rPr lang="zh-CN" altLang="zh-CN" sz="2800" b="1" dirty="0" smtClean="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。</a:t>
            </a:r>
            <a:endParaRPr lang="zh-CN" altLang="zh-CN" sz="2800" b="1" dirty="0" smtClean="0">
              <a:solidFill>
                <a:srgbClr val="002060"/>
              </a:solidFill>
              <a:ea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417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06444" y="1170523"/>
            <a:ext cx="11525885" cy="3785652"/>
          </a:xfrm>
          <a:prstGeom prst="rect">
            <a:avLst/>
          </a:prstGeom>
          <a:ln>
            <a:solidFill>
              <a:srgbClr val="4B6865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唐律号称“一准乎礼” ，明确宣称 “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德礼为政教之本，刑罚为政教之用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” 作为德礼的孝道成为立法和司法必须尊奉之圭臬，在法律中得到淋漓尽致的体现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                           ——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龙大轩《孝道:中国传统法律的价值核心》</a:t>
            </a:r>
          </a:p>
          <a:p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在唐律律文及疏议中涉及的与不孝相关的条款有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107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条，占全部条款的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21%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左右。</a:t>
            </a:r>
            <a:endParaRPr lang="en-US" altLang="zh-CN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                             ——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卢楠：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《&lt;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唐律疏议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&gt;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之“不孝”一准乎礼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</a:p>
          <a:p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唐律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中“十恶”制度所规定的犯罪大致可以分为两类：一为侵犯皇权与特权的犯罪；一为违反伦理纲常的犯罪。唐律规定凡犯十恶者，不适用八议等规定，且为常赦所不原，此即俗语所谓“十恶不赦”的渊源。这些特别规定充分体现了唐朝的本质和重点在于维护皇权、特权、传统了伦理纲常及伦理关系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                              ——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武树臣：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中国法律思想史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》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444" y="5720649"/>
            <a:ext cx="115265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重视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孝道；孝道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与法律高度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结合；孝道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精神是唐律的核心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价值；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推动民间礼俗的成文法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化；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法律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儒家化在唐代初告完成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444" y="5186362"/>
            <a:ext cx="467147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上述材料体现了唐律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的那些特点?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10952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4733" y="4751387"/>
            <a:ext cx="1929130" cy="210661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217373" y="4871264"/>
            <a:ext cx="3782336" cy="18668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南北朝的颜之推《颜氏家训》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直接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开后世“家训”的先河，是我国古代家庭教育理论宝库中的一份珍贵遗产。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46863" y="1482166"/>
            <a:ext cx="4952846" cy="33239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   自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汉初起，家训著作随着朝代演变渐丰富多彩。家谱中记录了许多治家教子的名言警句，成为人们倾心企慕的治家良策，成为“修身”、“齐家”的典范。在家谱中有不少详记家训、家规等以资子孙遵行的。当中，最为人称道的名训，如颜氏家训、朱子治家格言等，至今脍炙人口。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236943" y="958946"/>
            <a:ext cx="99989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、唐朝的法治与礼治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律令儒家化的完成</a:t>
            </a:r>
          </a:p>
        </p:txBody>
      </p:sp>
      <p:sp>
        <p:nvSpPr>
          <p:cNvPr id="11" name="文本框 7"/>
          <p:cNvSpPr txBox="1"/>
          <p:nvPr/>
        </p:nvSpPr>
        <p:spPr>
          <a:xfrm>
            <a:off x="236943" y="1660829"/>
            <a:ext cx="425317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）唐朝的礼治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787" y="2236324"/>
            <a:ext cx="66664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/>
                <a:ea typeface="宋体"/>
                <a:cs typeface="DFKai-SB" panose="03000509000000000000" charset="-120"/>
              </a:rPr>
              <a:t>①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国家层面：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723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年，唐朝政府颁行《大唐开元礼》，分吉、宾、军、嘉、凶五礼，是一部体系庞大，体例严谨、内容繁复的礼仪法典，也是秦汉以来封建以来礼仪制度的集大成。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/>
                <a:ea typeface="宋体"/>
                <a:cs typeface="DFKai-SB" panose="03000509000000000000" charset="-120"/>
              </a:rPr>
              <a:t>②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社会层面：唐朝政府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推广魏晋南北朝以来重视家训的经验，强化基层教化。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2814" y="1506855"/>
            <a:ext cx="11840633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6870">
              <a:lnSpc>
                <a:spcPct val="150000"/>
              </a:lnSpc>
            </a:pPr>
            <a:r>
              <a:rPr lang="zh-CN" sz="24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(1)创作主体：</a:t>
            </a:r>
            <a:r>
              <a:rPr lang="zh-CN" sz="2400" b="1" dirty="0">
                <a:solidFill>
                  <a:srgbClr val="002060"/>
                </a:solidFill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中国古代家训的作者上至皇帝，下至百姓，来源广泛，身份多样。</a:t>
            </a:r>
          </a:p>
          <a:p>
            <a:pPr indent="356870">
              <a:lnSpc>
                <a:spcPct val="150000"/>
              </a:lnSpc>
            </a:pPr>
            <a:r>
              <a:rPr lang="zh-CN" sz="24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(2)呈现形式：</a:t>
            </a:r>
            <a:r>
              <a:rPr lang="zh-CN" sz="2400" b="1" dirty="0">
                <a:solidFill>
                  <a:srgbClr val="002060"/>
                </a:solidFill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中国古代家训形式丰富多样，比如“家书”“家训”“家训诗”等。</a:t>
            </a:r>
          </a:p>
          <a:p>
            <a:pPr indent="356870">
              <a:lnSpc>
                <a:spcPct val="150000"/>
              </a:lnSpc>
            </a:pPr>
            <a:r>
              <a:rPr lang="zh-CN" sz="24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(3)主要内容：</a:t>
            </a:r>
            <a:r>
              <a:rPr lang="zh-CN" sz="2400" b="1" dirty="0">
                <a:solidFill>
                  <a:srgbClr val="002060"/>
                </a:solidFill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中国古代家训与儒家思想关系密切，体现了忠孝仁义等儒家思想；中国古代家训与时代政治关系密切，比如在家训中引用朱元璋圣谕等；中国古代家训反映了社会经济的变迁，比如商品经济发展，商人家训流行。</a:t>
            </a:r>
          </a:p>
          <a:p>
            <a:pPr indent="356870">
              <a:lnSpc>
                <a:spcPct val="150000"/>
              </a:lnSpc>
            </a:pPr>
            <a:r>
              <a:rPr lang="zh-CN" sz="24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(4)主要功能：</a:t>
            </a:r>
            <a:r>
              <a:rPr lang="zh-CN" sz="2400" b="1" dirty="0">
                <a:solidFill>
                  <a:srgbClr val="002060"/>
                </a:solidFill>
                <a:uFillTx/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中国古代家训重视教化功能，起到价值引领的作用。</a:t>
            </a:r>
            <a:endParaRPr lang="en-US" sz="2400" b="1" dirty="0">
              <a:solidFill>
                <a:srgbClr val="002060"/>
              </a:solidFill>
              <a:uFillTx/>
              <a:latin typeface="宋体" pitchFamily="2" charset="-122"/>
              <a:ea typeface="宋体" pitchFamily="2" charset="-122"/>
            </a:endParaRPr>
          </a:p>
          <a:p>
            <a:pPr indent="356870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</a:rPr>
              <a:t>(5)</a:t>
            </a:r>
            <a:r>
              <a:rPr lang="zh-CN" sz="2400" b="1" dirty="0">
                <a:solidFill>
                  <a:srgbClr val="FF0000"/>
                </a:solidFill>
                <a:uFillTx/>
                <a:latin typeface="宋体" pitchFamily="2" charset="-122"/>
                <a:ea typeface="宋体" pitchFamily="2" charset="-122"/>
              </a:rPr>
              <a:t>传承发展：</a:t>
            </a:r>
            <a:r>
              <a:rPr lang="zh-CN" sz="2400" b="1" dirty="0">
                <a:solidFill>
                  <a:srgbClr val="002060"/>
                </a:solidFill>
                <a:uFillTx/>
                <a:latin typeface="宋体" pitchFamily="2" charset="-122"/>
                <a:ea typeface="宋体" pitchFamily="2" charset="-122"/>
              </a:rPr>
              <a:t>历史悠久，中国古代家训不断总结前人经验，吸取同时期人的经验。</a:t>
            </a:r>
            <a:endParaRPr lang="zh-CN" altLang="en-US" sz="2400" b="1" dirty="0">
              <a:solidFill>
                <a:srgbClr val="002060"/>
              </a:solidFill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006" y="937260"/>
            <a:ext cx="4821767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zh-CN" sz="2800" b="1" dirty="0">
                <a:solidFill>
                  <a:srgbClr val="FF0000"/>
                </a:solidFill>
                <a:uFillTx/>
                <a:ea typeface="宋体" panose="02010600030101010101" pitchFamily="2" charset="-122"/>
                <a:sym typeface="+mn-ea"/>
              </a:rPr>
              <a:t>中国古代家训的特点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912387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114" y="101577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从家训到家法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0381" y="1589763"/>
            <a:ext cx="1131470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342900" indent="-342900" algn="just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第一，如何教育子女；第二，如何处理兄弟、妯娌、继父、继母与子女之间的关系；第三，如何维持门风、治理家庭；第四，告诫子孙要务实、知足、努力读书、注意养生等；第五，告诫子孙要敬佛、不杀生、积阴德。</a:t>
            </a:r>
          </a:p>
          <a:p>
            <a:pPr algn="r"/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整理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自《颜氏家训》</a:t>
            </a:r>
            <a:endParaRPr lang="en-US" altLang="zh-CN" sz="24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微软雅黑" panose="020B0503020204020204" charset="-122"/>
            </a:endParaRPr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不遵家法、不从尊长命，妄作是非，逐诸赌博斗争伤损，各笞十五，剥落合给衣装，归役一年。改则复之。</a:t>
            </a:r>
          </a:p>
          <a:p>
            <a:pPr algn="r"/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唐代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微软雅黑" panose="020B0503020204020204" charset="-122"/>
              </a:rPr>
              <a:t>《义门家法三十三条》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0379" y="4990636"/>
            <a:ext cx="1131470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ea typeface="+mn-lt"/>
              </a:rPr>
              <a:t>惩罚规则是家法族规与传统家训的根本区别，家训是以谆谆告诫的方式教而不罚，家训重在精神教育；家法族规以条约规范的形式要求家族成员认真履行，以惩戒的办法保证族规的实行。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0381" y="4328974"/>
            <a:ext cx="6090558" cy="460375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家法族规与传统家训的根本区别是什么？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4"/>
          <p:cNvSpPr txBox="1"/>
          <p:nvPr/>
        </p:nvSpPr>
        <p:spPr>
          <a:xfrm>
            <a:off x="34290" y="172145"/>
            <a:ext cx="647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二、秦汉至隋唐时期的法律与教化</a:t>
            </a: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4185826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2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2707819628"/>
              </p:ext>
            </p:extLst>
          </p:nvPr>
        </p:nvGraphicFramePr>
        <p:xfrm>
          <a:off x="301533" y="1317488"/>
          <a:ext cx="11688819" cy="5394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39483"/>
                <a:gridCol w="10749336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朝代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法律实践活动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altLang="zh-CN" sz="2400" b="1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l"/>
                      <a:endParaRPr lang="en-US" altLang="zh-CN" sz="2400" b="1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l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宋朝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宋朝基本沿用唐朝法律体系，制定法律多以唐律为蓝本。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《唐律疏议》   《宋刑统》；《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开元二十五年令</a:t>
                      </a:r>
                      <a:r>
                        <a:rPr lang="zh-CN" altLang="en-US" sz="24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》  《天圣令》</a:t>
                      </a:r>
                      <a:endParaRPr lang="zh-CN" altLang="en-US" sz="2400" b="1" dirty="0">
                        <a:solidFill>
                          <a:srgbClr val="002060"/>
                        </a:solidFill>
                        <a:latin typeface="宋体" pitchFamily="2" charset="-122"/>
                        <a:ea typeface="宋体" pitchFamily="2" charset="-122"/>
                        <a:cs typeface="DFKai-SB" panose="03000509000000000000" charset="-120"/>
                        <a:sym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（宋代的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敕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是指皇帝对特定的人或事所作的命令。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敕的效力往往高于律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，成为断案的依据。编敕是宋代一项重要和频繁的立法活动。）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元朝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</a:rPr>
                        <a:t>对唐宋法律</a:t>
                      </a:r>
                      <a:r>
                        <a:rPr lang="zh-CN" altLang="en-US" sz="24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</a:rPr>
                        <a:t>整体上弃而不用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</a:rPr>
                        <a:t>，但在司法实践中广泛援引唐律。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altLang="zh-CN" sz="2400" b="1" dirty="0" smtClean="0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l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明朝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  <a:sym typeface="+mn-ea"/>
                        </a:rPr>
                        <a:t>明朝以唐律为蓝本制定《大明律》，在司法实践中又特别重视"例"，曾数次重修《问刑条例》，而最后一次重修采取"律为正文，例为附注"的形式，开创了律例合编的体例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清朝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 smtClean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</a:rPr>
                        <a:t>清朝法典沿袭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宋体" pitchFamily="2" charset="-122"/>
                          <a:ea typeface="宋体" pitchFamily="2" charset="-122"/>
                          <a:cs typeface="DFKai-SB" panose="03000509000000000000" charset="-120"/>
                        </a:rPr>
                        <a:t>《大明律》，同时重视例，制定《大清律例》。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4"/>
          <p:cNvSpPr txBox="1"/>
          <p:nvPr/>
        </p:nvSpPr>
        <p:spPr>
          <a:xfrm>
            <a:off x="34290" y="172118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三、宋元至明清时期的法律与教化：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232849" y="803124"/>
            <a:ext cx="586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、宋元至明清法律的发展演变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8188656" y="2586250"/>
            <a:ext cx="482166" cy="1774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184423" y="2565779"/>
            <a:ext cx="482166" cy="1774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935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4"/>
          <p:cNvSpPr txBox="1"/>
          <p:nvPr/>
        </p:nvSpPr>
        <p:spPr>
          <a:xfrm>
            <a:off x="34290" y="172118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三、宋元至明清时期的法律与教化：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47789" y="803125"/>
            <a:ext cx="586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、宋元至明清时期的教化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379" y="1261393"/>
            <a:ext cx="11687538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宋朝儒学开始向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基层渗透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，并发展出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理学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背景：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后期理学逐步确立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统治地位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传播方式：①控制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教育与科举，并通过授徒、书院讲学等方式在社会上广泛传播，甚至深入族规、家训之中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 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②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朱熹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的《家礼》和《小学》也成为家庭和幼童的行为规范。</a:t>
            </a:r>
          </a:p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宋朝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以后，儒学士人投身基层教化，以乡约教化乡里。北宋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吕大钧兄弟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是乡约的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创造者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。吕大钧撰写的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《吕氏乡约》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，是儒学士人教化乡里的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范本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zh-CN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0567" y="4551045"/>
            <a:ext cx="11516484" cy="2306955"/>
            <a:chOff x="477" y="7461"/>
            <a:chExt cx="13969" cy="363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6" y="7582"/>
              <a:ext cx="2599" cy="3512"/>
            </a:xfrm>
            <a:prstGeom prst="rect">
              <a:avLst/>
            </a:prstGeom>
          </p:spPr>
        </p:pic>
        <p:sp>
          <p:nvSpPr>
            <p:cNvPr id="8" name="文本框 10"/>
            <p:cNvSpPr txBox="1"/>
            <p:nvPr/>
          </p:nvSpPr>
          <p:spPr>
            <a:xfrm>
              <a:off x="4514" y="7461"/>
              <a:ext cx="9932" cy="363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/>
            </a:lstStyle>
            <a:p>
              <a:pPr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凡诸卑幼，事无大小，毋得专行。必咨禀于家长。</a:t>
              </a:r>
            </a:p>
            <a:p>
              <a:pPr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凡子受父母之命，必籍记而佩之，时省而速行之。事毕，则返命焉。或所命有不可行者，则和色柔声，具是非利害而白之，待父母之许，而后改之。</a:t>
              </a:r>
            </a:p>
            <a:p>
              <a:pPr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凡为人子者，出必告，反必面。</a:t>
              </a:r>
            </a:p>
            <a:p>
              <a:pPr algn="r">
                <a:lnSpc>
                  <a:spcPct val="100000"/>
                </a:lnSpc>
              </a:pP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                  </a:t>
              </a:r>
              <a:r>
                <a:rPr lang="en-US" altLang="zh-CN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——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朱熹《家礼》</a:t>
              </a:r>
            </a:p>
          </p:txBody>
        </p:sp>
        <p:sp>
          <p:nvSpPr>
            <p:cNvPr id="9" name="文本框 11"/>
            <p:cNvSpPr txBox="1"/>
            <p:nvPr/>
          </p:nvSpPr>
          <p:spPr>
            <a:xfrm>
              <a:off x="477" y="8440"/>
              <a:ext cx="1101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zh-CN" altLang="en-US" sz="20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《家礼》书影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752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4680" y="1069187"/>
            <a:ext cx="11408410" cy="23083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乡约：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乡里中订立的共同遵守的规约</a:t>
            </a:r>
            <a:endParaRPr lang="en-US" altLang="zh-CN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创立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：宋朝以后，儒学士人投身基层教化，以乡约教化乡里。</a:t>
            </a: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rPr>
              <a:t>北宋吕大钧兄弟是乡约的创造者，吕大钧撰写的《吕氏乡约》，是儒学士人教化乡里的范本。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28899" y="3648331"/>
            <a:ext cx="11022016" cy="2474595"/>
            <a:chOff x="75" y="6362"/>
            <a:chExt cx="13983" cy="3897"/>
          </a:xfrm>
        </p:grpSpPr>
        <p:sp>
          <p:nvSpPr>
            <p:cNvPr id="11" name="文本框 10"/>
            <p:cNvSpPr txBox="1"/>
            <p:nvPr/>
          </p:nvSpPr>
          <p:spPr>
            <a:xfrm>
              <a:off x="3205" y="6362"/>
              <a:ext cx="10853" cy="363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/>
            </a:lstStyle>
            <a:p>
              <a:pPr algn="l"/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德谓见善必行，闻过必改，能治其身，能治其家，能事父兄，能教子弟，能御僮仆，能肃政教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，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宋体"/>
                  <a:ea typeface="宋体"/>
                  <a:cs typeface="楷体" panose="02010609060101010101" pitchFamily="49" charset="-122"/>
                </a:rPr>
                <a:t>……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能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决是非，能兴利除害，能居官举职。</a:t>
              </a:r>
            </a:p>
            <a:p>
              <a:pPr algn="l"/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   业谓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宋体"/>
                  <a:ea typeface="宋体"/>
                  <a:cs typeface="楷体" panose="02010609060101010101" pitchFamily="49" charset="-122"/>
                </a:rPr>
                <a:t>……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读书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治田，营家济物，畏法令，谨租赋，如礼乐射御书数之类，皆可为之。非此之类，皆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为无益。</a:t>
              </a:r>
              <a:endPara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endParaRPr>
            </a:p>
            <a:p>
              <a:pPr algn="l"/>
              <a:r>
                <a:rPr lang="en-US" altLang="zh-CN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                                ——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《吕氏乡约》     </a:t>
              </a:r>
              <a:r>
                <a:rPr lang="zh-CN" altLang="en-US" sz="2100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华文新魏" panose="02010800040101010101" pitchFamily="2" charset="-122"/>
                </a:rPr>
                <a:t>                   </a:t>
              </a:r>
              <a:endParaRPr lang="zh-CN" altLang="en-US" sz="210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华文新魏" panose="0201080004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" y="9629"/>
              <a:ext cx="313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0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《吕氏乡约》书影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/>
            <a:srcRect t="10503" b="8635"/>
            <a:stretch>
              <a:fillRect/>
            </a:stretch>
          </p:blipFill>
          <p:spPr>
            <a:xfrm>
              <a:off x="138" y="6482"/>
              <a:ext cx="2908" cy="305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3496103" y="6076253"/>
            <a:ext cx="81584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我国最早的成文乡约，对明清的乡村治理模式影响很大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4"/>
          <p:cNvSpPr txBox="1"/>
          <p:nvPr/>
        </p:nvSpPr>
        <p:spPr>
          <a:xfrm>
            <a:off x="34290" y="172118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三、宋元至明清时期的法律与教化：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983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4"/>
          <p:cNvSpPr txBox="1"/>
          <p:nvPr/>
        </p:nvSpPr>
        <p:spPr>
          <a:xfrm>
            <a:off x="34290" y="172118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三、宋元至明清时期的法律与教化：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264747" y="792492"/>
            <a:ext cx="586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、宋元至明清时期的教化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9575" y="1320558"/>
            <a:ext cx="11732425" cy="2166921"/>
            <a:chOff x="-370" y="-314"/>
            <a:chExt cx="14679" cy="3447"/>
          </a:xfrm>
        </p:grpSpPr>
        <p:sp>
          <p:nvSpPr>
            <p:cNvPr id="13" name="文本框 6"/>
            <p:cNvSpPr txBox="1"/>
            <p:nvPr/>
          </p:nvSpPr>
          <p:spPr>
            <a:xfrm>
              <a:off x="2088" y="-314"/>
              <a:ext cx="12221" cy="27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/>
            </a:lstStyle>
            <a:p>
              <a:pPr indent="0" algn="just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（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3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）明朝后期：乡约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改为宣讲明太祖朱元璋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的“六谕”。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六谕主劝谕，但也有禁约成分，使乡约逐渐带有强制力。明朝儒学士人常常引用《大明律》来解释六谕，不遵乡约的百姓要受到处罚，甚至送官府治罪。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5" y="-204"/>
              <a:ext cx="1978" cy="2800"/>
            </a:xfrm>
            <a:prstGeom prst="ellipse">
              <a:avLst/>
            </a:prstGeom>
          </p:spPr>
        </p:pic>
        <p:sp>
          <p:nvSpPr>
            <p:cNvPr id="15" name="文本框 12"/>
            <p:cNvSpPr txBox="1"/>
            <p:nvPr/>
          </p:nvSpPr>
          <p:spPr>
            <a:xfrm>
              <a:off x="-370" y="2505"/>
              <a:ext cx="28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zh-CN" altLang="en-US" sz="20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明太祖朱元璋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347" y="3435966"/>
            <a:ext cx="12192348" cy="2861945"/>
            <a:chOff x="-16" y="5458"/>
            <a:chExt cx="13810" cy="4507"/>
          </a:xfrm>
        </p:grpSpPr>
        <p:sp>
          <p:nvSpPr>
            <p:cNvPr id="17" name="文本框 5"/>
            <p:cNvSpPr txBox="1"/>
            <p:nvPr/>
          </p:nvSpPr>
          <p:spPr>
            <a:xfrm>
              <a:off x="2053" y="5594"/>
              <a:ext cx="11741" cy="437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>
              <a:defPPr/>
            </a:lstStyle>
            <a:p>
              <a:pPr indent="0" algn="just" defTabSz="121920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（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4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）清朝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：</a:t>
              </a:r>
              <a:endPara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endParaRPr>
            </a:p>
            <a:p>
              <a:pPr indent="0" algn="just" defTabSz="121920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教化内容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——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乡约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基本延续了明朝的模式，但宣讲内容变成了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康熙帝“圣谕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十六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条”和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雍正帝《圣谕广训》，宣讲时也常常引用《大清律例》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。</a:t>
              </a:r>
              <a:endPara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endParaRPr>
            </a:p>
            <a:p>
              <a:pPr indent="0" algn="just" defTabSz="1219200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形式变化</a:t>
              </a:r>
              <a:r>
                <a:rPr lang="en-US" altLang="zh-CN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——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原本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由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儒学士人发起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的教化百姓的乡约，经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政府利用和推广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  <a:sym typeface="+mn-ea"/>
                </a:rPr>
                <a:t>而具有约束力，并与法律合流。</a:t>
              </a:r>
              <a:endParaRPr lang="zh-CN" altLang="en-US" sz="28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  <a:sym typeface="+mn-ea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" y="5458"/>
              <a:ext cx="1638" cy="2325"/>
            </a:xfrm>
            <a:prstGeom prst="ellipse">
              <a:avLst/>
            </a:prstGeom>
          </p:spPr>
        </p:pic>
        <p:sp>
          <p:nvSpPr>
            <p:cNvPr id="19" name="文本框 13"/>
            <p:cNvSpPr txBox="1"/>
            <p:nvPr/>
          </p:nvSpPr>
          <p:spPr>
            <a:xfrm>
              <a:off x="-16" y="7851"/>
              <a:ext cx="21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zh-CN" altLang="en-US" sz="20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清康熙帝玄烨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049679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）特点：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都以</a:t>
            </a:r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理学为指导思想；</a:t>
            </a:r>
            <a:r>
              <a: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由儒学士人发起发展到政府利用、推动</a:t>
            </a:r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r>
              <a: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由乡约逐渐与法律</a:t>
            </a:r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合流</a:t>
            </a:r>
            <a:r>
              <a: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都</a:t>
            </a:r>
            <a:r>
              <a:rPr lang="zh-CN" altLang="en-US" sz="28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以强化封建道德礼教对人民的控制、加强中央集权为</a:t>
            </a:r>
            <a:r>
              <a:rPr lang="zh-CN" altLang="en-US" sz="28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目的；</a:t>
            </a:r>
            <a:endParaRPr lang="en-US" altLang="zh-CN" sz="2800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变化：</a:t>
            </a:r>
            <a:endParaRPr lang="en-US" altLang="zh-CN" sz="2800" b="1" kern="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宋体"/>
                <a:ea typeface="宋体"/>
                <a:cs typeface="宋体" panose="02010600030101010101" pitchFamily="2" charset="-122"/>
              </a:rPr>
              <a:t>①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宋体"/>
                <a:ea typeface="宋体"/>
                <a:cs typeface="宋体" panose="02010600030101010101" pitchFamily="2" charset="-122"/>
              </a:rPr>
              <a:t>内容方面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宋体"/>
                <a:ea typeface="宋体"/>
                <a:cs typeface="宋体" panose="02010600030101010101" pitchFamily="2" charset="-122"/>
              </a:rPr>
              <a:t>由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宋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代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</a:t>
            </a:r>
            <a:r>
              <a:rPr lang="zh-CN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道德教化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为主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明清</a:t>
            </a:r>
            <a:r>
              <a:rPr lang="zh-CN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增加了宣讲</a:t>
            </a:r>
            <a:r>
              <a:rPr lang="en-US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圣谕</a:t>
            </a:r>
            <a:r>
              <a:rPr lang="en-US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的内容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sz="2800" b="1" kern="0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002060"/>
                </a:solidFill>
                <a:latin typeface="宋体"/>
                <a:ea typeface="宋体"/>
                <a:cs typeface="宋体" panose="02010600030101010101" pitchFamily="2" charset="-122"/>
              </a:rPr>
              <a:t>   ②</a:t>
            </a:r>
            <a:r>
              <a:rPr lang="zh-CN" altLang="zh-CN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乡约</a:t>
            </a:r>
            <a:r>
              <a:rPr lang="zh-CN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组织</a:t>
            </a:r>
            <a:r>
              <a:rPr lang="zh-CN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从民间自发建立到由地方官吏推动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设立</a:t>
            </a:r>
            <a:r>
              <a:rPr lang="zh-CN" altLang="en-US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而具有约束力，并与法律合流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800" b="1" kern="1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1" kern="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积极</a:t>
            </a:r>
            <a:r>
              <a:rPr lang="zh-CN" altLang="zh-CN" sz="28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作用：</a:t>
            </a:r>
            <a:r>
              <a:rPr lang="zh-CN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有利于维护社会秩序，加强基层社会治理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；有利于</a:t>
            </a:r>
            <a:r>
              <a:rPr lang="zh-CN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发展生产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；促进</a:t>
            </a:r>
            <a:r>
              <a:rPr lang="zh-CN" altLang="zh-CN" sz="28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了儒家文化和传统道德的传播</a:t>
            </a:r>
            <a:r>
              <a:rPr lang="zh-CN" altLang="zh-CN" sz="28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800" b="1" kern="1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748912"/>
            <a:ext cx="10968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知识总结：</a:t>
            </a:r>
            <a:r>
              <a:rPr lang="zh-CN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宋代</a:t>
            </a:r>
            <a:r>
              <a:rPr lang="zh-CN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到明清时期乡约制度</a:t>
            </a:r>
            <a:r>
              <a:rPr lang="zh-CN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变化、</a:t>
            </a:r>
            <a:r>
              <a:rPr lang="zh-CN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积极作用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1115" y="788817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4"/>
          <p:cNvSpPr txBox="1"/>
          <p:nvPr/>
        </p:nvSpPr>
        <p:spPr>
          <a:xfrm>
            <a:off x="34290" y="172118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三、宋元至明清时期的法律与教化：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252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5" y="268403"/>
            <a:ext cx="799902" cy="1851074"/>
            <a:chOff x="11571416" y="3959358"/>
            <a:chExt cx="620584" cy="1723139"/>
          </a:xfrm>
        </p:grpSpPr>
        <p:sp>
          <p:nvSpPr>
            <p:cNvPr id="13" name="矩形 12"/>
            <p:cNvSpPr/>
            <p:nvPr/>
          </p:nvSpPr>
          <p:spPr>
            <a:xfrm>
              <a:off x="11571416" y="3959358"/>
              <a:ext cx="620584" cy="1723137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571416" y="5115169"/>
              <a:ext cx="620584" cy="567328"/>
            </a:xfrm>
            <a:prstGeom prst="rect">
              <a:avLst/>
            </a:prstGeom>
            <a:solidFill>
              <a:srgbClr val="C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1032569" y="449083"/>
            <a:ext cx="618815" cy="1938020"/>
          </a:xfrm>
          <a:prstGeom prst="rect">
            <a:avLst/>
          </a:prstGeom>
          <a:noFill/>
        </p:spPr>
        <p:txBody>
          <a:bodyPr wrap="square" lIns="91449" tIns="45724" rIns="91449" bIns="45724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>
                <a:solidFill>
                  <a:srgbClr val="002060"/>
                </a:solidFill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64030" y="1734185"/>
            <a:ext cx="6715125" cy="1002665"/>
            <a:chOff x="4779" y="1319"/>
            <a:chExt cx="10575" cy="1579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4779" y="1319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标题 7"/>
            <p:cNvSpPr>
              <a:spLocks noGrp="1"/>
            </p:cNvSpPr>
            <p:nvPr/>
          </p:nvSpPr>
          <p:spPr>
            <a:xfrm>
              <a:off x="6474" y="1500"/>
              <a:ext cx="8880" cy="139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先秦时期的德治与法治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24" y="1411"/>
              <a:ext cx="1195" cy="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01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64030" y="3517265"/>
            <a:ext cx="7849594" cy="890270"/>
            <a:chOff x="4780" y="3203"/>
            <a:chExt cx="11576" cy="1402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780" y="3204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标题 1"/>
            <p:cNvSpPr>
              <a:spLocks noGrp="1"/>
            </p:cNvSpPr>
            <p:nvPr/>
          </p:nvSpPr>
          <p:spPr>
            <a:xfrm>
              <a:off x="6197" y="3203"/>
              <a:ext cx="10159" cy="117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ctr" defTabSz="964565" rtl="0" eaLnBrk="1" latinLnBrk="0" hangingPunct="1">
                <a:spcBef>
                  <a:spcPct val="0"/>
                </a:spcBef>
                <a:buNone/>
                <a:defRPr sz="4640" kern="120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ea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rPr>
                <a:t>秦汉至隋唐时期的法律与教化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14" y="3290"/>
              <a:ext cx="1229" cy="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02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3240" y="4979670"/>
            <a:ext cx="9935845" cy="956310"/>
            <a:chOff x="4611" y="6833"/>
            <a:chExt cx="15647" cy="1506"/>
          </a:xfrm>
        </p:grpSpPr>
        <p:grpSp>
          <p:nvGrpSpPr>
            <p:cNvPr id="2" name="组合 1"/>
            <p:cNvGrpSpPr/>
            <p:nvPr/>
          </p:nvGrpSpPr>
          <p:grpSpPr>
            <a:xfrm>
              <a:off x="4611" y="6833"/>
              <a:ext cx="15647" cy="1506"/>
              <a:chOff x="4801" y="4993"/>
              <a:chExt cx="15647" cy="1506"/>
            </a:xfrm>
          </p:grpSpPr>
          <p:sp>
            <p:nvSpPr>
              <p:cNvPr id="39" name="标题 1"/>
              <p:cNvSpPr>
                <a:spLocks noGrp="1"/>
              </p:cNvSpPr>
              <p:nvPr/>
            </p:nvSpPr>
            <p:spPr>
              <a:xfrm>
                <a:off x="6490" y="4993"/>
                <a:ext cx="13958" cy="1506"/>
              </a:xfrm>
              <a:prstGeom prst="rect">
                <a:avLst/>
              </a:prstGeom>
            </p:spPr>
            <p:txBody>
              <a:bodyPr vert="horz" lIns="91417" tIns="45708" rIns="91417" bIns="45708" rtlCol="0" anchor="ctr">
                <a:noAutofit/>
              </a:bodyPr>
              <a:lstStyle>
                <a:lvl1pPr algn="ctr" defTabSz="964565" rtl="0" eaLnBrk="1" latinLnBrk="0" hangingPunct="1">
                  <a:spcBef>
                    <a:spcPct val="0"/>
                  </a:spcBef>
                  <a:buNone/>
                  <a:defRPr sz="464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ea"/>
                  </a:defRPr>
                </a:lvl1pPr>
              </a:lstStyle>
              <a:p>
                <a:pPr algn="l"/>
                <a:r>
                  <a:rPr lang="zh-CN" altLang="en-US" sz="3600" b="1" dirty="0" smtClean="0">
                    <a:solidFill>
                      <a:srgbClr val="00206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宋元至明清时期的法律与教化</a:t>
                </a:r>
                <a:endParaRPr lang="zh-CN" altLang="en-US" sz="36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4801" y="5098"/>
                <a:ext cx="1396" cy="1401"/>
              </a:xfrm>
              <a:prstGeom prst="ellipse">
                <a:avLst/>
              </a:prstGeom>
              <a:solidFill>
                <a:srgbClr val="3E4150"/>
              </a:solidFill>
              <a:ln w="9525">
                <a:noFill/>
                <a:round/>
              </a:ln>
            </p:spPr>
            <p:txBody>
              <a:bodyPr vert="horz" wrap="square" lIns="91438" tIns="45719" rIns="91438" bIns="45719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4712" y="7049"/>
              <a:ext cx="1195" cy="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03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79770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3026" y="1551761"/>
            <a:ext cx="1172065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）自成体系：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中国古代法律自成体系，历史悠久、源远流长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）国家主义：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皇权凌驾于法律之上，法律是维护专制统治的工具；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indent="133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）礼法结合：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中国古代的法律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深受宗法观念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影响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,礼占有重要地位，“为政先礼，礼为政本”，礼既是道德规范，又是法律规范；</a:t>
            </a:r>
            <a:endParaRPr lang="en-US" altLang="zh-CN" sz="2400" b="1" dirty="0" smtClean="0">
              <a:solidFill>
                <a:schemeClr val="dk1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  <a:p>
            <a:pPr indent="133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）法定特权：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中国古代的法律从维护等级制度出发，赋予贵族官僚以各种特权。</a:t>
            </a:r>
            <a:endParaRPr lang="en-US" altLang="zh-CN" sz="24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indent="133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）诸法合体：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中国古代历代的法律都是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以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刑为主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，兼有诉讼、民事、行政等方面的内容，民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刑不分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,这种诸法合体混合编撰的形式，贯穿于封建社会各朝代。</a:t>
            </a:r>
            <a:endParaRPr lang="en-US" altLang="zh-CN" sz="2400" b="1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DFKai-SB" panose="03000509000000000000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21526"/>
            <a:ext cx="734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知识总结：中国</a:t>
            </a:r>
            <a:r>
              <a:rPr lang="zh-CN" altLang="en-US" sz="32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古代法律的特点：</a:t>
            </a:r>
            <a:endParaRPr lang="zh-CN" altLang="en-US" sz="3200" b="1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328" y="213695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课堂探究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215" y="1015760"/>
            <a:ext cx="1186875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41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．阅读材料，完成下列要求。（</a:t>
            </a:r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25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  <a:endParaRPr lang="zh-CN" altLang="zh-CN" sz="2400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中国基层社会治理历史悠久。改革开放以后，村民自治成为中国亿万农民的伟大创造。</a:t>
            </a:r>
            <a:endParaRPr lang="zh-CN" altLang="zh-CN" sz="2400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82270">
              <a:lnSpc>
                <a:spcPts val="3000"/>
              </a:lnSpc>
            </a:pP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材料一  宋代一些地方实行乡约制度。其功能主要是扬善惩恶，制定规约进行道德教化，并建立民间组织和相关的赏罚制度，明清时期，宣讲</a:t>
            </a:r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圣谕</a:t>
            </a:r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成为乡约最重要的内容。当时，由地方官吏广泛推行乡约制度，设立乡约组织，每月召集百姓宣讲、教化。康熙九年颁布了乡约组织必须宣讲的《上谕十六条》，内容包含</a:t>
            </a:r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重农桑以足衣食</a:t>
            </a:r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”“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训子弟以禁非为</a:t>
            </a:r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等。 </a:t>
            </a:r>
            <a:r>
              <a:rPr lang="en-US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据杨开道《中国乡约制度》等</a:t>
            </a:r>
            <a:endParaRPr lang="zh-CN" altLang="zh-CN" sz="2400" b="1" kern="10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82270">
              <a:lnSpc>
                <a:spcPts val="3000"/>
              </a:lnSpc>
            </a:pP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材料二  清末，时人认为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地方自治者，为今世界立国之基础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于救亡之事，至为切要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1909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年，清政府颁布《城镇乡地方自治章程》，地方自治大致按行政区划分城镇和乡两级，设立议事会为议决机关，议员由选民互选充任。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        ——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据张海鹏主编《中国近代通史》</a:t>
            </a:r>
            <a:endParaRPr lang="zh-CN" altLang="zh-CN" sz="2400" b="1" kern="100" dirty="0" smtClean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4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根据材料一并结合所学知识，概括宋代到明清时期乡约制度的变化，并说明乡约制度的积极作用。</a:t>
            </a:r>
            <a:endParaRPr lang="en-US" altLang="zh-CN" sz="2400" b="1" kern="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）根据材料二并结合所学知识，简述清末城镇乡地方自治的历史背景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b="1" kern="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2214" y="1642949"/>
            <a:ext cx="11773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）变化：宋以道德教化为主，明清增加了宣讲</a:t>
            </a:r>
            <a:r>
              <a:rPr lang="en-US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圣谕</a:t>
            </a:r>
            <a:r>
              <a:rPr lang="en-US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的内容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；乡约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组织从民间自发建立到由地方官吏推动设立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积极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作用：有利于维护社会秩序，加强基层社会治理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；有利于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发展生产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；促进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了儒家文化和传统道德的传播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b="1" kern="0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历史背景：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忧外患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；西方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民主思想传播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；清末</a:t>
            </a:r>
            <a:r>
              <a:rPr lang="zh-CN" altLang="zh-CN" sz="2400" b="1" kern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新政，改革政治制度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8328" y="213695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课堂探究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73355"/>
            <a:ext cx="482663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-34290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u="none" strike="noStrike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学史悟今</a:t>
            </a:r>
            <a:r>
              <a:rPr lang="en-US" altLang="zh-CN" sz="3200" b="1" u="none" strike="noStrike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•</a:t>
            </a:r>
            <a:r>
              <a:rPr lang="zh-CN" altLang="en-US" sz="3200" b="1" u="none" strike="noStrike" baseline="0" noProof="1">
                <a:solidFill>
                  <a:srgbClr val="00B0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互动交流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544" y="1107014"/>
            <a:ext cx="11832609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1200" fontAlgn="auto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今日说法：父亲杀死亲生儿子，道德与法律，该如何权衡，假如你是法官，你该怎么判决？</a:t>
            </a:r>
          </a:p>
          <a:p>
            <a:pPr indent="711200" fontAlgn="auto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案件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2016年7月3日，48岁的王某在家杀了自己24岁的儿子。王某告诉民警，出事前4年来，儿子经常殴打父母。最严重的一次发生在2015年的腊月二十三，当时儿子在他身上戳了四刀，小肠都被捅出来了。法官说，4年来，死者只要心情不顺、没钱花了就打父母，之前王某都没还过手；他把母亲打的大脑受伤、父亲住院治疗，但父母都舍不得报警，也没做伤情鉴定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630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844" y="3514892"/>
            <a:ext cx="11880537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专家点评：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内蒙古师范大学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德育教授王志义对法官的判决大赞。他说：“这个判决判得好！从伦理学来讲，父亲一定是爱孩子的。从子女来说，百善孝为先，这样的儿子大逆不道。殴打迫害自己的生身父母，是天理不容的行为，孝敬父母是所有道德准则中最首要的。”</a:t>
            </a:r>
          </a:p>
        </p:txBody>
      </p:sp>
      <p:sp>
        <p:nvSpPr>
          <p:cNvPr id="20" name="矩形 19"/>
          <p:cNvSpPr/>
          <p:nvPr/>
        </p:nvSpPr>
        <p:spPr>
          <a:xfrm>
            <a:off x="115844" y="142771"/>
            <a:ext cx="4826635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lvl="0" indent="-34290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1" u="none" strike="noStrike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学史悟今</a:t>
            </a:r>
            <a:r>
              <a:rPr lang="en-US" altLang="zh-CN" sz="3200" b="1" u="none" strike="noStrike" baseline="0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•</a:t>
            </a:r>
            <a:r>
              <a:rPr lang="zh-CN" altLang="en-US" sz="3200" b="1" u="none" strike="noStrike" baseline="0" noProof="1">
                <a:solidFill>
                  <a:srgbClr val="00B0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互动交流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843" y="5960488"/>
            <a:ext cx="796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谈一谈：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通过对此案件的审理，谈一谈你的感受。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115843" y="995187"/>
            <a:ext cx="1177298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判决结果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法院经审理认为，被害人存在重大过错，王某系长期被殴打迫害而激愤杀人，且其主动到公安机关自首，可从轻处罚。2017年11月15日，丘北县法院以故意杀人罪判处王某有期徒刑3年，缓刑5年。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2689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323832" y="939549"/>
            <a:ext cx="9676263" cy="5578475"/>
            <a:chOff x="439" y="1133"/>
            <a:chExt cx="17789" cy="10190"/>
          </a:xfrm>
        </p:grpSpPr>
        <p:sp>
          <p:nvSpPr>
            <p:cNvPr id="5" name="文本框 4"/>
            <p:cNvSpPr txBox="1"/>
            <p:nvPr/>
          </p:nvSpPr>
          <p:spPr>
            <a:xfrm>
              <a:off x="439" y="1948"/>
              <a:ext cx="1292" cy="93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/>
            </a:lstStyle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中国古代的法治与礼教</a:t>
              </a:r>
            </a:p>
          </p:txBody>
        </p:sp>
        <p:sp>
          <p:nvSpPr>
            <p:cNvPr id="12" name="左大括号 11"/>
            <p:cNvSpPr/>
            <p:nvPr/>
          </p:nvSpPr>
          <p:spPr>
            <a:xfrm>
              <a:off x="2003" y="1998"/>
              <a:ext cx="340" cy="691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73" y="1998"/>
              <a:ext cx="2759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4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先秦</a:t>
              </a:r>
            </a:p>
          </p:txBody>
        </p:sp>
        <p:sp>
          <p:nvSpPr>
            <p:cNvPr id="14" name="左大括号 13"/>
            <p:cNvSpPr/>
            <p:nvPr/>
          </p:nvSpPr>
          <p:spPr>
            <a:xfrm>
              <a:off x="4443" y="1484"/>
              <a:ext cx="303" cy="206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24" y="1133"/>
              <a:ext cx="13355" cy="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德治：西周</a:t>
              </a:r>
              <a:r>
                <a:rPr lang="en-US" altLang="zh-CN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“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敬天保民</a:t>
              </a:r>
              <a:r>
                <a:rPr lang="en-US" altLang="zh-CN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”——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春秋战国儒家的仁、礼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24" y="2590"/>
              <a:ext cx="13504" cy="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法治：春秋</a:t>
              </a:r>
              <a:r>
                <a:rPr lang="en-US" altLang="zh-CN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“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铸刑鼎</a:t>
              </a:r>
              <a:r>
                <a:rPr lang="en-US" altLang="zh-CN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”——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战国法家</a:t>
              </a:r>
              <a:r>
                <a:rPr lang="en-US" altLang="zh-CN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“</a:t>
              </a:r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法、术、势</a:t>
              </a:r>
              <a:r>
                <a:rPr lang="en-US" altLang="zh-CN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”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35" y="5037"/>
              <a:ext cx="3903" cy="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8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秦</a:t>
              </a:r>
              <a:r>
                <a:rPr lang="en-US" altLang="zh-CN" sz="28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——</a:t>
              </a:r>
              <a:r>
                <a:rPr lang="zh-CN" altLang="en-US" sz="28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唐</a:t>
              </a:r>
            </a:p>
          </p:txBody>
        </p:sp>
        <p:sp>
          <p:nvSpPr>
            <p:cNvPr id="19" name="左大括号 18"/>
            <p:cNvSpPr/>
            <p:nvPr/>
          </p:nvSpPr>
          <p:spPr>
            <a:xfrm>
              <a:off x="6461" y="8074"/>
              <a:ext cx="457" cy="166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79" y="4111"/>
              <a:ext cx="8875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宋体" pitchFamily="2" charset="-122"/>
                </a:rPr>
                <a:t>秦汉：改法为律，律、令皆法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60" y="5093"/>
              <a:ext cx="9476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宋体" pitchFamily="2" charset="-122"/>
                </a:rPr>
                <a:t>魏晋：律令儒家化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24" y="6182"/>
              <a:ext cx="10395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宋体" pitchFamily="2" charset="-122"/>
                </a:rPr>
                <a:t>唐朝：《唐律疏议》中华法系确立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742" y="8377"/>
              <a:ext cx="4443" cy="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8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宋</a:t>
              </a:r>
              <a:r>
                <a:rPr lang="en-US" altLang="zh-CN" sz="28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——</a:t>
              </a:r>
              <a:r>
                <a:rPr lang="zh-CN" altLang="en-US" sz="28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方正粗黑宋简体" panose="02000000000000000000" charset="-122"/>
                </a:rPr>
                <a:t>清</a:t>
              </a:r>
            </a:p>
          </p:txBody>
        </p:sp>
        <p:sp>
          <p:nvSpPr>
            <p:cNvPr id="24" name="左大括号 23"/>
            <p:cNvSpPr/>
            <p:nvPr/>
          </p:nvSpPr>
          <p:spPr>
            <a:xfrm>
              <a:off x="6439" y="4292"/>
              <a:ext cx="567" cy="248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206" y="7872"/>
              <a:ext cx="6527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宋体" pitchFamily="2" charset="-122"/>
                </a:rPr>
                <a:t>法治：明清律例合编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982" y="9350"/>
              <a:ext cx="8463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zh-CN" altLang="en-US" sz="2400" b="1" dirty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  <a:cs typeface="DFKai-SB" panose="03000509000000000000" charset="-120"/>
                </a:rPr>
                <a:t>教化：宋代理学、乡约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136409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600" b="1" kern="1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600" b="1" kern="1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课堂小结</a:t>
            </a:r>
            <a:r>
              <a:rPr lang="zh-CN" altLang="zh-CN" sz="3600" b="1" kern="1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</a:rPr>
              <a:t>】</a:t>
            </a:r>
            <a:endParaRPr lang="zh-CN" altLang="zh-CN" sz="2800" kern="100" dirty="0">
              <a:solidFill>
                <a:srgbClr val="FF0000"/>
              </a:solidFill>
              <a:effectLst/>
              <a:latin typeface="方正姚体" pitchFamily="2" charset="-122"/>
              <a:ea typeface="方正姚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325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90845" y="3594752"/>
            <a:ext cx="5689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zh-CN" altLang="en-US" sz="6400" b="1" dirty="0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感谢您的观看！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291566" y="1961655"/>
            <a:ext cx="2146300" cy="13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dirty="0">
                <a:solidFill>
                  <a:srgbClr val="002060"/>
                </a:solidFill>
                <a:latin typeface="Impact" panose="020B0806030902050204" pitchFamily="34" charset="0"/>
                <a:ea typeface="微软雅黑" panose="020B0503020204020204" charset="-122"/>
                <a:cs typeface="宋体" panose="02010600030101010101" pitchFamily="2" charset="-122"/>
              </a:rPr>
              <a:t>20</a:t>
            </a:r>
            <a:r>
              <a:rPr lang="en-US" altLang="zh-CN" sz="880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  <a:cs typeface="宋体" panose="02010600030101010101" pitchFamily="2" charset="-122"/>
              </a:rPr>
              <a:t>21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8825" y="4936522"/>
            <a:ext cx="5811778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Thank you for watching</a:t>
            </a:r>
          </a:p>
        </p:txBody>
      </p:sp>
    </p:spTree>
    <p:extLst>
      <p:ext uri="{BB962C8B-B14F-4D97-AF65-F5344CB8AC3E}">
        <p14:creationId xmlns="" xmlns:p14="http://schemas.microsoft.com/office/powerpoint/2010/main" val="4170897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857375" y="5116830"/>
            <a:ext cx="758825" cy="748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65" b="1" dirty="0">
                <a:solidFill>
                  <a:schemeClr val="bg1"/>
                </a:solidFill>
                <a:latin typeface="Kristen ITC" panose="03050502040202030202" pitchFamily="66" charset="0"/>
              </a:rPr>
              <a:t>03</a:t>
            </a:r>
            <a:endParaRPr lang="zh-CN" altLang="en-US" sz="4265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02" y="490538"/>
            <a:ext cx="11307337" cy="60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9770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855893" y="3859530"/>
            <a:ext cx="1011512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先秦时期法家的政治思想,主张以法治国。现代意义上的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法治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强调</a:t>
            </a: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“依法治国”“依法办事”的治国方式、制度及其运行机制和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“法律至上”</a:t>
            </a: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“制约权力”“保障权利”的价值、原则。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8988" y="2091799"/>
            <a:ext cx="114486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sz="32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德治:</a:t>
            </a:r>
            <a:endParaRPr lang="zh-CN" altLang="en-US" sz="3200" b="1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8988" y="4351656"/>
            <a:ext cx="114486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sz="32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法治:</a:t>
            </a:r>
            <a:endParaRPr lang="zh-CN" altLang="en-US" sz="3200" b="1" dirty="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5893" y="1542899"/>
            <a:ext cx="1011512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是中国古代的治国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理论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儒家学说倡导的一种道德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规范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被</a:t>
            </a: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封建统治者长期奉为正统思想。要求统治者以身作则,注意修身和勤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政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充分</a:t>
            </a: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发挥道德感化作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用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重视</a:t>
            </a: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对民众的道德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教化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为政以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德</a:t>
            </a:r>
            <a:r>
              <a:rPr lang="zh-CN" altLang="en-US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sz="2400" b="1" dirty="0" smtClean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德</a:t>
            </a:r>
            <a:r>
              <a:rPr lang="zh-CN" sz="2400" b="1" dirty="0">
                <a:solidFill>
                  <a:srgbClr val="00206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主刑辅”。</a:t>
            </a:r>
            <a:endParaRPr lang="zh-CN" altLang="en-US" sz="2400" b="1" dirty="0">
              <a:solidFill>
                <a:srgbClr val="002060"/>
              </a:solidFill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290" y="173355"/>
            <a:ext cx="1148842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Times New Roman" panose="02020603050405020304" pitchFamily="18" charset="0"/>
                <a:sym typeface="+mn-ea"/>
              </a:rPr>
              <a:t>法律与教化:中国社会治理的两种方案</a:t>
            </a:r>
            <a:endParaRPr lang="zh-CN" altLang="en-US" sz="32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06048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41275" y="912397"/>
            <a:ext cx="4043680" cy="63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方正粗黑宋简体" panose="02000000000000000000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方正粗黑宋简体" panose="02000000000000000000" charset="-122"/>
              </a:rPr>
              <a:t>、德治思想的渊源</a:t>
            </a:r>
          </a:p>
        </p:txBody>
      </p:sp>
      <p:sp>
        <p:nvSpPr>
          <p:cNvPr id="5" name="文本框 14"/>
          <p:cNvSpPr txBox="1"/>
          <p:nvPr/>
        </p:nvSpPr>
        <p:spPr>
          <a:xfrm>
            <a:off x="179269" y="1582052"/>
            <a:ext cx="1177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）夏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商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：君王及奴隶主贵族可以随意残害奴隶，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实行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“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人殉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”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制。</a:t>
            </a:r>
          </a:p>
        </p:txBody>
      </p:sp>
      <p:sp>
        <p:nvSpPr>
          <p:cNvPr id="6" name="矩形 5"/>
          <p:cNvSpPr/>
          <p:nvPr/>
        </p:nvSpPr>
        <p:spPr>
          <a:xfrm>
            <a:off x="205722" y="2228383"/>
            <a:ext cx="11874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）西周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：统治者建立起以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宗法制为核心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的礼制，同时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提出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“敬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天保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民”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的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DFKai-SB" panose="03000509000000000000" charset="-120"/>
              </a:rPr>
              <a:t>思想，有一定的进步性。</a:t>
            </a:r>
          </a:p>
        </p:txBody>
      </p:sp>
      <p:sp>
        <p:nvSpPr>
          <p:cNvPr id="7" name="文本框 7"/>
          <p:cNvSpPr txBox="1"/>
          <p:nvPr>
            <p:custDataLst>
              <p:tags r:id="rId1"/>
            </p:custDataLst>
          </p:nvPr>
        </p:nvSpPr>
        <p:spPr>
          <a:xfrm>
            <a:off x="179270" y="3428712"/>
            <a:ext cx="11900774" cy="2000548"/>
          </a:xfrm>
          <a:prstGeom prst="rect">
            <a:avLst/>
          </a:prstGeom>
          <a:noFill/>
          <a:ln w="25400" cap="rnd" cmpd="sng">
            <a:solidFill>
              <a:srgbClr val="00B05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《尚书》里保存不少西周初年的政治文诰，每篇都说到如何治民。其中《无逸篇》说治民要“先知稼穑之艰难”，“怀保小民，惠（加惠于）鲜（穷人）鳏寡”；《立政篇》说“继自今文子文孙，其勿误于庶狱庶慎。”重农与慎狱尤为封建政治的重要纲领。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......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天</a:t>
            </a:r>
            <a:r>
              <a:rPr lang="en-US" altLang="zh-CN" sz="2400" b="1" dirty="0" err="1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子如果不能称职，皇天上帝就会改选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别人。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......</a:t>
            </a:r>
            <a:r>
              <a:rPr lang="en-US" altLang="zh-CN" sz="2400" b="1" dirty="0" err="1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要永命必须保民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。                                      </a:t>
            </a:r>
          </a:p>
          <a:p>
            <a:pPr algn="r"/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                    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  <a:sym typeface="+mn-ea"/>
              </a:rPr>
              <a:t>范文澜《中国通史》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                </a:t>
            </a:r>
          </a:p>
        </p:txBody>
      </p:sp>
      <p:sp>
        <p:nvSpPr>
          <p:cNvPr id="8" name="矩形 7"/>
          <p:cNvSpPr/>
          <p:nvPr/>
        </p:nvSpPr>
        <p:spPr>
          <a:xfrm>
            <a:off x="205721" y="5620556"/>
            <a:ext cx="11622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）东周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时期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：王室衰微，大国争霸，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礼崩乐坏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。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诸侯国君们纷纷寻找治国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新思想，</a:t>
            </a:r>
            <a:r>
              <a:rPr lang="zh-CN" altLang="en-US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其中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以</a:t>
            </a:r>
            <a:r>
              <a:rPr lang="zh-CN" altLang="zh-CN" sz="2400" b="1" kern="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Songti SC"/>
              </a:rPr>
              <a:t>儒家的德治思想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与</a:t>
            </a:r>
            <a:r>
              <a:rPr lang="zh-CN" altLang="zh-CN" sz="2400" b="1" kern="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Songti SC"/>
              </a:rPr>
              <a:t>法家的法治思想</a:t>
            </a:r>
            <a:r>
              <a:rPr lang="zh-CN" altLang="zh-CN" sz="2400" b="1" kern="0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Songti SC"/>
              </a:rPr>
              <a:t>影响最大。</a:t>
            </a:r>
            <a:endParaRPr lang="zh-CN" altLang="en-US" sz="2400" b="1" kern="0" dirty="0">
              <a:solidFill>
                <a:srgbClr val="002060"/>
              </a:solidFill>
              <a:latin typeface="宋体" pitchFamily="2" charset="-122"/>
              <a:ea typeface="宋体" pitchFamily="2" charset="-122"/>
              <a:cs typeface="Songti S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9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90916" y="3352603"/>
            <a:ext cx="11721447" cy="334418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《左传》记载“刑不可知，则威不可测”意为法律如果不公布的话，它的威力是无穷尽的。夏商周时期颁行的刑书上只有刑名、刑种的规定，而无确切的罪名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，由</a:t>
            </a:r>
            <a:r>
              <a:rPr lang="zh-CN" altLang="en-US" sz="20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贵族掌握施行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。贵族依据传统的观念及社会道德、风俗习惯去加以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解释，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而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不让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国人知道。这样才有利于贵族随意处置老百姓，增加统治恐怖和神秘。</a:t>
            </a:r>
            <a:endParaRPr lang="zh-CN" altLang="en-US" sz="20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    “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刑不上大夫</a:t>
            </a:r>
            <a:r>
              <a:rPr lang="en-US" altLang="zh-CN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，</a:t>
            </a:r>
            <a:r>
              <a:rPr lang="en-US" altLang="zh-CN" sz="2000" b="1" dirty="0" err="1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西周法律有明显的</a:t>
            </a:r>
            <a:r>
              <a:rPr lang="en-US" altLang="zh-CN" sz="2000" b="1" dirty="0" err="1">
                <a:solidFill>
                  <a:srgbClr val="FF0000"/>
                </a:solidFill>
                <a:latin typeface="宋体" pitchFamily="2" charset="-122"/>
                <a:ea typeface="宋体" pitchFamily="2" charset="-122"/>
                <a:sym typeface="+mn-ea"/>
              </a:rPr>
              <a:t>阶级性质</a:t>
            </a:r>
            <a:r>
              <a:rPr lang="en-US" altLang="zh-CN" sz="2000" b="1" dirty="0" err="1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。据《周礼小司寇</a:t>
            </a:r>
            <a:r>
              <a:rPr lang="en-US" altLang="zh-CN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》，贵族犯罪可受特殊处理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，大夫犯了罪，不必派司法官吏对其加以捆绑羁押</a:t>
            </a:r>
            <a:r>
              <a:rPr lang="en-US" altLang="zh-CN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  <a:sym typeface="+mn-ea"/>
              </a:rPr>
              <a:t>，而令其自己请罪；如属于重大犯罪，也不必派司法官吏对其施以死刑，而令其跪拜自裁。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190916" y="1763508"/>
            <a:ext cx="11721447" cy="138499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“刑不可知，则威不可测”。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左传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昭公六年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“礼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不下庶人，刑不上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大夫”。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礼记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曲礼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</a:p>
          <a:p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“王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之同族有罪不即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市”。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——《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周礼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秋官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小司寇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文本框 13"/>
          <p:cNvSpPr txBox="1"/>
          <p:nvPr/>
        </p:nvSpPr>
        <p:spPr>
          <a:xfrm>
            <a:off x="41275" y="912397"/>
            <a:ext cx="404368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方正粗黑宋简体" panose="02000000000000000000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方正粗黑宋简体" panose="02000000000000000000" charset="-122"/>
              </a:rPr>
              <a:t>、法治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方正粗黑宋简体" panose="02000000000000000000" charset="-122"/>
              </a:rPr>
              <a:t>思想的渊源</a:t>
            </a:r>
          </a:p>
        </p:txBody>
      </p:sp>
    </p:spTree>
    <p:extLst>
      <p:ext uri="{BB962C8B-B14F-4D97-AF65-F5344CB8AC3E}">
        <p14:creationId xmlns="" xmlns:p14="http://schemas.microsoft.com/office/powerpoint/2010/main" val="4742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41275" y="912397"/>
            <a:ext cx="404368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方正粗黑宋简体" panose="02000000000000000000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方正粗黑宋简体" panose="02000000000000000000" charset="-122"/>
              </a:rPr>
              <a:t>、法治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方正粗黑宋简体" panose="02000000000000000000" charset="-122"/>
              </a:rPr>
              <a:t>思想的渊源</a:t>
            </a:r>
          </a:p>
        </p:txBody>
      </p:sp>
      <p:sp>
        <p:nvSpPr>
          <p:cNvPr id="5" name="文本框 17"/>
          <p:cNvSpPr txBox="1"/>
          <p:nvPr/>
        </p:nvSpPr>
        <p:spPr>
          <a:xfrm>
            <a:off x="140630" y="1573852"/>
            <a:ext cx="11511915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）夏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商周时期：《左传》记载，夏朝有《禹刑》，商朝有《汤刑》，周朝有《九刑》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698" y="3057488"/>
            <a:ext cx="11822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春秋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时期</a:t>
            </a:r>
            <a:r>
              <a:rPr lang="zh-CN" alt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：中国最早的成文法出现在春秋时期。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郑国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的子产“铸刑书”，</a:t>
            </a:r>
            <a:r>
              <a:rPr lang="zh-CN" altLang="en-US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是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中国历史上最早的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成文法</a:t>
            </a:r>
            <a:r>
              <a:rPr lang="zh-CN" alt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，并且子产的“铸刑书”</a:t>
            </a:r>
            <a:r>
              <a:rPr lang="zh-CN" altLang="zh-CN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引发</a:t>
            </a:r>
            <a:r>
              <a:rPr lang="zh-CN" altLang="zh-CN" sz="2400" b="1" kern="0" dirty="0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  <a:cs typeface="Songti SC"/>
              </a:rPr>
              <a:t>早期的德治与法治之争。</a:t>
            </a:r>
            <a:endParaRPr lang="zh-CN" altLang="en-US" sz="2400" b="1" kern="0" dirty="0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  <a:cs typeface="Songti S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4714715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2748" y="877121"/>
            <a:ext cx="1137301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公元前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536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年郑国子产“铸刑书”。晋国叔向曾写信反对：“昔先王议事以制，不为刑辟，惧民之有争心也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制为禄位，以劝其从，严断刑罚，以威其淫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民于是乎可任使也，而不生祸乱。民知有辟，则不忌于上，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并有争心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，以征于书而徼幸以成之，弗可谓也。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……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民知争端矣，将弃礼而征于书，锥刀之末，将尽争之，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乱狱滋丰，贿赂并行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，终子之世，郑其败乎！”子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产：“若吾子之言，侨不才，不能及自损，吾以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救世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也。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”          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摘编自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徐喜良：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中国通史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400" b="1" dirty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749" y="3840978"/>
            <a:ext cx="111073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叔</a:t>
            </a:r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向不愿丧失贵族阶级生杀予夺的特权</a:t>
            </a:r>
            <a:r>
              <a:rPr lang="en-US" altLang="zh-CN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2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认为公布刑法违反“礼治”。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5314" y="3379313"/>
            <a:ext cx="1101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思考：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叔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向为何反对子产“铸刑书”？ “铸刑书”有什么深远的历史影响？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2748" y="4419627"/>
            <a:ext cx="1160904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子产“铸刑书”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限制贵族特权</a:t>
            </a: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，在一定程度上</a:t>
            </a:r>
            <a:r>
              <a:rPr lang="zh-CN" altLang="en-US" sz="2400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保护平民</a:t>
            </a:r>
            <a:r>
              <a:rPr lang="zh-CN" altLang="en-US" sz="2400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的利益。刑书的内容具有鲜明的改革色彩，为法家的“以法治国”提供了经验，也为历代王朝法制建设的发展奠基，成为秦汉以后封建法制的滥觞。对维护封建经济基础、促进封建社会的形成起到推动作用。</a:t>
            </a:r>
            <a:endParaRPr lang="zh-CN" altLang="en-US" sz="2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4"/>
          <p:cNvSpPr txBox="1"/>
          <p:nvPr/>
        </p:nvSpPr>
        <p:spPr>
          <a:xfrm>
            <a:off x="34290" y="17214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、先秦时期的德治与法治</a:t>
            </a:r>
            <a:r>
              <a:rPr lang="zh-CN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3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5d70ec1-58ac-4a5b-8ce2-97eb5e8541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15课 大萧条与罗斯福新政">
  <a:themeElements>
    <a:clrScheme name="第15课 大萧条与罗斯福新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15课 大萧条与罗斯福新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第15课 大萧条与罗斯福新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5课 大萧条与罗斯福新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5课 大萧条与罗斯福新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5课 大萧条与罗斯福新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5课 大萧条与罗斯福新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15课 大萧条与罗斯福新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15课 大萧条与罗斯福新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15课 大萧条与罗斯福新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15课 大萧条与罗斯福新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15课 大萧条与罗斯福新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15课 大萧条与罗斯福新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15课 大萧条与罗斯福新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5584</Words>
  <Application>Microsoft Office PowerPoint</Application>
  <PresentationFormat>自定义</PresentationFormat>
  <Paragraphs>298</Paragraphs>
  <Slides>36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Office 主题​​</vt:lpstr>
      <vt:lpstr>第15课 大萧条与罗斯福新政</vt:lpstr>
      <vt:lpstr>Office 主题</vt:lpstr>
      <vt:lpstr>1_Office 主题</vt:lpstr>
      <vt:lpstr>2_Office 主题</vt:lpstr>
      <vt:lpstr>3_Office 主题</vt:lpstr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刘毅</cp:lastModifiedBy>
  <cp:revision>11</cp:revision>
  <dcterms:created xsi:type="dcterms:W3CDTF">2020-02-08T05:56:00Z</dcterms:created>
  <dcterms:modified xsi:type="dcterms:W3CDTF">2021-08-26T08:15:33Z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