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notesSlides/notesSlide12.xml" ContentType="application/vnd.openxmlformats-officedocument.presentationml.notesSlide+xml"/>
  <Override PartName="/ppt/tags/tag81.xml" ContentType="application/vnd.openxmlformats-officedocument.presentationml.tags+xml"/>
  <Override PartName="/ppt/tags/tag109.xml" ContentType="application/vnd.openxmlformats-officedocument.presentationml.tags+xml"/>
  <Override PartName="/ppt/tags/tag138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notesSlides/notesSlide7.xml" ContentType="application/vnd.openxmlformats-officedocument.presentationml.notesSlide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45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tags/tag134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41.xml" ContentType="application/vnd.openxmlformats-officedocument.presentationml.tags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130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notesSlides/notesSlide13.xml" ContentType="application/vnd.openxmlformats-officedocument.presentationml.notesSlide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notesSlides/notesSlide8.xml" ContentType="application/vnd.openxmlformats-officedocument.presentationml.notesSlide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notesSlides/notesSlide20.xml" ContentType="application/vnd.openxmlformats-officedocument.presentationml.notesSlide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notesSlides/notesSlide14.xml" ContentType="application/vnd.openxmlformats-officedocument.presentationml.notesSlide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notesSlides/notesSlide9.xml" ContentType="application/vnd.openxmlformats-officedocument.presentationml.notesSlide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notesSlides/notesSlide10.xml" ContentType="application/vnd.openxmlformats-officedocument.presentationml.notesSlide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slideMasters/slideMaster2.xml" ContentType="application/vnd.openxmlformats-officedocument.presentationml.slideMaster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notesSlides/notesSlide19.xml" ContentType="application/vnd.openxmlformats-officedocument.presentationml.notesSlide+xml"/>
  <Default Extension="jpeg" ContentType="image/jpeg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notesSlides/notesSlide11.xml" ContentType="application/vnd.openxmlformats-officedocument.presentationml.notesSlide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3"/>
  </p:notesMasterIdLst>
  <p:sldIdLst>
    <p:sldId id="8820" r:id="rId3"/>
    <p:sldId id="8817" r:id="rId4"/>
    <p:sldId id="8833" r:id="rId5"/>
    <p:sldId id="8834" r:id="rId6"/>
    <p:sldId id="8835" r:id="rId7"/>
    <p:sldId id="8836" r:id="rId8"/>
    <p:sldId id="8837" r:id="rId9"/>
    <p:sldId id="8838" r:id="rId10"/>
    <p:sldId id="8839" r:id="rId11"/>
    <p:sldId id="8840" r:id="rId12"/>
    <p:sldId id="8841" r:id="rId13"/>
    <p:sldId id="8842" r:id="rId14"/>
    <p:sldId id="8843" r:id="rId15"/>
    <p:sldId id="8844" r:id="rId16"/>
    <p:sldId id="8849" r:id="rId17"/>
    <p:sldId id="8845" r:id="rId18"/>
    <p:sldId id="8846" r:id="rId19"/>
    <p:sldId id="8847" r:id="rId20"/>
    <p:sldId id="8848" r:id="rId21"/>
    <p:sldId id="8821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00000"/>
    <a:srgbClr val="E94D50"/>
    <a:srgbClr val="A8171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6" autoAdjust="0"/>
    <p:restoredTop sz="94723" autoAdjust="0"/>
  </p:normalViewPr>
  <p:slideViewPr>
    <p:cSldViewPr snapToGrid="0">
      <p:cViewPr>
        <p:scale>
          <a:sx n="50" d="100"/>
          <a:sy n="50" d="100"/>
        </p:scale>
        <p:origin x="-701" y="-64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fld id="{42C73EA8-8F25-45A0-AC9B-A584994C188A}" type="datetimeFigureOut">
              <a:rPr lang="zh-CN" altLang="en-US" smtClean="0"/>
              <a:pPr/>
              <a:t>2021/11/8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fld id="{FB8D0630-ADDB-470F-92A9-8554369D8B7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472670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Light" panose="020B0300000000000000" pitchFamily="34" charset="-122"/>
        <a:ea typeface="思源黑体 CN Light" panose="020B03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Light" panose="020B0300000000000000" pitchFamily="34" charset="-122"/>
        <a:ea typeface="思源黑体 CN Light" panose="020B03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Light" panose="020B0300000000000000" pitchFamily="34" charset="-122"/>
        <a:ea typeface="思源黑体 CN Light" panose="020B03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Light" panose="020B0300000000000000" pitchFamily="34" charset="-122"/>
        <a:ea typeface="思源黑体 CN Light" panose="020B03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Light" panose="020B0300000000000000" pitchFamily="34" charset="-122"/>
        <a:ea typeface="思源黑体 CN Light" panose="020B03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D0630-ADDB-470F-92A9-8554369D8B71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61885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414952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414952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414952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414952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414952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414952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414952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414952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414952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41495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367799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D0630-ADDB-470F-92A9-8554369D8B71}" type="slidenum">
              <a:rPr lang="zh-CN" altLang="en-US" smtClean="0"/>
              <a:pPr/>
              <a:t>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25603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41495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41495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41495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41495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41495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41495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41495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1DA8367-2358-481F-8E5B-EC7F4E5B9E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2DDDDC83-52BE-4170-A935-CA375F6332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BF3732E-FB86-440E-94FB-3A226BDCB5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32A0BE-309C-4C17-BCC4-DB48CFDD4548}" type="datetimeFigureOut">
              <a:rPr lang="zh-CN" altLang="en-US" smtClean="0"/>
              <a:pPr/>
              <a:t>2021/11/8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752C71C3-59E4-469C-AB26-E2576A5B3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1062CE6-8921-4BD0-82A1-E7D478F81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0519F-C54E-4666-86D7-9403DB1833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3208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0F46ACA-4D72-40C5-A522-5EC5D9A69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0B96F891-8F18-4426-A34E-AF27FF0713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32F10DCD-45A4-48FD-BBB1-3CBD3BB08F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32A0BE-309C-4C17-BCC4-DB48CFDD4548}" type="datetimeFigureOut">
              <a:rPr lang="zh-CN" altLang="en-US" smtClean="0"/>
              <a:pPr/>
              <a:t>2021/11/8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302FEC9-B774-425B-BAD2-1C8B0158D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2B98E51-EE26-4549-BBD1-927DA8710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0519F-C54E-4666-86D7-9403DB1833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0183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5094852D-6A04-4D21-ABF5-24688C103B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69448F67-EC0E-4E61-B306-7A9A78335D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3640404-3B75-46C8-9827-F0ED0B3A4E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32A0BE-309C-4C17-BCC4-DB48CFDD4548}" type="datetimeFigureOut">
              <a:rPr lang="zh-CN" altLang="en-US" smtClean="0"/>
              <a:pPr/>
              <a:t>2021/11/8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737B9A80-2D53-4E28-9308-B56D524B3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3BDD6529-4BDC-4548-AB0F-68CA7F109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0519F-C54E-4666-86D7-9403DB1833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42460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239180B5-B293-47EE-8665-60910E63B4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="" xmlns:a16="http://schemas.microsoft.com/office/drawing/2014/main" id="{FFCB3C76-1103-4AAD-A459-B728C6ACA79F}"/>
              </a:ext>
            </a:extLst>
          </p:cNvPr>
          <p:cNvSpPr/>
          <p:nvPr userDrawn="1"/>
        </p:nvSpPr>
        <p:spPr>
          <a:xfrm>
            <a:off x="304800" y="243840"/>
            <a:ext cx="11658600" cy="64008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6B8AF5C3-1925-4997-81AC-546DC630586E}"/>
              </a:ext>
            </a:extLst>
          </p:cNvPr>
          <p:cNvSpPr/>
          <p:nvPr userDrawn="1"/>
        </p:nvSpPr>
        <p:spPr>
          <a:xfrm>
            <a:off x="304800" y="314325"/>
            <a:ext cx="11582400" cy="622935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5647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2021/11/8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754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2021/11/8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4891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95112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B970A9C-CBA8-4951-8D28-B9C5DD347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8870E226-5B2F-4307-AC60-F5CF6FFE7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5CD741F-28A9-4193-8C81-3CC7F6A0E4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32A0BE-309C-4C17-BCC4-DB48CFDD4548}" type="datetimeFigureOut">
              <a:rPr lang="zh-CN" altLang="en-US" smtClean="0"/>
              <a:pPr/>
              <a:t>2021/11/8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C2B5113-C3C4-41AB-B83D-8F6421332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9111D89-C343-45B2-BDCC-4700069CF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0519F-C54E-4666-86D7-9403DB1833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09536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0D6C53F-3759-4DC5-85FE-7EA488A51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A0952E1A-D7F1-4BC4-9182-727B1A1C53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E3F14E9F-4E43-4F38-B507-30914513E8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32A0BE-309C-4C17-BCC4-DB48CFDD4548}" type="datetimeFigureOut">
              <a:rPr lang="zh-CN" altLang="en-US" smtClean="0"/>
              <a:pPr/>
              <a:t>2021/11/8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CD318633-EAAF-461F-8F94-19A25129C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1AAC2A26-EAFA-407A-9686-BA7E2DF16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0519F-C54E-4666-86D7-9403DB1833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83335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A5E5876-B664-405D-9EDF-925080EA7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A9D64022-E9B2-4482-9FE6-BEEAE14A6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13E94056-8B0D-4551-A8AA-6B8A078DD7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C227F601-F0EC-4EF8-9CAA-1AE74A6C60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32A0BE-309C-4C17-BCC4-DB48CFDD4548}" type="datetimeFigureOut">
              <a:rPr lang="zh-CN" altLang="en-US" smtClean="0"/>
              <a:pPr/>
              <a:t>2021/11/8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C5BC3A62-267D-4454-9938-FBA092A91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90589AAF-9F2B-401C-8A82-B693A6106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0519F-C54E-4666-86D7-9403DB1833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73633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940F64B-F1DF-4EBB-839D-AA465D57C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D4E7E33A-5D10-4B44-BF48-332EC8A82C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FDAAC880-94E8-490A-9C59-71EDB6C69E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8D260701-75FA-4207-AA47-4D3EC10776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12E5289E-9BD4-4A86-9DBA-C2DA167DCC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3FF80357-2FBC-475C-9673-3ACC10D8A9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32A0BE-309C-4C17-BCC4-DB48CFDD4548}" type="datetimeFigureOut">
              <a:rPr lang="zh-CN" altLang="en-US" smtClean="0"/>
              <a:pPr/>
              <a:t>2021/11/8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32237FF8-AA69-4EBE-96D3-D5895D6CE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2A57B8B5-281C-485F-8636-CBBF0DF9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0519F-C54E-4666-86D7-9403DB18331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6477509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http://www.1ppt.com/jieri/</a:t>
            </a:r>
          </a:p>
        </p:txBody>
      </p:sp>
    </p:spTree>
    <p:extLst>
      <p:ext uri="{BB962C8B-B14F-4D97-AF65-F5344CB8AC3E}">
        <p14:creationId xmlns:p14="http://schemas.microsoft.com/office/powerpoint/2010/main" xmlns="" val="1634532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57DFF4D-BAF1-4A05-A87F-9FBAF5557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50EE0AD0-3A06-4651-8BFB-40D58BEA62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32A0BE-309C-4C17-BCC4-DB48CFDD4548}" type="datetimeFigureOut">
              <a:rPr lang="zh-CN" altLang="en-US" smtClean="0"/>
              <a:pPr/>
              <a:t>2021/11/8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F86CEA1B-7FD2-4872-BE68-1EE1F068F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E8769899-C94D-43D2-8C5C-29EFD0D84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0519F-C54E-4666-86D7-9403DB1833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8938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B32DA8C5-6FD5-40E7-9E46-49781F841B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32A0BE-309C-4C17-BCC4-DB48CFDD4548}" type="datetimeFigureOut">
              <a:rPr lang="zh-CN" altLang="en-US" smtClean="0"/>
              <a:pPr/>
              <a:t>2021/11/8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F2B32645-B89A-46BC-A9DA-B370B3118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1C82DEF5-E239-411F-96C2-E65746E3A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0519F-C54E-4666-86D7-9403DB1833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48658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AF7B332-CD93-497D-8B09-DA7282732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F86E062A-1E79-4720-8197-B4A532678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F4E24D00-1C89-45BC-84CC-9C5CE209E5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825F056A-FD7E-4E7F-A32C-6B8690BA1B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32A0BE-309C-4C17-BCC4-DB48CFDD4548}" type="datetimeFigureOut">
              <a:rPr lang="zh-CN" altLang="en-US" smtClean="0"/>
              <a:pPr/>
              <a:t>2021/11/8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6375E87B-8C19-4D21-BFC6-250D96234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57B2DA96-64CE-472F-8F9C-77CE9D286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0519F-C54E-4666-86D7-9403DB1833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69726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4E0B384-C686-45CD-A397-9D43FDE9D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FB8E6D58-BE73-4B8D-92AA-6941BCCB7D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6E920794-B194-4B46-A00D-C58C6BDD87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A3BB2E89-D56A-4A96-8294-F55BC93859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32A0BE-309C-4C17-BCC4-DB48CFDD4548}" type="datetimeFigureOut">
              <a:rPr lang="zh-CN" altLang="en-US" smtClean="0"/>
              <a:pPr/>
              <a:t>2021/11/8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FA748E31-FE93-4930-B335-B6DBF5006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45923271-55C1-47CC-BF33-7BA6D9331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0519F-C54E-4666-86D7-9403DB1833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92037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48976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43319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tags" Target="../tags/tag47.xml"/><Relationship Id="rId18" Type="http://schemas.openxmlformats.org/officeDocument/2006/relationships/tags" Target="../tags/tag52.xml"/><Relationship Id="rId3" Type="http://schemas.openxmlformats.org/officeDocument/2006/relationships/tags" Target="../tags/tag37.xml"/><Relationship Id="rId21" Type="http://schemas.openxmlformats.org/officeDocument/2006/relationships/notesSlide" Target="../notesSlides/notesSlide10.xml"/><Relationship Id="rId7" Type="http://schemas.openxmlformats.org/officeDocument/2006/relationships/tags" Target="../tags/tag41.xml"/><Relationship Id="rId12" Type="http://schemas.openxmlformats.org/officeDocument/2006/relationships/tags" Target="../tags/tag46.xml"/><Relationship Id="rId17" Type="http://schemas.openxmlformats.org/officeDocument/2006/relationships/tags" Target="../tags/tag51.xml"/><Relationship Id="rId2" Type="http://schemas.openxmlformats.org/officeDocument/2006/relationships/tags" Target="../tags/tag36.xml"/><Relationship Id="rId16" Type="http://schemas.openxmlformats.org/officeDocument/2006/relationships/tags" Target="../tags/tag50.xml"/><Relationship Id="rId20" Type="http://schemas.openxmlformats.org/officeDocument/2006/relationships/slideLayout" Target="../slideLayouts/slideLayout12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tags" Target="../tags/tag45.xml"/><Relationship Id="rId5" Type="http://schemas.openxmlformats.org/officeDocument/2006/relationships/tags" Target="../tags/tag39.xml"/><Relationship Id="rId15" Type="http://schemas.openxmlformats.org/officeDocument/2006/relationships/tags" Target="../tags/tag49.xml"/><Relationship Id="rId10" Type="http://schemas.openxmlformats.org/officeDocument/2006/relationships/tags" Target="../tags/tag44.xml"/><Relationship Id="rId19" Type="http://schemas.openxmlformats.org/officeDocument/2006/relationships/tags" Target="../tags/tag53.xml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tags" Target="../tags/tag48.xml"/><Relationship Id="rId22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13" Type="http://schemas.openxmlformats.org/officeDocument/2006/relationships/tags" Target="../tags/tag66.xml"/><Relationship Id="rId3" Type="http://schemas.openxmlformats.org/officeDocument/2006/relationships/tags" Target="../tags/tag56.xml"/><Relationship Id="rId7" Type="http://schemas.openxmlformats.org/officeDocument/2006/relationships/tags" Target="../tags/tag60.xml"/><Relationship Id="rId12" Type="http://schemas.openxmlformats.org/officeDocument/2006/relationships/tags" Target="../tags/tag65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tags" Target="../tags/tag64.xml"/><Relationship Id="rId5" Type="http://schemas.openxmlformats.org/officeDocument/2006/relationships/tags" Target="../tags/tag58.xml"/><Relationship Id="rId15" Type="http://schemas.openxmlformats.org/officeDocument/2006/relationships/notesSlide" Target="../notesSlides/notesSlide11.xml"/><Relationship Id="rId10" Type="http://schemas.openxmlformats.org/officeDocument/2006/relationships/tags" Target="../tags/tag63.xml"/><Relationship Id="rId4" Type="http://schemas.openxmlformats.org/officeDocument/2006/relationships/tags" Target="../tags/tag57.xml"/><Relationship Id="rId9" Type="http://schemas.openxmlformats.org/officeDocument/2006/relationships/tags" Target="../tags/tag62.xml"/><Relationship Id="rId14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75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88.xml"/><Relationship Id="rId18" Type="http://schemas.openxmlformats.org/officeDocument/2006/relationships/tags" Target="../tags/tag93.xml"/><Relationship Id="rId26" Type="http://schemas.openxmlformats.org/officeDocument/2006/relationships/tags" Target="../tags/tag101.xml"/><Relationship Id="rId39" Type="http://schemas.openxmlformats.org/officeDocument/2006/relationships/tags" Target="../tags/tag114.xml"/><Relationship Id="rId21" Type="http://schemas.openxmlformats.org/officeDocument/2006/relationships/tags" Target="../tags/tag96.xml"/><Relationship Id="rId34" Type="http://schemas.openxmlformats.org/officeDocument/2006/relationships/tags" Target="../tags/tag109.xml"/><Relationship Id="rId42" Type="http://schemas.openxmlformats.org/officeDocument/2006/relationships/tags" Target="../tags/tag117.xml"/><Relationship Id="rId47" Type="http://schemas.openxmlformats.org/officeDocument/2006/relationships/tags" Target="../tags/tag122.xml"/><Relationship Id="rId50" Type="http://schemas.openxmlformats.org/officeDocument/2006/relationships/tags" Target="../tags/tag125.xml"/><Relationship Id="rId55" Type="http://schemas.openxmlformats.org/officeDocument/2006/relationships/tags" Target="../tags/tag130.xml"/><Relationship Id="rId7" Type="http://schemas.openxmlformats.org/officeDocument/2006/relationships/tags" Target="../tags/tag82.xml"/><Relationship Id="rId12" Type="http://schemas.openxmlformats.org/officeDocument/2006/relationships/tags" Target="../tags/tag87.xml"/><Relationship Id="rId17" Type="http://schemas.openxmlformats.org/officeDocument/2006/relationships/tags" Target="../tags/tag92.xml"/><Relationship Id="rId25" Type="http://schemas.openxmlformats.org/officeDocument/2006/relationships/tags" Target="../tags/tag100.xml"/><Relationship Id="rId33" Type="http://schemas.openxmlformats.org/officeDocument/2006/relationships/tags" Target="../tags/tag108.xml"/><Relationship Id="rId38" Type="http://schemas.openxmlformats.org/officeDocument/2006/relationships/tags" Target="../tags/tag113.xml"/><Relationship Id="rId46" Type="http://schemas.openxmlformats.org/officeDocument/2006/relationships/tags" Target="../tags/tag121.xml"/><Relationship Id="rId59" Type="http://schemas.openxmlformats.org/officeDocument/2006/relationships/slideLayout" Target="../slideLayouts/slideLayout12.xml"/><Relationship Id="rId2" Type="http://schemas.openxmlformats.org/officeDocument/2006/relationships/tags" Target="../tags/tag77.xml"/><Relationship Id="rId16" Type="http://schemas.openxmlformats.org/officeDocument/2006/relationships/tags" Target="../tags/tag91.xml"/><Relationship Id="rId20" Type="http://schemas.openxmlformats.org/officeDocument/2006/relationships/tags" Target="../tags/tag95.xml"/><Relationship Id="rId29" Type="http://schemas.openxmlformats.org/officeDocument/2006/relationships/tags" Target="../tags/tag104.xml"/><Relationship Id="rId41" Type="http://schemas.openxmlformats.org/officeDocument/2006/relationships/tags" Target="../tags/tag116.xml"/><Relationship Id="rId54" Type="http://schemas.openxmlformats.org/officeDocument/2006/relationships/tags" Target="../tags/tag129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tags" Target="../tags/tag86.xml"/><Relationship Id="rId24" Type="http://schemas.openxmlformats.org/officeDocument/2006/relationships/tags" Target="../tags/tag99.xml"/><Relationship Id="rId32" Type="http://schemas.openxmlformats.org/officeDocument/2006/relationships/tags" Target="../tags/tag107.xml"/><Relationship Id="rId37" Type="http://schemas.openxmlformats.org/officeDocument/2006/relationships/tags" Target="../tags/tag112.xml"/><Relationship Id="rId40" Type="http://schemas.openxmlformats.org/officeDocument/2006/relationships/tags" Target="../tags/tag115.xml"/><Relationship Id="rId45" Type="http://schemas.openxmlformats.org/officeDocument/2006/relationships/tags" Target="../tags/tag120.xml"/><Relationship Id="rId53" Type="http://schemas.openxmlformats.org/officeDocument/2006/relationships/tags" Target="../tags/tag128.xml"/><Relationship Id="rId58" Type="http://schemas.openxmlformats.org/officeDocument/2006/relationships/tags" Target="../tags/tag133.xml"/><Relationship Id="rId5" Type="http://schemas.openxmlformats.org/officeDocument/2006/relationships/tags" Target="../tags/tag80.xml"/><Relationship Id="rId15" Type="http://schemas.openxmlformats.org/officeDocument/2006/relationships/tags" Target="../tags/tag90.xml"/><Relationship Id="rId23" Type="http://schemas.openxmlformats.org/officeDocument/2006/relationships/tags" Target="../tags/tag98.xml"/><Relationship Id="rId28" Type="http://schemas.openxmlformats.org/officeDocument/2006/relationships/tags" Target="../tags/tag103.xml"/><Relationship Id="rId36" Type="http://schemas.openxmlformats.org/officeDocument/2006/relationships/tags" Target="../tags/tag111.xml"/><Relationship Id="rId49" Type="http://schemas.openxmlformats.org/officeDocument/2006/relationships/tags" Target="../tags/tag124.xml"/><Relationship Id="rId57" Type="http://schemas.openxmlformats.org/officeDocument/2006/relationships/tags" Target="../tags/tag132.xml"/><Relationship Id="rId10" Type="http://schemas.openxmlformats.org/officeDocument/2006/relationships/tags" Target="../tags/tag85.xml"/><Relationship Id="rId19" Type="http://schemas.openxmlformats.org/officeDocument/2006/relationships/tags" Target="../tags/tag94.xml"/><Relationship Id="rId31" Type="http://schemas.openxmlformats.org/officeDocument/2006/relationships/tags" Target="../tags/tag106.xml"/><Relationship Id="rId44" Type="http://schemas.openxmlformats.org/officeDocument/2006/relationships/tags" Target="../tags/tag119.xml"/><Relationship Id="rId52" Type="http://schemas.openxmlformats.org/officeDocument/2006/relationships/tags" Target="../tags/tag127.xml"/><Relationship Id="rId60" Type="http://schemas.openxmlformats.org/officeDocument/2006/relationships/notesSlide" Target="../notesSlides/notesSlide15.xml"/><Relationship Id="rId4" Type="http://schemas.openxmlformats.org/officeDocument/2006/relationships/tags" Target="../tags/tag79.xml"/><Relationship Id="rId9" Type="http://schemas.openxmlformats.org/officeDocument/2006/relationships/tags" Target="../tags/tag84.xml"/><Relationship Id="rId14" Type="http://schemas.openxmlformats.org/officeDocument/2006/relationships/tags" Target="../tags/tag89.xml"/><Relationship Id="rId22" Type="http://schemas.openxmlformats.org/officeDocument/2006/relationships/tags" Target="../tags/tag97.xml"/><Relationship Id="rId27" Type="http://schemas.openxmlformats.org/officeDocument/2006/relationships/tags" Target="../tags/tag102.xml"/><Relationship Id="rId30" Type="http://schemas.openxmlformats.org/officeDocument/2006/relationships/tags" Target="../tags/tag105.xml"/><Relationship Id="rId35" Type="http://schemas.openxmlformats.org/officeDocument/2006/relationships/tags" Target="../tags/tag110.xml"/><Relationship Id="rId43" Type="http://schemas.openxmlformats.org/officeDocument/2006/relationships/tags" Target="../tags/tag118.xml"/><Relationship Id="rId48" Type="http://schemas.openxmlformats.org/officeDocument/2006/relationships/tags" Target="../tags/tag123.xml"/><Relationship Id="rId56" Type="http://schemas.openxmlformats.org/officeDocument/2006/relationships/tags" Target="../tags/tag131.xml"/><Relationship Id="rId8" Type="http://schemas.openxmlformats.org/officeDocument/2006/relationships/tags" Target="../tags/tag83.xml"/><Relationship Id="rId51" Type="http://schemas.openxmlformats.org/officeDocument/2006/relationships/tags" Target="../tags/tag126.xml"/><Relationship Id="rId3" Type="http://schemas.openxmlformats.org/officeDocument/2006/relationships/tags" Target="../tags/tag7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36.xml"/><Relationship Id="rId7" Type="http://schemas.openxmlformats.org/officeDocument/2006/relationships/notesSlide" Target="../notesSlides/notesSlide16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38.xml"/><Relationship Id="rId4" Type="http://schemas.openxmlformats.org/officeDocument/2006/relationships/tags" Target="../tags/tag13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41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4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48.xml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notesSlide" Target="../notesSlides/notesSlide3.xml"/><Relationship Id="rId2" Type="http://schemas.openxmlformats.org/officeDocument/2006/relationships/tags" Target="../tags/tag2.xml"/><Relationship Id="rId16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3" Type="http://schemas.openxmlformats.org/officeDocument/2006/relationships/tags" Target="../tags/tag28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371C6870-4A3A-4B13-899E-6DADB3859A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92" t="6692" r="6692" b="6692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0B920E7F-B27A-422E-8313-C4FBC344CA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6363"/>
          <a:stretch/>
        </p:blipFill>
        <p:spPr>
          <a:xfrm>
            <a:off x="0" y="5362832"/>
            <a:ext cx="12192000" cy="149516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3CB304EC-EB7D-4BB8-95DC-7A76DD45F71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210" t="2839" r="7516" b="68775"/>
          <a:stretch/>
        </p:blipFill>
        <p:spPr>
          <a:xfrm>
            <a:off x="9920890" y="29363"/>
            <a:ext cx="2271110" cy="259026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8AEBCAFD-6F34-4347-B6BB-52A9200CEAE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210" t="2839" r="7516" b="68705"/>
          <a:stretch/>
        </p:blipFill>
        <p:spPr>
          <a:xfrm flipH="1">
            <a:off x="0" y="22997"/>
            <a:ext cx="2294198" cy="2596635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DE1B75CA-BCFA-4862-B58F-63E3BAEE1AEE}"/>
              </a:ext>
            </a:extLst>
          </p:cNvPr>
          <p:cNvSpPr/>
          <p:nvPr/>
        </p:nvSpPr>
        <p:spPr>
          <a:xfrm>
            <a:off x="1188720" y="3601005"/>
            <a:ext cx="3657600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  <a:cs typeface="+mn-ea"/>
                <a:sym typeface="+mn-lt"/>
              </a:rPr>
              <a:t>主</a:t>
            </a:r>
            <a:r>
              <a:rPr lang="zh-CN" altLang="en-US" sz="2400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  <a:cs typeface="+mn-ea"/>
                <a:sym typeface="+mn-lt"/>
              </a:rPr>
              <a:t>讲：彭艳</a:t>
            </a:r>
            <a:endParaRPr lang="en-US" altLang="zh-CN" sz="2400" dirty="0">
              <a:solidFill>
                <a:srgbClr val="C00000"/>
              </a:solidFill>
              <a:latin typeface="楷体" pitchFamily="49" charset="-122"/>
              <a:ea typeface="楷体" pitchFamily="49" charset="-122"/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806D659A-0564-43CC-B09A-3B701EF8E522}"/>
              </a:ext>
            </a:extLst>
          </p:cNvPr>
          <p:cNvSpPr/>
          <p:nvPr/>
        </p:nvSpPr>
        <p:spPr>
          <a:xfrm>
            <a:off x="685800" y="2509659"/>
            <a:ext cx="10515600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6000" b="1" dirty="0" smtClean="0">
                <a:latin typeface="隶书" panose="02010509060101010101" pitchFamily="49" charset="-122"/>
                <a:ea typeface="隶书" panose="02010509060101010101" pitchFamily="49" charset="-122"/>
              </a:rPr>
              <a:t>第</a:t>
            </a:r>
            <a:r>
              <a:rPr lang="en-US" altLang="zh-CN" sz="6000" b="1" dirty="0" smtClean="0">
                <a:latin typeface="隶书" panose="02010509060101010101" pitchFamily="49" charset="-122"/>
                <a:ea typeface="隶书" panose="02010509060101010101" pitchFamily="49" charset="-122"/>
              </a:rPr>
              <a:t>4</a:t>
            </a:r>
            <a:r>
              <a:rPr lang="zh-CN" altLang="en-US" sz="6000" b="1" dirty="0" smtClean="0">
                <a:latin typeface="隶书" panose="02010509060101010101" pitchFamily="49" charset="-122"/>
                <a:ea typeface="隶书" panose="02010509060101010101" pitchFamily="49" charset="-122"/>
              </a:rPr>
              <a:t>课　</a:t>
            </a:r>
            <a:r>
              <a:rPr lang="zh-CN" altLang="en-US" sz="60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古</a:t>
            </a:r>
            <a:r>
              <a:rPr lang="zh-CN" altLang="en-US" sz="60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代的生产工具与劳作</a:t>
            </a:r>
            <a:endParaRPr lang="zh-CN" altLang="en-US" sz="60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DE1B75CA-BCFA-4862-B58F-63E3BAEE1AEE}"/>
              </a:ext>
            </a:extLst>
          </p:cNvPr>
          <p:cNvSpPr/>
          <p:nvPr/>
        </p:nvSpPr>
        <p:spPr>
          <a:xfrm>
            <a:off x="1890511" y="1924605"/>
            <a:ext cx="61554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  <a:cs typeface="+mn-ea"/>
                <a:sym typeface="+mn-lt"/>
              </a:rPr>
              <a:t>统编版高中历史必修经济与社会生活</a:t>
            </a:r>
            <a:endParaRPr lang="en-US" altLang="zh-CN" sz="2400" dirty="0">
              <a:solidFill>
                <a:srgbClr val="C00000"/>
              </a:solidFill>
              <a:latin typeface="楷体" pitchFamily="49" charset="-122"/>
              <a:ea typeface="楷体" pitchFamily="49" charset="-122"/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DE1B75CA-BCFA-4862-B58F-63E3BAEE1AEE}"/>
              </a:ext>
            </a:extLst>
          </p:cNvPr>
          <p:cNvSpPr/>
          <p:nvPr/>
        </p:nvSpPr>
        <p:spPr>
          <a:xfrm>
            <a:off x="1234440" y="4134405"/>
            <a:ext cx="970788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课程标准：</a:t>
            </a:r>
            <a:r>
              <a:rPr lang="zh-CN" altLang="en-US" sz="28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了解历史上劳动工具的变化和主要劳作方式；充分认识生产方式的变革对人类社会发展所具有的革命性意义。</a:t>
            </a:r>
            <a:endParaRPr lang="zh-CN" altLang="en-US" sz="28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5585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3000">
        <p:dissolve/>
      </p:transition>
    </mc:Choice>
    <mc:Fallback>
      <p:transition spd="slow" advTm="3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9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E1710A4-2C78-4C8A-B640-7AB3908B3300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941883" y="1234272"/>
            <a:ext cx="5715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zh-CN" altLang="en-US" sz="2400" b="1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古代手工业的三种主要经营形态</a:t>
            </a:r>
            <a:endParaRPr lang="zh-CN" altLang="en-US" sz="2400" b="1" dirty="0">
              <a:ea typeface="微软雅黑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Group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1697C93-D4AC-4498-B1F7-E51BB88512A2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:p159="http://schemas.microsoft.com/office/powerpoint/2015/09/main" xmlns:p15="http://schemas.microsoft.com/office/powerpoint/2012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3100213477"/>
              </p:ext>
            </p:extLst>
          </p:nvPr>
        </p:nvGraphicFramePr>
        <p:xfrm>
          <a:off x="124263" y="1854032"/>
          <a:ext cx="11594122" cy="4739640"/>
        </p:xfrm>
        <a:graphic>
          <a:graphicData uri="http://schemas.openxmlformats.org/drawingml/2006/table">
            <a:tbl>
              <a:tblPr/>
              <a:tblGrid>
                <a:gridCol w="1499240">
                  <a:extLst>
                    <a:ext uri="{9D8B030D-6E8A-4147-A177-3AD203B41FA5}">
                      <a16:col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3502207457"/>
                    </a:ext>
                  </a:extLst>
                </a:gridCol>
                <a:gridCol w="1099443">
                  <a:extLst>
                    <a:ext uri="{9D8B030D-6E8A-4147-A177-3AD203B41FA5}">
                      <a16:col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476689856"/>
                    </a:ext>
                  </a:extLst>
                </a:gridCol>
                <a:gridCol w="2098936">
                  <a:extLst>
                    <a:ext uri="{9D8B030D-6E8A-4147-A177-3AD203B41FA5}">
                      <a16:col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040466480"/>
                    </a:ext>
                  </a:extLst>
                </a:gridCol>
                <a:gridCol w="2198885">
                  <a:extLst>
                    <a:ext uri="{9D8B030D-6E8A-4147-A177-3AD203B41FA5}">
                      <a16:col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3485462657"/>
                    </a:ext>
                  </a:extLst>
                </a:gridCol>
                <a:gridCol w="1599189">
                  <a:extLst>
                    <a:ext uri="{9D8B030D-6E8A-4147-A177-3AD203B41FA5}">
                      <a16:col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3248352597"/>
                    </a:ext>
                  </a:extLst>
                </a:gridCol>
                <a:gridCol w="3098429">
                  <a:extLst>
                    <a:ext uri="{9D8B030D-6E8A-4147-A177-3AD203B41FA5}">
                      <a16:col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80036286"/>
                    </a:ext>
                  </a:extLst>
                </a:gridCol>
              </a:tblGrid>
              <a:tr h="838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经营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形态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出现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时间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生产经营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模式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产品及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流向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流通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方式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地位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491353991"/>
                  </a:ext>
                </a:extLst>
              </a:tr>
              <a:tr h="1524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官营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手工业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3995272723"/>
                  </a:ext>
                </a:extLst>
              </a:tr>
              <a:tr h="11857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民营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手工业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3860278732"/>
                  </a:ext>
                </a:extLst>
              </a:tr>
              <a:tr h="11505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家庭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手工业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3672688026"/>
                  </a:ext>
                </a:extLst>
              </a:tr>
            </a:tbl>
          </a:graphicData>
        </a:graphic>
      </p:graphicFrame>
      <p:sp>
        <p:nvSpPr>
          <p:cNvPr id="4" name="Text Box 40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9ED003F-6A3D-4859-AAE9-730B8C3086E1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13781" y="3168482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西周</a:t>
            </a:r>
          </a:p>
        </p:txBody>
      </p:sp>
      <p:sp>
        <p:nvSpPr>
          <p:cNvPr id="5" name="Text Box 4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07940AD-0946-46A2-B9AD-057E741A05B4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758231" y="4463882"/>
            <a:ext cx="80021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春秋</a:t>
            </a:r>
          </a:p>
          <a:p>
            <a:r>
              <a:rPr lang="zh-CN" altLang="en-US" sz="2400" b="1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战国</a:t>
            </a:r>
          </a:p>
        </p:txBody>
      </p:sp>
      <p:sp>
        <p:nvSpPr>
          <p:cNvPr id="6" name="Text Box 4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EE85EBE-604A-419A-9EEA-60079A860769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713781" y="5569072"/>
            <a:ext cx="80021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660066"/>
                </a:solidFill>
                <a:latin typeface="微软雅黑" pitchFamily="34" charset="-122"/>
                <a:ea typeface="微软雅黑" pitchFamily="34" charset="-122"/>
              </a:rPr>
              <a:t>春秋</a:t>
            </a:r>
          </a:p>
          <a:p>
            <a:r>
              <a:rPr lang="zh-CN" altLang="en-US" sz="2400" b="1">
                <a:solidFill>
                  <a:srgbClr val="660066"/>
                </a:solidFill>
                <a:latin typeface="微软雅黑" pitchFamily="34" charset="-122"/>
                <a:ea typeface="微软雅黑" pitchFamily="34" charset="-122"/>
              </a:rPr>
              <a:t>战国</a:t>
            </a:r>
          </a:p>
        </p:txBody>
      </p:sp>
      <p:sp>
        <p:nvSpPr>
          <p:cNvPr id="7" name="Text Box 4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86B3304-E9B8-48BB-B764-5A993C9FC379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778805" y="2663559"/>
            <a:ext cx="196624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政府直接</a:t>
            </a:r>
          </a:p>
          <a:p>
            <a:r>
              <a:rPr lang="zh-CN" altLang="en-US" sz="24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经营，集</a:t>
            </a:r>
          </a:p>
          <a:p>
            <a:r>
              <a:rPr lang="zh-CN" altLang="en-US" sz="24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中的大作</a:t>
            </a:r>
          </a:p>
          <a:p>
            <a:r>
              <a:rPr lang="zh-CN" altLang="en-US" sz="24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坊生产。</a:t>
            </a:r>
          </a:p>
        </p:txBody>
      </p:sp>
      <p:sp>
        <p:nvSpPr>
          <p:cNvPr id="8" name="Text Box 4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D48D8E5-C3E9-49F8-A704-88592E71D549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778805" y="4416159"/>
            <a:ext cx="196624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民间私人</a:t>
            </a:r>
          </a:p>
          <a:p>
            <a:r>
              <a:rPr lang="zh-CN" altLang="en-US" sz="2400" b="1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经营</a:t>
            </a:r>
          </a:p>
        </p:txBody>
      </p:sp>
      <p:sp>
        <p:nvSpPr>
          <p:cNvPr id="9" name="Text Box 4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DD56DB4-9981-4EC4-99FF-B7CE370B97CA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778805" y="5692799"/>
            <a:ext cx="19662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660066"/>
                </a:solidFill>
                <a:latin typeface="微软雅黑" pitchFamily="34" charset="-122"/>
                <a:ea typeface="微软雅黑" pitchFamily="34" charset="-122"/>
              </a:rPr>
              <a:t>家庭副业</a:t>
            </a:r>
          </a:p>
        </p:txBody>
      </p:sp>
      <p:sp>
        <p:nvSpPr>
          <p:cNvPr id="10" name="Text Box 4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A4E21F1-E749-453D-92F7-AA28E9279FD9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879189" y="2863503"/>
            <a:ext cx="208882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官府专用</a:t>
            </a:r>
          </a:p>
          <a:p>
            <a:r>
              <a:rPr lang="zh-CN" altLang="en-US" sz="24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和</a:t>
            </a:r>
          </a:p>
          <a:p>
            <a:r>
              <a:rPr lang="zh-CN" altLang="en-US" sz="24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皇帝私用</a:t>
            </a:r>
          </a:p>
        </p:txBody>
      </p:sp>
      <p:sp>
        <p:nvSpPr>
          <p:cNvPr id="11" name="Text Box 4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3C1B196-7FFD-4135-B732-258C74803C44}"/>
              </a:ext>
            </a:extLst>
          </p:cNvPr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879189" y="4453004"/>
            <a:ext cx="208882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民间消费</a:t>
            </a:r>
          </a:p>
          <a:p>
            <a:r>
              <a:rPr lang="zh-CN" altLang="en-US" sz="2400" b="1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的产品</a:t>
            </a:r>
          </a:p>
        </p:txBody>
      </p:sp>
      <p:sp>
        <p:nvSpPr>
          <p:cNvPr id="12" name="Text Box 4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3BC7B8E-1100-474F-97A5-5E6E472BF984}"/>
              </a:ext>
            </a:extLst>
          </p:cNvPr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781253" y="5560400"/>
            <a:ext cx="257322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1" lang="zh-CN" altLang="en-US" sz="2400" b="1">
                <a:solidFill>
                  <a:srgbClr val="660066"/>
                </a:solidFill>
                <a:latin typeface="微软雅黑" pitchFamily="34" charset="-122"/>
                <a:ea typeface="微软雅黑" pitchFamily="34" charset="-122"/>
              </a:rPr>
              <a:t>供自己消费和交纳赋税的产品</a:t>
            </a:r>
          </a:p>
        </p:txBody>
      </p:sp>
      <p:sp>
        <p:nvSpPr>
          <p:cNvPr id="13" name="Text Box 49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72140D1-67F4-46EE-B8D4-CB219D36913B}"/>
              </a:ext>
            </a:extLst>
          </p:cNvPr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061957" y="3032891"/>
            <a:ext cx="161995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不在市场流通</a:t>
            </a:r>
          </a:p>
        </p:txBody>
      </p:sp>
      <p:sp>
        <p:nvSpPr>
          <p:cNvPr id="14" name="Text Box 50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E2E9024-6EED-4F87-A41F-3E6F74B8A9EC}"/>
              </a:ext>
            </a:extLst>
          </p:cNvPr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076966" y="4328291"/>
            <a:ext cx="15287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b="1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主要在市场流通</a:t>
            </a:r>
          </a:p>
        </p:txBody>
      </p:sp>
      <p:sp>
        <p:nvSpPr>
          <p:cNvPr id="15" name="Text Box 5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DD9A71B-8FC2-4860-8A07-10FAF6D2419C}"/>
              </a:ext>
            </a:extLst>
          </p:cNvPr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015777" y="5620806"/>
            <a:ext cx="143754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b="1">
                <a:solidFill>
                  <a:srgbClr val="660066"/>
                </a:solidFill>
                <a:latin typeface="微软雅黑" pitchFamily="34" charset="-122"/>
                <a:ea typeface="微软雅黑" pitchFamily="34" charset="-122"/>
              </a:rPr>
              <a:t>剩余部分出售</a:t>
            </a:r>
          </a:p>
        </p:txBody>
      </p:sp>
      <p:sp>
        <p:nvSpPr>
          <p:cNvPr id="16" name="Text Box 52">
            <a:hlinkClick r:id="rId22" action="ppaction://hlinksldjump"/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A1002F4-C546-4855-BD0C-8BD8BA1473B3}"/>
              </a:ext>
            </a:extLst>
          </p:cNvPr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650166" y="2663559"/>
            <a:ext cx="306821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明中叶前，占据主导地位；代表最高水平；</a:t>
            </a:r>
            <a:r>
              <a:rPr kumimoji="1" lang="zh-CN" altLang="en-US" sz="24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阻碍商品经济发展</a:t>
            </a:r>
          </a:p>
        </p:txBody>
      </p:sp>
      <p:sp>
        <p:nvSpPr>
          <p:cNvPr id="17" name="Rectangle 53">
            <a:hlinkClick r:id="rId22" action="ppaction://hlinksldjump"/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98F0A0B-ADBA-4F7B-B37F-16FF89E11508}"/>
              </a:ext>
            </a:extLst>
          </p:cNvPr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627941" y="4216134"/>
            <a:ext cx="319727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明中叶后，在一些部门，占据主导地位；孕育雇佣劳动关系 </a:t>
            </a:r>
          </a:p>
        </p:txBody>
      </p:sp>
      <p:sp>
        <p:nvSpPr>
          <p:cNvPr id="18" name="Rectangle 5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1ACE285-C7F3-41E1-8955-403E867F2329}"/>
              </a:ext>
            </a:extLst>
          </p:cNvPr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8817174" y="5445149"/>
            <a:ext cx="303907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660066"/>
                </a:solidFill>
                <a:latin typeface="微软雅黑" pitchFamily="34" charset="-122"/>
                <a:ea typeface="微软雅黑" pitchFamily="34" charset="-122"/>
              </a:rPr>
              <a:t>中国古代社会稳</a:t>
            </a:r>
          </a:p>
          <a:p>
            <a:r>
              <a:rPr lang="zh-CN" altLang="en-US" sz="2400" b="1">
                <a:solidFill>
                  <a:srgbClr val="660066"/>
                </a:solidFill>
                <a:latin typeface="微软雅黑" pitchFamily="34" charset="-122"/>
                <a:ea typeface="微软雅黑" pitchFamily="34" charset="-122"/>
              </a:rPr>
              <a:t>定的重要因素，</a:t>
            </a:r>
          </a:p>
          <a:p>
            <a:r>
              <a:rPr lang="zh-CN" altLang="en-US" sz="2400" b="1">
                <a:solidFill>
                  <a:srgbClr val="660066"/>
                </a:solidFill>
                <a:latin typeface="微软雅黑" pitchFamily="34" charset="-122"/>
                <a:ea typeface="微软雅黑" pitchFamily="34" charset="-122"/>
              </a:rPr>
              <a:t>到近代破产。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2F41FB5-BDD3-4800-A305-EEB0F82B492F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1308829" y="1208902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solidFill>
                  <a:srgbClr val="7030A0"/>
                </a:solidFill>
              </a:rPr>
              <a:t>【</a:t>
            </a:r>
            <a:r>
              <a:rPr lang="zh-CN" altLang="en-US" sz="2800" b="1">
                <a:solidFill>
                  <a:srgbClr val="7030A0"/>
                </a:solidFill>
              </a:rPr>
              <a:t>知识拓展</a:t>
            </a:r>
            <a:r>
              <a:rPr lang="en-US" altLang="zh-CN" sz="2800" b="1">
                <a:solidFill>
                  <a:srgbClr val="7030A0"/>
                </a:solidFill>
              </a:rPr>
              <a:t>】</a:t>
            </a:r>
            <a:endParaRPr lang="zh-CN" altLang="en-US" sz="2800" b="1">
              <a:solidFill>
                <a:srgbClr val="7030A0"/>
              </a:solidFill>
            </a:endParaRPr>
          </a:p>
        </p:txBody>
      </p:sp>
      <p:sp>
        <p:nvSpPr>
          <p:cNvPr id="20" name="文本框 2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6B9BF33-F109-457B-A9F5-26AC18EBA06C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825305" y="411373"/>
            <a:ext cx="6288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二、</a:t>
            </a:r>
            <a:r>
              <a:rPr lang="zh-CN" altLang="en-US" sz="2800" b="1" dirty="0">
                <a:solidFill>
                  <a:srgbClr val="0000CC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“制其器”</a:t>
            </a:r>
            <a:r>
              <a:rPr lang="en-US" altLang="zh-CN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——</a:t>
            </a:r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手工业工具的进步</a:t>
            </a:r>
          </a:p>
        </p:txBody>
      </p:sp>
    </p:spTree>
    <p:extLst>
      <p:ext uri="{BB962C8B-B14F-4D97-AF65-F5344CB8AC3E}">
        <p14:creationId xmlns:p14="http://schemas.microsoft.com/office/powerpoint/2010/main" xmlns="" val="373169642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Click="0" advTm="3000">
        <p15:prstTrans prst="wind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B39E264-E4DB-4A36-AD79-67E324D241F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26720" y="396133"/>
            <a:ext cx="6288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二、</a:t>
            </a:r>
            <a:r>
              <a:rPr lang="zh-CN" altLang="en-US" sz="2800" b="1" dirty="0">
                <a:solidFill>
                  <a:srgbClr val="0000CC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“制其器”</a:t>
            </a:r>
            <a:r>
              <a:rPr lang="en-US" altLang="zh-CN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——</a:t>
            </a:r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手工业工具的进步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B527184-1FEB-43D4-9BD1-EC2B25E61282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36016" y="1648131"/>
            <a:ext cx="6395126" cy="1200329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prstDash val="lgDashDotDot"/>
          </a:ln>
        </p:spPr>
        <p:txBody>
          <a:bodyPr wrap="square">
            <a:spAutoFit/>
          </a:bodyPr>
          <a:lstStyle/>
          <a:p>
            <a:pPr indent="304800"/>
            <a:r>
              <a:rPr lang="zh-CN" altLang="en-US" sz="2400" b="1">
                <a:latin typeface="仿宋" panose="02010609060101010101" pitchFamily="49" charset="-122"/>
                <a:ea typeface="仿宋" panose="02010609060101010101" pitchFamily="49" charset="-122"/>
              </a:rPr>
              <a:t>材料</a:t>
            </a:r>
            <a:r>
              <a:rPr lang="en-US" altLang="zh-CN" sz="2400" b="1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2400" b="1">
                <a:latin typeface="仿宋" panose="02010609060101010101" pitchFamily="49" charset="-122"/>
                <a:ea typeface="仿宋" panose="02010609060101010101" pitchFamily="49" charset="-122"/>
              </a:rPr>
              <a:t>：天子之六工，曰土工，金工，石工，木工，兽工，草工，典制六材 </a:t>
            </a:r>
            <a:r>
              <a:rPr lang="zh-CN" altLang="en-US" sz="2400" b="1">
                <a:latin typeface="仿宋" panose="02010609060101010101" pitchFamily="49" charset="-122"/>
                <a:ea typeface="仿宋" panose="02010609060101010101" pitchFamily="49" charset="-122"/>
                <a:sym typeface="Wingdings" panose="05000000000000000000" pitchFamily="2" charset="2"/>
              </a:rPr>
              <a:t>。</a:t>
            </a:r>
            <a:r>
              <a:rPr lang="zh-CN" altLang="en-US" sz="2400" b="1"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  <a:endParaRPr lang="en-US" altLang="zh-CN" sz="2400" b="1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indent="304800"/>
            <a:r>
              <a:rPr lang="en-US" altLang="zh-CN" sz="2400" b="1">
                <a:latin typeface="仿宋" panose="02010609060101010101" pitchFamily="49" charset="-122"/>
                <a:ea typeface="仿宋" panose="02010609060101010101" pitchFamily="49" charset="-122"/>
              </a:rPr>
              <a:t>                 —— 《</a:t>
            </a:r>
            <a:r>
              <a:rPr lang="zh-CN" altLang="en-US" sz="2400" b="1">
                <a:latin typeface="仿宋" panose="02010609060101010101" pitchFamily="49" charset="-122"/>
                <a:ea typeface="仿宋" panose="02010609060101010101" pitchFamily="49" charset="-122"/>
              </a:rPr>
              <a:t>礼记</a:t>
            </a:r>
            <a:r>
              <a:rPr lang="en-US" altLang="zh-CN" sz="2400" b="1">
                <a:latin typeface="仿宋" panose="02010609060101010101" pitchFamily="49" charset="-122"/>
                <a:ea typeface="仿宋" panose="02010609060101010101" pitchFamily="49" charset="-122"/>
              </a:rPr>
              <a:t>·</a:t>
            </a:r>
            <a:r>
              <a:rPr lang="zh-CN" altLang="en-US" sz="2400" b="1">
                <a:latin typeface="仿宋" panose="02010609060101010101" pitchFamily="49" charset="-122"/>
                <a:ea typeface="仿宋" panose="02010609060101010101" pitchFamily="49" charset="-122"/>
              </a:rPr>
              <a:t>曲礼</a:t>
            </a:r>
            <a:r>
              <a:rPr lang="en-US" altLang="zh-CN" sz="2400" b="1">
                <a:latin typeface="仿宋" panose="02010609060101010101" pitchFamily="49" charset="-122"/>
                <a:ea typeface="仿宋" panose="02010609060101010101" pitchFamily="49" charset="-122"/>
              </a:rPr>
              <a:t>》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461E2AF-BCE4-4A7F-BE2E-A0BC0F270FF2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036016" y="3031169"/>
            <a:ext cx="6395126" cy="1200329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prstDash val="lgDashDotDot"/>
          </a:ln>
        </p:spPr>
        <p:txBody>
          <a:bodyPr wrap="square">
            <a:spAutoFit/>
          </a:bodyPr>
          <a:lstStyle/>
          <a:p>
            <a:pPr indent="304800"/>
            <a:r>
              <a:rPr lang="zh-CN" altLang="en-US" sz="2400" b="1">
                <a:latin typeface="仿宋" panose="02010609060101010101" pitchFamily="49" charset="-122"/>
                <a:ea typeface="仿宋" panose="02010609060101010101" pitchFamily="49" charset="-122"/>
              </a:rPr>
              <a:t>材料</a:t>
            </a:r>
            <a:r>
              <a:rPr lang="en-US" altLang="zh-CN" sz="2400" b="1"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2400" b="1">
                <a:latin typeface="仿宋" panose="02010609060101010101" pitchFamily="49" charset="-122"/>
                <a:ea typeface="仿宋" panose="02010609060101010101" pitchFamily="49" charset="-122"/>
              </a:rPr>
              <a:t>：（官府工匠）相语以事，相示以功，相陈以巧，相高以知。            </a:t>
            </a:r>
            <a:endParaRPr lang="en-US" altLang="zh-CN" sz="2400" b="1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indent="304800"/>
            <a:r>
              <a:rPr lang="en-US" altLang="zh-CN" sz="2400" b="1">
                <a:latin typeface="仿宋" panose="02010609060101010101" pitchFamily="49" charset="-122"/>
                <a:ea typeface="仿宋" panose="02010609060101010101" pitchFamily="49" charset="-122"/>
              </a:rPr>
              <a:t>                 —— 《</a:t>
            </a:r>
            <a:r>
              <a:rPr lang="zh-CN" altLang="en-US" sz="2400" b="1">
                <a:latin typeface="仿宋" panose="02010609060101010101" pitchFamily="49" charset="-122"/>
                <a:ea typeface="仿宋" panose="02010609060101010101" pitchFamily="49" charset="-122"/>
              </a:rPr>
              <a:t>管子</a:t>
            </a:r>
            <a:r>
              <a:rPr lang="en-US" altLang="zh-CN" sz="2400" b="1">
                <a:latin typeface="仿宋" panose="02010609060101010101" pitchFamily="49" charset="-122"/>
                <a:ea typeface="仿宋" panose="02010609060101010101" pitchFamily="49" charset="-122"/>
              </a:rPr>
              <a:t>·</a:t>
            </a:r>
            <a:r>
              <a:rPr lang="zh-CN" altLang="en-US" sz="2400" b="1">
                <a:latin typeface="仿宋" panose="02010609060101010101" pitchFamily="49" charset="-122"/>
                <a:ea typeface="仿宋" panose="02010609060101010101" pitchFamily="49" charset="-122"/>
              </a:rPr>
              <a:t>小匡</a:t>
            </a:r>
            <a:r>
              <a:rPr lang="en-US" altLang="zh-CN" sz="2400" b="1">
                <a:latin typeface="仿宋" panose="02010609060101010101" pitchFamily="49" charset="-122"/>
                <a:ea typeface="仿宋" panose="02010609060101010101" pitchFamily="49" charset="-122"/>
              </a:rPr>
              <a:t>》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E3E4E09-E48A-45FF-B182-2F7BD73155FF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036016" y="4780784"/>
            <a:ext cx="6395126" cy="1200329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prstDash val="lgDashDotDot"/>
          </a:ln>
        </p:spPr>
        <p:txBody>
          <a:bodyPr wrap="square">
            <a:spAutoFit/>
          </a:bodyPr>
          <a:lstStyle/>
          <a:p>
            <a:pPr indent="304800"/>
            <a:r>
              <a:rPr lang="zh-CN" altLang="en-US" sz="2400" b="1">
                <a:latin typeface="仿宋" panose="02010609060101010101" pitchFamily="49" charset="-122"/>
                <a:ea typeface="仿宋" panose="02010609060101010101" pitchFamily="49" charset="-122"/>
                <a:sym typeface="Wingdings" panose="05000000000000000000" pitchFamily="2" charset="2"/>
              </a:rPr>
              <a:t>材料</a:t>
            </a:r>
            <a:r>
              <a:rPr lang="en-US" altLang="zh-CN" sz="2400" b="1">
                <a:latin typeface="仿宋" panose="02010609060101010101" pitchFamily="49" charset="-122"/>
                <a:ea typeface="仿宋" panose="02010609060101010101" pitchFamily="49" charset="-122"/>
                <a:sym typeface="Wingdings" panose="05000000000000000000" pitchFamily="2" charset="2"/>
              </a:rPr>
              <a:t>3</a:t>
            </a:r>
            <a:r>
              <a:rPr lang="zh-CN" altLang="en-US" sz="2400" b="1">
                <a:latin typeface="仿宋" panose="02010609060101010101" pitchFamily="49" charset="-122"/>
                <a:ea typeface="仿宋" panose="02010609060101010101" pitchFamily="49" charset="-122"/>
                <a:sym typeface="Wingdings" panose="05000000000000000000" pitchFamily="2" charset="2"/>
              </a:rPr>
              <a:t>：明初，瓷都景德镇有官窑</a:t>
            </a:r>
            <a:r>
              <a:rPr lang="en-US" altLang="zh-CN" sz="2400" b="1">
                <a:latin typeface="仿宋" panose="02010609060101010101" pitchFamily="49" charset="-122"/>
                <a:ea typeface="仿宋" panose="02010609060101010101" pitchFamily="49" charset="-122"/>
                <a:sym typeface="Wingdings" panose="05000000000000000000" pitchFamily="2" charset="2"/>
              </a:rPr>
              <a:t>58</a:t>
            </a:r>
            <a:r>
              <a:rPr lang="zh-CN" altLang="en-US" sz="2400" b="1">
                <a:latin typeface="仿宋" panose="02010609060101010101" pitchFamily="49" charset="-122"/>
                <a:ea typeface="仿宋" panose="02010609060101010101" pitchFamily="49" charset="-122"/>
                <a:sym typeface="Wingdings" panose="05000000000000000000" pitchFamily="2" charset="2"/>
              </a:rPr>
              <a:t>座，资金充足，设备先进，民窑不过</a:t>
            </a:r>
            <a:r>
              <a:rPr lang="en-US" altLang="zh-CN" sz="2400" b="1">
                <a:latin typeface="仿宋" panose="02010609060101010101" pitchFamily="49" charset="-122"/>
                <a:ea typeface="仿宋" panose="02010609060101010101" pitchFamily="49" charset="-122"/>
                <a:sym typeface="Wingdings" panose="05000000000000000000" pitchFamily="2" charset="2"/>
              </a:rPr>
              <a:t>20</a:t>
            </a:r>
            <a:r>
              <a:rPr lang="zh-CN" altLang="en-US" sz="2400" b="1">
                <a:latin typeface="仿宋" panose="02010609060101010101" pitchFamily="49" charset="-122"/>
                <a:ea typeface="仿宋" panose="02010609060101010101" pitchFamily="49" charset="-122"/>
                <a:sym typeface="Wingdings" panose="05000000000000000000" pitchFamily="2" charset="2"/>
              </a:rPr>
              <a:t>座。但官窑管理腐败，成本高昂，很快衰弱下去。</a:t>
            </a:r>
          </a:p>
        </p:txBody>
      </p:sp>
      <p:sp>
        <p:nvSpPr>
          <p:cNvPr id="6" name="文本框 1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B2F9405-BA69-4890-A80F-FAA08532EB4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69678" y="1009048"/>
            <a:ext cx="10761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★问题探究：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阅读材料并结合所学，指出中国古代官营手工业有哪些特点。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1E90EB7-4DAF-47D8-AAC7-33D12A310C13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796299" y="2018541"/>
            <a:ext cx="1620957" cy="461665"/>
          </a:xfrm>
          <a:prstGeom prst="rect">
            <a:avLst/>
          </a:prstGeom>
          <a:solidFill>
            <a:srgbClr val="CCECFF"/>
          </a:solidFill>
          <a:ln w="9525">
            <a:solidFill>
              <a:schemeClr val="folHlink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ea typeface="微软雅黑" pitchFamily="34" charset="-122"/>
              </a:rPr>
              <a:t>分工细密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B30DBDE-94F2-417C-87C6-BB905A5DFE22}"/>
              </a:ext>
            </a:extLst>
          </p:cNvPr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37227" y="3380760"/>
            <a:ext cx="1980029" cy="461665"/>
          </a:xfrm>
          <a:prstGeom prst="rect">
            <a:avLst/>
          </a:prstGeom>
          <a:solidFill>
            <a:srgbClr val="CCECFF"/>
          </a:solidFill>
          <a:ln w="9525">
            <a:solidFill>
              <a:schemeClr val="folHlink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ea typeface="微软雅黑" pitchFamily="34" charset="-122"/>
              </a:rPr>
              <a:t>技术水平高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B972641-1EC3-4AF1-A4FE-0B406B09921C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53632" y="4465413"/>
            <a:ext cx="3824474" cy="830997"/>
          </a:xfrm>
          <a:prstGeom prst="rect">
            <a:avLst/>
          </a:prstGeom>
          <a:solidFill>
            <a:srgbClr val="CCECFF"/>
          </a:solidFill>
          <a:ln w="9525">
            <a:solidFill>
              <a:schemeClr val="folHlink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ea typeface="微软雅黑" pitchFamily="34" charset="-122"/>
              </a:rPr>
              <a:t>经营规模大，资金充足，设备先进；国家扶持；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038B6D7-8D65-499D-9ED3-C77690479739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53632" y="5503899"/>
            <a:ext cx="3824474" cy="830997"/>
          </a:xfrm>
          <a:prstGeom prst="rect">
            <a:avLst/>
          </a:prstGeom>
          <a:solidFill>
            <a:srgbClr val="CCECFF"/>
          </a:solidFill>
          <a:ln w="9525">
            <a:solidFill>
              <a:schemeClr val="folHlink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rgbClr val="0000FF"/>
                </a:solidFill>
                <a:ea typeface="微软雅黑" pitchFamily="34" charset="-122"/>
              </a:rPr>
              <a:t>管理腐败，成本高昂；工匠劳动积极性低。</a:t>
            </a:r>
          </a:p>
        </p:txBody>
      </p:sp>
      <p:sp>
        <p:nvSpPr>
          <p:cNvPr id="11" name="箭头: 左 19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99CA2BB-E4EF-4A08-8726-13019742F9FE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494519" y="2063875"/>
            <a:ext cx="464234" cy="46166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" name="箭头: 左 20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179B926-A85B-47F6-8E67-5631FDAB929F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4494519" y="3364539"/>
            <a:ext cx="464234" cy="46166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" name="箭头: 左 2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345CC3B-C269-40B5-A3B7-C151D23928AA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4501445" y="5149657"/>
            <a:ext cx="464234" cy="46166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4" name="右大括号 1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54B00D8-F7F1-48D9-89C9-594B6FC247A0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4220306" y="4819355"/>
            <a:ext cx="196733" cy="1200329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xmlns="" val="373169642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Click="0" advTm="3000">
        <p15:prstTrans prst="wind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9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4225180-6716-4D4A-BB6D-A59B130244C0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66171" y="177597"/>
            <a:ext cx="5929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latin typeface="华文新魏" panose="02010800040101010101" pitchFamily="2" charset="-122"/>
                <a:ea typeface="华文新魏" panose="02010800040101010101" pitchFamily="2" charset="-122"/>
              </a:rPr>
              <a:t>三、</a:t>
            </a:r>
            <a:r>
              <a:rPr lang="zh-CN" altLang="en-US" sz="2800" b="1">
                <a:solidFill>
                  <a:srgbClr val="0000CC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“用其器”</a:t>
            </a:r>
            <a:r>
              <a:rPr lang="en-US" altLang="zh-CN" sz="2800" b="1">
                <a:latin typeface="华文新魏" panose="02010800040101010101" pitchFamily="2" charset="-122"/>
                <a:ea typeface="华文新魏" panose="02010800040101010101" pitchFamily="2" charset="-122"/>
              </a:rPr>
              <a:t>——</a:t>
            </a:r>
            <a:r>
              <a:rPr lang="zh-CN" altLang="en-US" sz="2800" b="1">
                <a:latin typeface="华文新魏" panose="02010800040101010101" pitchFamily="2" charset="-122"/>
                <a:ea typeface="华文新魏" panose="02010800040101010101" pitchFamily="2" charset="-122"/>
              </a:rPr>
              <a:t>劳作方式的发展</a:t>
            </a:r>
          </a:p>
        </p:txBody>
      </p:sp>
      <p:graphicFrame>
        <p:nvGraphicFramePr>
          <p:cNvPr id="4" name="表格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5597401-5752-44F3-9B41-81FC254E71F9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:p159="http://schemas.microsoft.com/office/powerpoint/2015/09/main" xmlns:p15="http://schemas.microsoft.com/office/powerpoint/2012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3342568964"/>
              </p:ext>
            </p:extLst>
          </p:nvPr>
        </p:nvGraphicFramePr>
        <p:xfrm>
          <a:off x="1972845" y="1657593"/>
          <a:ext cx="8246309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6237">
                  <a:extLst>
                    <a:ext uri="{9D8B030D-6E8A-4147-A177-3AD203B41FA5}">
                      <a16:col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498673636"/>
                    </a:ext>
                  </a:extLst>
                </a:gridCol>
                <a:gridCol w="1421343">
                  <a:extLst>
                    <a:ext uri="{9D8B030D-6E8A-4147-A177-3AD203B41FA5}">
                      <a16:col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023978436"/>
                    </a:ext>
                  </a:extLst>
                </a:gridCol>
                <a:gridCol w="4172132">
                  <a:extLst>
                    <a:ext uri="{9D8B030D-6E8A-4147-A177-3AD203B41FA5}">
                      <a16:col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437452600"/>
                    </a:ext>
                  </a:extLst>
                </a:gridCol>
                <a:gridCol w="1786597">
                  <a:extLst>
                    <a:ext uri="{9D8B030D-6E8A-4147-A177-3AD203B41FA5}">
                      <a16:col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84626260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农业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手工业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860308129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中国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原始社会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集体劳作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336285375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先秦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战国时期</a:t>
                      </a:r>
                      <a:r>
                        <a:rPr lang="en-US" altLang="zh-CN" sz="2400" b="1">
                          <a:solidFill>
                            <a:schemeClr val="tx1"/>
                          </a:solidFill>
                        </a:rPr>
                        <a:t>——</a:t>
                      </a:r>
                      <a:r>
                        <a:rPr lang="zh-CN" altLang="en-US" sz="2400" b="1">
                          <a:solidFill>
                            <a:srgbClr val="FF0000"/>
                          </a:solidFill>
                        </a:rPr>
                        <a:t>小农经济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altLang="zh-CN" sz="2400" b="1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zh-CN" altLang="en-US" sz="2400" b="1">
                          <a:solidFill>
                            <a:srgbClr val="FF0000"/>
                          </a:solidFill>
                        </a:rPr>
                        <a:t>官营</a:t>
                      </a:r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手工业</a:t>
                      </a:r>
                      <a:endParaRPr lang="en-US" altLang="zh-CN" sz="2400" b="1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zh-CN" altLang="en-US" sz="2400" b="1">
                          <a:solidFill>
                            <a:srgbClr val="FF0000"/>
                          </a:solidFill>
                        </a:rPr>
                        <a:t>私营</a:t>
                      </a:r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手工业</a:t>
                      </a:r>
                      <a:endParaRPr lang="en-US" altLang="zh-CN" sz="2400" b="1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zh-CN" altLang="en-US" sz="2400" b="1">
                          <a:solidFill>
                            <a:srgbClr val="FF0000"/>
                          </a:solidFill>
                        </a:rPr>
                        <a:t>家庭</a:t>
                      </a:r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手工业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416913048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秦汉</a:t>
                      </a:r>
                      <a:endParaRPr lang="en-US" altLang="zh-CN" sz="2400" b="1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altLang="zh-CN" sz="2400" b="1">
                          <a:solidFill>
                            <a:schemeClr val="tx1"/>
                          </a:solidFill>
                        </a:rPr>
                        <a:t>——</a:t>
                      </a:r>
                    </a:p>
                    <a:p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明清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汉</a:t>
                      </a:r>
                      <a:r>
                        <a:rPr lang="en-US" altLang="zh-CN" sz="2400" b="1">
                          <a:solidFill>
                            <a:schemeClr val="tx1"/>
                          </a:solidFill>
                        </a:rPr>
                        <a:t>——</a:t>
                      </a:r>
                      <a:r>
                        <a:rPr lang="zh-CN" altLang="en-US" sz="2400" b="1">
                          <a:solidFill>
                            <a:srgbClr val="FF0000"/>
                          </a:solidFill>
                        </a:rPr>
                        <a:t>田庄经济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284339314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世界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①古希腊、罗马家庭式劳作</a:t>
                      </a:r>
                      <a:endParaRPr lang="en-US" altLang="zh-CN" sz="2400" b="1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②罗马共和国</a:t>
                      </a:r>
                      <a:r>
                        <a:rPr lang="en-US" altLang="zh-CN" sz="2400" b="1">
                          <a:solidFill>
                            <a:schemeClr val="tx1"/>
                          </a:solidFill>
                        </a:rPr>
                        <a:t>——</a:t>
                      </a:r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奴隶制庄园</a:t>
                      </a:r>
                      <a:endParaRPr lang="en-US" altLang="zh-CN" sz="2400" b="1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③中古西欧</a:t>
                      </a:r>
                      <a:r>
                        <a:rPr lang="en-US" altLang="zh-CN" sz="2400" b="1">
                          <a:solidFill>
                            <a:schemeClr val="tx1"/>
                          </a:solidFill>
                        </a:rPr>
                        <a:t>——</a:t>
                      </a:r>
                      <a:r>
                        <a:rPr lang="zh-CN" altLang="en-US" sz="2400" b="1">
                          <a:solidFill>
                            <a:srgbClr val="FF0000"/>
                          </a:solidFill>
                        </a:rPr>
                        <a:t>领主庄园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4078469346"/>
                  </a:ext>
                </a:extLst>
              </a:tr>
            </a:tbl>
          </a:graphicData>
        </a:graphic>
      </p:graphicFrame>
      <p:sp>
        <p:nvSpPr>
          <p:cNvPr id="5" name="文本框 1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91962F2-FEB3-4CB7-BA15-B4512502730E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86263" y="865854"/>
            <a:ext cx="10128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★自主学习：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阅读教材概括人类劳作方式发展的史实，并完成表格</a:t>
            </a:r>
          </a:p>
        </p:txBody>
      </p:sp>
    </p:spTree>
    <p:extLst>
      <p:ext uri="{BB962C8B-B14F-4D97-AF65-F5344CB8AC3E}">
        <p14:creationId xmlns:p14="http://schemas.microsoft.com/office/powerpoint/2010/main" xmlns="" val="373169642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Click="0" advTm="3000">
        <p15:prstTrans prst="wind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5AABC4A-5CC8-4CB1-AF36-D3944A94B39F}"/>
              </a:ext>
            </a:extLst>
          </p:cNvPr>
          <p:cNvPicPr/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929640" y="970188"/>
            <a:ext cx="4809393" cy="3729600"/>
          </a:xfrm>
          <a:prstGeom prst="rect">
            <a:avLst/>
          </a:prstGeom>
          <a:noFill/>
          <a:ln>
            <a:miter lim="800000"/>
          </a:ln>
        </p:spPr>
      </p:pic>
      <p:sp>
        <p:nvSpPr>
          <p:cNvPr id="9" name="TextBox 8"/>
          <p:cNvSpPr txBox="1"/>
          <p:nvPr/>
        </p:nvSpPr>
        <p:spPr>
          <a:xfrm>
            <a:off x="6263640" y="868680"/>
            <a:ext cx="56997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青瓷坞堡三国时期的青瓷坞堡， 1986 年出土于黄陂滠口镇，是一件能充分反映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当时地主庄园经济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  <a:sym typeface="宋体" panose="02010600030101010101" pitchFamily="2" charset="-122"/>
              </a:rPr>
              <a:t>缩影的典型器物。长方形。由围墙、前门楼、四隅角楼、左右厢房和四个盖钵式谷仓组成。门楼内站立一个武士俑，周边一圈有回廊栏板。</a:t>
            </a:r>
            <a:endParaRPr lang="zh-CN" altLang="en-US" sz="2800" dirty="0" smtClean="0">
              <a:latin typeface="楷体" pitchFamily="49" charset="-122"/>
              <a:ea typeface="楷体" pitchFamily="49" charset="-122"/>
            </a:endParaRPr>
          </a:p>
          <a:p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6720" y="4688919"/>
            <a:ext cx="606552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时代：三国吴（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222—280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年）</a:t>
            </a:r>
          </a:p>
          <a:p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尺寸：高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31.5㎝  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长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67.5㎝  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宽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53cm</a:t>
            </a:r>
          </a:p>
          <a:p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出土地点：黄陂区滠口出土</a:t>
            </a:r>
          </a:p>
          <a:p>
            <a:endParaRPr lang="zh-CN" altLang="en-US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1" name="文本框 1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2F41FB5-BDD3-4800-A305-EEB0F82B492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29709" y="385942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7030A0"/>
                </a:solidFill>
                <a:latin typeface="楷体" pitchFamily="49" charset="-122"/>
                <a:ea typeface="楷体" pitchFamily="49" charset="-122"/>
              </a:rPr>
              <a:t>【</a:t>
            </a:r>
            <a:r>
              <a:rPr lang="zh-CN" altLang="en-US" sz="2800" b="1" dirty="0" smtClean="0">
                <a:solidFill>
                  <a:srgbClr val="7030A0"/>
                </a:solidFill>
                <a:latin typeface="楷体" pitchFamily="49" charset="-122"/>
                <a:ea typeface="楷体" pitchFamily="49" charset="-122"/>
              </a:rPr>
              <a:t>相关史事</a:t>
            </a:r>
            <a:r>
              <a:rPr lang="en-US" altLang="zh-CN" sz="2800" b="1" dirty="0" smtClean="0">
                <a:solidFill>
                  <a:srgbClr val="7030A0"/>
                </a:solidFill>
                <a:latin typeface="楷体" pitchFamily="49" charset="-122"/>
                <a:ea typeface="楷体" pitchFamily="49" charset="-122"/>
              </a:rPr>
              <a:t>】</a:t>
            </a:r>
            <a:endParaRPr lang="zh-CN" altLang="en-US" sz="2800" b="1" dirty="0">
              <a:solidFill>
                <a:srgbClr val="7030A0"/>
              </a:solidFill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169642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Click="0" advTm="3000">
        <p15:prstTrans prst="wind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B68CD1C-F3DA-42A0-B779-F4737625DF7A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78299" y="1374337"/>
            <a:ext cx="11256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★历史理解：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阅读材料并结合所学，说明中国古代生产经营主要模式并谈谈你对这一模式的认识。</a:t>
            </a:r>
          </a:p>
        </p:txBody>
      </p:sp>
      <p:sp>
        <p:nvSpPr>
          <p:cNvPr id="3" name="文本框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D792C9D-0964-4D65-BDC4-59D31716876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49051" y="665277"/>
            <a:ext cx="5929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三、</a:t>
            </a:r>
            <a:r>
              <a:rPr lang="zh-CN" altLang="en-US" sz="2800" b="1" dirty="0">
                <a:solidFill>
                  <a:srgbClr val="0000CC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“用其器”</a:t>
            </a:r>
            <a:r>
              <a:rPr lang="en-US" altLang="zh-CN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——</a:t>
            </a:r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劳作方式的发展</a:t>
            </a:r>
          </a:p>
        </p:txBody>
      </p:sp>
      <p:sp>
        <p:nvSpPr>
          <p:cNvPr id="4" name="文本框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C827246-7D3C-4FDA-9AEF-DDB9E5587F2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39614" y="2372194"/>
            <a:ext cx="11417106" cy="1938992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prstDash val="lgDashDotDot"/>
          </a:ln>
        </p:spPr>
        <p:txBody>
          <a:bodyPr wrap="square">
            <a:spAutoFit/>
          </a:bodyPr>
          <a:lstStyle>
            <a:defPPr>
              <a:defRPr lang="zh-CN"/>
            </a:defPPr>
            <a:lvl1pPr indent="304800">
              <a:defRPr sz="2800" b="1">
                <a:latin typeface="仿宋" panose="02010609060101010101" pitchFamily="49" charset="-122"/>
                <a:ea typeface="仿宋" panose="02010609060101010101" pitchFamily="49" charset="-122"/>
              </a:defRPr>
            </a:lvl1pPr>
          </a:lstStyle>
          <a:p>
            <a:r>
              <a:rPr lang="zh-CN" altLang="zh-CN" sz="2400" dirty="0"/>
              <a:t>材料</a:t>
            </a:r>
            <a:r>
              <a:rPr lang="en-US" altLang="zh-CN" sz="2400" dirty="0"/>
              <a:t>1</a:t>
            </a:r>
            <a:r>
              <a:rPr lang="zh-CN" altLang="zh-CN" sz="2400" dirty="0"/>
              <a:t>　自耕农是封建国家直接剥削的对象。为了保证赋税、徭役的供应,封建国家历来关注这一阶层的存在。“稳定小农”是封建王朝长治久安的良策。每一个新王朝建立时,对此尤为关注。他们总是采取奖励垦荒等政策,积极培植自耕农。诚然,自耕农这一阶层是很不稳定的,经常在分化。</a:t>
            </a:r>
            <a:r>
              <a:rPr lang="en-US" altLang="zh-CN" sz="2400" dirty="0"/>
              <a:t>   </a:t>
            </a:r>
          </a:p>
          <a:p>
            <a:r>
              <a:rPr lang="en-US" altLang="zh-CN" sz="2400" dirty="0" smtClean="0"/>
              <a:t>                          </a:t>
            </a:r>
            <a:r>
              <a:rPr lang="zh-CN" altLang="zh-CN" sz="2400" dirty="0" smtClean="0"/>
              <a:t>——</a:t>
            </a:r>
            <a:r>
              <a:rPr lang="zh-CN" altLang="zh-CN" sz="2400" dirty="0"/>
              <a:t>摘编自叶显恩《明清徽州农村社会与佃仆制》</a:t>
            </a:r>
          </a:p>
        </p:txBody>
      </p:sp>
      <p:sp>
        <p:nvSpPr>
          <p:cNvPr id="5" name="文本框 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CF813AA-45B6-491C-A639-5AAFDC134B2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96241" y="4446119"/>
            <a:ext cx="11064240" cy="1938992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prstDash val="lgDashDotDot"/>
          </a:ln>
        </p:spPr>
        <p:txBody>
          <a:bodyPr wrap="square">
            <a:spAutoFit/>
          </a:bodyPr>
          <a:lstStyle>
            <a:defPPr>
              <a:defRPr lang="zh-CN"/>
            </a:defPPr>
            <a:lvl1pPr indent="304800">
              <a:defRPr sz="2800" b="1">
                <a:latin typeface="仿宋" panose="02010609060101010101" pitchFamily="49" charset="-122"/>
                <a:ea typeface="仿宋" panose="02010609060101010101" pitchFamily="49" charset="-122"/>
              </a:defRPr>
            </a:lvl1pPr>
          </a:lstStyle>
          <a:p>
            <a:r>
              <a:rPr lang="zh-CN" altLang="zh-CN" sz="2400" dirty="0"/>
              <a:t>材料</a:t>
            </a:r>
            <a:r>
              <a:rPr lang="en-US" altLang="zh-CN" sz="2400" dirty="0"/>
              <a:t>2</a:t>
            </a:r>
            <a:r>
              <a:rPr lang="zh-CN" altLang="en-US" sz="2400" dirty="0"/>
              <a:t>：</a:t>
            </a:r>
            <a:r>
              <a:rPr lang="zh-CN" altLang="zh-CN" sz="2400" dirty="0"/>
              <a:t>春耕,夏耘,秋获,冬藏,伐薪樵,治官府,给徭役。春不得避风尘,夏不得避暑热,秋不得避阴雨,冬不得避寒冻。四时之间,亡日休息,又私自送往迎来,吊死问疾,养孤长幼在其中。勤苦如此,尚复被水旱之灾,急政暴赋,赋敛不时,朝令而暮改。有者半贾而卖,无者取倍称之息。于是有卖田宅、鬻子孙以偿责者矣</a:t>
            </a:r>
            <a:r>
              <a:rPr lang="zh-CN" altLang="zh-CN" sz="2400" dirty="0" smtClean="0"/>
              <a:t>。</a:t>
            </a:r>
            <a:endParaRPr lang="en-US" altLang="zh-CN" sz="2400" dirty="0" smtClean="0"/>
          </a:p>
          <a:p>
            <a:r>
              <a:rPr lang="en-US" altLang="zh-CN" sz="2400" dirty="0" smtClean="0"/>
              <a:t> </a:t>
            </a:r>
            <a:r>
              <a:rPr lang="en-US" altLang="zh-CN" sz="2400" dirty="0" smtClean="0"/>
              <a:t>                                       </a:t>
            </a:r>
            <a:r>
              <a:rPr lang="zh-CN" altLang="zh-CN" sz="2400" dirty="0" smtClean="0"/>
              <a:t>——</a:t>
            </a:r>
            <a:r>
              <a:rPr lang="zh-CN" altLang="zh-CN" sz="2400" dirty="0"/>
              <a:t>摘自《资治通鉴》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73169642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Click="0" advTm="3000">
        <p15:prstTrans prst="wind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16BC94C-2914-43FD-8D12-E6A705D722C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98225" y="368652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2800" b="1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课堂小结</a:t>
            </a:r>
            <a:r>
              <a:rPr lang="en-US" altLang="zh-CN" sz="2800" b="1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endParaRPr lang="zh-CN" altLang="en-US" sz="2800" b="1">
              <a:solidFill>
                <a:srgbClr val="7030A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A684AEF-FAAE-45F9-BB3B-45CC93DB83C1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524001" y="4109990"/>
            <a:ext cx="9647380" cy="1439863"/>
            <a:chOff x="0" y="0"/>
            <a:chExt cx="5760" cy="776"/>
          </a:xfrm>
        </p:grpSpPr>
        <p:sp>
          <p:nvSpPr>
            <p:cNvPr id="10" name="文本框 147459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2CC09B9-46F1-4CCE-8DE2-27497ACA9622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2064" y="544"/>
              <a:ext cx="743" cy="2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endParaRPr lang="zh-CN" altLang="en-US" b="1"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  <a:sym typeface="楷体_GB2312" pitchFamily="1" charset="-122"/>
              </a:endParaRPr>
            </a:p>
          </p:txBody>
        </p:sp>
        <p:sp>
          <p:nvSpPr>
            <p:cNvPr id="11" name="文本框 147460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3BA9777-EDBB-4BA3-B767-C07105BD75E7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567" y="544"/>
              <a:ext cx="754" cy="2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endParaRPr lang="zh-CN" altLang="en-US" b="1"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  <a:sym typeface="楷体_GB2312" pitchFamily="1" charset="-122"/>
              </a:endParaRPr>
            </a:p>
          </p:txBody>
        </p:sp>
        <p:sp>
          <p:nvSpPr>
            <p:cNvPr id="12" name="文本框 147461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C720DDC-4B3D-43E1-B1C3-AD4CE74E6081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338" y="544"/>
              <a:ext cx="754" cy="2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endParaRPr lang="zh-CN" altLang="en-US" b="1"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  <a:sym typeface="楷体_GB2312" pitchFamily="1" charset="-122"/>
              </a:endParaRPr>
            </a:p>
          </p:txBody>
        </p:sp>
        <p:sp>
          <p:nvSpPr>
            <p:cNvPr id="13" name="文本框 147462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5241658-B838-4672-A4B8-AB757E89D670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4422" y="499"/>
              <a:ext cx="754" cy="2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endParaRPr lang="zh-CN" altLang="en-US" b="1">
                <a:solidFill>
                  <a:srgbClr val="000000"/>
                </a:solidFill>
                <a:latin typeface="楷体_GB2312" pitchFamily="1" charset="-122"/>
                <a:ea typeface="楷体_GB2312" pitchFamily="1" charset="-122"/>
                <a:sym typeface="楷体_GB2312" pitchFamily="1" charset="-122"/>
              </a:endParaRPr>
            </a:p>
          </p:txBody>
        </p: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B128EB2-6971-4D3A-B091-12953A514D2B}"/>
                </a:ext>
              </a:extLst>
            </p:cNvPr>
            <p:cNvGrpSpPr/>
            <p:nvPr>
              <p:custDataLst>
                <p:tags r:id="rId29"/>
              </p:custDataLst>
            </p:nvPr>
          </p:nvGrpSpPr>
          <p:grpSpPr>
            <a:xfrm>
              <a:off x="0" y="0"/>
              <a:ext cx="5760" cy="635"/>
              <a:chOff x="0" y="0"/>
              <a:chExt cx="5760" cy="635"/>
            </a:xfrm>
          </p:grpSpPr>
          <p:grpSp>
            <p:nvGrpSpPr>
              <p:cNvPr id="15" name="组合 14">
                <a:extLst>
                  <a:ext uri="{FF2B5EF4-FFF2-40B4-BE49-F238E27FC236}">
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1B52F50-18C7-48CE-BCA5-8BABE2AA73B8}"/>
                  </a:ext>
                </a:extLst>
              </p:cNvPr>
              <p:cNvGrpSpPr/>
              <p:nvPr>
                <p:custDataLst>
                  <p:tags r:id="rId30"/>
                </p:custDataLst>
              </p:nvPr>
            </p:nvGrpSpPr>
            <p:grpSpPr>
              <a:xfrm>
                <a:off x="0" y="0"/>
                <a:ext cx="5760" cy="635"/>
                <a:chOff x="0" y="0"/>
                <a:chExt cx="5760" cy="635"/>
              </a:xfrm>
            </p:grpSpPr>
            <p:cxnSp>
              <p:nvCxnSpPr>
                <p:cNvPr id="17" name="直接连接符 147465">
                  <a:extLst>
                    <a:ext uri="{FF2B5EF4-FFF2-40B4-BE49-F238E27FC236}">
  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DB5A713-32F8-4D46-963D-083B79264510}"/>
                    </a:ext>
                  </a:extLst>
                </p:cNvPr>
                <p:cNvCxnSpPr/>
                <p:nvPr>
                  <p:custDataLst>
                    <p:tags r:id="rId32"/>
                  </p:custDataLst>
                </p:nvPr>
              </p:nvCxnSpPr>
              <p:spPr>
                <a:xfrm>
                  <a:off x="4694" y="408"/>
                  <a:ext cx="1" cy="9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grpSp>
              <p:nvGrpSpPr>
                <p:cNvPr id="18" name="组合 17">
                  <a:extLst>
                    <a:ext uri="{FF2B5EF4-FFF2-40B4-BE49-F238E27FC236}">
  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9E957DD-EF79-4338-A866-997BC08371A9}"/>
                    </a:ext>
                  </a:extLst>
                </p:cNvPr>
                <p:cNvGrpSpPr/>
                <p:nvPr>
                  <p:custDataLst>
                    <p:tags r:id="rId33"/>
                  </p:custDataLst>
                </p:nvPr>
              </p:nvGrpSpPr>
              <p:grpSpPr>
                <a:xfrm>
                  <a:off x="0" y="0"/>
                  <a:ext cx="5760" cy="635"/>
                  <a:chOff x="0" y="0"/>
                  <a:chExt cx="5760" cy="635"/>
                </a:xfrm>
              </p:grpSpPr>
              <p:grpSp>
                <p:nvGrpSpPr>
                  <p:cNvPr id="19" name="组合 18">
                    <a:extLst>
                      <a:ext uri="{FF2B5EF4-FFF2-40B4-BE49-F238E27FC236}">
    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81A40AC-EBE2-4B05-80E2-86CD3B5C2E23}"/>
                      </a:ext>
                    </a:extLst>
                  </p:cNvPr>
                  <p:cNvGrpSpPr/>
                  <p:nvPr>
                    <p:custDataLst>
                      <p:tags r:id="rId34"/>
                    </p:custDataLst>
                  </p:nvPr>
                </p:nvGrpSpPr>
                <p:grpSpPr>
                  <a:xfrm>
                    <a:off x="2744" y="0"/>
                    <a:ext cx="3016" cy="635"/>
                    <a:chOff x="0" y="0"/>
                    <a:chExt cx="5760" cy="635"/>
                  </a:xfrm>
                </p:grpSpPr>
                <p:cxnSp>
                  <p:nvCxnSpPr>
                    <p:cNvPr id="39" name="直接连接符 147468">
                      <a:extLst>
                        <a:ext uri="{FF2B5EF4-FFF2-40B4-BE49-F238E27FC236}">
      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7182D58-FA9D-4370-91D7-D5ADB908FB39}"/>
                        </a:ext>
                      </a:extLst>
                    </p:cNvPr>
                    <p:cNvCxnSpPr/>
                    <p:nvPr>
                      <p:custDataLst>
                        <p:tags r:id="rId54"/>
                      </p:custDataLst>
                    </p:nvPr>
                  </p:nvCxnSpPr>
                  <p:spPr>
                    <a:xfrm flipV="1">
                      <a:off x="0" y="136"/>
                      <a:ext cx="5420" cy="46"/>
                    </a:xfrm>
                    <a:prstGeom prst="line">
                      <a:avLst/>
                    </a:prstGeom>
                    <a:ln w="571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cxnSp>
                <p:cxnSp>
                  <p:nvCxnSpPr>
                    <p:cNvPr id="40" name="直接连接符 147469">
                      <a:extLst>
                        <a:ext uri="{FF2B5EF4-FFF2-40B4-BE49-F238E27FC236}">
      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29C9E97-533B-4CA2-9FFB-3CC22517DF51}"/>
                        </a:ext>
                      </a:extLst>
                    </p:cNvPr>
                    <p:cNvCxnSpPr/>
                    <p:nvPr>
                      <p:custDataLst>
                        <p:tags r:id="rId55"/>
                      </p:custDataLst>
                    </p:nvPr>
                  </p:nvCxnSpPr>
                  <p:spPr>
                    <a:xfrm flipV="1">
                      <a:off x="0" y="499"/>
                      <a:ext cx="5420" cy="46"/>
                    </a:xfrm>
                    <a:prstGeom prst="line">
                      <a:avLst/>
                    </a:prstGeom>
                    <a:ln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cxnSp>
                <p:cxnSp>
                  <p:nvCxnSpPr>
                    <p:cNvPr id="41" name="直接连接符 147470">
                      <a:extLst>
                        <a:ext uri="{FF2B5EF4-FFF2-40B4-BE49-F238E27FC236}">
      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B4D64A0-AE2F-43DF-BD1E-56ABB2A79E47}"/>
                        </a:ext>
                      </a:extLst>
                    </p:cNvPr>
                    <p:cNvCxnSpPr/>
                    <p:nvPr>
                      <p:custDataLst>
                        <p:tags r:id="rId56"/>
                      </p:custDataLst>
                    </p:nvPr>
                  </p:nvCxnSpPr>
                  <p:spPr>
                    <a:xfrm>
                      <a:off x="5420" y="0"/>
                      <a:ext cx="1" cy="635"/>
                    </a:xfrm>
                    <a:prstGeom prst="line">
                      <a:avLst/>
                    </a:prstGeom>
                    <a:ln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cxnSp>
                <p:cxnSp>
                  <p:nvCxnSpPr>
                    <p:cNvPr id="42" name="直接连接符 147471">
                      <a:extLst>
                        <a:ext uri="{FF2B5EF4-FFF2-40B4-BE49-F238E27FC236}">
      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C6CAF1D-3A91-4975-94D6-75083A013AD5}"/>
                        </a:ext>
                      </a:extLst>
                    </p:cNvPr>
                    <p:cNvCxnSpPr/>
                    <p:nvPr>
                      <p:custDataLst>
                        <p:tags r:id="rId57"/>
                      </p:custDataLst>
                    </p:nvPr>
                  </p:nvCxnSpPr>
                  <p:spPr>
                    <a:xfrm>
                      <a:off x="5420" y="0"/>
                      <a:ext cx="340" cy="273"/>
                    </a:xfrm>
                    <a:prstGeom prst="line">
                      <a:avLst/>
                    </a:prstGeom>
                    <a:ln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cxnSp>
                <p:cxnSp>
                  <p:nvCxnSpPr>
                    <p:cNvPr id="43" name="直接连接符 147472">
                      <a:extLst>
                        <a:ext uri="{FF2B5EF4-FFF2-40B4-BE49-F238E27FC236}">
      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56582C9-721D-4BBA-B7A2-13D2B61625B4}"/>
                        </a:ext>
                      </a:extLst>
                    </p:cNvPr>
                    <p:cNvCxnSpPr/>
                    <p:nvPr>
                      <p:custDataLst>
                        <p:tags r:id="rId58"/>
                      </p:custDataLst>
                    </p:nvPr>
                  </p:nvCxnSpPr>
                  <p:spPr>
                    <a:xfrm flipV="1">
                      <a:off x="5420" y="318"/>
                      <a:ext cx="340" cy="317"/>
                    </a:xfrm>
                    <a:prstGeom prst="line">
                      <a:avLst/>
                    </a:prstGeom>
                    <a:ln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</p:cxnSp>
              </p:grpSp>
              <p:cxnSp>
                <p:nvCxnSpPr>
                  <p:cNvPr id="20" name="直接连接符 147473">
                    <a:extLst>
                      <a:ext uri="{FF2B5EF4-FFF2-40B4-BE49-F238E27FC236}">
    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85CDD2C-B0D3-4142-BBFA-C8DA0F7BA3C3}"/>
                      </a:ext>
                    </a:extLst>
                  </p:cNvPr>
                  <p:cNvCxnSpPr/>
                  <p:nvPr>
                    <p:custDataLst>
                      <p:tags r:id="rId35"/>
                    </p:custDataLst>
                  </p:nvPr>
                </p:nvCxnSpPr>
                <p:spPr>
                  <a:xfrm>
                    <a:off x="2381" y="454"/>
                    <a:ext cx="1" cy="91"/>
                  </a:xfrm>
                  <a:prstGeom prst="line">
                    <a:avLst/>
                  </a:prstGeom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21" name="直接连接符 147474">
                    <a:extLst>
                      <a:ext uri="{FF2B5EF4-FFF2-40B4-BE49-F238E27FC236}">
    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60169A5-6F56-472D-93DD-B3388752FE42}"/>
                      </a:ext>
                    </a:extLst>
                  </p:cNvPr>
                  <p:cNvCxnSpPr/>
                  <p:nvPr>
                    <p:custDataLst>
                      <p:tags r:id="rId36"/>
                    </p:custDataLst>
                  </p:nvPr>
                </p:nvCxnSpPr>
                <p:spPr>
                  <a:xfrm>
                    <a:off x="1655" y="454"/>
                    <a:ext cx="1" cy="91"/>
                  </a:xfrm>
                  <a:prstGeom prst="line">
                    <a:avLst/>
                  </a:prstGeom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22" name="直接连接符 147475">
                    <a:extLst>
                      <a:ext uri="{FF2B5EF4-FFF2-40B4-BE49-F238E27FC236}">
    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E9791D1-568A-4C31-B5A8-DD984E09F6E2}"/>
                      </a:ext>
                    </a:extLst>
                  </p:cNvPr>
                  <p:cNvCxnSpPr/>
                  <p:nvPr>
                    <p:custDataLst>
                      <p:tags r:id="rId37"/>
                    </p:custDataLst>
                  </p:nvPr>
                </p:nvCxnSpPr>
                <p:spPr>
                  <a:xfrm>
                    <a:off x="884" y="454"/>
                    <a:ext cx="1" cy="90"/>
                  </a:xfrm>
                  <a:prstGeom prst="line">
                    <a:avLst/>
                  </a:prstGeom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23" name="直接连接符 147476">
                    <a:extLst>
                      <a:ext uri="{FF2B5EF4-FFF2-40B4-BE49-F238E27FC236}">
    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06F5D4F-310C-4BFC-9280-9AEA5273D638}"/>
                      </a:ext>
                    </a:extLst>
                  </p:cNvPr>
                  <p:cNvCxnSpPr/>
                  <p:nvPr>
                    <p:custDataLst>
                      <p:tags r:id="rId38"/>
                    </p:custDataLst>
                  </p:nvPr>
                </p:nvCxnSpPr>
                <p:spPr>
                  <a:xfrm>
                    <a:off x="0" y="182"/>
                    <a:ext cx="340" cy="1"/>
                  </a:xfrm>
                  <a:prstGeom prst="line">
                    <a:avLst/>
                  </a:prstGeom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24" name="直接连接符 147477">
                    <a:extLst>
                      <a:ext uri="{FF2B5EF4-FFF2-40B4-BE49-F238E27FC236}">
    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BA78598-0E07-4931-977A-3A87F6AF51DB}"/>
                      </a:ext>
                    </a:extLst>
                  </p:cNvPr>
                  <p:cNvCxnSpPr/>
                  <p:nvPr>
                    <p:custDataLst>
                      <p:tags r:id="rId39"/>
                    </p:custDataLst>
                  </p:nvPr>
                </p:nvCxnSpPr>
                <p:spPr>
                  <a:xfrm>
                    <a:off x="0" y="545"/>
                    <a:ext cx="295" cy="1"/>
                  </a:xfrm>
                  <a:prstGeom prst="line">
                    <a:avLst/>
                  </a:prstGeom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25" name="直接连接符 147478">
                    <a:extLst>
                      <a:ext uri="{FF2B5EF4-FFF2-40B4-BE49-F238E27FC236}">
    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2267B5C-68C5-4910-A2E8-13BC14944CE1}"/>
                      </a:ext>
                    </a:extLst>
                  </p:cNvPr>
                  <p:cNvCxnSpPr/>
                  <p:nvPr>
                    <p:custDataLst>
                      <p:tags r:id="rId40"/>
                    </p:custDataLst>
                  </p:nvPr>
                </p:nvCxnSpPr>
                <p:spPr>
                  <a:xfrm>
                    <a:off x="385" y="182"/>
                    <a:ext cx="227" cy="1"/>
                  </a:xfrm>
                  <a:prstGeom prst="line">
                    <a:avLst/>
                  </a:prstGeom>
                  <a:ln w="38100" cap="flat" cmpd="sng">
                    <a:solidFill>
                      <a:schemeClr val="tx1"/>
                    </a:solidFill>
                    <a:prstDash val="sysDot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26" name="直接连接符 147479">
                    <a:extLst>
                      <a:ext uri="{FF2B5EF4-FFF2-40B4-BE49-F238E27FC236}">
    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8A6D5AF-B293-46EE-9799-E0F36D98E9CC}"/>
                      </a:ext>
                    </a:extLst>
                  </p:cNvPr>
                  <p:cNvCxnSpPr/>
                  <p:nvPr>
                    <p:custDataLst>
                      <p:tags r:id="rId41"/>
                    </p:custDataLst>
                  </p:nvPr>
                </p:nvCxnSpPr>
                <p:spPr>
                  <a:xfrm>
                    <a:off x="295" y="545"/>
                    <a:ext cx="317" cy="1"/>
                  </a:xfrm>
                  <a:prstGeom prst="line">
                    <a:avLst/>
                  </a:prstGeom>
                  <a:ln w="38100" cap="flat" cmpd="sng">
                    <a:solidFill>
                      <a:schemeClr val="tx1"/>
                    </a:solidFill>
                    <a:prstDash val="sysDot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27" name="直接连接符 147480">
                    <a:extLst>
                      <a:ext uri="{FF2B5EF4-FFF2-40B4-BE49-F238E27FC236}">
    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803A28E-5BDC-4142-93F1-BBB34987FE4F}"/>
                      </a:ext>
                    </a:extLst>
                  </p:cNvPr>
                  <p:cNvCxnSpPr/>
                  <p:nvPr>
                    <p:custDataLst>
                      <p:tags r:id="rId42"/>
                    </p:custDataLst>
                  </p:nvPr>
                </p:nvCxnSpPr>
                <p:spPr>
                  <a:xfrm>
                    <a:off x="657" y="182"/>
                    <a:ext cx="635" cy="1"/>
                  </a:xfrm>
                  <a:prstGeom prst="line">
                    <a:avLst/>
                  </a:prstGeom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28" name="直接连接符 147481">
                    <a:extLst>
                      <a:ext uri="{FF2B5EF4-FFF2-40B4-BE49-F238E27FC236}">
    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69C97E5-774C-4ED2-BC2C-C8EBDA3C3A11}"/>
                      </a:ext>
                    </a:extLst>
                  </p:cNvPr>
                  <p:cNvCxnSpPr/>
                  <p:nvPr>
                    <p:custDataLst>
                      <p:tags r:id="rId43"/>
                    </p:custDataLst>
                  </p:nvPr>
                </p:nvCxnSpPr>
                <p:spPr>
                  <a:xfrm>
                    <a:off x="612" y="545"/>
                    <a:ext cx="680" cy="1"/>
                  </a:xfrm>
                  <a:prstGeom prst="line">
                    <a:avLst/>
                  </a:prstGeom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29" name="直接连接符 147482">
                    <a:extLst>
                      <a:ext uri="{FF2B5EF4-FFF2-40B4-BE49-F238E27FC236}">
    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A4C44F9-38D1-428C-A81A-57552F5A031D}"/>
                      </a:ext>
                    </a:extLst>
                  </p:cNvPr>
                  <p:cNvCxnSpPr/>
                  <p:nvPr>
                    <p:custDataLst>
                      <p:tags r:id="rId44"/>
                    </p:custDataLst>
                  </p:nvPr>
                </p:nvCxnSpPr>
                <p:spPr>
                  <a:xfrm flipV="1">
                    <a:off x="1292" y="182"/>
                    <a:ext cx="318" cy="1"/>
                  </a:xfrm>
                  <a:prstGeom prst="line">
                    <a:avLst/>
                  </a:prstGeom>
                  <a:ln w="38100" cap="flat" cmpd="sng">
                    <a:solidFill>
                      <a:schemeClr val="tx1"/>
                    </a:solidFill>
                    <a:prstDash val="sysDot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0" name="直接连接符 147483">
                    <a:extLst>
                      <a:ext uri="{FF2B5EF4-FFF2-40B4-BE49-F238E27FC236}">
    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1D8D297-4D92-402E-BED3-801DCF8A2174}"/>
                      </a:ext>
                    </a:extLst>
                  </p:cNvPr>
                  <p:cNvCxnSpPr/>
                  <p:nvPr>
                    <p:custDataLst>
                      <p:tags r:id="rId45"/>
                    </p:custDataLst>
                  </p:nvPr>
                </p:nvCxnSpPr>
                <p:spPr>
                  <a:xfrm>
                    <a:off x="1292" y="545"/>
                    <a:ext cx="317" cy="1"/>
                  </a:xfrm>
                  <a:prstGeom prst="line">
                    <a:avLst/>
                  </a:prstGeom>
                  <a:ln w="38100" cap="flat" cmpd="sng">
                    <a:solidFill>
                      <a:schemeClr val="tx1"/>
                    </a:solidFill>
                    <a:prstDash val="sysDot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1" name="直接连接符 147484">
                    <a:extLst>
                      <a:ext uri="{FF2B5EF4-FFF2-40B4-BE49-F238E27FC236}">
    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78DB8C4-4531-4224-9508-6730B250FE10}"/>
                      </a:ext>
                    </a:extLst>
                  </p:cNvPr>
                  <p:cNvCxnSpPr/>
                  <p:nvPr>
                    <p:custDataLst>
                      <p:tags r:id="rId46"/>
                    </p:custDataLst>
                  </p:nvPr>
                </p:nvCxnSpPr>
                <p:spPr>
                  <a:xfrm>
                    <a:off x="1610" y="182"/>
                    <a:ext cx="317" cy="1"/>
                  </a:xfrm>
                  <a:prstGeom prst="line">
                    <a:avLst/>
                  </a:prstGeom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2" name="直接连接符 147485">
                    <a:extLst>
                      <a:ext uri="{FF2B5EF4-FFF2-40B4-BE49-F238E27FC236}">
    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C674EBB-802C-4B77-A1E8-3C3ED58999F4}"/>
                      </a:ext>
                    </a:extLst>
                  </p:cNvPr>
                  <p:cNvCxnSpPr/>
                  <p:nvPr>
                    <p:custDataLst>
                      <p:tags r:id="rId47"/>
                    </p:custDataLst>
                  </p:nvPr>
                </p:nvCxnSpPr>
                <p:spPr>
                  <a:xfrm>
                    <a:off x="1565" y="545"/>
                    <a:ext cx="362" cy="1"/>
                  </a:xfrm>
                  <a:prstGeom prst="line">
                    <a:avLst/>
                  </a:prstGeom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3" name="直接连接符 147486">
                    <a:extLst>
                      <a:ext uri="{FF2B5EF4-FFF2-40B4-BE49-F238E27FC236}">
    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BB41CC4-888D-49E7-A653-44F9C90BDF27}"/>
                      </a:ext>
                    </a:extLst>
                  </p:cNvPr>
                  <p:cNvCxnSpPr/>
                  <p:nvPr>
                    <p:custDataLst>
                      <p:tags r:id="rId48"/>
                    </p:custDataLst>
                  </p:nvPr>
                </p:nvCxnSpPr>
                <p:spPr>
                  <a:xfrm flipV="1">
                    <a:off x="1882" y="182"/>
                    <a:ext cx="318" cy="1"/>
                  </a:xfrm>
                  <a:prstGeom prst="line">
                    <a:avLst/>
                  </a:prstGeom>
                  <a:ln w="38100" cap="flat" cmpd="sng">
                    <a:solidFill>
                      <a:schemeClr val="tx1"/>
                    </a:solidFill>
                    <a:prstDash val="sysDot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4" name="直接连接符 147487">
                    <a:extLst>
                      <a:ext uri="{FF2B5EF4-FFF2-40B4-BE49-F238E27FC236}">
    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1539BC2-5A79-44E8-90A7-1FD2E2C65118}"/>
                      </a:ext>
                    </a:extLst>
                  </p:cNvPr>
                  <p:cNvCxnSpPr/>
                  <p:nvPr>
                    <p:custDataLst>
                      <p:tags r:id="rId49"/>
                    </p:custDataLst>
                  </p:nvPr>
                </p:nvCxnSpPr>
                <p:spPr>
                  <a:xfrm>
                    <a:off x="1927" y="545"/>
                    <a:ext cx="317" cy="1"/>
                  </a:xfrm>
                  <a:prstGeom prst="line">
                    <a:avLst/>
                  </a:prstGeom>
                  <a:ln w="38100" cap="flat" cmpd="sng">
                    <a:solidFill>
                      <a:schemeClr val="tx1"/>
                    </a:solidFill>
                    <a:prstDash val="sysDot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5" name="直接连接符 147488">
                    <a:extLst>
                      <a:ext uri="{FF2B5EF4-FFF2-40B4-BE49-F238E27FC236}">
    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050F41A-CCC2-4622-8815-32A2C7DC85C8}"/>
                      </a:ext>
                    </a:extLst>
                  </p:cNvPr>
                  <p:cNvCxnSpPr/>
                  <p:nvPr>
                    <p:custDataLst>
                      <p:tags r:id="rId50"/>
                    </p:custDataLst>
                  </p:nvPr>
                </p:nvCxnSpPr>
                <p:spPr>
                  <a:xfrm>
                    <a:off x="2200" y="182"/>
                    <a:ext cx="317" cy="1"/>
                  </a:xfrm>
                  <a:prstGeom prst="line">
                    <a:avLst/>
                  </a:prstGeom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6" name="直接连接符 147489">
                    <a:extLst>
                      <a:ext uri="{FF2B5EF4-FFF2-40B4-BE49-F238E27FC236}">
    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7BBD80F-468D-4E19-BE64-8A26B932810F}"/>
                      </a:ext>
                    </a:extLst>
                  </p:cNvPr>
                  <p:cNvCxnSpPr/>
                  <p:nvPr>
                    <p:custDataLst>
                      <p:tags r:id="rId51"/>
                    </p:custDataLst>
                  </p:nvPr>
                </p:nvCxnSpPr>
                <p:spPr>
                  <a:xfrm>
                    <a:off x="2155" y="545"/>
                    <a:ext cx="362" cy="1"/>
                  </a:xfrm>
                  <a:prstGeom prst="line">
                    <a:avLst/>
                  </a:prstGeom>
                  <a:ln w="3810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7" name="直接连接符 147490">
                    <a:extLst>
                      <a:ext uri="{FF2B5EF4-FFF2-40B4-BE49-F238E27FC236}">
    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F9BACCF-FECD-4E84-AC95-7C35F4BABF32}"/>
                      </a:ext>
                    </a:extLst>
                  </p:cNvPr>
                  <p:cNvCxnSpPr/>
                  <p:nvPr>
                    <p:custDataLst>
                      <p:tags r:id="rId52"/>
                    </p:custDataLst>
                  </p:nvPr>
                </p:nvCxnSpPr>
                <p:spPr>
                  <a:xfrm flipV="1">
                    <a:off x="2472" y="182"/>
                    <a:ext cx="318" cy="1"/>
                  </a:xfrm>
                  <a:prstGeom prst="line">
                    <a:avLst/>
                  </a:prstGeom>
                  <a:ln w="38100" cap="flat" cmpd="sng">
                    <a:solidFill>
                      <a:schemeClr val="tx1"/>
                    </a:solidFill>
                    <a:prstDash val="sysDot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38" name="直接连接符 147491">
                    <a:extLst>
                      <a:ext uri="{FF2B5EF4-FFF2-40B4-BE49-F238E27FC236}">
    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533A2D6-3A7E-4E82-8B90-679F5BC33D61}"/>
                      </a:ext>
                    </a:extLst>
                  </p:cNvPr>
                  <p:cNvCxnSpPr/>
                  <p:nvPr>
                    <p:custDataLst>
                      <p:tags r:id="rId53"/>
                    </p:custDataLst>
                  </p:nvPr>
                </p:nvCxnSpPr>
                <p:spPr>
                  <a:xfrm>
                    <a:off x="2517" y="545"/>
                    <a:ext cx="317" cy="1"/>
                  </a:xfrm>
                  <a:prstGeom prst="line">
                    <a:avLst/>
                  </a:prstGeom>
                  <a:ln w="38100" cap="flat" cmpd="sng">
                    <a:solidFill>
                      <a:schemeClr val="tx1"/>
                    </a:solidFill>
                    <a:prstDash val="sysDot"/>
                    <a:headEnd type="none" w="med" len="med"/>
                    <a:tailEnd type="none" w="med" len="med"/>
                  </a:ln>
                </p:spPr>
              </p:cxnSp>
            </p:grpSp>
          </p:grpSp>
          <p:sp>
            <p:nvSpPr>
              <p:cNvPr id="16" name="文本框 147492">
                <a:extLst>
                  <a:ext uri="{FF2B5EF4-FFF2-40B4-BE49-F238E27FC236}">
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8EBD073-BCEC-41E9-9E45-1B4AC4EDBF5D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521" y="227"/>
                <a:ext cx="4762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zh-CN" altLang="en-US" sz="2800" b="1">
                    <a:solidFill>
                      <a:srgbClr val="000000"/>
                    </a:solidFill>
                    <a:ea typeface="楷体_GB2312" pitchFamily="1" charset="-122"/>
                    <a:sym typeface="Arial"/>
                  </a:rPr>
                  <a:t>人      类      社      会      发      展      轨      迹</a:t>
                </a:r>
              </a:p>
            </p:txBody>
          </p:sp>
        </p:grp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36CF018-B79B-4FE9-A19A-91D5900344F7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1339850" y="3668665"/>
            <a:ext cx="7421564" cy="1584325"/>
            <a:chOff x="-116" y="0"/>
            <a:chExt cx="4675" cy="998"/>
          </a:xfrm>
        </p:grpSpPr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165D21B-5AE2-4E49-B9CD-A6BC1178939D}"/>
                </a:ext>
              </a:extLst>
            </p:cNvPr>
            <p:cNvGrpSpPr/>
            <p:nvPr>
              <p:custDataLst>
                <p:tags r:id="rId18"/>
              </p:custDataLst>
            </p:nvPr>
          </p:nvGrpSpPr>
          <p:grpSpPr>
            <a:xfrm>
              <a:off x="1142" y="0"/>
              <a:ext cx="1648" cy="998"/>
              <a:chOff x="-150" y="0"/>
              <a:chExt cx="1648" cy="998"/>
            </a:xfrm>
          </p:grpSpPr>
          <p:cxnSp>
            <p:nvCxnSpPr>
              <p:cNvPr id="50" name="直接连接符 147495">
                <a:extLst>
                  <a:ext uri="{FF2B5EF4-FFF2-40B4-BE49-F238E27FC236}">
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CA409A3-BF1D-467D-B362-9CB2A1D972CD}"/>
                  </a:ext>
                </a:extLst>
              </p:cNvPr>
              <p:cNvCxnSpPr/>
              <p:nvPr>
                <p:custDataLst>
                  <p:tags r:id="rId23"/>
                </p:custDataLst>
              </p:nvPr>
            </p:nvCxnSpPr>
            <p:spPr>
              <a:xfrm>
                <a:off x="1497" y="0"/>
                <a:ext cx="1" cy="998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cxnSp>
          <p:sp>
            <p:nvSpPr>
              <p:cNvPr id="51" name="文本框 147496">
                <a:extLst>
                  <a:ext uri="{FF2B5EF4-FFF2-40B4-BE49-F238E27FC236}">
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86E6065-5427-47CA-8699-AE28058D5763}"/>
                  </a:ext>
                </a:extLst>
              </p:cNvPr>
              <p:cNvSpPr/>
              <p:nvPr>
                <p:custDataLst>
                  <p:tags r:id="rId24"/>
                </p:custDataLst>
              </p:nvPr>
            </p:nvSpPr>
            <p:spPr>
              <a:xfrm>
                <a:off x="-150" y="69"/>
                <a:ext cx="1473" cy="29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r>
                  <a:rPr lang="zh-CN" altLang="en-US" sz="2400" b="1">
                    <a:solidFill>
                      <a:srgbClr val="000000"/>
                    </a:solidFill>
                    <a:sym typeface="Arial"/>
                  </a:rPr>
                  <a:t>新石器时代中期</a:t>
                </a:r>
              </a:p>
            </p:txBody>
          </p:sp>
        </p:grpSp>
        <p:cxnSp>
          <p:nvCxnSpPr>
            <p:cNvPr id="46" name="直接连接符 147498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42273BD-A19A-4CC3-BD87-A8F3EA5CF761}"/>
                </a:ext>
              </a:extLst>
            </p:cNvPr>
            <p:cNvCxnSpPr/>
            <p:nvPr>
              <p:custDataLst>
                <p:tags r:id="rId19"/>
              </p:custDataLst>
            </p:nvPr>
          </p:nvCxnSpPr>
          <p:spPr>
            <a:xfrm>
              <a:off x="4558" y="0"/>
              <a:ext cx="1" cy="953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cxnSp>
        <p:grpSp>
          <p:nvGrpSpPr>
            <p:cNvPr id="47" name="组合 43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AB0DAD9-CB28-4E8F-BCFF-4F23158056BB}"/>
                </a:ext>
              </a:extLst>
            </p:cNvPr>
            <p:cNvGrpSpPr/>
            <p:nvPr>
              <p:custDataLst>
                <p:tags r:id="rId20"/>
              </p:custDataLst>
            </p:nvPr>
          </p:nvGrpSpPr>
          <p:grpSpPr>
            <a:xfrm>
              <a:off x="-116" y="45"/>
              <a:ext cx="1070" cy="907"/>
              <a:chOff x="-116" y="0"/>
              <a:chExt cx="1070" cy="907"/>
            </a:xfrm>
          </p:grpSpPr>
          <p:cxnSp>
            <p:nvCxnSpPr>
              <p:cNvPr id="48" name="直接连接符 147502">
                <a:extLst>
                  <a:ext uri="{FF2B5EF4-FFF2-40B4-BE49-F238E27FC236}">
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3FB2D3C-C0DC-41DE-BFE9-6A2870110431}"/>
                  </a:ext>
                </a:extLst>
              </p:cNvPr>
              <p:cNvCxnSpPr/>
              <p:nvPr>
                <p:custDataLst>
                  <p:tags r:id="rId21"/>
                </p:custDataLst>
              </p:nvPr>
            </p:nvCxnSpPr>
            <p:spPr>
              <a:xfrm>
                <a:off x="953" y="0"/>
                <a:ext cx="1" cy="907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cxnSp>
          <p:sp>
            <p:nvSpPr>
              <p:cNvPr id="49" name="文本框 147503">
                <a:extLst>
                  <a:ext uri="{FF2B5EF4-FFF2-40B4-BE49-F238E27FC236}">
  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C23D2E3-52FA-4DE2-8586-987399D1AAB3}"/>
                  </a:ext>
                </a:extLst>
              </p:cNvPr>
              <p:cNvSpPr/>
              <p:nvPr>
                <p:custDataLst>
                  <p:tags r:id="rId22"/>
                </p:custDataLst>
              </p:nvPr>
            </p:nvSpPr>
            <p:spPr>
              <a:xfrm>
                <a:off x="-116" y="91"/>
                <a:ext cx="886" cy="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r>
                  <a:rPr lang="zh-CN" altLang="en-US" sz="2400" b="1">
                    <a:solidFill>
                      <a:srgbClr val="000000"/>
                    </a:solidFill>
                    <a:sym typeface="Arial"/>
                  </a:rPr>
                  <a:t>史前时代</a:t>
                </a:r>
              </a:p>
            </p:txBody>
          </p:sp>
        </p:grpSp>
      </p:grpSp>
      <p:sp>
        <p:nvSpPr>
          <p:cNvPr id="52" name="文本框 14750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F50DC8E-67AC-424C-9500-DCF390782E9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21300858">
            <a:off x="1139168" y="3228349"/>
            <a:ext cx="2014536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CC0000"/>
                </a:solidFill>
                <a:sym typeface="Arial"/>
              </a:rPr>
              <a:t>刀耕火种</a:t>
            </a:r>
          </a:p>
        </p:txBody>
      </p:sp>
      <p:sp>
        <p:nvSpPr>
          <p:cNvPr id="53" name="文本框 14750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BC3F445-C2C9-4576-8AE6-E0096F424D2F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rot="21020508">
            <a:off x="6182420" y="2563614"/>
            <a:ext cx="1871662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CC0000"/>
                </a:solidFill>
                <a:sym typeface="Arial"/>
              </a:rPr>
              <a:t>铁器牛耕</a:t>
            </a:r>
          </a:p>
        </p:txBody>
      </p:sp>
      <p:grpSp>
        <p:nvGrpSpPr>
          <p:cNvPr id="54" name="组合 5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A0379DB-A39B-4BE6-96A7-2E919725E335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 rot="21405246">
            <a:off x="1546171" y="1829765"/>
            <a:ext cx="7948607" cy="1008329"/>
            <a:chOff x="0" y="0"/>
            <a:chExt cx="4990" cy="454"/>
          </a:xfrm>
        </p:grpSpPr>
        <p:cxnSp>
          <p:nvCxnSpPr>
            <p:cNvPr id="55" name="直接连接符 147508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D2E1EC4-01D9-445E-9DEC-0CDA2042AC25}"/>
                </a:ext>
              </a:extLst>
            </p:cNvPr>
            <p:cNvCxnSpPr/>
            <p:nvPr>
              <p:custDataLst>
                <p:tags r:id="rId16"/>
              </p:custDataLst>
            </p:nvPr>
          </p:nvCxnSpPr>
          <p:spPr>
            <a:xfrm flipV="1">
              <a:off x="0" y="137"/>
              <a:ext cx="4990" cy="317"/>
            </a:xfrm>
            <a:prstGeom prst="line">
              <a:avLst/>
            </a:prstGeom>
            <a:ln w="76200" cap="flat" cmpd="sng">
              <a:solidFill>
                <a:srgbClr val="CC0000"/>
              </a:solidFill>
              <a:prstDash val="solid"/>
              <a:headEnd type="none" w="med" len="med"/>
              <a:tailEnd type="triangle" w="med" len="med"/>
            </a:ln>
          </p:spPr>
        </p:cxnSp>
        <p:sp>
          <p:nvSpPr>
            <p:cNvPr id="56" name="文本框 147509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C23F0BF-D2DC-4FE6-BA61-E37F6A6D9CB7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 rot="21360000">
              <a:off x="1951" y="0"/>
              <a:ext cx="791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2800" b="1">
                  <a:solidFill>
                    <a:srgbClr val="CC0000"/>
                  </a:solidFill>
                  <a:sym typeface="Arial"/>
                </a:rPr>
                <a:t>生产力</a:t>
              </a:r>
            </a:p>
          </p:txBody>
        </p:sp>
      </p:grpSp>
      <p:sp>
        <p:nvSpPr>
          <p:cNvPr id="57" name="矩形 147510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F33CE56-7F27-449E-AB4F-EBF9F64933FA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283564" y="830145"/>
            <a:ext cx="10600690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r>
              <a:rPr lang="en-US" altLang="en-US" sz="3200" b="1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  <a:sym typeface="楷体_GB2312" pitchFamily="1" charset="-122"/>
              </a:rPr>
              <a:t>     </a:t>
            </a:r>
            <a:r>
              <a:rPr lang="zh-CN" altLang="en-US" sz="3200" b="1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  <a:sym typeface="楷体_GB2312" pitchFamily="1" charset="-122"/>
              </a:rPr>
              <a:t>社会生产力的发展是推动社会进步的根本原因。 </a:t>
            </a:r>
          </a:p>
        </p:txBody>
      </p:sp>
      <p:sp>
        <p:nvSpPr>
          <p:cNvPr id="58" name="Slide Number Placeholder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17160D8-B923-41DD-92D7-37A39355DCF6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8737601" y="5300615"/>
            <a:ext cx="28448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0DB2DC-4C9A-4742-B13C-FB6460FD3503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59" name="文本框 14750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2045F7F-0128-4937-9BCD-53FCC5F29A82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 rot="21324756">
            <a:off x="3620928" y="2920754"/>
            <a:ext cx="1871662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CC0000"/>
                </a:solidFill>
                <a:sym typeface="Arial"/>
              </a:rPr>
              <a:t>石器锄耕</a:t>
            </a:r>
          </a:p>
        </p:txBody>
      </p:sp>
      <p:sp>
        <p:nvSpPr>
          <p:cNvPr id="60" name="文本框 14749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2F64A5C-EF67-4C87-A9C7-A92AB5A9C9E2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6515454" y="3661313"/>
            <a:ext cx="1415772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sym typeface="Arial"/>
              </a:rPr>
              <a:t>春秋战国</a:t>
            </a:r>
          </a:p>
        </p:txBody>
      </p:sp>
      <p:sp>
        <p:nvSpPr>
          <p:cNvPr id="61" name="文本框 14750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C1EA7DC-556F-4372-9EE1-4BCD6E2131A6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3153704" y="5447815"/>
            <a:ext cx="2014536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CC0000"/>
                </a:solidFill>
                <a:sym typeface="Arial"/>
              </a:rPr>
              <a:t>集体劳动</a:t>
            </a:r>
          </a:p>
        </p:txBody>
      </p:sp>
      <p:sp>
        <p:nvSpPr>
          <p:cNvPr id="62" name="箭头: 右 6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7543985-BF28-4279-86B2-4B1215191908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 rot="21042232">
            <a:off x="2866146" y="3311480"/>
            <a:ext cx="642349" cy="1252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箭头: 右 6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61427FF-121A-40EC-8389-AD3E94BE6277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 rot="20980072">
            <a:off x="5382625" y="2985540"/>
            <a:ext cx="642349" cy="1252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文本框 14750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C0E53BF-76E1-4147-A591-EBF7A20B756C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6673149" y="5486513"/>
            <a:ext cx="2014536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CC0000"/>
                </a:solidFill>
                <a:sym typeface="Arial"/>
              </a:rPr>
              <a:t>个体劳动</a:t>
            </a:r>
          </a:p>
        </p:txBody>
      </p:sp>
      <p:sp>
        <p:nvSpPr>
          <p:cNvPr id="65" name="箭头: 右 6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9946241-9B40-445B-8383-B48263EE6DF7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5051069" y="5625540"/>
            <a:ext cx="1464385" cy="2372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3169642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Click="0" advTm="3000">
        <p15:prstTrans prst="wind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7" grpId="0"/>
      <p:bldP spid="59" grpId="0"/>
      <p:bldP spid="62" grpId="0" animBg="1"/>
      <p:bldP spid="6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9CD4796-B330-4DAF-985C-702FFA9CBD00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963631" y="1142105"/>
            <a:ext cx="8778512" cy="4562937"/>
            <a:chOff x="683568" y="1560623"/>
            <a:chExt cx="7548535" cy="3582853"/>
          </a:xfrm>
        </p:grpSpPr>
        <p:sp>
          <p:nvSpPr>
            <p:cNvPr id="3" name="直角三角形 2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A21A619-A021-4DF1-923D-E64C8EBAAF49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 rot="2519004" flipH="1" flipV="1">
              <a:off x="7768656" y="1648284"/>
              <a:ext cx="394388" cy="357805"/>
            </a:xfrm>
            <a:prstGeom prst="rtTriangle">
              <a:avLst/>
            </a:prstGeom>
            <a:solidFill>
              <a:srgbClr val="9A75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矩形 11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A3BCA5A-8C85-4D6D-B3AD-5BF57306AD18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683568" y="1714523"/>
              <a:ext cx="7344816" cy="3428953"/>
            </a:xfrm>
            <a:custGeom>
              <a:avLst/>
              <a:gdLst>
                <a:gd name="connsiteX0" fmla="*/ 4320480 w 4320480"/>
                <a:gd name="connsiteY0" fmla="*/ 0 h 1944216"/>
                <a:gd name="connsiteX1" fmla="*/ 4320480 w 4320480"/>
                <a:gd name="connsiteY1" fmla="*/ 1944216 h 1944216"/>
                <a:gd name="connsiteX2" fmla="*/ 0 w 4320480"/>
                <a:gd name="connsiteY2" fmla="*/ 1944216 h 1944216"/>
                <a:gd name="connsiteX3" fmla="*/ 0 w 4320480"/>
                <a:gd name="connsiteY3" fmla="*/ 0 h 1944216"/>
                <a:gd name="connsiteX4" fmla="*/ 4411920 w 4411920"/>
                <a:gd name="connsiteY4" fmla="*/ 91440 h 1944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0480" h="1944216">
                  <a:moveTo>
                    <a:pt x="4320480" y="0"/>
                  </a:moveTo>
                  <a:lnTo>
                    <a:pt x="4320480" y="1944216"/>
                  </a:lnTo>
                  <a:lnTo>
                    <a:pt x="0" y="1944216"/>
                  </a:lnTo>
                  <a:lnTo>
                    <a:pt x="0" y="0"/>
                  </a:lnTo>
                </a:path>
              </a:pathLst>
            </a:custGeom>
            <a:solidFill>
              <a:sysClr val="window" lastClr="FFFFFF"/>
            </a:solidFill>
            <a:ln w="25400" cap="flat" cmpd="sng" algn="ctr">
              <a:solidFill>
                <a:srgbClr val="984807">
                  <a:alpha val="50980"/>
                </a:srgbClr>
              </a:solidFill>
              <a:prstDash val="solid"/>
            </a:ln>
            <a:effectLst>
              <a:outerShdw blurRad="215900" sx="104000" sy="104000" algn="ctr" rotWithShape="0">
                <a:srgbClr val="F79646">
                  <a:lumMod val="50000"/>
                  <a:alpha val="39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五边形 40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CB91A7C-DED0-403B-9D36-33B86264E41C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 flipH="1">
              <a:off x="6647927" y="1560623"/>
              <a:ext cx="1584176" cy="307799"/>
            </a:xfrm>
            <a:prstGeom prst="homePlate">
              <a:avLst/>
            </a:prstGeom>
            <a:gradFill flip="none" rotWithShape="1">
              <a:gsLst>
                <a:gs pos="100000">
                  <a:srgbClr val="C97937"/>
                </a:gs>
                <a:gs pos="0">
                  <a:srgbClr val="C97937"/>
                </a:gs>
                <a:gs pos="4000">
                  <a:srgbClr val="FFC000"/>
                </a:gs>
                <a:gs pos="94000">
                  <a:srgbClr val="FFC000"/>
                </a:gs>
              </a:gsLst>
              <a:lin ang="10800000" scaled="1"/>
            </a:gradFill>
            <a:ln w="25400" cap="flat" cmpd="sng" algn="ctr">
              <a:noFill/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文本框 10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65EE745-3D37-443F-B118-3C88F2D04AA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143450" y="1614306"/>
            <a:ext cx="8112372" cy="3883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0000CC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提示：</a:t>
            </a:r>
            <a:r>
              <a:rPr lang="zh-CN" altLang="en-US" sz="2400" b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春秋战国开始，随着铁犁牛耕的逐步推广，一家一户的个体劳作成为古代生产经营的主要方式，并受到封建王朝的重视。</a:t>
            </a:r>
            <a:r>
              <a:rPr lang="zh-CN" altLang="zh-CN" sz="2400" b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小农经济是封建王朝赋税的主要来源;农民是封建国家的主要兵源；小农经济的状况直接关系到封建经济的繁荣和国家的安危。</a:t>
            </a:r>
            <a:r>
              <a:rPr lang="zh-CN" altLang="en-US" sz="2400" b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因此封建王朝普遍关注小农经济的稳定。但是</a:t>
            </a:r>
            <a:r>
              <a:rPr lang="zh-CN" altLang="zh-CN" sz="2400" b="1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农民生活辛劳困苦,承担繁重的国家赋税、徭役,受水旱之灾,受封建债务的压迫,生活常陷入绝境。</a:t>
            </a:r>
            <a:endParaRPr lang="zh-CN" altLang="en-US" sz="2400" b="1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169642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Click="0" advTm="3000">
        <p15:prstTrans prst="wind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2F41FB5-BDD3-4800-A305-EEB0F82B492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729709" y="385942"/>
            <a:ext cx="2348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7030A0"/>
                </a:solidFill>
                <a:latin typeface="楷体" pitchFamily="49" charset="-122"/>
                <a:ea typeface="楷体" pitchFamily="49" charset="-122"/>
              </a:rPr>
              <a:t>【</a:t>
            </a:r>
            <a:r>
              <a:rPr lang="zh-CN" altLang="en-US" sz="2800" b="1" dirty="0" smtClean="0">
                <a:solidFill>
                  <a:srgbClr val="7030A0"/>
                </a:solidFill>
                <a:latin typeface="楷体" pitchFamily="49" charset="-122"/>
                <a:ea typeface="楷体" pitchFamily="49" charset="-122"/>
              </a:rPr>
              <a:t>真题回顾</a:t>
            </a:r>
            <a:r>
              <a:rPr lang="en-US" altLang="zh-CN" sz="2800" b="1" dirty="0" smtClean="0">
                <a:solidFill>
                  <a:srgbClr val="7030A0"/>
                </a:solidFill>
                <a:latin typeface="楷体" pitchFamily="49" charset="-122"/>
                <a:ea typeface="楷体" pitchFamily="49" charset="-122"/>
              </a:rPr>
              <a:t>】</a:t>
            </a:r>
            <a:endParaRPr lang="zh-CN" altLang="en-US" sz="2800" b="1" dirty="0">
              <a:solidFill>
                <a:srgbClr val="7030A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" name="文本框 1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2F41FB5-BDD3-4800-A305-EEB0F82B492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63880" y="1254622"/>
            <a:ext cx="11049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．（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2021·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湖南高考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·5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）宋孝宗时绍兴府赈灾，有人户状告“检放秋苗不尽不实”。朱熹受命调查后发现确实存在不实，但是当时田土大多已经种麦，没有稻根可据以核查受灾面积。这反映了</a:t>
            </a:r>
          </a:p>
          <a:p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A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．绍兴府行政效率低下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              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B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．理学强调实事求是的精神</a:t>
            </a:r>
          </a:p>
          <a:p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C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．宋代赈灾方式不合理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              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D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．绍兴农业精耕细作的特点</a:t>
            </a:r>
            <a:endParaRPr lang="zh-CN" altLang="zh-CN" sz="28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文本框 1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2F41FB5-BDD3-4800-A305-EEB0F82B492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53509" y="5293222"/>
            <a:ext cx="11014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【考点】古代中国农业的主要耕作方式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南宋绍兴农业的精耕细作</a:t>
            </a:r>
            <a:endParaRPr lang="zh-CN" altLang="zh-CN" sz="28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文本框 1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2F41FB5-BDD3-4800-A305-EEB0F82B492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8121109" y="3449182"/>
            <a:ext cx="6976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D</a:t>
            </a:r>
            <a:endParaRPr lang="zh-CN" altLang="zh-CN" sz="8000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169642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Click="0" advTm="3000">
        <p15:prstTrans prst="wind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2F41FB5-BDD3-4800-A305-EEB0F82B492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94360" y="1071742"/>
            <a:ext cx="11049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．（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2020·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江苏高考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·5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）明代松江府大地主潘允端的《玉华堂日记》中，反映土地租佃关系的记事有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4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条。在日记中，关于垦田、挑泥、种麦等往往有发给“工本”和“工银”的记载，他的田庄产品除自用外，也有一部分投放市场。该日记可以佐证</a:t>
            </a:r>
          </a:p>
          <a:p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A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．农村雇佣劳动基本普及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           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B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．地主剥削程度有所减轻</a:t>
            </a:r>
          </a:p>
          <a:p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C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．地主收入依赖家庭副业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         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  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D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．农业生产经营方式多样</a:t>
            </a:r>
            <a:endParaRPr lang="zh-CN" altLang="zh-CN" sz="28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" name="文本框 1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2F41FB5-BDD3-4800-A305-EEB0F82B492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94360" y="4104502"/>
            <a:ext cx="1104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【考点】古代中国的农业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土地制度的演变（明代土地租佃关系）</a:t>
            </a:r>
            <a:endParaRPr lang="zh-CN" altLang="zh-CN" sz="28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文本框 1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2F41FB5-BDD3-4800-A305-EEB0F82B492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9446989" y="4836022"/>
            <a:ext cx="6976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D</a:t>
            </a:r>
            <a:endParaRPr lang="zh-CN" altLang="zh-CN" sz="8000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169642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Click="0" advTm="3000">
        <p15:prstTrans prst="wind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2F41FB5-BDD3-4800-A305-EEB0F82B492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81000" y="858382"/>
            <a:ext cx="1104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2020.1·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浙江高考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·3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）根据右图所示判断，该冶铁供风形式始于</a:t>
            </a:r>
            <a:endParaRPr lang="zh-CN" altLang="zh-CN" sz="2800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83972" name="图片 10" descr="中学历史教学园地（www.zxls.com）——全国文章总量、访问量最大的历史教学网站。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03720" y="1524000"/>
            <a:ext cx="3588386" cy="266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本框 1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2F41FB5-BDD3-4800-A305-EEB0F82B492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16280" y="1498462"/>
            <a:ext cx="11049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A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．战国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           </a:t>
            </a:r>
            <a:endParaRPr lang="en-US" altLang="zh-CN" sz="2800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B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．西汉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      </a:t>
            </a:r>
          </a:p>
          <a:p>
            <a:pPr>
              <a:lnSpc>
                <a:spcPct val="200000"/>
              </a:lnSpc>
            </a:pP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C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．东汉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            </a:t>
            </a:r>
            <a:endParaRPr lang="en-US" altLang="zh-CN" sz="2800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D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．元代</a:t>
            </a:r>
          </a:p>
          <a:p>
            <a:pPr>
              <a:lnSpc>
                <a:spcPct val="200000"/>
              </a:lnSpc>
            </a:pPr>
            <a:endParaRPr lang="zh-CN" altLang="zh-CN" sz="28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" name="文本框 1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2F41FB5-BDD3-4800-A305-EEB0F82B492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41960" y="5049382"/>
            <a:ext cx="1104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【考点】古代中国的手工业经济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冶铁工具水排</a:t>
            </a:r>
            <a:endParaRPr lang="zh-CN" altLang="zh-CN" sz="280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169642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Click="0" advTm="3000">
        <p15:prstTrans prst="wind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46"/>
          <p:cNvSpPr>
            <a:spLocks noEditPoints="1"/>
          </p:cNvSpPr>
          <p:nvPr/>
        </p:nvSpPr>
        <p:spPr bwMode="auto">
          <a:xfrm>
            <a:off x="5641756" y="2331970"/>
            <a:ext cx="414702" cy="41469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11589" tIns="55795" rIns="111589" bIns="55795" numCol="1" anchor="t" anchorCtr="0" compatLnSpc="1">
            <a:prstTxWarp prst="textNoShape">
              <a:avLst/>
            </a:prstTxWarp>
          </a:bodyPr>
          <a:lstStyle/>
          <a:p>
            <a:endParaRPr lang="en-US" sz="1562" dirty="0">
              <a:cs typeface="+mn-ea"/>
              <a:sym typeface="+mn-lt"/>
            </a:endParaRPr>
          </a:p>
        </p:txBody>
      </p:sp>
      <p:sp>
        <p:nvSpPr>
          <p:cNvPr id="16" name="Freeform 46"/>
          <p:cNvSpPr>
            <a:spLocks noEditPoints="1"/>
          </p:cNvSpPr>
          <p:nvPr/>
        </p:nvSpPr>
        <p:spPr bwMode="auto">
          <a:xfrm>
            <a:off x="5641756" y="3336706"/>
            <a:ext cx="414702" cy="41469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11589" tIns="55795" rIns="111589" bIns="55795" numCol="1" anchor="t" anchorCtr="0" compatLnSpc="1">
            <a:prstTxWarp prst="textNoShape">
              <a:avLst/>
            </a:prstTxWarp>
          </a:bodyPr>
          <a:lstStyle/>
          <a:p>
            <a:endParaRPr lang="en-US" sz="1562" dirty="0">
              <a:cs typeface="+mn-ea"/>
              <a:sym typeface="+mn-lt"/>
            </a:endParaRPr>
          </a:p>
        </p:txBody>
      </p:sp>
      <p:sp>
        <p:nvSpPr>
          <p:cNvPr id="17" name="Freeform 46"/>
          <p:cNvSpPr>
            <a:spLocks noEditPoints="1"/>
          </p:cNvSpPr>
          <p:nvPr/>
        </p:nvSpPr>
        <p:spPr bwMode="auto">
          <a:xfrm>
            <a:off x="5641756" y="4246400"/>
            <a:ext cx="414702" cy="41469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11589" tIns="55795" rIns="111589" bIns="55795" numCol="1" anchor="t" anchorCtr="0" compatLnSpc="1">
            <a:prstTxWarp prst="textNoShape">
              <a:avLst/>
            </a:prstTxWarp>
          </a:bodyPr>
          <a:lstStyle/>
          <a:p>
            <a:endParaRPr lang="en-US" sz="1562" dirty="0">
              <a:cs typeface="+mn-ea"/>
              <a:sym typeface="+mn-lt"/>
            </a:endParaRPr>
          </a:p>
        </p:txBody>
      </p:sp>
      <p:sp>
        <p:nvSpPr>
          <p:cNvPr id="21" name="Text Placeholder 3"/>
          <p:cNvSpPr txBox="1">
            <a:spLocks/>
          </p:cNvSpPr>
          <p:nvPr/>
        </p:nvSpPr>
        <p:spPr>
          <a:xfrm>
            <a:off x="5744326" y="2235980"/>
            <a:ext cx="6020954" cy="49244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zh-CN" altLang="en-US" sz="3200" b="1" dirty="0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“利其器</a:t>
            </a:r>
            <a:r>
              <a:rPr lang="zh-CN" altLang="en-US" sz="3200" b="1" dirty="0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”</a:t>
            </a:r>
            <a:r>
              <a:rPr lang="en-US" altLang="zh-CN" sz="3200" b="1" dirty="0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—</a:t>
            </a:r>
            <a:r>
              <a:rPr lang="zh-CN" altLang="en-US" sz="3200" b="1" dirty="0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农业工具的变化</a:t>
            </a:r>
            <a:endParaRPr lang="zh-CN" altLang="en-US" sz="3200" b="1" dirty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="" xmlns:a16="http://schemas.microsoft.com/office/drawing/2014/main" id="{2CB73ADA-C396-4B4A-A456-4CFA8191FA48}"/>
              </a:ext>
            </a:extLst>
          </p:cNvPr>
          <p:cNvGrpSpPr/>
          <p:nvPr/>
        </p:nvGrpSpPr>
        <p:grpSpPr>
          <a:xfrm>
            <a:off x="654173" y="533583"/>
            <a:ext cx="4393756" cy="584775"/>
            <a:chOff x="674782" y="447607"/>
            <a:chExt cx="3295317" cy="438579"/>
          </a:xfrm>
        </p:grpSpPr>
        <p:sp>
          <p:nvSpPr>
            <p:cNvPr id="34" name="文本框 33">
              <a:extLst>
                <a:ext uri="{FF2B5EF4-FFF2-40B4-BE49-F238E27FC236}">
                  <a16:creationId xmlns="" xmlns:a16="http://schemas.microsoft.com/office/drawing/2014/main" id="{78D89FB8-E145-4FA9-9E56-A8504C57EDCD}"/>
                </a:ext>
              </a:extLst>
            </p:cNvPr>
            <p:cNvSpPr txBox="1"/>
            <p:nvPr/>
          </p:nvSpPr>
          <p:spPr>
            <a:xfrm>
              <a:off x="674782" y="447607"/>
              <a:ext cx="3295317" cy="4385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3200" b="1" dirty="0" smtClean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目录</a:t>
              </a:r>
              <a:endParaRPr lang="zh-CN" altLang="en-US" sz="3200" b="1" dirty="0">
                <a:solidFill>
                  <a:schemeClr val="tx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33" name="直接连接符 32">
              <a:extLst>
                <a:ext uri="{FF2B5EF4-FFF2-40B4-BE49-F238E27FC236}">
                  <a16:creationId xmlns="" xmlns:a16="http://schemas.microsoft.com/office/drawing/2014/main" id="{6F3082DA-9535-4D3F-AA4C-C9E56F95AE6C}"/>
                </a:ext>
              </a:extLst>
            </p:cNvPr>
            <p:cNvCxnSpPr/>
            <p:nvPr/>
          </p:nvCxnSpPr>
          <p:spPr>
            <a:xfrm>
              <a:off x="781462" y="843558"/>
              <a:ext cx="628238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1E3D0EF5-680D-4B80-BBFB-D0B7AE6F2E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76" r="40363" b="56754"/>
          <a:stretch/>
        </p:blipFill>
        <p:spPr>
          <a:xfrm>
            <a:off x="-2420514" y="1065484"/>
            <a:ext cx="8470794" cy="5021482"/>
          </a:xfrm>
          <a:prstGeom prst="rect">
            <a:avLst/>
          </a:prstGeom>
        </p:spPr>
      </p:pic>
      <p:sp>
        <p:nvSpPr>
          <p:cNvPr id="36" name="Text Placeholder 3"/>
          <p:cNvSpPr txBox="1">
            <a:spLocks/>
          </p:cNvSpPr>
          <p:nvPr/>
        </p:nvSpPr>
        <p:spPr>
          <a:xfrm>
            <a:off x="5866246" y="3333260"/>
            <a:ext cx="6020954" cy="49244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zh-CN" altLang="en-US" sz="3200" b="1" dirty="0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“制其器</a:t>
            </a:r>
            <a:r>
              <a:rPr lang="zh-CN" altLang="en-US" sz="3200" b="1" dirty="0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”</a:t>
            </a:r>
            <a:r>
              <a:rPr lang="en-US" altLang="zh-CN" sz="3200" b="1" dirty="0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—</a:t>
            </a:r>
            <a:r>
              <a:rPr lang="zh-CN" altLang="en-US" sz="3200" b="1" dirty="0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手工业工具的进步</a:t>
            </a:r>
            <a:endParaRPr lang="zh-CN" altLang="en-US" sz="3200" b="1" dirty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7" name="Text Placeholder 3"/>
          <p:cNvSpPr txBox="1">
            <a:spLocks/>
          </p:cNvSpPr>
          <p:nvPr/>
        </p:nvSpPr>
        <p:spPr>
          <a:xfrm>
            <a:off x="5698606" y="4247660"/>
            <a:ext cx="6020954" cy="49244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zh-CN" altLang="en-US" sz="3200" b="1" dirty="0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“用其器</a:t>
            </a:r>
            <a:r>
              <a:rPr lang="zh-CN" altLang="en-US" sz="3200" b="1" dirty="0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”</a:t>
            </a:r>
            <a:r>
              <a:rPr lang="en-US" altLang="zh-CN" sz="3200" b="1" dirty="0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—</a:t>
            </a:r>
            <a:r>
              <a:rPr lang="zh-CN" altLang="en-US" sz="3200" b="1" dirty="0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劳作方式的发展</a:t>
            </a:r>
            <a:endParaRPr lang="zh-CN" altLang="en-US" sz="3200" b="1" dirty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1558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 advTm="3000">
        <p14:pan dir="u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371C6870-4A3A-4B13-899E-6DADB3859A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92" t="6692" r="6692" b="6692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0B920E7F-B27A-422E-8313-C4FBC344CA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6363"/>
          <a:stretch/>
        </p:blipFill>
        <p:spPr>
          <a:xfrm>
            <a:off x="0" y="5362832"/>
            <a:ext cx="12192000" cy="149516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3CB304EC-EB7D-4BB8-95DC-7A76DD45F71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210" t="2839" r="7516" b="68775"/>
          <a:stretch/>
        </p:blipFill>
        <p:spPr>
          <a:xfrm>
            <a:off x="9920890" y="29363"/>
            <a:ext cx="2271110" cy="259026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8AEBCAFD-6F34-4347-B6BB-52A9200CEAE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210" t="2839" r="7516" b="68705"/>
          <a:stretch/>
        </p:blipFill>
        <p:spPr>
          <a:xfrm flipH="1">
            <a:off x="0" y="22997"/>
            <a:ext cx="2294198" cy="2596635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="" xmlns:a16="http://schemas.microsoft.com/office/drawing/2014/main" id="{111DFA64-565C-4761-A8FB-3D3C609225DB}"/>
              </a:ext>
            </a:extLst>
          </p:cNvPr>
          <p:cNvSpPr/>
          <p:nvPr/>
        </p:nvSpPr>
        <p:spPr>
          <a:xfrm>
            <a:off x="2917399" y="3024566"/>
            <a:ext cx="7484962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4800" spc="600" dirty="0">
                <a:solidFill>
                  <a:srgbClr val="C0000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非常感谢您的观看</a:t>
            </a:r>
          </a:p>
        </p:txBody>
      </p:sp>
    </p:spTree>
    <p:extLst>
      <p:ext uri="{BB962C8B-B14F-4D97-AF65-F5344CB8AC3E}">
        <p14:creationId xmlns:p14="http://schemas.microsoft.com/office/powerpoint/2010/main" xmlns="" val="2902846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EA98A00-1951-49FC-BFCB-47F03A639BB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66172" y="249182"/>
            <a:ext cx="5929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latin typeface="华文新魏" panose="02010800040101010101" pitchFamily="2" charset="-122"/>
                <a:ea typeface="华文新魏" panose="02010800040101010101" pitchFamily="2" charset="-122"/>
              </a:rPr>
              <a:t>一、</a:t>
            </a:r>
            <a:r>
              <a:rPr lang="zh-CN" altLang="en-US" sz="2800" b="1">
                <a:solidFill>
                  <a:srgbClr val="0000CC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“利其器”</a:t>
            </a:r>
            <a:r>
              <a:rPr lang="en-US" altLang="zh-CN" sz="2800" b="1">
                <a:latin typeface="华文新魏" panose="02010800040101010101" pitchFamily="2" charset="-122"/>
                <a:ea typeface="华文新魏" panose="02010800040101010101" pitchFamily="2" charset="-122"/>
              </a:rPr>
              <a:t>——</a:t>
            </a:r>
            <a:r>
              <a:rPr lang="zh-CN" altLang="en-US" sz="2800" b="1">
                <a:latin typeface="华文新魏" panose="02010800040101010101" pitchFamily="2" charset="-122"/>
                <a:ea typeface="华文新魏" panose="02010800040101010101" pitchFamily="2" charset="-122"/>
              </a:rPr>
              <a:t>农业工具的变化</a:t>
            </a:r>
          </a:p>
        </p:txBody>
      </p:sp>
      <p:sp>
        <p:nvSpPr>
          <p:cNvPr id="7" name="文本框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B96CD44-2ADA-4F42-83D1-6E722B221F4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45586" y="815482"/>
            <a:ext cx="10128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★自主学习：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阅读教材概括人类农业工具变化的史实，并完成表格</a:t>
            </a: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CA44065-E83B-48B0-A6BD-AAA83925FD86}"/>
              </a:ext>
            </a:extLst>
          </p:cNvPr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xmlns:p159="http://schemas.microsoft.com/office/powerpoint/2015/09/main" xmlns:p15="http://schemas.microsoft.com/office/powerpoint/2012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029969936"/>
              </p:ext>
            </p:extLst>
          </p:nvPr>
        </p:nvGraphicFramePr>
        <p:xfrm>
          <a:off x="291609" y="1430215"/>
          <a:ext cx="6625883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083">
                  <a:extLst>
                    <a:ext uri="{9D8B030D-6E8A-4147-A177-3AD203B41FA5}">
                      <a16:col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299495488"/>
                    </a:ext>
                  </a:extLst>
                </a:gridCol>
                <a:gridCol w="801858">
                  <a:extLst>
                    <a:ext uri="{9D8B030D-6E8A-4147-A177-3AD203B41FA5}">
                      <a16:col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3166876304"/>
                    </a:ext>
                  </a:extLst>
                </a:gridCol>
                <a:gridCol w="3032366">
                  <a:extLst>
                    <a:ext uri="{9D8B030D-6E8A-4147-A177-3AD203B41FA5}">
                      <a16:col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3168428035"/>
                    </a:ext>
                  </a:extLst>
                </a:gridCol>
                <a:gridCol w="1505243">
                  <a:extLst>
                    <a:ext uri="{9D8B030D-6E8A-4147-A177-3AD203B41FA5}">
                      <a16:col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2565970"/>
                    </a:ext>
                  </a:extLst>
                </a:gridCol>
                <a:gridCol w="900333">
                  <a:extLst>
                    <a:ext uri="{9D8B030D-6E8A-4147-A177-3AD203B41FA5}">
                      <a16:col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360919099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耕作工具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灌溉工具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畜牧</a:t>
                      </a:r>
                      <a:endParaRPr lang="en-US" altLang="zh-CN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3565483796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endParaRPr lang="en-US" altLang="zh-CN" sz="2400" b="1">
                        <a:solidFill>
                          <a:schemeClr val="tx1"/>
                        </a:solidFill>
                      </a:endParaRPr>
                    </a:p>
                    <a:p>
                      <a:endParaRPr lang="en-US" altLang="zh-CN" sz="2400" b="1">
                        <a:solidFill>
                          <a:schemeClr val="tx1"/>
                        </a:solidFill>
                      </a:endParaRPr>
                    </a:p>
                    <a:p>
                      <a:endParaRPr lang="en-US" altLang="zh-CN" sz="2400" b="1">
                        <a:solidFill>
                          <a:schemeClr val="tx1"/>
                        </a:solidFill>
                      </a:endParaRPr>
                    </a:p>
                    <a:p>
                      <a:endParaRPr lang="en-US" altLang="zh-CN" sz="2400" b="1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中国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原始社会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①旧石器</a:t>
                      </a:r>
                      <a:endParaRPr lang="en-US" altLang="zh-CN" sz="2400" b="1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②新石器</a:t>
                      </a:r>
                      <a:endParaRPr lang="en-US" altLang="zh-CN" sz="2400" b="1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③新石器晚期</a:t>
                      </a:r>
                      <a:endParaRPr lang="en-US" altLang="zh-CN" sz="2400" b="1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altLang="zh-CN" sz="2400" b="1">
                          <a:solidFill>
                            <a:schemeClr val="tx1"/>
                          </a:solidFill>
                        </a:rPr>
                        <a:t>  ——</a:t>
                      </a:r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小件</a:t>
                      </a:r>
                      <a:r>
                        <a:rPr lang="zh-CN" altLang="en-US" sz="2400" b="1">
                          <a:solidFill>
                            <a:srgbClr val="FF0000"/>
                          </a:solidFill>
                        </a:rPr>
                        <a:t>青铜器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zh-CN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en-US" altLang="zh-CN" sz="2400" b="1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altLang="zh-CN" sz="2400" b="1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altLang="zh-CN" sz="2400" b="1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altLang="zh-CN" sz="2400" b="1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altLang="zh-CN" sz="2400" b="1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altLang="zh-CN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83404709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先秦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①有限青铜农具</a:t>
                      </a:r>
                      <a:endParaRPr lang="en-US" altLang="zh-CN" sz="2400" b="1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②战国</a:t>
                      </a:r>
                      <a:r>
                        <a:rPr lang="zh-CN" altLang="en-US" sz="2400" b="1">
                          <a:solidFill>
                            <a:srgbClr val="FF0000"/>
                          </a:solidFill>
                        </a:rPr>
                        <a:t>铁农具</a:t>
                      </a:r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推广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256557626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>
                          <a:solidFill>
                            <a:schemeClr val="tx1"/>
                          </a:solidFill>
                        </a:rPr>
                        <a:t>秦汉</a:t>
                      </a:r>
                      <a:endParaRPr lang="en-US" altLang="zh-CN" sz="24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—</a:t>
                      </a:r>
                      <a:endParaRPr lang="en-US" altLang="zh-CN" sz="24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zh-CN" altLang="en-US" sz="2400" b="1" dirty="0">
                          <a:solidFill>
                            <a:schemeClr val="tx1"/>
                          </a:solidFill>
                        </a:rPr>
                        <a:t>明清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南北朝</a:t>
                      </a:r>
                      <a:r>
                        <a:rPr lang="en-US" altLang="zh-CN" sz="2400" b="1">
                          <a:solidFill>
                            <a:schemeClr val="tx1"/>
                          </a:solidFill>
                        </a:rPr>
                        <a:t>——</a:t>
                      </a:r>
                      <a:r>
                        <a:rPr lang="zh-CN" altLang="en-US" sz="2400" b="1">
                          <a:solidFill>
                            <a:srgbClr val="FF0000"/>
                          </a:solidFill>
                        </a:rPr>
                        <a:t>灌钢法</a:t>
                      </a:r>
                      <a:endParaRPr lang="en-US" altLang="zh-CN" sz="2400" b="1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  <a:p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宋体" panose="02010600030101010101" pitchFamily="2" charset="-122"/>
                        </a:rPr>
                        <a:t>唐朝</a:t>
                      </a: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宋体" panose="02010600030101010101" pitchFamily="2" charset="-122"/>
                        </a:rPr>
                        <a:t>——</a:t>
                      </a:r>
                      <a:r>
                        <a:rPr lang="zh-CN" altLang="en-US" sz="2400" b="1" kern="120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宋体" panose="02010600030101010101" pitchFamily="2" charset="-122"/>
                        </a:rPr>
                        <a:t>曲辕犁</a:t>
                      </a:r>
                    </a:p>
                    <a:p>
                      <a:pPr algn="ctr"/>
                      <a:r>
                        <a:rPr lang="zh-CN" altLang="en-US" sz="2400" b="1">
                          <a:latin typeface="宋体" panose="02010600030101010101" pitchFamily="2" charset="-122"/>
                          <a:sym typeface="宋体" panose="02010600030101010101" pitchFamily="2" charset="-122"/>
                        </a:rPr>
                        <a:t>（标志步犁定型）</a:t>
                      </a:r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00857875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endParaRPr lang="en-US" altLang="zh-CN" sz="2400" b="1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altLang="zh-CN" sz="2400" b="1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世界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①</a:t>
                      </a:r>
                      <a:r>
                        <a:rPr lang="zh-CN" altLang="en-US" sz="2400" b="1">
                          <a:solidFill>
                            <a:srgbClr val="FF0000"/>
                          </a:solidFill>
                        </a:rPr>
                        <a:t>青铜</a:t>
                      </a:r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农具最早出现在西亚、北非</a:t>
                      </a:r>
                      <a:endParaRPr lang="en-US" altLang="zh-CN" sz="2400" b="1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②小亚细亚率先</a:t>
                      </a:r>
                      <a:r>
                        <a:rPr lang="zh-CN" altLang="en-US" sz="2400" b="1">
                          <a:solidFill>
                            <a:srgbClr val="FF0000"/>
                          </a:solidFill>
                        </a:rPr>
                        <a:t>冶铁</a:t>
                      </a:r>
                      <a:endParaRPr lang="en-US" altLang="zh-CN" sz="2400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452419819"/>
                  </a:ext>
                </a:extLst>
              </a:tr>
            </a:tbl>
          </a:graphicData>
        </a:graphic>
      </p:graphicFrame>
      <p:sp>
        <p:nvSpPr>
          <p:cNvPr id="9" name="文本框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60818CE-D138-4867-B82F-92E4542B4DE6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989004" y="2058419"/>
            <a:ext cx="1617809" cy="49244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600" b="1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刀耕火种</a:t>
            </a:r>
          </a:p>
        </p:txBody>
      </p:sp>
      <p:sp>
        <p:nvSpPr>
          <p:cNvPr id="10" name="文本框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97C9AFE-B6B3-46D2-9979-B0A28B490AE2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014466" y="3054873"/>
            <a:ext cx="1617809" cy="49244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600" b="1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石器锄耕</a:t>
            </a:r>
          </a:p>
        </p:txBody>
      </p:sp>
      <p:sp>
        <p:nvSpPr>
          <p:cNvPr id="11" name="文本框 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A644624-08F7-480E-BA6E-B176DF379C0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7014465" y="3868408"/>
            <a:ext cx="1617809" cy="492443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600" b="1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铁犁牛耕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C4F2B61-CA6F-4E6B-9CE4-E0B4E69FDE41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3823798" y="2058418"/>
            <a:ext cx="3108934" cy="492431"/>
            <a:chOff x="3812346" y="1411304"/>
            <a:chExt cx="3108934" cy="492431"/>
          </a:xfrm>
        </p:grpSpPr>
        <p:cxnSp>
          <p:nvCxnSpPr>
            <p:cNvPr id="13" name="直接箭头连接符 12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A398183-8F05-4BCB-A3C7-9B1197594B75}"/>
                </a:ext>
              </a:extLst>
            </p:cNvPr>
            <p:cNvCxnSpPr/>
            <p:nvPr>
              <p:custDataLst>
                <p:tags r:id="rId14"/>
              </p:custDataLst>
            </p:nvPr>
          </p:nvCxnSpPr>
          <p:spPr>
            <a:xfrm>
              <a:off x="3953022" y="1657526"/>
              <a:ext cx="2968258" cy="0"/>
            </a:xfrm>
            <a:prstGeom prst="straightConnector1">
              <a:avLst/>
            </a:prstGeom>
            <a:noFill/>
            <a:ln w="69850" cap="flat" cmpd="sng" algn="ctr">
              <a:solidFill>
                <a:srgbClr val="FF0000"/>
              </a:solidFill>
              <a:prstDash val="solid"/>
              <a:tailEnd type="arrow"/>
            </a:ln>
            <a:effectLst/>
          </p:spPr>
        </p:cxnSp>
        <p:sp>
          <p:nvSpPr>
            <p:cNvPr id="14" name="右大括号 13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CF414AD-7BA7-4C19-9746-1F74E0FFDF1D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3812346" y="1411304"/>
              <a:ext cx="152337" cy="492431"/>
            </a:xfrm>
            <a:prstGeom prst="righ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93AFB59-A90C-46A9-9F12-786B86CD0BFE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3823799" y="2728982"/>
            <a:ext cx="3108933" cy="1050120"/>
            <a:chOff x="3812347" y="2081868"/>
            <a:chExt cx="3108933" cy="1050120"/>
          </a:xfrm>
        </p:grpSpPr>
        <p:cxnSp>
          <p:nvCxnSpPr>
            <p:cNvPr id="16" name="直接箭头连接符 15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47F20AF-A12B-456E-A9A7-01830ECD74E8}"/>
                </a:ext>
              </a:extLst>
            </p:cNvPr>
            <p:cNvCxnSpPr/>
            <p:nvPr>
              <p:custDataLst>
                <p:tags r:id="rId12"/>
              </p:custDataLst>
            </p:nvPr>
          </p:nvCxnSpPr>
          <p:spPr>
            <a:xfrm>
              <a:off x="3953022" y="2637910"/>
              <a:ext cx="2968258" cy="0"/>
            </a:xfrm>
            <a:prstGeom prst="straightConnector1">
              <a:avLst/>
            </a:prstGeom>
            <a:noFill/>
            <a:ln w="69850" cap="flat" cmpd="sng" algn="ctr">
              <a:solidFill>
                <a:srgbClr val="FF0000"/>
              </a:solidFill>
              <a:prstDash val="solid"/>
              <a:tailEnd type="arrow"/>
            </a:ln>
            <a:effectLst/>
          </p:spPr>
        </p:cxnSp>
        <p:sp>
          <p:nvSpPr>
            <p:cNvPr id="17" name="右大括号 16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8C2A1EA-2D8B-4A21-9894-B7777C6A771F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 flipV="1">
              <a:off x="3812347" y="2081868"/>
              <a:ext cx="140676" cy="1050120"/>
            </a:xfrm>
            <a:prstGeom prst="righ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314556A-72D3-4AE0-A5B3-E11E18B029E2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3964474" y="4076114"/>
            <a:ext cx="2968258" cy="0"/>
          </a:xfrm>
          <a:prstGeom prst="straightConnector1">
            <a:avLst/>
          </a:prstGeom>
          <a:noFill/>
          <a:ln w="69850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19" name="右大括号 1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5D88F73-F875-437F-8FE1-1A150C68B2A9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8714007" y="2097104"/>
            <a:ext cx="342914" cy="205621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7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F725FBE-791A-41B6-9F44-8D24AC054247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9186613" y="2878987"/>
            <a:ext cx="2526137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600" b="1" kern="0">
                <a:solidFill>
                  <a:srgbClr val="FF000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  <a:cs typeface="华文楷体" panose="02010600040101010101" pitchFamily="2" charset="-122"/>
              </a:rPr>
              <a:t>耕作方式变化</a:t>
            </a:r>
          </a:p>
        </p:txBody>
      </p:sp>
    </p:spTree>
    <p:extLst>
      <p:ext uri="{BB962C8B-B14F-4D97-AF65-F5344CB8AC3E}">
        <p14:creationId xmlns:p14="http://schemas.microsoft.com/office/powerpoint/2010/main" xmlns="" val="373169642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Click="0" advTm="3000">
        <p15:prstTrans prst="wind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75FADBF-486F-41DB-BADA-264664BCC866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052435" y="1150762"/>
            <a:ext cx="10128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★自主学习：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阅读教材概括人类农业工具变化的史实，并完成表格</a:t>
            </a:r>
          </a:p>
        </p:txBody>
      </p:sp>
      <p:sp>
        <p:nvSpPr>
          <p:cNvPr id="3" name="文本框 9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A2665E8-80FA-4DC0-BCA4-5B5EFB0F8DF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73021" y="584462"/>
            <a:ext cx="5929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一、</a:t>
            </a:r>
            <a:r>
              <a:rPr lang="zh-CN" altLang="en-US" sz="2800" b="1" dirty="0">
                <a:solidFill>
                  <a:srgbClr val="0000CC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“利其器”</a:t>
            </a:r>
            <a:r>
              <a:rPr lang="en-US" altLang="zh-CN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——</a:t>
            </a:r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农业工具的变化</a:t>
            </a:r>
          </a:p>
        </p:txBody>
      </p:sp>
      <p:sp>
        <p:nvSpPr>
          <p:cNvPr id="4" name="文本框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7A8F59D-62E1-4090-99EA-AFFE52BC78F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762000" y="2203938"/>
            <a:ext cx="10378440" cy="2677656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prstDash val="lgDashDotDot"/>
          </a:ln>
        </p:spPr>
        <p:txBody>
          <a:bodyPr wrap="square">
            <a:spAutoFit/>
          </a:bodyPr>
          <a:lstStyle>
            <a:defPPr>
              <a:defRPr lang="zh-CN"/>
            </a:defPPr>
            <a:lvl1pPr indent="304800">
              <a:defRPr sz="2400" b="1">
                <a:latin typeface="仿宋" panose="02010609060101010101" pitchFamily="49" charset="-122"/>
                <a:ea typeface="仿宋" panose="02010609060101010101" pitchFamily="49" charset="-122"/>
              </a:defRPr>
            </a:lvl1pPr>
          </a:lstStyle>
          <a:p>
            <a:r>
              <a:rPr lang="zh-CN" altLang="en-US" dirty="0"/>
              <a:t>水能利物，轮乃曲成。升降满农大之用，低徊随匠氏之程。始崩腾以电散，俄宛转以风生。虽破浪丁．川湄，善行无迹；既斡流丁波面，终夜有声。</a:t>
            </a:r>
            <a:endParaRPr lang="en-US" altLang="zh-CN" dirty="0"/>
          </a:p>
          <a:p>
            <a:pPr algn="r"/>
            <a:r>
              <a:rPr lang="en-US" altLang="zh-CN" dirty="0"/>
              <a:t>——</a:t>
            </a:r>
            <a:r>
              <a:rPr lang="zh-CN" altLang="en-US" dirty="0"/>
              <a:t>唐陈廷章</a:t>
            </a:r>
            <a:r>
              <a:rPr lang="en-US" altLang="zh-CN" dirty="0"/>
              <a:t>《</a:t>
            </a:r>
            <a:r>
              <a:rPr lang="zh-CN" altLang="en-US" dirty="0"/>
              <a:t>水轮赋</a:t>
            </a:r>
            <a:r>
              <a:rPr lang="en-US" altLang="zh-CN" dirty="0"/>
              <a:t>》</a:t>
            </a:r>
          </a:p>
          <a:p>
            <a:r>
              <a:rPr lang="en-US" altLang="zh-CN" i="0" dirty="0">
                <a:effectLst/>
                <a:latin typeface="PingFang SC"/>
              </a:rPr>
              <a:t>A.</a:t>
            </a:r>
            <a:r>
              <a:rPr lang="zh-CN" altLang="en-US" i="0" dirty="0">
                <a:effectLst/>
                <a:latin typeface="PingFang SC"/>
              </a:rPr>
              <a:t>筒车</a:t>
            </a:r>
            <a:endParaRPr lang="en-US" altLang="zh-CN" i="0" dirty="0">
              <a:effectLst/>
              <a:latin typeface="PingFang SC"/>
            </a:endParaRPr>
          </a:p>
          <a:p>
            <a:r>
              <a:rPr lang="en-US" altLang="zh-CN" i="0" dirty="0">
                <a:effectLst/>
                <a:latin typeface="PingFang SC"/>
              </a:rPr>
              <a:t>B.</a:t>
            </a:r>
            <a:r>
              <a:rPr lang="zh-CN" altLang="en-US" i="0" dirty="0">
                <a:effectLst/>
                <a:latin typeface="PingFang SC"/>
              </a:rPr>
              <a:t>翻车</a:t>
            </a:r>
            <a:endParaRPr lang="en-US" altLang="zh-CN" i="0" dirty="0">
              <a:effectLst/>
              <a:latin typeface="PingFang SC"/>
            </a:endParaRPr>
          </a:p>
          <a:p>
            <a:r>
              <a:rPr lang="en-US" altLang="zh-CN" i="0" dirty="0">
                <a:effectLst/>
                <a:latin typeface="PingFang SC"/>
              </a:rPr>
              <a:t>C.</a:t>
            </a:r>
            <a:r>
              <a:rPr lang="zh-CN" altLang="en-US" i="0" dirty="0">
                <a:effectLst/>
                <a:latin typeface="PingFang SC"/>
              </a:rPr>
              <a:t>龙骨水车</a:t>
            </a:r>
            <a:endParaRPr lang="en-US" altLang="zh-CN" i="0" dirty="0">
              <a:effectLst/>
              <a:latin typeface="PingFang SC"/>
            </a:endParaRPr>
          </a:p>
          <a:p>
            <a:r>
              <a:rPr lang="en-US" altLang="zh-CN" i="0" dirty="0">
                <a:effectLst/>
                <a:latin typeface="PingFang SC"/>
              </a:rPr>
              <a:t>D.</a:t>
            </a:r>
            <a:r>
              <a:rPr lang="zh-CN" altLang="en-US" i="0" dirty="0">
                <a:effectLst/>
                <a:latin typeface="PingFang SC"/>
              </a:rPr>
              <a:t>水排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73169642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Click="0" advTm="3000">
        <p15:prstTrans prst="wind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670560" y="948266"/>
          <a:ext cx="1053084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037"/>
                <a:gridCol w="1123683"/>
                <a:gridCol w="4249403"/>
                <a:gridCol w="3374751"/>
                <a:gridCol w="1241966"/>
              </a:tblGrid>
              <a:tr h="370840">
                <a:tc gridSpan="2"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solidFill>
                            <a:schemeClr val="tx1"/>
                          </a:solidFill>
                        </a:rPr>
                        <a:t>耕作工具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灌溉工具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畜牧</a:t>
                      </a:r>
                      <a:endParaRPr lang="en-US" altLang="zh-CN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 rowSpan="3">
                  <a:txBody>
                    <a:bodyPr/>
                    <a:lstStyle/>
                    <a:p>
                      <a:endParaRPr lang="en-US" altLang="zh-CN" sz="2400" b="1">
                        <a:solidFill>
                          <a:schemeClr val="tx1"/>
                        </a:solidFill>
                      </a:endParaRPr>
                    </a:p>
                    <a:p>
                      <a:endParaRPr lang="en-US" altLang="zh-CN" sz="2400" b="1">
                        <a:solidFill>
                          <a:schemeClr val="tx1"/>
                        </a:solidFill>
                      </a:endParaRPr>
                    </a:p>
                    <a:p>
                      <a:endParaRPr lang="en-US" altLang="zh-CN" sz="2400" b="1">
                        <a:solidFill>
                          <a:schemeClr val="tx1"/>
                        </a:solidFill>
                      </a:endParaRPr>
                    </a:p>
                    <a:p>
                      <a:endParaRPr lang="en-US" altLang="zh-CN" sz="2400" b="1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中国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原始社会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①旧石器</a:t>
                      </a:r>
                      <a:endParaRPr lang="en-US" altLang="zh-CN" sz="2400" b="1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②新石器</a:t>
                      </a:r>
                      <a:endParaRPr lang="en-US" altLang="zh-CN" sz="2400" b="1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③新石器晚期</a:t>
                      </a:r>
                      <a:endParaRPr lang="en-US" altLang="zh-CN" sz="2400" b="1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altLang="zh-CN" sz="2400" b="1">
                          <a:solidFill>
                            <a:schemeClr val="tx1"/>
                          </a:solidFill>
                        </a:rPr>
                        <a:t>  ——</a:t>
                      </a:r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小件</a:t>
                      </a:r>
                      <a:r>
                        <a:rPr lang="zh-CN" altLang="en-US" sz="2400" b="1">
                          <a:solidFill>
                            <a:srgbClr val="FF0000"/>
                          </a:solidFill>
                        </a:rPr>
                        <a:t>青铜器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陶器</a:t>
                      </a:r>
                      <a:endParaRPr lang="en-US" altLang="zh-CN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en-US" altLang="zh-CN" sz="2400" b="1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altLang="zh-CN" sz="2400" b="1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altLang="zh-CN" sz="2400" b="1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altLang="zh-CN" sz="2400" b="1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altLang="zh-CN" sz="2400" b="1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altLang="zh-CN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先秦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①有限青铜农具</a:t>
                      </a:r>
                      <a:endParaRPr lang="en-US" altLang="zh-CN" sz="2400" b="1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②战国</a:t>
                      </a:r>
                      <a:r>
                        <a:rPr lang="zh-CN" altLang="en-US" sz="2400" b="1">
                          <a:solidFill>
                            <a:srgbClr val="FF0000"/>
                          </a:solidFill>
                        </a:rPr>
                        <a:t>铁农具</a:t>
                      </a:r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推广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杠杆原理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秦汉</a:t>
                      </a:r>
                      <a:endParaRPr lang="en-US" altLang="zh-CN" sz="2400" b="1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altLang="zh-CN" sz="2400" b="1">
                          <a:solidFill>
                            <a:schemeClr val="tx1"/>
                          </a:solidFill>
                        </a:rPr>
                        <a:t>——</a:t>
                      </a:r>
                    </a:p>
                    <a:p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明清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南北朝</a:t>
                      </a:r>
                      <a:r>
                        <a:rPr lang="en-US" altLang="zh-CN" sz="2400" b="1">
                          <a:solidFill>
                            <a:schemeClr val="tx1"/>
                          </a:solidFill>
                        </a:rPr>
                        <a:t>——</a:t>
                      </a:r>
                      <a:r>
                        <a:rPr lang="zh-CN" altLang="en-US" sz="2400" b="1">
                          <a:solidFill>
                            <a:srgbClr val="FF0000"/>
                          </a:solidFill>
                        </a:rPr>
                        <a:t>灌钢法</a:t>
                      </a:r>
                      <a:endParaRPr lang="en-US" altLang="zh-CN" sz="2400" b="1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  <a:p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宋体" panose="02010600030101010101" pitchFamily="2" charset="-122"/>
                        </a:rPr>
                        <a:t>唐朝</a:t>
                      </a: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宋体" panose="02010600030101010101" pitchFamily="2" charset="-122"/>
                        </a:rPr>
                        <a:t>——</a:t>
                      </a:r>
                      <a:r>
                        <a:rPr lang="zh-CN" altLang="en-US" sz="2400" b="1" kern="120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宋体" panose="02010600030101010101" pitchFamily="2" charset="-122"/>
                        </a:rPr>
                        <a:t>曲辕犁</a:t>
                      </a:r>
                    </a:p>
                    <a:p>
                      <a:pPr algn="ctr"/>
                      <a:r>
                        <a:rPr lang="zh-CN" altLang="en-US" sz="2400" b="1">
                          <a:latin typeface="宋体" panose="02010600030101010101" pitchFamily="2" charset="-122"/>
                          <a:sym typeface="宋体" panose="02010600030101010101" pitchFamily="2" charset="-122"/>
                        </a:rPr>
                        <a:t>（标志步犁定型）</a:t>
                      </a:r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①东汉末</a:t>
                      </a:r>
                      <a:r>
                        <a:rPr lang="en-US" altLang="zh-CN" sz="2400" b="1">
                          <a:solidFill>
                            <a:schemeClr val="tx1"/>
                          </a:solidFill>
                        </a:rPr>
                        <a:t>—</a:t>
                      </a:r>
                      <a:r>
                        <a:rPr lang="zh-CN" altLang="en-US" sz="2400" b="1">
                          <a:solidFill>
                            <a:srgbClr val="FF0000"/>
                          </a:solidFill>
                        </a:rPr>
                        <a:t>翻车</a:t>
                      </a:r>
                      <a:endParaRPr lang="en-US" altLang="zh-CN" sz="2400" b="1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②唐朝</a:t>
                      </a:r>
                      <a:r>
                        <a:rPr lang="en-US" altLang="zh-CN" sz="2400" b="1">
                          <a:solidFill>
                            <a:schemeClr val="tx1"/>
                          </a:solidFill>
                        </a:rPr>
                        <a:t>——</a:t>
                      </a:r>
                      <a:r>
                        <a:rPr lang="zh-CN" altLang="en-US" sz="2400" b="1">
                          <a:solidFill>
                            <a:srgbClr val="FF0000"/>
                          </a:solidFill>
                        </a:rPr>
                        <a:t>筒车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endParaRPr lang="en-US" altLang="zh-CN" sz="2400" b="1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altLang="zh-CN" sz="2400" b="1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世界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①</a:t>
                      </a:r>
                      <a:r>
                        <a:rPr lang="zh-CN" altLang="en-US" sz="2400" b="1">
                          <a:solidFill>
                            <a:srgbClr val="FF0000"/>
                          </a:solidFill>
                        </a:rPr>
                        <a:t>青铜</a:t>
                      </a:r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农具最早出现在西亚、北非</a:t>
                      </a:r>
                      <a:endParaRPr lang="en-US" altLang="zh-CN" sz="2400" b="1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②小亚细亚率先</a:t>
                      </a:r>
                      <a:r>
                        <a:rPr lang="zh-CN" altLang="en-US" sz="2400" b="1">
                          <a:solidFill>
                            <a:srgbClr val="FF0000"/>
                          </a:solidFill>
                        </a:rPr>
                        <a:t>冶铁</a:t>
                      </a:r>
                      <a:endParaRPr lang="en-US" altLang="zh-CN" sz="2400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>
                          <a:solidFill>
                            <a:schemeClr val="tx1"/>
                          </a:solidFill>
                        </a:rPr>
                        <a:t>古埃及</a:t>
                      </a:r>
                      <a:endParaRPr lang="en-US" altLang="zh-CN" sz="24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</a:rPr>
                        <a:t>——</a:t>
                      </a:r>
                      <a:r>
                        <a:rPr lang="zh-CN" altLang="en-US" sz="2400" b="1" dirty="0">
                          <a:solidFill>
                            <a:schemeClr val="tx1"/>
                          </a:solidFill>
                        </a:rPr>
                        <a:t>杠杆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3169642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Click="0" advTm="3000">
        <p15:prstTrans prst="wind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EF3C481-8613-49C3-93DC-CF6D46F7A606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81169" y="1213339"/>
          <a:ext cx="10467831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923">
                  <a:extLst>
                    <a:ext uri="{9D8B030D-6E8A-4147-A177-3AD203B41FA5}">
                      <a16:col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299495488"/>
                    </a:ext>
                  </a:extLst>
                </a:gridCol>
                <a:gridCol w="1086062">
                  <a:extLst>
                    <a:ext uri="{9D8B030D-6E8A-4147-A177-3AD203B41FA5}">
                      <a16:col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3166876304"/>
                    </a:ext>
                  </a:extLst>
                </a:gridCol>
                <a:gridCol w="4107134">
                  <a:extLst>
                    <a:ext uri="{9D8B030D-6E8A-4147-A177-3AD203B41FA5}">
                      <a16:col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3168428035"/>
                    </a:ext>
                  </a:extLst>
                </a:gridCol>
                <a:gridCol w="3261765">
                  <a:extLst>
                    <a:ext uri="{9D8B030D-6E8A-4147-A177-3AD203B41FA5}">
                      <a16:col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2565970"/>
                    </a:ext>
                  </a:extLst>
                </a:gridCol>
                <a:gridCol w="1489947">
                  <a:extLst>
                    <a:ext uri="{9D8B030D-6E8A-4147-A177-3AD203B41FA5}">
                      <a16:col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360919099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耕作工具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灌溉工具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畜牧</a:t>
                      </a:r>
                      <a:endParaRPr lang="en-US" altLang="zh-CN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3565483796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endParaRPr lang="en-US" altLang="zh-CN" sz="2400" b="1">
                        <a:solidFill>
                          <a:schemeClr val="tx1"/>
                        </a:solidFill>
                      </a:endParaRPr>
                    </a:p>
                    <a:p>
                      <a:endParaRPr lang="en-US" altLang="zh-CN" sz="2400" b="1">
                        <a:solidFill>
                          <a:schemeClr val="tx1"/>
                        </a:solidFill>
                      </a:endParaRPr>
                    </a:p>
                    <a:p>
                      <a:endParaRPr lang="en-US" altLang="zh-CN" sz="2400" b="1">
                        <a:solidFill>
                          <a:schemeClr val="tx1"/>
                        </a:solidFill>
                      </a:endParaRPr>
                    </a:p>
                    <a:p>
                      <a:endParaRPr lang="en-US" altLang="zh-CN" sz="2400" b="1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中国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原始社会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①旧石器</a:t>
                      </a:r>
                      <a:endParaRPr lang="en-US" altLang="zh-CN" sz="2400" b="1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②新石器</a:t>
                      </a:r>
                      <a:endParaRPr lang="en-US" altLang="zh-CN" sz="2400" b="1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③新石器晚期</a:t>
                      </a:r>
                      <a:endParaRPr lang="en-US" altLang="zh-CN" sz="2400" b="1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altLang="zh-CN" sz="2400" b="1">
                          <a:solidFill>
                            <a:schemeClr val="tx1"/>
                          </a:solidFill>
                        </a:rPr>
                        <a:t>  ——</a:t>
                      </a:r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小件</a:t>
                      </a:r>
                      <a:r>
                        <a:rPr lang="zh-CN" altLang="en-US" sz="2400" b="1">
                          <a:solidFill>
                            <a:srgbClr val="FF0000"/>
                          </a:solidFill>
                        </a:rPr>
                        <a:t>青铜器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>
                          <a:solidFill>
                            <a:schemeClr val="tx1"/>
                          </a:solidFill>
                        </a:rPr>
                        <a:t>陶器</a:t>
                      </a:r>
                      <a:endParaRPr lang="en-US" altLang="zh-CN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en-US" altLang="zh-CN" sz="24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altLang="zh-CN" sz="24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altLang="zh-CN" sz="24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altLang="zh-CN" sz="24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altLang="zh-CN" sz="24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altLang="zh-CN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83404709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先秦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①有限青铜农具</a:t>
                      </a:r>
                      <a:endParaRPr lang="en-US" altLang="zh-CN" sz="2400" b="1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②战国</a:t>
                      </a:r>
                      <a:r>
                        <a:rPr lang="zh-CN" altLang="en-US" sz="2400" b="1">
                          <a:solidFill>
                            <a:srgbClr val="FF0000"/>
                          </a:solidFill>
                        </a:rPr>
                        <a:t>铁农具</a:t>
                      </a:r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推广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杠杆原理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256557626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秦汉</a:t>
                      </a:r>
                      <a:endParaRPr lang="en-US" altLang="zh-CN" sz="2400" b="1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altLang="zh-CN" sz="2400" b="1">
                          <a:solidFill>
                            <a:schemeClr val="tx1"/>
                          </a:solidFill>
                        </a:rPr>
                        <a:t>——</a:t>
                      </a:r>
                    </a:p>
                    <a:p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明清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南北朝</a:t>
                      </a:r>
                      <a:r>
                        <a:rPr lang="en-US" altLang="zh-CN" sz="2400" b="1">
                          <a:solidFill>
                            <a:schemeClr val="tx1"/>
                          </a:solidFill>
                        </a:rPr>
                        <a:t>——</a:t>
                      </a:r>
                      <a:r>
                        <a:rPr lang="zh-CN" altLang="en-US" sz="2400" b="1">
                          <a:solidFill>
                            <a:srgbClr val="FF0000"/>
                          </a:solidFill>
                        </a:rPr>
                        <a:t>灌钢法</a:t>
                      </a:r>
                      <a:endParaRPr lang="en-US" altLang="zh-CN" sz="2400" b="1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  <a:p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宋体" panose="02010600030101010101" pitchFamily="2" charset="-122"/>
                        </a:rPr>
                        <a:t>唐朝</a:t>
                      </a: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+mn-lt"/>
                          <a:ea typeface="+mn-ea"/>
                          <a:sym typeface="宋体" panose="02010600030101010101" pitchFamily="2" charset="-122"/>
                        </a:rPr>
                        <a:t>——</a:t>
                      </a:r>
                      <a:r>
                        <a:rPr lang="zh-CN" altLang="en-US" sz="2400" b="1" kern="120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宋体" panose="02010600030101010101" pitchFamily="2" charset="-122"/>
                        </a:rPr>
                        <a:t>曲辕犁</a:t>
                      </a:r>
                    </a:p>
                    <a:p>
                      <a:pPr algn="ctr"/>
                      <a:r>
                        <a:rPr lang="zh-CN" altLang="en-US" sz="2400" b="1">
                          <a:latin typeface="宋体" panose="02010600030101010101" pitchFamily="2" charset="-122"/>
                          <a:sym typeface="宋体" panose="02010600030101010101" pitchFamily="2" charset="-122"/>
                        </a:rPr>
                        <a:t>（标志步犁定型）</a:t>
                      </a:r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①东汉末</a:t>
                      </a:r>
                      <a:r>
                        <a:rPr lang="en-US" altLang="zh-CN" sz="2400" b="1">
                          <a:solidFill>
                            <a:schemeClr val="tx1"/>
                          </a:solidFill>
                        </a:rPr>
                        <a:t>—</a:t>
                      </a:r>
                      <a:r>
                        <a:rPr lang="zh-CN" altLang="en-US" sz="2400" b="1">
                          <a:solidFill>
                            <a:srgbClr val="FF0000"/>
                          </a:solidFill>
                        </a:rPr>
                        <a:t>翻车</a:t>
                      </a:r>
                      <a:endParaRPr lang="en-US" altLang="zh-CN" sz="2400" b="1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②唐朝</a:t>
                      </a:r>
                      <a:r>
                        <a:rPr lang="en-US" altLang="zh-CN" sz="2400" b="1">
                          <a:solidFill>
                            <a:schemeClr val="tx1"/>
                          </a:solidFill>
                        </a:rPr>
                        <a:t>——</a:t>
                      </a:r>
                      <a:r>
                        <a:rPr lang="zh-CN" altLang="en-US" sz="2400" b="1">
                          <a:solidFill>
                            <a:srgbClr val="FF0000"/>
                          </a:solidFill>
                        </a:rPr>
                        <a:t>筒车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00857875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endParaRPr lang="en-US" altLang="zh-CN" sz="2400" b="1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altLang="zh-CN" sz="2400" b="1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世界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①</a:t>
                      </a:r>
                      <a:r>
                        <a:rPr lang="zh-CN" altLang="en-US" sz="2400" b="1">
                          <a:solidFill>
                            <a:srgbClr val="FF0000"/>
                          </a:solidFill>
                        </a:rPr>
                        <a:t>青铜</a:t>
                      </a:r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农具最早出现在西亚、北非</a:t>
                      </a:r>
                      <a:endParaRPr lang="en-US" altLang="zh-CN" sz="2400" b="1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②小亚细亚率先</a:t>
                      </a:r>
                      <a:r>
                        <a:rPr lang="zh-CN" altLang="en-US" sz="2400" b="1">
                          <a:solidFill>
                            <a:srgbClr val="FF0000"/>
                          </a:solidFill>
                        </a:rPr>
                        <a:t>冶铁</a:t>
                      </a:r>
                      <a:endParaRPr lang="en-US" altLang="zh-CN" sz="2400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>
                          <a:solidFill>
                            <a:schemeClr val="tx1"/>
                          </a:solidFill>
                        </a:rPr>
                        <a:t>古埃及</a:t>
                      </a:r>
                      <a:endParaRPr lang="en-US" altLang="zh-CN" sz="24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</a:rPr>
                        <a:t>——</a:t>
                      </a:r>
                      <a:r>
                        <a:rPr lang="zh-CN" altLang="en-US" sz="2400" b="1" dirty="0">
                          <a:solidFill>
                            <a:schemeClr val="tx1"/>
                          </a:solidFill>
                        </a:rPr>
                        <a:t>杠杆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452419819"/>
                  </a:ext>
                </a:extLst>
              </a:tr>
            </a:tbl>
          </a:graphicData>
        </a:graphic>
      </p:graphicFrame>
      <p:sp>
        <p:nvSpPr>
          <p:cNvPr id="3" name="文本框 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75FADBF-486F-41DB-BADA-264664BCC86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60826" y="678322"/>
            <a:ext cx="10128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★自主学习：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阅读教材概括人类农业工具变化的史实，并完成表格</a:t>
            </a:r>
          </a:p>
        </p:txBody>
      </p:sp>
      <p:sp>
        <p:nvSpPr>
          <p:cNvPr id="4" name="文本框 9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A2665E8-80FA-4DC0-BCA4-5B5EFB0F8DFD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66172" y="249182"/>
            <a:ext cx="5929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latin typeface="华文新魏" panose="02010800040101010101" pitchFamily="2" charset="-122"/>
                <a:ea typeface="华文新魏" panose="02010800040101010101" pitchFamily="2" charset="-122"/>
              </a:rPr>
              <a:t>一、</a:t>
            </a:r>
            <a:r>
              <a:rPr lang="zh-CN" altLang="en-US" sz="2800" b="1">
                <a:solidFill>
                  <a:srgbClr val="0000CC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“利其器”</a:t>
            </a:r>
            <a:r>
              <a:rPr lang="en-US" altLang="zh-CN" sz="2800" b="1">
                <a:latin typeface="华文新魏" panose="02010800040101010101" pitchFamily="2" charset="-122"/>
                <a:ea typeface="华文新魏" panose="02010800040101010101" pitchFamily="2" charset="-122"/>
              </a:rPr>
              <a:t>——</a:t>
            </a:r>
            <a:r>
              <a:rPr lang="zh-CN" altLang="en-US" sz="2800" b="1">
                <a:latin typeface="华文新魏" panose="02010800040101010101" pitchFamily="2" charset="-122"/>
                <a:ea typeface="华文新魏" panose="02010800040101010101" pitchFamily="2" charset="-122"/>
              </a:rPr>
              <a:t>农业工具的变化</a:t>
            </a:r>
          </a:p>
        </p:txBody>
      </p:sp>
      <p:sp>
        <p:nvSpPr>
          <p:cNvPr id="5" name="文本框 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2355129-8F09-4AE2-81F9-E6E3B30F5DF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9501554" y="3817817"/>
            <a:ext cx="8194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b="1">
                <a:solidFill>
                  <a:schemeClr val="tx1"/>
                </a:solidFill>
              </a:rPr>
              <a:t>马厩</a:t>
            </a:r>
            <a:endParaRPr lang="en-US" altLang="zh-CN" sz="2400" b="1">
              <a:solidFill>
                <a:schemeClr val="tx1"/>
              </a:solidFill>
            </a:endParaRPr>
          </a:p>
          <a:p>
            <a:pPr algn="ctr"/>
            <a:r>
              <a:rPr lang="zh-CN" altLang="en-US" sz="2400" b="1">
                <a:solidFill>
                  <a:schemeClr val="tx1"/>
                </a:solidFill>
              </a:rPr>
              <a:t>猪圈</a:t>
            </a:r>
          </a:p>
        </p:txBody>
      </p:sp>
    </p:spTree>
    <p:extLst>
      <p:ext uri="{BB962C8B-B14F-4D97-AF65-F5344CB8AC3E}">
        <p14:creationId xmlns:p14="http://schemas.microsoft.com/office/powerpoint/2010/main" xmlns="" val="373169642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Click="0" advTm="3000">
        <p15:prstTrans prst="wind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5451F48-81D7-4DF9-B03F-9B0B289F81A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69092" y="706382"/>
            <a:ext cx="5929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一、</a:t>
            </a:r>
            <a:r>
              <a:rPr lang="zh-CN" altLang="en-US" sz="2800" b="1" dirty="0">
                <a:solidFill>
                  <a:srgbClr val="0000CC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“利其器”</a:t>
            </a:r>
            <a:r>
              <a:rPr lang="en-US" altLang="zh-CN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——</a:t>
            </a:r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农业工具的变化</a:t>
            </a:r>
          </a:p>
        </p:txBody>
      </p:sp>
      <p:sp>
        <p:nvSpPr>
          <p:cNvPr id="3" name="文本框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06B2666-3900-41C6-8D2C-62C78BC3AE0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36326" y="2491882"/>
            <a:ext cx="10436474" cy="2677656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prstDash val="lgDashDotDot"/>
          </a:ln>
        </p:spPr>
        <p:txBody>
          <a:bodyPr wrap="square">
            <a:spAutoFit/>
          </a:bodyPr>
          <a:lstStyle>
            <a:defPPr>
              <a:defRPr lang="zh-CN"/>
            </a:defPPr>
            <a:lvl1pPr indent="304800">
              <a:defRPr sz="2400" b="1">
                <a:latin typeface="仿宋" panose="02010609060101010101" pitchFamily="49" charset="-122"/>
                <a:ea typeface="仿宋" panose="02010609060101010101" pitchFamily="49" charset="-122"/>
              </a:defRPr>
            </a:lvl1pPr>
          </a:lstStyle>
          <a:p>
            <a:pPr algn="r"/>
            <a:r>
              <a:rPr lang="zh-CN" altLang="en-US" dirty="0"/>
              <a:t>材料  春秋战国时期，铁农具开始使用，耕犁和牛耕技术也随之出现，并首先在黄河中下游地区实行起来，</a:t>
            </a:r>
            <a:r>
              <a:rPr lang="en-US" altLang="zh-CN" dirty="0"/>
              <a:t>……</a:t>
            </a:r>
            <a:r>
              <a:rPr lang="zh-CN" altLang="en-US" dirty="0"/>
              <a:t>秦汉以来，随着农业生产发展的需要，耕犁也有所革新，除犁铧是全铁外，还创造了犁壁，从而更有利于深耕和碎土。</a:t>
            </a:r>
            <a:r>
              <a:rPr lang="en-US" altLang="zh-CN" dirty="0"/>
              <a:t>……</a:t>
            </a:r>
            <a:r>
              <a:rPr lang="zh-CN" altLang="en-US" dirty="0"/>
              <a:t>唐帝国前期，在耕犁的完善方面有巨大的贡献，这就是曲辕犁（又称江东犁）的出现。它操作起来较 为灵活方便，因而特别适于土质粘重、田块较小的江南水田中使用，这对江南地区农耕经济的发展起了不小的作用。</a:t>
            </a:r>
            <a:r>
              <a:rPr lang="en-US" altLang="zh-CN" dirty="0"/>
              <a:t>--</a:t>
            </a:r>
            <a:r>
              <a:rPr lang="zh-CN" altLang="en-US" dirty="0"/>
              <a:t>陈文华</a:t>
            </a:r>
            <a:r>
              <a:rPr lang="en-US" altLang="zh-CN" dirty="0"/>
              <a:t>《</a:t>
            </a:r>
            <a:r>
              <a:rPr lang="zh-CN" altLang="en-US" dirty="0"/>
              <a:t>农具发展史</a:t>
            </a:r>
            <a:r>
              <a:rPr lang="en-US" altLang="zh-CN" dirty="0"/>
              <a:t>》</a:t>
            </a:r>
          </a:p>
        </p:txBody>
      </p:sp>
      <p:sp>
        <p:nvSpPr>
          <p:cNvPr id="4" name="文本框 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D6CCECA-503C-4765-9FB2-29286EA2DC0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22199" y="1364122"/>
            <a:ext cx="10929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★历史解释：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阅读材料并结合所学，概括铁犁牛耕技术的发展历程，分析战国时期铁农具使用对社会转型的作用。</a:t>
            </a:r>
          </a:p>
        </p:txBody>
      </p:sp>
    </p:spTree>
    <p:extLst>
      <p:ext uri="{BB962C8B-B14F-4D97-AF65-F5344CB8AC3E}">
        <p14:creationId xmlns:p14="http://schemas.microsoft.com/office/powerpoint/2010/main" xmlns="" val="373169642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Click="0" advTm="3000">
        <p15:prstTrans prst="wind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50BA3DE-9125-4445-838E-2677E1E1F183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905427" y="1358944"/>
            <a:ext cx="9397985" cy="4555865"/>
            <a:chOff x="683568" y="1560623"/>
            <a:chExt cx="7548535" cy="3582853"/>
          </a:xfrm>
        </p:grpSpPr>
        <p:sp>
          <p:nvSpPr>
            <p:cNvPr id="3" name="直角三角形 2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FE5AC70-623C-4323-A3AB-F86107F59069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 rot="2519004" flipH="1" flipV="1">
              <a:off x="7768656" y="1648284"/>
              <a:ext cx="394388" cy="357805"/>
            </a:xfrm>
            <a:prstGeom prst="rtTriangle">
              <a:avLst/>
            </a:prstGeom>
            <a:solidFill>
              <a:srgbClr val="9A75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矩形 11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F77D9DF-E6BB-431D-944D-DEBAEBE4A948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683568" y="1714523"/>
              <a:ext cx="7344816" cy="3428953"/>
            </a:xfrm>
            <a:custGeom>
              <a:avLst/>
              <a:gdLst>
                <a:gd name="connsiteX0" fmla="*/ 4320480 w 4320480"/>
                <a:gd name="connsiteY0" fmla="*/ 0 h 1944216"/>
                <a:gd name="connsiteX1" fmla="*/ 4320480 w 4320480"/>
                <a:gd name="connsiteY1" fmla="*/ 1944216 h 1944216"/>
                <a:gd name="connsiteX2" fmla="*/ 0 w 4320480"/>
                <a:gd name="connsiteY2" fmla="*/ 1944216 h 1944216"/>
                <a:gd name="connsiteX3" fmla="*/ 0 w 4320480"/>
                <a:gd name="connsiteY3" fmla="*/ 0 h 1944216"/>
                <a:gd name="connsiteX4" fmla="*/ 4411920 w 4411920"/>
                <a:gd name="connsiteY4" fmla="*/ 91440 h 1944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0480" h="1944216">
                  <a:moveTo>
                    <a:pt x="4320480" y="0"/>
                  </a:moveTo>
                  <a:lnTo>
                    <a:pt x="4320480" y="1944216"/>
                  </a:lnTo>
                  <a:lnTo>
                    <a:pt x="0" y="1944216"/>
                  </a:lnTo>
                  <a:lnTo>
                    <a:pt x="0" y="0"/>
                  </a:lnTo>
                </a:path>
              </a:pathLst>
            </a:custGeom>
            <a:solidFill>
              <a:sysClr val="window" lastClr="FFFFFF"/>
            </a:solidFill>
            <a:ln w="25400" cap="flat" cmpd="sng" algn="ctr">
              <a:solidFill>
                <a:srgbClr val="984807">
                  <a:alpha val="50980"/>
                </a:srgbClr>
              </a:solidFill>
              <a:prstDash val="solid"/>
            </a:ln>
            <a:effectLst>
              <a:outerShdw blurRad="215900" sx="104000" sy="104000" algn="ctr" rotWithShape="0">
                <a:srgbClr val="F79646">
                  <a:lumMod val="50000"/>
                  <a:alpha val="39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五边形 40">
              <a:extLst>
                <a:ext uri="{FF2B5EF4-FFF2-40B4-BE49-F238E27FC236}">
  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79547D9-AC2F-4208-BB1C-9F550FE29638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 flipH="1">
              <a:off x="6647927" y="1560623"/>
              <a:ext cx="1584176" cy="307799"/>
            </a:xfrm>
            <a:prstGeom prst="homePlate">
              <a:avLst/>
            </a:prstGeom>
            <a:gradFill flip="none" rotWithShape="1">
              <a:gsLst>
                <a:gs pos="100000">
                  <a:srgbClr val="C97937"/>
                </a:gs>
                <a:gs pos="0">
                  <a:srgbClr val="C97937"/>
                </a:gs>
                <a:gs pos="4000">
                  <a:srgbClr val="FFC000"/>
                </a:gs>
                <a:gs pos="94000">
                  <a:srgbClr val="FFC000"/>
                </a:gs>
              </a:gsLst>
              <a:lin ang="10800000" scaled="1"/>
            </a:gradFill>
            <a:ln w="25400" cap="flat" cmpd="sng" algn="ctr">
              <a:noFill/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文本框 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09C1566-A70B-4488-846F-F99E68C5F84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112345" y="1667493"/>
            <a:ext cx="8784060" cy="156966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0000CC"/>
                </a:solidFill>
                <a:uFillTx/>
                <a:latin typeface="仿宋" panose="02010609060101010101" pitchFamily="49" charset="-122"/>
                <a:ea typeface="仿宋" panose="02010609060101010101" pitchFamily="49" charset="-122"/>
              </a:rPr>
              <a:t>（</a:t>
            </a:r>
            <a:r>
              <a:rPr lang="en-US" altLang="zh-CN" sz="2400" b="1">
                <a:solidFill>
                  <a:srgbClr val="0000CC"/>
                </a:solidFill>
                <a:uFillTx/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sz="2400" b="1">
                <a:solidFill>
                  <a:srgbClr val="0000CC"/>
                </a:solidFill>
                <a:uFillTx/>
                <a:latin typeface="仿宋" panose="02010609060101010101" pitchFamily="49" charset="-122"/>
                <a:ea typeface="仿宋" panose="02010609060101010101" pitchFamily="49" charset="-122"/>
              </a:rPr>
              <a:t>）历程</a:t>
            </a:r>
            <a:endParaRPr lang="en-US" altLang="zh-CN" sz="2400" b="1">
              <a:solidFill>
                <a:srgbClr val="0000CC"/>
              </a:solidFill>
              <a:uFillTx/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en-US" sz="2400" b="1">
                <a:solidFill>
                  <a:srgbClr val="0000CC"/>
                </a:solidFill>
                <a:uFillTx/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r>
              <a:rPr lang="zh-CN" altLang="en-US" sz="2400" b="1">
                <a:solidFill>
                  <a:srgbClr val="FF0000"/>
                </a:solidFill>
                <a:uFillTx/>
                <a:latin typeface="仿宋" panose="02010609060101010101" pitchFamily="49" charset="-122"/>
                <a:ea typeface="仿宋" panose="02010609060101010101" pitchFamily="49" charset="-122"/>
              </a:rPr>
              <a:t>①春秋末期，人们已开始用牛耕地。</a:t>
            </a:r>
          </a:p>
          <a:p>
            <a:r>
              <a:rPr lang="zh-CN" altLang="en-US" sz="2400" b="1">
                <a:solidFill>
                  <a:srgbClr val="FF0000"/>
                </a:solidFill>
                <a:uFillTx/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    ②</a:t>
            </a:r>
            <a:r>
              <a:rPr lang="zh-CN" altLang="en-US" sz="2400" b="1">
                <a:solidFill>
                  <a:srgbClr val="FF0000"/>
                </a:solidFill>
                <a:uFillTx/>
                <a:latin typeface="仿宋" panose="02010609060101010101" pitchFamily="49" charset="-122"/>
                <a:ea typeface="仿宋" panose="02010609060101010101" pitchFamily="49" charset="-122"/>
              </a:rPr>
              <a:t>战国时期，牛耕初步推广。</a:t>
            </a:r>
          </a:p>
          <a:p>
            <a:r>
              <a:rPr lang="zh-CN" altLang="en-US" sz="2400" b="1">
                <a:solidFill>
                  <a:srgbClr val="FF0000"/>
                </a:solidFill>
                <a:uFillTx/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    ③</a:t>
            </a:r>
            <a:r>
              <a:rPr lang="zh-CN" altLang="en-US" sz="2400" b="1">
                <a:solidFill>
                  <a:srgbClr val="FF0000"/>
                </a:solidFill>
                <a:uFillTx/>
                <a:latin typeface="仿宋" panose="02010609060101010101" pitchFamily="49" charset="-122"/>
                <a:ea typeface="仿宋" panose="02010609060101010101" pitchFamily="49" charset="-122"/>
              </a:rPr>
              <a:t>铁犁牛耕逐步成为中国传统农业主要耕作方式。</a:t>
            </a:r>
          </a:p>
        </p:txBody>
      </p:sp>
      <p:sp>
        <p:nvSpPr>
          <p:cNvPr id="7" name="文本框 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DA8EFC0-3F4D-4A55-978C-DD2693F88BE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112345" y="3237153"/>
            <a:ext cx="8784060" cy="267765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0000CC"/>
                </a:solidFill>
                <a:uFillTx/>
                <a:latin typeface="仿宋" panose="02010609060101010101" pitchFamily="49" charset="-122"/>
                <a:ea typeface="仿宋" panose="02010609060101010101" pitchFamily="49" charset="-122"/>
              </a:defRPr>
            </a:lvl1pPr>
          </a:lstStyle>
          <a:p>
            <a:r>
              <a:rPr lang="zh-CN" altLang="en-US"/>
              <a:t>（</a:t>
            </a:r>
            <a:r>
              <a:rPr lang="en-US" altLang="zh-CN"/>
              <a:t>2</a:t>
            </a:r>
            <a:r>
              <a:rPr lang="zh-CN" altLang="en-US"/>
              <a:t>）作用</a:t>
            </a:r>
            <a:endParaRPr lang="en-US" altLang="zh-CN"/>
          </a:p>
          <a:p>
            <a:r>
              <a:rPr lang="zh-CN" altLang="en-US">
                <a:latin typeface="+中文正文" charset="0"/>
              </a:rPr>
              <a:t>         </a:t>
            </a:r>
            <a:r>
              <a:rPr lang="zh-CN" altLang="en-US">
                <a:solidFill>
                  <a:srgbClr val="FF0000"/>
                </a:solidFill>
                <a:latin typeface="+中文正文" charset="0"/>
              </a:rPr>
              <a:t>①牛耕是我国农业技术史上耕作方式的一次革命。</a:t>
            </a:r>
            <a:endParaRPr lang="en-US" altLang="zh-CN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rgbClr val="FF0000"/>
                </a:solidFill>
              </a:rPr>
              <a:t>    ②开垦荒地、私田增多、各国税制改革，承认土地私有，井田制被封建土地私有制取代</a:t>
            </a:r>
            <a:endParaRPr lang="en-US" altLang="zh-CN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rgbClr val="FF0000"/>
                </a:solidFill>
              </a:rPr>
              <a:t>    ③诸侯争霸割据、各国变法，宗法分封制破环到封建制度逐步确立；</a:t>
            </a:r>
            <a:endParaRPr lang="en-US" altLang="zh-CN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rgbClr val="FF0000"/>
                </a:solidFill>
              </a:rPr>
              <a:t>    ④出现百家争鸣；制定成文法。</a:t>
            </a:r>
          </a:p>
        </p:txBody>
      </p:sp>
    </p:spTree>
    <p:extLst>
      <p:ext uri="{BB962C8B-B14F-4D97-AF65-F5344CB8AC3E}">
        <p14:creationId xmlns:p14="http://schemas.microsoft.com/office/powerpoint/2010/main" xmlns="" val="373169642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Click="0" advTm="3000">
        <p15:prstTrans prst="wind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99ECABD-AF6A-4482-9156-0F0DBD73010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10065" y="518053"/>
            <a:ext cx="6288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二、</a:t>
            </a:r>
            <a:r>
              <a:rPr lang="zh-CN" altLang="en-US" sz="2800" b="1" dirty="0">
                <a:solidFill>
                  <a:srgbClr val="0000CC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“制其器”</a:t>
            </a:r>
            <a:r>
              <a:rPr lang="en-US" altLang="zh-CN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——</a:t>
            </a:r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手工业工具的进步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FCD9ED4-C21D-4D14-BF49-BB1A7E837D54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:p159="http://schemas.microsoft.com/office/powerpoint/2015/09/main" xmlns:p15="http://schemas.microsoft.com/office/powerpoint/2012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2189021615"/>
              </p:ext>
            </p:extLst>
          </p:nvPr>
        </p:nvGraphicFramePr>
        <p:xfrm>
          <a:off x="550985" y="2066885"/>
          <a:ext cx="10803987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030">
                  <a:extLst>
                    <a:ext uri="{9D8B030D-6E8A-4147-A177-3AD203B41FA5}">
                      <a16:col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2827184000"/>
                    </a:ext>
                  </a:extLst>
                </a:gridCol>
                <a:gridCol w="815926">
                  <a:extLst>
                    <a:ext uri="{9D8B030D-6E8A-4147-A177-3AD203B41FA5}">
                      <a16:col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3996943254"/>
                    </a:ext>
                  </a:extLst>
                </a:gridCol>
                <a:gridCol w="3559127">
                  <a:extLst>
                    <a:ext uri="{9D8B030D-6E8A-4147-A177-3AD203B41FA5}">
                      <a16:col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3123771160"/>
                    </a:ext>
                  </a:extLst>
                </a:gridCol>
                <a:gridCol w="2700996">
                  <a:extLst>
                    <a:ext uri="{9D8B030D-6E8A-4147-A177-3AD203B41FA5}">
                      <a16:col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733006348"/>
                    </a:ext>
                  </a:extLst>
                </a:gridCol>
                <a:gridCol w="3305908">
                  <a:extLst>
                    <a:ext uri="{9D8B030D-6E8A-4147-A177-3AD203B41FA5}">
                      <a16:col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202892291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纺织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陶瓷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冶炼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3501398647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endParaRPr lang="en-US" altLang="zh-CN" sz="2400" b="1"/>
                    </a:p>
                    <a:p>
                      <a:endParaRPr lang="en-US" altLang="zh-CN" sz="2400" b="1"/>
                    </a:p>
                    <a:p>
                      <a:endParaRPr lang="en-US" altLang="zh-CN" sz="2400" b="1"/>
                    </a:p>
                    <a:p>
                      <a:endParaRPr lang="en-US" altLang="zh-CN" sz="2400" b="1"/>
                    </a:p>
                    <a:p>
                      <a:r>
                        <a:rPr lang="zh-CN" altLang="en-US" sz="2400" b="1"/>
                        <a:t>中国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原始社会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旧石器时代</a:t>
                      </a:r>
                      <a:r>
                        <a:rPr lang="en-US" altLang="zh-CN" sz="2400" b="1">
                          <a:solidFill>
                            <a:schemeClr val="tx1"/>
                          </a:solidFill>
                        </a:rPr>
                        <a:t>——</a:t>
                      </a:r>
                      <a:r>
                        <a:rPr lang="zh-CN" altLang="en-US" sz="2400" b="1">
                          <a:solidFill>
                            <a:srgbClr val="FF0000"/>
                          </a:solidFill>
                        </a:rPr>
                        <a:t>骨针</a:t>
                      </a:r>
                      <a:endParaRPr lang="en-US" altLang="zh-CN" sz="2400" b="1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新石器晚期</a:t>
                      </a:r>
                      <a:r>
                        <a:rPr lang="en-US" altLang="zh-CN" sz="2400" b="1">
                          <a:solidFill>
                            <a:schemeClr val="tx1"/>
                          </a:solidFill>
                        </a:rPr>
                        <a:t>—</a:t>
                      </a:r>
                      <a:r>
                        <a:rPr lang="zh-CN" altLang="en-US" sz="2400" b="1">
                          <a:solidFill>
                            <a:srgbClr val="FF0000"/>
                          </a:solidFill>
                        </a:rPr>
                        <a:t>陶纺轮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泥条盘筑</a:t>
                      </a:r>
                      <a:endParaRPr lang="en-US" altLang="zh-CN" sz="2400" b="1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新石器晚期</a:t>
                      </a:r>
                      <a:r>
                        <a:rPr lang="en-US" altLang="zh-CN" sz="2400" b="1">
                          <a:solidFill>
                            <a:schemeClr val="tx1"/>
                          </a:solidFill>
                        </a:rPr>
                        <a:t>—</a:t>
                      </a:r>
                      <a:r>
                        <a:rPr lang="zh-CN" altLang="en-US" sz="2400" b="1">
                          <a:solidFill>
                            <a:srgbClr val="FF0000"/>
                          </a:solidFill>
                        </a:rPr>
                        <a:t>坯车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新石器晚期</a:t>
                      </a:r>
                      <a:endParaRPr lang="en-US" altLang="zh-CN" sz="2400" b="1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altLang="zh-CN" sz="2400" b="1">
                          <a:solidFill>
                            <a:schemeClr val="tx1"/>
                          </a:solidFill>
                        </a:rPr>
                        <a:t>——</a:t>
                      </a:r>
                      <a:r>
                        <a:rPr lang="zh-CN" altLang="en-US" sz="2400" b="1">
                          <a:solidFill>
                            <a:srgbClr val="FF0000"/>
                          </a:solidFill>
                        </a:rPr>
                        <a:t>冶铜</a:t>
                      </a:r>
                      <a:endParaRPr lang="en-US" altLang="zh-CN" sz="2400" b="1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293613359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先秦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西周晚期</a:t>
                      </a:r>
                      <a:r>
                        <a:rPr lang="en-US" altLang="zh-CN" sz="2400" b="1">
                          <a:solidFill>
                            <a:schemeClr val="tx1"/>
                          </a:solidFill>
                        </a:rPr>
                        <a:t>——</a:t>
                      </a:r>
                      <a:r>
                        <a:rPr lang="zh-CN" altLang="en-US" sz="2400" b="1">
                          <a:solidFill>
                            <a:srgbClr val="FF0000"/>
                          </a:solidFill>
                        </a:rPr>
                        <a:t>冶铁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852511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秦汉</a:t>
                      </a:r>
                      <a:endParaRPr lang="en-US" altLang="zh-CN" sz="2400" b="1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altLang="zh-CN" sz="2400" b="1">
                          <a:solidFill>
                            <a:schemeClr val="tx1"/>
                          </a:solidFill>
                        </a:rPr>
                        <a:t>—</a:t>
                      </a:r>
                    </a:p>
                    <a:p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明清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汉朝</a:t>
                      </a:r>
                      <a:r>
                        <a:rPr lang="en-US" altLang="zh-CN" sz="2400" b="1">
                          <a:solidFill>
                            <a:schemeClr val="tx1"/>
                          </a:solidFill>
                        </a:rPr>
                        <a:t>——</a:t>
                      </a:r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纺车、</a:t>
                      </a:r>
                      <a:r>
                        <a:rPr lang="zh-CN" altLang="en-US" sz="2400" b="1">
                          <a:solidFill>
                            <a:srgbClr val="FF0000"/>
                          </a:solidFill>
                        </a:rPr>
                        <a:t>提花机</a:t>
                      </a:r>
                      <a:endParaRPr lang="en-US" altLang="zh-CN" sz="2400" b="1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元朝</a:t>
                      </a:r>
                      <a:r>
                        <a:rPr lang="en-US" altLang="zh-CN" sz="2400" b="1">
                          <a:solidFill>
                            <a:schemeClr val="tx1"/>
                          </a:solidFill>
                        </a:rPr>
                        <a:t>——</a:t>
                      </a:r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纺织机成为必备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南朝</a:t>
                      </a:r>
                      <a:r>
                        <a:rPr lang="en-US" altLang="zh-CN" sz="2400" b="1">
                          <a:solidFill>
                            <a:schemeClr val="tx1"/>
                          </a:solidFill>
                        </a:rPr>
                        <a:t>——</a:t>
                      </a:r>
                      <a:r>
                        <a:rPr lang="zh-CN" altLang="en-US" sz="2400" b="1">
                          <a:solidFill>
                            <a:srgbClr val="FF0000"/>
                          </a:solidFill>
                        </a:rPr>
                        <a:t>匣钵</a:t>
                      </a:r>
                      <a:endParaRPr lang="en-US" altLang="zh-CN" sz="2400" b="1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唐宋</a:t>
                      </a:r>
                      <a:r>
                        <a:rPr lang="en-US" altLang="zh-CN" sz="2400" b="1">
                          <a:solidFill>
                            <a:schemeClr val="tx1"/>
                          </a:solidFill>
                        </a:rPr>
                        <a:t>——</a:t>
                      </a:r>
                      <a:r>
                        <a:rPr lang="zh-CN" altLang="en-US" sz="2400" b="1">
                          <a:solidFill>
                            <a:srgbClr val="FF0000"/>
                          </a:solidFill>
                        </a:rPr>
                        <a:t>支钉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东汉</a:t>
                      </a:r>
                      <a:r>
                        <a:rPr lang="en-US" altLang="zh-CN" sz="2400" b="1">
                          <a:solidFill>
                            <a:schemeClr val="tx1"/>
                          </a:solidFill>
                        </a:rPr>
                        <a:t>——</a:t>
                      </a:r>
                      <a:r>
                        <a:rPr lang="zh-CN" altLang="en-US" sz="2400" b="1">
                          <a:solidFill>
                            <a:srgbClr val="FF0000"/>
                          </a:solidFill>
                        </a:rPr>
                        <a:t>水排</a:t>
                      </a:r>
                      <a:endParaRPr lang="en-US" altLang="zh-CN" sz="2400" b="1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南北朝</a:t>
                      </a:r>
                      <a:r>
                        <a:rPr lang="en-US" altLang="zh-CN" sz="2400" b="1">
                          <a:solidFill>
                            <a:schemeClr val="tx1"/>
                          </a:solidFill>
                        </a:rPr>
                        <a:t>——</a:t>
                      </a:r>
                      <a:r>
                        <a:rPr lang="zh-CN" altLang="en-US" sz="2400" b="1">
                          <a:solidFill>
                            <a:srgbClr val="FF0000"/>
                          </a:solidFill>
                        </a:rPr>
                        <a:t>灌钢法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66724322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世界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b="1">
                          <a:solidFill>
                            <a:schemeClr val="tx1"/>
                          </a:solidFill>
                        </a:rPr>
                        <a:t>纺车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1" dirty="0">
                          <a:solidFill>
                            <a:srgbClr val="FF0000"/>
                          </a:solidFill>
                        </a:rPr>
                        <a:t>小亚细亚</a:t>
                      </a:r>
                      <a:r>
                        <a:rPr lang="zh-CN" altLang="en-US" sz="2400" b="1" dirty="0">
                          <a:solidFill>
                            <a:schemeClr val="tx1"/>
                          </a:solidFill>
                        </a:rPr>
                        <a:t>率先掌握冶铁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3694134921"/>
                  </a:ext>
                </a:extLst>
              </a:tr>
            </a:tbl>
          </a:graphicData>
        </a:graphic>
      </p:graphicFrame>
      <p:sp>
        <p:nvSpPr>
          <p:cNvPr id="5" name="文本框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F486F0A-D8C7-4EB7-9350-9A2BEBBAC62C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745586" y="1303162"/>
            <a:ext cx="10128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★自主学习：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阅读教材概括人类手工业发展的史实，并完成表格</a:t>
            </a:r>
          </a:p>
        </p:txBody>
      </p:sp>
    </p:spTree>
    <p:extLst>
      <p:ext uri="{BB962C8B-B14F-4D97-AF65-F5344CB8AC3E}">
        <p14:creationId xmlns:p14="http://schemas.microsoft.com/office/powerpoint/2010/main" xmlns="" val="373169642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Click="0" advTm="3000">
        <p15:prstTrans prst="wind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7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8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9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7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3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8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8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9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3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5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6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4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8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9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4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5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6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4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7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3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4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5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5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5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5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5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5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5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5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9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9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9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9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9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9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8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9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6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7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8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9"/>
</p:tagLst>
</file>

<file path=ppt/theme/theme1.xml><?xml version="1.0" encoding="utf-8"?>
<a:theme xmlns:a="http://schemas.openxmlformats.org/drawingml/2006/main" name="第一PPT，www.1ppt.com">
  <a:themeElements>
    <a:clrScheme name="自定义 1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C00000"/>
      </a:accent2>
      <a:accent3>
        <a:srgbClr val="C00000"/>
      </a:accent3>
      <a:accent4>
        <a:srgbClr val="C00000"/>
      </a:accent4>
      <a:accent5>
        <a:srgbClr val="C00000"/>
      </a:accent5>
      <a:accent6>
        <a:srgbClr val="C00000"/>
      </a:accent6>
      <a:hlink>
        <a:srgbClr val="0563C1"/>
      </a:hlink>
      <a:folHlink>
        <a:srgbClr val="954F72"/>
      </a:folHlink>
    </a:clrScheme>
    <a:fontScheme name="uobwo1ya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2976</Words>
  <PresentationFormat>自定义</PresentationFormat>
  <Paragraphs>315</Paragraphs>
  <Slides>20</Slides>
  <Notes>20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2" baseType="lpstr">
      <vt:lpstr>第一PPT，www.1ppt.com</vt:lpstr>
      <vt:lpstr>自定义设计方案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2019-11-25T01:20:53Z</dcterms:created>
  <dcterms:modified xsi:type="dcterms:W3CDTF">2021-11-08T01:01:28Z</dcterms:modified>
</cp:coreProperties>
</file>