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17" r:id="rId3"/>
    <p:sldId id="367" r:id="rId4"/>
    <p:sldId id="306" r:id="rId5"/>
    <p:sldId id="307" r:id="rId6"/>
    <p:sldId id="334" r:id="rId7"/>
    <p:sldId id="383" r:id="rId8"/>
    <p:sldId id="384" r:id="rId10"/>
    <p:sldId id="397" r:id="rId11"/>
    <p:sldId id="413" r:id="rId12"/>
    <p:sldId id="414" r:id="rId13"/>
    <p:sldId id="415" r:id="rId14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4" name="Mia Vida Villanueva" initials="M" lastIdx="1" clrIdx="0"/>
  <p:cmAuthor id="5" name="1206988966@qq.com" initials="1" lastIdx="1" clrIdx="2"/>
  <p:cmAuthor id="6" name="姜伟光" initials="姜" lastIdx="1" clrIdx="0"/>
  <p:cmAuthor id="7" name="宋洁然" initials="宋" lastIdx="2" clrIdx="1"/>
  <p:cmAuthor id="8" name="ming qiu" initials="m" lastIdx="17" clrIdx="1"/>
  <p:cmAuthor id="3" name="lenovo" initials="l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C20EA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78"/>
        <p:guide pos="38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2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3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583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85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9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0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701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9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0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91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048692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"/>
          <p:cNvSpPr>
            <a:spLocks noGrp="1"/>
          </p:cNvSpPr>
          <p:nvPr>
            <p:ph type="title"/>
          </p:nvPr>
        </p:nvSpPr>
        <p:spPr>
          <a:xfrm>
            <a:off x="838199" y="365124"/>
            <a:ext cx="10515600" cy="1325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文本框"/>
          <p:cNvSpPr>
            <a:spLocks noGrp="1"/>
          </p:cNvSpPr>
          <p:nvPr>
            <p:ph type="dt" idx="10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 fontAlgn="auto"/>
            <a:endParaRPr lang="zh-CN" altLang="en-US" sz="1200" strike="noStrike" noProof="1">
              <a:solidFill>
                <a:srgbClr val="7F7F7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文本框"/>
          <p:cNvSpPr>
            <a:spLocks noGrp="1"/>
          </p:cNvSpPr>
          <p:nvPr>
            <p:ph type="ftr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 fontAlgn="auto"/>
            <a:endParaRPr lang="zh-CN" altLang="en-US" sz="1200" strike="noStrike" noProof="1">
              <a:solidFill>
                <a:srgbClr val="7F7F7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文本框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fontAlgn="base"/>
            <a:fld id="{CAD2D6BD-DE1B-4B5F-8B41-2702339687B9}" type="slidenum">
              <a:rPr lang="en-US" altLang="zh-CN" sz="1200" b="0" i="0" u="none" strike="noStrike" kern="1200" cap="none" spc="0" baseline="0" noProof="1">
                <a:solidFill>
                  <a:srgbClr val="7F7F7F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</a:fld>
            <a:endParaRPr lang="zh-CN" altLang="en-US" sz="1200" strike="noStrike" noProof="1">
              <a:solidFill>
                <a:srgbClr val="7F7F7F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595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59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70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70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08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09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710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1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2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14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715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16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717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18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9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0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685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6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4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5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22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1048723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724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725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726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1048694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9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NULL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tags" Target="../tags/tag64.xml"/><Relationship Id="rId2" Type="http://schemas.openxmlformats.org/officeDocument/2006/relationships/image" Target="../media/image6.jpe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文本框 1"/>
          <p:cNvSpPr txBox="1"/>
          <p:nvPr/>
        </p:nvSpPr>
        <p:spPr>
          <a:xfrm>
            <a:off x="462915" y="3486150"/>
            <a:ext cx="11422380" cy="310769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1．简述人类由食物采集者向食物生产者演进的过程及意义，从“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历史解释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”角度认识这是人类走向农业文明的重要环节。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2．从“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史料实证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”角度探究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不同地区食物生产与社会生活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对社会生活的影响。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3．从“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唯物史观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”角度认识伴随着生产力的发展，人类为改善生活而进行的经济活动对生产关系产生了重要影响，理解人类文明的多元特征，培养“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家国情怀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”。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文本框 3"/>
          <p:cNvSpPr txBox="1"/>
          <p:nvPr/>
        </p:nvSpPr>
        <p:spPr>
          <a:xfrm>
            <a:off x="3870325" y="720725"/>
            <a:ext cx="50666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    从食物采集到食物生产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63924" name="Group 20"/>
          <p:cNvGraphicFramePr>
            <a:graphicFrameLocks noGrp="1"/>
          </p:cNvGraphicFramePr>
          <p:nvPr/>
        </p:nvGraphicFramePr>
        <p:xfrm>
          <a:off x="805180" y="1241425"/>
          <a:ext cx="10738485" cy="1797050"/>
        </p:xfrm>
        <a:graphic>
          <a:graphicData uri="http://schemas.openxmlformats.org/drawingml/2006/table">
            <a:tbl>
              <a:tblPr/>
              <a:tblGrid>
                <a:gridCol w="418465"/>
                <a:gridCol w="10320020"/>
              </a:tblGrid>
              <a:tr h="179705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007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历史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007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时空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719455" marR="0" lvl="0" indent="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292725" algn="l"/>
                          <a:tab pos="9688195" algn="l"/>
                        </a:tabLst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719455" marR="0" lvl="0" indent="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292725" algn="l"/>
                          <a:tab pos="9688195" algn="l"/>
                        </a:tabLst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719455" marR="0" lvl="0" indent="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292725" algn="l"/>
                          <a:tab pos="9688195" algn="l"/>
                        </a:tabLst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719455" marR="0" lvl="0" indent="0" algn="just" defTabSz="91440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5292725" algn="l"/>
                          <a:tab pos="9688195" algn="l"/>
                        </a:tabLst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" name="文本框 5"/>
          <p:cNvSpPr txBox="1"/>
          <p:nvPr/>
        </p:nvSpPr>
        <p:spPr>
          <a:xfrm>
            <a:off x="1854200" y="155575"/>
            <a:ext cx="9098280" cy="52197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第一单元   食物生产与社会生活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" name="六边形 1"/>
          <p:cNvSpPr/>
          <p:nvPr/>
        </p:nvSpPr>
        <p:spPr>
          <a:xfrm>
            <a:off x="155575" y="230505"/>
            <a:ext cx="520700" cy="385445"/>
          </a:xfrm>
          <a:prstGeom prst="hex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六边形 2"/>
          <p:cNvSpPr/>
          <p:nvPr/>
        </p:nvSpPr>
        <p:spPr>
          <a:xfrm>
            <a:off x="155575" y="615950"/>
            <a:ext cx="520700" cy="400050"/>
          </a:xfrm>
          <a:prstGeom prst="hexagon">
            <a:avLst/>
          </a:prstGeom>
          <a:solidFill>
            <a:schemeClr val="bg1"/>
          </a:solidFill>
          <a:ln>
            <a:solidFill>
              <a:srgbClr val="C20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676275" y="230505"/>
            <a:ext cx="520700" cy="384810"/>
          </a:xfrm>
          <a:prstGeom prst="hexagon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669925" y="610235"/>
            <a:ext cx="520700" cy="405765"/>
          </a:xfrm>
          <a:prstGeom prst="hexagon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4615" y="229870"/>
            <a:ext cx="642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0000FF"/>
                </a:solidFill>
                <a:latin typeface="隶书" panose="02010509060101010101" charset="-122"/>
                <a:ea typeface="隶书" panose="02010509060101010101" charset="-122"/>
                <a:sym typeface="宋体" panose="02010600030101010101" pitchFamily="2" charset="-122"/>
              </a:rPr>
              <a:t>自主</a:t>
            </a:r>
            <a:endParaRPr lang="zh-CN" altLang="en-US" b="1">
              <a:solidFill>
                <a:srgbClr val="0000FF"/>
              </a:solidFill>
              <a:latin typeface="隶书" panose="02010509060101010101" charset="-122"/>
              <a:ea typeface="隶书" panose="02010509060101010101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0235" y="22987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合作</a:t>
            </a:r>
            <a:endParaRPr lang="zh-CN" altLang="en-US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615" y="615950"/>
            <a:ext cx="642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交流</a:t>
            </a:r>
            <a:endParaRPr lang="zh-CN" altLang="en-US" b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3885" y="615950"/>
            <a:ext cx="646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0000FF"/>
                </a:solidFill>
                <a:latin typeface="隶书" panose="02010509060101010101" charset="-122"/>
                <a:ea typeface="隶书" panose="02010509060101010101" charset="-122"/>
              </a:rPr>
              <a:t>共赢</a:t>
            </a:r>
            <a:endParaRPr lang="zh-CN" altLang="en-US" b="1">
              <a:solidFill>
                <a:srgbClr val="0000FF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2045" y="2964180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目标素养解读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-2147482623" descr="TBXX211-1-1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406525" y="1286510"/>
            <a:ext cx="9899015" cy="1677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43255" y="435610"/>
            <a:ext cx="1123950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FF0000"/>
                </a:solidFill>
                <a:ea typeface="等线" panose="02010600030101010101" pitchFamily="2" charset="-122"/>
              </a:rPr>
              <a:t>即时训练</a:t>
            </a:r>
            <a:r>
              <a:rPr lang="en-US" altLang="zh-CN" sz="2800" b="1">
                <a:solidFill>
                  <a:srgbClr val="FF0000"/>
                </a:solidFill>
                <a:ea typeface="等线" panose="02010600030101010101" pitchFamily="2" charset="-122"/>
              </a:rPr>
              <a:t>3  </a:t>
            </a:r>
            <a:r>
              <a:rPr lang="en-US" altLang="zh-CN" sz="2800" b="0">
                <a:ea typeface="等线" panose="02010600030101010101" pitchFamily="2" charset="-122"/>
              </a:rPr>
              <a:t> </a:t>
            </a:r>
            <a:r>
              <a:rPr lang="zh-CN" sz="2800" b="0">
                <a:ea typeface="等线" panose="02010600030101010101" pitchFamily="2" charset="-122"/>
              </a:rPr>
              <a:t>大汶口文化遗址发掘的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133</a:t>
            </a:r>
            <a:r>
              <a:rPr lang="zh-CN" sz="2800" b="0">
                <a:ea typeface="等线" panose="02010600030101010101" pitchFamily="2" charset="-122"/>
              </a:rPr>
              <a:t>座墓中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800" b="0">
                <a:ea typeface="等线" panose="02010600030101010101" pitchFamily="2" charset="-122"/>
              </a:rPr>
              <a:t>有些墓中随葬品有五六十件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800" b="0">
                <a:ea typeface="等线" panose="02010600030101010101" pitchFamily="2" charset="-122"/>
              </a:rPr>
              <a:t>但有些墓中随葬品极少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;</a:t>
            </a:r>
            <a:r>
              <a:rPr lang="zh-CN" sz="2800" b="0">
                <a:ea typeface="等线" panose="02010600030101010101" pitchFamily="2" charset="-122"/>
              </a:rPr>
              <a:t>大溪文化遗址发掘的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74</a:t>
            </a:r>
            <a:r>
              <a:rPr lang="zh-CN" sz="2800" b="0">
                <a:ea typeface="等线" panose="02010600030101010101" pitchFamily="2" charset="-122"/>
              </a:rPr>
              <a:t>座墓中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800" b="0">
                <a:ea typeface="等线" panose="02010600030101010101" pitchFamily="2" charset="-122"/>
              </a:rPr>
              <a:t>有的墓中没有随葬品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800" b="0">
                <a:ea typeface="等线" panose="02010600030101010101" pitchFamily="2" charset="-122"/>
              </a:rPr>
              <a:t>而有的墓中随葬品有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58</a:t>
            </a:r>
            <a:r>
              <a:rPr lang="zh-CN" sz="2800" b="0">
                <a:ea typeface="等线" panose="02010600030101010101" pitchFamily="2" charset="-122"/>
              </a:rPr>
              <a:t>件之多。这些现象从本质上说明了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(     )A.</a:t>
            </a:r>
            <a:r>
              <a:rPr lang="zh-CN" sz="2800" b="0">
                <a:ea typeface="等线" panose="02010600030101010101" pitchFamily="2" charset="-122"/>
              </a:rPr>
              <a:t>生产力发展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800" b="0">
                <a:ea typeface="等线" panose="02010600030101010101" pitchFamily="2" charset="-122"/>
              </a:rPr>
              <a:t>产品有了剩余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B.</a:t>
            </a:r>
            <a:r>
              <a:rPr lang="zh-CN" sz="2800" b="0">
                <a:ea typeface="等线" panose="02010600030101010101" pitchFamily="2" charset="-122"/>
              </a:rPr>
              <a:t>氏族内部分化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800" b="0">
                <a:ea typeface="等线" panose="02010600030101010101" pitchFamily="2" charset="-122"/>
              </a:rPr>
              <a:t>出现富人和穷人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C.</a:t>
            </a:r>
            <a:r>
              <a:rPr lang="zh-CN" sz="2800" b="0">
                <a:ea typeface="等线" panose="02010600030101010101" pitchFamily="2" charset="-122"/>
              </a:rPr>
              <a:t>私有制已经产生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800" b="0">
                <a:ea typeface="等线" panose="02010600030101010101" pitchFamily="2" charset="-122"/>
              </a:rPr>
              <a:t>阶级分化日益明显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D.</a:t>
            </a:r>
            <a:r>
              <a:rPr lang="zh-CN" sz="2800" b="0">
                <a:ea typeface="等线" panose="02010600030101010101" pitchFamily="2" charset="-122"/>
              </a:rPr>
              <a:t>国家已经产生</a:t>
            </a:r>
            <a:r>
              <a:rPr lang="en-US" sz="28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800" b="0">
                <a:ea typeface="等线" panose="02010600030101010101" pitchFamily="2" charset="-122"/>
              </a:rPr>
              <a:t>阶级压迫出现</a:t>
            </a:r>
            <a:endParaRPr lang="zh-CN" sz="2800" b="0">
              <a:ea typeface="等线" panose="02010600030101010101" pitchFamily="2" charset="-122"/>
            </a:endParaRPr>
          </a:p>
          <a:p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537845" y="3624580"/>
            <a:ext cx="11450320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ea typeface="等线" panose="02010600030101010101" pitchFamily="2" charset="-122"/>
                <a:sym typeface="+mn-ea"/>
              </a:rPr>
              <a:t>答案：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C </a:t>
            </a:r>
            <a:endParaRPr lang="zh-CN" sz="3600" b="1">
              <a:solidFill>
                <a:srgbClr val="FF0000"/>
              </a:solidFill>
              <a:ea typeface="等线" panose="02010600030101010101" pitchFamily="2" charset="-122"/>
              <a:sym typeface="+mn-ea"/>
            </a:endParaRPr>
          </a:p>
          <a:p>
            <a:r>
              <a:rPr lang="zh-CN" sz="2800" b="1">
                <a:ea typeface="等线" panose="02010600030101010101" pitchFamily="2" charset="-122"/>
                <a:sym typeface="+mn-ea"/>
              </a:rPr>
              <a:t>解析：根据材料可知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,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两个文化遗址中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,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不同的墓中随葬品有较大的差异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,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这从本质上说明了随着生产力发展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,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私有制产生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,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阶级分化日益明显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,C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项正确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;A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、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B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两项都是现象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,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并非本质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,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排除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;D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项表述与这一时期的时代特征不符</a:t>
            </a:r>
            <a:r>
              <a:rPr lang="en-US" sz="2800" b="1">
                <a:latin typeface="Times New Roman" panose="02020603050405020304" pitchFamily="18" charset="0"/>
                <a:ea typeface="等线" panose="02010600030101010101" pitchFamily="2" charset="-122"/>
                <a:sym typeface="+mn-ea"/>
              </a:rPr>
              <a:t>,</a:t>
            </a:r>
            <a:r>
              <a:rPr lang="zh-CN" sz="2800" b="1">
                <a:ea typeface="等线" panose="02010600030101010101" pitchFamily="2" charset="-122"/>
                <a:sym typeface="+mn-ea"/>
              </a:rPr>
              <a:t>排除。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45285"/>
            <a:ext cx="5212080" cy="50971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801995" y="1645285"/>
            <a:ext cx="5805805" cy="470789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p>
            <a:pPr indent="0" algn="l"/>
            <a:r>
              <a:rPr lang="en-US" altLang="zh-CN" sz="2000" b="1">
                <a:ea typeface="等线" panose="02010600030101010101" pitchFamily="2" charset="-122"/>
              </a:rPr>
              <a:t>       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1.</a:t>
            </a:r>
            <a:r>
              <a:rPr lang="zh-CN" sz="2000" b="0">
                <a:ea typeface="等线" panose="02010600030101010101" pitchFamily="2" charset="-122"/>
              </a:rPr>
              <a:t>原始农业和畜牧业的产生使人类从食物的采集者变为食物的生产者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000" b="0">
                <a:ea typeface="等线" panose="02010600030101010101" pitchFamily="2" charset="-122"/>
              </a:rPr>
              <a:t>实现了第一次生产力飞跃。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        2.</a:t>
            </a:r>
            <a:r>
              <a:rPr lang="zh-CN" sz="2000" b="0">
                <a:ea typeface="等线" panose="02010600030101010101" pitchFamily="2" charset="-122"/>
              </a:rPr>
              <a:t>古代世界农业起源具有多元性、独立发展的特征。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        3.</a:t>
            </a:r>
            <a:r>
              <a:rPr lang="zh-CN" sz="2000" b="0">
                <a:ea typeface="等线" panose="02010600030101010101" pitchFamily="2" charset="-122"/>
              </a:rPr>
              <a:t>随着生产力的发展、剩余产品的增加和私有制的出现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000" b="0">
                <a:ea typeface="等线" panose="02010600030101010101" pitchFamily="2" charset="-122"/>
              </a:rPr>
              <a:t>阶级产生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;</a:t>
            </a:r>
            <a:r>
              <a:rPr lang="zh-CN" sz="2000" b="0">
                <a:ea typeface="等线" panose="02010600030101010101" pitchFamily="2" charset="-122"/>
              </a:rPr>
              <a:t>为调节阶级之间的利益冲突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000" b="0">
                <a:ea typeface="等线" panose="02010600030101010101" pitchFamily="2" charset="-122"/>
              </a:rPr>
              <a:t>国家应运而生。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        4.</a:t>
            </a:r>
            <a:r>
              <a:rPr lang="zh-CN" sz="2000" b="0">
                <a:ea typeface="等线" panose="02010600030101010101" pitchFamily="2" charset="-122"/>
              </a:rPr>
              <a:t>精耕细作是中国古代农业的生产模式。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        5.</a:t>
            </a:r>
            <a:r>
              <a:rPr lang="zh-CN" sz="2000" b="0">
                <a:ea typeface="等线" panose="02010600030101010101" pitchFamily="2" charset="-122"/>
              </a:rPr>
              <a:t>男耕女织、自给自足是中国古代农业的经营模式。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        6.</a:t>
            </a:r>
            <a:r>
              <a:rPr lang="zh-CN" sz="2000" b="0">
                <a:ea typeface="等线" panose="02010600030101010101" pitchFamily="2" charset="-122"/>
              </a:rPr>
              <a:t>古代东西方的农业和畜牧业在经济中所占的比重不同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000" b="0">
                <a:ea typeface="等线" panose="02010600030101010101" pitchFamily="2" charset="-122"/>
              </a:rPr>
              <a:t>古代西方农牧并重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000" b="0">
                <a:ea typeface="等线" panose="02010600030101010101" pitchFamily="2" charset="-122"/>
              </a:rPr>
              <a:t>古代中国以农业为主、畜牧业为辅。这种不同导致了东西方在饮食文化上存在不同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000" b="0">
                <a:ea typeface="等线" panose="02010600030101010101" pitchFamily="2" charset="-122"/>
              </a:rPr>
              <a:t>古代西方食物结构中肉、奶的比重较高</a:t>
            </a:r>
            <a:r>
              <a:rPr lang="en-US" sz="2000" b="0">
                <a:latin typeface="Times New Roman" panose="02020603050405020304" pitchFamily="18" charset="0"/>
                <a:ea typeface="等线" panose="02010600030101010101" pitchFamily="2" charset="-122"/>
              </a:rPr>
              <a:t>,</a:t>
            </a:r>
            <a:r>
              <a:rPr lang="zh-CN" sz="2000" b="0">
                <a:ea typeface="等线" panose="02010600030101010101" pitchFamily="2" charset="-122"/>
              </a:rPr>
              <a:t>而古代中国则以素食结构为主。</a:t>
            </a:r>
            <a:endParaRPr lang="zh-CN" altLang="en-US" sz="2000"/>
          </a:p>
        </p:txBody>
      </p:sp>
      <p:sp>
        <p:nvSpPr>
          <p:cNvPr id="2" name="文本框 1"/>
          <p:cNvSpPr txBox="1"/>
          <p:nvPr/>
        </p:nvSpPr>
        <p:spPr>
          <a:xfrm>
            <a:off x="4975860" y="323850"/>
            <a:ext cx="1402080" cy="460375"/>
          </a:xfrm>
          <a:prstGeom prst="rect">
            <a:avLst/>
          </a:prstGeom>
          <a:solidFill>
            <a:srgbClr val="00FFFF"/>
          </a:solidFill>
          <a:ln>
            <a:solidFill>
              <a:srgbClr val="0000FF"/>
            </a:solidFill>
          </a:ln>
        </p:spPr>
        <p:txBody>
          <a:bodyPr wrap="non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课堂小结</a:t>
            </a:r>
            <a:endParaRPr lang="zh-CN" altLang="en-US" sz="24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0415" y="1186180"/>
            <a:ext cx="997585" cy="33718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indent="0"/>
            <a:r>
              <a:rPr lang="zh-CN" altLang="en-US" sz="1600" b="1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知识联网</a:t>
            </a:r>
            <a:endParaRPr lang="zh-CN" altLang="en-US" sz="1600" b="1"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43570" y="1155065"/>
            <a:ext cx="1122680" cy="368300"/>
          </a:xfrm>
          <a:prstGeom prst="rect">
            <a:avLst/>
          </a:prstGeom>
          <a:solidFill>
            <a:srgbClr val="58D85B"/>
          </a:solidFill>
          <a:ln w="9525">
            <a:solidFill>
              <a:srgbClr val="FF00FF"/>
            </a:solidFill>
          </a:ln>
        </p:spPr>
        <p:txBody>
          <a:bodyPr wrap="square">
            <a:spAutoFit/>
          </a:bodyPr>
          <a:p>
            <a:pPr indent="0"/>
            <a:r>
              <a:rPr lang="zh-CN" altLang="en-US" b="1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史论术语</a:t>
            </a:r>
            <a:endParaRPr lang="zh-CN" altLang="en-US" b="1"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5" name="矩形"/>
          <p:cNvSpPr/>
          <p:nvPr/>
        </p:nvSpPr>
        <p:spPr>
          <a:xfrm>
            <a:off x="187184" y="1407814"/>
            <a:ext cx="1219187" cy="1205984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txBody>
          <a:bodyPr wrap="square" lIns="84506" tIns="42253" rIns="84506" bIns="42253" anchor="ctr"/>
          <a:p>
            <a:pPr algn="ctr" defTabSz="1219200"/>
            <a:r>
              <a:rPr lang="zh-CN" altLang="en-US" sz="7395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zh-CN" altLang="en-US" sz="7395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矩形"/>
          <p:cNvSpPr/>
          <p:nvPr/>
        </p:nvSpPr>
        <p:spPr>
          <a:xfrm>
            <a:off x="1305796" y="2182328"/>
            <a:ext cx="861206" cy="850937"/>
          </a:xfrm>
          <a:prstGeom prst="rect">
            <a:avLst/>
          </a:prstGeom>
          <a:solidFill>
            <a:srgbClr val="80FF00"/>
          </a:solidFill>
          <a:ln w="12700" cap="flat" cmpd="sng">
            <a:solidFill>
              <a:srgbClr val="5B9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84506" tIns="42253" rIns="84506" bIns="42253" anchor="ctr"/>
          <a:p>
            <a:pPr algn="ctr" defTabSz="1219200"/>
            <a:r>
              <a:rPr lang="zh-CN" altLang="en-US" sz="6655" b="1" baseline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6655" b="1" baseline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五边形">
            <a:hlinkClick r:id=""/>
          </p:cNvPr>
          <p:cNvSpPr/>
          <p:nvPr/>
        </p:nvSpPr>
        <p:spPr>
          <a:xfrm>
            <a:off x="2726816" y="1438078"/>
            <a:ext cx="1109153" cy="563379"/>
          </a:xfrm>
          <a:prstGeom prst="homePlate">
            <a:avLst>
              <a:gd name="adj" fmla="val 48740"/>
            </a:avLst>
          </a:prstGeom>
          <a:solidFill>
            <a:srgbClr val="FFFF00"/>
          </a:solidFill>
          <a:ln w="9525" cap="flat" cmpd="sng">
            <a:noFill/>
            <a:prstDash val="solid"/>
            <a:round/>
          </a:ln>
        </p:spPr>
        <p:txBody>
          <a:bodyPr vert="horz" wrap="square" lIns="33269" tIns="0" rIns="0" bIns="0" anchor="ctr" anchorCtr="0"/>
          <a:p>
            <a:pPr mar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95" b="0" i="0" u="none" strike="noStrike" kern="1200" cap="none" spc="200" baseline="0" noProof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Calibri" panose="020F0502020204030204" charset="0"/>
              </a:rPr>
              <a:t>一</a:t>
            </a:r>
            <a:endParaRPr lang="zh-CN" altLang="en-US" sz="3695" b="0" i="0" u="none" strike="noStrike" kern="1200" cap="none" spc="200" baseline="0" noProof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Calibri" panose="020F0502020204030204" charset="0"/>
            </a:endParaRPr>
          </a:p>
        </p:txBody>
      </p:sp>
      <p:sp>
        <p:nvSpPr>
          <p:cNvPr id="8" name="矩形">
            <a:hlinkClick r:id=""/>
          </p:cNvPr>
          <p:cNvSpPr/>
          <p:nvPr/>
        </p:nvSpPr>
        <p:spPr>
          <a:xfrm>
            <a:off x="4231640" y="1407795"/>
            <a:ext cx="5750560" cy="68961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FF0000"/>
            </a:solidFill>
            <a:prstDash val="solid"/>
            <a:round/>
          </a:ln>
        </p:spPr>
        <p:txBody>
          <a:bodyPr vert="horz" wrap="square" lIns="133081" tIns="42253" rIns="84506" bIns="42253" anchor="ctr" anchorCtr="0"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人类早期的生产与</a:t>
            </a:r>
            <a:r>
              <a:rPr lang="zh-CN" altLang="en-US" sz="40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生活</a:t>
            </a:r>
            <a:endParaRPr lang="zh-CN" altLang="en-US" sz="40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4" name="五边形">
            <a:hlinkClick r:id=""/>
          </p:cNvPr>
          <p:cNvSpPr/>
          <p:nvPr/>
        </p:nvSpPr>
        <p:spPr>
          <a:xfrm>
            <a:off x="2762924" y="3147507"/>
            <a:ext cx="1100350" cy="561912"/>
          </a:xfrm>
          <a:prstGeom prst="homePlate">
            <a:avLst>
              <a:gd name="adj" fmla="val 48747"/>
            </a:avLst>
          </a:prstGeom>
          <a:solidFill>
            <a:srgbClr val="FFC000"/>
          </a:solidFill>
          <a:ln w="9525" cap="flat" cmpd="sng">
            <a:noFill/>
            <a:prstDash val="solid"/>
            <a:round/>
          </a:ln>
        </p:spPr>
        <p:txBody>
          <a:bodyPr vert="horz" wrap="square" lIns="33269" tIns="0" rIns="0" bIns="0" anchor="ctr" anchorCtr="0"/>
          <a:p>
            <a:pPr mar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330" b="1" i="0" u="none" strike="noStrike" kern="1200" cap="none" spc="200" baseline="0" noProof="1">
                <a:solidFill>
                  <a:srgbClr val="0000FF"/>
                </a:solidFill>
                <a:latin typeface="方正粗黑宋简体" panose="02000000000000000000" charset="-122"/>
                <a:ea typeface="方正粗黑宋简体" panose="02000000000000000000" charset="-122"/>
                <a:cs typeface="Calibri" panose="020F0502020204030204" charset="0"/>
              </a:rPr>
              <a:t>二</a:t>
            </a:r>
            <a:endParaRPr lang="zh-CN" altLang="en-US" sz="3330" b="1" i="0" u="none" strike="noStrike" kern="1200" cap="none" spc="200" baseline="0" noProof="1">
              <a:solidFill>
                <a:srgbClr val="0000FF"/>
              </a:solidFill>
              <a:latin typeface="方正粗黑宋简体" panose="02000000000000000000" charset="-122"/>
              <a:ea typeface="方正粗黑宋简体" panose="02000000000000000000" charset="-122"/>
              <a:cs typeface="Calibri" panose="020F0502020204030204" charset="0"/>
            </a:endParaRPr>
          </a:p>
        </p:txBody>
      </p:sp>
      <p:sp>
        <p:nvSpPr>
          <p:cNvPr id="26630" name="矩形">
            <a:hlinkClick r:id=""/>
          </p:cNvPr>
          <p:cNvSpPr/>
          <p:nvPr/>
        </p:nvSpPr>
        <p:spPr>
          <a:xfrm>
            <a:off x="4231640" y="2518410"/>
            <a:ext cx="4709795" cy="1665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33081" tIns="42253" rIns="84506" bIns="42253" anchor="ctr"/>
          <a:p>
            <a:pPr defTabSz="1219200">
              <a:lnSpc>
                <a:spcPct val="120000"/>
              </a:lnSpc>
            </a:pPr>
            <a:r>
              <a:rPr lang="zh-CN" altLang="en-US" sz="4400" b="1" dirty="0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不同地区的食物生产与</a:t>
            </a:r>
            <a:r>
              <a:rPr lang="zh-CN" altLang="en-US" sz="4400" b="1" dirty="0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社会生活</a:t>
            </a:r>
            <a:endParaRPr lang="zh-CN" altLang="en-US" sz="4400" b="1" dirty="0">
              <a:solidFill>
                <a:srgbClr val="0000FF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五边形">
            <a:hlinkClick r:id=""/>
          </p:cNvPr>
          <p:cNvSpPr/>
          <p:nvPr/>
        </p:nvSpPr>
        <p:spPr>
          <a:xfrm>
            <a:off x="2726785" y="4908951"/>
            <a:ext cx="1190439" cy="566649"/>
          </a:xfrm>
          <a:prstGeom prst="homePlate">
            <a:avLst>
              <a:gd name="adj" fmla="val 48747"/>
            </a:avLst>
          </a:prstGeom>
          <a:solidFill>
            <a:srgbClr val="92D050"/>
          </a:solidFill>
          <a:ln w="9525" cap="flat" cmpd="sng">
            <a:noFill/>
            <a:prstDash val="solid"/>
            <a:round/>
          </a:ln>
        </p:spPr>
        <p:txBody>
          <a:bodyPr vert="horz" wrap="square" lIns="35994" tIns="0" rIns="0" bIns="0" anchor="ctr" anchorCtr="0"/>
          <a:p>
            <a:pPr mar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200" baseline="0" noProof="1">
                <a:solidFill>
                  <a:srgbClr val="FF00FF"/>
                </a:solidFill>
                <a:latin typeface="方正粗黑宋简体" panose="02000000000000000000" charset="-122"/>
                <a:ea typeface="方正粗黑宋简体" panose="02000000000000000000" charset="-122"/>
                <a:cs typeface="Calibri" panose="020F0502020204030204" charset="0"/>
              </a:rPr>
              <a:t>三</a:t>
            </a:r>
            <a:endParaRPr lang="zh-CN" altLang="en-US" sz="3600" b="1" i="0" u="none" strike="noStrike" kern="1200" cap="none" spc="200" baseline="0" noProof="1">
              <a:solidFill>
                <a:srgbClr val="FF00FF"/>
              </a:solidFill>
              <a:latin typeface="方正粗黑宋简体" panose="02000000000000000000" charset="-122"/>
              <a:ea typeface="方正粗黑宋简体" panose="02000000000000000000" charset="-122"/>
              <a:cs typeface="Calibri" panose="020F0502020204030204" charset="0"/>
            </a:endParaRPr>
          </a:p>
        </p:txBody>
      </p:sp>
      <p:sp>
        <p:nvSpPr>
          <p:cNvPr id="14" name="矩形">
            <a:hlinkClick r:id=""/>
          </p:cNvPr>
          <p:cNvSpPr/>
          <p:nvPr/>
        </p:nvSpPr>
        <p:spPr>
          <a:xfrm>
            <a:off x="4231640" y="4815205"/>
            <a:ext cx="4436745" cy="75438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</a:ln>
        </p:spPr>
        <p:txBody>
          <a:bodyPr vert="horz" wrap="square" lIns="143977" tIns="45712" rIns="91425" bIns="45712" anchor="ctr" anchorCtr="0"/>
          <a:p>
            <a:pPr marL="0" indent="0" algn="l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dirty="0">
                <a:solidFill>
                  <a:srgbClr val="FF00FF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生产关系的</a:t>
            </a:r>
            <a:r>
              <a:rPr lang="zh-CN" altLang="en-US" sz="4000" b="1" dirty="0">
                <a:solidFill>
                  <a:srgbClr val="FF00FF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变化</a:t>
            </a:r>
            <a:endParaRPr lang="zh-CN" altLang="en-US" sz="4000" b="1" dirty="0">
              <a:solidFill>
                <a:srgbClr val="FF00FF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文本框 27"/>
          <p:cNvSpPr txBox="1"/>
          <p:nvPr/>
        </p:nvSpPr>
        <p:spPr>
          <a:xfrm>
            <a:off x="0" y="639445"/>
            <a:ext cx="34290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远古的生产生活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3" name="文本框 10"/>
          <p:cNvSpPr txBox="1"/>
          <p:nvPr/>
        </p:nvSpPr>
        <p:spPr>
          <a:xfrm>
            <a:off x="3073400" y="-5715"/>
            <a:ext cx="6899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FF0000"/>
              </a:buClr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一、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人类早期的生产与生活</a:t>
            </a:r>
            <a:endParaRPr lang="zh-CN" altLang="en-US" sz="36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604" name="文本框 1"/>
          <p:cNvSpPr txBox="1"/>
          <p:nvPr/>
        </p:nvSpPr>
        <p:spPr>
          <a:xfrm>
            <a:off x="126365" y="1161415"/>
            <a:ext cx="11817350" cy="460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自主阅读课本P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， 并结合图片思考远古时期人类怎样进行生产生活 ？有什么特点？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4" name="图片 13" descr="https://p0.ssl.img.360kuai.com/t018bb94fd60bb0b618.jpg?size=640x34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" b="5914"/>
          <a:stretch>
            <a:fillRect/>
          </a:stretch>
        </p:blipFill>
        <p:spPr bwMode="auto">
          <a:xfrm>
            <a:off x="126365" y="1609725"/>
            <a:ext cx="3731260" cy="360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https://p1.ssl.qhimgs1.com/sdr/400__/t0101b85218110ca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1621790"/>
            <a:ext cx="4182110" cy="355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 descr="http://photocdn.sohu.com/20130415/Img3727720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621790"/>
            <a:ext cx="4059555" cy="35236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387985" y="1621790"/>
            <a:ext cx="3428365" cy="70675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p>
            <a:r>
              <a:rPr lang="zh-CN" altLang="zh-CN" sz="2000" b="1" kern="100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00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000" b="1" kern="100" dirty="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Times New Roman" panose="02020603050405020304" pitchFamily="18" charset="0"/>
              </a:rPr>
              <a:t>生产工具</a:t>
            </a:r>
            <a:r>
              <a:rPr lang="zh-CN" altLang="zh-CN" sz="2000" b="1" kern="100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Times New Roman" panose="02020603050405020304" pitchFamily="18" charset="0"/>
              </a:rPr>
              <a:t>：木、骨和石等材料制作的工具。</a:t>
            </a:r>
            <a:endParaRPr lang="zh-CN" altLang="zh-CN" sz="2000" b="1" kern="100" dirty="0" smtClean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1848" y="1621877"/>
            <a:ext cx="4115902" cy="7067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p>
            <a:r>
              <a:rPr lang="zh-CN" altLang="zh-CN" sz="20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0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0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zh-CN" altLang="zh-CN" sz="20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生活方式</a:t>
            </a:r>
            <a:r>
              <a:rPr lang="zh-CN" altLang="zh-CN" sz="20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：采集、渔猎；迁徙生活；用火取暖、烧烤食物。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42910" y="1680845"/>
            <a:ext cx="3976370" cy="706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r>
              <a:rPr lang="zh-CN" altLang="zh-CN" sz="20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0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zh-CN" altLang="zh-CN" sz="2000" b="1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食物来源</a:t>
            </a:r>
            <a:r>
              <a:rPr lang="zh-CN" altLang="zh-CN" sz="20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：</a:t>
            </a:r>
            <a:r>
              <a:rPr lang="zh-CN" altLang="zh-CN" sz="2000" b="1" kern="100" dirty="0">
                <a:solidFill>
                  <a:schemeClr val="tx2"/>
                </a:solidFill>
                <a:cs typeface="Times New Roman" panose="02020603050405020304" pitchFamily="18" charset="0"/>
              </a:rPr>
              <a:t>自然界现成的动植物。</a:t>
            </a:r>
            <a:endParaRPr lang="zh-CN" altLang="zh-CN" sz="2000" b="1" kern="1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2550" y="5272405"/>
            <a:ext cx="11694160" cy="119888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p>
            <a:pPr indent="0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特点：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生产工具简单落后</a:t>
            </a:r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以石刀、石铲、石锄和棍棒等为主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耕作方法原始粗放</a:t>
            </a:r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采用刀耕火种的方法。</a:t>
            </a:r>
            <a:endParaRPr 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主要从事简单协作的集体劳动</a:t>
            </a:r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以获取有限的生活资料</a:t>
            </a:r>
            <a:r>
              <a:rPr 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维持低水平的共同生活需要。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2" grpId="0" bldLvl="0" animBg="1"/>
      <p:bldP spid="2" grpId="1" animBg="1"/>
      <p:bldP spid="100" grpId="0" animBg="1"/>
      <p:bldP spid="10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/>
      <p:sp>
        <p:nvSpPr>
          <p:cNvPr id="5" name="文本框 1"/>
          <p:cNvSpPr txBox="1"/>
          <p:nvPr/>
        </p:nvSpPr>
        <p:spPr>
          <a:xfrm>
            <a:off x="3622675" y="713740"/>
            <a:ext cx="7734935" cy="460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自主阅读课本P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， 概括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农耕和畜牧出现的概况及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意义。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593" name="文本框 27"/>
          <p:cNvSpPr txBox="1"/>
          <p:nvPr/>
        </p:nvSpPr>
        <p:spPr>
          <a:xfrm>
            <a:off x="63500" y="652145"/>
            <a:ext cx="34290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农耕与畜牧的出现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0"/>
          <p:cNvSpPr txBox="1"/>
          <p:nvPr/>
        </p:nvSpPr>
        <p:spPr>
          <a:xfrm>
            <a:off x="2804795" y="80645"/>
            <a:ext cx="6899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FF0000"/>
              </a:buClr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一、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人类早期的生产与生活</a:t>
            </a:r>
            <a:endParaRPr lang="zh-CN" altLang="en-US" sz="36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325" y="3926840"/>
            <a:ext cx="2981325" cy="2862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1650" y="3926840"/>
            <a:ext cx="3599180" cy="286258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6640830" y="3926840"/>
            <a:ext cx="2861945" cy="2861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http://img.mp.itc.cn/upload/20161124/8c4d9f444add456cb5bc5531687d37d5_t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3996690"/>
            <a:ext cx="2606675" cy="286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云形 7"/>
          <p:cNvSpPr/>
          <p:nvPr/>
        </p:nvSpPr>
        <p:spPr>
          <a:xfrm>
            <a:off x="8237855" y="1174115"/>
            <a:ext cx="3954780" cy="26866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b="1" dirty="0">
                <a:solidFill>
                  <a:schemeClr val="tx2"/>
                </a:solidFill>
                <a:sym typeface="+mn-ea"/>
              </a:rPr>
              <a:t>这些都是我们日常生活中经常会接触到的动植物，</a:t>
            </a:r>
            <a:r>
              <a:rPr lang="zh-CN" altLang="zh-CN" b="1" dirty="0">
                <a:solidFill>
                  <a:srgbClr val="FF0000"/>
                </a:solidFill>
                <a:sym typeface="+mn-ea"/>
              </a:rPr>
              <a:t>从什么时候开始</a:t>
            </a:r>
            <a:r>
              <a:rPr lang="zh-CN" altLang="zh-CN" b="1" dirty="0">
                <a:solidFill>
                  <a:schemeClr val="tx2"/>
                </a:solidFill>
                <a:sym typeface="+mn-ea"/>
              </a:rPr>
              <a:t>它们开始变得</a:t>
            </a:r>
            <a:r>
              <a:rPr lang="zh-CN" altLang="zh-CN" b="1" dirty="0">
                <a:solidFill>
                  <a:srgbClr val="FF0000"/>
                </a:solidFill>
                <a:sym typeface="+mn-ea"/>
              </a:rPr>
              <a:t>和人类</a:t>
            </a:r>
            <a:r>
              <a:rPr lang="zh-CN" altLang="zh-CN" b="1" dirty="0">
                <a:solidFill>
                  <a:schemeClr val="tx2"/>
                </a:solidFill>
                <a:sym typeface="+mn-ea"/>
              </a:rPr>
              <a:t>的生活</a:t>
            </a:r>
            <a:r>
              <a:rPr lang="zh-CN" altLang="zh-CN" b="1" dirty="0">
                <a:solidFill>
                  <a:srgbClr val="FF0000"/>
                </a:solidFill>
                <a:sym typeface="+mn-ea"/>
              </a:rPr>
              <a:t>息息相关</a:t>
            </a:r>
            <a:r>
              <a:rPr lang="zh-CN" altLang="zh-CN" b="1" dirty="0">
                <a:solidFill>
                  <a:schemeClr val="tx2"/>
                </a:solidFill>
                <a:sym typeface="+mn-ea"/>
              </a:rPr>
              <a:t>了呢？</a:t>
            </a:r>
            <a:r>
              <a:rPr lang="zh-CN" altLang="zh-CN" b="1" dirty="0">
                <a:solidFill>
                  <a:srgbClr val="FF0000"/>
                </a:solidFill>
                <a:sym typeface="+mn-ea"/>
              </a:rPr>
              <a:t>有什么样的意义？</a:t>
            </a:r>
            <a:endParaRPr lang="zh-CN" altLang="zh-CN" b="1" dirty="0">
              <a:solidFill>
                <a:schemeClr val="tx2"/>
              </a:solidFill>
            </a:endParaRPr>
          </a:p>
          <a:p>
            <a:pPr algn="ctr"/>
            <a:endParaRPr lang="zh-CN" altLang="zh-CN">
              <a:solidFill>
                <a:schemeClr val="tx2"/>
              </a:solidFill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7"/>
            </p:custDataLst>
          </p:nvPr>
        </p:nvGraphicFramePr>
        <p:xfrm>
          <a:off x="63500" y="1572895"/>
          <a:ext cx="7909560" cy="2341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56970"/>
                <a:gridCol w="2440940"/>
                <a:gridCol w="4311650"/>
              </a:tblGrid>
              <a:tr h="58547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地区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农业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/>
                        <a:t>畜牧业</a:t>
                      </a:r>
                      <a:endParaRPr lang="zh-CN" altLang="en-US"/>
                    </a:p>
                  </a:txBody>
                  <a:tcPr/>
                </a:tc>
              </a:tr>
              <a:tr h="58547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b="1"/>
                        <a:t>东亚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b="1"/>
                        <a:t>水稻、粟</a:t>
                      </a:r>
                      <a:endParaRPr lang="zh-CN" altLang="en-US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b="1"/>
                        <a:t>猪、狗（距今</a:t>
                      </a:r>
                      <a:r>
                        <a:rPr lang="en-US" altLang="zh-CN" b="1"/>
                        <a:t>8500</a:t>
                      </a:r>
                      <a:r>
                        <a:rPr lang="zh-CN" altLang="en-US" b="1"/>
                        <a:t>年前）</a:t>
                      </a:r>
                      <a:endParaRPr lang="zh-CN" altLang="en-US" b="1"/>
                    </a:p>
                  </a:txBody>
                  <a:tcPr/>
                </a:tc>
              </a:tr>
              <a:tr h="58547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b="1"/>
                        <a:t>西亚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b="1"/>
                        <a:t>小麦、大麦</a:t>
                      </a:r>
                      <a:endParaRPr lang="zh-CN" altLang="en-US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b="1"/>
                        <a:t>绵羊、山羊、牛（距今</a:t>
                      </a:r>
                      <a:r>
                        <a:rPr lang="en-US" altLang="zh-CN" b="1"/>
                        <a:t>9000</a:t>
                      </a:r>
                      <a:r>
                        <a:rPr lang="zh-CN" altLang="en-US" b="1"/>
                        <a:t>年前）</a:t>
                      </a:r>
                      <a:endParaRPr lang="zh-CN" altLang="en-US" b="1"/>
                    </a:p>
                  </a:txBody>
                  <a:tcPr/>
                </a:tc>
              </a:tr>
              <a:tr h="58547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b="1"/>
                        <a:t>中美洲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b="1"/>
                        <a:t>玉米、甘薯、马铃薯</a:t>
                      </a:r>
                      <a:endParaRPr lang="zh-CN" altLang="en-US" b="1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b="1"/>
                        <a:t>骆马、羊驼、火鸡（距今</a:t>
                      </a:r>
                      <a:r>
                        <a:rPr lang="en-US" altLang="zh-CN" b="1"/>
                        <a:t>6000</a:t>
                      </a:r>
                      <a:r>
                        <a:rPr lang="zh-CN" altLang="en-US" b="1"/>
                        <a:t>年前）</a:t>
                      </a:r>
                      <a:endParaRPr lang="zh-CN" altLang="en-US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0325" y="3996690"/>
            <a:ext cx="12049125" cy="26765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（</a:t>
            </a:r>
            <a:r>
              <a:rPr lang="en-US" altLang="zh-CN" sz="2000" b="1">
                <a:solidFill>
                  <a:srgbClr val="FF0000"/>
                </a:solidFill>
              </a:rPr>
              <a:t>2</a:t>
            </a:r>
            <a:r>
              <a:rPr lang="zh-CN" altLang="en-US" sz="2000" b="1">
                <a:solidFill>
                  <a:srgbClr val="FF0000"/>
                </a:solidFill>
              </a:rPr>
              <a:t>）意义：</a:t>
            </a:r>
            <a:r>
              <a:rPr lang="zh-CN" altLang="en-US" sz="2400">
                <a:solidFill>
                  <a:srgbClr val="FF0000"/>
                </a:solidFill>
              </a:rPr>
              <a:t>①农业的出现是人类经济和社会生活的第一次革命。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人类开始从食物采集者转变为食物生产者，初步改变了纯粹依赖自然资源的状况，增加了食物供应，改善了人类的生存条件，加速了人口的增长。</a:t>
            </a:r>
            <a:r>
              <a:rPr lang="zh-CN" altLang="en-US" sz="2400">
                <a:solidFill>
                  <a:srgbClr val="FF0000"/>
                </a:solidFill>
              </a:rPr>
              <a:t>②农业的出现促进了生活和生产方式的变化，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人类从迁徙过渡到定居，并逐渐形成聚落。</a:t>
            </a:r>
            <a:r>
              <a:rPr lang="zh-CN" altLang="en-US" sz="2400">
                <a:solidFill>
                  <a:srgbClr val="FF0000"/>
                </a:solidFill>
              </a:rPr>
              <a:t>③随着农业生产力的提高，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一部分人专门从事制陶、采矿、冶炼等手工劳动，原始音乐、文学和宗教产生。</a:t>
            </a:r>
            <a:r>
              <a:rPr lang="zh-CN" altLang="en-US" sz="2400">
                <a:solidFill>
                  <a:srgbClr val="FF0000"/>
                </a:solidFill>
              </a:rPr>
              <a:t>④农业的出现推动了科学技术的发展</a:t>
            </a:r>
            <a:r>
              <a:rPr lang="zh-CN" altLang="en-US" sz="2400"/>
              <a:t>，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天文历法、数学和其他相关学科逐渐发展起来。</a:t>
            </a:r>
            <a:r>
              <a:rPr lang="zh-CN" altLang="en-US" sz="2400">
                <a:solidFill>
                  <a:srgbClr val="FF0000"/>
                </a:solidFill>
              </a:rPr>
              <a:t>⑤促使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人类社会生产关系发生变化，</a:t>
            </a:r>
            <a:r>
              <a:rPr lang="zh-CN" altLang="en-US" sz="2400">
                <a:solidFill>
                  <a:srgbClr val="FF0000"/>
                </a:solidFill>
              </a:rPr>
              <a:t>私有制、阶级、国家出现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5895" y="1204595"/>
            <a:ext cx="1471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）概况：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78460" y="269875"/>
            <a:ext cx="1121029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即时训练</a:t>
            </a:r>
            <a:r>
              <a:rPr lang="en-US" altLang="zh-CN" sz="28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1</a:t>
            </a:r>
            <a:r>
              <a:rPr lang="en-US" alt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   </a:t>
            </a:r>
            <a:r>
              <a:rPr 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大约从公元前</a:t>
            </a:r>
            <a:r>
              <a:rPr lang="en-US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4000</a:t>
            </a:r>
            <a:r>
              <a:rPr 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年起</a:t>
            </a:r>
            <a:r>
              <a:rPr lang="en-US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,</a:t>
            </a:r>
            <a:r>
              <a:rPr 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非洲的尼罗河流域、西亚的两河流域、南亚的印度河与恒河流域、中国的黄河流域和长江流域等</a:t>
            </a:r>
            <a:r>
              <a:rPr lang="en-US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,</a:t>
            </a:r>
            <a:r>
              <a:rPr 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灌溉农业发达</a:t>
            </a:r>
            <a:r>
              <a:rPr lang="en-US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,</a:t>
            </a:r>
            <a:r>
              <a:rPr 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成为世界农业起源中心。这说明</a:t>
            </a:r>
            <a:r>
              <a:rPr lang="en-US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(     )A.</a:t>
            </a:r>
            <a:r>
              <a:rPr 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农业起源中心的多元性</a:t>
            </a:r>
            <a:r>
              <a:rPr lang="en-US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B.</a:t>
            </a:r>
            <a:r>
              <a:rPr 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农业的起源具有一致性</a:t>
            </a:r>
            <a:r>
              <a:rPr lang="en-US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C.</a:t>
            </a:r>
            <a:r>
              <a:rPr 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不同地区的食物生产相同</a:t>
            </a:r>
            <a:r>
              <a:rPr lang="en-US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D.</a:t>
            </a:r>
            <a:r>
              <a:rPr lang="zh-CN" sz="2800" b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原始农业历史悠久</a:t>
            </a:r>
            <a:endParaRPr lang="zh-CN" sz="2800" b="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endParaRPr lang="zh-CN" altLang="en-US" sz="280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8320" y="3568065"/>
            <a:ext cx="1034224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答案：</a:t>
            </a:r>
            <a:r>
              <a:rPr lang="en-US" sz="3600" b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  A </a:t>
            </a:r>
            <a:endParaRPr lang="zh-CN" sz="3600" b="1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  <a:sym typeface="+mn-ea"/>
            </a:endParaRPr>
          </a:p>
          <a:p>
            <a:pPr indent="0"/>
            <a:r>
              <a:rPr lang="zh-CN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解析：材料说明农业起源有多个中心</a:t>
            </a:r>
            <a:r>
              <a:rPr lang="en-US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,</a:t>
            </a:r>
            <a:r>
              <a:rPr lang="zh-CN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结合所学可知</a:t>
            </a:r>
            <a:r>
              <a:rPr lang="en-US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,</a:t>
            </a:r>
            <a:r>
              <a:rPr lang="zh-CN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这些中心各具特色</a:t>
            </a:r>
            <a:r>
              <a:rPr lang="en-US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,</a:t>
            </a:r>
            <a:r>
              <a:rPr lang="zh-CN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即具有多元性</a:t>
            </a:r>
            <a:r>
              <a:rPr lang="en-US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,</a:t>
            </a:r>
            <a:r>
              <a:rPr lang="zh-CN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故</a:t>
            </a:r>
            <a:r>
              <a:rPr lang="en-US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A</a:t>
            </a:r>
            <a:r>
              <a:rPr lang="zh-CN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ea"/>
              </a:rPr>
              <a:t>项正确。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" y="1024890"/>
            <a:ext cx="9144000" cy="4973320"/>
          </a:xfrm>
          <a:prstGeom prst="rect">
            <a:avLst/>
          </a:prstGeom>
        </p:spPr>
      </p:pic>
      <p:pic>
        <p:nvPicPr>
          <p:cNvPr id="3" name="图片 2" descr="http://i.serengeseba.com/uploads/i_3_62349156x3476999499_2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36000"/>
          <a:stretch>
            <a:fillRect/>
          </a:stretch>
        </p:blipFill>
        <p:spPr bwMode="auto">
          <a:xfrm>
            <a:off x="1102360" y="2789758"/>
            <a:ext cx="9134856" cy="39423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椭圆形标注 3"/>
          <p:cNvSpPr/>
          <p:nvPr/>
        </p:nvSpPr>
        <p:spPr>
          <a:xfrm>
            <a:off x="1734436" y="5044209"/>
            <a:ext cx="1949381" cy="1688123"/>
          </a:xfrm>
          <a:prstGeom prst="wedgeEllipseCallout">
            <a:avLst>
              <a:gd name="adj1" fmla="val -49752"/>
              <a:gd name="adj2" fmla="val -51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非洲尼罗河流域：古埃及文明</a:t>
            </a:r>
            <a:endParaRPr lang="zh-CN" altLang="en-US" dirty="0"/>
          </a:p>
        </p:txBody>
      </p:sp>
      <p:sp>
        <p:nvSpPr>
          <p:cNvPr id="5" name="椭圆形标注 4"/>
          <p:cNvSpPr/>
          <p:nvPr/>
        </p:nvSpPr>
        <p:spPr>
          <a:xfrm>
            <a:off x="2342165" y="2674333"/>
            <a:ext cx="1949381" cy="1688123"/>
          </a:xfrm>
          <a:prstGeom prst="wedgeEllipseCallout">
            <a:avLst>
              <a:gd name="adj1" fmla="val 20020"/>
              <a:gd name="adj2" fmla="val 68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/>
              <a:t>西亚两河流域：古巴比伦文明</a:t>
            </a:r>
            <a:endParaRPr lang="zh-CN" altLang="en-US"/>
          </a:p>
        </p:txBody>
      </p:sp>
      <p:sp>
        <p:nvSpPr>
          <p:cNvPr id="6" name="椭圆形标注 5"/>
          <p:cNvSpPr/>
          <p:nvPr/>
        </p:nvSpPr>
        <p:spPr>
          <a:xfrm>
            <a:off x="7193234" y="4974907"/>
            <a:ext cx="1949381" cy="1688123"/>
          </a:xfrm>
          <a:prstGeom prst="wedgeEllipseCallout">
            <a:avLst>
              <a:gd name="adj1" fmla="val -75373"/>
              <a:gd name="adj2" fmla="val 2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南亚印度河和恒河流域：古印度文明</a:t>
            </a:r>
            <a:endParaRPr lang="zh-CN" altLang="en-US" dirty="0"/>
          </a:p>
        </p:txBody>
      </p:sp>
      <p:sp>
        <p:nvSpPr>
          <p:cNvPr id="7" name="椭圆形标注 6"/>
          <p:cNvSpPr/>
          <p:nvPr/>
        </p:nvSpPr>
        <p:spPr>
          <a:xfrm>
            <a:off x="6669551" y="2507815"/>
            <a:ext cx="1949381" cy="1688123"/>
          </a:xfrm>
          <a:prstGeom prst="wedgeEllipseCallout">
            <a:avLst>
              <a:gd name="adj1" fmla="val 57651"/>
              <a:gd name="adj2" fmla="val 57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中国黄河和长江流域：古代中国文明</a:t>
            </a:r>
            <a:endParaRPr lang="zh-CN" altLang="en-US" dirty="0"/>
          </a:p>
        </p:txBody>
      </p:sp>
      <p:sp>
        <p:nvSpPr>
          <p:cNvPr id="9" name="流程图: 可选过程 8"/>
          <p:cNvSpPr/>
          <p:nvPr/>
        </p:nvSpPr>
        <p:spPr>
          <a:xfrm>
            <a:off x="1734185" y="1410335"/>
            <a:ext cx="7633335" cy="91694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b="1" dirty="0"/>
              <a:t>（</a:t>
            </a:r>
            <a:r>
              <a:rPr lang="en-US" altLang="zh-CN" sz="2000" b="1" dirty="0"/>
              <a:t>1</a:t>
            </a:r>
            <a:r>
              <a:rPr lang="zh-CN" altLang="zh-CN" sz="2000" b="1" dirty="0"/>
              <a:t>）</a:t>
            </a:r>
            <a:r>
              <a:rPr lang="zh-CN" altLang="zh-CN" sz="2000" b="1" dirty="0">
                <a:solidFill>
                  <a:srgbClr val="FF0000"/>
                </a:solidFill>
              </a:rPr>
              <a:t>目的</a:t>
            </a:r>
            <a:r>
              <a:rPr lang="zh-CN" altLang="zh-CN" sz="2000" b="1" dirty="0"/>
              <a:t>：为了减少旱涝对农业的影响；</a:t>
            </a:r>
            <a:endParaRPr lang="zh-CN" altLang="zh-CN" sz="2000" b="1" dirty="0"/>
          </a:p>
          <a:p>
            <a:r>
              <a:rPr lang="zh-CN" altLang="zh-CN" sz="2000" b="1" dirty="0"/>
              <a:t>（</a:t>
            </a:r>
            <a:r>
              <a:rPr lang="en-US" altLang="zh-CN" sz="2000" b="1" dirty="0"/>
              <a:t>2</a:t>
            </a:r>
            <a:r>
              <a:rPr lang="zh-CN" altLang="zh-CN" sz="2000" b="1" dirty="0"/>
              <a:t>）</a:t>
            </a:r>
            <a:r>
              <a:rPr lang="zh-CN" altLang="zh-CN" sz="2000" b="1" dirty="0">
                <a:solidFill>
                  <a:srgbClr val="FF0000"/>
                </a:solidFill>
              </a:rPr>
              <a:t>方式</a:t>
            </a:r>
            <a:r>
              <a:rPr lang="zh-CN" altLang="zh-CN" sz="2000" b="1" dirty="0"/>
              <a:t>：</a:t>
            </a:r>
            <a:r>
              <a:rPr lang="zh-CN" altLang="zh-CN" sz="2000" b="1" dirty="0">
                <a:sym typeface="+mn-ea"/>
              </a:rPr>
              <a:t>修建水利工程，</a:t>
            </a:r>
            <a:r>
              <a:rPr lang="zh-CN" altLang="zh-CN" sz="2000" b="1" dirty="0"/>
              <a:t>重视灌溉系统的开凿、疏浚和维护。</a:t>
            </a:r>
            <a:endParaRPr lang="zh-CN" altLang="zh-CN" sz="2000" b="1" dirty="0"/>
          </a:p>
        </p:txBody>
      </p:sp>
      <p:sp>
        <p:nvSpPr>
          <p:cNvPr id="8" name="文本框 10"/>
          <p:cNvSpPr txBox="1"/>
          <p:nvPr/>
        </p:nvSpPr>
        <p:spPr>
          <a:xfrm>
            <a:off x="2461260" y="0"/>
            <a:ext cx="6417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FF0000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二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不同地区的食物生产与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社会生活</a:t>
            </a:r>
            <a:endParaRPr lang="zh-CN" altLang="en-US" sz="28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7315" y="487680"/>
            <a:ext cx="2599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1.</a:t>
            </a:r>
            <a:r>
              <a:rPr lang="zh-CN" altLang="en-US" sz="2400">
                <a:solidFill>
                  <a:srgbClr val="FF0000"/>
                </a:solidFill>
              </a:rPr>
              <a:t>重视农业的发展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0125" y="2487295"/>
            <a:ext cx="154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（</a:t>
            </a:r>
            <a:r>
              <a:rPr lang="en-US" altLang="zh-CN" sz="2000" b="1">
                <a:solidFill>
                  <a:srgbClr val="FF0000"/>
                </a:solidFill>
              </a:rPr>
              <a:t>3</a:t>
            </a:r>
            <a:r>
              <a:rPr lang="zh-CN" altLang="en-US" sz="2000" b="1">
                <a:solidFill>
                  <a:srgbClr val="FF0000"/>
                </a:solidFill>
              </a:rPr>
              <a:t>）成就：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2922270" y="487680"/>
            <a:ext cx="8778240" cy="460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阅读课本P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， 概括古代人们发展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灌溉农业的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目的、方式及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成就。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9" grpId="1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4320" y="521970"/>
            <a:ext cx="203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2.</a:t>
            </a:r>
            <a:r>
              <a:rPr lang="zh-CN" altLang="en-US" b="1">
                <a:solidFill>
                  <a:srgbClr val="FF0000"/>
                </a:solidFill>
              </a:rPr>
              <a:t>不同地区的食物生产与社会生活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2461260" y="0"/>
            <a:ext cx="6417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FF0000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二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不同地区的食物生产与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社会生活</a:t>
            </a:r>
            <a:endParaRPr lang="zh-CN" altLang="en-US" sz="28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2461260" y="614045"/>
            <a:ext cx="5619750" cy="460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阅读课本P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4-5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的内容， 完成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下面表格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18110" y="1268095"/>
          <a:ext cx="12005310" cy="542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425"/>
                <a:gridCol w="2959735"/>
                <a:gridCol w="6915150"/>
              </a:tblGrid>
              <a:tr h="3752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地区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食物生产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社会生活</a:t>
                      </a:r>
                      <a:endParaRPr lang="zh-CN" altLang="en-US"/>
                    </a:p>
                  </a:txBody>
                  <a:tcPr/>
                </a:tc>
              </a:tr>
              <a:tr h="900430"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西亚两河流域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</a:rPr>
                        <a:t>（古巴比伦文明）</a:t>
                      </a:r>
                      <a:endParaRPr lang="zh-CN" altLang="en-US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 rowSpan="2"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762000"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非洲尼罗河流域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</a:rPr>
                        <a:t>（古埃及文明）</a:t>
                      </a:r>
                      <a:endParaRPr lang="zh-CN" altLang="en-US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990600"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东亚长江、黄河流域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</a:rPr>
                        <a:t>（古中国文明）</a:t>
                      </a:r>
                      <a:endParaRPr lang="zh-CN" altLang="en-US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701040"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欧洲爱琴海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</a:rPr>
                        <a:t>（古希腊文明）</a:t>
                      </a:r>
                      <a:endParaRPr lang="zh-CN" altLang="en-US" sz="2000" b="1">
                        <a:solidFill>
                          <a:srgbClr val="FF0000"/>
                        </a:solidFill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701040"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000" b="1"/>
                        <a:t>中美洲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</a:rPr>
                        <a:t>（阿兹特克文明）</a:t>
                      </a:r>
                      <a:endParaRPr lang="zh-CN" altLang="en-US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10000"/>
                        </a:lnSpc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827020" y="1849755"/>
            <a:ext cx="2065655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110000"/>
              </a:lnSpc>
              <a:buNone/>
            </a:pPr>
            <a:r>
              <a:rPr lang="zh-CN" altLang="zh-CN" b="1" kern="100" dirty="0">
                <a:cs typeface="Times New Roman" panose="02020603050405020304" pitchFamily="18" charset="0"/>
                <a:sym typeface="+mn-ea"/>
              </a:rPr>
              <a:t>种植大麦和小麦，饲养山羊、绵羊、牛等家畜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45125" y="2534920"/>
            <a:ext cx="6179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zh-CN" altLang="zh-CN" b="1" kern="100" dirty="0">
                <a:sym typeface="+mn-ea"/>
              </a:rPr>
              <a:t>①土地主要由王室和神庙占有。②以尼罗河为中心的农业体系决定了整个古埃及的命运。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788920" y="3629660"/>
            <a:ext cx="1729105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ctr">
              <a:lnSpc>
                <a:spcPct val="110000"/>
              </a:lnSpc>
              <a:buNone/>
            </a:pPr>
            <a:r>
              <a:rPr lang="zh-CN" altLang="en-US" b="1">
                <a:sym typeface="+mn-ea"/>
              </a:rPr>
              <a:t>水稻、粟</a:t>
            </a:r>
            <a:endParaRPr lang="zh-CN" altLang="en-US" b="1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04415" y="4435475"/>
            <a:ext cx="3105150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110000"/>
              </a:lnSpc>
              <a:buNone/>
            </a:pPr>
            <a:r>
              <a:rPr lang="zh-CN" altLang="en-US" b="1">
                <a:sym typeface="+mn-ea"/>
              </a:rPr>
              <a:t>古希腊有小麦、大麦、葡萄、橄榄；古罗马有谷物和葡萄、橄榄。</a:t>
            </a:r>
            <a:endParaRPr lang="zh-CN" altLang="en-US" b="1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38115" y="4640580"/>
            <a:ext cx="6835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 kern="100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希腊城邦</a:t>
            </a:r>
            <a:r>
              <a:rPr lang="zh-CN" altLang="zh-CN" b="1" kern="100" dirty="0">
                <a:cs typeface="Times New Roman" panose="02020603050405020304" pitchFamily="18" charset="0"/>
                <a:sym typeface="+mn-ea"/>
              </a:rPr>
              <a:t>公民拥有土地，农业生产中普遍使用奴隶劳动；</a:t>
            </a:r>
            <a:r>
              <a:rPr lang="zh-CN" altLang="zh-CN" b="1" kern="100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古罗马</a:t>
            </a:r>
            <a:r>
              <a:rPr lang="zh-CN" altLang="zh-CN" b="1" kern="100" dirty="0">
                <a:cs typeface="Times New Roman" panose="02020603050405020304" pitchFamily="18" charset="0"/>
                <a:sym typeface="+mn-ea"/>
              </a:rPr>
              <a:t>长期实行土地国有，以家庭为单位进行生产，贵族或富人获得了越来越多的土地，小农却逐渐破产。</a:t>
            </a:r>
            <a:endParaRPr lang="zh-CN" altLang="zh-CN" b="1" kern="100" dirty="0"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08885" y="5719445"/>
            <a:ext cx="2383790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ctr">
              <a:lnSpc>
                <a:spcPct val="110000"/>
              </a:lnSpc>
              <a:buNone/>
            </a:pPr>
            <a:r>
              <a:rPr lang="zh-CN" altLang="en-US" b="1">
                <a:sym typeface="+mn-ea"/>
              </a:rPr>
              <a:t>玉米、甘薯、马铃薯</a:t>
            </a:r>
            <a:endParaRPr lang="zh-CN" altLang="en-US" b="1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88915" y="5719445"/>
            <a:ext cx="6706235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ctr">
              <a:lnSpc>
                <a:spcPct val="110000"/>
              </a:lnSpc>
              <a:buNone/>
            </a:pPr>
            <a:r>
              <a:rPr lang="zh-CN" altLang="zh-CN" b="1" kern="100" dirty="0">
                <a:cs typeface="Times New Roman" panose="02020603050405020304" pitchFamily="18" charset="0"/>
                <a:sym typeface="+mn-ea"/>
              </a:rPr>
              <a:t>土地除贵族私有的部分外还有村社公有土地和家庭份地。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445125" y="1612900"/>
            <a:ext cx="6113780" cy="922020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chemeClr val="tx1"/>
                </a:solidFill>
              </a:rPr>
              <a:t>①王室和神庙拥有很多土地，政府官员、贵族、商人等也拥有土地，他们合伙经营或将土地出租给佃户。②颁布《汉谟拉比法典》。</a:t>
            </a:r>
            <a:endParaRPr lang="zh-CN" altLang="zh-CN" b="1" kern="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38115" y="3264535"/>
            <a:ext cx="6936740" cy="1198880"/>
          </a:xfrm>
          <a:prstGeom prst="rect">
            <a:avLst/>
          </a:prstGeom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zh-CN" altLang="zh-CN" kern="100" dirty="0" smtClean="0">
                <a:cs typeface="Times New Roman" panose="02020603050405020304" pitchFamily="18" charset="0"/>
              </a:rPr>
              <a:t>商</a:t>
            </a:r>
            <a:r>
              <a:rPr lang="zh-CN" altLang="zh-CN" kern="100" dirty="0">
                <a:cs typeface="Times New Roman" panose="02020603050405020304" pitchFamily="18" charset="0"/>
              </a:rPr>
              <a:t>和西周时期，土地掌握在君主和各级贵族手中，农夫集体耕作；</a:t>
            </a:r>
            <a:r>
              <a:rPr lang="zh-CN" altLang="zh-CN" b="1" kern="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战国以后，铁犁牛耕得到应用，农业生产效率提高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；</a:t>
            </a:r>
            <a:r>
              <a:rPr lang="zh-CN" altLang="zh-CN" b="1" kern="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秦以后统治者推行重农抑商政策</a:t>
            </a:r>
            <a:r>
              <a:rPr lang="zh-CN" altLang="zh-CN" kern="100" dirty="0" smtClean="0">
                <a:cs typeface="Times New Roman" panose="02020603050405020304" pitchFamily="18" charset="0"/>
              </a:rPr>
              <a:t>，重视水利工程的修建（都江堰），</a:t>
            </a:r>
            <a:r>
              <a:rPr lang="zh-CN" altLang="zh-CN" b="1" kern="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农业生产形成北方旱田</a:t>
            </a:r>
            <a:r>
              <a:rPr lang="zh-CN" altLang="zh-CN" b="1" kern="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和南</a:t>
            </a:r>
            <a:r>
              <a:rPr lang="zh-CN" altLang="zh-CN" b="1" kern="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方水田精耕细作的农业技术体系。</a:t>
            </a:r>
            <a:endParaRPr lang="zh-CN" altLang="zh-CN" b="1" kern="1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73405" y="562610"/>
            <a:ext cx="1126934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即时训练</a:t>
            </a:r>
            <a:r>
              <a:rPr lang="en-US" altLang="zh-CN" sz="24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en-US" alt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在古埃及</a:t>
            </a:r>
            <a:r>
              <a:rPr lang="en-US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国家控制农业和手工业的大部分生产</a:t>
            </a:r>
            <a:r>
              <a:rPr lang="en-US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巨大的国库和政府的粮仓里装满了征收来的实物税</a:t>
            </a:r>
            <a:r>
              <a:rPr lang="en-US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谷物、牲畜、布匹和各种金属</a:t>
            </a:r>
            <a:r>
              <a:rPr lang="en-US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用来支付国家的开销等。据说</a:t>
            </a:r>
            <a:r>
              <a:rPr lang="en-US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所有人的食物供给都由国王负责。这体现出古埃及社会中</a:t>
            </a:r>
            <a:r>
              <a:rPr lang="en-US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      )A.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人民深受专制政府剥削</a:t>
            </a:r>
            <a:r>
              <a:rPr lang="en-US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B.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国家严格掌控经济生活</a:t>
            </a:r>
            <a:r>
              <a:rPr lang="en-US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C.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税收制度已经相当完善</a:t>
            </a:r>
            <a:r>
              <a:rPr lang="en-US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D.</a:t>
            </a:r>
            <a:r>
              <a:rPr lang="zh-CN" sz="24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社会等级秩序十分严明</a:t>
            </a:r>
            <a:endParaRPr lang="zh-CN" sz="2400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750" y="4175760"/>
            <a:ext cx="1118235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答案：</a:t>
            </a:r>
            <a:r>
              <a:rPr lang="en-US" sz="4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B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解析：材料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食物供给都由国王负责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”“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实物税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等信息体现的是国家对经济生活的掌控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,B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项正确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其他三项皆不能由材料得出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均排除。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4"/>
          <p:cNvGrpSpPr/>
          <p:nvPr/>
        </p:nvGrpSpPr>
        <p:grpSpPr>
          <a:xfrm>
            <a:off x="408728" y="1868806"/>
            <a:ext cx="1439333" cy="1159933"/>
            <a:chOff x="467544" y="1052736"/>
            <a:chExt cx="1080279" cy="1043305"/>
          </a:xfrm>
        </p:grpSpPr>
        <p:sp>
          <p:nvSpPr>
            <p:cNvPr id="4" name="椭圆 3"/>
            <p:cNvSpPr/>
            <p:nvPr/>
          </p:nvSpPr>
          <p:spPr>
            <a:xfrm>
              <a:off x="467544" y="1052736"/>
              <a:ext cx="1080279" cy="104330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678" name="TextBox 6"/>
            <p:cNvSpPr txBox="1"/>
            <p:nvPr/>
          </p:nvSpPr>
          <p:spPr>
            <a:xfrm>
              <a:off x="611454" y="1124727"/>
              <a:ext cx="764820" cy="857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农耕</a:t>
              </a:r>
              <a:endParaRPr lang="zh-CN" altLang="en-US" sz="2800" b="1" dirty="0">
                <a:solidFill>
                  <a:srgbClr val="0000FF"/>
                </a:solidFill>
              </a:endParaRPr>
            </a:p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畜牧</a:t>
              </a:r>
              <a:endParaRPr lang="zh-CN" altLang="en-US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11" y="3031702"/>
            <a:ext cx="1911349" cy="193802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男子开始在生产中占据主导地位，女子处于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从属地位。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 153"/>
          <p:cNvGrpSpPr/>
          <p:nvPr/>
        </p:nvGrpSpPr>
        <p:grpSpPr>
          <a:xfrm>
            <a:off x="1828800" y="2012951"/>
            <a:ext cx="1441451" cy="565149"/>
            <a:chOff x="1043291" y="2432851"/>
            <a:chExt cx="1080120" cy="564101"/>
          </a:xfrm>
        </p:grpSpPr>
        <p:sp>
          <p:nvSpPr>
            <p:cNvPr id="8" name="右箭头 7"/>
            <p:cNvSpPr/>
            <p:nvPr/>
          </p:nvSpPr>
          <p:spPr>
            <a:xfrm>
              <a:off x="1043291" y="2853286"/>
              <a:ext cx="1018262" cy="143666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676" name="TextBox 152"/>
            <p:cNvSpPr txBox="1"/>
            <p:nvPr/>
          </p:nvSpPr>
          <p:spPr>
            <a:xfrm>
              <a:off x="1043291" y="2432851"/>
              <a:ext cx="1080120" cy="4595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生产力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4"/>
          <p:cNvGrpSpPr/>
          <p:nvPr/>
        </p:nvGrpSpPr>
        <p:grpSpPr>
          <a:xfrm>
            <a:off x="3187700" y="1987551"/>
            <a:ext cx="1439333" cy="1157816"/>
            <a:chOff x="467544" y="1052736"/>
            <a:chExt cx="1080120" cy="914400"/>
          </a:xfrm>
        </p:grpSpPr>
        <p:sp>
          <p:nvSpPr>
            <p:cNvPr id="11" name="椭圆 10"/>
            <p:cNvSpPr/>
            <p:nvPr/>
          </p:nvSpPr>
          <p:spPr>
            <a:xfrm>
              <a:off x="467544" y="1052736"/>
              <a:ext cx="1080120" cy="9144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674" name="TextBox 6"/>
            <p:cNvSpPr txBox="1"/>
            <p:nvPr/>
          </p:nvSpPr>
          <p:spPr>
            <a:xfrm>
              <a:off x="611454" y="1124491"/>
              <a:ext cx="854883" cy="7527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剩余产品</a:t>
              </a:r>
              <a:endParaRPr lang="zh-CN" altLang="en-US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组合 153"/>
          <p:cNvGrpSpPr/>
          <p:nvPr/>
        </p:nvGrpSpPr>
        <p:grpSpPr>
          <a:xfrm>
            <a:off x="4368165" y="786765"/>
            <a:ext cx="2190750" cy="1822450"/>
            <a:chOff x="849022" y="1196406"/>
            <a:chExt cx="1642069" cy="1788605"/>
          </a:xfrm>
        </p:grpSpPr>
        <p:sp>
          <p:nvSpPr>
            <p:cNvPr id="14" name="右箭头 13"/>
            <p:cNvSpPr/>
            <p:nvPr/>
          </p:nvSpPr>
          <p:spPr>
            <a:xfrm>
              <a:off x="1043214" y="2851849"/>
              <a:ext cx="1318415" cy="133162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672" name="TextBox 152"/>
            <p:cNvSpPr txBox="1"/>
            <p:nvPr/>
          </p:nvSpPr>
          <p:spPr>
            <a:xfrm>
              <a:off x="849022" y="1196406"/>
              <a:ext cx="1642069" cy="1357969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部落首领把集体财物据为己有</a:t>
              </a:r>
              <a:endPara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88100" y="2275417"/>
            <a:ext cx="1249680" cy="52197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40" tIns="45720" rIns="91440" bIns="4572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私有制</a:t>
            </a:r>
            <a:endParaRPr lang="zh-CN" altLang="en-US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8100" y="2901951"/>
            <a:ext cx="1909233" cy="4603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贫富分化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8" name="组合 151"/>
          <p:cNvGrpSpPr/>
          <p:nvPr/>
        </p:nvGrpSpPr>
        <p:grpSpPr>
          <a:xfrm rot="-2995692">
            <a:off x="7999095" y="1435100"/>
            <a:ext cx="1490980" cy="1588770"/>
            <a:chOff x="2627784" y="1628800"/>
            <a:chExt cx="2880320" cy="1296144"/>
          </a:xfrm>
        </p:grpSpPr>
        <p:sp>
          <p:nvSpPr>
            <p:cNvPr id="69669" name="右箭头 18"/>
            <p:cNvSpPr/>
            <p:nvPr/>
          </p:nvSpPr>
          <p:spPr>
            <a:xfrm>
              <a:off x="2627784" y="1628800"/>
              <a:ext cx="2880320" cy="71479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FF00FF"/>
            </a:solidFill>
            <a:ln w="9525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anchor="ctr" anchorCtr="0"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cxnSp>
          <p:nvCxnSpPr>
            <p:cNvPr id="69670" name="直接连接符 19"/>
            <p:cNvCxnSpPr>
              <a:stCxn id="69669" idx="1"/>
            </p:cNvCxnSpPr>
            <p:nvPr/>
          </p:nvCxnSpPr>
          <p:spPr>
            <a:xfrm>
              <a:off x="2627784" y="1665334"/>
              <a:ext cx="0" cy="1259610"/>
            </a:xfrm>
            <a:prstGeom prst="line">
              <a:avLst/>
            </a:prstGeom>
            <a:ln w="57150">
              <a:noFill/>
            </a:ln>
          </p:spPr>
        </p:cxnSp>
      </p:grpSp>
      <p:sp>
        <p:nvSpPr>
          <p:cNvPr id="21" name="TextBox 20"/>
          <p:cNvSpPr txBox="1"/>
          <p:nvPr/>
        </p:nvSpPr>
        <p:spPr>
          <a:xfrm rot="-3094600">
            <a:off x="7075594" y="1402504"/>
            <a:ext cx="1714500" cy="398780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剩余产品掠夺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75065" y="682625"/>
            <a:ext cx="1067435" cy="953135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FF"/>
                </a:solidFill>
              </a:rPr>
              <a:t>战   争</a:t>
            </a:r>
            <a:endParaRPr lang="zh-CN" altLang="en-US" sz="2800" b="1" dirty="0">
              <a:solidFill>
                <a:srgbClr val="FF00FF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9234170" y="1604010"/>
            <a:ext cx="132080" cy="647700"/>
          </a:xfrm>
          <a:prstGeom prst="straightConnector1">
            <a:avLst/>
          </a:prstGeom>
          <a:ln w="28575">
            <a:solidFill>
              <a:srgbClr val="FF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780145" y="1470872"/>
            <a:ext cx="488950" cy="82994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</a:rPr>
              <a:t>奴</a:t>
            </a:r>
            <a:endParaRPr lang="en-US" altLang="zh-CN" sz="2400" b="1" dirty="0">
              <a:solidFill>
                <a:srgbClr val="FF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FF"/>
                </a:solidFill>
                <a:latin typeface="楷体" panose="02010609060101010101" charset="-122"/>
                <a:ea typeface="楷体" panose="02010609060101010101" charset="-122"/>
              </a:rPr>
              <a:t>隶</a:t>
            </a:r>
            <a:endParaRPr lang="zh-CN" altLang="en-US" sz="2400" b="1" dirty="0">
              <a:solidFill>
                <a:srgbClr val="FF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5065" y="2345055"/>
            <a:ext cx="897890" cy="52197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40" tIns="45720" rIns="91440" bIns="4572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阶级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右箭头 29"/>
          <p:cNvSpPr/>
          <p:nvPr/>
        </p:nvSpPr>
        <p:spPr bwMode="auto">
          <a:xfrm>
            <a:off x="7535333" y="2482851"/>
            <a:ext cx="1278467" cy="65617"/>
          </a:xfrm>
          <a:prstGeom prst="rightArrow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右箭头 30"/>
          <p:cNvSpPr/>
          <p:nvPr/>
        </p:nvSpPr>
        <p:spPr bwMode="auto">
          <a:xfrm>
            <a:off x="9673167" y="2542117"/>
            <a:ext cx="1280584" cy="67733"/>
          </a:xfrm>
          <a:prstGeom prst="rightArrow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02433" y="2300817"/>
            <a:ext cx="897890" cy="52197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40" tIns="45720" rIns="91440" bIns="45720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国家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84046" y="4291330"/>
          <a:ext cx="10073005" cy="237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35"/>
                <a:gridCol w="7341870"/>
              </a:tblGrid>
              <a:tr h="6699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黑体" panose="02010609060101010101" charset="-122"/>
                          <a:ea typeface="黑体" panose="02010609060101010101" charset="-122"/>
                        </a:rPr>
                        <a:t>生产关系的变化</a:t>
                      </a:r>
                      <a:endParaRPr lang="zh-CN" altLang="en-US" sz="28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黑体" panose="02010609060101010101" charset="-122"/>
                          <a:ea typeface="黑体" panose="02010609060101010101" charset="-122"/>
                        </a:rPr>
                        <a:t>变化的原因</a:t>
                      </a:r>
                      <a:endParaRPr lang="zh-CN" altLang="en-US" sz="28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5" marR="91445" marT="45757" marB="45757"/>
                </a:tc>
              </a:tr>
              <a:tr h="6692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黑体" panose="02010609060101010101" charset="-122"/>
                          <a:ea typeface="黑体" panose="02010609060101010101" charset="-122"/>
                        </a:rPr>
                        <a:t>私有制</a:t>
                      </a:r>
                      <a:endParaRPr lang="zh-CN" altLang="en-US" sz="28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生产力发展</a:t>
                      </a:r>
                      <a:r>
                        <a:rPr lang="zh-CN" altLang="en-US" sz="2800" dirty="0">
                          <a:latin typeface="黑体" panose="02010609060101010101" charset="-122"/>
                          <a:ea typeface="黑体" panose="02010609060101010101" charset="-122"/>
                        </a:rPr>
                        <a:t>，部落首领把剩余产品据为己有</a:t>
                      </a:r>
                      <a:endParaRPr lang="zh-CN" altLang="en-US" sz="28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5" marR="91445" marT="45757" marB="45757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黑体" panose="02010609060101010101" charset="-122"/>
                          <a:ea typeface="黑体" panose="02010609060101010101" charset="-122"/>
                        </a:rPr>
                        <a:t>阶级</a:t>
                      </a:r>
                      <a:endParaRPr lang="zh-CN" altLang="en-US" sz="28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charset="-122"/>
                          <a:ea typeface="黑体" panose="02010609060101010101" charset="-122"/>
                        </a:rPr>
                        <a:t>剩余产品的增加和私有制的出现</a:t>
                      </a:r>
                      <a:endParaRPr lang="zh-CN" altLang="en-US" sz="28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5" marR="91445" marT="45757" marB="45757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黑体" panose="02010609060101010101" charset="-122"/>
                          <a:ea typeface="黑体" panose="02010609060101010101" charset="-122"/>
                        </a:rPr>
                        <a:t>国家</a:t>
                      </a:r>
                      <a:endParaRPr lang="zh-CN" altLang="en-US" sz="28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5" marR="91445" marT="45757" marB="45757"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charset="-122"/>
                          <a:ea typeface="黑体" panose="02010609060101010101" charset="-122"/>
                        </a:rPr>
                        <a:t>阶级矛盾不可调和的产物，需要强制机器</a:t>
                      </a:r>
                      <a:endParaRPr lang="zh-CN" altLang="en-US" sz="28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45" marR="91445" marT="45757" marB="45757"/>
                </a:tc>
              </a:tr>
            </a:tbl>
          </a:graphicData>
        </a:graphic>
      </p:graphicFrame>
      <p:sp>
        <p:nvSpPr>
          <p:cNvPr id="26" name="圆角矩形标注 25"/>
          <p:cNvSpPr/>
          <p:nvPr/>
        </p:nvSpPr>
        <p:spPr>
          <a:xfrm>
            <a:off x="6069542" y="3457575"/>
            <a:ext cx="2146300" cy="687917"/>
          </a:xfrm>
          <a:prstGeom prst="wedgeRoundRectCallout">
            <a:avLst>
              <a:gd name="adj1" fmla="val -59684"/>
              <a:gd name="adj2" fmla="val 15492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根本原因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37725" y="2078355"/>
            <a:ext cx="1150620" cy="3683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强制机关</a:t>
            </a:r>
            <a:endParaRPr lang="zh-CN" altLang="en-US"/>
          </a:p>
        </p:txBody>
      </p:sp>
      <p:sp>
        <p:nvSpPr>
          <p:cNvPr id="9" name="文本框 10"/>
          <p:cNvSpPr txBox="1"/>
          <p:nvPr/>
        </p:nvSpPr>
        <p:spPr>
          <a:xfrm>
            <a:off x="5113020" y="-38100"/>
            <a:ext cx="37007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FF0000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三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生产关系的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变化</a:t>
            </a:r>
            <a:endParaRPr lang="zh-CN" altLang="en-US" sz="28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72720" y="483870"/>
            <a:ext cx="3697605" cy="8299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阅读课本P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6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，概括生产关系发生了什么样的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变化。</a:t>
            </a:r>
            <a:endParaRPr lang="zh-CN" altLang="en-US" sz="24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6" grpId="0" bldLvl="0" animBg="1"/>
      <p:bldP spid="17" grpId="0"/>
      <p:bldP spid="21" grpId="0"/>
      <p:bldP spid="22" grpId="0" bldLvl="0" animBg="1"/>
      <p:bldP spid="24" grpId="0"/>
      <p:bldP spid="25" grpId="0" bldLvl="0" animBg="1"/>
      <p:bldP spid="30" grpId="0" bldLvl="0" animBg="1"/>
      <p:bldP spid="31" grpId="0" bldLvl="0" animBg="1"/>
      <p:bldP spid="32" grpId="0" bldLvl="0" animBg="1"/>
      <p:bldP spid="5" grpId="0" animBg="1"/>
      <p:bldP spid="5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p="http://schemas.openxmlformats.org/presentationml/2006/main">
  <p:tag name="KSO_WM_UNIT_PLACING_PICTURE_USER_VIEWPORT" val="{&quot;height&quot;:4508,&quot;width&quot;:4695}"/>
</p:tagLst>
</file>

<file path=ppt/tags/tag64.xml><?xml version="1.0" encoding="utf-8"?>
<p:tagLst xmlns:p="http://schemas.openxmlformats.org/presentationml/2006/main">
  <p:tag name="KSO_WM_UNIT_PLACING_PICTURE_USER_VIEWPORT" val="{&quot;height&quot;:4400,&quot;width&quot;:5668}"/>
</p:tagLst>
</file>

<file path=ppt/tags/tag65.xml><?xml version="1.0" encoding="utf-8"?>
<p:tagLst xmlns:p="http://schemas.openxmlformats.org/presentationml/2006/main">
  <p:tag name="KSO_WM_UNIT_TABLE_BEAUTIFY" val="smartTable{1c645126-4f78-454f-965c-693225187674}"/>
  <p:tag name="TABLE_ENDDRAG_ORIGIN_RECT" val="622*184"/>
  <p:tag name="TABLE_ENDDRAG_RECT" val="14*338*622*18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TABLE_BEAUTIFY" val="smartTable{56961b0c-b15b-496a-828c-1caf6f9cfff1}"/>
  <p:tag name="TABLE_ENDDRAG_ORIGIN_RECT" val="807*395"/>
  <p:tag name="TABLE_ENDDRAG_RECT" val="58*118*807*395"/>
</p:tagLst>
</file>

<file path=ppt/tags/tag69.xml><?xml version="1.0" encoding="utf-8"?>
<p:tagLst xmlns:p="http://schemas.openxmlformats.org/presentationml/2006/main">
  <p:tag name="KSO_WM_UNIT_TABLE_BEAUTIFY" val="smartTable{930927ac-0da0-4a76-8463-871a5470da41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2437,&quot;width&quot;:3142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2780</Words>
  <PresentationFormat/>
  <Paragraphs>247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Times New Roman</vt:lpstr>
      <vt:lpstr>隶书</vt:lpstr>
      <vt:lpstr>方正粗黑宋简体</vt:lpstr>
      <vt:lpstr>Calibri</vt:lpstr>
      <vt:lpstr>华文隶书</vt:lpstr>
      <vt:lpstr>楷体</vt:lpstr>
      <vt:lpstr>Yu Gothic UI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2020-11-24T08:59:00Z</dcterms:created>
  <dcterms:modified xsi:type="dcterms:W3CDTF">2021-10-21T12:25:03Z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A748C1E2C3994855B7196EB56A0FD576</vt:lpwstr>
  </property>
</Properties>
</file>