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6" r:id="rId2"/>
  </p:sldMasterIdLst>
  <p:notesMasterIdLst>
    <p:notesMasterId r:id="rId22"/>
  </p:notesMasterIdLst>
  <p:sldIdLst>
    <p:sldId id="8936" r:id="rId3"/>
    <p:sldId id="8937" r:id="rId4"/>
    <p:sldId id="8938" r:id="rId5"/>
    <p:sldId id="8958" r:id="rId6"/>
    <p:sldId id="8959" r:id="rId7"/>
    <p:sldId id="8960" r:id="rId8"/>
    <p:sldId id="8961" r:id="rId9"/>
    <p:sldId id="8962" r:id="rId10"/>
    <p:sldId id="8963" r:id="rId11"/>
    <p:sldId id="8964" r:id="rId12"/>
    <p:sldId id="8965" r:id="rId13"/>
    <p:sldId id="8966" r:id="rId14"/>
    <p:sldId id="8967" r:id="rId15"/>
    <p:sldId id="8968" r:id="rId16"/>
    <p:sldId id="8969" r:id="rId17"/>
    <p:sldId id="8970" r:id="rId18"/>
    <p:sldId id="8971" r:id="rId19"/>
    <p:sldId id="8972" r:id="rId20"/>
    <p:sldId id="8957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D3152"/>
    <a:srgbClr val="285A90"/>
    <a:srgbClr val="3B64A7"/>
    <a:srgbClr val="404040"/>
    <a:srgbClr val="F8D3AE"/>
    <a:srgbClr val="F6F298"/>
    <a:srgbClr val="F3D578"/>
    <a:srgbClr val="FAE87A"/>
    <a:srgbClr val="F0A154"/>
    <a:srgbClr val="FFFF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46" autoAdjust="0"/>
    <p:restoredTop sz="94660"/>
  </p:normalViewPr>
  <p:slideViewPr>
    <p:cSldViewPr snapToGrid="0">
      <p:cViewPr>
        <p:scale>
          <a:sx n="57" d="100"/>
          <a:sy n="57" d="100"/>
        </p:scale>
        <p:origin x="-504" y="-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0F8EAC8A-20C6-4874-8DAE-D87446962E41}" type="datetimeFigureOut">
              <a:rPr lang="zh-CN" altLang="en-US" smtClean="0"/>
              <a:pPr/>
              <a:t>2021/11/6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D054F6C1-86D9-462A-A354-ED888FDF9C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21910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517EC4C-098E-437A-9C91-5E1422557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4B638595-E0EC-49B8-880A-CBBC82697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D0191D1A-7C7C-47BB-944A-E1387B0F6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F81E960B-E612-4699-B7CA-2432408D3DD8}" type="datetimeFigureOut">
              <a:rPr lang="zh-CN" altLang="en-US" smtClean="0"/>
              <a:pPr/>
              <a:t>2021/11/6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EB12722-1AEC-40E1-9EED-F0B9E20F5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74E4D63-95BF-4B5B-81DB-2338CB6FC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D85043D-2DC8-44F9-8D6C-6ADAB2C1AFD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30639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F2B7CBF-D05A-4AC1-9FDA-9576B2F30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B4FEEBA-4CDE-487E-96DE-AF17FAA9D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44CDD7C-AFDF-4ED5-8FC4-372707A400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F81E960B-E612-4699-B7CA-2432408D3DD8}" type="datetimeFigureOut">
              <a:rPr lang="zh-CN" altLang="en-US" smtClean="0"/>
              <a:pPr/>
              <a:t>2021/11/6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19A6EB0-7C33-4895-B1E4-0994E697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1FA961E-2DD6-4492-BA59-7A5B3DCD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D85043D-2DC8-44F9-8D6C-6ADAB2C1AFD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51456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33AC5423-99F3-4CC1-AD11-16C521691F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A8D672C0-DB12-4A13-8D68-D1EB83BFF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2727E05-95C2-4D0A-A651-A1CCBF3E84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F81E960B-E612-4699-B7CA-2432408D3DD8}" type="datetimeFigureOut">
              <a:rPr lang="zh-CN" altLang="en-US" smtClean="0"/>
              <a:pPr/>
              <a:t>2021/11/6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508F165-7290-465B-B581-7E7318C5B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EACAFBEA-591C-4956-949C-47B78038C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D85043D-2DC8-44F9-8D6C-6ADAB2C1AFD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04934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11456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21679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9660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80294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96968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95689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8212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1449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0E4A4D4-07D3-4E99-B874-8C08D2DAF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A25FA2A-14C7-4BCD-9840-37FCF6DEC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9A6847A-9592-438A-A1AE-15D44E6C52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F81E960B-E612-4699-B7CA-2432408D3DD8}" type="datetimeFigureOut">
              <a:rPr lang="zh-CN" altLang="en-US" smtClean="0"/>
              <a:pPr/>
              <a:t>2021/11/6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F135CC1-BA3B-4CA3-ABCF-2ACEF890D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E223A18-32DB-44C1-A5AD-84D865A2A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D85043D-2DC8-44F9-8D6C-6ADAB2C1AFD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59874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0956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58177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55453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2021/11/6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95304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2021/11/6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7560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3862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2C3A088-685D-4888-AA23-E6AB87C89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717F98D-05BE-474C-B268-0A674F1E4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8B9867E-6D98-4D84-897B-5328572D79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F81E960B-E612-4699-B7CA-2432408D3DD8}" type="datetimeFigureOut">
              <a:rPr lang="zh-CN" altLang="en-US" smtClean="0"/>
              <a:pPr/>
              <a:t>2021/11/6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294A21E-1B5E-46D9-BCB7-3BBF32F34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961DD1D-FAAC-46CC-A2A4-68E59BA49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D85043D-2DC8-44F9-8D6C-6ADAB2C1AFD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557087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4201E46-43F7-437E-A179-E8614102D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0924B14B-AFA0-4F55-A94C-3E65591263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56427960-3457-4C68-B3AC-FD6F79C1A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5EBA4A2D-F541-4111-9715-9F317434DE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F81E960B-E612-4699-B7CA-2432408D3DD8}" type="datetimeFigureOut">
              <a:rPr lang="zh-CN" altLang="en-US" smtClean="0"/>
              <a:pPr/>
              <a:t>2021/11/6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66B354B-D75E-42C0-8A8D-B539F11E5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CB33C88-4093-418E-AC3D-96F7B2618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D85043D-2DC8-44F9-8D6C-6ADAB2C1AFD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65018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B65B75B-D84B-4527-9AF7-D59576EEE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C6155293-B378-4387-8184-D8B6B77D9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882B5C47-BBCC-4A64-95AC-14E24C707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53890ACB-E92C-4DF1-84CC-A0A2BBE44A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CD062C56-2839-47CF-82E9-A5D384B852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9162CB92-D942-4646-BAB8-20844417A6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F81E960B-E612-4699-B7CA-2432408D3DD8}" type="datetimeFigureOut">
              <a:rPr lang="zh-CN" altLang="en-US" smtClean="0"/>
              <a:pPr/>
              <a:t>2021/11/6</a:t>
            </a:fld>
            <a:endParaRPr lang="zh-CN" altLang="en-US" dirty="0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B7F0F115-49C1-4162-89D7-CCF8F125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18D91779-21A6-48E2-8B00-FCC062CA4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D85043D-2DC8-44F9-8D6C-6ADAB2C1AFD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75204" y="636413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xmlns="" val="599314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438306E-25F4-406F-8DE1-6096EBCB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D2ADAB39-3362-41A2-B5DE-1853A0DBA2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F81E960B-E612-4699-B7CA-2432408D3DD8}" type="datetimeFigureOut">
              <a:rPr lang="zh-CN" altLang="en-US" smtClean="0"/>
              <a:pPr/>
              <a:t>2021/11/6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65B94B65-FC7B-485B-B2CF-6687B02F4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162942FC-980E-46C2-928F-E95774200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D85043D-2DC8-44F9-8D6C-6ADAB2C1AFD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0214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AAA74B62-2FD2-4AF6-BA5D-3B60D0EC4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F81E960B-E612-4699-B7CA-2432408D3DD8}" type="datetimeFigureOut">
              <a:rPr lang="zh-CN" altLang="en-US" smtClean="0"/>
              <a:pPr/>
              <a:t>2021/11/6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F796F80B-1099-49DA-8DFD-EF4307973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9F3D06AF-5B23-4BC2-A3C2-087B72780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D85043D-2DC8-44F9-8D6C-6ADAB2C1AFD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74128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FEC69A8-08D8-47DD-BE8F-72CB52FD5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1EC9C9C9-B227-4EDF-B3B0-49E88DB84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4A0943B2-7D24-43D0-86D7-C7C28BAD0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ECEEF5E-D55E-4E3E-A6C6-D6F985F2ED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F81E960B-E612-4699-B7CA-2432408D3DD8}" type="datetimeFigureOut">
              <a:rPr lang="zh-CN" altLang="en-US" smtClean="0"/>
              <a:pPr/>
              <a:t>2021/11/6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40E7905-C154-4ADF-AF7C-ECE2DC8B2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AEC7FD6F-6B81-4DFA-BF63-E177B01E8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D85043D-2DC8-44F9-8D6C-6ADAB2C1AFD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02013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F464FF4-2440-4F09-B4EF-AD08D6D68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F78B7C30-4320-46F4-8C9D-3D5F59535A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E843D7C6-9274-4B54-9029-3094FDCD0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BA72560-61F9-423E-B312-101BD4611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F81E960B-E612-4699-B7CA-2432408D3DD8}" type="datetimeFigureOut">
              <a:rPr lang="zh-CN" altLang="en-US" smtClean="0"/>
              <a:pPr/>
              <a:t>2021/11/6</a:t>
            </a:fld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50CEBC17-5D6D-4595-961A-8E1D5695C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8F33E01-9FD7-45E2-A9FD-9652593D3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2D85043D-2DC8-44F9-8D6C-6ADAB2C1AFD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07013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912181C2-972F-49AE-AE8C-EF75539960C2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212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</p:sldLayoutIdLst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1718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E41ED9BB-0D89-467E-9F91-C2BCB2CEB0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3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9257B413-B569-41DA-8F7C-94F06B190A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413" y="338197"/>
            <a:ext cx="11378204" cy="61816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" name="矩形: 圆角 26">
            <a:extLst>
              <a:ext uri="{FF2B5EF4-FFF2-40B4-BE49-F238E27FC236}">
                <a16:creationId xmlns="" xmlns:a16="http://schemas.microsoft.com/office/drawing/2014/main" id="{0894AF8E-7CB5-449C-87EA-8EE74C2952CF}"/>
              </a:ext>
            </a:extLst>
          </p:cNvPr>
          <p:cNvSpPr/>
          <p:nvPr/>
        </p:nvSpPr>
        <p:spPr>
          <a:xfrm>
            <a:off x="710214" y="588960"/>
            <a:ext cx="10821880" cy="5655076"/>
          </a:xfrm>
          <a:prstGeom prst="roundRect">
            <a:avLst>
              <a:gd name="adj" fmla="val 2538"/>
            </a:avLst>
          </a:prstGeom>
          <a:solidFill>
            <a:srgbClr val="1D3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圆角矩形 11">
            <a:extLst>
              <a:ext uri="{FF2B5EF4-FFF2-40B4-BE49-F238E27FC236}">
                <a16:creationId xmlns="" xmlns:a16="http://schemas.microsoft.com/office/drawing/2014/main" id="{C1AC1E19-F497-4AA8-94E9-4DBF8A8E5EE6}"/>
              </a:ext>
            </a:extLst>
          </p:cNvPr>
          <p:cNvSpPr/>
          <p:nvPr/>
        </p:nvSpPr>
        <p:spPr>
          <a:xfrm>
            <a:off x="1527874" y="3239320"/>
            <a:ext cx="2611908" cy="434032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897" tIns="59948" rIns="119897" bIns="59948" rtlCol="0" anchor="ctr"/>
          <a:lstStyle/>
          <a:p>
            <a:pPr defTabSz="1198586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演讲人</a:t>
            </a:r>
            <a:r>
              <a:rPr lang="zh-CN" altLang="en-US" sz="2000" dirty="0" smtClean="0">
                <a:solidFill>
                  <a:schemeClr val="bg1"/>
                </a:solidFill>
                <a:cs typeface="+mn-ea"/>
                <a:sym typeface="+mn-lt"/>
              </a:rPr>
              <a:t>：周瑞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Text Placeholder 4">
            <a:extLst>
              <a:ext uri="{FF2B5EF4-FFF2-40B4-BE49-F238E27FC236}">
                <a16:creationId xmlns="" xmlns:a16="http://schemas.microsoft.com/office/drawing/2014/main" id="{7ACF405F-B569-4E55-8B68-9540AC3F29B0}"/>
              </a:ext>
            </a:extLst>
          </p:cNvPr>
          <p:cNvSpPr txBox="1">
            <a:spLocks/>
          </p:cNvSpPr>
          <p:nvPr/>
        </p:nvSpPr>
        <p:spPr>
          <a:xfrm>
            <a:off x="1055027" y="2771783"/>
            <a:ext cx="4915468" cy="36017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01430">
              <a:lnSpc>
                <a:spcPct val="114000"/>
              </a:lnSpc>
              <a:spcBef>
                <a:spcPts val="1314"/>
              </a:spcBef>
              <a:buNone/>
              <a:defRPr/>
            </a:pPr>
            <a:r>
              <a:rPr lang="zh-CN" altLang="en-US" sz="1800" spc="394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+mn-ea"/>
                <a:sym typeface="+mn-lt"/>
              </a:rPr>
              <a:t>统编版高中必修二经济与社会生活</a:t>
            </a:r>
            <a:endParaRPr lang="id-ID" altLang="zh-CN" sz="1800" spc="394" dirty="0">
              <a:solidFill>
                <a:schemeClr val="bg1"/>
              </a:solidFill>
              <a:latin typeface="楷体" pitchFamily="49" charset="-122"/>
              <a:ea typeface="楷体" pitchFamily="49" charset="-122"/>
              <a:cs typeface="+mn-ea"/>
              <a:sym typeface="+mn-lt"/>
            </a:endParaRPr>
          </a:p>
        </p:txBody>
      </p:sp>
      <p:sp>
        <p:nvSpPr>
          <p:cNvPr id="32" name="Text Placeholder 4">
            <a:extLst>
              <a:ext uri="{FF2B5EF4-FFF2-40B4-BE49-F238E27FC236}">
                <a16:creationId xmlns="" xmlns:a16="http://schemas.microsoft.com/office/drawing/2014/main" id="{F7D854E5-FB13-4B82-A7FB-72D14876E756}"/>
              </a:ext>
            </a:extLst>
          </p:cNvPr>
          <p:cNvSpPr txBox="1">
            <a:spLocks/>
          </p:cNvSpPr>
          <p:nvPr/>
        </p:nvSpPr>
        <p:spPr>
          <a:xfrm>
            <a:off x="887506" y="2070579"/>
            <a:ext cx="9291918" cy="1235101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SzPct val="100000"/>
              <a:buNone/>
            </a:pPr>
            <a:r>
              <a:rPr lang="en-US" altLang="zh-CN" sz="44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sym typeface="Wingdings"/>
              </a:rPr>
              <a:t>第2</a:t>
            </a:r>
            <a:r>
              <a:rPr lang="en-US" altLang="zh-CN" sz="44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sym typeface="Wingdings"/>
              </a:rPr>
              <a:t>课</a:t>
            </a:r>
            <a:r>
              <a:rPr lang="zh-CN" altLang="en-US" sz="44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sym typeface="Wingdings"/>
              </a:rPr>
              <a:t>新</a:t>
            </a:r>
            <a:r>
              <a:rPr lang="zh-CN" altLang="en-US" sz="44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sym typeface="Wingdings"/>
              </a:rPr>
              <a:t>航路开辟后的食物物种交流</a:t>
            </a:r>
            <a:endParaRPr lang="zh-CN" altLang="en-US" sz="4400" b="1" dirty="0">
              <a:solidFill>
                <a:schemeClr val="bg1"/>
              </a:solidFill>
              <a:latin typeface="楷体" pitchFamily="49" charset="-122"/>
              <a:ea typeface="楷体" pitchFamily="49" charset="-122"/>
              <a:sym typeface="Wingdings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287C7BBD-67EB-4C9C-A5B7-869B2EE4AA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4126"/>
          <a:stretch/>
        </p:blipFill>
        <p:spPr>
          <a:xfrm>
            <a:off x="419413" y="5267605"/>
            <a:ext cx="11270875" cy="1149658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="" xmlns:a16="http://schemas.microsoft.com/office/drawing/2014/main" id="{4CC3A479-CBF2-47A5-9E77-3029291CB8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079" b="63401"/>
          <a:stretch/>
        </p:blipFill>
        <p:spPr>
          <a:xfrm>
            <a:off x="710214" y="117698"/>
            <a:ext cx="2591445" cy="1387545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="" xmlns:a16="http://schemas.microsoft.com/office/drawing/2014/main" id="{40111D0E-2F6C-4B91-ACDE-960BE85B07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8" r="75079" b="63401"/>
          <a:stretch/>
        </p:blipFill>
        <p:spPr>
          <a:xfrm rot="10800000">
            <a:off x="7668067" y="-121363"/>
            <a:ext cx="4129550" cy="2728809"/>
          </a:xfrm>
          <a:prstGeom prst="rect">
            <a:avLst/>
          </a:prstGeom>
        </p:spPr>
      </p:pic>
      <p:sp>
        <p:nvSpPr>
          <p:cNvPr id="12" name="文本框 16"/>
          <p:cNvSpPr>
            <a:spLocks noChangeArrowheads="1"/>
          </p:cNvSpPr>
          <p:nvPr/>
        </p:nvSpPr>
        <p:spPr bwMode="auto">
          <a:xfrm>
            <a:off x="1075765" y="3689444"/>
            <a:ext cx="10031506" cy="1815882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28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课程标准：</a:t>
            </a:r>
            <a:endParaRPr lang="zh-CN" altLang="en-US" sz="2800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 algn="just"/>
            <a:r>
              <a:rPr lang="zh-CN" altLang="en-US" sz="28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28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了</a:t>
            </a:r>
            <a:r>
              <a:rPr lang="zh-CN" altLang="en-US" sz="28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解新航路开辟后各大洲之间的食物物种交流及其对人类历史的影响。了解世界历史发展的多样性，理解并尊重世界各国、各民族的文化传统，形成广阔的世界视野，树立正确的文化观。</a:t>
            </a:r>
          </a:p>
        </p:txBody>
      </p:sp>
    </p:spTree>
    <p:extLst>
      <p:ext uri="{BB962C8B-B14F-4D97-AF65-F5344CB8AC3E}">
        <p14:creationId xmlns:p14="http://schemas.microsoft.com/office/powerpoint/2010/main" xmlns="" val="589653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1"/>
          <p:cNvGrpSpPr>
            <a:grpSpLocks/>
          </p:cNvGrpSpPr>
          <p:nvPr/>
        </p:nvGrpSpPr>
        <p:grpSpPr bwMode="auto">
          <a:xfrm>
            <a:off x="1370762" y="1016467"/>
            <a:ext cx="9258300" cy="4595812"/>
            <a:chOff x="1357435" y="2065744"/>
            <a:chExt cx="9258178" cy="4595446"/>
          </a:xfrm>
        </p:grpSpPr>
        <p:grpSp>
          <p:nvGrpSpPr>
            <p:cNvPr id="7" name="组合 13"/>
            <p:cNvGrpSpPr>
              <a:grpSpLocks/>
            </p:cNvGrpSpPr>
            <p:nvPr/>
          </p:nvGrpSpPr>
          <p:grpSpPr bwMode="auto">
            <a:xfrm>
              <a:off x="1357435" y="2065744"/>
              <a:ext cx="9258178" cy="4595446"/>
              <a:chOff x="683568" y="1560623"/>
              <a:chExt cx="7548535" cy="3582853"/>
            </a:xfrm>
          </p:grpSpPr>
          <p:sp>
            <p:nvSpPr>
              <p:cNvPr id="9" name="直角三角形 14"/>
              <p:cNvSpPr>
                <a:spLocks noChangeArrowheads="1"/>
              </p:cNvSpPr>
              <p:nvPr/>
            </p:nvSpPr>
            <p:spPr bwMode="auto">
              <a:xfrm rot="2460000" flipH="1" flipV="1">
                <a:off x="7768656" y="1648284"/>
                <a:ext cx="394388" cy="357805"/>
              </a:xfrm>
              <a:prstGeom prst="rtTriangle">
                <a:avLst/>
              </a:prstGeom>
              <a:solidFill>
                <a:srgbClr val="9A7500"/>
              </a:solidFill>
              <a:ln w="25400" cap="flat" algn="ctr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buSzPct val="100000"/>
                </a:pPr>
                <a:endParaRPr lang="en-US">
                  <a:solidFill>
                    <a:srgbClr val="FFFFFF"/>
                  </a:solidFill>
                  <a:latin typeface="Calibri"/>
                  <a:cs typeface="Arial" charset="0"/>
                </a:endParaRPr>
              </a:p>
            </p:txBody>
          </p:sp>
          <p:sp>
            <p:nvSpPr>
              <p:cNvPr id="10" name="矩形 11">
                <a:extLst>
                  <a:ext uri="{FF2B5EF4-FFF2-40B4-BE49-F238E27FC236}">
                    <a16:creationId xmlns:a16="http://schemas.microsoft.com/office/drawing/2014/main" xmlns="" id="{83A57D00-5899-4C4A-A95D-05B5860846FF}"/>
                  </a:ext>
                </a:extLst>
              </p:cNvPr>
              <p:cNvSpPr/>
              <p:nvPr/>
            </p:nvSpPr>
            <p:spPr>
              <a:xfrm>
                <a:off x="683568" y="1714085"/>
                <a:ext cx="7345325" cy="3429391"/>
              </a:xfrm>
              <a:custGeom>
                <a:avLst/>
                <a:gdLst>
                  <a:gd name="connsiteX0" fmla="*/ 4320480 w 4320480"/>
                  <a:gd name="connsiteY0" fmla="*/ 0 h 1944216"/>
                  <a:gd name="connsiteX1" fmla="*/ 4320480 w 4320480"/>
                  <a:gd name="connsiteY1" fmla="*/ 1944216 h 1944216"/>
                  <a:gd name="connsiteX2" fmla="*/ 0 w 4320480"/>
                  <a:gd name="connsiteY2" fmla="*/ 1944216 h 1944216"/>
                  <a:gd name="connsiteX3" fmla="*/ 0 w 4320480"/>
                  <a:gd name="connsiteY3" fmla="*/ 0 h 1944216"/>
                  <a:gd name="connsiteX4" fmla="*/ 4411920 w 4411920"/>
                  <a:gd name="connsiteY4" fmla="*/ 91440 h 1944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0480" h="1944216">
                    <a:moveTo>
                      <a:pt x="4320480" y="0"/>
                    </a:moveTo>
                    <a:lnTo>
                      <a:pt x="4320480" y="1944216"/>
                    </a:lnTo>
                    <a:lnTo>
                      <a:pt x="0" y="1944216"/>
                    </a:lnTo>
                    <a:lnTo>
                      <a:pt x="0" y="0"/>
                    </a:lnTo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solidFill>
                  <a:srgbClr val="984807">
                    <a:alpha val="50980"/>
                  </a:srgbClr>
                </a:solidFill>
                <a:prstDash val="solid"/>
              </a:ln>
              <a:effectLst>
                <a:outerShdw blurRad="215900" sx="104000" sy="104000" algn="ctr" rotWithShape="0">
                  <a:srgbClr val="F79646">
                    <a:lumMod val="50000"/>
                    <a:alpha val="39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buSzPct val="100000"/>
                </a:pPr>
                <a:endParaRPr lang="en-US">
                  <a:solidFill>
                    <a:srgbClr val="FFFFFF"/>
                  </a:solidFill>
                  <a:latin typeface="Calibri"/>
                  <a:cs typeface="Arial" charset="0"/>
                </a:endParaRPr>
              </a:p>
            </p:txBody>
          </p:sp>
          <p:sp>
            <p:nvSpPr>
              <p:cNvPr id="11" name="五边形 40"/>
              <p:cNvSpPr>
                <a:spLocks noChangeArrowheads="1"/>
              </p:cNvSpPr>
              <p:nvPr/>
            </p:nvSpPr>
            <p:spPr bwMode="auto">
              <a:xfrm flipH="1">
                <a:off x="6647927" y="1560623"/>
                <a:ext cx="1584176" cy="307799"/>
              </a:xfrm>
              <a:prstGeom prst="homePlate">
                <a:avLst>
                  <a:gd name="adj" fmla="val 49991"/>
                </a:avLst>
              </a:prstGeom>
              <a:gradFill rotWithShape="1">
                <a:gsLst>
                  <a:gs pos="0">
                    <a:srgbClr val="C97937"/>
                  </a:gs>
                  <a:gs pos="0">
                    <a:srgbClr val="C97937"/>
                  </a:gs>
                  <a:gs pos="3999">
                    <a:srgbClr val="FFC000"/>
                  </a:gs>
                  <a:gs pos="93999">
                    <a:srgbClr val="FFC000"/>
                  </a:gs>
                  <a:gs pos="100000">
                    <a:srgbClr val="FFC000"/>
                  </a:gs>
                </a:gsLst>
                <a:lin ang="10800000" scaled="1"/>
              </a:gradFill>
              <a:ln w="25400" cap="flat" algn="ctr">
                <a:noFill/>
                <a:prstDash val="solid"/>
                <a:miter lim="800000"/>
                <a:headEnd/>
                <a:tailEnd/>
              </a:ln>
              <a:effectLst>
                <a:outerShdw dist="38100" dir="8100000" algn="tr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buSzPct val="100000"/>
                </a:pPr>
                <a:endParaRPr lang="en-US">
                  <a:solidFill>
                    <a:srgbClr val="FFFFFF"/>
                  </a:solidFill>
                  <a:latin typeface="Calibri"/>
                  <a:cs typeface="Arial" charset="0"/>
                </a:endParaRPr>
              </a:p>
            </p:txBody>
          </p:sp>
        </p:grpSp>
        <p:sp>
          <p:nvSpPr>
            <p:cNvPr id="8" name="文本框 9">
              <a:extLst>
                <a:ext uri="{FF2B5EF4-FFF2-40B4-BE49-F238E27FC236}">
                  <a16:creationId xmlns:a16="http://schemas.microsoft.com/office/drawing/2014/main" xmlns="" id="{ED69A302-DA1D-4266-9A30-7880DC4CCE85}"/>
                </a:ext>
              </a:extLst>
            </p:cNvPr>
            <p:cNvSpPr txBox="1"/>
            <p:nvPr/>
          </p:nvSpPr>
          <p:spPr>
            <a:xfrm>
              <a:off x="1443159" y="2505446"/>
              <a:ext cx="8600962" cy="415465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>
                <a:buSzPct val="100000"/>
              </a:pPr>
              <a:r>
                <a:rPr lang="zh-CN" altLang="en-US" sz="2400" dirty="0">
                  <a:latin typeface="楷体" pitchFamily="49" charset="-122"/>
                  <a:ea typeface="楷体" pitchFamily="49" charset="-122"/>
                  <a:sym typeface="Wingdings"/>
                </a:rPr>
                <a:t>（</a:t>
              </a:r>
              <a:r>
                <a:rPr lang="en-US" altLang="zh-CN" sz="2400" dirty="0">
                  <a:latin typeface="楷体" pitchFamily="49" charset="-122"/>
                  <a:ea typeface="楷体" pitchFamily="49" charset="-122"/>
                  <a:sym typeface="Wingdings"/>
                </a:rPr>
                <a:t>1</a:t>
              </a:r>
              <a:r>
                <a:rPr lang="zh-CN" altLang="en-US" sz="2400" dirty="0">
                  <a:latin typeface="楷体" pitchFamily="49" charset="-122"/>
                  <a:ea typeface="楷体" pitchFamily="49" charset="-122"/>
                  <a:sym typeface="Wingdings"/>
                </a:rPr>
                <a:t>）种类：</a:t>
              </a:r>
              <a:r>
                <a:rPr lang="zh-CN" altLang="en-US" sz="2400" dirty="0">
                  <a:solidFill>
                    <a:srgbClr val="0000CC"/>
                  </a:solidFill>
                  <a:latin typeface="楷体" pitchFamily="49" charset="-122"/>
                  <a:ea typeface="楷体" pitchFamily="49" charset="-122"/>
                  <a:sym typeface="Wingdings"/>
                </a:rPr>
                <a:t>粮食类：小麦、大麦、水稻。</a:t>
              </a:r>
              <a:endParaRPr lang="en-US" altLang="zh-CN" sz="2400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endParaRPr>
            </a:p>
            <a:p>
              <a:pPr>
                <a:buSzPct val="100000"/>
              </a:pPr>
              <a:r>
                <a:rPr lang="zh-CN" altLang="en-US" sz="2400" dirty="0">
                  <a:solidFill>
                    <a:srgbClr val="0000CC"/>
                  </a:solidFill>
                  <a:latin typeface="楷体" pitchFamily="49" charset="-122"/>
                  <a:ea typeface="楷体" pitchFamily="49" charset="-122"/>
                  <a:sym typeface="Wingdings"/>
                </a:rPr>
                <a:t>                   水果类：苹果、葡萄、甜橙、柠檬。</a:t>
              </a:r>
              <a:endParaRPr lang="en-US" altLang="zh-CN" sz="2400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endParaRPr>
            </a:p>
            <a:p>
              <a:pPr>
                <a:buSzPct val="100000"/>
              </a:pPr>
              <a:r>
                <a:rPr lang="zh-CN" altLang="en-US" sz="2400" dirty="0">
                  <a:solidFill>
                    <a:srgbClr val="0000CC"/>
                  </a:solidFill>
                  <a:latin typeface="楷体" pitchFamily="49" charset="-122"/>
                  <a:ea typeface="楷体" pitchFamily="49" charset="-122"/>
                  <a:sym typeface="Wingdings"/>
                </a:rPr>
                <a:t>                   蔬菜类：黄瓜、豌豆。</a:t>
              </a:r>
              <a:endParaRPr lang="en-US" altLang="zh-CN" sz="2400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endParaRPr>
            </a:p>
            <a:p>
              <a:pPr>
                <a:buSzPct val="100000"/>
              </a:pPr>
              <a:r>
                <a:rPr lang="zh-CN" altLang="en-US" sz="2400" dirty="0">
                  <a:solidFill>
                    <a:srgbClr val="0000CC"/>
                  </a:solidFill>
                  <a:latin typeface="楷体" pitchFamily="49" charset="-122"/>
                  <a:ea typeface="楷体" pitchFamily="49" charset="-122"/>
                  <a:sym typeface="Wingdings"/>
                </a:rPr>
                <a:t>                   经济类：甘蔗等</a:t>
              </a:r>
              <a:endParaRPr lang="en-US" altLang="zh-CN" sz="2400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endParaRPr>
            </a:p>
            <a:p>
              <a:pPr>
                <a:buSzPct val="100000"/>
              </a:pPr>
              <a:r>
                <a:rPr lang="zh-CN" altLang="en-US" sz="2400" dirty="0">
                  <a:solidFill>
                    <a:srgbClr val="0000CC"/>
                  </a:solidFill>
                  <a:latin typeface="楷体" pitchFamily="49" charset="-122"/>
                  <a:ea typeface="楷体" pitchFamily="49" charset="-122"/>
                  <a:sym typeface="Wingdings"/>
                </a:rPr>
                <a:t>                   禽畜类：鸡、牛、驴、马、猪、羊</a:t>
              </a:r>
              <a:endParaRPr lang="en-US" altLang="zh-CN" sz="2400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endParaRPr>
            </a:p>
            <a:p>
              <a:pPr>
                <a:buSzPct val="100000"/>
              </a:pPr>
              <a:r>
                <a:rPr lang="zh-CN" altLang="en-US" sz="2400" dirty="0">
                  <a:latin typeface="楷体" pitchFamily="49" charset="-122"/>
                  <a:ea typeface="楷体" pitchFamily="49" charset="-122"/>
                  <a:sym typeface="Wingdings"/>
                </a:rPr>
                <a:t>（</a:t>
              </a:r>
              <a:r>
                <a:rPr lang="en-US" altLang="zh-CN" sz="2400" dirty="0">
                  <a:latin typeface="楷体" pitchFamily="49" charset="-122"/>
                  <a:ea typeface="楷体" pitchFamily="49" charset="-122"/>
                  <a:sym typeface="Wingdings"/>
                </a:rPr>
                <a:t>2</a:t>
              </a:r>
              <a:r>
                <a:rPr lang="zh-CN" altLang="en-US" sz="2400" dirty="0">
                  <a:latin typeface="楷体" pitchFamily="49" charset="-122"/>
                  <a:ea typeface="楷体" pitchFamily="49" charset="-122"/>
                  <a:sym typeface="Wingdings"/>
                </a:rPr>
                <a:t>）过程：</a:t>
              </a:r>
              <a:endParaRPr lang="en-US" altLang="zh-CN" sz="2400" dirty="0">
                <a:latin typeface="楷体" pitchFamily="49" charset="-122"/>
                <a:ea typeface="楷体" pitchFamily="49" charset="-122"/>
              </a:endParaRPr>
            </a:p>
            <a:p>
              <a:pPr>
                <a:buSzPct val="100000"/>
              </a:pPr>
              <a:r>
                <a:rPr lang="zh-CN" altLang="en-US" sz="2400" dirty="0">
                  <a:solidFill>
                    <a:srgbClr val="0000CC"/>
                  </a:solidFill>
                  <a:latin typeface="楷体" pitchFamily="49" charset="-122"/>
                  <a:ea typeface="楷体" pitchFamily="49" charset="-122"/>
                  <a:sym typeface="Wingdings"/>
                </a:rPr>
                <a:t>   </a:t>
              </a:r>
              <a:r>
                <a:rPr lang="zh-CN" altLang="en-US" sz="2400" dirty="0" smtClean="0">
                  <a:solidFill>
                    <a:srgbClr val="0000CC"/>
                  </a:solidFill>
                  <a:latin typeface="楷体" pitchFamily="49" charset="-122"/>
                  <a:ea typeface="楷体" pitchFamily="49" charset="-122"/>
                  <a:sym typeface="Wingdings"/>
                </a:rPr>
                <a:t>①</a:t>
              </a:r>
              <a:r>
                <a:rPr lang="zh-CN" altLang="en-US" sz="2400" dirty="0">
                  <a:solidFill>
                    <a:srgbClr val="0000CC"/>
                  </a:solidFill>
                  <a:latin typeface="楷体" pitchFamily="49" charset="-122"/>
                  <a:ea typeface="楷体" pitchFamily="49" charset="-122"/>
                  <a:sym typeface="Wingdings"/>
                </a:rPr>
                <a:t>小麦由欧洲移民带到美洲，最初仅供富人享用，后来迅速     </a:t>
              </a:r>
              <a:endParaRPr lang="en-US" altLang="zh-CN" sz="2400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endParaRPr>
            </a:p>
            <a:p>
              <a:pPr>
                <a:buSzPct val="100000"/>
              </a:pPr>
              <a:r>
                <a:rPr lang="en-US" altLang="zh-CN" sz="2400" dirty="0">
                  <a:solidFill>
                    <a:srgbClr val="0000CC"/>
                  </a:solidFill>
                  <a:latin typeface="楷体" pitchFamily="49" charset="-122"/>
                  <a:ea typeface="楷体" pitchFamily="49" charset="-122"/>
                  <a:sym typeface="Wingdings"/>
                </a:rPr>
                <a:t> </a:t>
              </a:r>
              <a:r>
                <a:rPr lang="zh-CN" altLang="en-US" sz="2400" dirty="0" smtClean="0">
                  <a:solidFill>
                    <a:srgbClr val="0000CC"/>
                  </a:solidFill>
                  <a:latin typeface="楷体" pitchFamily="49" charset="-122"/>
                  <a:ea typeface="楷体" pitchFamily="49" charset="-122"/>
                  <a:sym typeface="Wingdings"/>
                </a:rPr>
                <a:t>推</a:t>
              </a:r>
              <a:r>
                <a:rPr lang="zh-CN" altLang="en-US" sz="2400" dirty="0">
                  <a:solidFill>
                    <a:srgbClr val="0000CC"/>
                  </a:solidFill>
                  <a:latin typeface="楷体" pitchFamily="49" charset="-122"/>
                  <a:ea typeface="楷体" pitchFamily="49" charset="-122"/>
                  <a:sym typeface="Wingdings"/>
                </a:rPr>
                <a:t>广，成为美洲的主要粮食作物。</a:t>
              </a:r>
              <a:endParaRPr lang="en-US" altLang="zh-CN" sz="2400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endParaRPr>
            </a:p>
            <a:p>
              <a:pPr>
                <a:buSzPct val="100000"/>
              </a:pPr>
              <a:r>
                <a:rPr lang="zh-CN" altLang="en-US" sz="2400" dirty="0" smtClean="0">
                  <a:solidFill>
                    <a:srgbClr val="0000CC"/>
                  </a:solidFill>
                  <a:latin typeface="楷体" pitchFamily="49" charset="-122"/>
                  <a:ea typeface="楷体" pitchFamily="49" charset="-122"/>
                  <a:sym typeface="Wingdings"/>
                </a:rPr>
                <a:t>②</a:t>
              </a:r>
              <a:r>
                <a:rPr lang="zh-CN" altLang="en-US" sz="2400" dirty="0">
                  <a:solidFill>
                    <a:srgbClr val="0000CC"/>
                  </a:solidFill>
                  <a:latin typeface="楷体" pitchFamily="49" charset="-122"/>
                  <a:ea typeface="楷体" pitchFamily="49" charset="-122"/>
                  <a:sym typeface="Wingdings"/>
                </a:rPr>
                <a:t>水稻由西班牙人带到美洲，</a:t>
              </a:r>
              <a:r>
                <a:rPr lang="en-US" altLang="zh-CN" sz="2400" dirty="0">
                  <a:solidFill>
                    <a:srgbClr val="0000CC"/>
                  </a:solidFill>
                  <a:latin typeface="楷体" pitchFamily="49" charset="-122"/>
                  <a:ea typeface="楷体" pitchFamily="49" charset="-122"/>
                  <a:sym typeface="Wingdings"/>
                </a:rPr>
                <a:t>18</a:t>
              </a:r>
              <a:r>
                <a:rPr lang="zh-CN" altLang="en-US" sz="2400" dirty="0">
                  <a:solidFill>
                    <a:srgbClr val="0000CC"/>
                  </a:solidFill>
                  <a:latin typeface="楷体" pitchFamily="49" charset="-122"/>
                  <a:ea typeface="楷体" pitchFamily="49" charset="-122"/>
                  <a:sym typeface="Wingdings"/>
                </a:rPr>
                <a:t>世纪中期，成为北美第</a:t>
              </a:r>
              <a:r>
                <a:rPr lang="zh-CN" altLang="en-US" sz="2400" dirty="0" smtClean="0">
                  <a:solidFill>
                    <a:srgbClr val="0000CC"/>
                  </a:solidFill>
                  <a:latin typeface="楷体" pitchFamily="49" charset="-122"/>
                  <a:ea typeface="楷体" pitchFamily="49" charset="-122"/>
                  <a:sym typeface="Wingdings"/>
                </a:rPr>
                <a:t>二大</a:t>
              </a:r>
              <a:r>
                <a:rPr lang="zh-CN" altLang="en-US" sz="2400" dirty="0">
                  <a:solidFill>
                    <a:srgbClr val="0000CC"/>
                  </a:solidFill>
                  <a:latin typeface="楷体" pitchFamily="49" charset="-122"/>
                  <a:ea typeface="楷体" pitchFamily="49" charset="-122"/>
                  <a:sym typeface="Wingdings"/>
                </a:rPr>
                <a:t>农作物，产量仅次于小麦。</a:t>
              </a:r>
              <a:endParaRPr lang="en-US" altLang="zh-CN" sz="2400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</a:endParaRPr>
            </a:p>
            <a:p>
              <a:pPr>
                <a:buSzPct val="100000"/>
              </a:pPr>
              <a:r>
                <a:rPr lang="zh-CN" altLang="en-US" sz="2400" dirty="0">
                  <a:latin typeface="楷体" pitchFamily="49" charset="-122"/>
                  <a:ea typeface="楷体" pitchFamily="49" charset="-122"/>
                  <a:sym typeface="Wingdings"/>
                </a:rPr>
                <a:t>（</a:t>
              </a:r>
              <a:r>
                <a:rPr lang="en-US" altLang="zh-CN" sz="2400" dirty="0">
                  <a:latin typeface="楷体" pitchFamily="49" charset="-122"/>
                  <a:ea typeface="楷体" pitchFamily="49" charset="-122"/>
                  <a:sym typeface="Wingdings"/>
                </a:rPr>
                <a:t>3</a:t>
              </a:r>
              <a:r>
                <a:rPr lang="zh-CN" altLang="en-US" sz="2400" dirty="0">
                  <a:latin typeface="楷体" pitchFamily="49" charset="-122"/>
                  <a:ea typeface="楷体" pitchFamily="49" charset="-122"/>
                  <a:sym typeface="Wingdings"/>
                </a:rPr>
                <a:t>）影响：</a:t>
              </a:r>
              <a:r>
                <a:rPr lang="zh-CN" altLang="en-US" sz="2400" dirty="0">
                  <a:solidFill>
                    <a:srgbClr val="0000CC"/>
                  </a:solidFill>
                  <a:latin typeface="楷体" pitchFamily="49" charset="-122"/>
                  <a:ea typeface="楷体" pitchFamily="49" charset="-122"/>
                  <a:sym typeface="Wingdings"/>
                </a:rPr>
                <a:t>改变了美洲的动物群落，推动了农业的发展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10543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1F0B7476-4240-4EF2-91A0-A2FE13352096}"/>
              </a:ext>
            </a:extLst>
          </p:cNvPr>
          <p:cNvSpPr txBox="1"/>
          <p:nvPr/>
        </p:nvSpPr>
        <p:spPr>
          <a:xfrm>
            <a:off x="1241425" y="890776"/>
            <a:ext cx="9829800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zh-CN" altLang="en-US" sz="2800" b="1" dirty="0">
                <a:latin typeface="华文新魏" pitchFamily="2" charset="-122"/>
                <a:ea typeface="华文新魏" pitchFamily="2" charset="-122"/>
                <a:sym typeface="Wingdings"/>
              </a:rPr>
              <a:t>二、</a:t>
            </a:r>
            <a:r>
              <a:rPr lang="en-US" altLang="zh-CN" sz="28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礼尚往来”</a:t>
            </a:r>
            <a:r>
              <a:rPr lang="en-US" altLang="zh-CN" sz="28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</a:t>
            </a:r>
            <a:r>
              <a:rPr lang="en-US" altLang="zh-CN" sz="2800" b="1" dirty="0">
                <a:latin typeface="华文新魏" pitchFamily="2" charset="-122"/>
                <a:ea typeface="华文新魏" pitchFamily="2" charset="-122"/>
                <a:sym typeface="Wingdings"/>
              </a:rPr>
              <a:t>---</a:t>
            </a:r>
            <a:r>
              <a:rPr lang="zh-CN" altLang="zh-CN" sz="2800" b="1" dirty="0">
                <a:latin typeface="华文新魏" pitchFamily="2" charset="-122"/>
                <a:ea typeface="华文新魏" pitchFamily="2" charset="-122"/>
                <a:sym typeface="Wingdings"/>
              </a:rPr>
              <a:t>其他地区物种在美洲的推广</a:t>
            </a:r>
            <a:endParaRPr lang="zh-CN" altLang="en-US" sz="2800" b="1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8DAF9893-2738-4B83-B12B-F869CD93D3F4}"/>
              </a:ext>
            </a:extLst>
          </p:cNvPr>
          <p:cNvSpPr txBox="1"/>
          <p:nvPr/>
        </p:nvSpPr>
        <p:spPr>
          <a:xfrm>
            <a:off x="914400" y="2763091"/>
            <a:ext cx="9776012" cy="2677656"/>
          </a:xfrm>
          <a:prstGeom prst="rect">
            <a:avLst/>
          </a:prstGeom>
          <a:noFill/>
          <a:ln>
            <a:solidFill>
              <a:srgbClr val="7030A0"/>
            </a:solidFill>
            <a:prstDash val="lgDashDotDot"/>
          </a:ln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  材料：随欧洲人一起到来的还有天花、白喉等疾病，印第安人对这些疾病毫无免疫力，有的村子因此整个灭绝。据估计原来有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1000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万到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2500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万人口的阿兹特克帝国，到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17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世纪初只剩下不到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200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万人，同时期印加人从约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700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万减少到只有约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50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万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……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随着印第安人大量死亡，劳动力来源日趋紧张，于是殖民者又从非洲运来黑人，迫使他们在种植园里劳动（种植园实行单一经营，所以他们进口各类必需品）。</a:t>
            </a:r>
            <a:endParaRPr lang="en-US" altLang="zh-CN" sz="2400" b="1" dirty="0">
              <a:latin typeface="仿宋" pitchFamily="49" charset="-122"/>
              <a:ea typeface="仿宋" pitchFamily="49" charset="-122"/>
            </a:endParaRPr>
          </a:p>
          <a:p>
            <a:pPr>
              <a:buSzPct val="100000"/>
            </a:pP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             </a:t>
            </a:r>
            <a:r>
              <a:rPr lang="en-US" altLang="zh-CN" sz="2400" b="1" dirty="0" smtClean="0">
                <a:latin typeface="仿宋" pitchFamily="49" charset="-122"/>
                <a:ea typeface="仿宋" pitchFamily="49" charset="-122"/>
                <a:sym typeface="Wingdings"/>
              </a:rPr>
              <a:t>             ——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王加丰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《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世界文化史导论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》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B113270-CBE9-4E69-B87B-B8EBCF7E6DE7}"/>
              </a:ext>
            </a:extLst>
          </p:cNvPr>
          <p:cNvSpPr txBox="1"/>
          <p:nvPr/>
        </p:nvSpPr>
        <p:spPr>
          <a:xfrm>
            <a:off x="895257" y="1711511"/>
            <a:ext cx="9432084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zh-CN" altLang="en-US" sz="2400" b="1" dirty="0">
                <a:solidFill>
                  <a:srgbClr val="0000CC"/>
                </a:solidFill>
                <a:latin typeface="等线"/>
                <a:ea typeface="等线"/>
                <a:cs typeface="等线"/>
                <a:sym typeface="Wingdings"/>
              </a:rPr>
              <a:t>★历史解释：</a:t>
            </a:r>
            <a:r>
              <a:rPr lang="zh-CN" altLang="en-US" sz="2400" b="1" dirty="0">
                <a:latin typeface="等线"/>
                <a:ea typeface="等线"/>
                <a:cs typeface="等线"/>
                <a:sym typeface="Wingdings"/>
              </a:rPr>
              <a:t>结合材料和所学，说明物种的交流给美洲带来的影响</a:t>
            </a:r>
          </a:p>
        </p:txBody>
      </p:sp>
    </p:spTree>
    <p:extLst>
      <p:ext uri="{BB962C8B-B14F-4D97-AF65-F5344CB8AC3E}">
        <p14:creationId xmlns:p14="http://schemas.microsoft.com/office/powerpoint/2010/main" xmlns="" val="210543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4"/>
          <p:cNvGrpSpPr>
            <a:grpSpLocks/>
          </p:cNvGrpSpPr>
          <p:nvPr/>
        </p:nvGrpSpPr>
        <p:grpSpPr bwMode="auto">
          <a:xfrm>
            <a:off x="1447614" y="1442478"/>
            <a:ext cx="8975725" cy="4403725"/>
            <a:chOff x="1165820" y="2195989"/>
            <a:chExt cx="8975137" cy="4402941"/>
          </a:xfrm>
        </p:grpSpPr>
        <p:grpSp>
          <p:nvGrpSpPr>
            <p:cNvPr id="7" name="组合 11"/>
            <p:cNvGrpSpPr>
              <a:grpSpLocks/>
            </p:cNvGrpSpPr>
            <p:nvPr/>
          </p:nvGrpSpPr>
          <p:grpSpPr bwMode="auto">
            <a:xfrm>
              <a:off x="1165820" y="2195989"/>
              <a:ext cx="8975137" cy="4402941"/>
              <a:chOff x="683568" y="1560623"/>
              <a:chExt cx="7548535" cy="3582853"/>
            </a:xfrm>
          </p:grpSpPr>
          <p:sp>
            <p:nvSpPr>
              <p:cNvPr id="9" name="直角三角形 12"/>
              <p:cNvSpPr>
                <a:spLocks noChangeArrowheads="1"/>
              </p:cNvSpPr>
              <p:nvPr/>
            </p:nvSpPr>
            <p:spPr bwMode="auto">
              <a:xfrm rot="2460000" flipH="1" flipV="1">
                <a:off x="7768656" y="1648284"/>
                <a:ext cx="394388" cy="357805"/>
              </a:xfrm>
              <a:prstGeom prst="rtTriangle">
                <a:avLst/>
              </a:prstGeom>
              <a:solidFill>
                <a:srgbClr val="9A7500"/>
              </a:solidFill>
              <a:ln w="25400" cap="flat" algn="ctr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buSzPct val="100000"/>
                </a:pPr>
                <a:endParaRPr lang="en-US">
                  <a:solidFill>
                    <a:srgbClr val="FFFFFF"/>
                  </a:solidFill>
                  <a:latin typeface="Calibri"/>
                  <a:cs typeface="Arial" charset="0"/>
                </a:endParaRPr>
              </a:p>
            </p:txBody>
          </p:sp>
          <p:sp>
            <p:nvSpPr>
              <p:cNvPr id="10" name="矩形 11">
                <a:extLst>
                  <a:ext uri="{FF2B5EF4-FFF2-40B4-BE49-F238E27FC236}">
                    <a16:creationId xmlns:a16="http://schemas.microsoft.com/office/drawing/2014/main" xmlns="" id="{6B648EFF-8198-4556-8EEB-3EDF73423B20}"/>
                  </a:ext>
                </a:extLst>
              </p:cNvPr>
              <p:cNvSpPr/>
              <p:nvPr/>
            </p:nvSpPr>
            <p:spPr>
              <a:xfrm>
                <a:off x="683568" y="1714321"/>
                <a:ext cx="7344268" cy="3429155"/>
              </a:xfrm>
              <a:custGeom>
                <a:avLst/>
                <a:gdLst>
                  <a:gd name="connsiteX0" fmla="*/ 4320480 w 4320480"/>
                  <a:gd name="connsiteY0" fmla="*/ 0 h 1944216"/>
                  <a:gd name="connsiteX1" fmla="*/ 4320480 w 4320480"/>
                  <a:gd name="connsiteY1" fmla="*/ 1944216 h 1944216"/>
                  <a:gd name="connsiteX2" fmla="*/ 0 w 4320480"/>
                  <a:gd name="connsiteY2" fmla="*/ 1944216 h 1944216"/>
                  <a:gd name="connsiteX3" fmla="*/ 0 w 4320480"/>
                  <a:gd name="connsiteY3" fmla="*/ 0 h 1944216"/>
                  <a:gd name="connsiteX4" fmla="*/ 4411920 w 4411920"/>
                  <a:gd name="connsiteY4" fmla="*/ 91440 h 1944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0480" h="1944216">
                    <a:moveTo>
                      <a:pt x="4320480" y="0"/>
                    </a:moveTo>
                    <a:lnTo>
                      <a:pt x="4320480" y="1944216"/>
                    </a:lnTo>
                    <a:lnTo>
                      <a:pt x="0" y="1944216"/>
                    </a:lnTo>
                    <a:lnTo>
                      <a:pt x="0" y="0"/>
                    </a:lnTo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solidFill>
                  <a:srgbClr val="984807">
                    <a:alpha val="50980"/>
                  </a:srgbClr>
                </a:solidFill>
                <a:prstDash val="solid"/>
              </a:ln>
              <a:effectLst>
                <a:outerShdw blurRad="215900" sx="104000" sy="104000" algn="ctr" rotWithShape="0">
                  <a:srgbClr val="F79646">
                    <a:lumMod val="50000"/>
                    <a:alpha val="39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buSzPct val="100000"/>
                </a:pPr>
                <a:endParaRPr lang="en-US">
                  <a:solidFill>
                    <a:srgbClr val="FFFFFF"/>
                  </a:solidFill>
                  <a:latin typeface="Calibri"/>
                  <a:cs typeface="Arial" charset="0"/>
                </a:endParaRPr>
              </a:p>
            </p:txBody>
          </p:sp>
          <p:sp>
            <p:nvSpPr>
              <p:cNvPr id="11" name="五边形 40"/>
              <p:cNvSpPr>
                <a:spLocks noChangeArrowheads="1"/>
              </p:cNvSpPr>
              <p:nvPr/>
            </p:nvSpPr>
            <p:spPr bwMode="auto">
              <a:xfrm flipH="1">
                <a:off x="6647927" y="1560623"/>
                <a:ext cx="1584176" cy="307799"/>
              </a:xfrm>
              <a:prstGeom prst="homePlate">
                <a:avLst>
                  <a:gd name="adj" fmla="val 49991"/>
                </a:avLst>
              </a:prstGeom>
              <a:gradFill rotWithShape="1">
                <a:gsLst>
                  <a:gs pos="0">
                    <a:srgbClr val="C97937"/>
                  </a:gs>
                  <a:gs pos="0">
                    <a:srgbClr val="C97937"/>
                  </a:gs>
                  <a:gs pos="3999">
                    <a:srgbClr val="FFC000"/>
                  </a:gs>
                  <a:gs pos="93999">
                    <a:srgbClr val="FFC000"/>
                  </a:gs>
                  <a:gs pos="100000">
                    <a:srgbClr val="FFC000"/>
                  </a:gs>
                </a:gsLst>
                <a:lin ang="10800000" scaled="1"/>
              </a:gradFill>
              <a:ln w="25400" cap="flat" algn="ctr">
                <a:noFill/>
                <a:prstDash val="solid"/>
                <a:miter lim="800000"/>
                <a:headEnd/>
                <a:tailEnd/>
              </a:ln>
              <a:effectLst>
                <a:outerShdw dist="38100" dir="8100000" algn="tr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buSzPct val="100000"/>
                </a:pPr>
                <a:endParaRPr lang="en-US">
                  <a:solidFill>
                    <a:srgbClr val="FFFFFF"/>
                  </a:solidFill>
                  <a:latin typeface="Calibri"/>
                  <a:cs typeface="Arial" charset="0"/>
                </a:endParaRPr>
              </a:p>
            </p:txBody>
          </p:sp>
        </p:grpSp>
        <p:sp>
          <p:nvSpPr>
            <p:cNvPr id="8" name="文本框 5"/>
            <p:cNvSpPr>
              <a:spLocks noChangeArrowheads="1"/>
            </p:cNvSpPr>
            <p:nvPr/>
          </p:nvSpPr>
          <p:spPr bwMode="auto">
            <a:xfrm>
              <a:off x="1520156" y="2625992"/>
              <a:ext cx="8408448" cy="3905043"/>
            </a:xfrm>
            <a:prstGeom prst="rect">
              <a:avLst/>
            </a:prstGeom>
            <a:solidFill>
              <a:schemeClr val="bg1"/>
            </a:solidFill>
            <a:ln w="9525" cap="flat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       </a:t>
              </a:r>
              <a:r>
                <a:rPr lang="zh-CN" altLang="en-US" sz="2400" dirty="0">
                  <a:latin typeface="楷体" pitchFamily="49" charset="-122"/>
                  <a:ea typeface="楷体" pitchFamily="49" charset="-122"/>
                </a:rPr>
                <a:t>欧亚大陆新物种的传入，一方面，推动了美洲的开发，解决殖民人口的粮食问题，加速了殖民者对美洲的掠夺，美洲迅速成为殖民地。另一方面，新的疾病被殖民者带到欧洲，土著印第安人大量死亡，为发展种植园经济，非洲黑人被贩卖到美洲，增加劳动力的同时，改变了美洲的人种结构。总之，欧亚大陆新物种的传入，客观上促进了美洲的发展，密切了美洲与世界的联系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10543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>
            <a:spLocks noChangeArrowheads="1"/>
          </p:cNvSpPr>
          <p:nvPr/>
        </p:nvSpPr>
        <p:spPr bwMode="auto">
          <a:xfrm>
            <a:off x="5753100" y="3133725"/>
            <a:ext cx="6096000" cy="1200150"/>
          </a:xfrm>
          <a:prstGeom prst="rect">
            <a:avLst/>
          </a:prstGeom>
          <a:noFill/>
          <a:ln w="9525" algn="ctr">
            <a:solidFill>
              <a:srgbClr val="7030A0"/>
            </a:solidFill>
            <a:prstDash val="lgDashDot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仿宋" pitchFamily="49" charset="-122"/>
                <a:ea typeface="仿宋" pitchFamily="49" charset="-122"/>
              </a:rPr>
              <a:t>  </a:t>
            </a:r>
            <a:r>
              <a:rPr lang="zh-CN" altLang="zh-CN" sz="2400">
                <a:latin typeface="仿宋" pitchFamily="49" charset="-122"/>
                <a:ea typeface="仿宋" pitchFamily="49" charset="-122"/>
              </a:rPr>
              <a:t>材料</a:t>
            </a:r>
            <a:r>
              <a:rPr lang="en-US" altLang="zh-CN" sz="2400">
                <a:latin typeface="仿宋" pitchFamily="49" charset="-122"/>
                <a:ea typeface="仿宋" pitchFamily="49" charset="-122"/>
              </a:rPr>
              <a:t>2</a:t>
            </a:r>
            <a:r>
              <a:rPr lang="zh-CN" altLang="zh-CN" sz="2400">
                <a:latin typeface="仿宋" pitchFamily="49" charset="-122"/>
                <a:ea typeface="仿宋" pitchFamily="49" charset="-122"/>
              </a:rPr>
              <a:t>：</a:t>
            </a:r>
            <a:r>
              <a:rPr lang="en-US" altLang="zh-CN" sz="2400">
                <a:latin typeface="仿宋" pitchFamily="49" charset="-122"/>
                <a:ea typeface="仿宋" pitchFamily="49" charset="-122"/>
              </a:rPr>
              <a:t>1500</a:t>
            </a:r>
            <a:r>
              <a:rPr lang="zh-CN" altLang="zh-CN" sz="2400">
                <a:latin typeface="仿宋" pitchFamily="49" charset="-122"/>
                <a:ea typeface="仿宋" pitchFamily="49" charset="-122"/>
              </a:rPr>
              <a:t>年前后，亚欧人口约为</a:t>
            </a:r>
            <a:r>
              <a:rPr lang="en-US" altLang="zh-CN" sz="2400">
                <a:latin typeface="仿宋" pitchFamily="49" charset="-122"/>
                <a:ea typeface="仿宋" pitchFamily="49" charset="-122"/>
              </a:rPr>
              <a:t>4.25</a:t>
            </a:r>
            <a:r>
              <a:rPr lang="zh-CN" altLang="zh-CN" sz="2400">
                <a:latin typeface="仿宋" pitchFamily="49" charset="-122"/>
                <a:ea typeface="仿宋" pitchFamily="49" charset="-122"/>
              </a:rPr>
              <a:t>亿；</a:t>
            </a:r>
            <a:r>
              <a:rPr lang="en-US" altLang="zh-CN" sz="2400">
                <a:latin typeface="仿宋" pitchFamily="49" charset="-122"/>
                <a:ea typeface="仿宋" pitchFamily="49" charset="-122"/>
              </a:rPr>
              <a:t>1700</a:t>
            </a:r>
            <a:r>
              <a:rPr lang="zh-CN" altLang="zh-CN" sz="2400">
                <a:latin typeface="仿宋" pitchFamily="49" charset="-122"/>
                <a:ea typeface="仿宋" pitchFamily="49" charset="-122"/>
              </a:rPr>
              <a:t>年前后，达到</a:t>
            </a:r>
            <a:r>
              <a:rPr lang="en-US" altLang="zh-CN" sz="2400">
                <a:latin typeface="仿宋" pitchFamily="49" charset="-122"/>
                <a:ea typeface="仿宋" pitchFamily="49" charset="-122"/>
              </a:rPr>
              <a:t>7.2</a:t>
            </a:r>
            <a:r>
              <a:rPr lang="zh-CN" altLang="zh-CN" sz="2400">
                <a:latin typeface="仿宋" pitchFamily="49" charset="-122"/>
                <a:ea typeface="仿宋" pitchFamily="49" charset="-122"/>
              </a:rPr>
              <a:t>亿；</a:t>
            </a:r>
            <a:r>
              <a:rPr lang="en-US" altLang="zh-CN" sz="2400">
                <a:latin typeface="仿宋" pitchFamily="49" charset="-122"/>
                <a:ea typeface="仿宋" pitchFamily="49" charset="-122"/>
              </a:rPr>
              <a:t>1800</a:t>
            </a:r>
            <a:r>
              <a:rPr lang="zh-CN" altLang="zh-CN" sz="2400">
                <a:latin typeface="仿宋" pitchFamily="49" charset="-122"/>
                <a:ea typeface="仿宋" pitchFamily="49" charset="-122"/>
              </a:rPr>
              <a:t>年前后，已突破</a:t>
            </a:r>
            <a:r>
              <a:rPr lang="en-US" altLang="zh-CN" sz="2400">
                <a:latin typeface="仿宋" pitchFamily="49" charset="-122"/>
                <a:ea typeface="仿宋" pitchFamily="49" charset="-122"/>
              </a:rPr>
              <a:t>9</a:t>
            </a:r>
            <a:r>
              <a:rPr lang="zh-CN" altLang="zh-CN" sz="2400">
                <a:latin typeface="仿宋" pitchFamily="49" charset="-122"/>
                <a:ea typeface="仿宋" pitchFamily="49" charset="-122"/>
              </a:rPr>
              <a:t>亿。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6850723E-D825-4B0F-A815-0429E599BC75}"/>
              </a:ext>
            </a:extLst>
          </p:cNvPr>
          <p:cNvSpPr txBox="1"/>
          <p:nvPr/>
        </p:nvSpPr>
        <p:spPr>
          <a:xfrm>
            <a:off x="5753100" y="1847850"/>
            <a:ext cx="6096000" cy="1200150"/>
          </a:xfrm>
          <a:prstGeom prst="rect">
            <a:avLst/>
          </a:prstGeom>
          <a:noFill/>
          <a:ln>
            <a:solidFill>
              <a:srgbClr val="7030A0"/>
            </a:solidFill>
            <a:prstDash val="lgDashDotDot"/>
          </a:ln>
        </p:spPr>
        <p:txBody>
          <a:bodyPr>
            <a:spAutoFit/>
          </a:bodyPr>
          <a:lstStyle/>
          <a:p>
            <a:pPr>
              <a:buSzPct val="100000"/>
            </a:pPr>
            <a:r>
              <a:rPr lang="en-US" altLang="zh-CN" sz="2400" b="1">
                <a:latin typeface="仿宋" pitchFamily="49" charset="-122"/>
                <a:ea typeface="仿宋" pitchFamily="49" charset="-122"/>
                <a:sym typeface="Wingdings"/>
              </a:rPr>
              <a:t>  </a:t>
            </a:r>
            <a:r>
              <a:rPr lang="zh-CN" altLang="zh-CN" sz="2400" b="1">
                <a:latin typeface="仿宋" pitchFamily="49" charset="-122"/>
                <a:ea typeface="仿宋" pitchFamily="49" charset="-122"/>
                <a:sym typeface="Wingdings"/>
              </a:rPr>
              <a:t>材料</a:t>
            </a:r>
            <a:r>
              <a:rPr lang="en-US" altLang="zh-CN" sz="2400" b="1">
                <a:latin typeface="仿宋" pitchFamily="49" charset="-122"/>
                <a:ea typeface="仿宋" pitchFamily="49" charset="-122"/>
                <a:sym typeface="Wingdings"/>
              </a:rPr>
              <a:t>1</a:t>
            </a:r>
            <a:r>
              <a:rPr lang="zh-CN" altLang="zh-CN" sz="2400" b="1">
                <a:latin typeface="仿宋" pitchFamily="49" charset="-122"/>
                <a:ea typeface="仿宋" pitchFamily="49" charset="-122"/>
                <a:sym typeface="Wingdings"/>
              </a:rPr>
              <a:t>：嘉庆《汉中府志》说：“数十年前，山内秋收以粟谷为大宗。粟利不及包谷，今日遍山漫谷皆包谷矣。</a:t>
            </a:r>
            <a:r>
              <a:rPr lang="en-US" altLang="zh-CN" sz="2400" b="1">
                <a:latin typeface="仿宋" pitchFamily="49" charset="-122"/>
                <a:ea typeface="仿宋" pitchFamily="49" charset="-122"/>
                <a:sym typeface="Wingdings"/>
              </a:rPr>
              <a:t>”</a:t>
            </a:r>
            <a:endParaRPr lang="zh-CN" altLang="zh-CN" sz="2400" b="1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9" name="文本框 11">
            <a:extLst>
              <a:ext uri="{FF2B5EF4-FFF2-40B4-BE49-F238E27FC236}">
                <a16:creationId xmlns:a16="http://schemas.microsoft.com/office/drawing/2014/main" xmlns="" id="{0077E119-C4E0-44A3-815E-FA49027DC450}"/>
              </a:ext>
            </a:extLst>
          </p:cNvPr>
          <p:cNvSpPr txBox="1"/>
          <p:nvPr/>
        </p:nvSpPr>
        <p:spPr>
          <a:xfrm>
            <a:off x="876954" y="4315293"/>
            <a:ext cx="6096000" cy="1938337"/>
          </a:xfrm>
          <a:prstGeom prst="rect">
            <a:avLst/>
          </a:prstGeom>
          <a:noFill/>
          <a:ln>
            <a:solidFill>
              <a:srgbClr val="7030A0"/>
            </a:solidFill>
            <a:prstDash val="lgDashDotDot"/>
          </a:ln>
        </p:spPr>
        <p:txBody>
          <a:bodyPr>
            <a:spAutoFit/>
          </a:bodyPr>
          <a:lstStyle/>
          <a:p>
            <a:pPr>
              <a:buSzPct val="100000"/>
            </a:pPr>
            <a:r>
              <a:rPr lang="en-US" altLang="zh-CN" sz="2400" b="1">
                <a:latin typeface="仿宋" pitchFamily="49" charset="-122"/>
                <a:ea typeface="仿宋" pitchFamily="49" charset="-122"/>
                <a:sym typeface="Wingdings"/>
              </a:rPr>
              <a:t>  </a:t>
            </a:r>
            <a:r>
              <a:rPr lang="zh-CN" altLang="zh-CN" sz="2400" b="1">
                <a:latin typeface="仿宋" pitchFamily="49" charset="-122"/>
                <a:ea typeface="仿宋" pitchFamily="49" charset="-122"/>
                <a:sym typeface="Wingdings"/>
              </a:rPr>
              <a:t>材料</a:t>
            </a:r>
            <a:r>
              <a:rPr lang="en-US" altLang="zh-CN" sz="2400" b="1">
                <a:latin typeface="仿宋" pitchFamily="49" charset="-122"/>
                <a:ea typeface="仿宋" pitchFamily="49" charset="-122"/>
                <a:sym typeface="Wingdings"/>
              </a:rPr>
              <a:t>3</a:t>
            </a:r>
            <a:r>
              <a:rPr lang="zh-CN" altLang="zh-CN" sz="2400" b="1">
                <a:latin typeface="仿宋" pitchFamily="49" charset="-122"/>
                <a:ea typeface="仿宋" pitchFamily="49" charset="-122"/>
                <a:sym typeface="Wingdings"/>
              </a:rPr>
              <a:t>：明嘉靖《常熟县志》（</a:t>
            </a:r>
            <a:r>
              <a:rPr lang="en-US" altLang="zh-CN" sz="2400" b="1">
                <a:latin typeface="仿宋" pitchFamily="49" charset="-122"/>
                <a:ea typeface="仿宋" pitchFamily="49" charset="-122"/>
                <a:sym typeface="Wingdings"/>
              </a:rPr>
              <a:t>1538</a:t>
            </a:r>
            <a:r>
              <a:rPr lang="zh-CN" altLang="zh-CN" sz="2400" b="1">
                <a:latin typeface="仿宋" pitchFamily="49" charset="-122"/>
                <a:ea typeface="仿宋" pitchFamily="49" charset="-122"/>
                <a:sym typeface="Wingdings"/>
              </a:rPr>
              <a:t>）和王世懋《学圃杂疏》均有明确记载。《三农记》卷</a:t>
            </a:r>
            <a:r>
              <a:rPr lang="en-US" altLang="zh-CN" sz="2400" b="1">
                <a:latin typeface="仿宋" pitchFamily="49" charset="-122"/>
                <a:ea typeface="仿宋" pitchFamily="49" charset="-122"/>
                <a:sym typeface="Wingdings"/>
              </a:rPr>
              <a:t>12</a:t>
            </a:r>
            <a:r>
              <a:rPr lang="zh-CN" altLang="zh-CN" sz="2400" b="1">
                <a:latin typeface="仿宋" pitchFamily="49" charset="-122"/>
                <a:ea typeface="仿宋" pitchFamily="49" charset="-122"/>
                <a:sym typeface="Wingdings"/>
              </a:rPr>
              <a:t>亦云：“番豆，乃落花生也。始生海外，过洋者移入百越，古因此名。初时为果，今湖田沙土遍植。</a:t>
            </a:r>
            <a:r>
              <a:rPr lang="en-US" altLang="zh-CN" sz="2400" b="1">
                <a:latin typeface="仿宋" pitchFamily="49" charset="-122"/>
                <a:ea typeface="仿宋" pitchFamily="49" charset="-122"/>
                <a:sym typeface="Wingdings"/>
              </a:rPr>
              <a:t>”</a:t>
            </a:r>
            <a:endParaRPr lang="zh-CN" altLang="zh-CN" sz="2400" b="1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10" name="文本框 8">
            <a:extLst>
              <a:ext uri="{FF2B5EF4-FFF2-40B4-BE49-F238E27FC236}">
                <a16:creationId xmlns:a16="http://schemas.microsoft.com/office/drawing/2014/main" xmlns="" id="{4A1A3713-B655-4BCD-8C3D-FBF1E74DFBC0}"/>
              </a:ext>
            </a:extLst>
          </p:cNvPr>
          <p:cNvSpPr txBox="1"/>
          <p:nvPr/>
        </p:nvSpPr>
        <p:spPr>
          <a:xfrm>
            <a:off x="966040" y="573649"/>
            <a:ext cx="9829800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zh-CN" altLang="en-US" sz="2800" b="1" dirty="0">
                <a:latin typeface="华文新魏" pitchFamily="2" charset="-122"/>
                <a:ea typeface="华文新魏" pitchFamily="2" charset="-122"/>
                <a:sym typeface="Wingdings"/>
              </a:rPr>
              <a:t>三、</a:t>
            </a:r>
            <a:r>
              <a:rPr lang="zh-CN" altLang="en-US" sz="28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“命运与共”</a:t>
            </a:r>
            <a:r>
              <a:rPr lang="en-US" altLang="zh-CN" sz="2800" b="1" dirty="0">
                <a:latin typeface="华文新魏" pitchFamily="2" charset="-122"/>
                <a:ea typeface="华文新魏" pitchFamily="2" charset="-122"/>
                <a:sym typeface="Wingdings"/>
              </a:rPr>
              <a:t> ---</a:t>
            </a:r>
            <a:r>
              <a:rPr lang="zh-CN" altLang="zh-CN" sz="2800" b="1" dirty="0">
                <a:latin typeface="华文新魏" pitchFamily="2" charset="-122"/>
                <a:ea typeface="华文新魏" pitchFamily="2" charset="-122"/>
                <a:sym typeface="Wingdings"/>
              </a:rPr>
              <a:t>食物物种交流带来的影响</a:t>
            </a:r>
            <a:endParaRPr lang="zh-CN" altLang="en-US" sz="2800" b="1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文本框 9">
            <a:extLst>
              <a:ext uri="{FF2B5EF4-FFF2-40B4-BE49-F238E27FC236}">
                <a16:creationId xmlns:a16="http://schemas.microsoft.com/office/drawing/2014/main" xmlns="" id="{D55FFFE4-3E13-4A4D-A70D-8ECA80F85C4E}"/>
              </a:ext>
            </a:extLst>
          </p:cNvPr>
          <p:cNvSpPr txBox="1"/>
          <p:nvPr/>
        </p:nvSpPr>
        <p:spPr>
          <a:xfrm>
            <a:off x="859958" y="1242827"/>
            <a:ext cx="10579100" cy="4619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buSzPct val="100000"/>
            </a:pPr>
            <a:r>
              <a:rPr lang="zh-CN" altLang="en-US" sz="2400" b="1" dirty="0">
                <a:solidFill>
                  <a:srgbClr val="0000CC"/>
                </a:solidFill>
                <a:latin typeface="等线"/>
                <a:ea typeface="等线"/>
                <a:cs typeface="等线"/>
                <a:sym typeface="Wingdings"/>
              </a:rPr>
              <a:t>★问题探究：</a:t>
            </a:r>
            <a:r>
              <a:rPr lang="zh-CN" altLang="en-US" sz="2400" b="1" dirty="0">
                <a:latin typeface="等线"/>
                <a:ea typeface="等线"/>
                <a:cs typeface="等线"/>
                <a:sym typeface="Wingdings"/>
              </a:rPr>
              <a:t>结合材料和所学，分析食物物种交流带来的影响及启示。</a:t>
            </a:r>
          </a:p>
        </p:txBody>
      </p:sp>
      <p:sp>
        <p:nvSpPr>
          <p:cNvPr id="12" name="左大括号 1"/>
          <p:cNvSpPr>
            <a:spLocks noChangeArrowheads="1"/>
          </p:cNvSpPr>
          <p:nvPr/>
        </p:nvSpPr>
        <p:spPr bwMode="auto">
          <a:xfrm>
            <a:off x="5324475" y="2133600"/>
            <a:ext cx="315913" cy="1800225"/>
          </a:xfrm>
          <a:prstGeom prst="leftBrace">
            <a:avLst>
              <a:gd name="adj1" fmla="val 8310"/>
              <a:gd name="adj2" fmla="val 50000"/>
            </a:avLst>
          </a:prstGeom>
          <a:noFill/>
          <a:ln w="6350" cap="flat" algn="ctr">
            <a:solidFill>
              <a:srgbClr val="4472C4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13" name="文本框 5"/>
          <p:cNvSpPr>
            <a:spLocks noChangeArrowheads="1"/>
          </p:cNvSpPr>
          <p:nvPr/>
        </p:nvSpPr>
        <p:spPr bwMode="auto">
          <a:xfrm>
            <a:off x="1359180" y="1979520"/>
            <a:ext cx="1577975" cy="461963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、影响：</a:t>
            </a:r>
          </a:p>
        </p:txBody>
      </p:sp>
      <p:grpSp>
        <p:nvGrpSpPr>
          <p:cNvPr id="14" name="组合 2"/>
          <p:cNvGrpSpPr>
            <a:grpSpLocks/>
          </p:cNvGrpSpPr>
          <p:nvPr/>
        </p:nvGrpSpPr>
        <p:grpSpPr bwMode="auto">
          <a:xfrm>
            <a:off x="909171" y="2614613"/>
            <a:ext cx="4595813" cy="838200"/>
            <a:chOff x="546278" y="2614413"/>
            <a:chExt cx="4596178" cy="837580"/>
          </a:xfrm>
        </p:grpSpPr>
        <p:sp>
          <p:nvSpPr>
            <p:cNvPr id="15" name="五边形 34"/>
            <p:cNvSpPr>
              <a:spLocks noChangeArrowheads="1"/>
            </p:cNvSpPr>
            <p:nvPr/>
          </p:nvSpPr>
          <p:spPr bwMode="auto">
            <a:xfrm rot="10800000" flipH="1">
              <a:off x="546278" y="2614413"/>
              <a:ext cx="4486735" cy="837580"/>
            </a:xfrm>
            <a:prstGeom prst="homePlate">
              <a:avLst>
                <a:gd name="adj" fmla="val 49997"/>
              </a:avLst>
            </a:prstGeom>
            <a:gradFill rotWithShape="1">
              <a:gsLst>
                <a:gs pos="0">
                  <a:srgbClr val="C97937"/>
                </a:gs>
                <a:gs pos="0">
                  <a:srgbClr val="C97937"/>
                </a:gs>
                <a:gs pos="3999">
                  <a:srgbClr val="FFC000"/>
                </a:gs>
                <a:gs pos="93999">
                  <a:srgbClr val="FFC000"/>
                </a:gs>
                <a:gs pos="100000">
                  <a:srgbClr val="FFC000"/>
                </a:gs>
              </a:gsLst>
              <a:lin ang="10800000" scaled="1"/>
            </a:gradFill>
            <a:ln w="25400" cap="flat" algn="ctr">
              <a:noFill/>
              <a:prstDash val="solid"/>
              <a:miter lim="800000"/>
              <a:headEnd/>
              <a:tailEnd/>
            </a:ln>
            <a:effectLst>
              <a:outerShdw dist="38100" dir="8100000" algn="tr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buSzPct val="100000"/>
              </a:pPr>
              <a:endParaRPr lang="en-US">
                <a:solidFill>
                  <a:srgbClr val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16" name="文本框 17">
              <a:extLst>
                <a:ext uri="{FF2B5EF4-FFF2-40B4-BE49-F238E27FC236}">
                  <a16:creationId xmlns:a16="http://schemas.microsoft.com/office/drawing/2014/main" xmlns="" id="{2A39897D-68D0-44D6-B21F-B9E1A091CB88}"/>
                </a:ext>
              </a:extLst>
            </p:cNvPr>
            <p:cNvSpPr txBox="1"/>
            <p:nvPr/>
          </p:nvSpPr>
          <p:spPr>
            <a:xfrm>
              <a:off x="768546" y="2815876"/>
              <a:ext cx="4373910" cy="46320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>
                <a:buSzPct val="100000"/>
              </a:pPr>
              <a:r>
                <a:rPr lang="zh-CN" altLang="zh-CN" sz="2400" b="1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  <a:sym typeface="Wingdings"/>
                </a:rPr>
                <a:t>粮食产量提高</a:t>
              </a:r>
              <a:r>
                <a:rPr lang="zh-CN" altLang="en-US" sz="2400" b="1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  <a:sym typeface="Wingdings"/>
                </a:rPr>
                <a:t>，</a:t>
              </a:r>
              <a:r>
                <a:rPr lang="zh-CN" altLang="zh-CN" sz="2400" b="1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  <a:sym typeface="Wingdings"/>
                </a:rPr>
                <a:t>人口激增</a:t>
              </a:r>
              <a:r>
                <a:rPr lang="zh-CN" altLang="en-US" sz="2400" b="1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  <a:sym typeface="Wingdings"/>
                </a:rPr>
                <a:t>。</a:t>
              </a:r>
              <a:endParaRPr lang="zh-CN" altLang="en-US" sz="2400"/>
            </a:p>
          </p:txBody>
        </p:sp>
      </p:grpSp>
      <p:grpSp>
        <p:nvGrpSpPr>
          <p:cNvPr id="17" name="组合 3"/>
          <p:cNvGrpSpPr>
            <a:grpSpLocks/>
          </p:cNvGrpSpPr>
          <p:nvPr/>
        </p:nvGrpSpPr>
        <p:grpSpPr bwMode="auto">
          <a:xfrm>
            <a:off x="6938869" y="4897531"/>
            <a:ext cx="4464237" cy="1047750"/>
            <a:chOff x="6683490" y="5153468"/>
            <a:chExt cx="4878303" cy="1047184"/>
          </a:xfrm>
        </p:grpSpPr>
        <p:sp>
          <p:nvSpPr>
            <p:cNvPr id="18" name="五边形 34"/>
            <p:cNvSpPr>
              <a:spLocks noChangeArrowheads="1"/>
            </p:cNvSpPr>
            <p:nvPr/>
          </p:nvSpPr>
          <p:spPr bwMode="auto">
            <a:xfrm flipH="1">
              <a:off x="6683490" y="5153468"/>
              <a:ext cx="4851058" cy="1047184"/>
            </a:xfrm>
            <a:prstGeom prst="homePlate">
              <a:avLst>
                <a:gd name="adj" fmla="val 49992"/>
              </a:avLst>
            </a:prstGeom>
            <a:gradFill rotWithShape="1">
              <a:gsLst>
                <a:gs pos="0">
                  <a:srgbClr val="C97937"/>
                </a:gs>
                <a:gs pos="0">
                  <a:srgbClr val="C97937"/>
                </a:gs>
                <a:gs pos="3999">
                  <a:srgbClr val="FFC000"/>
                </a:gs>
                <a:gs pos="93999">
                  <a:srgbClr val="FFC000"/>
                </a:gs>
                <a:gs pos="100000">
                  <a:srgbClr val="FFC000"/>
                </a:gs>
              </a:gsLst>
              <a:lin ang="10800000" scaled="1"/>
            </a:gradFill>
            <a:ln w="25400" cap="flat" algn="ctr">
              <a:noFill/>
              <a:prstDash val="solid"/>
              <a:miter lim="800000"/>
              <a:headEnd/>
              <a:tailEnd/>
            </a:ln>
            <a:effectLst>
              <a:outerShdw dist="38100" dir="8100000" algn="tr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" name="文本框 13"/>
            <p:cNvSpPr>
              <a:spLocks noChangeArrowheads="1"/>
            </p:cNvSpPr>
            <p:nvPr/>
          </p:nvSpPr>
          <p:spPr bwMode="auto">
            <a:xfrm>
              <a:off x="7187943" y="5309647"/>
              <a:ext cx="4373850" cy="830997"/>
            </a:xfrm>
            <a:prstGeom prst="rect">
              <a:avLst/>
            </a:prstGeom>
            <a:noFill/>
            <a:ln w="9525" cap="flat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r>
                <a:rPr lang="zh-CN" altLang="zh-CN" sz="24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丰富人们的饮食种类，改变人们的饮食习惯。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10543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4"/>
          <p:cNvSpPr>
            <a:spLocks noChangeArrowheads="1"/>
          </p:cNvSpPr>
          <p:nvPr/>
        </p:nvSpPr>
        <p:spPr bwMode="auto">
          <a:xfrm>
            <a:off x="887320" y="1912751"/>
            <a:ext cx="6096000" cy="1570037"/>
          </a:xfrm>
          <a:prstGeom prst="rect">
            <a:avLst/>
          </a:prstGeom>
          <a:noFill/>
          <a:ln w="9525" algn="ctr">
            <a:solidFill>
              <a:srgbClr val="7030A0"/>
            </a:solidFill>
            <a:prstDash val="lgDashDot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dirty="0">
                <a:latin typeface="仿宋" pitchFamily="49" charset="-122"/>
                <a:ea typeface="仿宋" pitchFamily="49" charset="-122"/>
              </a:rPr>
              <a:t>  </a:t>
            </a:r>
            <a:r>
              <a:rPr lang="zh-CN" altLang="zh-CN" sz="2400" dirty="0">
                <a:latin typeface="仿宋" pitchFamily="49" charset="-122"/>
                <a:ea typeface="仿宋" pitchFamily="49" charset="-122"/>
              </a:rPr>
              <a:t>材料</a:t>
            </a:r>
            <a:r>
              <a:rPr lang="en-US" altLang="zh-CN" sz="2400" dirty="0">
                <a:latin typeface="仿宋" pitchFamily="49" charset="-122"/>
                <a:ea typeface="仿宋" pitchFamily="49" charset="-122"/>
              </a:rPr>
              <a:t>4</a:t>
            </a:r>
            <a:r>
              <a:rPr lang="zh-CN" altLang="zh-CN" sz="2400" dirty="0">
                <a:latin typeface="仿宋" pitchFamily="49" charset="-122"/>
                <a:ea typeface="仿宋" pitchFamily="49" charset="-122"/>
              </a:rPr>
              <a:t>：在北美地区，水稻仅有</a:t>
            </a:r>
            <a:r>
              <a:rPr lang="en-US" altLang="zh-CN" sz="2400" dirty="0">
                <a:latin typeface="仿宋" pitchFamily="49" charset="-122"/>
                <a:ea typeface="仿宋" pitchFamily="49" charset="-122"/>
              </a:rPr>
              <a:t>3%</a:t>
            </a:r>
            <a:r>
              <a:rPr lang="zh-CN" altLang="zh-CN" sz="2400" dirty="0">
                <a:latin typeface="仿宋" pitchFamily="49" charset="-122"/>
                <a:ea typeface="仿宋" pitchFamily="49" charset="-122"/>
              </a:rPr>
              <a:t>供本地消费，其余全都用于出口。玉米、番薯的上市贸易</a:t>
            </a:r>
            <a:r>
              <a:rPr lang="en-US" altLang="zh-CN" sz="2400" dirty="0">
                <a:latin typeface="仿宋" pitchFamily="49" charset="-122"/>
                <a:ea typeface="仿宋" pitchFamily="49" charset="-122"/>
              </a:rPr>
              <a:t>,</a:t>
            </a:r>
            <a:r>
              <a:rPr lang="zh-CN" altLang="zh-CN" sz="2400" dirty="0">
                <a:latin typeface="仿宋" pitchFamily="49" charset="-122"/>
                <a:ea typeface="仿宋" pitchFamily="49" charset="-122"/>
              </a:rPr>
              <a:t>既增加了农民收入</a:t>
            </a:r>
            <a:r>
              <a:rPr lang="en-US" altLang="zh-CN" sz="2400" dirty="0">
                <a:latin typeface="仿宋" pitchFamily="49" charset="-122"/>
                <a:ea typeface="仿宋" pitchFamily="49" charset="-122"/>
              </a:rPr>
              <a:t>,</a:t>
            </a:r>
            <a:r>
              <a:rPr lang="zh-CN" altLang="zh-CN" sz="2400" dirty="0">
                <a:latin typeface="仿宋" pitchFamily="49" charset="-122"/>
                <a:ea typeface="仿宋" pitchFamily="49" charset="-122"/>
              </a:rPr>
              <a:t>又起到了平抑粮价的作用。</a:t>
            </a:r>
          </a:p>
        </p:txBody>
      </p:sp>
      <p:sp>
        <p:nvSpPr>
          <p:cNvPr id="4" name="文本框 7">
            <a:extLst>
              <a:ext uri="{FF2B5EF4-FFF2-40B4-BE49-F238E27FC236}">
                <a16:creationId xmlns:a16="http://schemas.microsoft.com/office/drawing/2014/main" xmlns="" id="{73E0B459-1F1C-4634-B128-51B78D8BC47D}"/>
              </a:ext>
            </a:extLst>
          </p:cNvPr>
          <p:cNvSpPr txBox="1"/>
          <p:nvPr/>
        </p:nvSpPr>
        <p:spPr>
          <a:xfrm>
            <a:off x="952594" y="802248"/>
            <a:ext cx="9829800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zh-CN" altLang="en-US" sz="2800" b="1" dirty="0">
                <a:latin typeface="华文新魏" pitchFamily="2" charset="-122"/>
                <a:ea typeface="华文新魏" pitchFamily="2" charset="-122"/>
                <a:sym typeface="Wingdings"/>
              </a:rPr>
              <a:t>三、</a:t>
            </a:r>
            <a:r>
              <a:rPr lang="zh-CN" altLang="en-US" sz="28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“命运与共”</a:t>
            </a:r>
            <a:r>
              <a:rPr lang="en-US" altLang="zh-CN" sz="2800" b="1" dirty="0">
                <a:latin typeface="华文新魏" pitchFamily="2" charset="-122"/>
                <a:ea typeface="华文新魏" pitchFamily="2" charset="-122"/>
                <a:sym typeface="Wingdings"/>
              </a:rPr>
              <a:t> ---</a:t>
            </a:r>
            <a:r>
              <a:rPr lang="zh-CN" altLang="zh-CN" sz="2800" b="1" dirty="0">
                <a:latin typeface="华文新魏" pitchFamily="2" charset="-122"/>
                <a:ea typeface="华文新魏" pitchFamily="2" charset="-122"/>
                <a:sym typeface="Wingdings"/>
              </a:rPr>
              <a:t>食物物种交流带来的影响</a:t>
            </a:r>
            <a:endParaRPr lang="zh-CN" altLang="en-US" sz="2800" b="1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" name="文本框 9">
            <a:extLst>
              <a:ext uri="{FF2B5EF4-FFF2-40B4-BE49-F238E27FC236}">
                <a16:creationId xmlns:a16="http://schemas.microsoft.com/office/drawing/2014/main" xmlns="" id="{412AE6AC-2CC3-4701-8253-1FCF6277B2FB}"/>
              </a:ext>
            </a:extLst>
          </p:cNvPr>
          <p:cNvSpPr txBox="1"/>
          <p:nvPr/>
        </p:nvSpPr>
        <p:spPr>
          <a:xfrm>
            <a:off x="1034771" y="1310061"/>
            <a:ext cx="10579100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zh-CN" altLang="en-US" sz="2400" b="1" dirty="0">
                <a:solidFill>
                  <a:srgbClr val="0000CC"/>
                </a:solidFill>
                <a:latin typeface="等线"/>
                <a:ea typeface="等线"/>
                <a:cs typeface="等线"/>
                <a:sym typeface="Wingdings"/>
              </a:rPr>
              <a:t>★问题探究：</a:t>
            </a:r>
            <a:r>
              <a:rPr lang="zh-CN" altLang="en-US" sz="2400" b="1" dirty="0">
                <a:latin typeface="等线"/>
                <a:ea typeface="等线"/>
                <a:cs typeface="等线"/>
                <a:sym typeface="Wingdings"/>
              </a:rPr>
              <a:t>结合材料和所学，分析食物物种交流带来的影响及启示。</a:t>
            </a:r>
          </a:p>
        </p:txBody>
      </p:sp>
      <p:sp>
        <p:nvSpPr>
          <p:cNvPr id="6" name="文本框 15">
            <a:extLst>
              <a:ext uri="{FF2B5EF4-FFF2-40B4-BE49-F238E27FC236}">
                <a16:creationId xmlns:a16="http://schemas.microsoft.com/office/drawing/2014/main" xmlns="" id="{9570B35F-E80B-4480-8DCC-959CF7DF85BF}"/>
              </a:ext>
            </a:extLst>
          </p:cNvPr>
          <p:cNvSpPr txBox="1"/>
          <p:nvPr/>
        </p:nvSpPr>
        <p:spPr>
          <a:xfrm>
            <a:off x="5305892" y="3625103"/>
            <a:ext cx="6003084" cy="2678113"/>
          </a:xfrm>
          <a:prstGeom prst="rect">
            <a:avLst/>
          </a:prstGeom>
          <a:noFill/>
          <a:ln>
            <a:solidFill>
              <a:srgbClr val="7030A0"/>
            </a:solidFill>
            <a:prstDash val="lgDashDotDot"/>
          </a:ln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Arial" charset="0"/>
              </a:rPr>
              <a:t>  史料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Arial" charset="0"/>
              </a:rPr>
              <a:t>5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Arial" charset="0"/>
              </a:rPr>
              <a:t>：玉米、甘薯等耐寒、耐旱、高产作物不断推广，人们将林木覆盖的山地和草原广为开垦，人口从清初的1.8亿增加到鸦片战争前期的4亿之众，引起了一系列变化，一些地区“游手好闲者更数十倍于前”“田地贵少，寸土为金”，水土流失和草原沙漠化现象凸显。</a:t>
            </a:r>
          </a:p>
        </p:txBody>
      </p:sp>
      <p:grpSp>
        <p:nvGrpSpPr>
          <p:cNvPr id="7" name="组合 1"/>
          <p:cNvGrpSpPr>
            <a:grpSpLocks/>
          </p:cNvGrpSpPr>
          <p:nvPr/>
        </p:nvGrpSpPr>
        <p:grpSpPr bwMode="auto">
          <a:xfrm>
            <a:off x="6678519" y="2060109"/>
            <a:ext cx="4132916" cy="838200"/>
            <a:chOff x="6652244" y="2153992"/>
            <a:chExt cx="5613262" cy="837580"/>
          </a:xfrm>
        </p:grpSpPr>
        <p:sp>
          <p:nvSpPr>
            <p:cNvPr id="8" name="五边形 34"/>
            <p:cNvSpPr>
              <a:spLocks noChangeArrowheads="1"/>
            </p:cNvSpPr>
            <p:nvPr/>
          </p:nvSpPr>
          <p:spPr bwMode="auto">
            <a:xfrm flipH="1">
              <a:off x="6652244" y="2153992"/>
              <a:ext cx="4882303" cy="837580"/>
            </a:xfrm>
            <a:prstGeom prst="homePlate">
              <a:avLst>
                <a:gd name="adj" fmla="val 50006"/>
              </a:avLst>
            </a:prstGeom>
            <a:gradFill rotWithShape="1">
              <a:gsLst>
                <a:gs pos="0">
                  <a:srgbClr val="C97937"/>
                </a:gs>
                <a:gs pos="0">
                  <a:srgbClr val="C97937"/>
                </a:gs>
                <a:gs pos="3999">
                  <a:srgbClr val="FFC000"/>
                </a:gs>
                <a:gs pos="93999">
                  <a:srgbClr val="FFC000"/>
                </a:gs>
                <a:gs pos="100000">
                  <a:srgbClr val="FFC000"/>
                </a:gs>
              </a:gsLst>
              <a:lin ang="10800000" scaled="1"/>
            </a:gradFill>
            <a:ln w="25400" cap="flat" algn="ctr">
              <a:noFill/>
              <a:prstDash val="solid"/>
              <a:miter lim="800000"/>
              <a:headEnd/>
              <a:tailEnd/>
            </a:ln>
            <a:effectLst>
              <a:outerShdw dist="38100" dir="8100000" algn="tr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" name="文本框 6"/>
            <p:cNvSpPr>
              <a:spLocks noChangeArrowheads="1"/>
            </p:cNvSpPr>
            <p:nvPr/>
          </p:nvSpPr>
          <p:spPr bwMode="auto">
            <a:xfrm>
              <a:off x="7156477" y="2335569"/>
              <a:ext cx="5109029" cy="461665"/>
            </a:xfrm>
            <a:prstGeom prst="rect">
              <a:avLst/>
            </a:prstGeom>
            <a:noFill/>
            <a:ln w="9525" cap="flat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r>
                <a:rPr lang="zh-CN" altLang="zh-CN" sz="24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促进对外贸易和商品经济发展。</a:t>
              </a:r>
            </a:p>
          </p:txBody>
        </p:sp>
      </p:grpSp>
      <p:grpSp>
        <p:nvGrpSpPr>
          <p:cNvPr id="10" name="组合 2"/>
          <p:cNvGrpSpPr>
            <a:grpSpLocks/>
          </p:cNvGrpSpPr>
          <p:nvPr/>
        </p:nvGrpSpPr>
        <p:grpSpPr bwMode="auto">
          <a:xfrm>
            <a:off x="739775" y="4616450"/>
            <a:ext cx="4571813" cy="1206126"/>
            <a:chOff x="739024" y="4616606"/>
            <a:chExt cx="5356975" cy="911812"/>
          </a:xfrm>
        </p:grpSpPr>
        <p:sp>
          <p:nvSpPr>
            <p:cNvPr id="11" name="五边形 34"/>
            <p:cNvSpPr>
              <a:spLocks noChangeArrowheads="1"/>
            </p:cNvSpPr>
            <p:nvPr/>
          </p:nvSpPr>
          <p:spPr bwMode="auto">
            <a:xfrm rot="10800000" flipH="1">
              <a:off x="739024" y="4616606"/>
              <a:ext cx="5356975" cy="911811"/>
            </a:xfrm>
            <a:prstGeom prst="homePlate">
              <a:avLst>
                <a:gd name="adj" fmla="val 49993"/>
              </a:avLst>
            </a:prstGeom>
            <a:gradFill rotWithShape="1">
              <a:gsLst>
                <a:gs pos="0">
                  <a:srgbClr val="C97937"/>
                </a:gs>
                <a:gs pos="0">
                  <a:srgbClr val="C97937"/>
                </a:gs>
                <a:gs pos="3999">
                  <a:srgbClr val="FFC000"/>
                </a:gs>
                <a:gs pos="93999">
                  <a:srgbClr val="FFC000"/>
                </a:gs>
                <a:gs pos="100000">
                  <a:srgbClr val="FFC000"/>
                </a:gs>
              </a:gsLst>
              <a:lin ang="10800000" scaled="1"/>
            </a:gradFill>
            <a:ln w="25400" cap="flat" algn="ctr">
              <a:noFill/>
              <a:prstDash val="solid"/>
              <a:miter lim="800000"/>
              <a:headEnd/>
              <a:tailEnd/>
            </a:ln>
            <a:effectLst>
              <a:outerShdw dist="38100" dir="8100000" algn="tr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2" name="文本框 10"/>
            <p:cNvSpPr>
              <a:spLocks noChangeArrowheads="1"/>
            </p:cNvSpPr>
            <p:nvPr/>
          </p:nvSpPr>
          <p:spPr bwMode="auto">
            <a:xfrm>
              <a:off x="844604" y="4697421"/>
              <a:ext cx="4992914" cy="830997"/>
            </a:xfrm>
            <a:prstGeom prst="rect">
              <a:avLst/>
            </a:prstGeom>
            <a:noFill/>
            <a:ln w="9525" cap="flat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r>
                <a:rPr lang="zh-CN" altLang="zh-CN" sz="2400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乱砍滥伐，植被破坏，过度垦荒造田，水土流失草原沙漠化严重。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10543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75AC3E7B-1C27-40A2-B4AC-5FBED0443810}"/>
              </a:ext>
            </a:extLst>
          </p:cNvPr>
          <p:cNvSpPr txBox="1"/>
          <p:nvPr/>
        </p:nvSpPr>
        <p:spPr>
          <a:xfrm>
            <a:off x="3848100" y="1976718"/>
            <a:ext cx="7981950" cy="3785652"/>
          </a:xfrm>
          <a:prstGeom prst="rect">
            <a:avLst/>
          </a:prstGeom>
          <a:noFill/>
          <a:ln>
            <a:solidFill>
              <a:srgbClr val="7030A0"/>
            </a:solidFill>
            <a:prstDash val="lgDashDotDot"/>
          </a:ln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  材料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6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：</a:t>
            </a:r>
            <a:r>
              <a:rPr lang="zh-CN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“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1999</a:t>
            </a:r>
            <a:r>
              <a:rPr lang="zh-CN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年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,</a:t>
            </a:r>
            <a:r>
              <a:rPr lang="zh-CN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四川、陕西、甘肃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3</a:t>
            </a:r>
            <a:r>
              <a:rPr lang="zh-CN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省率先开展了退耕还林试点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,</a:t>
            </a:r>
            <a:r>
              <a:rPr lang="zh-CN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由此揭开了我国退耕还林的序幕。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2002</a:t>
            </a:r>
            <a:r>
              <a:rPr lang="zh-CN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年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1</a:t>
            </a:r>
            <a:r>
              <a:rPr lang="zh-CN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月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10</a:t>
            </a:r>
            <a:r>
              <a:rPr lang="zh-CN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日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,</a:t>
            </a:r>
            <a:r>
              <a:rPr lang="zh-CN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国务院西部开发办公室召开退耕还林工作电视电话会议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,</a:t>
            </a:r>
            <a:r>
              <a:rPr lang="zh-CN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确定全面启动退耕还林工程。</a:t>
            </a:r>
          </a:p>
          <a:p>
            <a:pPr>
              <a:buSzPct val="100000"/>
            </a:pP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  </a:t>
            </a:r>
            <a:r>
              <a:rPr lang="zh-CN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这一政策的核心内容是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:</a:t>
            </a:r>
            <a:r>
              <a:rPr lang="zh-CN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在适宜退耕还林的地区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,</a:t>
            </a:r>
            <a:r>
              <a:rPr lang="zh-CN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农民可自愿把不宜耕种的坡耕地转变为林地草地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,</a:t>
            </a:r>
            <a:r>
              <a:rPr lang="zh-CN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政府按统一标准向退耕户无偿提供粮食和现金补助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,</a:t>
            </a:r>
            <a:r>
              <a:rPr lang="zh-CN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以及用于造林的种苗和补助。退耕还林的范畴还包括退耕地还林、还草、还湖和相应的宜林荒山荒地造林。”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              </a:t>
            </a:r>
            <a:r>
              <a:rPr lang="zh-CN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——《光明日报》</a:t>
            </a:r>
          </a:p>
        </p:txBody>
      </p:sp>
      <p:sp>
        <p:nvSpPr>
          <p:cNvPr id="4" name="文本框 4"/>
          <p:cNvSpPr>
            <a:spLocks noChangeArrowheads="1"/>
          </p:cNvSpPr>
          <p:nvPr/>
        </p:nvSpPr>
        <p:spPr bwMode="auto">
          <a:xfrm>
            <a:off x="1356659" y="1902198"/>
            <a:ext cx="1423788" cy="46166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启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示：</a:t>
            </a: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xmlns="" id="{3599E8D3-E2D8-4B02-95FA-2A79FB0F58A9}"/>
              </a:ext>
            </a:extLst>
          </p:cNvPr>
          <p:cNvSpPr txBox="1"/>
          <p:nvPr/>
        </p:nvSpPr>
        <p:spPr>
          <a:xfrm>
            <a:off x="1194641" y="573648"/>
            <a:ext cx="9829800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zh-CN" altLang="en-US" sz="2800" b="1" dirty="0">
                <a:latin typeface="华文新魏" pitchFamily="2" charset="-122"/>
                <a:ea typeface="华文新魏" pitchFamily="2" charset="-122"/>
                <a:sym typeface="Wingdings"/>
              </a:rPr>
              <a:t>三、</a:t>
            </a:r>
            <a:r>
              <a:rPr lang="zh-CN" altLang="en-US" sz="28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“命运与共”</a:t>
            </a:r>
            <a:r>
              <a:rPr lang="en-US" altLang="zh-CN" sz="2800" b="1" dirty="0">
                <a:latin typeface="华文新魏" pitchFamily="2" charset="-122"/>
                <a:ea typeface="华文新魏" pitchFamily="2" charset="-122"/>
                <a:sym typeface="Wingdings"/>
              </a:rPr>
              <a:t> ---</a:t>
            </a:r>
            <a:r>
              <a:rPr lang="zh-CN" altLang="zh-CN" sz="2800" b="1" dirty="0">
                <a:latin typeface="华文新魏" pitchFamily="2" charset="-122"/>
                <a:ea typeface="华文新魏" pitchFamily="2" charset="-122"/>
                <a:sym typeface="Wingdings"/>
              </a:rPr>
              <a:t>食物物种交流带来的影响</a:t>
            </a:r>
            <a:endParaRPr lang="zh-CN" altLang="en-US" sz="2800" b="1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" name="文本框 8">
            <a:extLst>
              <a:ext uri="{FF2B5EF4-FFF2-40B4-BE49-F238E27FC236}">
                <a16:creationId xmlns:a16="http://schemas.microsoft.com/office/drawing/2014/main" xmlns="" id="{1B46643A-B869-4670-9562-97B209F84FD0}"/>
              </a:ext>
            </a:extLst>
          </p:cNvPr>
          <p:cNvSpPr txBox="1"/>
          <p:nvPr/>
        </p:nvSpPr>
        <p:spPr>
          <a:xfrm>
            <a:off x="1007877" y="1256273"/>
            <a:ext cx="10579100" cy="4619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buSzPct val="100000"/>
            </a:pPr>
            <a:r>
              <a:rPr lang="zh-CN" altLang="en-US" sz="2400" b="1" dirty="0">
                <a:solidFill>
                  <a:srgbClr val="0000CC"/>
                </a:solidFill>
                <a:latin typeface="等线"/>
                <a:ea typeface="等线"/>
                <a:cs typeface="等线"/>
                <a:sym typeface="Wingdings"/>
              </a:rPr>
              <a:t>★问题探究：</a:t>
            </a:r>
            <a:r>
              <a:rPr lang="zh-CN" altLang="en-US" sz="2400" b="1" dirty="0">
                <a:latin typeface="等线"/>
                <a:ea typeface="等线"/>
                <a:cs typeface="等线"/>
                <a:sym typeface="Wingdings"/>
              </a:rPr>
              <a:t>结合材料和所学，分析食物物种交流带来的影响及启示。</a:t>
            </a:r>
          </a:p>
        </p:txBody>
      </p:sp>
      <p:grpSp>
        <p:nvGrpSpPr>
          <p:cNvPr id="7" name="组合 1"/>
          <p:cNvGrpSpPr>
            <a:grpSpLocks/>
          </p:cNvGrpSpPr>
          <p:nvPr/>
        </p:nvGrpSpPr>
        <p:grpSpPr bwMode="auto">
          <a:xfrm>
            <a:off x="714936" y="2601913"/>
            <a:ext cx="3077136" cy="1576387"/>
            <a:chOff x="419137" y="2601825"/>
            <a:chExt cx="3428964" cy="1577144"/>
          </a:xfrm>
        </p:grpSpPr>
        <p:sp>
          <p:nvSpPr>
            <p:cNvPr id="8" name="五边形 34"/>
            <p:cNvSpPr>
              <a:spLocks noChangeArrowheads="1"/>
            </p:cNvSpPr>
            <p:nvPr/>
          </p:nvSpPr>
          <p:spPr bwMode="auto">
            <a:xfrm rot="10800000" flipH="1">
              <a:off x="419137" y="2601825"/>
              <a:ext cx="3428964" cy="1577144"/>
            </a:xfrm>
            <a:prstGeom prst="homePlate">
              <a:avLst>
                <a:gd name="adj" fmla="val 49996"/>
              </a:avLst>
            </a:prstGeom>
            <a:gradFill rotWithShape="1">
              <a:gsLst>
                <a:gs pos="0">
                  <a:srgbClr val="C97937"/>
                </a:gs>
                <a:gs pos="0">
                  <a:srgbClr val="C97937"/>
                </a:gs>
                <a:gs pos="3999">
                  <a:srgbClr val="FFC000"/>
                </a:gs>
                <a:gs pos="93999">
                  <a:srgbClr val="FFC000"/>
                </a:gs>
                <a:gs pos="100000">
                  <a:srgbClr val="FFC000"/>
                </a:gs>
              </a:gsLst>
              <a:lin ang="10800000" scaled="1"/>
            </a:gradFill>
            <a:ln w="25400" cap="flat" algn="ctr">
              <a:noFill/>
              <a:prstDash val="solid"/>
              <a:miter lim="800000"/>
              <a:headEnd/>
              <a:tailEnd/>
            </a:ln>
            <a:effectLst>
              <a:outerShdw dist="38100" dir="8100000" algn="tr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" name="文本框 7"/>
            <p:cNvSpPr>
              <a:spLocks noChangeArrowheads="1"/>
            </p:cNvSpPr>
            <p:nvPr/>
          </p:nvSpPr>
          <p:spPr bwMode="auto">
            <a:xfrm>
              <a:off x="563679" y="2730116"/>
              <a:ext cx="2788532" cy="1384995"/>
            </a:xfrm>
            <a:prstGeom prst="rect">
              <a:avLst/>
            </a:prstGeom>
            <a:noFill/>
            <a:ln w="9525" cap="flat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r>
                <a:rPr lang="zh-CN" altLang="en-US" sz="280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走</a:t>
              </a:r>
              <a:r>
                <a:rPr lang="zh-CN" altLang="zh-CN" sz="280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可持续发展</a:t>
              </a:r>
              <a:r>
                <a:rPr lang="zh-CN" altLang="en-US" sz="280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之路</a:t>
              </a:r>
              <a:r>
                <a:rPr lang="en-US" altLang="zh-CN" sz="280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,</a:t>
              </a:r>
              <a:r>
                <a:rPr lang="zh-CN" altLang="zh-CN" sz="280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绿水青山才是金山银山</a:t>
              </a:r>
              <a:r>
                <a:rPr lang="zh-CN" altLang="en-US" sz="280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10543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636846B-BEE7-40DC-9917-7271B483831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58662" y="647638"/>
            <a:ext cx="2250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真题演练</a:t>
            </a:r>
            <a:endParaRPr lang="zh-CN" altLang="en-US" sz="2800" dirty="0">
              <a:solidFill>
                <a:srgbClr val="7030A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文本框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636846B-BEE7-40DC-9917-7271B483831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77981" y="1118287"/>
            <a:ext cx="999482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．（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2018.4·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浙江高考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·18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）有学者指出：作为对人类最重要献礼之一的马铃薯，最初其实是颇低贱的食物，根本不受投资者青睐。一系列的战争、饥荒替马铃薯打入欧洲，打开了一个更大更长久的开口。下列表述正确的是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　　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)</a:t>
            </a:r>
            <a:endParaRPr lang="zh-CN" altLang="zh-CN" sz="2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①马铃薯原产于美洲</a:t>
            </a:r>
          </a:p>
          <a:p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②马铃薯由葡萄牙人带回欧洲</a:t>
            </a:r>
          </a:p>
          <a:p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③马铃薯的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发现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得益于新航路的开辟</a:t>
            </a:r>
          </a:p>
          <a:p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④马铃薯等作物的传播一定意义上也是一次文明的链接</a:t>
            </a:r>
          </a:p>
          <a:p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．①②③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      B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．①②④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    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．①③④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     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D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．②③④</a:t>
            </a:r>
            <a:endParaRPr lang="zh-CN" altLang="zh-CN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文本框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636846B-BEE7-40DC-9917-7271B483831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24191" y="5421344"/>
            <a:ext cx="69961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【考点】开辟文明交往的航线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新航路开辟对世界市场形成的意义</a:t>
            </a:r>
            <a:endParaRPr lang="zh-CN" altLang="zh-CN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846579" y="3088358"/>
            <a:ext cx="75533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endParaRPr lang="zh-CN" alt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43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636846B-BEE7-40DC-9917-7271B483831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58662" y="647638"/>
            <a:ext cx="2250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真题演练</a:t>
            </a:r>
            <a:endParaRPr lang="zh-CN" altLang="en-US" sz="2800" dirty="0">
              <a:solidFill>
                <a:srgbClr val="7030A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文本框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636846B-BEE7-40DC-9917-7271B483831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91426" y="1454461"/>
            <a:ext cx="1033099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2016.10·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浙江高考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·18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）发现美洲以来，许多诞生于动荡之中的宝藏就在新大陆和传统的欧洲大陆之间穿梭。美洲品种多样的植物更是别具一格。由印第安人培植的，对缓解世界粮食供应紧张，促进人口快速增长起重要作用的作物是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　　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)</a:t>
            </a:r>
            <a:endParaRPr lang="zh-CN" altLang="zh-CN" sz="2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．马铃薯、玉米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 	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．小麦、甘薯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  </a:t>
            </a:r>
            <a:endParaRPr lang="en-US" altLang="zh-CN" sz="2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．玉米、水稻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 	D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．烟草、可可</a:t>
            </a:r>
            <a:endParaRPr lang="zh-CN" altLang="zh-CN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813717" y="3088358"/>
            <a:ext cx="8210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endParaRPr lang="zh-CN" alt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文本框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636846B-BEE7-40DC-9917-7271B483831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07968" y="4238003"/>
            <a:ext cx="10174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开辟文明交往的航线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新航路开辟对世界市场形成的意义</a:t>
            </a:r>
            <a:endParaRPr lang="zh-CN" altLang="zh-CN" sz="28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43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636846B-BEE7-40DC-9917-7271B483831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58662" y="647638"/>
            <a:ext cx="2250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真题演练</a:t>
            </a:r>
            <a:endParaRPr lang="zh-CN" altLang="en-US" sz="2800" dirty="0">
              <a:solidFill>
                <a:srgbClr val="7030A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文本框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636846B-BEE7-40DC-9917-7271B483831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73498" y="1830980"/>
            <a:ext cx="1017411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2015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·全国Ⅱ卷高考·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32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）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17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世纪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60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年代，茶叶在英国只是上流社会的消费品；到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18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世纪末，茶叶已成为普通民众的日常消费品。这反映了当时的英国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　　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)</a:t>
            </a:r>
            <a:endParaRPr lang="zh-CN" altLang="zh-CN" sz="28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．等级观念明显淡化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          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．崇尚东方的生活方式</a:t>
            </a:r>
          </a:p>
          <a:p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．贫富差距日益缩小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             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D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．扩大了与东方的贸易</a:t>
            </a:r>
            <a:endParaRPr lang="zh-CN" altLang="zh-CN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文本框 1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8636846B-BEE7-40DC-9917-7271B483831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07968" y="4238003"/>
            <a:ext cx="10174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【考点】英国的殖民扩张；工业革命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第一次工业革命</a:t>
            </a:r>
            <a:endParaRPr lang="zh-CN" altLang="zh-CN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200298" y="4809582"/>
            <a:ext cx="8547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endParaRPr lang="zh-CN" alt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43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E41ED9BB-0D89-467E-9F91-C2BCB2CEB0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3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9257B413-B569-41DA-8F7C-94F06B190A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413" y="338197"/>
            <a:ext cx="11378204" cy="61816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" name="矩形: 圆角 26">
            <a:extLst>
              <a:ext uri="{FF2B5EF4-FFF2-40B4-BE49-F238E27FC236}">
                <a16:creationId xmlns="" xmlns:a16="http://schemas.microsoft.com/office/drawing/2014/main" id="{0894AF8E-7CB5-449C-87EA-8EE74C2952CF}"/>
              </a:ext>
            </a:extLst>
          </p:cNvPr>
          <p:cNvSpPr/>
          <p:nvPr/>
        </p:nvSpPr>
        <p:spPr>
          <a:xfrm>
            <a:off x="710214" y="588960"/>
            <a:ext cx="10821880" cy="5655076"/>
          </a:xfrm>
          <a:prstGeom prst="roundRect">
            <a:avLst>
              <a:gd name="adj" fmla="val 2538"/>
            </a:avLst>
          </a:prstGeom>
          <a:solidFill>
            <a:srgbClr val="1D3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圆角矩形 11">
            <a:extLst>
              <a:ext uri="{FF2B5EF4-FFF2-40B4-BE49-F238E27FC236}">
                <a16:creationId xmlns="" xmlns:a16="http://schemas.microsoft.com/office/drawing/2014/main" id="{C1AC1E19-F497-4AA8-94E9-4DBF8A8E5EE6}"/>
              </a:ext>
            </a:extLst>
          </p:cNvPr>
          <p:cNvSpPr/>
          <p:nvPr/>
        </p:nvSpPr>
        <p:spPr>
          <a:xfrm>
            <a:off x="1662345" y="3965461"/>
            <a:ext cx="2611908" cy="434032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897" tIns="59948" rIns="119897" bIns="59948" rtlCol="0" anchor="ctr"/>
          <a:lstStyle/>
          <a:p>
            <a:pPr defTabSz="1198586"/>
            <a:r>
              <a:rPr lang="en-US" altLang="zh-CN" sz="2000" dirty="0" smtClean="0">
                <a:solidFill>
                  <a:schemeClr val="bg1"/>
                </a:solidFill>
                <a:cs typeface="+mn-ea"/>
                <a:sym typeface="+mn-lt"/>
              </a:rPr>
              <a:t>2021/11/6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Text Placeholder 4">
            <a:extLst>
              <a:ext uri="{FF2B5EF4-FFF2-40B4-BE49-F238E27FC236}">
                <a16:creationId xmlns="" xmlns:a16="http://schemas.microsoft.com/office/drawing/2014/main" id="{F7D854E5-FB13-4B82-A7FB-72D14876E756}"/>
              </a:ext>
            </a:extLst>
          </p:cNvPr>
          <p:cNvSpPr txBox="1">
            <a:spLocks/>
          </p:cNvSpPr>
          <p:nvPr/>
        </p:nvSpPr>
        <p:spPr>
          <a:xfrm>
            <a:off x="1510040" y="1989896"/>
            <a:ext cx="7030107" cy="1235101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01430">
              <a:lnSpc>
                <a:spcPct val="114000"/>
              </a:lnSpc>
              <a:spcBef>
                <a:spcPts val="1314"/>
              </a:spcBef>
              <a:buNone/>
              <a:defRPr/>
            </a:pPr>
            <a:r>
              <a:rPr lang="zh-CN" altLang="en-US" sz="7200" spc="394" dirty="0">
                <a:solidFill>
                  <a:schemeClr val="bg1"/>
                </a:solidFill>
                <a:cs typeface="+mn-ea"/>
                <a:sym typeface="+mn-lt"/>
              </a:rPr>
              <a:t>谢谢观赏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287C7BBD-67EB-4C9C-A5B7-869B2EE4AA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4126"/>
          <a:stretch/>
        </p:blipFill>
        <p:spPr>
          <a:xfrm>
            <a:off x="419413" y="5267605"/>
            <a:ext cx="11270875" cy="1149658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="" xmlns:a16="http://schemas.microsoft.com/office/drawing/2014/main" id="{4CC3A479-CBF2-47A5-9E77-3029291CB8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079" b="63401"/>
          <a:stretch/>
        </p:blipFill>
        <p:spPr>
          <a:xfrm>
            <a:off x="710214" y="117698"/>
            <a:ext cx="2591445" cy="1387545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="" xmlns:a16="http://schemas.microsoft.com/office/drawing/2014/main" id="{40111D0E-2F6C-4B91-ACDE-960BE85B07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8" r="75079" b="63401"/>
          <a:stretch/>
        </p:blipFill>
        <p:spPr>
          <a:xfrm rot="10800000">
            <a:off x="7668067" y="-121363"/>
            <a:ext cx="4129550" cy="2728809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="" xmlns:a16="http://schemas.microsoft.com/office/drawing/2014/main" id="{6830DAC4-7DFA-4199-B4D3-F6071E56AD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0" t="34263" r="46962" b="33891"/>
          <a:stretch/>
        </p:blipFill>
        <p:spPr>
          <a:xfrm>
            <a:off x="6852130" y="2428425"/>
            <a:ext cx="5229219" cy="439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2751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661E0CF0-D0F9-4B8F-A90A-5DE8607950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3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2690C982-18D6-444D-B567-F791E69F5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413" y="338197"/>
            <a:ext cx="11378204" cy="61816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="" xmlns:a16="http://schemas.microsoft.com/office/drawing/2014/main" id="{D17D4CB2-6DD4-42E3-B4A6-BCDB4445E405}"/>
              </a:ext>
            </a:extLst>
          </p:cNvPr>
          <p:cNvSpPr/>
          <p:nvPr/>
        </p:nvSpPr>
        <p:spPr>
          <a:xfrm>
            <a:off x="710214" y="588960"/>
            <a:ext cx="10821880" cy="5655076"/>
          </a:xfrm>
          <a:prstGeom prst="roundRect">
            <a:avLst>
              <a:gd name="adj" fmla="val 2538"/>
            </a:avLst>
          </a:prstGeom>
          <a:solidFill>
            <a:srgbClr val="1D31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E8D5BA69-D24B-4C4D-A9EA-AA90A74019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4126"/>
          <a:stretch/>
        </p:blipFill>
        <p:spPr>
          <a:xfrm>
            <a:off x="419413" y="5267605"/>
            <a:ext cx="11270875" cy="114965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DF067395-D089-4423-A9D0-45F41B1F39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079" b="63401"/>
          <a:stretch/>
        </p:blipFill>
        <p:spPr>
          <a:xfrm>
            <a:off x="710214" y="577934"/>
            <a:ext cx="5245058" cy="2808377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15AA3032-93FD-45B2-B816-743B5FC50762}"/>
              </a:ext>
            </a:extLst>
          </p:cNvPr>
          <p:cNvGrpSpPr/>
          <p:nvPr/>
        </p:nvGrpSpPr>
        <p:grpSpPr>
          <a:xfrm>
            <a:off x="4810775" y="1498237"/>
            <a:ext cx="6659566" cy="3281346"/>
            <a:chOff x="4810775" y="1498237"/>
            <a:chExt cx="6659566" cy="3281346"/>
          </a:xfrm>
        </p:grpSpPr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81470A8E-60B4-4CE8-B6C1-E947E2207D50}"/>
                </a:ext>
              </a:extLst>
            </p:cNvPr>
            <p:cNvSpPr txBox="1"/>
            <p:nvPr/>
          </p:nvSpPr>
          <p:spPr>
            <a:xfrm>
              <a:off x="5836024" y="1498237"/>
              <a:ext cx="5513294" cy="480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  <a:buSzPct val="100000"/>
              </a:pPr>
              <a:r>
                <a:rPr lang="en-US" altLang="zh-CN" sz="2800" b="1" dirty="0" smtClean="0">
                  <a:solidFill>
                    <a:srgbClr val="FFFF00"/>
                  </a:solidFill>
                  <a:latin typeface="华文新魏" pitchFamily="2" charset="-122"/>
                  <a:ea typeface="华文新魏" pitchFamily="2" charset="-122"/>
                  <a:sym typeface="Wingdings"/>
                </a:rPr>
                <a:t>“</a:t>
              </a:r>
              <a:r>
                <a:rPr lang="zh-CN" altLang="en-US" sz="2800" b="1" dirty="0" smtClean="0">
                  <a:solidFill>
                    <a:srgbClr val="FFFF00"/>
                  </a:solidFill>
                  <a:latin typeface="华文新魏" pitchFamily="2" charset="-122"/>
                  <a:ea typeface="华文新魏" pitchFamily="2" charset="-122"/>
                  <a:sym typeface="Wingdings"/>
                </a:rPr>
                <a:t>远走他乡”</a:t>
              </a:r>
              <a:r>
                <a:rPr lang="en-US" altLang="zh-CN" sz="2800" b="1" dirty="0" smtClean="0">
                  <a:solidFill>
                    <a:srgbClr val="FFFFFF"/>
                  </a:solidFill>
                  <a:latin typeface="华文新魏" pitchFamily="2" charset="-122"/>
                  <a:ea typeface="华文新魏" pitchFamily="2" charset="-122"/>
                  <a:sym typeface="Wingdings"/>
                </a:rPr>
                <a:t>---</a:t>
              </a:r>
              <a:r>
                <a:rPr lang="zh-CN" altLang="en-US" sz="2800" b="1" dirty="0" smtClean="0">
                  <a:solidFill>
                    <a:srgbClr val="FFFFFF"/>
                  </a:solidFill>
                  <a:latin typeface="华文新魏" pitchFamily="2" charset="-122"/>
                  <a:ea typeface="华文新魏" pitchFamily="2" charset="-122"/>
                  <a:sym typeface="Wingdings"/>
                </a:rPr>
                <a:t>美洲物种的外传</a:t>
              </a:r>
              <a:endParaRPr lang="en-US" altLang="zh-CN" sz="2800" b="1" dirty="0">
                <a:solidFill>
                  <a:srgbClr val="FFFFFF"/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="" xmlns:a16="http://schemas.microsoft.com/office/drawing/2014/main" id="{81AE4744-B79D-4030-89C6-68CB1C77BD05}"/>
                </a:ext>
              </a:extLst>
            </p:cNvPr>
            <p:cNvSpPr txBox="1"/>
            <p:nvPr/>
          </p:nvSpPr>
          <p:spPr>
            <a:xfrm>
              <a:off x="4810775" y="2472512"/>
              <a:ext cx="1447769" cy="230707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defPPr>
                <a:defRPr lang="zh-CN"/>
              </a:defPPr>
              <a:lvl1pPr indent="0" defTabSz="1201430">
                <a:lnSpc>
                  <a:spcPct val="114000"/>
                </a:lnSpc>
                <a:spcBef>
                  <a:spcPts val="1314"/>
                </a:spcBef>
                <a:buFont typeface="Arial" panose="020B0604020202020204" pitchFamily="34" charset="0"/>
                <a:buNone/>
                <a:defRPr sz="7200" spc="394">
                  <a:solidFill>
                    <a:schemeClr val="bg1"/>
                  </a:solidFill>
                  <a:latin typeface="方正卡通简体" panose="03000509000000000000" pitchFamily="65" charset="-122"/>
                  <a:ea typeface="方正卡通简体" panose="03000509000000000000" pitchFamily="65" charset="-122"/>
                  <a:cs typeface="+mn-ea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zh-CN" altLang="en-US" dirty="0">
                  <a:latin typeface="+mn-lt"/>
                  <a:ea typeface="+mn-ea"/>
                  <a:sym typeface="+mn-lt"/>
                </a:rPr>
                <a:t>目录</a:t>
              </a:r>
            </a:p>
          </p:txBody>
        </p:sp>
        <p:sp>
          <p:nvSpPr>
            <p:cNvPr id="24" name="文本框 7">
              <a:extLst>
                <a:ext uri="{FF2B5EF4-FFF2-40B4-BE49-F238E27FC236}">
                  <a16:creationId xmlns="" xmlns:a16="http://schemas.microsoft.com/office/drawing/2014/main" id="{81470A8E-60B4-4CE8-B6C1-E947E2207D50}"/>
                </a:ext>
              </a:extLst>
            </p:cNvPr>
            <p:cNvSpPr txBox="1"/>
            <p:nvPr/>
          </p:nvSpPr>
          <p:spPr>
            <a:xfrm>
              <a:off x="5943600" y="2358848"/>
              <a:ext cx="55132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00000"/>
              </a:pPr>
              <a:r>
                <a:rPr lang="en-US" altLang="zh-CN" sz="2800" b="1" dirty="0" smtClean="0">
                  <a:solidFill>
                    <a:srgbClr val="FFFF00"/>
                  </a:solidFill>
                  <a:latin typeface="华文新魏" pitchFamily="2" charset="-122"/>
                  <a:ea typeface="华文新魏" pitchFamily="2" charset="-122"/>
                  <a:sym typeface="Wingdings"/>
                </a:rPr>
                <a:t>“</a:t>
              </a:r>
              <a:r>
                <a:rPr lang="zh-CN" altLang="en-US" sz="2800" b="1" dirty="0" smtClean="0">
                  <a:solidFill>
                    <a:srgbClr val="FFFF00"/>
                  </a:solidFill>
                  <a:latin typeface="华文新魏" pitchFamily="2" charset="-122"/>
                  <a:ea typeface="华文新魏" pitchFamily="2" charset="-122"/>
                  <a:sym typeface="Wingdings"/>
                </a:rPr>
                <a:t>礼尚往来”</a:t>
              </a:r>
              <a:r>
                <a:rPr lang="en-US" altLang="zh-CN" sz="2800" b="1" dirty="0" smtClean="0">
                  <a:solidFill>
                    <a:srgbClr val="FFFF00"/>
                  </a:solidFill>
                  <a:latin typeface="华文新魏" pitchFamily="2" charset="-122"/>
                  <a:ea typeface="华文新魏" pitchFamily="2" charset="-122"/>
                  <a:sym typeface="Wingdings"/>
                </a:rPr>
                <a:t> </a:t>
              </a:r>
              <a:r>
                <a:rPr lang="en-US" altLang="zh-CN" sz="2800" b="1" dirty="0" smtClean="0">
                  <a:solidFill>
                    <a:srgbClr val="FFFFFF"/>
                  </a:solidFill>
                  <a:latin typeface="华文新魏" pitchFamily="2" charset="-122"/>
                  <a:ea typeface="华文新魏" pitchFamily="2" charset="-122"/>
                  <a:sym typeface="Wingdings"/>
                </a:rPr>
                <a:t>---</a:t>
              </a:r>
              <a:r>
                <a:rPr lang="zh-CN" altLang="zh-CN" sz="2800" b="1" dirty="0" smtClean="0">
                  <a:solidFill>
                    <a:srgbClr val="FFFFFF"/>
                  </a:solidFill>
                  <a:latin typeface="华文新魏" pitchFamily="2" charset="-122"/>
                  <a:ea typeface="华文新魏" pitchFamily="2" charset="-122"/>
                  <a:sym typeface="Wingdings"/>
                </a:rPr>
                <a:t>其他地区物种在美洲的推广</a:t>
              </a:r>
              <a:endParaRPr lang="zh-CN" altLang="en-US" sz="2800" b="1" dirty="0">
                <a:solidFill>
                  <a:srgbClr val="FFFFFF"/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  <p:sp>
          <p:nvSpPr>
            <p:cNvPr id="25" name="文本框 7">
              <a:extLst>
                <a:ext uri="{FF2B5EF4-FFF2-40B4-BE49-F238E27FC236}">
                  <a16:creationId xmlns="" xmlns:a16="http://schemas.microsoft.com/office/drawing/2014/main" id="{81470A8E-60B4-4CE8-B6C1-E947E2207D50}"/>
                </a:ext>
              </a:extLst>
            </p:cNvPr>
            <p:cNvSpPr txBox="1"/>
            <p:nvPr/>
          </p:nvSpPr>
          <p:spPr>
            <a:xfrm>
              <a:off x="5957047" y="3784237"/>
              <a:ext cx="55132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  <a:buSzPct val="100000"/>
              </a:pPr>
              <a:r>
                <a:rPr lang="zh-CN" altLang="en-US" sz="2800" b="1" dirty="0" smtClean="0">
                  <a:solidFill>
                    <a:srgbClr val="FFFF00"/>
                  </a:solidFill>
                  <a:latin typeface="华文新魏" pitchFamily="2" charset="-122"/>
                  <a:ea typeface="华文新魏" pitchFamily="2" charset="-122"/>
                  <a:sym typeface="Wingdings"/>
                </a:rPr>
                <a:t>“命运与共”</a:t>
              </a:r>
              <a:r>
                <a:rPr lang="en-US" altLang="zh-CN" sz="2800" b="1" dirty="0" smtClean="0">
                  <a:latin typeface="华文新魏" pitchFamily="2" charset="-122"/>
                  <a:ea typeface="华文新魏" pitchFamily="2" charset="-122"/>
                  <a:sym typeface="Wingdings"/>
                </a:rPr>
                <a:t> </a:t>
              </a:r>
              <a:r>
                <a:rPr lang="en-US" altLang="zh-CN" sz="2800" b="1" dirty="0" smtClean="0">
                  <a:solidFill>
                    <a:srgbClr val="FFFFFF"/>
                  </a:solidFill>
                  <a:latin typeface="华文新魏" pitchFamily="2" charset="-122"/>
                  <a:ea typeface="华文新魏" pitchFamily="2" charset="-122"/>
                  <a:sym typeface="Wingdings"/>
                </a:rPr>
                <a:t>---</a:t>
              </a:r>
              <a:r>
                <a:rPr lang="zh-CN" altLang="zh-CN" sz="2800" b="1" dirty="0" smtClean="0">
                  <a:solidFill>
                    <a:srgbClr val="FFFFFF"/>
                  </a:solidFill>
                  <a:latin typeface="华文新魏" pitchFamily="2" charset="-122"/>
                  <a:ea typeface="华文新魏" pitchFamily="2" charset="-122"/>
                  <a:sym typeface="Wingdings"/>
                </a:rPr>
                <a:t>食物物种交流带来的影响</a:t>
              </a:r>
              <a:endParaRPr lang="zh-CN" altLang="en-US" sz="2800" b="1" dirty="0">
                <a:solidFill>
                  <a:srgbClr val="FFFFFF"/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94648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">
            <a:extLst>
              <a:ext uri="{FF2B5EF4-FFF2-40B4-BE49-F238E27FC236}">
                <a16:creationId xmlns:a16="http://schemas.microsoft.com/office/drawing/2014/main" xmlns="" id="{3F861860-DF59-4497-9118-E82BF858F186}"/>
              </a:ext>
            </a:extLst>
          </p:cNvPr>
          <p:cNvSpPr txBox="1"/>
          <p:nvPr/>
        </p:nvSpPr>
        <p:spPr>
          <a:xfrm>
            <a:off x="1184369" y="1323136"/>
            <a:ext cx="9922902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zh-CN" altLang="en-US" sz="2400" b="1" dirty="0">
                <a:solidFill>
                  <a:srgbClr val="0000CC"/>
                </a:solidFill>
                <a:latin typeface="黑体" pitchFamily="49" charset="-122"/>
                <a:ea typeface="黑体" pitchFamily="49" charset="-122"/>
                <a:sym typeface="Wingdings"/>
              </a:rPr>
              <a:t>★自主学习：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  <a:sym typeface="Wingdings"/>
              </a:rPr>
              <a:t>阅读教材，介绍美洲物种在欧洲的传播，并分析其特点。</a:t>
            </a:r>
          </a:p>
        </p:txBody>
      </p:sp>
      <p:sp>
        <p:nvSpPr>
          <p:cNvPr id="13" name="文本框 3">
            <a:extLst>
              <a:ext uri="{FF2B5EF4-FFF2-40B4-BE49-F238E27FC236}">
                <a16:creationId xmlns:a16="http://schemas.microsoft.com/office/drawing/2014/main" xmlns="" id="{EF0131C4-94EB-4A13-9A77-DBC24424C664}"/>
              </a:ext>
            </a:extLst>
          </p:cNvPr>
          <p:cNvSpPr txBox="1"/>
          <p:nvPr/>
        </p:nvSpPr>
        <p:spPr>
          <a:xfrm>
            <a:off x="1472827" y="560294"/>
            <a:ext cx="8020050" cy="7747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>
              <a:lnSpc>
                <a:spcPct val="90000"/>
              </a:lnSpc>
              <a:spcAft>
                <a:spcPts val="600"/>
              </a:spcAft>
              <a:buSzPct val="100000"/>
            </a:pPr>
            <a:r>
              <a:rPr lang="zh-CN" altLang="en-US" sz="2800" b="1" dirty="0">
                <a:latin typeface="华文新魏" pitchFamily="2" charset="-122"/>
                <a:ea typeface="华文新魏" pitchFamily="2" charset="-122"/>
                <a:sym typeface="Wingdings"/>
              </a:rPr>
              <a:t>一、</a:t>
            </a:r>
            <a:r>
              <a:rPr lang="en-US" altLang="zh-CN" sz="28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远走他乡”</a:t>
            </a:r>
            <a:r>
              <a:rPr lang="en-US" altLang="zh-CN" sz="2800" b="1" dirty="0">
                <a:latin typeface="华文新魏" pitchFamily="2" charset="-122"/>
                <a:ea typeface="华文新魏" pitchFamily="2" charset="-122"/>
                <a:sym typeface="Wingdings"/>
              </a:rPr>
              <a:t>---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  <a:sym typeface="Wingdings"/>
              </a:rPr>
              <a:t>美洲物种的外传</a:t>
            </a:r>
            <a:endParaRPr lang="en-US" altLang="zh-CN" sz="2800" b="1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4" name="文本框 4">
            <a:extLst>
              <a:ext uri="{FF2B5EF4-FFF2-40B4-BE49-F238E27FC236}">
                <a16:creationId xmlns:a16="http://schemas.microsoft.com/office/drawing/2014/main" xmlns="" id="{8D6EB12E-D41E-422A-B2C8-F97AE8BC3CB4}"/>
              </a:ext>
            </a:extLst>
          </p:cNvPr>
          <p:cNvSpPr txBox="1"/>
          <p:nvPr/>
        </p:nvSpPr>
        <p:spPr>
          <a:xfrm>
            <a:off x="1344707" y="2918292"/>
            <a:ext cx="9654988" cy="2677656"/>
          </a:xfrm>
          <a:prstGeom prst="rect">
            <a:avLst/>
          </a:prstGeom>
          <a:noFill/>
          <a:ln>
            <a:solidFill>
              <a:srgbClr val="7030A0"/>
            </a:solidFill>
            <a:prstDash val="lgDashDotDot"/>
          </a:ln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  材料  马铃薯传入英国后，很长一段时间种植几乎处于停滞状态。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……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死板的英国人认为，马铃薯是对小麦面包营造的传统食物文明的破坏。直到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1794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年，英伦诸岛小麦歉收，面包价格暴涨，食品短缺引发社会骚乱，此时，对于要不要吃马铃薯，英国社会展开了一场大辩论，在当时颇具声望的农学家阿瑟杨也宣称：马铃薯是“丰富之根”，可以保证英格兰人免受饥饿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  <a:sym typeface="Wingdings"/>
              </a:rPr>
              <a:t>。</a:t>
            </a:r>
            <a:endParaRPr lang="en-US" altLang="zh-CN" sz="2400" b="1" dirty="0" smtClean="0">
              <a:latin typeface="仿宋" pitchFamily="49" charset="-122"/>
              <a:ea typeface="仿宋" pitchFamily="49" charset="-122"/>
              <a:sym typeface="Wingdings"/>
            </a:endParaRPr>
          </a:p>
          <a:p>
            <a:pPr>
              <a:buSzPct val="100000"/>
            </a:pPr>
            <a:r>
              <a:rPr lang="en-US" altLang="zh-CN" sz="2400" b="1" dirty="0" smtClean="0">
                <a:latin typeface="仿宋" pitchFamily="49" charset="-122"/>
                <a:ea typeface="仿宋" pitchFamily="49" charset="-122"/>
                <a:sym typeface="Wingdings"/>
              </a:rPr>
              <a:t> </a:t>
            </a:r>
            <a:r>
              <a:rPr lang="en-US" altLang="zh-CN" sz="2400" b="1" dirty="0" smtClean="0">
                <a:latin typeface="仿宋" pitchFamily="49" charset="-122"/>
                <a:ea typeface="仿宋" pitchFamily="49" charset="-122"/>
                <a:sym typeface="Wingdings"/>
              </a:rPr>
              <a:t>                           ——《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马铃薯的世界传播之旅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》</a:t>
            </a:r>
            <a:endParaRPr lang="zh-CN" altLang="en-US" sz="2400" b="1" dirty="0">
              <a:latin typeface="仿宋" pitchFamily="49" charset="-122"/>
              <a:ea typeface="仿宋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43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3"/>
          <p:cNvGrpSpPr>
            <a:grpSpLocks/>
          </p:cNvGrpSpPr>
          <p:nvPr/>
        </p:nvGrpSpPr>
        <p:grpSpPr bwMode="auto">
          <a:xfrm>
            <a:off x="960251" y="522567"/>
            <a:ext cx="10913502" cy="5528609"/>
            <a:chOff x="683568" y="1560623"/>
            <a:chExt cx="7548535" cy="3582853"/>
          </a:xfrm>
        </p:grpSpPr>
        <p:sp>
          <p:nvSpPr>
            <p:cNvPr id="5" name="直角三角形 14"/>
            <p:cNvSpPr>
              <a:spLocks noChangeArrowheads="1"/>
            </p:cNvSpPr>
            <p:nvPr/>
          </p:nvSpPr>
          <p:spPr bwMode="auto">
            <a:xfrm rot="2460000" flipH="1" flipV="1">
              <a:off x="7768656" y="1648284"/>
              <a:ext cx="394388" cy="357805"/>
            </a:xfrm>
            <a:prstGeom prst="rtTriangle">
              <a:avLst/>
            </a:prstGeom>
            <a:solidFill>
              <a:srgbClr val="9A7500"/>
            </a:solidFill>
            <a:ln w="25400" cap="flat" algn="ctr">
              <a:noFill/>
              <a:prstDash val="solid"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buSzPct val="100000"/>
              </a:pPr>
              <a:endParaRPr lang="en-US">
                <a:solidFill>
                  <a:srgbClr val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6" name="矩形 11">
              <a:extLst>
                <a:ext uri="{FF2B5EF4-FFF2-40B4-BE49-F238E27FC236}">
                  <a16:creationId xmlns:a16="http://schemas.microsoft.com/office/drawing/2014/main" xmlns="" id="{660D28DB-62D4-4616-B09D-4AADDE36668D}"/>
                </a:ext>
              </a:extLst>
            </p:cNvPr>
            <p:cNvSpPr/>
            <p:nvPr/>
          </p:nvSpPr>
          <p:spPr>
            <a:xfrm>
              <a:off x="683568" y="1714752"/>
              <a:ext cx="7344996" cy="3428724"/>
            </a:xfrm>
            <a:custGeom>
              <a:avLst/>
              <a:gdLst>
                <a:gd name="connsiteX0" fmla="*/ 4320480 w 4320480"/>
                <a:gd name="connsiteY0" fmla="*/ 0 h 1944216"/>
                <a:gd name="connsiteX1" fmla="*/ 4320480 w 4320480"/>
                <a:gd name="connsiteY1" fmla="*/ 1944216 h 1944216"/>
                <a:gd name="connsiteX2" fmla="*/ 0 w 4320480"/>
                <a:gd name="connsiteY2" fmla="*/ 1944216 h 1944216"/>
                <a:gd name="connsiteX3" fmla="*/ 0 w 4320480"/>
                <a:gd name="connsiteY3" fmla="*/ 0 h 1944216"/>
                <a:gd name="connsiteX4" fmla="*/ 4411920 w 4411920"/>
                <a:gd name="connsiteY4" fmla="*/ 91440 h 194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0480" h="1944216">
                  <a:moveTo>
                    <a:pt x="4320480" y="0"/>
                  </a:moveTo>
                  <a:lnTo>
                    <a:pt x="4320480" y="1944216"/>
                  </a:lnTo>
                  <a:lnTo>
                    <a:pt x="0" y="1944216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984807">
                  <a:alpha val="50980"/>
                </a:srgbClr>
              </a:solidFill>
              <a:prstDash val="solid"/>
            </a:ln>
            <a:effectLst>
              <a:outerShdw blurRad="215900" sx="104000" sy="104000" algn="ctr" rotWithShape="0">
                <a:srgbClr val="F79646">
                  <a:lumMod val="50000"/>
                  <a:alpha val="39000"/>
                </a:srgbClr>
              </a:outerShdw>
            </a:effectLst>
          </p:spPr>
          <p:txBody>
            <a:bodyPr anchor="ctr"/>
            <a:lstStyle/>
            <a:p>
              <a:pPr algn="ctr">
                <a:buSzPct val="100000"/>
              </a:pPr>
              <a:endParaRPr lang="en-US">
                <a:solidFill>
                  <a:srgbClr val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7" name="五边形 40"/>
            <p:cNvSpPr>
              <a:spLocks noChangeArrowheads="1"/>
            </p:cNvSpPr>
            <p:nvPr/>
          </p:nvSpPr>
          <p:spPr bwMode="auto">
            <a:xfrm flipH="1">
              <a:off x="6647927" y="1560623"/>
              <a:ext cx="1584176" cy="307799"/>
            </a:xfrm>
            <a:prstGeom prst="homePlate">
              <a:avLst>
                <a:gd name="adj" fmla="val 49991"/>
              </a:avLst>
            </a:prstGeom>
            <a:gradFill rotWithShape="1">
              <a:gsLst>
                <a:gs pos="0">
                  <a:srgbClr val="C97937"/>
                </a:gs>
                <a:gs pos="0">
                  <a:srgbClr val="C97937"/>
                </a:gs>
                <a:gs pos="3999">
                  <a:srgbClr val="FFC000"/>
                </a:gs>
                <a:gs pos="93999">
                  <a:srgbClr val="FFC000"/>
                </a:gs>
                <a:gs pos="100000">
                  <a:srgbClr val="FFC000"/>
                </a:gs>
              </a:gsLst>
              <a:lin ang="10800000" scaled="1"/>
            </a:gradFill>
            <a:ln w="25400" cap="flat" algn="ctr">
              <a:noFill/>
              <a:prstDash val="solid"/>
              <a:miter lim="800000"/>
              <a:headEnd/>
              <a:tailEnd/>
            </a:ln>
            <a:effectLst>
              <a:outerShdw dist="38100" dir="8100000" algn="tr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buSzPct val="100000"/>
              </a:pPr>
              <a:endParaRPr lang="en-US">
                <a:solidFill>
                  <a:srgbClr val="FFFFFF"/>
                </a:solidFill>
                <a:latin typeface="Calibri"/>
                <a:cs typeface="Arial" charset="0"/>
              </a:endParaRPr>
            </a:p>
          </p:txBody>
        </p:sp>
      </p:grpSp>
      <p:sp>
        <p:nvSpPr>
          <p:cNvPr id="2" name="文本框 13">
            <a:extLst>
              <a:ext uri="{FF2B5EF4-FFF2-40B4-BE49-F238E27FC236}">
                <a16:creationId xmlns:a16="http://schemas.microsoft.com/office/drawing/2014/main" xmlns="" id="{7BD9BD3C-CAAD-44D3-9B97-CA75D9261E97}"/>
              </a:ext>
            </a:extLst>
          </p:cNvPr>
          <p:cNvSpPr txBox="1"/>
          <p:nvPr/>
        </p:nvSpPr>
        <p:spPr bwMode="auto">
          <a:xfrm>
            <a:off x="1102753" y="747432"/>
            <a:ext cx="10542400" cy="37856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altLang="zh-CN" sz="2400" b="1" dirty="0" smtClean="0">
                <a:latin typeface="楷体" pitchFamily="49" charset="-122"/>
                <a:ea typeface="楷体" pitchFamily="49" charset="-122"/>
                <a:sym typeface="Wingdings"/>
              </a:rPr>
              <a:t>1.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  <a:sym typeface="Wingdings"/>
              </a:rPr>
              <a:t>传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Wingdings"/>
              </a:rPr>
              <a:t>播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  <a:p>
            <a:pPr>
              <a:buSzPct val="100000"/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Wingdings"/>
              </a:rPr>
              <a:t>（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  <a:sym typeface="Wingdings"/>
              </a:rPr>
              <a:t>1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Wingdings"/>
              </a:rPr>
              <a:t>）玉米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  <a:sym typeface="Wingdings"/>
              </a:rPr>
              <a:t>——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Wingdings"/>
              </a:rPr>
              <a:t>①传入欧洲，最初只种植在庭院中，供观赏。②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  <a:sym typeface="Wingdings"/>
              </a:rPr>
              <a:t>16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Wingdings"/>
              </a:rPr>
              <a:t>世纪中叶起，玉米在南欧广泛种植，成为主要粮食和饲料作物之一。③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  <a:sym typeface="Wingdings"/>
              </a:rPr>
              <a:t>17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Wingdings"/>
              </a:rPr>
              <a:t>世纪，成为仅次于小麦的粮食作物，传遍欧洲。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  <a:p>
            <a:pPr>
              <a:buSzPct val="100000"/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Wingdings"/>
              </a:rPr>
              <a:t>（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  <a:sym typeface="Wingdings"/>
              </a:rPr>
              <a:t>2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Wingdings"/>
              </a:rPr>
              <a:t>）马铃薯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  <a:sym typeface="Wingdings"/>
              </a:rPr>
              <a:t>——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Wingdings"/>
              </a:rPr>
              <a:t>①最初只种植在庭院中，供观赏。②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  <a:sym typeface="Wingdings"/>
              </a:rPr>
              <a:t>16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Wingdings"/>
              </a:rPr>
              <a:t>世纪末，作为食用作物开始在欧洲推广。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  <a:p>
            <a:pPr>
              <a:buSzPct val="100000"/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Wingdings"/>
              </a:rPr>
              <a:t>（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  <a:sym typeface="Wingdings"/>
              </a:rPr>
              <a:t>3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Wingdings"/>
              </a:rPr>
              <a:t>）甘薯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  <a:sym typeface="Wingdings"/>
              </a:rPr>
              <a:t>——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Wingdings"/>
              </a:rPr>
              <a:t>传播缓慢。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  <a:p>
            <a:pPr>
              <a:buSzPct val="100000"/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Wingdings"/>
              </a:rPr>
              <a:t>（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  <a:sym typeface="Wingdings"/>
              </a:rPr>
              <a:t>4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Wingdings"/>
              </a:rPr>
              <a:t>）番茄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  <a:sym typeface="Wingdings"/>
              </a:rPr>
              <a:t>——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Wingdings"/>
              </a:rPr>
              <a:t>①由西班牙人带回欧洲，最初也是作为观赏植物。②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  <a:sym typeface="Wingdings"/>
              </a:rPr>
              <a:t>18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Wingdings"/>
              </a:rPr>
              <a:t>世纪中叶开始作为食用栽培。③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  <a:sym typeface="Wingdings"/>
              </a:rPr>
              <a:t>18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Wingdings"/>
              </a:rPr>
              <a:t>世纪末，欧洲培育的番茄新品种传回美洲。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  <a:p>
            <a:pPr>
              <a:buSzPct val="100000"/>
            </a:pPr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Wingdings"/>
              </a:rPr>
              <a:t>（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  <a:sym typeface="Wingdings"/>
              </a:rPr>
              <a:t>5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Wingdings"/>
              </a:rPr>
              <a:t>）辣椒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  <a:sym typeface="Wingdings"/>
              </a:rPr>
              <a:t>——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Wingdings"/>
              </a:rPr>
              <a:t>①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  <a:sym typeface="Wingdings"/>
              </a:rPr>
              <a:t>15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Wingdings"/>
              </a:rPr>
              <a:t>世纪末传入西班牙。②</a:t>
            </a:r>
            <a:r>
              <a:rPr lang="en-US" altLang="zh-CN" sz="2400" b="1" dirty="0">
                <a:latin typeface="楷体" pitchFamily="49" charset="-122"/>
                <a:ea typeface="楷体" pitchFamily="49" charset="-122"/>
                <a:sym typeface="Wingdings"/>
              </a:rPr>
              <a:t>16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  <a:sym typeface="Wingdings"/>
              </a:rPr>
              <a:t>世纪，辣椒传到英国等欧洲国家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  <a:sym typeface="Wingdings"/>
              </a:rPr>
              <a:t>。</a:t>
            </a:r>
          </a:p>
        </p:txBody>
      </p:sp>
      <p:sp>
        <p:nvSpPr>
          <p:cNvPr id="3" name="文本框 14"/>
          <p:cNvSpPr>
            <a:spLocks noChangeArrowheads="1"/>
          </p:cNvSpPr>
          <p:nvPr/>
        </p:nvSpPr>
        <p:spPr bwMode="auto">
          <a:xfrm>
            <a:off x="1491971" y="4643048"/>
            <a:ext cx="9615299" cy="1200329"/>
          </a:xfrm>
          <a:prstGeom prst="rect">
            <a:avLst/>
          </a:prstGeom>
          <a:solidFill>
            <a:schemeClr val="bg1"/>
          </a:solidFill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特</a:t>
            </a:r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点：</a:t>
            </a:r>
            <a:endParaRPr lang="en-US" altLang="zh-CN" sz="2400" b="1" dirty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b="1" dirty="0">
                <a:latin typeface="楷体" pitchFamily="49" charset="-122"/>
                <a:ea typeface="楷体" pitchFamily="49" charset="-122"/>
              </a:rPr>
              <a:t>    由拒绝到接受；由庭院种植到全面推广；品种不断得到优化；对促进欧洲经济发展，人口增长起到重要作用。</a:t>
            </a:r>
          </a:p>
        </p:txBody>
      </p:sp>
    </p:spTree>
    <p:extLst>
      <p:ext uri="{BB962C8B-B14F-4D97-AF65-F5344CB8AC3E}">
        <p14:creationId xmlns:p14="http://schemas.microsoft.com/office/powerpoint/2010/main" xmlns="" val="210543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>
            <a:extLst>
              <a:ext uri="{FF2B5EF4-FFF2-40B4-BE49-F238E27FC236}">
                <a16:creationId xmlns:a16="http://schemas.microsoft.com/office/drawing/2014/main" xmlns="" id="{5A5165B3-F45F-41A7-9A26-C3C4A808DD23}"/>
              </a:ext>
            </a:extLst>
          </p:cNvPr>
          <p:cNvSpPr txBox="1"/>
          <p:nvPr/>
        </p:nvSpPr>
        <p:spPr>
          <a:xfrm>
            <a:off x="1176991" y="600636"/>
            <a:ext cx="8020050" cy="7747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>
              <a:lnSpc>
                <a:spcPct val="90000"/>
              </a:lnSpc>
              <a:spcAft>
                <a:spcPts val="600"/>
              </a:spcAft>
              <a:buSzPct val="100000"/>
            </a:pPr>
            <a:r>
              <a:rPr lang="zh-CN" altLang="en-US" sz="2800" b="1" dirty="0">
                <a:latin typeface="华文新魏" pitchFamily="2" charset="-122"/>
                <a:ea typeface="华文新魏" pitchFamily="2" charset="-122"/>
                <a:sym typeface="Wingdings"/>
              </a:rPr>
              <a:t>一、</a:t>
            </a:r>
            <a:r>
              <a:rPr lang="en-US" altLang="zh-CN" sz="28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远走他乡”</a:t>
            </a:r>
            <a:r>
              <a:rPr lang="en-US" altLang="zh-CN" sz="2800" b="1" dirty="0">
                <a:latin typeface="华文新魏" pitchFamily="2" charset="-122"/>
                <a:ea typeface="华文新魏" pitchFamily="2" charset="-122"/>
                <a:sym typeface="Wingdings"/>
              </a:rPr>
              <a:t>---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  <a:sym typeface="Wingdings"/>
              </a:rPr>
              <a:t>美洲物种的外传</a:t>
            </a:r>
            <a:endParaRPr lang="en-US" altLang="zh-CN" sz="2800" b="1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文本框 5">
            <a:extLst>
              <a:ext uri="{FF2B5EF4-FFF2-40B4-BE49-F238E27FC236}">
                <a16:creationId xmlns:a16="http://schemas.microsoft.com/office/drawing/2014/main" xmlns="" id="{AFE5BBF0-E49F-41CB-BE24-B802F6209B72}"/>
              </a:ext>
            </a:extLst>
          </p:cNvPr>
          <p:cNvSpPr txBox="1"/>
          <p:nvPr/>
        </p:nvSpPr>
        <p:spPr>
          <a:xfrm>
            <a:off x="905995" y="1622892"/>
            <a:ext cx="10308851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zh-CN" altLang="en-US" sz="2400" b="1" dirty="0">
                <a:solidFill>
                  <a:srgbClr val="0000CC"/>
                </a:solidFill>
                <a:latin typeface="黑体" pitchFamily="49" charset="-122"/>
                <a:ea typeface="黑体" pitchFamily="49" charset="-122"/>
                <a:sym typeface="Wingdings"/>
              </a:rPr>
              <a:t>★史论实证：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  <a:sym typeface="Wingdings"/>
              </a:rPr>
              <a:t>结合材料并阅读教材，谈谈美洲大陆物种在中国传播的史实。</a:t>
            </a: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xmlns="" id="{B342F2BC-B9AD-4B07-A3E0-2382926EED51}"/>
              </a:ext>
            </a:extLst>
          </p:cNvPr>
          <p:cNvSpPr txBox="1"/>
          <p:nvPr/>
        </p:nvSpPr>
        <p:spPr>
          <a:xfrm>
            <a:off x="937653" y="2416269"/>
            <a:ext cx="10277194" cy="3416320"/>
          </a:xfrm>
          <a:prstGeom prst="rect">
            <a:avLst/>
          </a:prstGeom>
          <a:noFill/>
          <a:ln>
            <a:solidFill>
              <a:srgbClr val="7030A0"/>
            </a:solidFill>
            <a:prstDash val="lgDashDotDot"/>
          </a:ln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  材料：王象晋的园艺学著作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《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二如亭群芳谱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》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（初刻于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1621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年）中有番茄的记载，称为蕃柿，特别强调了它果实的美观，“火伞火珠未足为喻”。</a:t>
            </a:r>
            <a:endParaRPr lang="en-US" altLang="zh-CN" sz="2400" b="1" dirty="0">
              <a:latin typeface="仿宋" pitchFamily="49" charset="-122"/>
              <a:ea typeface="仿宋" pitchFamily="49" charset="-122"/>
            </a:endParaRPr>
          </a:p>
          <a:p>
            <a:pPr>
              <a:buSzPct val="100000"/>
            </a:pP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材料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2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：丛生，百花，子俨秃笔头，味辣，色红，甚可观，子种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  <a:sym typeface="Wingdings"/>
              </a:rPr>
              <a:t>。</a:t>
            </a:r>
            <a:endParaRPr lang="en-US" altLang="zh-CN" sz="2400" b="1" dirty="0" smtClean="0">
              <a:latin typeface="仿宋" pitchFamily="49" charset="-122"/>
              <a:ea typeface="仿宋" pitchFamily="49" charset="-122"/>
              <a:sym typeface="Wingdings"/>
            </a:endParaRPr>
          </a:p>
          <a:p>
            <a:pPr>
              <a:buSzPct val="100000"/>
            </a:pPr>
            <a:r>
              <a:rPr lang="en-US" altLang="zh-CN" sz="2400" b="1" dirty="0" smtClean="0">
                <a:latin typeface="仿宋" pitchFamily="49" charset="-122"/>
                <a:ea typeface="仿宋" pitchFamily="49" charset="-122"/>
                <a:sym typeface="Wingdings"/>
              </a:rPr>
              <a:t> </a:t>
            </a:r>
            <a:r>
              <a:rPr lang="en-US" altLang="zh-CN" sz="2400" b="1" dirty="0" smtClean="0">
                <a:latin typeface="仿宋" pitchFamily="49" charset="-122"/>
                <a:ea typeface="仿宋" pitchFamily="49" charset="-122"/>
                <a:sym typeface="Wingdings"/>
              </a:rPr>
              <a:t>                                  ——[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明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]  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高濂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《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遵生八笺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》</a:t>
            </a:r>
            <a:endParaRPr lang="zh-CN" altLang="en-US" sz="2400" b="1" dirty="0">
              <a:latin typeface="仿宋" pitchFamily="49" charset="-122"/>
              <a:ea typeface="仿宋" pitchFamily="49" charset="-122"/>
            </a:endParaRPr>
          </a:p>
          <a:p>
            <a:pPr>
              <a:buSzPct val="100000"/>
            </a:pP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材料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3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：蔓生叶如豆，根圆如鸡卵，内白皮黄，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……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煮食、亦可蒸食。又煮芋汁，洗腻衣，洁白如玉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  <a:sym typeface="Wingdings"/>
              </a:rPr>
              <a:t>”。</a:t>
            </a:r>
            <a:endParaRPr lang="en-US" altLang="zh-CN" sz="2400" b="1" dirty="0" smtClean="0">
              <a:latin typeface="仿宋" pitchFamily="49" charset="-122"/>
              <a:ea typeface="仿宋" pitchFamily="49" charset="-122"/>
              <a:sym typeface="Wingdings"/>
            </a:endParaRPr>
          </a:p>
          <a:p>
            <a:pPr>
              <a:buSzPct val="100000"/>
            </a:pPr>
            <a:r>
              <a:rPr lang="en-US" altLang="zh-CN" sz="2400" b="1" dirty="0" smtClean="0">
                <a:latin typeface="仿宋" pitchFamily="49" charset="-122"/>
                <a:ea typeface="仿宋" pitchFamily="49" charset="-122"/>
                <a:sym typeface="Wingdings"/>
              </a:rPr>
              <a:t> </a:t>
            </a:r>
            <a:r>
              <a:rPr lang="en-US" altLang="zh-CN" sz="2400" b="1" dirty="0" smtClean="0">
                <a:latin typeface="仿宋" pitchFamily="49" charset="-122"/>
                <a:ea typeface="仿宋" pitchFamily="49" charset="-122"/>
                <a:sym typeface="Wingdings"/>
              </a:rPr>
              <a:t>                                   ——[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明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]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徐光启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《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农政全书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》</a:t>
            </a:r>
            <a:endParaRPr lang="zh-CN" altLang="en-US" sz="2400" b="1" dirty="0">
              <a:latin typeface="仿宋" pitchFamily="49" charset="-122"/>
              <a:ea typeface="仿宋" pitchFamily="49" charset="-122"/>
            </a:endParaRPr>
          </a:p>
          <a:p>
            <a:pPr>
              <a:buSzPct val="100000"/>
            </a:pP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材料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4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：“玉麦须，味甜，性微温，入阳明胃经，通肠下气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……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”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 </a:t>
            </a:r>
            <a:endParaRPr lang="en-US" altLang="zh-CN" sz="2400" b="1" dirty="0" smtClean="0">
              <a:latin typeface="仿宋" pitchFamily="49" charset="-122"/>
              <a:ea typeface="仿宋" pitchFamily="49" charset="-122"/>
              <a:sym typeface="Wingdings"/>
            </a:endParaRPr>
          </a:p>
          <a:p>
            <a:pPr>
              <a:buSzPct val="100000"/>
            </a:pPr>
            <a:r>
              <a:rPr lang="en-US" altLang="zh-CN" sz="2400" b="1" dirty="0" smtClean="0">
                <a:latin typeface="仿宋" pitchFamily="49" charset="-122"/>
                <a:ea typeface="仿宋" pitchFamily="49" charset="-122"/>
                <a:sym typeface="Wingdings"/>
              </a:rPr>
              <a:t> </a:t>
            </a:r>
            <a:r>
              <a:rPr lang="en-US" altLang="zh-CN" sz="2400" b="1" dirty="0" smtClean="0">
                <a:latin typeface="仿宋" pitchFamily="49" charset="-122"/>
                <a:ea typeface="仿宋" pitchFamily="49" charset="-122"/>
                <a:sym typeface="Wingdings"/>
              </a:rPr>
              <a:t>                                        ——[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明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]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兰茂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《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滇南本草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》</a:t>
            </a:r>
            <a:endParaRPr lang="zh-CN" altLang="en-US" sz="2400" b="1" dirty="0">
              <a:latin typeface="仿宋" pitchFamily="49" charset="-122"/>
              <a:ea typeface="仿宋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43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3"/>
          <p:cNvGrpSpPr>
            <a:grpSpLocks/>
          </p:cNvGrpSpPr>
          <p:nvPr/>
        </p:nvGrpSpPr>
        <p:grpSpPr bwMode="auto">
          <a:xfrm>
            <a:off x="1242640" y="925980"/>
            <a:ext cx="10496642" cy="4354513"/>
            <a:chOff x="683568" y="1560623"/>
            <a:chExt cx="7548535" cy="3582853"/>
          </a:xfrm>
        </p:grpSpPr>
        <p:sp>
          <p:nvSpPr>
            <p:cNvPr id="4" name="直角三角形 14"/>
            <p:cNvSpPr>
              <a:spLocks noChangeArrowheads="1"/>
            </p:cNvSpPr>
            <p:nvPr/>
          </p:nvSpPr>
          <p:spPr bwMode="auto">
            <a:xfrm rot="2460000" flipH="1" flipV="1">
              <a:off x="7768656" y="1648284"/>
              <a:ext cx="394388" cy="357805"/>
            </a:xfrm>
            <a:prstGeom prst="rtTriangle">
              <a:avLst/>
            </a:prstGeom>
            <a:solidFill>
              <a:srgbClr val="9A7500"/>
            </a:solidFill>
            <a:ln w="25400" cap="flat" algn="ctr">
              <a:noFill/>
              <a:prstDash val="solid"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buSzPct val="100000"/>
              </a:pPr>
              <a:endParaRPr lang="en-US">
                <a:solidFill>
                  <a:srgbClr val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5" name="矩形 11">
              <a:extLst>
                <a:ext uri="{FF2B5EF4-FFF2-40B4-BE49-F238E27FC236}">
                  <a16:creationId xmlns:a16="http://schemas.microsoft.com/office/drawing/2014/main" xmlns="" id="{660D28DB-62D4-4616-B09D-4AADDE36668D}"/>
                </a:ext>
              </a:extLst>
            </p:cNvPr>
            <p:cNvSpPr/>
            <p:nvPr/>
          </p:nvSpPr>
          <p:spPr>
            <a:xfrm>
              <a:off x="683568" y="1714752"/>
              <a:ext cx="7344996" cy="3428724"/>
            </a:xfrm>
            <a:custGeom>
              <a:avLst/>
              <a:gdLst>
                <a:gd name="connsiteX0" fmla="*/ 4320480 w 4320480"/>
                <a:gd name="connsiteY0" fmla="*/ 0 h 1944216"/>
                <a:gd name="connsiteX1" fmla="*/ 4320480 w 4320480"/>
                <a:gd name="connsiteY1" fmla="*/ 1944216 h 1944216"/>
                <a:gd name="connsiteX2" fmla="*/ 0 w 4320480"/>
                <a:gd name="connsiteY2" fmla="*/ 1944216 h 1944216"/>
                <a:gd name="connsiteX3" fmla="*/ 0 w 4320480"/>
                <a:gd name="connsiteY3" fmla="*/ 0 h 1944216"/>
                <a:gd name="connsiteX4" fmla="*/ 4411920 w 4411920"/>
                <a:gd name="connsiteY4" fmla="*/ 91440 h 194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0480" h="1944216">
                  <a:moveTo>
                    <a:pt x="4320480" y="0"/>
                  </a:moveTo>
                  <a:lnTo>
                    <a:pt x="4320480" y="1944216"/>
                  </a:lnTo>
                  <a:lnTo>
                    <a:pt x="0" y="1944216"/>
                  </a:lnTo>
                  <a:lnTo>
                    <a:pt x="0" y="0"/>
                  </a:lnTo>
                </a:path>
              </a:pathLst>
            </a:custGeom>
            <a:solidFill>
              <a:sysClr val="window" lastClr="FFFFFF"/>
            </a:solidFill>
            <a:ln w="25400" cap="flat" cmpd="sng" algn="ctr">
              <a:solidFill>
                <a:srgbClr val="984807">
                  <a:alpha val="50980"/>
                </a:srgbClr>
              </a:solidFill>
              <a:prstDash val="solid"/>
            </a:ln>
            <a:effectLst>
              <a:outerShdw blurRad="215900" sx="104000" sy="104000" algn="ctr" rotWithShape="0">
                <a:srgbClr val="F79646">
                  <a:lumMod val="50000"/>
                  <a:alpha val="39000"/>
                </a:srgbClr>
              </a:outerShdw>
            </a:effectLst>
          </p:spPr>
          <p:txBody>
            <a:bodyPr anchor="ctr"/>
            <a:lstStyle/>
            <a:p>
              <a:pPr algn="ctr">
                <a:buSzPct val="100000"/>
              </a:pPr>
              <a:endParaRPr lang="en-US">
                <a:solidFill>
                  <a:srgbClr val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6" name="五边形 40"/>
            <p:cNvSpPr>
              <a:spLocks noChangeArrowheads="1"/>
            </p:cNvSpPr>
            <p:nvPr/>
          </p:nvSpPr>
          <p:spPr bwMode="auto">
            <a:xfrm flipH="1">
              <a:off x="6647927" y="1560623"/>
              <a:ext cx="1584176" cy="307799"/>
            </a:xfrm>
            <a:prstGeom prst="homePlate">
              <a:avLst>
                <a:gd name="adj" fmla="val 49991"/>
              </a:avLst>
            </a:prstGeom>
            <a:gradFill rotWithShape="1">
              <a:gsLst>
                <a:gs pos="0">
                  <a:srgbClr val="C97937"/>
                </a:gs>
                <a:gs pos="0">
                  <a:srgbClr val="C97937"/>
                </a:gs>
                <a:gs pos="3999">
                  <a:srgbClr val="FFC000"/>
                </a:gs>
                <a:gs pos="93999">
                  <a:srgbClr val="FFC000"/>
                </a:gs>
                <a:gs pos="100000">
                  <a:srgbClr val="FFC000"/>
                </a:gs>
              </a:gsLst>
              <a:lin ang="10800000" scaled="1"/>
            </a:gradFill>
            <a:ln w="25400" cap="flat" algn="ctr">
              <a:noFill/>
              <a:prstDash val="solid"/>
              <a:miter lim="800000"/>
              <a:headEnd/>
              <a:tailEnd/>
            </a:ln>
            <a:effectLst>
              <a:outerShdw dist="38100" dir="8100000" algn="tr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>
                <a:buSzPct val="100000"/>
              </a:pPr>
              <a:endParaRPr lang="en-US">
                <a:solidFill>
                  <a:srgbClr val="FFFFFF"/>
                </a:solidFill>
                <a:latin typeface="Calibri"/>
                <a:cs typeface="Arial" charset="0"/>
              </a:endParaRPr>
            </a:p>
          </p:txBody>
        </p:sp>
      </p:grpSp>
      <p:sp>
        <p:nvSpPr>
          <p:cNvPr id="2" name="文本框 11">
            <a:extLst>
              <a:ext uri="{FF2B5EF4-FFF2-40B4-BE49-F238E27FC236}">
                <a16:creationId xmlns:a16="http://schemas.microsoft.com/office/drawing/2014/main" xmlns="" id="{8557B3EC-6999-4CA2-B594-B2A7C3A17928}"/>
              </a:ext>
            </a:extLst>
          </p:cNvPr>
          <p:cNvSpPr txBox="1"/>
          <p:nvPr/>
        </p:nvSpPr>
        <p:spPr bwMode="auto">
          <a:xfrm>
            <a:off x="1385701" y="1388129"/>
            <a:ext cx="9681228" cy="397031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zh-CN" altLang="en-US" sz="2400" dirty="0">
                <a:latin typeface="楷体" pitchFamily="49" charset="-122"/>
                <a:ea typeface="楷体" pitchFamily="49" charset="-122"/>
                <a:sym typeface="Wingdings"/>
              </a:rPr>
              <a:t>       材料分别提到古人对番茄、辣椒、马铃薯、玉米的认识，说明明朝时期这些原产于美洲的作物已经进入中国。玉米传入中国后，先是在丘陵山地种植，后来逐渐扩展到平原地区。清朝时，玉米得到大规模推广，鸦片战争前，玉米种植已遍及全国。马铃薯和甘薯的传播历程与玉米相似。明朝万历年间，番茄被引入中国，长期被当做观赏和药用植物，清光绪年间，开始作为食用蔬菜在菜园种植。明朝时辣椒传入中国，被称为“番椒”。</a:t>
            </a:r>
            <a:endParaRPr lang="en-US" altLang="zh-CN" sz="24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43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1F1277A8-DDEB-4DF7-A9D5-4ADF62E58C15}"/>
              </a:ext>
            </a:extLst>
          </p:cNvPr>
          <p:cNvSpPr txBox="1"/>
          <p:nvPr/>
        </p:nvSpPr>
        <p:spPr>
          <a:xfrm>
            <a:off x="907115" y="2157786"/>
            <a:ext cx="10307732" cy="3046988"/>
          </a:xfrm>
          <a:prstGeom prst="rect">
            <a:avLst/>
          </a:prstGeom>
          <a:noFill/>
          <a:ln>
            <a:solidFill>
              <a:srgbClr val="7030A0"/>
            </a:solidFill>
            <a:prstDash val="lgDashDotDot"/>
          </a:ln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  材料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1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：番薯种出海外吕宋。明万历间，闽人陈振龙贸易其地，得藤苗及栽种之法入中国。值闽中旱饥，振龙子经纶白于巡抚金学曾令试为种时，大有收获，可充谷食之半。自是硗确之地遍行栽播。   </a:t>
            </a:r>
            <a:endParaRPr lang="en-US" altLang="zh-CN" sz="2400" b="1" dirty="0">
              <a:latin typeface="仿宋" pitchFamily="49" charset="-122"/>
              <a:ea typeface="仿宋" pitchFamily="49" charset="-122"/>
            </a:endParaRPr>
          </a:p>
          <a:p>
            <a:pPr>
              <a:buSzPct val="100000"/>
            </a:pP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                      </a:t>
            </a:r>
            <a:r>
              <a:rPr lang="en-US" altLang="zh-CN" sz="2400" b="1" dirty="0" smtClean="0">
                <a:latin typeface="仿宋" pitchFamily="49" charset="-122"/>
                <a:ea typeface="仿宋" pitchFamily="49" charset="-122"/>
                <a:sym typeface="Wingdings"/>
              </a:rPr>
              <a:t>                 ——</a:t>
            </a:r>
            <a:r>
              <a:rPr lang="en-US" altLang="zh-CN" sz="2400" b="1" dirty="0" smtClean="0">
                <a:latin typeface="仿宋" pitchFamily="49" charset="-122"/>
                <a:ea typeface="仿宋" pitchFamily="49" charset="-122"/>
                <a:sym typeface="宋体" charset="-122"/>
              </a:rPr>
              <a:t>[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宋体" charset="-122"/>
              </a:rPr>
              <a:t>清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宋体" charset="-122"/>
              </a:rPr>
              <a:t>]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陈世元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《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金薯传习录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》</a:t>
            </a:r>
          </a:p>
          <a:p>
            <a:pPr>
              <a:buSzPct val="100000"/>
            </a:pP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材料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2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：邑境山多田少，居民倍增，稻不足以给，则于山上种包谷、洋芋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……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。深林剪伐殆尽，巨阜危峰，一望皆包谷地也。          </a:t>
            </a:r>
            <a:endParaRPr lang="en-US" altLang="zh-CN" sz="2400" b="1" dirty="0" smtClean="0">
              <a:latin typeface="仿宋" pitchFamily="49" charset="-122"/>
              <a:ea typeface="仿宋" pitchFamily="49" charset="-122"/>
              <a:sym typeface="Wingdings"/>
            </a:endParaRPr>
          </a:p>
          <a:p>
            <a:pPr>
              <a:buSzPct val="100000"/>
            </a:pPr>
            <a:r>
              <a:rPr lang="en-US" altLang="zh-CN" sz="2400" b="1" dirty="0" smtClean="0">
                <a:latin typeface="仿宋" pitchFamily="49" charset="-122"/>
                <a:ea typeface="仿宋" pitchFamily="49" charset="-122"/>
                <a:sym typeface="Wingdings"/>
              </a:rPr>
              <a:t> </a:t>
            </a:r>
            <a:r>
              <a:rPr lang="en-US" altLang="zh-CN" sz="2400" b="1" dirty="0" smtClean="0">
                <a:latin typeface="仿宋" pitchFamily="49" charset="-122"/>
                <a:ea typeface="仿宋" pitchFamily="49" charset="-122"/>
                <a:sym typeface="Wingdings"/>
              </a:rPr>
              <a:t>                                 ——</a:t>
            </a:r>
            <a:r>
              <a:rPr lang="en-US" altLang="zh-CN" sz="2400" b="1" dirty="0" smtClean="0">
                <a:latin typeface="仿宋" pitchFamily="49" charset="-122"/>
                <a:ea typeface="仿宋" pitchFamily="49" charset="-122"/>
                <a:sym typeface="宋体" charset="-122"/>
              </a:rPr>
              <a:t>[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宋体" charset="-122"/>
              </a:rPr>
              <a:t>清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宋体" charset="-122"/>
              </a:rPr>
              <a:t>]  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宋体" charset="-122"/>
              </a:rPr>
              <a:t>袁景辉纂修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宋体" charset="-122"/>
              </a:rPr>
              <a:t>《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宋体" charset="-122"/>
              </a:rPr>
              <a:t>建始县志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宋体" charset="-122"/>
              </a:rPr>
              <a:t>》</a:t>
            </a:r>
          </a:p>
          <a:p>
            <a:pPr>
              <a:buSzPct val="100000"/>
            </a:pPr>
            <a:endParaRPr lang="en-US" altLang="zh-CN" sz="2400" b="1" dirty="0">
              <a:latin typeface="仿宋" pitchFamily="49" charset="-122"/>
              <a:ea typeface="仿宋" pitchFamily="49" charset="-122"/>
              <a:sym typeface="Wingding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D917919A-B8A2-4B81-87CF-794C0D7CEC5A}"/>
              </a:ext>
            </a:extLst>
          </p:cNvPr>
          <p:cNvSpPr txBox="1"/>
          <p:nvPr/>
        </p:nvSpPr>
        <p:spPr>
          <a:xfrm>
            <a:off x="1079967" y="1556124"/>
            <a:ext cx="9583551" cy="4001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zh-CN" altLang="en-US" sz="2000" b="1" dirty="0">
                <a:solidFill>
                  <a:srgbClr val="0000CC"/>
                </a:solidFill>
                <a:latin typeface="楷体" pitchFamily="49" charset="-122"/>
                <a:ea typeface="楷体" pitchFamily="49" charset="-122"/>
                <a:cs typeface="等线"/>
                <a:sym typeface="Wingdings"/>
              </a:rPr>
              <a:t>★史料探究：</a:t>
            </a:r>
            <a:r>
              <a:rPr lang="zh-CN" altLang="en-US" sz="2000" b="1" dirty="0">
                <a:latin typeface="楷体" pitchFamily="49" charset="-122"/>
                <a:ea typeface="楷体" pitchFamily="49" charset="-122"/>
                <a:cs typeface="等线"/>
                <a:sym typeface="Wingdings"/>
              </a:rPr>
              <a:t>结合材料并根据所学，以甘薯为例说明美洲作物在中国的传播及影响</a:t>
            </a: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xmlns="" id="{3E7A3D53-6C32-4850-8B6B-5F3F74D5C3C1}"/>
              </a:ext>
            </a:extLst>
          </p:cNvPr>
          <p:cNvSpPr txBox="1"/>
          <p:nvPr/>
        </p:nvSpPr>
        <p:spPr>
          <a:xfrm>
            <a:off x="961839" y="856129"/>
            <a:ext cx="8020050" cy="7747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>
              <a:lnSpc>
                <a:spcPct val="90000"/>
              </a:lnSpc>
              <a:spcAft>
                <a:spcPts val="600"/>
              </a:spcAft>
              <a:buSzPct val="100000"/>
            </a:pPr>
            <a:r>
              <a:rPr lang="zh-CN" altLang="en-US" sz="2800" b="1" dirty="0">
                <a:latin typeface="华文新魏" pitchFamily="2" charset="-122"/>
                <a:ea typeface="华文新魏" pitchFamily="2" charset="-122"/>
                <a:sym typeface="Wingdings"/>
              </a:rPr>
              <a:t>一、</a:t>
            </a:r>
            <a:r>
              <a:rPr lang="en-US" altLang="zh-CN" sz="28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远走他乡”</a:t>
            </a:r>
            <a:r>
              <a:rPr lang="en-US" altLang="zh-CN" sz="2800" b="1" dirty="0">
                <a:latin typeface="华文新魏" pitchFamily="2" charset="-122"/>
                <a:ea typeface="华文新魏" pitchFamily="2" charset="-122"/>
                <a:sym typeface="Wingdings"/>
              </a:rPr>
              <a:t>---</a:t>
            </a:r>
            <a:r>
              <a:rPr lang="zh-CN" altLang="en-US" sz="2800" b="1" dirty="0">
                <a:latin typeface="华文新魏" pitchFamily="2" charset="-122"/>
                <a:ea typeface="华文新魏" pitchFamily="2" charset="-122"/>
                <a:sym typeface="Wingdings"/>
              </a:rPr>
              <a:t>美洲物种的外传</a:t>
            </a:r>
            <a:endParaRPr lang="en-US" altLang="zh-CN" sz="2800" b="1" dirty="0">
              <a:latin typeface="华文新魏" pitchFamily="2" charset="-122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43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1811432" y="1655856"/>
            <a:ext cx="9120186" cy="3989388"/>
            <a:chOff x="694756" y="2597280"/>
            <a:chExt cx="9120756" cy="3989258"/>
          </a:xfrm>
        </p:grpSpPr>
        <p:grpSp>
          <p:nvGrpSpPr>
            <p:cNvPr id="3" name="组合 13"/>
            <p:cNvGrpSpPr>
              <a:grpSpLocks/>
            </p:cNvGrpSpPr>
            <p:nvPr/>
          </p:nvGrpSpPr>
          <p:grpSpPr bwMode="auto">
            <a:xfrm>
              <a:off x="694756" y="2597280"/>
              <a:ext cx="9120756" cy="3989258"/>
              <a:chOff x="683569" y="1560623"/>
              <a:chExt cx="7548534" cy="3582853"/>
            </a:xfrm>
          </p:grpSpPr>
          <p:sp>
            <p:nvSpPr>
              <p:cNvPr id="5" name="直角三角形 14"/>
              <p:cNvSpPr>
                <a:spLocks noChangeArrowheads="1"/>
              </p:cNvSpPr>
              <p:nvPr/>
            </p:nvSpPr>
            <p:spPr bwMode="auto">
              <a:xfrm rot="2460000" flipH="1" flipV="1">
                <a:off x="7768656" y="1648284"/>
                <a:ext cx="394388" cy="357805"/>
              </a:xfrm>
              <a:prstGeom prst="rtTriangle">
                <a:avLst/>
              </a:prstGeom>
              <a:solidFill>
                <a:srgbClr val="9A7500"/>
              </a:solidFill>
              <a:ln w="25400" cap="flat" algn="ctr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buSzPct val="100000"/>
                </a:pPr>
                <a:endParaRPr lang="en-US">
                  <a:solidFill>
                    <a:srgbClr val="FFFFFF"/>
                  </a:solidFill>
                  <a:latin typeface="Calibri"/>
                  <a:cs typeface="Arial" charset="0"/>
                </a:endParaRPr>
              </a:p>
            </p:txBody>
          </p:sp>
          <p:sp>
            <p:nvSpPr>
              <p:cNvPr id="6" name="矩形 11">
                <a:extLst>
                  <a:ext uri="{FF2B5EF4-FFF2-40B4-BE49-F238E27FC236}">
                    <a16:creationId xmlns:a16="http://schemas.microsoft.com/office/drawing/2014/main" xmlns="" id="{E9D6D327-1062-47A5-99EF-845B5D4F0EBD}"/>
                  </a:ext>
                </a:extLst>
              </p:cNvPr>
              <p:cNvSpPr/>
              <p:nvPr/>
            </p:nvSpPr>
            <p:spPr>
              <a:xfrm>
                <a:off x="683569" y="1714602"/>
                <a:ext cx="7344875" cy="3428874"/>
              </a:xfrm>
              <a:custGeom>
                <a:avLst/>
                <a:gdLst>
                  <a:gd name="connsiteX0" fmla="*/ 4320480 w 4320480"/>
                  <a:gd name="connsiteY0" fmla="*/ 0 h 1944216"/>
                  <a:gd name="connsiteX1" fmla="*/ 4320480 w 4320480"/>
                  <a:gd name="connsiteY1" fmla="*/ 1944216 h 1944216"/>
                  <a:gd name="connsiteX2" fmla="*/ 0 w 4320480"/>
                  <a:gd name="connsiteY2" fmla="*/ 1944216 h 1944216"/>
                  <a:gd name="connsiteX3" fmla="*/ 0 w 4320480"/>
                  <a:gd name="connsiteY3" fmla="*/ 0 h 1944216"/>
                  <a:gd name="connsiteX4" fmla="*/ 4411920 w 4411920"/>
                  <a:gd name="connsiteY4" fmla="*/ 91440 h 1944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0480" h="1944216">
                    <a:moveTo>
                      <a:pt x="4320480" y="0"/>
                    </a:moveTo>
                    <a:lnTo>
                      <a:pt x="4320480" y="1944216"/>
                    </a:lnTo>
                    <a:lnTo>
                      <a:pt x="0" y="1944216"/>
                    </a:lnTo>
                    <a:lnTo>
                      <a:pt x="0" y="0"/>
                    </a:lnTo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solidFill>
                  <a:srgbClr val="984807">
                    <a:alpha val="50980"/>
                  </a:srgbClr>
                </a:solidFill>
                <a:prstDash val="solid"/>
              </a:ln>
              <a:effectLst>
                <a:outerShdw blurRad="215900" sx="104000" sy="104000" algn="ctr" rotWithShape="0">
                  <a:srgbClr val="F79646">
                    <a:lumMod val="50000"/>
                    <a:alpha val="39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buSzPct val="100000"/>
                </a:pPr>
                <a:endParaRPr lang="en-US">
                  <a:solidFill>
                    <a:srgbClr val="FFFFFF"/>
                  </a:solidFill>
                  <a:latin typeface="Calibri"/>
                  <a:cs typeface="Arial" charset="0"/>
                </a:endParaRPr>
              </a:p>
            </p:txBody>
          </p:sp>
          <p:sp>
            <p:nvSpPr>
              <p:cNvPr id="7" name="五边形 40"/>
              <p:cNvSpPr>
                <a:spLocks noChangeArrowheads="1"/>
              </p:cNvSpPr>
              <p:nvPr/>
            </p:nvSpPr>
            <p:spPr bwMode="auto">
              <a:xfrm flipH="1">
                <a:off x="6647927" y="1560623"/>
                <a:ext cx="1584176" cy="307799"/>
              </a:xfrm>
              <a:prstGeom prst="homePlate">
                <a:avLst>
                  <a:gd name="adj" fmla="val 49991"/>
                </a:avLst>
              </a:prstGeom>
              <a:gradFill rotWithShape="1">
                <a:gsLst>
                  <a:gs pos="0">
                    <a:srgbClr val="C97937"/>
                  </a:gs>
                  <a:gs pos="0">
                    <a:srgbClr val="C97937"/>
                  </a:gs>
                  <a:gs pos="3999">
                    <a:srgbClr val="FFC000"/>
                  </a:gs>
                  <a:gs pos="93999">
                    <a:srgbClr val="FFC000"/>
                  </a:gs>
                  <a:gs pos="100000">
                    <a:srgbClr val="FFC000"/>
                  </a:gs>
                </a:gsLst>
                <a:lin ang="10800000" scaled="1"/>
              </a:gradFill>
              <a:ln w="25400" cap="flat" algn="ctr">
                <a:noFill/>
                <a:prstDash val="solid"/>
                <a:miter lim="800000"/>
                <a:headEnd/>
                <a:tailEnd/>
              </a:ln>
              <a:effectLst>
                <a:outerShdw dist="38100" dir="8100000" algn="tr" rotWithShape="0">
                  <a:srgbClr val="000000">
                    <a:alpha val="39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buSzPct val="100000"/>
                </a:pPr>
                <a:endParaRPr lang="en-US">
                  <a:solidFill>
                    <a:srgbClr val="FFFFFF"/>
                  </a:solidFill>
                  <a:latin typeface="Calibri"/>
                  <a:cs typeface="Arial" charset="0"/>
                </a:endParaRPr>
              </a:p>
            </p:txBody>
          </p:sp>
        </p:grpSp>
        <p:sp>
          <p:nvSpPr>
            <p:cNvPr id="4" name="文本框 8"/>
            <p:cNvSpPr>
              <a:spLocks noChangeArrowheads="1"/>
            </p:cNvSpPr>
            <p:nvPr/>
          </p:nvSpPr>
          <p:spPr bwMode="auto">
            <a:xfrm>
              <a:off x="879284" y="2974797"/>
              <a:ext cx="8458563" cy="3347070"/>
            </a:xfrm>
            <a:prstGeom prst="rect">
              <a:avLst/>
            </a:prstGeom>
            <a:noFill/>
            <a:ln w="9525" cap="flat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latin typeface="楷体" pitchFamily="49" charset="-122"/>
                  <a:ea typeface="楷体" pitchFamily="49" charset="-122"/>
                </a:rPr>
                <a:t>       甘薯原产地美洲，随着新航路的开辟被带到欧洲，并由欧洲传入亚洲。甘薯是在明朝万历年间，通过对外贸易传入中国，传播路径有海上和路上两种。经过政府的推广，加上甘薯本身适应性强、耐贫瘠、产量高等特性，在中国广泛种植。提高了粮食产量，成为农业歉收时期的重要食物来源。但是由于过度垦荒造田，导致水土流失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10543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>
            <a:extLst>
              <a:ext uri="{FF2B5EF4-FFF2-40B4-BE49-F238E27FC236}">
                <a16:creationId xmlns:a16="http://schemas.microsoft.com/office/drawing/2014/main" xmlns="" id="{3FFED743-FAE1-4600-BD8A-C76F1AA55BDB}"/>
              </a:ext>
            </a:extLst>
          </p:cNvPr>
          <p:cNvSpPr txBox="1"/>
          <p:nvPr/>
        </p:nvSpPr>
        <p:spPr>
          <a:xfrm>
            <a:off x="1219481" y="663108"/>
            <a:ext cx="9829800" cy="523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zh-CN" altLang="en-US" sz="2800" b="1" dirty="0">
                <a:latin typeface="华文新魏" pitchFamily="2" charset="-122"/>
                <a:ea typeface="华文新魏" pitchFamily="2" charset="-122"/>
                <a:sym typeface="Wingdings"/>
              </a:rPr>
              <a:t>二、</a:t>
            </a:r>
            <a:r>
              <a:rPr lang="en-US" altLang="zh-CN" sz="28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礼尚往来”</a:t>
            </a:r>
            <a:r>
              <a:rPr lang="en-US" altLang="zh-CN" sz="28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sym typeface="Wingdings"/>
              </a:rPr>
              <a:t> </a:t>
            </a:r>
            <a:r>
              <a:rPr lang="en-US" altLang="zh-CN" sz="2800" b="1" dirty="0">
                <a:latin typeface="华文新魏" pitchFamily="2" charset="-122"/>
                <a:ea typeface="华文新魏" pitchFamily="2" charset="-122"/>
                <a:sym typeface="Wingdings"/>
              </a:rPr>
              <a:t>---</a:t>
            </a:r>
            <a:r>
              <a:rPr lang="zh-CN" altLang="zh-CN" sz="2800" b="1" dirty="0">
                <a:latin typeface="华文新魏" pitchFamily="2" charset="-122"/>
                <a:ea typeface="华文新魏" pitchFamily="2" charset="-122"/>
                <a:sym typeface="Wingdings"/>
              </a:rPr>
              <a:t>其他地区物种在美洲的推广</a:t>
            </a:r>
            <a:endParaRPr lang="zh-CN" altLang="en-US" sz="2800" b="1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文本框 5">
            <a:extLst>
              <a:ext uri="{FF2B5EF4-FFF2-40B4-BE49-F238E27FC236}">
                <a16:creationId xmlns:a16="http://schemas.microsoft.com/office/drawing/2014/main" xmlns="" id="{295CF1DC-02E7-430E-84F5-4D6A8C9FC4B7}"/>
              </a:ext>
            </a:extLst>
          </p:cNvPr>
          <p:cNvSpPr txBox="1"/>
          <p:nvPr/>
        </p:nvSpPr>
        <p:spPr>
          <a:xfrm>
            <a:off x="1030380" y="1524467"/>
            <a:ext cx="10251701" cy="4616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zh-CN" altLang="en-US" sz="2400" b="1" dirty="0">
                <a:solidFill>
                  <a:srgbClr val="0000CC"/>
                </a:solidFill>
                <a:latin typeface="黑体" pitchFamily="49" charset="-122"/>
                <a:ea typeface="黑体" pitchFamily="49" charset="-122"/>
                <a:sym typeface="Wingdings"/>
              </a:rPr>
              <a:t>★自主学习：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  <a:sym typeface="Wingdings"/>
              </a:rPr>
              <a:t>阅读教材，概括欧亚大陆物种在美洲传播的史实</a:t>
            </a:r>
          </a:p>
        </p:txBody>
      </p:sp>
      <p:sp>
        <p:nvSpPr>
          <p:cNvPr id="4" name="文本框 7">
            <a:extLst>
              <a:ext uri="{FF2B5EF4-FFF2-40B4-BE49-F238E27FC236}">
                <a16:creationId xmlns:a16="http://schemas.microsoft.com/office/drawing/2014/main" xmlns="" id="{F4BA2ECF-224C-47F0-B19F-A9B575AD9524}"/>
              </a:ext>
            </a:extLst>
          </p:cNvPr>
          <p:cNvSpPr txBox="1"/>
          <p:nvPr/>
        </p:nvSpPr>
        <p:spPr>
          <a:xfrm>
            <a:off x="1027860" y="2819493"/>
            <a:ext cx="9864258" cy="2308324"/>
          </a:xfrm>
          <a:prstGeom prst="rect">
            <a:avLst/>
          </a:prstGeom>
          <a:noFill/>
          <a:ln>
            <a:solidFill>
              <a:srgbClr val="7030A0"/>
            </a:solidFill>
            <a:prstDash val="lgDashDotDot"/>
          </a:ln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  材料：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15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世纪末，西班牙人就已经在西印度群岛种植小麦。到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1602~1618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年间，美国境内也出现了小麦种植。由此可见，小麦在美洲地区的传播速度十分迅猛。并且，由于小麦十分适宜美洲部分地区的自然气候和土壤条件，小麦在美洲地区的产量也逐年上升。到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1535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年，“墨西哥已能输出小麦到安的列斯群岛与地峡区两地</a:t>
            </a:r>
            <a:r>
              <a:rPr lang="zh-CN" altLang="en-US" sz="2400" b="1" dirty="0" smtClean="0">
                <a:latin typeface="仿宋" pitchFamily="49" charset="-122"/>
                <a:ea typeface="仿宋" pitchFamily="49" charset="-122"/>
                <a:sym typeface="Wingdings"/>
              </a:rPr>
              <a:t>”。</a:t>
            </a:r>
            <a:endParaRPr lang="en-US" altLang="zh-CN" sz="2400" b="1" dirty="0" smtClean="0">
              <a:latin typeface="仿宋" pitchFamily="49" charset="-122"/>
              <a:ea typeface="仿宋" pitchFamily="49" charset="-122"/>
              <a:sym typeface="Wingdings"/>
            </a:endParaRPr>
          </a:p>
          <a:p>
            <a:pPr>
              <a:buSzPct val="100000"/>
            </a:pPr>
            <a:r>
              <a:rPr lang="en-US" altLang="zh-CN" sz="2400" b="1" dirty="0" smtClean="0">
                <a:latin typeface="仿宋" pitchFamily="49" charset="-122"/>
                <a:ea typeface="仿宋" pitchFamily="49" charset="-122"/>
                <a:sym typeface="Wingdings"/>
              </a:rPr>
              <a:t>——《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20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世纪前全球化进程中的农业因素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——</a:t>
            </a:r>
            <a:r>
              <a:rPr lang="zh-CN" altLang="en-US" sz="2400" b="1" dirty="0">
                <a:latin typeface="仿宋" pitchFamily="49" charset="-122"/>
                <a:ea typeface="仿宋" pitchFamily="49" charset="-122"/>
                <a:sym typeface="Wingdings"/>
              </a:rPr>
              <a:t>从地理大发现到工业革命</a:t>
            </a:r>
            <a:r>
              <a:rPr lang="en-US" altLang="zh-CN" sz="2400" b="1" dirty="0">
                <a:latin typeface="仿宋" pitchFamily="49" charset="-122"/>
                <a:ea typeface="仿宋" pitchFamily="49" charset="-122"/>
                <a:sym typeface="Wingdings"/>
              </a:rPr>
              <a:t>》</a:t>
            </a:r>
            <a:endParaRPr lang="zh-CN" altLang="en-US" sz="2400" b="1" dirty="0">
              <a:latin typeface="仿宋" pitchFamily="49" charset="-122"/>
              <a:ea typeface="仿宋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43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 advTm="0">
        <p:split orient="vert"/>
      </p:transition>
    </mc:Choice>
    <mc:Fallback>
      <p:transition spd="slow" advClick="0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"/>
</p:tagLst>
</file>

<file path=ppt/theme/theme1.xml><?xml version="1.0" encoding="utf-8"?>
<a:theme xmlns:a="http://schemas.openxmlformats.org/drawingml/2006/main" name="第一PPT，www.1ppt.com">
  <a:themeElements>
    <a:clrScheme name="自定义 6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D181F"/>
      </a:accent1>
      <a:accent2>
        <a:srgbClr val="CD181F"/>
      </a:accent2>
      <a:accent3>
        <a:srgbClr val="CD181F"/>
      </a:accent3>
      <a:accent4>
        <a:srgbClr val="CD181F"/>
      </a:accent4>
      <a:accent5>
        <a:srgbClr val="CD181F"/>
      </a:accent5>
      <a:accent6>
        <a:srgbClr val="CD181F"/>
      </a:accent6>
      <a:hlink>
        <a:srgbClr val="0563C1"/>
      </a:hlink>
      <a:folHlink>
        <a:srgbClr val="954F72"/>
      </a:folHlink>
    </a:clrScheme>
    <a:fontScheme name="gfa0vf4x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fa0vf4x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1871</TotalTime>
  <Words>3478</Words>
  <PresentationFormat>自定义</PresentationFormat>
  <Paragraphs>101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第一PPT，www.1ppt.com</vt:lpstr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2019-09-24T09:45:11Z</dcterms:created>
  <dcterms:modified xsi:type="dcterms:W3CDTF">2021-11-06T11:32:33Z</dcterms:modified>
</cp:coreProperties>
</file>