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8" r:id="rId4"/>
    <p:sldId id="278" r:id="rId5"/>
    <p:sldId id="258" r:id="rId6"/>
    <p:sldId id="269" r:id="rId7"/>
    <p:sldId id="288" r:id="rId8"/>
    <p:sldId id="290" r:id="rId9"/>
    <p:sldId id="333" r:id="rId10"/>
    <p:sldId id="291" r:id="rId11"/>
    <p:sldId id="317" r:id="rId12"/>
    <p:sldId id="292" r:id="rId13"/>
    <p:sldId id="260" r:id="rId14"/>
    <p:sldId id="272" r:id="rId15"/>
    <p:sldId id="331" r:id="rId16"/>
    <p:sldId id="296" r:id="rId17"/>
    <p:sldId id="295" r:id="rId18"/>
    <p:sldId id="297" r:id="rId19"/>
    <p:sldId id="298" r:id="rId20"/>
    <p:sldId id="271" r:id="rId21"/>
    <p:sldId id="299" r:id="rId22"/>
    <p:sldId id="265" r:id="rId23"/>
    <p:sldId id="302" r:id="rId24"/>
  </p:sldIdLst>
  <p:sldSz cx="12192000" cy="6858000"/>
  <p:notesSz cx="7104063" cy="10234613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>
          <p15:clr>
            <a:srgbClr val="A4A3A4"/>
          </p15:clr>
        </p15:guide>
        <p15:guide id="2" pos="3898">
          <p15:clr>
            <a:srgbClr val="A4A3A4"/>
          </p15:clr>
        </p15:guide>
        <p15:guide id="3" pos="3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8F05"/>
    <a:srgbClr val="95430D"/>
    <a:srgbClr val="F9E4C0"/>
    <a:srgbClr val="FF9400"/>
    <a:srgbClr val="00990A"/>
    <a:srgbClr val="00952B"/>
    <a:srgbClr val="DB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2" y="180"/>
      </p:cViewPr>
      <p:guideLst>
        <p:guide orient="horz" pos="2104"/>
        <p:guide pos="3898"/>
        <p:guide pos="38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heme" Target="../theme/theme2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DD1F6-9553-EF4B-ACC4-A1D0FF2AB414}" type="datetimeFigureOut">
              <a:rPr kumimoji="1" lang="zh-CN" altLang="en-US" smtClean="0"/>
              <a:t>2024/8/30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9896-7D7C-A34B-9DD3-129663CF7D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38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6774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image" Target="../media/image13.jpeg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13.jpe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image" Target="../media/image15.gif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2" Type="http://schemas.openxmlformats.org/officeDocument/2006/relationships/tags" Target="../tags/tag148.xml"/><Relationship Id="rId16" Type="http://schemas.openxmlformats.org/officeDocument/2006/relationships/image" Target="../media/image17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image" Target="../media/image16.emf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image" Target="../media/image21.jpeg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image" Target="../media/image20.jpeg"/><Relationship Id="rId2" Type="http://schemas.openxmlformats.org/officeDocument/2006/relationships/tags" Target="../tags/tag168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10" Type="http://schemas.openxmlformats.org/officeDocument/2006/relationships/image" Target="../media/image13.jpeg"/><Relationship Id="rId4" Type="http://schemas.openxmlformats.org/officeDocument/2006/relationships/tags" Target="../tags/tag185.xml"/><Relationship Id="rId9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image" Target="../media/image22.jp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image" Target="../media/image4.png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7.jp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6.gif"/><Relationship Id="rId5" Type="http://schemas.openxmlformats.org/officeDocument/2006/relationships/tags" Target="../tags/tag92.xml"/><Relationship Id="rId10" Type="http://schemas.openxmlformats.org/officeDocument/2006/relationships/image" Target="../media/image5.gif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9.png"/><Relationship Id="rId4" Type="http://schemas.openxmlformats.org/officeDocument/2006/relationships/tags" Target="../tags/tag99.xml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1.png"/><Relationship Id="rId4" Type="http://schemas.openxmlformats.org/officeDocument/2006/relationships/tags" Target="../tags/tag106.xml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2" y="1465683"/>
            <a:ext cx="12191999" cy="2363724"/>
          </a:xfrm>
          <a:prstGeom prst="rect">
            <a:avLst/>
          </a:prstGeom>
          <a:noFill/>
        </p:spPr>
        <p:txBody>
          <a:bodyPr wrap="square" rIns="252095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rgbClr val="FF94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第一章第</a:t>
            </a:r>
            <a:r>
              <a:rPr lang="en-US" altLang="zh-CN" sz="2800" b="1" dirty="0">
                <a:solidFill>
                  <a:srgbClr val="FF94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rgbClr val="FF94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r>
              <a:rPr lang="en-US" altLang="zh-CN" sz="2800" b="1" dirty="0">
                <a:solidFill>
                  <a:srgbClr val="FF94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 dirty="0">
                <a:solidFill>
                  <a:srgbClr val="FF94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第一课时</a:t>
            </a:r>
            <a:endParaRPr lang="en-US" altLang="zh-CN" sz="2800" b="1" dirty="0">
              <a:solidFill>
                <a:srgbClr val="FF94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zh-CN" altLang="en-US" sz="2800" b="1" dirty="0">
              <a:solidFill>
                <a:srgbClr val="FF94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质点  参考系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383031" y="1451610"/>
            <a:ext cx="9933305" cy="523240"/>
            <a:chOff x="2178" y="2286"/>
            <a:chExt cx="15643" cy="824"/>
          </a:xfrm>
        </p:grpSpPr>
        <p:sp>
          <p:nvSpPr>
            <p:cNvPr id="2" name="文本框 1"/>
            <p:cNvSpPr txBox="1"/>
            <p:nvPr>
              <p:custDataLst>
                <p:tags r:id="rId12"/>
              </p:custDataLst>
            </p:nvPr>
          </p:nvSpPr>
          <p:spPr>
            <a:xfrm>
              <a:off x="3959" y="2286"/>
              <a:ext cx="13862" cy="8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忽略物体的形状和大小，用来代替物体的有质量的点。</a:t>
              </a:r>
            </a:p>
          </p:txBody>
        </p:sp>
        <p:sp>
          <p:nvSpPr>
            <p:cNvPr id="3" name="文本框 2"/>
            <p:cNvSpPr txBox="1"/>
            <p:nvPr>
              <p:custDataLst>
                <p:tags r:id="rId13"/>
              </p:custDataLst>
            </p:nvPr>
          </p:nvSpPr>
          <p:spPr>
            <a:xfrm>
              <a:off x="2178" y="2286"/>
              <a:ext cx="1987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</a:rPr>
                <a:t>质点：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1824357" y="2277110"/>
            <a:ext cx="6575425" cy="753110"/>
            <a:chOff x="2873" y="3586"/>
            <a:chExt cx="10355" cy="1186"/>
          </a:xfrm>
        </p:grpSpPr>
        <p:pic>
          <p:nvPicPr>
            <p:cNvPr id="60418" name="Picture 34" descr="图片3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3" y="3586"/>
              <a:ext cx="1056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43" name="文本框 5"/>
            <p:cNvSpPr/>
            <p:nvPr>
              <p:custDataLst>
                <p:tags r:id="rId11"/>
              </p:custDataLst>
            </p:nvPr>
          </p:nvSpPr>
          <p:spPr>
            <a:xfrm>
              <a:off x="4286" y="3816"/>
              <a:ext cx="894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质点在现实生活中是否存在？</a:t>
              </a:r>
            </a:p>
          </p:txBody>
        </p:sp>
      </p:grp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721611" y="3030222"/>
            <a:ext cx="821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err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质点是一种</a:t>
            </a:r>
            <a:r>
              <a:rPr lang="en-US" sz="2400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理想化的物理模型</a:t>
            </a:r>
            <a:r>
              <a:rPr lang="en-US" sz="2400" dirty="0" err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，在实际生活中并不存在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843406" y="4072255"/>
            <a:ext cx="6556375" cy="753110"/>
            <a:chOff x="2903" y="6413"/>
            <a:chExt cx="10325" cy="1186"/>
          </a:xfrm>
        </p:grpSpPr>
        <p:pic>
          <p:nvPicPr>
            <p:cNvPr id="5" name="Picture 34" descr="图片3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3" y="6413"/>
              <a:ext cx="1056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5"/>
            <p:cNvSpPr/>
            <p:nvPr>
              <p:custDataLst>
                <p:tags r:id="rId9"/>
              </p:custDataLst>
            </p:nvPr>
          </p:nvSpPr>
          <p:spPr>
            <a:xfrm>
              <a:off x="4286" y="6537"/>
              <a:ext cx="894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物体看成质点的条件？</a:t>
              </a:r>
            </a:p>
          </p:txBody>
        </p:sp>
      </p:grp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721610" y="4611371"/>
            <a:ext cx="7645042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当物体的大小与形状对研究的问题的影响可忽略不计时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可看成质点。</a:t>
            </a:r>
          </a:p>
        </p:txBody>
      </p:sp>
      <p:sp>
        <p:nvSpPr>
          <p:cNvPr id="56325" name="AutoShape 18"/>
          <p:cNvSpPr/>
          <p:nvPr>
            <p:custDataLst>
              <p:tags r:id="rId6"/>
            </p:custDataLst>
          </p:nvPr>
        </p:nvSpPr>
        <p:spPr>
          <a:xfrm>
            <a:off x="9334501" y="3701417"/>
            <a:ext cx="2409191" cy="1028065"/>
          </a:xfrm>
          <a:prstGeom prst="wedgeRoundRectCallout">
            <a:avLst>
              <a:gd name="adj1" fmla="val -85951"/>
              <a:gd name="adj2" fmla="val 6476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l"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突出问题的主要因素，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忽略次要因素</a:t>
            </a: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501650" y="655320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物体和质点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 fill="hold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  <p:bldP spid="5632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61285" y="1451610"/>
            <a:ext cx="880241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忽略物体的形状和大小，用来代替物体的有质量的点。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71931" y="145161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质点：</a:t>
            </a: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824357" y="2277110"/>
            <a:ext cx="6575425" cy="753110"/>
            <a:chOff x="2873" y="3586"/>
            <a:chExt cx="10355" cy="1186"/>
          </a:xfrm>
        </p:grpSpPr>
        <p:pic>
          <p:nvPicPr>
            <p:cNvPr id="60418" name="Picture 34" descr="图片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3" y="3586"/>
              <a:ext cx="1056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43" name="文本框 5"/>
            <p:cNvSpPr/>
            <p:nvPr>
              <p:custDataLst>
                <p:tags r:id="rId7"/>
              </p:custDataLst>
            </p:nvPr>
          </p:nvSpPr>
          <p:spPr>
            <a:xfrm>
              <a:off x="4286" y="3816"/>
              <a:ext cx="894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质点和几何中的点一样吗？</a:t>
              </a:r>
            </a:p>
          </p:txBody>
        </p:sp>
      </p:grpSp>
      <p:sp>
        <p:nvSpPr>
          <p:cNvPr id="7" name="文本框 5"/>
          <p:cNvSpPr/>
          <p:nvPr>
            <p:custDataLst>
              <p:tags r:id="rId4"/>
            </p:custDataLst>
          </p:nvPr>
        </p:nvSpPr>
        <p:spPr>
          <a:xfrm>
            <a:off x="2721610" y="3030222"/>
            <a:ext cx="8688071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不一样，</a:t>
            </a:r>
            <a:r>
              <a:rPr lang="en-US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几何中的点没有质量，仅表示位置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</a:t>
            </a:r>
          </a:p>
          <a:p>
            <a:pPr fontAlgn="auto">
              <a:lnSpc>
                <a:spcPct val="150000"/>
              </a:lnSpc>
            </a:pPr>
            <a:r>
              <a:rPr lang="en-US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质点具有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物体的全部质量，是为了使研究的问题得以简化或方便而进行的一种科学抽象。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01650" y="655320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物体和质点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057912" y="1243965"/>
            <a:ext cx="10058399" cy="1200150"/>
            <a:chOff x="1666" y="1959"/>
            <a:chExt cx="15840" cy="1890"/>
          </a:xfrm>
        </p:grpSpPr>
        <p:pic>
          <p:nvPicPr>
            <p:cNvPr id="5" name="Picture 34" descr="图片3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6" y="2261"/>
              <a:ext cx="1056" cy="11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3159" y="1959"/>
              <a:ext cx="14347" cy="189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体积很小的物体一定可以看作质点吗</a:t>
              </a: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？</a:t>
              </a:r>
              <a:r>
                <a:rPr lang="en-US" alt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体积很大的物体一定不可以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看作质点吗?</a:t>
              </a:r>
            </a:p>
          </p:txBody>
        </p:sp>
      </p:grpSp>
      <p:pic>
        <p:nvPicPr>
          <p:cNvPr id="6247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722" y="2766697"/>
            <a:ext cx="1323975" cy="132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图片 4" descr="行星绕太阳运动  (2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46543" y="4592322"/>
            <a:ext cx="28448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570729" y="3077845"/>
            <a:ext cx="33261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地球直径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1.3×10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km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570729" y="4748530"/>
            <a:ext cx="33261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地日距离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1.5×10</a:t>
            </a:r>
            <a:r>
              <a:rPr lang="en-US" altLang="zh-CN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km</a:t>
            </a:r>
          </a:p>
        </p:txBody>
      </p:sp>
      <p:sp>
        <p:nvSpPr>
          <p:cNvPr id="62471" name="文本框 8"/>
          <p:cNvSpPr/>
          <p:nvPr>
            <p:custDataLst>
              <p:tags r:id="rId6"/>
            </p:custDataLst>
          </p:nvPr>
        </p:nvSpPr>
        <p:spPr>
          <a:xfrm>
            <a:off x="7686359" y="4333240"/>
            <a:ext cx="51657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研究地球公转规律，</a:t>
            </a:r>
          </a:p>
          <a:p>
            <a:pPr fontAlgn="auto">
              <a:lnSpc>
                <a:spcPct val="150000"/>
              </a:lnSpc>
            </a:pP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可以把地球看成质点。</a:t>
            </a:r>
          </a:p>
        </p:txBody>
      </p:sp>
      <p:sp>
        <p:nvSpPr>
          <p:cNvPr id="62472" name="文本框 3"/>
          <p:cNvSpPr/>
          <p:nvPr>
            <p:custDataLst>
              <p:tags r:id="rId7"/>
            </p:custDataLst>
          </p:nvPr>
        </p:nvSpPr>
        <p:spPr>
          <a:xfrm>
            <a:off x="7744145" y="2570480"/>
            <a:ext cx="53371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研究其自转，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不能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把地球看成质点。</a:t>
            </a: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501650" y="655320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物体和质点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2698115" y="5948682"/>
            <a:ext cx="679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物体是否可看作质点，与物体本身的大小无关。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repeatCount="indefinite" fill="hold" nodeType="afterEffect"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 fill="hold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62471" grpId="2"/>
      <p:bldP spid="62472" grpId="3"/>
      <p:bldP spid="7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1175" y="6845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小试牛刀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70560" y="1300482"/>
            <a:ext cx="11379718" cy="5355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在研究以下四种情况中所提出的问题时，所涉及的对象能看作质点的是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zh-CN" sz="2400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70560" y="2125982"/>
          <a:ext cx="679640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4" imgW="0" imgH="0" progId="Word.Document.12">
                  <p:embed/>
                </p:oleObj>
              </mc:Choice>
              <mc:Fallback>
                <p:oleObj name="文档" r:id="rId14" imgW="0" imgH="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0560" y="2125982"/>
                        <a:ext cx="6796405" cy="329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319271" y="3014345"/>
            <a:ext cx="7397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Arial" pitchFamily="34" charset="0"/>
              </a:rPr>
              <a:t>×</a:t>
            </a:r>
            <a:endParaRPr lang="zh-CN" alt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598931" y="3013711"/>
            <a:ext cx="522900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+mn-ea"/>
              </a:rPr>
              <a:t>√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598931" y="4839337"/>
            <a:ext cx="7397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Arial" pitchFamily="34" charset="0"/>
              </a:rPr>
              <a:t>×</a:t>
            </a:r>
            <a:endParaRPr lang="zh-CN" alt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380231" y="4727577"/>
            <a:ext cx="7397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Arial" pitchFamily="34" charset="0"/>
              </a:rPr>
              <a:t>×</a:t>
            </a:r>
            <a:endParaRPr lang="zh-CN" alt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组合 17"/>
          <p:cNvGrpSpPr/>
          <p:nvPr>
            <p:custDataLst>
              <p:tags r:id="rId8"/>
            </p:custDataLst>
          </p:nvPr>
        </p:nvGrpSpPr>
        <p:grpSpPr>
          <a:xfrm>
            <a:off x="6773546" y="2326005"/>
            <a:ext cx="8932545" cy="3231582"/>
            <a:chOff x="10904" y="3724"/>
            <a:chExt cx="14067" cy="5089"/>
          </a:xfrm>
        </p:grpSpPr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10904" y="3724"/>
              <a:ext cx="14067" cy="2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267970" fontAlgn="auto">
                <a:lnSpc>
                  <a:spcPct val="150000"/>
                </a:lnSpc>
                <a:spcAft>
                  <a:spcPct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r>
                <a:rPr lang="zh-CN" altLang="zh-CN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类题通法 </a:t>
              </a:r>
              <a:r>
                <a:rPr lang="zh-CN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只要物体的形状和大小在所要</a:t>
              </a:r>
            </a:p>
            <a:p>
              <a:pPr indent="267970" fontAlgn="auto">
                <a:lnSpc>
                  <a:spcPct val="150000"/>
                </a:lnSpc>
                <a:spcAft>
                  <a:spcPct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r>
                <a:rPr lang="zh-CN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研究的问题中属于无关因素或次要因素，</a:t>
              </a:r>
            </a:p>
            <a:p>
              <a:pPr indent="267970" fontAlgn="auto">
                <a:lnSpc>
                  <a:spcPct val="150000"/>
                </a:lnSpc>
                <a:spcAft>
                  <a:spcPct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r>
                <a:rPr lang="zh-CN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物体就可以被看成质点。</a:t>
              </a:r>
            </a:p>
          </p:txBody>
        </p:sp>
        <p:grpSp>
          <p:nvGrpSpPr>
            <p:cNvPr id="14" name="组合 13"/>
            <p:cNvGrpSpPr/>
            <p:nvPr>
              <p:custDataLst>
                <p:tags r:id="rId10"/>
              </p:custDataLst>
            </p:nvPr>
          </p:nvGrpSpPr>
          <p:grpSpPr>
            <a:xfrm>
              <a:off x="13021" y="6218"/>
              <a:ext cx="2887" cy="2595"/>
              <a:chOff x="10107" y="4789"/>
              <a:chExt cx="7163" cy="4856"/>
            </a:xfrm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07" y="4789"/>
                <a:ext cx="7163" cy="4856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1025" y="6296"/>
                <a:ext cx="4478" cy="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敲重点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2"/>
      <p:bldP spid="10" grpId="3"/>
      <p:bldP spid="2" grpId="4"/>
      <p:bldP spid="2" grpId="5"/>
      <p:bldP spid="4" grpId="6"/>
      <p:bldP spid="4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732656" y="2054331"/>
            <a:ext cx="8866135" cy="2490456"/>
            <a:chOff x="2302669" y="2110119"/>
            <a:chExt cx="8296122" cy="2490456"/>
          </a:xfrm>
        </p:grpSpPr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 rot="21446620">
              <a:off x="2344660" y="2110119"/>
              <a:ext cx="1852731" cy="523220"/>
            </a:xfrm>
            <a:prstGeom prst="rect">
              <a:avLst/>
            </a:prstGeom>
            <a:solidFill>
              <a:srgbClr val="F9E4C0"/>
            </a:solidFill>
            <a:ln w="57150">
              <a:solidFill>
                <a:srgbClr val="F9E4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学习目标二</a:t>
              </a:r>
            </a:p>
          </p:txBody>
        </p:sp>
        <p:sp>
          <p:nvSpPr>
            <p:cNvPr id="4" name="手动输入 3"/>
            <p:cNvSpPr/>
            <p:nvPr>
              <p:custDataLst>
                <p:tags r:id="rId4"/>
              </p:custDataLst>
            </p:nvPr>
          </p:nvSpPr>
          <p:spPr>
            <a:xfrm>
              <a:off x="2302669" y="2257425"/>
              <a:ext cx="8296122" cy="2343150"/>
            </a:xfrm>
            <a:prstGeom prst="flowChartManualInput">
              <a:avLst/>
            </a:prstGeom>
            <a:noFill/>
            <a:ln w="76200">
              <a:solidFill>
                <a:srgbClr val="F9E4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174691" y="2944855"/>
            <a:ext cx="80602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、理解参考系的概念，知道在不同参考系中对同一运动的</a:t>
            </a:r>
          </a:p>
          <a:p>
            <a:pPr lvl="0"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描述可能是不同的。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地球上的房屋和树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2765" y="1630045"/>
            <a:ext cx="4003675" cy="34848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01650" y="655320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参考系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01" y="1665605"/>
            <a:ext cx="5181600" cy="3413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66559" y="2111450"/>
            <a:ext cx="1034394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运动是绝对的，静止是相对的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01650" y="655320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参考系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8" name="组合 4"/>
          <p:cNvGrpSpPr/>
          <p:nvPr>
            <p:custDataLst>
              <p:tags r:id="rId1"/>
            </p:custDataLst>
          </p:nvPr>
        </p:nvGrpSpPr>
        <p:grpSpPr>
          <a:xfrm>
            <a:off x="6219825" y="3016250"/>
            <a:ext cx="4791075" cy="2235200"/>
            <a:chOff x="-425" y="1492"/>
            <a:chExt cx="14554" cy="8010"/>
          </a:xfrm>
        </p:grpSpPr>
        <p:pic>
          <p:nvPicPr>
            <p:cNvPr id="67589" name="Picture 4" descr="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-425" y="1492"/>
              <a:ext cx="14554" cy="80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590" name="圆角矩形 6"/>
            <p:cNvSpPr/>
            <p:nvPr>
              <p:custDataLst>
                <p:tags r:id="rId13"/>
              </p:custDataLst>
            </p:nvPr>
          </p:nvSpPr>
          <p:spPr>
            <a:xfrm>
              <a:off x="5386" y="1545"/>
              <a:ext cx="3175" cy="12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591" name="圆角矩形 7"/>
            <p:cNvSpPr/>
            <p:nvPr>
              <p:custDataLst>
                <p:tags r:id="rId14"/>
              </p:custDataLst>
            </p:nvPr>
          </p:nvSpPr>
          <p:spPr>
            <a:xfrm>
              <a:off x="11612" y="1745"/>
              <a:ext cx="2244" cy="12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592" name="圆角矩形 8"/>
            <p:cNvSpPr/>
            <p:nvPr>
              <p:custDataLst>
                <p:tags r:id="rId15"/>
              </p:custDataLst>
            </p:nvPr>
          </p:nvSpPr>
          <p:spPr>
            <a:xfrm>
              <a:off x="1205" y="2992"/>
              <a:ext cx="2549" cy="14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7593" name="AutoShape 18"/>
          <p:cNvSpPr/>
          <p:nvPr>
            <p:custDataLst>
              <p:tags r:id="rId2"/>
            </p:custDataLst>
          </p:nvPr>
        </p:nvSpPr>
        <p:spPr>
          <a:xfrm>
            <a:off x="9769477" y="2455865"/>
            <a:ext cx="1171575" cy="504825"/>
          </a:xfrm>
          <a:prstGeom prst="wedgeRoundRectCallout">
            <a:avLst>
              <a:gd name="adj1" fmla="val -38991"/>
              <a:gd name="adj2" fmla="val 126477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2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你没动</a:t>
            </a:r>
            <a:endParaRPr lang="zh-CN" altLang="en-US" sz="24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594" name="AutoShape 18"/>
          <p:cNvSpPr/>
          <p:nvPr>
            <p:custDataLst>
              <p:tags r:id="rId3"/>
            </p:custDataLst>
          </p:nvPr>
        </p:nvSpPr>
        <p:spPr>
          <a:xfrm>
            <a:off x="7672388" y="2524127"/>
            <a:ext cx="1619251" cy="504825"/>
          </a:xfrm>
          <a:prstGeom prst="wedgeRoundRectCallout">
            <a:avLst>
              <a:gd name="adj1" fmla="val 50782"/>
              <a:gd name="adj2" fmla="val 11075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2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我动了吗？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7595" name="组合 14"/>
          <p:cNvGrpSpPr/>
          <p:nvPr>
            <p:custDataLst>
              <p:tags r:id="rId4"/>
            </p:custDataLst>
          </p:nvPr>
        </p:nvGrpSpPr>
        <p:grpSpPr>
          <a:xfrm>
            <a:off x="6897688" y="3178175"/>
            <a:ext cx="1035051" cy="503238"/>
            <a:chOff x="3583" y="3957"/>
            <a:chExt cx="1630" cy="794"/>
          </a:xfrm>
        </p:grpSpPr>
        <p:sp>
          <p:nvSpPr>
            <p:cNvPr id="67596" name="AutoShape 18"/>
            <p:cNvSpPr/>
            <p:nvPr>
              <p:custDataLst>
                <p:tags r:id="rId10"/>
              </p:custDataLst>
            </p:nvPr>
          </p:nvSpPr>
          <p:spPr>
            <a:xfrm>
              <a:off x="3583" y="3957"/>
              <a:ext cx="1630" cy="795"/>
            </a:xfrm>
            <a:prstGeom prst="wedgeRoundRectCallout">
              <a:avLst>
                <a:gd name="adj1" fmla="val -8282"/>
                <a:gd name="adj2" fmla="val 95032"/>
                <a:gd name="adj3" fmla="val 16667"/>
              </a:avLst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597" name="AutoShape 18"/>
            <p:cNvSpPr/>
            <p:nvPr>
              <p:custDataLst>
                <p:tags r:id="rId11"/>
              </p:custDataLst>
            </p:nvPr>
          </p:nvSpPr>
          <p:spPr>
            <a:xfrm>
              <a:off x="3583" y="3957"/>
              <a:ext cx="1630" cy="795"/>
            </a:xfrm>
            <a:prstGeom prst="wedgeRoundRectCallout">
              <a:avLst>
                <a:gd name="adj1" fmla="val 50185"/>
                <a:gd name="adj2" fmla="val 92769"/>
                <a:gd name="adj3" fmla="val 16667"/>
              </a:avLst>
            </a:prstGeom>
            <a:solidFill>
              <a:schemeClr val="bg1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r>
                <a:rPr lang="zh-CN" altLang="en-US" sz="240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真快！</a:t>
              </a:r>
              <a:endPara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661795" y="1268096"/>
            <a:ext cx="8186857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要描述物体的运动，通常要先判断它是运动的还是静止的；</a:t>
            </a:r>
          </a:p>
          <a:p>
            <a:pPr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如果物体是运动的，再根据需要来说明它是怎样运动的。</a:t>
            </a:r>
          </a:p>
        </p:txBody>
      </p: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676275" y="2679701"/>
            <a:ext cx="5044440" cy="3112135"/>
            <a:chOff x="1065" y="4220"/>
            <a:chExt cx="7944" cy="4901"/>
          </a:xfrm>
        </p:grpSpPr>
        <p:pic>
          <p:nvPicPr>
            <p:cNvPr id="73" name="L352.eps" descr="id:2147500603;FounderCES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1065" y="4220"/>
              <a:ext cx="7749" cy="359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9"/>
              </p:custDataLst>
            </p:nvPr>
          </p:nvSpPr>
          <p:spPr>
            <a:xfrm>
              <a:off x="1296" y="7812"/>
              <a:ext cx="7713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15365">
                <a:lnSpc>
                  <a:spcPct val="150000"/>
                </a:lnSpc>
                <a:buClr>
                  <a:srgbClr val="E84E2D"/>
                </a:buClr>
                <a:defRPr/>
              </a:pPr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下雨天，地面观察者看到雨滴竖直下落时，坐在匀速行驶的车厢里的乘客看到的雨滴是怎样下落的?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01650" y="655320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参考系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  <p:bldP spid="6759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130936" y="1783080"/>
            <a:ext cx="10804525" cy="523240"/>
            <a:chOff x="1891" y="2286"/>
            <a:chExt cx="17015" cy="824"/>
          </a:xfrm>
        </p:grpSpPr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4100" y="2286"/>
              <a:ext cx="14806" cy="8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buClrTx/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描述物体运动时，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用来作参考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(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假定为不动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)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的另外的物体。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8"/>
              </p:custDataLst>
            </p:nvPr>
          </p:nvSpPr>
          <p:spPr>
            <a:xfrm>
              <a:off x="1891" y="2286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参考系：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657986" y="2644775"/>
            <a:ext cx="5890895" cy="753110"/>
            <a:chOff x="2627" y="3630"/>
            <a:chExt cx="9277" cy="1186"/>
          </a:xfrm>
        </p:grpSpPr>
        <p:sp>
          <p:nvSpPr>
            <p:cNvPr id="71682" name="Text Box 2"/>
            <p:cNvSpPr/>
            <p:nvPr>
              <p:custDataLst>
                <p:tags r:id="rId5"/>
              </p:custDataLst>
            </p:nvPr>
          </p:nvSpPr>
          <p:spPr>
            <a:xfrm>
              <a:off x="3896" y="3860"/>
              <a:ext cx="800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SzPct val="70000"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选择参考系的原则是什么？</a:t>
              </a:r>
            </a:p>
          </p:txBody>
        </p:sp>
        <p:pic>
          <p:nvPicPr>
            <p:cNvPr id="60418" name="Picture 34" descr="图片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7" y="3630"/>
              <a:ext cx="1056" cy="118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463801" y="3397886"/>
            <a:ext cx="9417963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原则上参考系可以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任意选取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。但实际上总是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本着观测方便和使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运动的描述尽可能简单的原则选取，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通常情况下选择地面为参考系。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01650" y="655320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参考系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4" descr="图片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585" y="2880042"/>
            <a:ext cx="670560" cy="753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527935" y="3106104"/>
            <a:ext cx="7879080" cy="9048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同一运动，如果选取的参考系不同，运动情况一般不同。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01650" y="655320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参考系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308735" y="5105718"/>
            <a:ext cx="1034129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比较多个物体的运动或同一物体在不同阶段的运动，必须选择同一参考系。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68961" y="6654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755141" y="2115707"/>
            <a:ext cx="8682039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、理解质点的定义，知道质点是一个理想化的模型，能将特定实际情境中的物体抽象成质点。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、理解参考系的概念，知道在不同参考系中对同一运动的描述可能是不同的。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20701" y="6845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小试牛刀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231901" y="1490980"/>
            <a:ext cx="1004570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神州十号”与“天宫一号”对接后，某观察者观察到“天宫一号”处于静止状态，则他所选的参考系可能是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　　）</a:t>
            </a:r>
            <a:endParaRPr 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A．远洋考察船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	</a:t>
            </a:r>
            <a:endParaRPr 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B．地面指挥中心</a:t>
            </a:r>
            <a:endParaRPr 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C．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神州十号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		</a:t>
            </a:r>
            <a:endParaRPr 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D．在“天宫一号”内穿行的航天员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216977" y="3629103"/>
            <a:ext cx="522900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+mn-ea"/>
              </a:rPr>
              <a:t>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630" y="2733852"/>
            <a:ext cx="3550920" cy="2087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20701" y="6845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小试牛刀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22960" y="1605915"/>
            <a:ext cx="1056132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两辆汽车在平直公路上运动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甲车内一人看见乙车没有运动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而乙车内一人看见路旁的树木向西移动。如果以地面为参考系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上述观察说明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　　)</a:t>
            </a:r>
            <a:endParaRPr 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 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甲车不动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乙车向东运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</a:t>
            </a:r>
            <a:endParaRPr lang="en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乙车不动，甲车向东运动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 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甲车向西运动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40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乙车向东运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</a:t>
            </a:r>
            <a:endParaRPr lang="en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甲、乙两车以相同的速度向东运动</a:t>
            </a:r>
            <a:endParaRPr lang="zh-CN" altLang="en-US" sz="2400" baseline="-25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28921" y="4125966"/>
            <a:ext cx="694421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+mn-ea"/>
              </a:rPr>
              <a:t> </a:t>
            </a:r>
            <a:r>
              <a:rPr lang="zh-CN" alt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+mn-ea"/>
              </a:rPr>
              <a:t>√</a:t>
            </a: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V="1">
            <a:off x="5451087" y="2728058"/>
            <a:ext cx="2152015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9983423" y="1724416"/>
            <a:ext cx="669291" cy="469900"/>
          </a:xfrm>
          <a:prstGeom prst="rect">
            <a:avLst/>
          </a:prstGeom>
          <a:noFill/>
          <a:ln w="28575">
            <a:solidFill>
              <a:srgbClr val="00952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V="1">
            <a:off x="2641260" y="2741344"/>
            <a:ext cx="2152015" cy="10160"/>
          </a:xfrm>
          <a:prstGeom prst="line">
            <a:avLst/>
          </a:prstGeom>
          <a:ln w="38100">
            <a:solidFill>
              <a:srgbClr val="00990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5402141" y="1736139"/>
            <a:ext cx="669291" cy="4699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>
          <a:xfrm flipV="1">
            <a:off x="7445377" y="2230122"/>
            <a:ext cx="2419985" cy="952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2" animBg="1"/>
      <p:bldP spid="11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1175" y="68453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小结</a:t>
            </a: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889637" y="2640965"/>
            <a:ext cx="699771" cy="3094990"/>
            <a:chOff x="3093" y="2088"/>
            <a:chExt cx="1102" cy="4874"/>
          </a:xfrm>
        </p:grpSpPr>
        <p:sp>
          <p:nvSpPr>
            <p:cNvPr id="10" name="圆角矩形 9"/>
            <p:cNvSpPr/>
            <p:nvPr>
              <p:custDataLst>
                <p:tags r:id="rId24"/>
              </p:custDataLst>
            </p:nvPr>
          </p:nvSpPr>
          <p:spPr>
            <a:xfrm rot="5400000">
              <a:off x="1735" y="3446"/>
              <a:ext cx="3818" cy="110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25"/>
              </p:custDataLst>
            </p:nvPr>
          </p:nvSpPr>
          <p:spPr>
            <a:xfrm>
              <a:off x="3205" y="2466"/>
              <a:ext cx="872" cy="44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质点    参考系</a:t>
              </a:r>
            </a:p>
          </p:txBody>
        </p:sp>
      </p:grpSp>
      <p:sp>
        <p:nvSpPr>
          <p:cNvPr id="12" name="左大括号 11"/>
          <p:cNvSpPr/>
          <p:nvPr>
            <p:custDataLst>
              <p:tags r:id="rId3"/>
            </p:custDataLst>
          </p:nvPr>
        </p:nvSpPr>
        <p:spPr>
          <a:xfrm>
            <a:off x="1785620" y="2364740"/>
            <a:ext cx="431800" cy="2871470"/>
          </a:xfrm>
          <a:prstGeom prst="leftBrace">
            <a:avLst>
              <a:gd name="adj1" fmla="val 110441"/>
              <a:gd name="adj2" fmla="val 50000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2327275" y="1976755"/>
            <a:ext cx="3415031" cy="699770"/>
            <a:chOff x="5911" y="2502"/>
            <a:chExt cx="5378" cy="1102"/>
          </a:xfrm>
        </p:grpSpPr>
        <p:sp>
          <p:nvSpPr>
            <p:cNvPr id="13" name="圆角矩形 12"/>
            <p:cNvSpPr/>
            <p:nvPr>
              <p:custDataLst>
                <p:tags r:id="rId22"/>
              </p:custDataLst>
            </p:nvPr>
          </p:nvSpPr>
          <p:spPr>
            <a:xfrm rot="10800000">
              <a:off x="5911" y="2502"/>
              <a:ext cx="3305" cy="110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23"/>
              </p:custDataLst>
            </p:nvPr>
          </p:nvSpPr>
          <p:spPr>
            <a:xfrm>
              <a:off x="6293" y="2691"/>
              <a:ext cx="499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物体和质点</a:t>
              </a:r>
            </a:p>
          </p:txBody>
        </p:sp>
      </p:grp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2510155" y="4658360"/>
            <a:ext cx="3300731" cy="699770"/>
            <a:chOff x="6453" y="8082"/>
            <a:chExt cx="5198" cy="1102"/>
          </a:xfrm>
        </p:grpSpPr>
        <p:sp>
          <p:nvSpPr>
            <p:cNvPr id="15" name="圆角矩形 14"/>
            <p:cNvSpPr/>
            <p:nvPr>
              <p:custDataLst>
                <p:tags r:id="rId20"/>
              </p:custDataLst>
            </p:nvPr>
          </p:nvSpPr>
          <p:spPr>
            <a:xfrm rot="10800000">
              <a:off x="6453" y="8082"/>
              <a:ext cx="2021" cy="110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21"/>
              </p:custDataLst>
            </p:nvPr>
          </p:nvSpPr>
          <p:spPr>
            <a:xfrm>
              <a:off x="6655" y="8289"/>
              <a:ext cx="499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参考系</a:t>
              </a:r>
            </a:p>
          </p:txBody>
        </p:sp>
      </p:grpSp>
      <p:grpSp>
        <p:nvGrpSpPr>
          <p:cNvPr id="34" name="组合 33"/>
          <p:cNvGrpSpPr/>
          <p:nvPr>
            <p:custDataLst>
              <p:tags r:id="rId6"/>
            </p:custDataLst>
          </p:nvPr>
        </p:nvGrpSpPr>
        <p:grpSpPr>
          <a:xfrm>
            <a:off x="5069842" y="1206500"/>
            <a:ext cx="6297295" cy="699770"/>
            <a:chOff x="7984" y="1418"/>
            <a:chExt cx="9917" cy="1102"/>
          </a:xfrm>
        </p:grpSpPr>
        <p:sp>
          <p:nvSpPr>
            <p:cNvPr id="25" name="圆角矩形 24"/>
            <p:cNvSpPr/>
            <p:nvPr>
              <p:custDataLst>
                <p:tags r:id="rId18"/>
              </p:custDataLst>
            </p:nvPr>
          </p:nvSpPr>
          <p:spPr>
            <a:xfrm rot="10800000">
              <a:off x="7984" y="1418"/>
              <a:ext cx="6891" cy="110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>
              <p:custDataLst>
                <p:tags r:id="rId19"/>
              </p:custDataLst>
            </p:nvPr>
          </p:nvSpPr>
          <p:spPr>
            <a:xfrm>
              <a:off x="8077" y="1607"/>
              <a:ext cx="982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定义：</a:t>
              </a: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用来代替物体的有质量的点</a:t>
              </a:r>
            </a:p>
          </p:txBody>
        </p:sp>
      </p:grpSp>
      <p:grpSp>
        <p:nvGrpSpPr>
          <p:cNvPr id="32" name="组合 31"/>
          <p:cNvGrpSpPr/>
          <p:nvPr>
            <p:custDataLst>
              <p:tags r:id="rId7"/>
            </p:custDataLst>
          </p:nvPr>
        </p:nvGrpSpPr>
        <p:grpSpPr>
          <a:xfrm>
            <a:off x="4852671" y="5309870"/>
            <a:ext cx="5613400" cy="699770"/>
            <a:chOff x="8638" y="8362"/>
            <a:chExt cx="8840" cy="1102"/>
          </a:xfrm>
        </p:grpSpPr>
        <p:sp>
          <p:nvSpPr>
            <p:cNvPr id="27" name="圆角矩形 26"/>
            <p:cNvSpPr/>
            <p:nvPr>
              <p:custDataLst>
                <p:tags r:id="rId16"/>
              </p:custDataLst>
            </p:nvPr>
          </p:nvSpPr>
          <p:spPr>
            <a:xfrm rot="10800000">
              <a:off x="8638" y="8362"/>
              <a:ext cx="8437" cy="110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7"/>
              </p:custDataLst>
            </p:nvPr>
          </p:nvSpPr>
          <p:spPr>
            <a:xfrm>
              <a:off x="8980" y="8599"/>
              <a:ext cx="8498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选取原则：任意选取，一般选地面</a:t>
              </a:r>
            </a:p>
          </p:txBody>
        </p:sp>
      </p:grpSp>
      <p:sp>
        <p:nvSpPr>
          <p:cNvPr id="18" name="左大括号 17"/>
          <p:cNvSpPr/>
          <p:nvPr>
            <p:custDataLst>
              <p:tags r:id="rId8"/>
            </p:custDataLst>
          </p:nvPr>
        </p:nvSpPr>
        <p:spPr>
          <a:xfrm>
            <a:off x="4646931" y="1328420"/>
            <a:ext cx="205740" cy="1996440"/>
          </a:xfrm>
          <a:prstGeom prst="leftBrace">
            <a:avLst>
              <a:gd name="adj1" fmla="val 110441"/>
              <a:gd name="adj2" fmla="val 50000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>
            <p:custDataLst>
              <p:tags r:id="rId9"/>
            </p:custDataLst>
          </p:nvPr>
        </p:nvGrpSpPr>
        <p:grpSpPr>
          <a:xfrm>
            <a:off x="5069840" y="2556512"/>
            <a:ext cx="5957835" cy="708025"/>
            <a:chOff x="11446" y="2110"/>
            <a:chExt cx="5938" cy="1115"/>
          </a:xfrm>
        </p:grpSpPr>
        <p:sp>
          <p:nvSpPr>
            <p:cNvPr id="20" name="圆角矩形 19"/>
            <p:cNvSpPr/>
            <p:nvPr>
              <p:custDataLst>
                <p:tags r:id="rId14"/>
              </p:custDataLst>
            </p:nvPr>
          </p:nvSpPr>
          <p:spPr>
            <a:xfrm rot="10800000">
              <a:off x="11446" y="2110"/>
              <a:ext cx="5901" cy="110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>
              <p:custDataLst>
                <p:tags r:id="rId15"/>
              </p:custDataLst>
            </p:nvPr>
          </p:nvSpPr>
          <p:spPr>
            <a:xfrm>
              <a:off x="11446" y="2110"/>
              <a:ext cx="5938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物体看成质点的条件：</a:t>
              </a: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物体的大小与形状对研究的问题的影响可忽略不计时</a:t>
              </a:r>
            </a:p>
          </p:txBody>
        </p:sp>
      </p:grpSp>
      <p:sp>
        <p:nvSpPr>
          <p:cNvPr id="23" name="左大括号 22"/>
          <p:cNvSpPr/>
          <p:nvPr>
            <p:custDataLst>
              <p:tags r:id="rId10"/>
            </p:custDataLst>
          </p:nvPr>
        </p:nvSpPr>
        <p:spPr>
          <a:xfrm>
            <a:off x="4288791" y="4022090"/>
            <a:ext cx="205740" cy="1996440"/>
          </a:xfrm>
          <a:prstGeom prst="leftBrace">
            <a:avLst>
              <a:gd name="adj1" fmla="val 110441"/>
              <a:gd name="adj2" fmla="val 50000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>
            <p:custDataLst>
              <p:tags r:id="rId11"/>
            </p:custDataLst>
          </p:nvPr>
        </p:nvGrpSpPr>
        <p:grpSpPr>
          <a:xfrm>
            <a:off x="4820921" y="3958591"/>
            <a:ext cx="6418580" cy="699770"/>
            <a:chOff x="8638" y="6002"/>
            <a:chExt cx="10108" cy="1102"/>
          </a:xfrm>
        </p:grpSpPr>
        <p:sp>
          <p:nvSpPr>
            <p:cNvPr id="29" name="圆角矩形 28"/>
            <p:cNvSpPr/>
            <p:nvPr>
              <p:custDataLst>
                <p:tags r:id="rId12"/>
              </p:custDataLst>
            </p:nvPr>
          </p:nvSpPr>
          <p:spPr>
            <a:xfrm rot="10800000">
              <a:off x="8638" y="6002"/>
              <a:ext cx="10108" cy="110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8912" y="6102"/>
              <a:ext cx="958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定义：描述物体运动时，用来作为参考的其他物体</a:t>
              </a: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80374" y="2797662"/>
            <a:ext cx="4194097" cy="1107996"/>
          </a:xfrm>
          <a:prstGeom prst="rect">
            <a:avLst/>
          </a:prstGeom>
          <a:noFill/>
        </p:spPr>
        <p:txBody>
          <a:bodyPr wrap="none" rIns="252095" rtlCol="0">
            <a:sp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rgbClr val="FF94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谢谢观看！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732658" y="2054331"/>
            <a:ext cx="8866134" cy="2490456"/>
            <a:chOff x="2302669" y="2110119"/>
            <a:chExt cx="8296122" cy="2490456"/>
          </a:xfrm>
        </p:grpSpPr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 rot="21446620">
              <a:off x="2344659" y="2110119"/>
              <a:ext cx="1852731" cy="523220"/>
            </a:xfrm>
            <a:prstGeom prst="rect">
              <a:avLst/>
            </a:prstGeom>
            <a:solidFill>
              <a:srgbClr val="F9E4C0"/>
            </a:solidFill>
            <a:ln w="57150">
              <a:solidFill>
                <a:srgbClr val="F9E4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学习目标一</a:t>
              </a:r>
            </a:p>
          </p:txBody>
        </p:sp>
        <p:sp>
          <p:nvSpPr>
            <p:cNvPr id="4" name="手动输入 3"/>
            <p:cNvSpPr/>
            <p:nvPr>
              <p:custDataLst>
                <p:tags r:id="rId4"/>
              </p:custDataLst>
            </p:nvPr>
          </p:nvSpPr>
          <p:spPr>
            <a:xfrm>
              <a:off x="2302669" y="2257425"/>
              <a:ext cx="8296122" cy="2343150"/>
            </a:xfrm>
            <a:prstGeom prst="flowChartManualInput">
              <a:avLst/>
            </a:prstGeom>
            <a:noFill/>
            <a:ln w="76200">
              <a:solidFill>
                <a:srgbClr val="F9E4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480126" y="2829286"/>
            <a:ext cx="74446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理解质点的定义，知道质点是一个理想化的模型，</a:t>
            </a:r>
          </a:p>
          <a:p>
            <a:pPr lvl="0"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能将特定实际情境中的物体抽象成质点。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829" y="2272545"/>
            <a:ext cx="1215517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物体的空间位置随时间的变化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，是自然界中最简单、最基本的运动形态，叫作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机械运动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11175" y="6940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情景导入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572261" y="1398905"/>
            <a:ext cx="521168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我们该如何描述物体的运动呢？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11175" y="6940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情景导入</a:t>
            </a: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1645921" y="2346961"/>
            <a:ext cx="2744471" cy="3681166"/>
            <a:chOff x="2592" y="3554"/>
            <a:chExt cx="4322" cy="5796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2988" y="3554"/>
              <a:ext cx="3530" cy="50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2592" y="8768"/>
              <a:ext cx="432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画家用线条和色彩描绘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8259446" y="2346962"/>
            <a:ext cx="2744471" cy="3681095"/>
            <a:chOff x="13007" y="3696"/>
            <a:chExt cx="4322" cy="5797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3447" y="3696"/>
              <a:ext cx="3254" cy="493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3007" y="8911"/>
              <a:ext cx="432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>
                  <a:latin typeface="微软雅黑" panose="020B0503020204020204" charset="-122"/>
                  <a:ea typeface="微软雅黑" panose="020B0503020204020204" charset="-122"/>
                </a:rPr>
                <a:t>物理学家怎样描述运动呢？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5"/>
            </p:custDataLst>
          </p:nvPr>
        </p:nvGrpSpPr>
        <p:grpSpPr>
          <a:xfrm>
            <a:off x="4834255" y="2346962"/>
            <a:ext cx="2744471" cy="3957955"/>
            <a:chOff x="7613" y="3696"/>
            <a:chExt cx="4322" cy="6233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821" y="3696"/>
              <a:ext cx="3906" cy="493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7613" y="8911"/>
              <a:ext cx="4322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诗人用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疑是银河落九天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”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这样的诗句来描述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9" name="组合 6"/>
          <p:cNvGrpSpPr/>
          <p:nvPr>
            <p:custDataLst>
              <p:tags r:id="rId1"/>
            </p:custDataLst>
          </p:nvPr>
        </p:nvGrpSpPr>
        <p:grpSpPr>
          <a:xfrm>
            <a:off x="1146175" y="3628390"/>
            <a:ext cx="3856991" cy="2407920"/>
            <a:chOff x="8801" y="1416"/>
            <a:chExt cx="4843" cy="3223"/>
          </a:xfrm>
        </p:grpSpPr>
        <p:pic>
          <p:nvPicPr>
            <p:cNvPr id="54280" name="图片 5" descr="曲线运动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801" y="1416"/>
              <a:ext cx="4634" cy="26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281" name="文本框 100"/>
            <p:cNvSpPr/>
            <p:nvPr>
              <p:custDataLst>
                <p:tags r:id="rId8"/>
              </p:custDataLst>
            </p:nvPr>
          </p:nvSpPr>
          <p:spPr>
            <a:xfrm>
              <a:off x="8802" y="4023"/>
              <a:ext cx="4842" cy="6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endParaRPr lang="zh-CN" altLang="en-US" sz="2400"/>
            </a:p>
          </p:txBody>
        </p:sp>
      </p:grp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349875" y="1503681"/>
            <a:ext cx="5724644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雄鹰在翱翔时，</a:t>
            </a:r>
            <a:r>
              <a:rPr lang="en-US" sz="2400" dirty="0" err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身体在向前运动，但它的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翅膀在向前运动的同时还在上下运动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349875" y="4240532"/>
            <a:ext cx="664797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足球在滚动时，</a:t>
            </a:r>
            <a:r>
              <a:rPr lang="en-US" sz="2400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它在向前运动的同时还在转动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83" name="文本框 8"/>
          <p:cNvSpPr/>
          <p:nvPr>
            <p:custDataLst>
              <p:tags r:id="rId4"/>
            </p:custDataLst>
          </p:nvPr>
        </p:nvSpPr>
        <p:spPr>
          <a:xfrm>
            <a:off x="2669540" y="5838509"/>
            <a:ext cx="5653088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 err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精确地用物理语言来描述，很复杂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。</a:t>
            </a:r>
          </a:p>
        </p:txBody>
      </p:sp>
      <p:pic>
        <p:nvPicPr>
          <p:cNvPr id="61444" name="图片 1" descr="201708110312117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22945" y="4700905"/>
            <a:ext cx="2965451" cy="1912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01650" y="655320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物体和质点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71" y="1330436"/>
            <a:ext cx="3694176" cy="1859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1"/>
      <p:bldP spid="5428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图片 2" descr="雄鹰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90291" y="2856232"/>
            <a:ext cx="4206240" cy="2113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AutoShape 18"/>
          <p:cNvSpPr/>
          <p:nvPr>
            <p:custDataLst>
              <p:tags r:id="rId2"/>
            </p:custDataLst>
          </p:nvPr>
        </p:nvSpPr>
        <p:spPr>
          <a:xfrm>
            <a:off x="981077" y="1525270"/>
            <a:ext cx="2609215" cy="1016000"/>
          </a:xfrm>
          <a:prstGeom prst="wedgeRoundRectCallout">
            <a:avLst>
              <a:gd name="adj1" fmla="val 62724"/>
              <a:gd name="adj2" fmla="val 13437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要研究雄鹰是如何飞行的</a:t>
            </a:r>
          </a:p>
        </p:txBody>
      </p:sp>
      <p:sp>
        <p:nvSpPr>
          <p:cNvPr id="56326" name="AutoShape 18"/>
          <p:cNvSpPr/>
          <p:nvPr>
            <p:custDataLst>
              <p:tags r:id="rId3"/>
            </p:custDataLst>
          </p:nvPr>
        </p:nvSpPr>
        <p:spPr>
          <a:xfrm>
            <a:off x="1043941" y="4579303"/>
            <a:ext cx="2520951" cy="1016000"/>
          </a:xfrm>
          <a:prstGeom prst="wedgeRoundRectCallout">
            <a:avLst>
              <a:gd name="adj1" fmla="val 64105"/>
              <a:gd name="adj2" fmla="val -1112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翅膀的运动方式很重要</a:t>
            </a:r>
          </a:p>
        </p:txBody>
      </p:sp>
      <p:sp>
        <p:nvSpPr>
          <p:cNvPr id="2" name="AutoShape 18"/>
          <p:cNvSpPr/>
          <p:nvPr>
            <p:custDataLst>
              <p:tags r:id="rId4"/>
            </p:custDataLst>
          </p:nvPr>
        </p:nvSpPr>
        <p:spPr>
          <a:xfrm>
            <a:off x="7943217" y="1496695"/>
            <a:ext cx="2609215" cy="1016000"/>
          </a:xfrm>
          <a:prstGeom prst="wedgeRoundRectCallout">
            <a:avLst>
              <a:gd name="adj1" fmla="val -64748"/>
              <a:gd name="adj2" fmla="val 14287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l"/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研究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雄鹰从哪里移动到了哪里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AutoShape 18"/>
          <p:cNvSpPr/>
          <p:nvPr>
            <p:custDataLst>
              <p:tags r:id="rId5"/>
            </p:custDataLst>
          </p:nvPr>
        </p:nvSpPr>
        <p:spPr>
          <a:xfrm>
            <a:off x="7943217" y="4899660"/>
            <a:ext cx="3949065" cy="1016000"/>
          </a:xfrm>
          <a:prstGeom prst="wedgeRoundRectCallout">
            <a:avLst>
              <a:gd name="adj1" fmla="val -58715"/>
              <a:gd name="adj2" fmla="val -135812"/>
              <a:gd name="adj3" fmla="val 16667"/>
            </a:avLst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就不必太在意它的形状，</a:t>
            </a:r>
          </a:p>
          <a:p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可以把它</a:t>
            </a:r>
            <a:r>
              <a:rPr 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看成一个点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来描述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01650" y="655320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物体和质点</a:t>
            </a:r>
          </a:p>
        </p:txBody>
      </p:sp>
      <p:pic>
        <p:nvPicPr>
          <p:cNvPr id="56327" name="New picture"/>
          <p:cNvPicPr/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22001" y="106553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1" animBg="1"/>
      <p:bldP spid="2" grpId="2" animBg="1"/>
      <p:bldP spid="3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327" y="1229432"/>
            <a:ext cx="4291584" cy="2987040"/>
          </a:xfrm>
          <a:prstGeom prst="rect">
            <a:avLst/>
          </a:prstGeom>
        </p:spPr>
      </p:pic>
      <p:pic>
        <p:nvPicPr>
          <p:cNvPr id="5939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87475" y="1745387"/>
            <a:ext cx="3200400" cy="219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6" name="文本框 7"/>
          <p:cNvSpPr/>
          <p:nvPr>
            <p:custDataLst>
              <p:tags r:id="rId2"/>
            </p:custDataLst>
          </p:nvPr>
        </p:nvSpPr>
        <p:spPr>
          <a:xfrm>
            <a:off x="2035033" y="5943725"/>
            <a:ext cx="2062974" cy="461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9403" name="椭圆 3"/>
          <p:cNvSpPr/>
          <p:nvPr>
            <p:custDataLst>
              <p:tags r:id="rId3"/>
            </p:custDataLst>
          </p:nvPr>
        </p:nvSpPr>
        <p:spPr>
          <a:xfrm>
            <a:off x="7888605" y="3595370"/>
            <a:ext cx="177800" cy="1778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9404" name="椭圆 4"/>
          <p:cNvSpPr/>
          <p:nvPr>
            <p:custDataLst>
              <p:tags r:id="rId4"/>
            </p:custDataLst>
          </p:nvPr>
        </p:nvSpPr>
        <p:spPr>
          <a:xfrm>
            <a:off x="8306119" y="2367915"/>
            <a:ext cx="177800" cy="1778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9405" name="直接箭头连接符 5"/>
          <p:cNvCxnSpPr>
            <a:stCxn id="59403" idx="7"/>
          </p:cNvCxnSpPr>
          <p:nvPr>
            <p:custDataLst>
              <p:tags r:id="rId5"/>
            </p:custDataLst>
          </p:nvPr>
        </p:nvCxnSpPr>
        <p:spPr>
          <a:xfrm flipV="1">
            <a:off x="8040372" y="2470785"/>
            <a:ext cx="367665" cy="1150620"/>
          </a:xfrm>
          <a:prstGeom prst="line">
            <a:avLst/>
          </a:prstGeom>
          <a:ln w="38100" cap="flat" cmpd="sng">
            <a:solidFill>
              <a:srgbClr val="E21F26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245101" y="4373881"/>
            <a:ext cx="5993949" cy="175432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6700"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当我们只关心列车整体的运动情况时，</a:t>
            </a:r>
          </a:p>
          <a:p>
            <a:pPr indent="266700"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就可以不考虑上述各部分的运动差异，</a:t>
            </a:r>
          </a:p>
          <a:p>
            <a:pPr indent="266700"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用一个点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的运动代替整列列车的运动。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01650" y="655320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物体和质点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 nodeType="clickPar">
                      <p:stCondLst>
                        <p:cond delay="indefinite"/>
                      </p:stCondLst>
                      <p:childTnLst>
                        <p:par>
                          <p:cTn id="6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 fill="hold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 fill="hold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1" animBg="1"/>
      <p:bldP spid="59404" grpId="2" animBg="1"/>
      <p:bldP spid="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01650" y="655320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学习新知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物体和质点</a:t>
            </a:r>
          </a:p>
        </p:txBody>
      </p:sp>
      <p:sp>
        <p:nvSpPr>
          <p:cNvPr id="14339" name="直角三角形 7175"/>
          <p:cNvSpPr/>
          <p:nvPr>
            <p:custDataLst>
              <p:tags r:id="rId2"/>
            </p:custDataLst>
          </p:nvPr>
        </p:nvSpPr>
        <p:spPr>
          <a:xfrm>
            <a:off x="1460500" y="2538730"/>
            <a:ext cx="3311525" cy="1780540"/>
          </a:xfrm>
          <a:prstGeom prst="rtTriangle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 rot="1680000">
            <a:off x="1515111" y="2342515"/>
            <a:ext cx="424815" cy="335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881246" y="2407921"/>
            <a:ext cx="6609502" cy="175432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6700"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一个物块在斜面上向下滑动，它的各部分运动</a:t>
            </a:r>
          </a:p>
          <a:p>
            <a:pPr indent="266700"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情况相同吗？可以用一个点的运动代表整个木</a:t>
            </a:r>
          </a:p>
          <a:p>
            <a:pPr indent="266700"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块的运动吗？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5"/>
            </p:custDataLst>
          </p:nvPr>
        </p:nvSpPr>
        <p:spPr>
          <a:xfrm>
            <a:off x="1689736" y="2472692"/>
            <a:ext cx="75565" cy="755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32726" y="4482465"/>
            <a:ext cx="2937511" cy="193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961</Words>
  <Application>Microsoft Office PowerPoint</Application>
  <PresentationFormat>宽屏</PresentationFormat>
  <Paragraphs>116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Calibri Light</vt:lpstr>
      <vt:lpstr>Wingdings</vt:lpstr>
      <vt:lpstr>第一PPT模板网-WWW.1PPT.COM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伟 蔡</cp:lastModifiedBy>
  <cp:revision>11</cp:revision>
  <cp:lastPrinted>2020-09-29T23:18:48Z</cp:lastPrinted>
  <dcterms:created xsi:type="dcterms:W3CDTF">2020-09-29T23:18:48Z</dcterms:created>
  <dcterms:modified xsi:type="dcterms:W3CDTF">2024-08-30T04:55:24Z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