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164" r:id="rId2"/>
    <p:sldId id="2206" r:id="rId3"/>
    <p:sldId id="2167" r:id="rId4"/>
    <p:sldId id="2170" r:id="rId5"/>
    <p:sldId id="2043" r:id="rId6"/>
    <p:sldId id="2248" r:id="rId7"/>
    <p:sldId id="2249" r:id="rId8"/>
    <p:sldId id="2253" r:id="rId9"/>
    <p:sldId id="2252" r:id="rId10"/>
    <p:sldId id="2250" r:id="rId11"/>
    <p:sldId id="2100" r:id="rId12"/>
    <p:sldId id="2254" r:id="rId13"/>
    <p:sldId id="2255" r:id="rId14"/>
    <p:sldId id="2256" r:id="rId15"/>
    <p:sldId id="2143" r:id="rId16"/>
    <p:sldId id="2188" r:id="rId17"/>
    <p:sldId id="2257" r:id="rId18"/>
    <p:sldId id="2258" r:id="rId19"/>
    <p:sldId id="2190" r:id="rId20"/>
    <p:sldId id="2222" r:id="rId21"/>
    <p:sldId id="2214" r:id="rId22"/>
    <p:sldId id="2225" r:id="rId23"/>
    <p:sldId id="2226" r:id="rId24"/>
    <p:sldId id="2237" r:id="rId25"/>
    <p:sldId id="2259" r:id="rId26"/>
    <p:sldId id="2260" r:id="rId27"/>
    <p:sldId id="2054" r:id="rId28"/>
    <p:sldId id="1910" r:id="rId29"/>
    <p:sldId id="1911" r:id="rId30"/>
    <p:sldId id="1912" r:id="rId31"/>
    <p:sldId id="1913" r:id="rId32"/>
    <p:sldId id="2261" r:id="rId33"/>
    <p:sldId id="2035" r:id="rId34"/>
    <p:sldId id="2262" r:id="rId35"/>
    <p:sldId id="1914" r:id="rId36"/>
    <p:sldId id="2131" r:id="rId37"/>
    <p:sldId id="2263" r:id="rId38"/>
    <p:sldId id="2264" r:id="rId39"/>
    <p:sldId id="1920" r:id="rId40"/>
    <p:sldId id="2265" r:id="rId41"/>
    <p:sldId id="2268" r:id="rId42"/>
    <p:sldId id="2270" r:id="rId43"/>
    <p:sldId id="2267" r:id="rId44"/>
    <p:sldId id="2271" r:id="rId45"/>
    <p:sldId id="1922" r:id="rId46"/>
    <p:sldId id="2155" r:id="rId47"/>
    <p:sldId id="2272" r:id="rId48"/>
    <p:sldId id="2273" r:id="rId49"/>
    <p:sldId id="1924" r:id="rId50"/>
    <p:sldId id="2246" r:id="rId51"/>
    <p:sldId id="1926" r:id="rId52"/>
    <p:sldId id="2274" r:id="rId53"/>
    <p:sldId id="2247" r:id="rId54"/>
    <p:sldId id="2245" r:id="rId55"/>
    <p:sldId id="2171" r:id="rId56"/>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202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4491"/>
    <a:srgbClr val="0070C0"/>
    <a:srgbClr val="384556"/>
    <a:srgbClr val="F2F2F2"/>
    <a:srgbClr val="C00000"/>
    <a:srgbClr val="1481E2"/>
    <a:srgbClr val="0000FF"/>
    <a:srgbClr val="215968"/>
    <a:srgbClr val="4BACC6"/>
    <a:srgbClr val="F2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3" autoAdjust="0"/>
    <p:restoredTop sz="96318" autoAdjust="0"/>
  </p:normalViewPr>
  <p:slideViewPr>
    <p:cSldViewPr>
      <p:cViewPr varScale="1">
        <p:scale>
          <a:sx n="86" d="100"/>
          <a:sy n="86" d="100"/>
        </p:scale>
        <p:origin x="562" y="53"/>
      </p:cViewPr>
      <p:guideLst>
        <p:guide orient="horz" pos="1253"/>
        <p:guide pos="202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2023/5/29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2023/5/29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a:t>
            </a:fld>
            <a:endParaRPr lang="zh-CN" altLang="en-US"/>
          </a:p>
        </p:txBody>
      </p:sp>
    </p:spTree>
    <p:extLst>
      <p:ext uri="{BB962C8B-B14F-4D97-AF65-F5344CB8AC3E}">
        <p14:creationId xmlns:p14="http://schemas.microsoft.com/office/powerpoint/2010/main" val="6997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3</a:t>
            </a:fld>
            <a:endParaRPr lang="zh-CN" altLang="en-US"/>
          </a:p>
        </p:txBody>
      </p:sp>
    </p:spTree>
    <p:extLst>
      <p:ext uri="{BB962C8B-B14F-4D97-AF65-F5344CB8AC3E}">
        <p14:creationId xmlns:p14="http://schemas.microsoft.com/office/powerpoint/2010/main" val="1017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4</a:t>
            </a:fld>
            <a:endParaRPr lang="zh-CN" altLang="en-US"/>
          </a:p>
        </p:txBody>
      </p:sp>
    </p:spTree>
    <p:extLst>
      <p:ext uri="{BB962C8B-B14F-4D97-AF65-F5344CB8AC3E}">
        <p14:creationId xmlns:p14="http://schemas.microsoft.com/office/powerpoint/2010/main" val="130591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15</a:t>
            </a:fld>
            <a:endParaRPr lang="en-US" altLang="zh-CN" dirty="0"/>
          </a:p>
        </p:txBody>
      </p:sp>
    </p:spTree>
    <p:extLst>
      <p:ext uri="{BB962C8B-B14F-4D97-AF65-F5344CB8AC3E}">
        <p14:creationId xmlns:p14="http://schemas.microsoft.com/office/powerpoint/2010/main" val="151821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22</a:t>
            </a:fld>
            <a:endParaRPr lang="en-US" altLang="zh-CN" dirty="0"/>
          </a:p>
        </p:txBody>
      </p:sp>
    </p:spTree>
    <p:extLst>
      <p:ext uri="{BB962C8B-B14F-4D97-AF65-F5344CB8AC3E}">
        <p14:creationId xmlns:p14="http://schemas.microsoft.com/office/powerpoint/2010/main" val="176786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979078"/>
            <a:ext cx="12188389" cy="5039138"/>
          </a:xfrm>
          <a:prstGeom prst="rect">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3" name="矩形 2"/>
          <p:cNvSpPr/>
          <p:nvPr userDrawn="1"/>
        </p:nvSpPr>
        <p:spPr>
          <a:xfrm>
            <a:off x="1324084" y="0"/>
            <a:ext cx="1296144" cy="1269554"/>
          </a:xfrm>
          <a:prstGeom prst="rect">
            <a:avLst/>
          </a:prstGeom>
          <a:solidFill>
            <a:srgbClr val="04449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 name="任意多边形 16">
            <a:extLst>
              <a:ext uri="{FF2B5EF4-FFF2-40B4-BE49-F238E27FC236}">
                <a16:creationId xmlns:a16="http://schemas.microsoft.com/office/drawing/2014/main" xmlns="" id="{A1C37DDE-CA10-874B-BFF8-2878E0178749}"/>
              </a:ext>
            </a:extLst>
          </p:cNvPr>
          <p:cNvSpPr/>
          <p:nvPr userDrawn="1"/>
        </p:nvSpPr>
        <p:spPr>
          <a:xfrm>
            <a:off x="1632353" y="228721"/>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1">
              <a:lumMod val="20000"/>
              <a:lumOff val="80000"/>
            </a:schemeClr>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4411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668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0807B09-F3B6-4E1C-B76C-0E5EC6B1B295}"/>
              </a:ext>
            </a:extLst>
          </p:cNvPr>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708" r:id="rId2"/>
    <p:sldLayoutId id="2147483697"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__2.docx"/></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__3.docx"/><Relationship Id="rId5" Type="http://schemas.openxmlformats.org/officeDocument/2006/relationships/oleObject" Target="../embeddings/oleObject3.bin"/><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package" Target="../embeddings/Microsoft_Word___4.docx"/><Relationship Id="rId4" Type="http://schemas.openxmlformats.org/officeDocument/2006/relationships/oleObject" Target="../embeddings/oleObject4.bin"/><Relationship Id="rId9" Type="http://schemas.openxmlformats.org/officeDocument/2006/relationships/image" Target="../media/image12.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package" Target="../embeddings/Microsoft_Word___5.docx"/></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Word___6.docx"/><Relationship Id="rId5" Type="http://schemas.openxmlformats.org/officeDocument/2006/relationships/oleObject" Target="../embeddings/oleObject6.bin"/><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png"/><Relationship Id="rId5" Type="http://schemas.openxmlformats.org/officeDocument/2006/relationships/image" Target="../media/image23.emf"/><Relationship Id="rId4" Type="http://schemas.openxmlformats.org/officeDocument/2006/relationships/package" Target="../embeddings/Microsoft_Word___7.docx"/></Relationships>
</file>

<file path=ppt/slides/_rels/slide2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package" Target="../embeddings/Microsoft_Word___8.docx"/><Relationship Id="rId4" Type="http://schemas.openxmlformats.org/officeDocument/2006/relationships/oleObject" Target="../embeddings/oleObject8.bin"/><Relationship Id="rId9" Type="http://schemas.openxmlformats.org/officeDocument/2006/relationships/image" Target="../media/image1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25.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29.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26.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1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12" Type="http://schemas.openxmlformats.org/officeDocument/2006/relationships/image" Target="../media/image27.png"/><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8.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3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12" Type="http://schemas.openxmlformats.org/officeDocument/2006/relationships/image" Target="../media/image29.png"/><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28.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32.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package" Target="../embeddings/Microsoft_Word___9.docx"/><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29.png"/><Relationship Id="rId1" Type="http://schemas.openxmlformats.org/officeDocument/2006/relationships/vmlDrawing" Target="../drawings/vmlDrawing9.vml"/><Relationship Id="rId6" Type="http://schemas.openxmlformats.org/officeDocument/2006/relationships/slide" Target="slide31.xml"/><Relationship Id="rId11" Type="http://schemas.openxmlformats.org/officeDocument/2006/relationships/slide" Target="slide51.xml"/><Relationship Id="rId5" Type="http://schemas.openxmlformats.org/officeDocument/2006/relationships/slide" Target="slide30.xml"/><Relationship Id="rId15" Type="http://schemas.openxmlformats.org/officeDocument/2006/relationships/image" Target="../media/image28.png"/><Relationship Id="rId10" Type="http://schemas.openxmlformats.org/officeDocument/2006/relationships/slide" Target="slide49.xml"/><Relationship Id="rId4" Type="http://schemas.openxmlformats.org/officeDocument/2006/relationships/slide" Target="slide29.xml"/><Relationship Id="rId9" Type="http://schemas.openxmlformats.org/officeDocument/2006/relationships/slide" Target="slide45.xml"/><Relationship Id="rId14" Type="http://schemas.openxmlformats.org/officeDocument/2006/relationships/image" Target="../media/image30.emf"/></Relationships>
</file>

<file path=ppt/slides/_rels/slide33.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28.png"/><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image" Target="../media/image8.png"/><Relationship Id="rId17" Type="http://schemas.openxmlformats.org/officeDocument/2006/relationships/image" Target="../media/image31.emf"/><Relationship Id="rId2" Type="http://schemas.openxmlformats.org/officeDocument/2006/relationships/slideLayout" Target="../slideLayouts/slideLayout2.xml"/><Relationship Id="rId16" Type="http://schemas.openxmlformats.org/officeDocument/2006/relationships/package" Target="../embeddings/Microsoft_Word___10.docx"/><Relationship Id="rId1" Type="http://schemas.openxmlformats.org/officeDocument/2006/relationships/vmlDrawing" Target="../drawings/vmlDrawing10.vml"/><Relationship Id="rId6" Type="http://schemas.openxmlformats.org/officeDocument/2006/relationships/slide" Target="slide31.xml"/><Relationship Id="rId11" Type="http://schemas.openxmlformats.org/officeDocument/2006/relationships/slide" Target="slide51.xml"/><Relationship Id="rId5" Type="http://schemas.openxmlformats.org/officeDocument/2006/relationships/slide" Target="slide30.xml"/><Relationship Id="rId15" Type="http://schemas.openxmlformats.org/officeDocument/2006/relationships/oleObject" Target="../embeddings/oleObject10.bin"/><Relationship Id="rId10" Type="http://schemas.openxmlformats.org/officeDocument/2006/relationships/slide" Target="slide49.xml"/><Relationship Id="rId4" Type="http://schemas.openxmlformats.org/officeDocument/2006/relationships/slide" Target="slide29.xml"/><Relationship Id="rId9" Type="http://schemas.openxmlformats.org/officeDocument/2006/relationships/slide" Target="slide45.xml"/><Relationship Id="rId1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image" Target="../media/image29.png"/><Relationship Id="rId3" Type="http://schemas.openxmlformats.org/officeDocument/2006/relationships/slide" Target="slide29.xml"/><Relationship Id="rId7" Type="http://schemas.openxmlformats.org/officeDocument/2006/relationships/slide" Target="slide39.xml"/><Relationship Id="rId12" Type="http://schemas.openxmlformats.org/officeDocument/2006/relationships/image" Target="../media/image28.png"/><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8.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35.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32.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3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51.xml"/><Relationship Id="rId5" Type="http://schemas.openxmlformats.org/officeDocument/2006/relationships/slide" Target="slide30.xml"/><Relationship Id="rId10" Type="http://schemas.openxmlformats.org/officeDocument/2006/relationships/slide" Target="slide49.xml"/><Relationship Id="rId4" Type="http://schemas.openxmlformats.org/officeDocument/2006/relationships/slide" Target="slide29.xml"/><Relationship Id="rId9" Type="http://schemas.openxmlformats.org/officeDocument/2006/relationships/slide" Target="slide45.xml"/></Relationships>
</file>

<file path=ppt/slides/_rels/slide37.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32.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38.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oleObject" Target="../embeddings/oleObject11.bin"/><Relationship Id="rId18" Type="http://schemas.openxmlformats.org/officeDocument/2006/relationships/image" Target="../media/image34.emf"/><Relationship Id="rId3" Type="http://schemas.openxmlformats.org/officeDocument/2006/relationships/image" Target="../media/image8.png"/><Relationship Id="rId7" Type="http://schemas.openxmlformats.org/officeDocument/2006/relationships/slide" Target="slide31.xml"/><Relationship Id="rId12" Type="http://schemas.openxmlformats.org/officeDocument/2006/relationships/slide" Target="slide51.xml"/><Relationship Id="rId17" Type="http://schemas.openxmlformats.org/officeDocument/2006/relationships/package" Target="../embeddings/Microsoft_Word___12.docx"/><Relationship Id="rId2" Type="http://schemas.openxmlformats.org/officeDocument/2006/relationships/slideLayout" Target="../slideLayouts/slideLayout2.xml"/><Relationship Id="rId16" Type="http://schemas.openxmlformats.org/officeDocument/2006/relationships/oleObject" Target="../embeddings/oleObject12.bin"/><Relationship Id="rId1" Type="http://schemas.openxmlformats.org/officeDocument/2006/relationships/vmlDrawing" Target="../drawings/vmlDrawing11.vml"/><Relationship Id="rId6" Type="http://schemas.openxmlformats.org/officeDocument/2006/relationships/slide" Target="slide30.xml"/><Relationship Id="rId11" Type="http://schemas.openxmlformats.org/officeDocument/2006/relationships/slide" Target="slide49.xml"/><Relationship Id="rId5" Type="http://schemas.openxmlformats.org/officeDocument/2006/relationships/slide" Target="slide29.xml"/><Relationship Id="rId15" Type="http://schemas.openxmlformats.org/officeDocument/2006/relationships/image" Target="../media/image33.emf"/><Relationship Id="rId10" Type="http://schemas.openxmlformats.org/officeDocument/2006/relationships/slide" Target="slide45.xml"/><Relationship Id="rId19" Type="http://schemas.openxmlformats.org/officeDocument/2006/relationships/image" Target="../media/image32.png"/><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package" Target="../embeddings/Microsoft_Word___11.docx"/></Relationships>
</file>

<file path=ppt/slides/_rels/slide39.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12" Type="http://schemas.openxmlformats.org/officeDocument/2006/relationships/image" Target="../media/image8.png"/><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35.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8.png"/><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6.emf"/><Relationship Id="rId1" Type="http://schemas.openxmlformats.org/officeDocument/2006/relationships/vmlDrawing" Target="../drawings/vmlDrawing12.vml"/><Relationship Id="rId6" Type="http://schemas.openxmlformats.org/officeDocument/2006/relationships/slide" Target="slide31.xml"/><Relationship Id="rId11" Type="http://schemas.openxmlformats.org/officeDocument/2006/relationships/slide" Target="slide51.xml"/><Relationship Id="rId5" Type="http://schemas.openxmlformats.org/officeDocument/2006/relationships/slide" Target="slide30.xml"/><Relationship Id="rId15" Type="http://schemas.openxmlformats.org/officeDocument/2006/relationships/package" Target="../embeddings/Microsoft_Word___13.docx"/><Relationship Id="rId10" Type="http://schemas.openxmlformats.org/officeDocument/2006/relationships/slide" Target="slide49.xml"/><Relationship Id="rId4" Type="http://schemas.openxmlformats.org/officeDocument/2006/relationships/slide" Target="slide29.xml"/><Relationship Id="rId9" Type="http://schemas.openxmlformats.org/officeDocument/2006/relationships/slide" Target="slide45.xml"/><Relationship Id="rId1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35.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42.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oleObject" Target="../embeddings/oleObject14.bin"/><Relationship Id="rId18" Type="http://schemas.openxmlformats.org/officeDocument/2006/relationships/image" Target="../media/image38.emf"/><Relationship Id="rId3" Type="http://schemas.openxmlformats.org/officeDocument/2006/relationships/slide" Target="slide28.xml"/><Relationship Id="rId21" Type="http://schemas.openxmlformats.org/officeDocument/2006/relationships/image" Target="../media/image39.emf"/><Relationship Id="rId7" Type="http://schemas.openxmlformats.org/officeDocument/2006/relationships/slide" Target="slide35.xml"/><Relationship Id="rId12" Type="http://schemas.openxmlformats.org/officeDocument/2006/relationships/image" Target="../media/image8.png"/><Relationship Id="rId17" Type="http://schemas.openxmlformats.org/officeDocument/2006/relationships/package" Target="../embeddings/Microsoft_Word___15.docx"/><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package" Target="../embeddings/Microsoft_Word___16.docx"/><Relationship Id="rId1" Type="http://schemas.openxmlformats.org/officeDocument/2006/relationships/vmlDrawing" Target="../drawings/vmlDrawing13.vml"/><Relationship Id="rId6" Type="http://schemas.openxmlformats.org/officeDocument/2006/relationships/slide" Target="slide31.xml"/><Relationship Id="rId11" Type="http://schemas.openxmlformats.org/officeDocument/2006/relationships/slide" Target="slide51.xml"/><Relationship Id="rId5" Type="http://schemas.openxmlformats.org/officeDocument/2006/relationships/slide" Target="slide30.xml"/><Relationship Id="rId15" Type="http://schemas.openxmlformats.org/officeDocument/2006/relationships/image" Target="../media/image37.emf"/><Relationship Id="rId10" Type="http://schemas.openxmlformats.org/officeDocument/2006/relationships/slide" Target="slide49.xml"/><Relationship Id="rId19" Type="http://schemas.openxmlformats.org/officeDocument/2006/relationships/oleObject" Target="../embeddings/oleObject16.bin"/><Relationship Id="rId4" Type="http://schemas.openxmlformats.org/officeDocument/2006/relationships/slide" Target="slide29.xml"/><Relationship Id="rId9" Type="http://schemas.openxmlformats.org/officeDocument/2006/relationships/slide" Target="slide45.xml"/><Relationship Id="rId14" Type="http://schemas.openxmlformats.org/officeDocument/2006/relationships/package" Target="../embeddings/Microsoft_Word___14.docx"/><Relationship Id="rId22"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40.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12" Type="http://schemas.openxmlformats.org/officeDocument/2006/relationships/image" Target="../media/image41.png"/><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8.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45.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42.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4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12" Type="http://schemas.openxmlformats.org/officeDocument/2006/relationships/image" Target="../media/image42.png"/><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8.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47.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oleObject" Target="../embeddings/oleObject17.bin"/><Relationship Id="rId18" Type="http://schemas.openxmlformats.org/officeDocument/2006/relationships/package" Target="../embeddings/Microsoft_Word___18.docx"/><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image" Target="../media/image42.png"/><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vmlDrawing" Target="../drawings/vmlDrawing14.vml"/><Relationship Id="rId6" Type="http://schemas.openxmlformats.org/officeDocument/2006/relationships/slide" Target="slide31.xml"/><Relationship Id="rId11" Type="http://schemas.openxmlformats.org/officeDocument/2006/relationships/slide" Target="slide51.xml"/><Relationship Id="rId5" Type="http://schemas.openxmlformats.org/officeDocument/2006/relationships/slide" Target="slide30.xml"/><Relationship Id="rId15" Type="http://schemas.openxmlformats.org/officeDocument/2006/relationships/image" Target="../media/image43.emf"/><Relationship Id="rId10" Type="http://schemas.openxmlformats.org/officeDocument/2006/relationships/slide" Target="slide49.xml"/><Relationship Id="rId19" Type="http://schemas.openxmlformats.org/officeDocument/2006/relationships/image" Target="../media/image44.emf"/><Relationship Id="rId4" Type="http://schemas.openxmlformats.org/officeDocument/2006/relationships/slide" Target="slide29.xml"/><Relationship Id="rId9" Type="http://schemas.openxmlformats.org/officeDocument/2006/relationships/slide" Target="slide45.xml"/><Relationship Id="rId14" Type="http://schemas.openxmlformats.org/officeDocument/2006/relationships/package" Target="../embeddings/Microsoft_Word___17.docx"/></Relationships>
</file>

<file path=ppt/slides/_rels/slide48.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oleObject" Target="../embeddings/oleObject19.bin"/><Relationship Id="rId18" Type="http://schemas.openxmlformats.org/officeDocument/2006/relationships/package" Target="../embeddings/Microsoft_Word___20.docx"/><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image" Target="../media/image42.png"/><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vmlDrawing" Target="../drawings/vmlDrawing15.vml"/><Relationship Id="rId6" Type="http://schemas.openxmlformats.org/officeDocument/2006/relationships/slide" Target="slide31.xml"/><Relationship Id="rId11" Type="http://schemas.openxmlformats.org/officeDocument/2006/relationships/slide" Target="slide51.xml"/><Relationship Id="rId5" Type="http://schemas.openxmlformats.org/officeDocument/2006/relationships/slide" Target="slide30.xml"/><Relationship Id="rId15" Type="http://schemas.openxmlformats.org/officeDocument/2006/relationships/image" Target="../media/image45.emf"/><Relationship Id="rId10" Type="http://schemas.openxmlformats.org/officeDocument/2006/relationships/slide" Target="slide49.xml"/><Relationship Id="rId19" Type="http://schemas.openxmlformats.org/officeDocument/2006/relationships/image" Target="../media/image46.emf"/><Relationship Id="rId4" Type="http://schemas.openxmlformats.org/officeDocument/2006/relationships/slide" Target="slide29.xml"/><Relationship Id="rId9" Type="http://schemas.openxmlformats.org/officeDocument/2006/relationships/slide" Target="slide45.xml"/><Relationship Id="rId14" Type="http://schemas.openxmlformats.org/officeDocument/2006/relationships/package" Target="../embeddings/Microsoft_Word___19.docx"/></Relationships>
</file>

<file path=ppt/slides/_rels/slide49.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47.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oleObject" Target="../embeddings/oleObject21.bin"/><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47.png"/><Relationship Id="rId1" Type="http://schemas.openxmlformats.org/officeDocument/2006/relationships/vmlDrawing" Target="../drawings/vmlDrawing16.vml"/><Relationship Id="rId6" Type="http://schemas.openxmlformats.org/officeDocument/2006/relationships/slide" Target="slide31.xml"/><Relationship Id="rId11" Type="http://schemas.openxmlformats.org/officeDocument/2006/relationships/slide" Target="slide51.xml"/><Relationship Id="rId5" Type="http://schemas.openxmlformats.org/officeDocument/2006/relationships/slide" Target="slide30.xml"/><Relationship Id="rId15" Type="http://schemas.openxmlformats.org/officeDocument/2006/relationships/image" Target="../media/image48.emf"/><Relationship Id="rId10" Type="http://schemas.openxmlformats.org/officeDocument/2006/relationships/slide" Target="slide49.xml"/><Relationship Id="rId4" Type="http://schemas.openxmlformats.org/officeDocument/2006/relationships/slide" Target="slide29.xml"/><Relationship Id="rId9" Type="http://schemas.openxmlformats.org/officeDocument/2006/relationships/slide" Target="slide45.xml"/><Relationship Id="rId14" Type="http://schemas.openxmlformats.org/officeDocument/2006/relationships/package" Target="../embeddings/Microsoft_Word___21.docx"/></Relationships>
</file>

<file path=ppt/slides/_rels/slide5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49.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5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29.xml"/><Relationship Id="rId7" Type="http://schemas.openxmlformats.org/officeDocument/2006/relationships/slide" Target="slide39.xml"/><Relationship Id="rId12" Type="http://schemas.openxmlformats.org/officeDocument/2006/relationships/image" Target="../media/image50.png"/><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49.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s>
</file>

<file path=ppt/slides/_rels/slide53.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oleObject" Target="../embeddings/oleObject22.bin"/><Relationship Id="rId18" Type="http://schemas.openxmlformats.org/officeDocument/2006/relationships/image" Target="../media/image52.emf"/><Relationship Id="rId3" Type="http://schemas.openxmlformats.org/officeDocument/2006/relationships/slide" Target="slide28.xml"/><Relationship Id="rId21" Type="http://schemas.openxmlformats.org/officeDocument/2006/relationships/image" Target="../media/image53.emf"/><Relationship Id="rId7" Type="http://schemas.openxmlformats.org/officeDocument/2006/relationships/slide" Target="slide35.xml"/><Relationship Id="rId12" Type="http://schemas.openxmlformats.org/officeDocument/2006/relationships/image" Target="../media/image8.png"/><Relationship Id="rId17" Type="http://schemas.openxmlformats.org/officeDocument/2006/relationships/package" Target="../embeddings/Microsoft_Word___23.docx"/><Relationship Id="rId25" Type="http://schemas.openxmlformats.org/officeDocument/2006/relationships/image" Target="../media/image49.png"/><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package" Target="../embeddings/Microsoft_Word___24.docx"/><Relationship Id="rId1" Type="http://schemas.openxmlformats.org/officeDocument/2006/relationships/vmlDrawing" Target="../drawings/vmlDrawing17.vml"/><Relationship Id="rId6" Type="http://schemas.openxmlformats.org/officeDocument/2006/relationships/slide" Target="slide31.xml"/><Relationship Id="rId11" Type="http://schemas.openxmlformats.org/officeDocument/2006/relationships/slide" Target="slide51.xml"/><Relationship Id="rId24" Type="http://schemas.openxmlformats.org/officeDocument/2006/relationships/image" Target="../media/image54.emf"/><Relationship Id="rId5" Type="http://schemas.openxmlformats.org/officeDocument/2006/relationships/slide" Target="slide30.xml"/><Relationship Id="rId15" Type="http://schemas.openxmlformats.org/officeDocument/2006/relationships/image" Target="../media/image51.emf"/><Relationship Id="rId23" Type="http://schemas.openxmlformats.org/officeDocument/2006/relationships/package" Target="../embeddings/Microsoft_Word___25.docx"/><Relationship Id="rId10" Type="http://schemas.openxmlformats.org/officeDocument/2006/relationships/slide" Target="slide49.xml"/><Relationship Id="rId19" Type="http://schemas.openxmlformats.org/officeDocument/2006/relationships/oleObject" Target="../embeddings/oleObject24.bin"/><Relationship Id="rId4" Type="http://schemas.openxmlformats.org/officeDocument/2006/relationships/slide" Target="slide29.xml"/><Relationship Id="rId9" Type="http://schemas.openxmlformats.org/officeDocument/2006/relationships/slide" Target="slide45.xml"/><Relationship Id="rId14" Type="http://schemas.openxmlformats.org/officeDocument/2006/relationships/package" Target="../embeddings/Microsoft_Word___22.docx"/><Relationship Id="rId22" Type="http://schemas.openxmlformats.org/officeDocument/2006/relationships/oleObject" Target="../embeddings/oleObject25.bin"/></Relationships>
</file>

<file path=ppt/slides/_rels/slide5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image" Target="../media/image12.tiff"/><Relationship Id="rId3" Type="http://schemas.openxmlformats.org/officeDocument/2006/relationships/slide" Target="slide29.xml"/><Relationship Id="rId7" Type="http://schemas.openxmlformats.org/officeDocument/2006/relationships/slide" Target="slide39.xml"/><Relationship Id="rId12" Type="http://schemas.openxmlformats.org/officeDocument/2006/relationships/slide" Target="slide3.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image" Target="../media/image8.png"/><Relationship Id="rId5" Type="http://schemas.openxmlformats.org/officeDocument/2006/relationships/slide" Target="slide31.xml"/><Relationship Id="rId10" Type="http://schemas.openxmlformats.org/officeDocument/2006/relationships/slide" Target="slide51.xml"/><Relationship Id="rId4" Type="http://schemas.openxmlformats.org/officeDocument/2006/relationships/slide" Target="slide30.xml"/><Relationship Id="rId9" Type="http://schemas.openxmlformats.org/officeDocument/2006/relationships/slide" Target="slide49.xml"/><Relationship Id="rId14"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26654" y="1895373"/>
            <a:ext cx="5587373" cy="1107996"/>
          </a:xfrm>
          <a:prstGeom prst="rect">
            <a:avLst/>
          </a:prstGeom>
          <a:noFill/>
        </p:spPr>
        <p:txBody>
          <a:bodyPr wrap="square" rtlCol="0">
            <a:spAutoFit/>
          </a:bodyPr>
          <a:lstStyle/>
          <a:p>
            <a:r>
              <a:rPr lang="en-US" altLang="zh-CN" sz="6600" dirty="0" smtClean="0">
                <a:solidFill>
                  <a:srgbClr val="495666"/>
                </a:solidFill>
              </a:rPr>
              <a:t>DIYIZHANG</a:t>
            </a:r>
            <a:endParaRPr lang="zh-CN" altLang="en-US" sz="6600" dirty="0">
              <a:solidFill>
                <a:srgbClr val="495666"/>
              </a:solidFill>
            </a:endParaRPr>
          </a:p>
        </p:txBody>
      </p:sp>
      <p:sp>
        <p:nvSpPr>
          <p:cNvPr id="11" name="文本框 10"/>
          <p:cNvSpPr txBox="1"/>
          <p:nvPr/>
        </p:nvSpPr>
        <p:spPr>
          <a:xfrm>
            <a:off x="1126654" y="2171195"/>
            <a:ext cx="1440160" cy="461665"/>
          </a:xfrm>
          <a:prstGeom prst="rect">
            <a:avLst/>
          </a:prstGeom>
          <a:noFill/>
        </p:spPr>
        <p:txBody>
          <a:bodyPr wrap="square" rtlCol="0">
            <a:spAutoFit/>
          </a:bodyPr>
          <a:lstStyle/>
          <a:p>
            <a:r>
              <a:rPr lang="zh-CN" altLang="en-US" dirty="0" smtClean="0">
                <a:solidFill>
                  <a:schemeClr val="bg1"/>
                </a:solidFill>
              </a:rPr>
              <a:t>第一章</a:t>
            </a:r>
            <a:endParaRPr lang="zh-CN" altLang="en-US" dirty="0">
              <a:solidFill>
                <a:schemeClr val="bg1"/>
              </a:solidFill>
            </a:endParaRPr>
          </a:p>
        </p:txBody>
      </p:sp>
      <p:sp>
        <p:nvSpPr>
          <p:cNvPr id="2" name="矩形 1"/>
          <p:cNvSpPr/>
          <p:nvPr/>
        </p:nvSpPr>
        <p:spPr>
          <a:xfrm>
            <a:off x="1126654" y="2612425"/>
            <a:ext cx="10297144" cy="1782026"/>
          </a:xfrm>
          <a:prstGeom prst="rect">
            <a:avLst/>
          </a:prstGeom>
        </p:spPr>
        <p:txBody>
          <a:bodyPr wrap="square">
            <a:spAutoFit/>
          </a:bodyPr>
          <a:lstStyle/>
          <a:p>
            <a:pPr>
              <a:lnSpc>
                <a:spcPct val="120000"/>
              </a:lnSpc>
            </a:pPr>
            <a:r>
              <a:rPr lang="zh-CN" altLang="zh-CN" sz="4800" b="1" kern="100" dirty="0">
                <a:solidFill>
                  <a:prstClr val="white"/>
                </a:solidFill>
                <a:latin typeface="+mj-ea"/>
                <a:ea typeface="+mj-ea"/>
                <a:cs typeface="华文黑体" panose="02010600040101010101" pitchFamily="2" charset="-122"/>
              </a:rPr>
              <a:t>第</a:t>
            </a:r>
            <a:r>
              <a:rPr lang="en-US" altLang="zh-CN" sz="4800" b="1" kern="100" dirty="0">
                <a:solidFill>
                  <a:prstClr val="white"/>
                </a:solidFill>
                <a:latin typeface="+mj-ea"/>
                <a:ea typeface="+mj-ea"/>
                <a:cs typeface="华文黑体" panose="02010600040101010101" pitchFamily="2" charset="-122"/>
              </a:rPr>
              <a:t>2</a:t>
            </a:r>
            <a:r>
              <a:rPr lang="zh-CN" altLang="zh-CN" sz="4800" b="1" kern="100" dirty="0">
                <a:solidFill>
                  <a:prstClr val="white"/>
                </a:solidFill>
                <a:latin typeface="+mj-ea"/>
                <a:ea typeface="+mj-ea"/>
                <a:cs typeface="华文黑体" panose="02010600040101010101" pitchFamily="2" charset="-122"/>
              </a:rPr>
              <a:t>课时　测量纸带的平均速度和</a:t>
            </a:r>
            <a:r>
              <a:rPr lang="zh-CN" altLang="zh-CN" sz="4800" b="1" kern="100" dirty="0" smtClean="0">
                <a:solidFill>
                  <a:prstClr val="white"/>
                </a:solidFill>
                <a:latin typeface="+mj-ea"/>
                <a:ea typeface="+mj-ea"/>
                <a:cs typeface="华文黑体" panose="02010600040101010101" pitchFamily="2" charset="-122"/>
              </a:rPr>
              <a:t>瞬</a:t>
            </a:r>
            <a:endParaRPr lang="en-US" altLang="zh-CN" sz="4800" b="1" kern="100" dirty="0" smtClean="0">
              <a:solidFill>
                <a:prstClr val="white"/>
              </a:solidFill>
              <a:latin typeface="+mj-ea"/>
              <a:ea typeface="+mj-ea"/>
              <a:cs typeface="华文黑体" panose="02010600040101010101" pitchFamily="2" charset="-122"/>
            </a:endParaRPr>
          </a:p>
          <a:p>
            <a:pPr>
              <a:lnSpc>
                <a:spcPct val="120000"/>
              </a:lnSpc>
            </a:pPr>
            <a:r>
              <a:rPr lang="en-US" altLang="zh-CN" sz="4800" b="1" kern="100" dirty="0">
                <a:solidFill>
                  <a:prstClr val="white"/>
                </a:solidFill>
                <a:latin typeface="+mj-ea"/>
                <a:ea typeface="+mj-ea"/>
                <a:cs typeface="华文黑体" panose="02010600040101010101" pitchFamily="2" charset="-122"/>
              </a:rPr>
              <a:t> </a:t>
            </a:r>
            <a:r>
              <a:rPr lang="en-US" altLang="zh-CN" sz="4800" b="1" kern="100" dirty="0" smtClean="0">
                <a:solidFill>
                  <a:prstClr val="white"/>
                </a:solidFill>
                <a:latin typeface="+mj-ea"/>
                <a:ea typeface="+mj-ea"/>
                <a:cs typeface="华文黑体" panose="02010600040101010101" pitchFamily="2" charset="-122"/>
              </a:rPr>
              <a:t>           </a:t>
            </a:r>
            <a:r>
              <a:rPr lang="zh-CN" altLang="en-US" sz="4800" b="1" kern="100" dirty="0" smtClean="0">
                <a:solidFill>
                  <a:prstClr val="white"/>
                </a:solidFill>
                <a:latin typeface="+mj-ea"/>
                <a:ea typeface="+mj-ea"/>
                <a:cs typeface="华文黑体" panose="02010600040101010101" pitchFamily="2" charset="-122"/>
              </a:rPr>
              <a:t>　</a:t>
            </a:r>
            <a:r>
              <a:rPr lang="zh-CN" altLang="zh-CN" sz="4800" b="1" kern="100" dirty="0" smtClean="0">
                <a:solidFill>
                  <a:prstClr val="white"/>
                </a:solidFill>
                <a:latin typeface="+mj-ea"/>
                <a:ea typeface="+mj-ea"/>
                <a:cs typeface="华文黑体" panose="02010600040101010101" pitchFamily="2" charset="-122"/>
              </a:rPr>
              <a:t>时</a:t>
            </a:r>
            <a:r>
              <a:rPr lang="zh-CN" altLang="zh-CN" sz="4800" b="1" kern="100" dirty="0">
                <a:solidFill>
                  <a:prstClr val="white"/>
                </a:solidFill>
                <a:latin typeface="+mj-ea"/>
                <a:ea typeface="+mj-ea"/>
                <a:cs typeface="华文黑体" panose="02010600040101010101" pitchFamily="2" charset="-122"/>
              </a:rPr>
              <a:t>速度　速度</a:t>
            </a:r>
            <a:r>
              <a:rPr lang="en-US" altLang="zh-CN" sz="4800" b="1" kern="100" dirty="0">
                <a:solidFill>
                  <a:prstClr val="white"/>
                </a:solidFill>
                <a:latin typeface="+mj-ea"/>
                <a:ea typeface="+mj-ea"/>
                <a:cs typeface="华文黑体" panose="02010600040101010101" pitchFamily="2" charset="-122"/>
              </a:rPr>
              <a:t>—</a:t>
            </a:r>
            <a:r>
              <a:rPr lang="zh-CN" altLang="zh-CN" sz="4800" b="1" kern="100" dirty="0">
                <a:solidFill>
                  <a:prstClr val="white"/>
                </a:solidFill>
                <a:latin typeface="+mj-ea"/>
                <a:ea typeface="+mj-ea"/>
                <a:cs typeface="华文黑体" panose="02010600040101010101" pitchFamily="2" charset="-122"/>
              </a:rPr>
              <a:t>时间图像</a:t>
            </a:r>
            <a:endParaRPr lang="zh-CN" altLang="en-US" sz="4800" b="1" kern="100" dirty="0">
              <a:solidFill>
                <a:prstClr val="white"/>
              </a:solidFill>
              <a:latin typeface="+mj-ea"/>
              <a:ea typeface="+mj-ea"/>
              <a:cs typeface="华文黑体" panose="02010600040101010101" pitchFamily="2" charset="-122"/>
            </a:endParaRPr>
          </a:p>
        </p:txBody>
      </p:sp>
    </p:spTree>
    <p:extLst>
      <p:ext uri="{BB962C8B-B14F-4D97-AF65-F5344CB8AC3E}">
        <p14:creationId xmlns:p14="http://schemas.microsoft.com/office/powerpoint/2010/main" val="3022975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439561" y="854924"/>
            <a:ext cx="11311291" cy="464740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注意事项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如果电源频率为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，在纸带上数出了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个点，那么它们的间隔数是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个，它们的时间间隔为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先启动电源再拉动纸带，手拉动纸带时速度应快一些，以防止点迹太密集。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计算计数点的瞬时速度时，</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应取此计数点前、后两个点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之间</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8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位移和时间，即</a:t>
            </a:r>
            <a:r>
              <a:rPr lang="en-US" altLang="zh-CN" sz="2800" i="1" kern="100" dirty="0" err="1">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061533477"/>
              </p:ext>
            </p:extLst>
          </p:nvPr>
        </p:nvGraphicFramePr>
        <p:xfrm>
          <a:off x="3881300" y="4659815"/>
          <a:ext cx="1738313" cy="1157288"/>
        </p:xfrm>
        <a:graphic>
          <a:graphicData uri="http://schemas.openxmlformats.org/presentationml/2006/ole">
            <mc:AlternateContent xmlns:mc="http://schemas.openxmlformats.org/markup-compatibility/2006">
              <mc:Choice xmlns:v="urn:schemas-microsoft-com:vml" Requires="v">
                <p:oleObj spid="_x0000_s30735" name="文档" r:id="rId4" imgW="1738048" imgH="1156842" progId="Word.Document.12">
                  <p:embed/>
                </p:oleObj>
              </mc:Choice>
              <mc:Fallback>
                <p:oleObj name="文档" r:id="rId4" imgW="1738048" imgH="1156842" progId="Word.Document.12">
                  <p:embed/>
                  <p:pic>
                    <p:nvPicPr>
                      <p:cNvPr id="0" name=""/>
                      <p:cNvPicPr/>
                      <p:nvPr/>
                    </p:nvPicPr>
                    <p:blipFill>
                      <a:blip r:embed="rId5"/>
                      <a:stretch>
                        <a:fillRect/>
                      </a:stretch>
                    </p:blipFill>
                    <p:spPr>
                      <a:xfrm>
                        <a:off x="3881300" y="4659815"/>
                        <a:ext cx="1738313" cy="1157288"/>
                      </a:xfrm>
                      <a:prstGeom prst="rect">
                        <a:avLst/>
                      </a:prstGeom>
                    </p:spPr>
                  </p:pic>
                </p:oleObj>
              </mc:Fallback>
            </mc:AlternateContent>
          </a:graphicData>
        </a:graphic>
      </p:graphicFrame>
    </p:spTree>
    <p:extLst>
      <p:ext uri="{BB962C8B-B14F-4D97-AF65-F5344CB8AC3E}">
        <p14:creationId xmlns:p14="http://schemas.microsoft.com/office/powerpoint/2010/main" val="2187644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93490"/>
            <a:ext cx="11412000" cy="3970318"/>
          </a:xfrm>
          <a:prstGeom prst="rect">
            <a:avLst/>
          </a:prstGeom>
        </p:spPr>
        <p:txBody>
          <a:bodyPr>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在某次实验中，某同学选出了一条清晰的纸带，并取其中的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七个点进行研究，这七个点和刻度尺标度对应的位置如图所示。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打点计时器所用电源频率为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Hz)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点的距离是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889396"/>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1</a:t>
              </a:r>
              <a:endParaRPr lang="zh-CN" altLang="en-US" sz="1600" dirty="0">
                <a:solidFill>
                  <a:schemeClr val="bg1"/>
                </a:solidFill>
              </a:endParaRPr>
            </a:p>
          </p:txBody>
        </p:sp>
      </p:grpSp>
      <p:pic>
        <p:nvPicPr>
          <p:cNvPr id="31746" name="Picture 2" descr="1-2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6376" y="2781722"/>
            <a:ext cx="5277661" cy="108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499381" y="4031985"/>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4.10</a:t>
            </a:r>
            <a:endParaRPr lang="zh-CN" altLang="en-US" dirty="0">
              <a:solidFill>
                <a:srgbClr val="C00000"/>
              </a:solidFill>
            </a:endParaRPr>
          </a:p>
        </p:txBody>
      </p:sp>
      <p:sp>
        <p:nvSpPr>
          <p:cNvPr id="11" name="矩形 10"/>
          <p:cNvSpPr/>
          <p:nvPr/>
        </p:nvSpPr>
        <p:spPr>
          <a:xfrm>
            <a:off x="659563" y="5172844"/>
            <a:ext cx="10871287" cy="656846"/>
          </a:xfrm>
          <a:prstGeom prst="rect">
            <a:avLst/>
          </a:prstGeom>
        </p:spPr>
        <p:txBody>
          <a:bodyPr>
            <a:spAutoFit/>
          </a:bodyPr>
          <a:lstStyle/>
          <a:p>
            <a:pPr algn="just">
              <a:lnSpc>
                <a:spcPct val="150000"/>
              </a:lnSpc>
              <a:spcAft>
                <a:spcPts val="0"/>
              </a:spcAf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由毫米刻度尺读数方法可得，</a:t>
            </a:r>
            <a:r>
              <a:rPr lang="en-US" altLang="zh-CN" sz="2800" i="1"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点到</a:t>
            </a:r>
            <a:r>
              <a:rPr lang="en-US" altLang="zh-CN" sz="2800" i="1"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点的距离为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4.10 cm</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2" name="组合 11"/>
          <p:cNvGrpSpPr/>
          <p:nvPr/>
        </p:nvGrpSpPr>
        <p:grpSpPr>
          <a:xfrm>
            <a:off x="470206" y="4869954"/>
            <a:ext cx="11250000" cy="1224136"/>
            <a:chOff x="471000" y="934424"/>
            <a:chExt cx="11250000" cy="1224136"/>
          </a:xfrm>
        </p:grpSpPr>
        <p:sp>
          <p:nvSpPr>
            <p:cNvPr id="13" name="圆角矩形 12">
              <a:extLst>
                <a:ext uri="{FF2B5EF4-FFF2-40B4-BE49-F238E27FC236}">
                  <a16:creationId xmlns="" xmlns:a16="http://schemas.microsoft.com/office/drawing/2014/main" id="{DE721FF3-EA02-8E42-A717-6EFDB1105568}"/>
                </a:ext>
              </a:extLst>
            </p:cNvPr>
            <p:cNvSpPr/>
            <p:nvPr/>
          </p:nvSpPr>
          <p:spPr>
            <a:xfrm>
              <a:off x="471000" y="1094414"/>
              <a:ext cx="11250000" cy="1064146"/>
            </a:xfrm>
            <a:prstGeom prst="roundRect">
              <a:avLst>
                <a:gd name="adj" fmla="val 642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4" name="图片 13"/>
            <p:cNvPicPr>
              <a:picLocks noChangeAspect="1"/>
            </p:cNvPicPr>
            <p:nvPr/>
          </p:nvPicPr>
          <p:blipFill>
            <a:blip r:embed="rId3"/>
            <a:stretch>
              <a:fillRect/>
            </a:stretch>
          </p:blipFill>
          <p:spPr>
            <a:xfrm>
              <a:off x="850294" y="934424"/>
              <a:ext cx="695238" cy="314286"/>
            </a:xfrm>
            <a:prstGeom prst="rect">
              <a:avLst/>
            </a:prstGeom>
          </p:spPr>
        </p:pic>
        <p:sp>
          <p:nvSpPr>
            <p:cNvPr id="15" name="文本框 14">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5323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046978"/>
            <a:ext cx="11412000" cy="138499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由实验数据可得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点的平均速度是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点的瞬时速度是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结果均保留两位有效数字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746" name="Picture 2" descr="1-2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6376" y="837506"/>
            <a:ext cx="5277661" cy="108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298387" y="2195845"/>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0.14</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7" name="矩形 6"/>
          <p:cNvSpPr/>
          <p:nvPr/>
        </p:nvSpPr>
        <p:spPr>
          <a:xfrm>
            <a:off x="803786" y="2833976"/>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0.13</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10" name="组合 9"/>
          <p:cNvGrpSpPr/>
          <p:nvPr/>
        </p:nvGrpSpPr>
        <p:grpSpPr>
          <a:xfrm>
            <a:off x="470206" y="3645818"/>
            <a:ext cx="11250000" cy="2232248"/>
            <a:chOff x="471000" y="934424"/>
            <a:chExt cx="11250000" cy="2232248"/>
          </a:xfrm>
        </p:grpSpPr>
        <p:sp>
          <p:nvSpPr>
            <p:cNvPr id="11" name="圆角矩形 10">
              <a:extLst>
                <a:ext uri="{FF2B5EF4-FFF2-40B4-BE49-F238E27FC236}">
                  <a16:creationId xmlns="" xmlns:a16="http://schemas.microsoft.com/office/drawing/2014/main" id="{DE721FF3-EA02-8E42-A717-6EFDB1105568}"/>
                </a:ext>
              </a:extLst>
            </p:cNvPr>
            <p:cNvSpPr/>
            <p:nvPr/>
          </p:nvSpPr>
          <p:spPr>
            <a:xfrm>
              <a:off x="471000" y="1094414"/>
              <a:ext cx="11250000" cy="2072258"/>
            </a:xfrm>
            <a:prstGeom prst="roundRect">
              <a:avLst>
                <a:gd name="adj" fmla="val 642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2" name="图片 11"/>
            <p:cNvPicPr>
              <a:picLocks noChangeAspect="1"/>
            </p:cNvPicPr>
            <p:nvPr/>
          </p:nvPicPr>
          <p:blipFill>
            <a:blip r:embed="rId4"/>
            <a:stretch>
              <a:fillRect/>
            </a:stretch>
          </p:blipFill>
          <p:spPr>
            <a:xfrm>
              <a:off x="850294" y="934424"/>
              <a:ext cx="695238" cy="314286"/>
            </a:xfrm>
            <a:prstGeom prst="rect">
              <a:avLst/>
            </a:prstGeom>
          </p:spPr>
        </p:pic>
        <p:sp>
          <p:nvSpPr>
            <p:cNvPr id="13" name="文本框 12">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15" name="对象 14"/>
          <p:cNvGraphicFramePr>
            <a:graphicFrameLocks noChangeAspect="1"/>
          </p:cNvGraphicFramePr>
          <p:nvPr>
            <p:extLst>
              <p:ext uri="{D42A27DB-BD31-4B8C-83A1-F6EECF244321}">
                <p14:modId xmlns:p14="http://schemas.microsoft.com/office/powerpoint/2010/main" val="3712533630"/>
              </p:ext>
            </p:extLst>
          </p:nvPr>
        </p:nvGraphicFramePr>
        <p:xfrm>
          <a:off x="801688" y="3933850"/>
          <a:ext cx="10587037" cy="1811338"/>
        </p:xfrm>
        <a:graphic>
          <a:graphicData uri="http://schemas.openxmlformats.org/presentationml/2006/ole">
            <mc:AlternateContent xmlns:mc="http://schemas.openxmlformats.org/markup-compatibility/2006">
              <mc:Choice xmlns:v="urn:schemas-microsoft-com:vml" Requires="v">
                <p:oleObj spid="_x0000_s32781" name="文档" r:id="rId6" imgW="10615636" imgH="1820615" progId="Word.Document.12">
                  <p:embed/>
                </p:oleObj>
              </mc:Choice>
              <mc:Fallback>
                <p:oleObj name="文档" r:id="rId6" imgW="10615636" imgH="1820615" progId="Word.Document.12">
                  <p:embed/>
                  <p:pic>
                    <p:nvPicPr>
                      <p:cNvPr id="0" name=""/>
                      <p:cNvPicPr/>
                      <p:nvPr/>
                    </p:nvPicPr>
                    <p:blipFill>
                      <a:blip r:embed="rId7"/>
                      <a:stretch>
                        <a:fillRect/>
                      </a:stretch>
                    </p:blipFill>
                    <p:spPr>
                      <a:xfrm>
                        <a:off x="801688" y="3933850"/>
                        <a:ext cx="10587037" cy="1811338"/>
                      </a:xfrm>
                      <a:prstGeom prst="rect">
                        <a:avLst/>
                      </a:prstGeom>
                    </p:spPr>
                  </p:pic>
                </p:oleObj>
              </mc:Fallback>
            </mc:AlternateContent>
          </a:graphicData>
        </a:graphic>
      </p:graphicFrame>
    </p:spTree>
    <p:extLst>
      <p:ext uri="{BB962C8B-B14F-4D97-AF65-F5344CB8AC3E}">
        <p14:creationId xmlns:p14="http://schemas.microsoft.com/office/powerpoint/2010/main" val="192672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77466"/>
            <a:ext cx="11412000" cy="3970318"/>
          </a:xfrm>
          <a:prstGeom prst="rect">
            <a:avLst/>
          </a:prstGeom>
        </p:spPr>
        <p:txBody>
          <a:bodyPr>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如图是实验中打点计时器打出的一条纸带，从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点开始每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个点取一个计数点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打点计时器的电源频率是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，依照打点的先后次序编为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1.22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2.78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3.62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4.40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5.18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相邻两计数点间的时间间隔为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673372"/>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smtClean="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2</a:t>
              </a:r>
              <a:endParaRPr lang="zh-CN" altLang="en-US" sz="1600" dirty="0">
                <a:solidFill>
                  <a:schemeClr val="bg1"/>
                </a:solidFill>
              </a:endParaRPr>
            </a:p>
          </p:txBody>
        </p:sp>
      </p:grpSp>
      <p:sp>
        <p:nvSpPr>
          <p:cNvPr id="9" name="矩形 8"/>
          <p:cNvSpPr/>
          <p:nvPr/>
        </p:nvSpPr>
        <p:spPr>
          <a:xfrm>
            <a:off x="6127189" y="3815961"/>
            <a:ext cx="63350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0.1</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11" name="矩形 10"/>
          <p:cNvSpPr/>
          <p:nvPr/>
        </p:nvSpPr>
        <p:spPr>
          <a:xfrm>
            <a:off x="659563" y="4999306"/>
            <a:ext cx="10871287" cy="1310808"/>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因为相邻两计数点间还有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个计时点，所以相邻两计数点之间的时间间隔为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0.02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0.1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2" name="组合 11"/>
          <p:cNvGrpSpPr/>
          <p:nvPr/>
        </p:nvGrpSpPr>
        <p:grpSpPr>
          <a:xfrm>
            <a:off x="470206" y="4653930"/>
            <a:ext cx="11250000" cy="1800200"/>
            <a:chOff x="471000" y="934424"/>
            <a:chExt cx="11250000" cy="1800200"/>
          </a:xfrm>
        </p:grpSpPr>
        <p:sp>
          <p:nvSpPr>
            <p:cNvPr id="13" name="圆角矩形 12">
              <a:extLst>
                <a:ext uri="{FF2B5EF4-FFF2-40B4-BE49-F238E27FC236}">
                  <a16:creationId xmlns="" xmlns:a16="http://schemas.microsoft.com/office/drawing/2014/main" id="{DE721FF3-EA02-8E42-A717-6EFDB1105568}"/>
                </a:ext>
              </a:extLst>
            </p:cNvPr>
            <p:cNvSpPr/>
            <p:nvPr/>
          </p:nvSpPr>
          <p:spPr>
            <a:xfrm>
              <a:off x="471000" y="1094414"/>
              <a:ext cx="11250000" cy="1640210"/>
            </a:xfrm>
            <a:prstGeom prst="roundRect">
              <a:avLst>
                <a:gd name="adj" fmla="val 642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4" name="图片 13"/>
            <p:cNvPicPr>
              <a:picLocks noChangeAspect="1"/>
            </p:cNvPicPr>
            <p:nvPr/>
          </p:nvPicPr>
          <p:blipFill>
            <a:blip r:embed="rId2"/>
            <a:stretch>
              <a:fillRect/>
            </a:stretch>
          </p:blipFill>
          <p:spPr>
            <a:xfrm>
              <a:off x="850294" y="934424"/>
              <a:ext cx="695238" cy="314286"/>
            </a:xfrm>
            <a:prstGeom prst="rect">
              <a:avLst/>
            </a:prstGeom>
          </p:spPr>
        </p:pic>
        <p:sp>
          <p:nvSpPr>
            <p:cNvPr id="15" name="文本框 14">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33794" name="Picture 2" descr="1-2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2206" y="3103932"/>
            <a:ext cx="4986001" cy="61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08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046978"/>
            <a:ext cx="11412000" cy="1315232"/>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计数点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之间的平均速度大小</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打点计时器打下计数点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时，纸带的速度大小</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6650315" y="2195845"/>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0.32</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7" name="矩形 6"/>
          <p:cNvSpPr/>
          <p:nvPr/>
        </p:nvSpPr>
        <p:spPr>
          <a:xfrm>
            <a:off x="8522523" y="2833976"/>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0.32</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10" name="组合 9"/>
          <p:cNvGrpSpPr/>
          <p:nvPr/>
        </p:nvGrpSpPr>
        <p:grpSpPr>
          <a:xfrm>
            <a:off x="470206" y="3645818"/>
            <a:ext cx="11250000" cy="2232248"/>
            <a:chOff x="471000" y="934424"/>
            <a:chExt cx="11250000" cy="2232248"/>
          </a:xfrm>
        </p:grpSpPr>
        <p:sp>
          <p:nvSpPr>
            <p:cNvPr id="11" name="圆角矩形 10">
              <a:extLst>
                <a:ext uri="{FF2B5EF4-FFF2-40B4-BE49-F238E27FC236}">
                  <a16:creationId xmlns="" xmlns:a16="http://schemas.microsoft.com/office/drawing/2014/main" id="{DE721FF3-EA02-8E42-A717-6EFDB1105568}"/>
                </a:ext>
              </a:extLst>
            </p:cNvPr>
            <p:cNvSpPr/>
            <p:nvPr/>
          </p:nvSpPr>
          <p:spPr>
            <a:xfrm>
              <a:off x="471000" y="1094414"/>
              <a:ext cx="11250000" cy="2072258"/>
            </a:xfrm>
            <a:prstGeom prst="roundRect">
              <a:avLst>
                <a:gd name="adj" fmla="val 642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15" name="对象 14"/>
          <p:cNvGraphicFramePr>
            <a:graphicFrameLocks noChangeAspect="1"/>
          </p:cNvGraphicFramePr>
          <p:nvPr>
            <p:extLst>
              <p:ext uri="{D42A27DB-BD31-4B8C-83A1-F6EECF244321}">
                <p14:modId xmlns:p14="http://schemas.microsoft.com/office/powerpoint/2010/main" val="1167339307"/>
              </p:ext>
            </p:extLst>
          </p:nvPr>
        </p:nvGraphicFramePr>
        <p:xfrm>
          <a:off x="798513" y="4138737"/>
          <a:ext cx="10587037" cy="1811337"/>
        </p:xfrm>
        <a:graphic>
          <a:graphicData uri="http://schemas.openxmlformats.org/presentationml/2006/ole">
            <mc:AlternateContent xmlns:mc="http://schemas.openxmlformats.org/markup-compatibility/2006">
              <mc:Choice xmlns:v="urn:schemas-microsoft-com:vml" Requires="v">
                <p:oleObj spid="_x0000_s34831" name="文档" r:id="rId5" imgW="10615636" imgH="1817740" progId="Word.Document.12">
                  <p:embed/>
                </p:oleObj>
              </mc:Choice>
              <mc:Fallback>
                <p:oleObj name="文档" r:id="rId5" imgW="10615636" imgH="1817740" progId="Word.Document.12">
                  <p:embed/>
                  <p:pic>
                    <p:nvPicPr>
                      <p:cNvPr id="0" name=""/>
                      <p:cNvPicPr/>
                      <p:nvPr/>
                    </p:nvPicPr>
                    <p:blipFill>
                      <a:blip r:embed="rId6"/>
                      <a:stretch>
                        <a:fillRect/>
                      </a:stretch>
                    </p:blipFill>
                    <p:spPr>
                      <a:xfrm>
                        <a:off x="798513" y="4138737"/>
                        <a:ext cx="10587037" cy="1811337"/>
                      </a:xfrm>
                      <a:prstGeom prst="rect">
                        <a:avLst/>
                      </a:prstGeom>
                    </p:spPr>
                  </p:pic>
                </p:oleObj>
              </mc:Fallback>
            </mc:AlternateContent>
          </a:graphicData>
        </a:graphic>
      </p:graphicFrame>
      <p:pic>
        <p:nvPicPr>
          <p:cNvPr id="14" name="Picture 2" descr="1-2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2206" y="909514"/>
            <a:ext cx="4986001" cy="61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返回" descr="C:\Users\Administrator\Desktop\新建文件夹\返回.tif">
            <a:hlinkClick r:id="rId8" action="ppaction://hlinksldjump"/>
          </p:cNvPr>
          <p:cNvPicPr>
            <a:picLocks noChangeAspect="1" noChangeArrowheads="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5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a:solidFill>
                  <a:srgbClr val="ECB594">
                    <a:lumMod val="40000"/>
                    <a:lumOff val="60000"/>
                  </a:srgbClr>
                </a:solidFill>
                <a:ea typeface="微软雅黑"/>
              </a:rPr>
              <a:t>二</a:t>
            </a:r>
            <a:endParaRPr lang="en-US" altLang="zh-CN" sz="1800" b="1" kern="0" dirty="0">
              <a:solidFill>
                <a:srgbClr val="ECB594">
                  <a:lumMod val="40000"/>
                  <a:lumOff val="60000"/>
                </a:srgbClr>
              </a:solidFill>
              <a:ea typeface="微软雅黑"/>
            </a:endParaRPr>
          </a:p>
        </p:txBody>
      </p:sp>
      <p:cxnSp>
        <p:nvCxnSpPr>
          <p:cNvPr id="17" name="直接连接符 16"/>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998862" y="2925738"/>
            <a:ext cx="5286633" cy="830997"/>
          </a:xfrm>
          <a:prstGeom prst="rect">
            <a:avLst/>
          </a:prstGeom>
        </p:spPr>
        <p:txBody>
          <a:bodyPr wrap="square">
            <a:spAutoFit/>
          </a:bodyPr>
          <a:lstStyle/>
          <a:p>
            <a:pPr algn="dist"/>
            <a:r>
              <a:rPr lang="zh-CN" altLang="zh-CN" sz="4800" b="1" dirty="0">
                <a:solidFill>
                  <a:schemeClr val="bg1"/>
                </a:solidFill>
                <a:latin typeface="微软雅黑" panose="020B0503020204020204" pitchFamily="34" charset="-122"/>
                <a:ea typeface="微软雅黑" panose="020B0503020204020204" pitchFamily="34" charset="-122"/>
              </a:rPr>
              <a:t>速度</a:t>
            </a:r>
            <a:r>
              <a:rPr lang="en-US" altLang="zh-CN" sz="4800" b="1" dirty="0">
                <a:solidFill>
                  <a:schemeClr val="bg1"/>
                </a:solidFill>
                <a:latin typeface="微软雅黑" panose="020B0503020204020204" pitchFamily="34" charset="-122"/>
                <a:ea typeface="微软雅黑" panose="020B0503020204020204" pitchFamily="34" charset="-122"/>
              </a:rPr>
              <a:t>—</a:t>
            </a:r>
            <a:r>
              <a:rPr lang="zh-CN" altLang="zh-CN" sz="4800" b="1" dirty="0">
                <a:solidFill>
                  <a:schemeClr val="bg1"/>
                </a:solidFill>
                <a:latin typeface="微软雅黑" panose="020B0503020204020204" pitchFamily="34" charset="-122"/>
                <a:ea typeface="微软雅黑" panose="020B0503020204020204" pitchFamily="34" charset="-122"/>
              </a:rPr>
              <a:t>时间图像</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0362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0630" y="117426"/>
            <a:ext cx="11423207" cy="131523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一物体做直线运动，测得其运动过程中一段时间内的速度大小如表所示，尝试在坐标纸中作出物体运动的</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674112449"/>
              </p:ext>
            </p:extLst>
          </p:nvPr>
        </p:nvGraphicFramePr>
        <p:xfrm>
          <a:off x="551206" y="1629594"/>
          <a:ext cx="11088000" cy="1280160"/>
        </p:xfrm>
        <a:graphic>
          <a:graphicData uri="http://schemas.openxmlformats.org/drawingml/2006/table">
            <a:tbl>
              <a:tblPr/>
              <a:tblGrid>
                <a:gridCol w="1584000"/>
                <a:gridCol w="1584000"/>
                <a:gridCol w="1584000"/>
                <a:gridCol w="1584000"/>
                <a:gridCol w="1584000"/>
                <a:gridCol w="1584000"/>
                <a:gridCol w="1584000"/>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/s</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0.20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0.30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Book Antiqua" panose="02040602050305030304" pitchFamily="18" charset="0"/>
                          <a:ea typeface="方正中等线简体" panose="03000509000000000000" pitchFamily="65" charset="-122"/>
                          <a:cs typeface="Times New Roman" panose="02020603050405020304" pitchFamily="18" charset="0"/>
                        </a:rPr>
                        <a:t>v</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/(m·s</a:t>
                      </a:r>
                      <a:r>
                        <a:rPr lang="zh-CN" sz="2800" kern="1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3000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0.72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0.77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0.82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0.86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0.92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0.97</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360630" y="3059668"/>
            <a:ext cx="1261884" cy="738664"/>
          </a:xfrm>
          <a:prstGeom prst="rect">
            <a:avLst/>
          </a:prstGeom>
        </p:spPr>
        <p:txBody>
          <a:bodyPr wrap="non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5844" name="Picture 4" descr="1-29"/>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614" y="3141762"/>
            <a:ext cx="3386074" cy="361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1-2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2169" y="3141762"/>
            <a:ext cx="3386074" cy="361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7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blinds(horizontal)">
                                      <p:cBhvr>
                                        <p:cTn id="10" dur="500"/>
                                        <p:tgtEl>
                                          <p:spTgt spid="35844"/>
                                        </p:tgtEl>
                                      </p:cBhvr>
                                    </p:animEffect>
                                  </p:childTnLst>
                                </p:cTn>
                              </p:par>
                              <p:par>
                                <p:cTn id="11" presetID="10" presetClass="exit" presetSubtype="0" fill="hold" nodeType="withEffect">
                                  <p:stCondLst>
                                    <p:cond delay="0"/>
                                  </p:stCondLst>
                                  <p:childTnLst>
                                    <p:animEffect transition="out" filter="fade">
                                      <p:cBhvr>
                                        <p:cTn id="12" dur="500"/>
                                        <p:tgtEl>
                                          <p:spTgt spid="35843"/>
                                        </p:tgtEl>
                                      </p:cBhvr>
                                    </p:animEffect>
                                    <p:set>
                                      <p:cBhvr>
                                        <p:cTn id="13" dur="1" fill="hold">
                                          <p:stCondLst>
                                            <p:cond delay="499"/>
                                          </p:stCondLst>
                                        </p:cTn>
                                        <p:tgtEl>
                                          <p:spTgt spid="358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0631" y="915204"/>
            <a:ext cx="8182848"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如图所示为一个物体沿某一条直线运动的</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请</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从以下三个方面分别说明它的速度是怎样变化的？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物体是从静止开始运动还是具有一定的初速度？物体在第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末的速度大小为多少？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360630" y="3485397"/>
            <a:ext cx="11423207"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物体从静止开始运动；第</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末的速度大小为</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10 m/s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890" name="Picture 2" descr="1-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3518" y="1269554"/>
            <a:ext cx="2631498" cy="173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47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0631" y="1772312"/>
            <a:ext cx="8182848"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内物体的速度大小如何变化的？</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360629" y="2371150"/>
            <a:ext cx="11412000" cy="1384995"/>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是加速运动，</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3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是匀速运动，</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是减速运动，</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5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是反向加速运动。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890" name="Picture 2" descr="1-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9457" y="110438"/>
            <a:ext cx="2631498" cy="173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60631" y="3595179"/>
            <a:ext cx="1141200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物体运动的方向是否发生了变化？哪个时刻发生变化？第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末和第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末的速度是否相同？</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60630" y="4782845"/>
            <a:ext cx="11412000" cy="2031325"/>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发生了变化。</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沿正方向运动，</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5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沿负方向运动；在第</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末运动方向发生改变。第</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3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末和第</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5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末的速度大小相等，但方向相反，故不相同。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6741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7890" y="981522"/>
            <a:ext cx="11394632"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速度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时间图像的意义：直观表示物体运动的速度</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随</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变化</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的规律。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速度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时间图像的获得：</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表示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表示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，建立直角坐标系。根据测量的数据在坐标系中描点，然后</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曲线把这些点连接起来，即得到</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592224" y="0"/>
            <a:ext cx="1614549" cy="861877"/>
          </a:xfrm>
          <a:prstGeom prst="flowChartOffpageConnector">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梳理与总结</a:t>
            </a:r>
            <a:endParaRPr lang="zh-CN" altLang="zh-CN"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8914" name="Picture 2" descr="1-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1112" y="3789834"/>
            <a:ext cx="2528189" cy="27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021407" y="110812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时间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5065797" y="173702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横轴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7791053" y="173936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纵轴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8673961" y="237639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平滑</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65399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9816" r="44200"/>
          <a:stretch/>
        </p:blipFill>
        <p:spPr>
          <a:xfrm>
            <a:off x="0" y="0"/>
            <a:ext cx="3168000" cy="6858000"/>
          </a:xfrm>
          <a:prstGeom prst="rect">
            <a:avLst/>
          </a:prstGeom>
        </p:spPr>
      </p:pic>
      <p:sp>
        <p:nvSpPr>
          <p:cNvPr id="10" name="圆角矩形 9"/>
          <p:cNvSpPr/>
          <p:nvPr/>
        </p:nvSpPr>
        <p:spPr>
          <a:xfrm>
            <a:off x="0" y="0"/>
            <a:ext cx="3168000" cy="6859589"/>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60" name="矩形 59"/>
          <p:cNvSpPr/>
          <p:nvPr/>
        </p:nvSpPr>
        <p:spPr>
          <a:xfrm>
            <a:off x="399429" y="1241"/>
            <a:ext cx="2177666" cy="1879875"/>
          </a:xfrm>
          <a:prstGeom prst="rect">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flipH="1">
            <a:off x="743516" y="1255027"/>
            <a:ext cx="1448837" cy="461665"/>
          </a:xfrm>
          <a:prstGeom prst="rect">
            <a:avLst/>
          </a:prstGeom>
          <a:noFill/>
          <a:effectLst/>
        </p:spPr>
        <p:txBody>
          <a:bodyPr wrap="square" rtlCol="0">
            <a:spAutoFit/>
          </a:bodyPr>
          <a:lstStyle/>
          <a:p>
            <a:pPr algn="ctr" defTabSz="914309">
              <a:defRPr/>
            </a:pPr>
            <a:r>
              <a:rPr lang="zh-CN" altLang="zh-CN" b="1" dirty="0">
                <a:solidFill>
                  <a:schemeClr val="bg1"/>
                </a:solidFill>
                <a:cs typeface="+mn-ea"/>
              </a:rPr>
              <a:t>学习目标</a:t>
            </a:r>
            <a:endParaRPr lang="zh-CN" altLang="en-US" b="1" dirty="0">
              <a:solidFill>
                <a:schemeClr val="bg1"/>
              </a:solidFill>
              <a:cs typeface="+mn-ea"/>
            </a:endParaRPr>
          </a:p>
        </p:txBody>
      </p:sp>
      <p:sp>
        <p:nvSpPr>
          <p:cNvPr id="9" name="矩形 8"/>
          <p:cNvSpPr/>
          <p:nvPr/>
        </p:nvSpPr>
        <p:spPr>
          <a:xfrm>
            <a:off x="3502918" y="1629594"/>
            <a:ext cx="7999434" cy="3599512"/>
          </a:xfrm>
          <a:prstGeom prst="rect">
            <a:avLst/>
          </a:prstGeom>
          <a:noFill/>
          <a:ln>
            <a:noFill/>
          </a:ln>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楷体" panose="02010609060101010101" pitchFamily="49" charset="-122"/>
                <a:cs typeface="Times New Roman" panose="02020603050405020304" pitchFamily="18" charset="0"/>
              </a:rPr>
              <a:t>学会测量纸带的平均速度和瞬时速度，会记录和处理实验数据</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Times New Roman" panose="02020603050405020304" pitchFamily="18" charset="0"/>
              </a:rPr>
              <a:t>重点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6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Times New Roman" panose="02020603050405020304" pitchFamily="18" charset="0"/>
              </a:rPr>
              <a:t>理解</a:t>
            </a:r>
            <a:r>
              <a:rPr lang="en-US" altLang="zh-CN" sz="2600" i="1" kern="100" dirty="0">
                <a:latin typeface="Book Antiqua" panose="02040602050305030304" pitchFamily="18" charset="0"/>
                <a:ea typeface="楷体" panose="02010609060101010101" pitchFamily="49" charset="-122"/>
                <a:cs typeface="Times New Roman" panose="02020603050405020304" pitchFamily="18" charset="0"/>
              </a:rPr>
              <a:t>v-</a:t>
            </a:r>
            <a:r>
              <a:rPr lang="en-US" altLang="zh-CN" sz="2600" i="1" kern="100" dirty="0">
                <a:latin typeface="Times New Roman" panose="02020603050405020304" pitchFamily="18" charset="0"/>
                <a:ea typeface="楷体" panose="02010609060101010101" pitchFamily="49" charset="-122"/>
                <a:cs typeface="Courier New" panose="02070309020205020404" pitchFamily="49" charset="0"/>
              </a:rPr>
              <a:t>t</a:t>
            </a:r>
            <a:r>
              <a:rPr lang="zh-CN" altLang="zh-CN" sz="2600" kern="100" dirty="0">
                <a:latin typeface="Times New Roman" panose="02020603050405020304" pitchFamily="18" charset="0"/>
                <a:ea typeface="楷体" panose="02010609060101010101" pitchFamily="49" charset="-122"/>
                <a:cs typeface="Times New Roman" panose="02020603050405020304" pitchFamily="18" charset="0"/>
              </a:rPr>
              <a:t>图像的含义，能根据实验数据绘制</a:t>
            </a:r>
            <a:r>
              <a:rPr lang="en-US" altLang="zh-CN" sz="2600" i="1" kern="100" dirty="0">
                <a:latin typeface="Book Antiqua" panose="02040602050305030304" pitchFamily="18" charset="0"/>
                <a:ea typeface="楷体" panose="02010609060101010101" pitchFamily="49" charset="-122"/>
                <a:cs typeface="Times New Roman" panose="02020603050405020304" pitchFamily="18" charset="0"/>
              </a:rPr>
              <a:t>v-</a:t>
            </a:r>
            <a:r>
              <a:rPr lang="en-US" altLang="zh-CN" sz="2600" i="1" kern="100" dirty="0">
                <a:latin typeface="Times New Roman" panose="02020603050405020304" pitchFamily="18" charset="0"/>
                <a:ea typeface="楷体" panose="02010609060101010101" pitchFamily="49" charset="-122"/>
                <a:cs typeface="Courier New" panose="02070309020205020404" pitchFamily="49" charset="0"/>
              </a:rPr>
              <a:t>t</a:t>
            </a:r>
            <a:r>
              <a:rPr lang="zh-CN" altLang="zh-CN" sz="2600" kern="100" dirty="0">
                <a:latin typeface="Times New Roman" panose="02020603050405020304" pitchFamily="18" charset="0"/>
                <a:ea typeface="楷体" panose="02010609060101010101" pitchFamily="49" charset="-122"/>
                <a:cs typeface="Times New Roman" panose="02020603050405020304" pitchFamily="18" charset="0"/>
              </a:rPr>
              <a:t>图像，并会根据图像分析物体的速度随时间的变化</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Times New Roman" panose="02020603050405020304" pitchFamily="18" charset="0"/>
              </a:rPr>
              <a:t>重难点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6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rPr>
              <a:t>3</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Times New Roman" panose="02020603050405020304" pitchFamily="18" charset="0"/>
              </a:rPr>
              <a:t>知道用光电门测量瞬时速度的工作原理</a:t>
            </a:r>
            <a:r>
              <a:rPr lang="zh-CN" altLang="zh-CN" sz="26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600" kern="100" dirty="0">
                <a:latin typeface="Times New Roman" panose="02020603050405020304" pitchFamily="18" charset="0"/>
                <a:ea typeface="楷体" panose="02010609060101010101" pitchFamily="49" charset="-122"/>
                <a:cs typeface="Times New Roman" panose="02020603050405020304" pitchFamily="18" charset="0"/>
              </a:rPr>
              <a:t>，会利用测量数据计算瞬时速度。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669519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7890" y="117426"/>
            <a:ext cx="11394632" cy="655564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图像的应用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图像直接读出任一时刻所对应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可以从</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图像上直接判断速度的方向；图像位于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轴上方，表示物体</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运动；图像位于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轴下方，表示物体</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图像中两条图线的交点表示两个物体在该时刻具有相同的速度。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注意</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图像只能表示直线运动。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938" name="Picture 2" descr="1-3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9085" y="3620005"/>
            <a:ext cx="2912242" cy="218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636434" y="88338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速度</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825066" y="2177785"/>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正</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7869279" y="2172849"/>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负</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2319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33450"/>
            <a:ext cx="11412000" cy="3323987"/>
          </a:xfrm>
          <a:prstGeom prst="rect">
            <a:avLst/>
          </a:prstGeom>
        </p:spPr>
        <p:txBody>
          <a:bodyPr>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做直线运动的物体，其</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图像如图所示，下列判断正确的是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末改变运动方向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物体在前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内运动方向不变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末速度最大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末和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末的速度</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529356"/>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smtClean="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3</a:t>
              </a:r>
              <a:endParaRPr lang="zh-CN" altLang="en-US" sz="1600" dirty="0">
                <a:solidFill>
                  <a:schemeClr val="bg1"/>
                </a:solidFill>
              </a:endParaRPr>
            </a:p>
          </p:txBody>
        </p:sp>
      </p:grpSp>
      <p:sp>
        <p:nvSpPr>
          <p:cNvPr id="15" name="TextBox 14"/>
          <p:cNvSpPr txBox="1"/>
          <p:nvPr/>
        </p:nvSpPr>
        <p:spPr>
          <a:xfrm>
            <a:off x="233983" y="1636852"/>
            <a:ext cx="792088"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40962" name="Picture 2" descr="Z3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350" y="1197546"/>
            <a:ext cx="2799948" cy="20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470206" y="3861842"/>
            <a:ext cx="11250000" cy="2520280"/>
            <a:chOff x="471000" y="934424"/>
            <a:chExt cx="11250000" cy="2520280"/>
          </a:xfrm>
        </p:grpSpPr>
        <p:sp>
          <p:nvSpPr>
            <p:cNvPr id="9" name="圆角矩形 8">
              <a:extLst>
                <a:ext uri="{FF2B5EF4-FFF2-40B4-BE49-F238E27FC236}">
                  <a16:creationId xmlns="" xmlns:a16="http://schemas.microsoft.com/office/drawing/2014/main" id="{DE721FF3-EA02-8E42-A717-6EFDB1105568}"/>
                </a:ext>
              </a:extLst>
            </p:cNvPr>
            <p:cNvSpPr/>
            <p:nvPr/>
          </p:nvSpPr>
          <p:spPr>
            <a:xfrm>
              <a:off x="471000" y="1094414"/>
              <a:ext cx="11250000" cy="2360290"/>
            </a:xfrm>
            <a:prstGeom prst="roundRect">
              <a:avLst>
                <a:gd name="adj" fmla="val 300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0" name="图片 9"/>
            <p:cNvPicPr>
              <a:picLocks noChangeAspect="1"/>
            </p:cNvPicPr>
            <p:nvPr/>
          </p:nvPicPr>
          <p:blipFill>
            <a:blip r:embed="rId3"/>
            <a:stretch>
              <a:fillRect/>
            </a:stretch>
          </p:blipFill>
          <p:spPr>
            <a:xfrm>
              <a:off x="850294" y="934424"/>
              <a:ext cx="695238" cy="314286"/>
            </a:xfrm>
            <a:prstGeom prst="rect">
              <a:avLst/>
            </a:prstGeom>
          </p:spPr>
        </p:pic>
        <p:sp>
          <p:nvSpPr>
            <p:cNvPr id="11" name="文本框 10">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2" name="矩形 11"/>
          <p:cNvSpPr/>
          <p:nvPr/>
        </p:nvSpPr>
        <p:spPr>
          <a:xfrm>
            <a:off x="642236" y="4149874"/>
            <a:ext cx="10905941" cy="1949508"/>
          </a:xfrm>
          <a:prstGeom prst="rect">
            <a:avLst/>
          </a:prstGeom>
        </p:spPr>
        <p:txBody>
          <a:bodyPr wrap="square">
            <a:spAutoFit/>
          </a:bodyPr>
          <a:lstStyle/>
          <a:p>
            <a:pPr>
              <a:lnSpc>
                <a:spcPct val="150000"/>
              </a:lnSpc>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前</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内物体的速度方向均为正，运动方向没有改变，</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nSpc>
                <a:spcPct val="150000"/>
              </a:lnSpc>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题图可知物体在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末速度最大，</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nSpc>
                <a:spcPct val="150000"/>
              </a:lnSpc>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物体</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末和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末的速度大小都为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，但方向相反，</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 name="返回" descr="C:\Users\Administrator\Desktop\新建文件夹\返回.tif">
            <a:hlinkClick r:id="rId4" action="ppaction://hlinksldjump"/>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linds(horizontal)">
                                      <p:cBhvr>
                                        <p:cTn id="15" dur="500"/>
                                        <p:tgtEl>
                                          <p:spTgt spid="12">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blinds(horizontal)">
                                      <p:cBhvr>
                                        <p:cTn id="18" dur="500"/>
                                        <p:tgtEl>
                                          <p:spTgt spid="12">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blinds(horizontal)">
                                      <p:cBhvr>
                                        <p:cTn id="2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smtClean="0">
                <a:solidFill>
                  <a:srgbClr val="ECB594">
                    <a:lumMod val="40000"/>
                    <a:lumOff val="60000"/>
                  </a:srgbClr>
                </a:solidFill>
                <a:ea typeface="微软雅黑"/>
              </a:rPr>
              <a:t>三</a:t>
            </a:r>
            <a:endParaRPr lang="en-US" altLang="zh-CN" sz="1800" b="1" kern="0" dirty="0">
              <a:solidFill>
                <a:srgbClr val="ECB594">
                  <a:lumMod val="40000"/>
                  <a:lumOff val="60000"/>
                </a:srgbClr>
              </a:solidFill>
              <a:ea typeface="微软雅黑"/>
            </a:endParaRPr>
          </a:p>
        </p:txBody>
      </p:sp>
      <p:cxnSp>
        <p:nvCxnSpPr>
          <p:cNvPr id="17" name="直接连接符 16"/>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901469" y="2925738"/>
            <a:ext cx="5739402" cy="830997"/>
          </a:xfrm>
          <a:prstGeom prst="rect">
            <a:avLst/>
          </a:prstGeom>
        </p:spPr>
        <p:txBody>
          <a:bodyPr wrap="square">
            <a:spAutoFit/>
          </a:bodyPr>
          <a:lstStyle/>
          <a:p>
            <a:pPr algn="dist"/>
            <a:r>
              <a:rPr lang="zh-CN" altLang="zh-CN" sz="4800" b="1" dirty="0">
                <a:solidFill>
                  <a:schemeClr val="bg1"/>
                </a:solidFill>
                <a:latin typeface="微软雅黑" panose="020B0503020204020204" pitchFamily="34" charset="-122"/>
                <a:ea typeface="微软雅黑" panose="020B0503020204020204" pitchFamily="34" charset="-122"/>
              </a:rPr>
              <a:t>用光电门测速度</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8325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0630" y="477466"/>
            <a:ext cx="11351199"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如图所示，当滑块通过光电门时，光电计时器记录了遮光条通过光电门的时间，而遮光条的宽度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已知，且非常小。由于滑块通过光电门的时间</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非常短，在这段时间内滑块的运动可以近似看作匀速直线运动，所以可认为遮光条通过光电门时的瞬时速度等于其通过光电门的平均速度大小，即</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37288506"/>
              </p:ext>
            </p:extLst>
          </p:nvPr>
        </p:nvGraphicFramePr>
        <p:xfrm>
          <a:off x="2396671" y="2928074"/>
          <a:ext cx="1450975" cy="1111250"/>
        </p:xfrm>
        <a:graphic>
          <a:graphicData uri="http://schemas.openxmlformats.org/presentationml/2006/ole">
            <mc:AlternateContent xmlns:mc="http://schemas.openxmlformats.org/markup-compatibility/2006">
              <mc:Choice xmlns:v="urn:schemas-microsoft-com:vml" Requires="v">
                <p:oleObj spid="_x0000_s41994" name="文档" r:id="rId4" imgW="1451541" imgH="1111919" progId="Word.Document.12">
                  <p:embed/>
                </p:oleObj>
              </mc:Choice>
              <mc:Fallback>
                <p:oleObj name="文档" r:id="rId4" imgW="1451541" imgH="1111919" progId="Word.Document.12">
                  <p:embed/>
                  <p:pic>
                    <p:nvPicPr>
                      <p:cNvPr id="0" name=""/>
                      <p:cNvPicPr/>
                      <p:nvPr/>
                    </p:nvPicPr>
                    <p:blipFill>
                      <a:blip r:embed="rId5"/>
                      <a:stretch>
                        <a:fillRect/>
                      </a:stretch>
                    </p:blipFill>
                    <p:spPr>
                      <a:xfrm>
                        <a:off x="2396671" y="2928074"/>
                        <a:ext cx="1450975" cy="1111250"/>
                      </a:xfrm>
                      <a:prstGeom prst="rect">
                        <a:avLst/>
                      </a:prstGeom>
                    </p:spPr>
                  </p:pic>
                </p:oleObj>
              </mc:Fallback>
            </mc:AlternateContent>
          </a:graphicData>
        </a:graphic>
      </p:graphicFrame>
      <p:pic>
        <p:nvPicPr>
          <p:cNvPr id="41986" name="Picture 2" descr="1-3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5539" y="4001822"/>
            <a:ext cx="6159335" cy="21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16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21482"/>
            <a:ext cx="8298288" cy="2677656"/>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用如图所示的计时装置可以近似测出气垫导轨上滑块的瞬时速度。已知固定在滑块上的遮光条的宽度为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mm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，遮光条经过光电门的遮光时间为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0.04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滑块经过光电门位置时的速度大小为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817388"/>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smtClean="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4</a:t>
              </a:r>
              <a:endParaRPr lang="zh-CN" altLang="en-US" sz="1600" dirty="0">
                <a:solidFill>
                  <a:schemeClr val="bg1"/>
                </a:solidFill>
              </a:endParaRPr>
            </a:p>
          </p:txBody>
        </p:sp>
      </p:grpSp>
      <p:pic>
        <p:nvPicPr>
          <p:cNvPr id="43010" name="Picture 2" descr="1-3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494" y="881527"/>
            <a:ext cx="3050740" cy="173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581844" y="2661082"/>
            <a:ext cx="124104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0.1 m/s</a:t>
            </a:r>
            <a:endParaRPr lang="zh-CN" altLang="en-US" dirty="0">
              <a:solidFill>
                <a:srgbClr val="C00000"/>
              </a:solidFill>
            </a:endParaRPr>
          </a:p>
        </p:txBody>
      </p:sp>
      <p:grpSp>
        <p:nvGrpSpPr>
          <p:cNvPr id="9" name="组合 8"/>
          <p:cNvGrpSpPr/>
          <p:nvPr/>
        </p:nvGrpSpPr>
        <p:grpSpPr>
          <a:xfrm>
            <a:off x="471041" y="3573810"/>
            <a:ext cx="11248331" cy="1656185"/>
            <a:chOff x="471835" y="934424"/>
            <a:chExt cx="11248331" cy="1656185"/>
          </a:xfrm>
        </p:grpSpPr>
        <p:sp>
          <p:nvSpPr>
            <p:cNvPr id="10" name="圆角矩形 9">
              <a:extLst>
                <a:ext uri="{FF2B5EF4-FFF2-40B4-BE49-F238E27FC236}">
                  <a16:creationId xmlns="" xmlns:a16="http://schemas.microsoft.com/office/drawing/2014/main" id="{DE721FF3-EA02-8E42-A717-6EFDB1105568}"/>
                </a:ext>
              </a:extLst>
            </p:cNvPr>
            <p:cNvSpPr/>
            <p:nvPr/>
          </p:nvSpPr>
          <p:spPr>
            <a:xfrm>
              <a:off x="471835" y="1094415"/>
              <a:ext cx="11248331" cy="1496194"/>
            </a:xfrm>
            <a:prstGeom prst="roundRect">
              <a:avLst>
                <a:gd name="adj" fmla="val 55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4"/>
            <a:stretch>
              <a:fillRect/>
            </a:stretch>
          </p:blipFill>
          <p:spPr>
            <a:xfrm>
              <a:off x="850294" y="934424"/>
              <a:ext cx="695238" cy="314286"/>
            </a:xfrm>
            <a:prstGeom prst="rect">
              <a:avLst/>
            </a:prstGeom>
          </p:spPr>
        </p:pic>
        <p:sp>
          <p:nvSpPr>
            <p:cNvPr id="12" name="文本框 11">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13" name="对象 12"/>
          <p:cNvGraphicFramePr>
            <a:graphicFrameLocks noChangeAspect="1"/>
          </p:cNvGraphicFramePr>
          <p:nvPr>
            <p:extLst>
              <p:ext uri="{D42A27DB-BD31-4B8C-83A1-F6EECF244321}">
                <p14:modId xmlns:p14="http://schemas.microsoft.com/office/powerpoint/2010/main" val="2738231778"/>
              </p:ext>
            </p:extLst>
          </p:nvPr>
        </p:nvGraphicFramePr>
        <p:xfrm>
          <a:off x="766614" y="4021013"/>
          <a:ext cx="8126412" cy="1497013"/>
        </p:xfrm>
        <a:graphic>
          <a:graphicData uri="http://schemas.openxmlformats.org/presentationml/2006/ole">
            <mc:AlternateContent xmlns:mc="http://schemas.openxmlformats.org/markup-compatibility/2006">
              <mc:Choice xmlns:v="urn:schemas-microsoft-com:vml" Requires="v">
                <p:oleObj spid="_x0000_s43019" name="文档" r:id="rId6" imgW="8127031" imgH="1497533" progId="Word.Document.12">
                  <p:embed/>
                </p:oleObj>
              </mc:Choice>
              <mc:Fallback>
                <p:oleObj name="文档" r:id="rId6" imgW="8127031" imgH="1497533" progId="Word.Document.12">
                  <p:embed/>
                  <p:pic>
                    <p:nvPicPr>
                      <p:cNvPr id="0" name=""/>
                      <p:cNvPicPr/>
                      <p:nvPr/>
                    </p:nvPicPr>
                    <p:blipFill>
                      <a:blip r:embed="rId7"/>
                      <a:stretch>
                        <a:fillRect/>
                      </a:stretch>
                    </p:blipFill>
                    <p:spPr>
                      <a:xfrm>
                        <a:off x="766614" y="4021013"/>
                        <a:ext cx="8126412" cy="1497013"/>
                      </a:xfrm>
                      <a:prstGeom prst="rect">
                        <a:avLst/>
                      </a:prstGeom>
                    </p:spPr>
                  </p:pic>
                </p:oleObj>
              </mc:Fallback>
            </mc:AlternateContent>
          </a:graphicData>
        </a:graphic>
      </p:graphicFrame>
    </p:spTree>
    <p:extLst>
      <p:ext uri="{BB962C8B-B14F-4D97-AF65-F5344CB8AC3E}">
        <p14:creationId xmlns:p14="http://schemas.microsoft.com/office/powerpoint/2010/main" val="14367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897895"/>
            <a:ext cx="11412000" cy="332398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接近瞬时速度，正确的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措施是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换用宽度更窄的遮光条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换用宽度更宽的遮光条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提高测量遮光条宽度的精确度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使滑块的释放点更靠近光电</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门</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705638388"/>
              </p:ext>
            </p:extLst>
          </p:nvPr>
        </p:nvGraphicFramePr>
        <p:xfrm>
          <a:off x="1682962" y="713157"/>
          <a:ext cx="723900" cy="1390650"/>
        </p:xfrm>
        <a:graphic>
          <a:graphicData uri="http://schemas.openxmlformats.org/presentationml/2006/ole">
            <mc:AlternateContent xmlns:mc="http://schemas.openxmlformats.org/markup-compatibility/2006">
              <mc:Choice xmlns:v="urn:schemas-microsoft-com:vml" Requires="v">
                <p:oleObj spid="_x0000_s44045" name="文档" r:id="rId4" imgW="723477" imgH="1388282" progId="Word.Document.12">
                  <p:embed/>
                </p:oleObj>
              </mc:Choice>
              <mc:Fallback>
                <p:oleObj name="文档" r:id="rId4" imgW="723477" imgH="1388282" progId="Word.Document.12">
                  <p:embed/>
                  <p:pic>
                    <p:nvPicPr>
                      <p:cNvPr id="0" name=""/>
                      <p:cNvPicPr/>
                      <p:nvPr/>
                    </p:nvPicPr>
                    <p:blipFill>
                      <a:blip r:embed="rId5"/>
                      <a:stretch>
                        <a:fillRect/>
                      </a:stretch>
                    </p:blipFill>
                    <p:spPr>
                      <a:xfrm>
                        <a:off x="1682962" y="713157"/>
                        <a:ext cx="723900" cy="1390650"/>
                      </a:xfrm>
                      <a:prstGeom prst="rect">
                        <a:avLst/>
                      </a:prstGeom>
                    </p:spPr>
                  </p:pic>
                </p:oleObj>
              </mc:Fallback>
            </mc:AlternateContent>
          </a:graphicData>
        </a:graphic>
      </p:graphicFrame>
      <p:sp>
        <p:nvSpPr>
          <p:cNvPr id="9" name="矩形 8"/>
          <p:cNvSpPr/>
          <p:nvPr/>
        </p:nvSpPr>
        <p:spPr>
          <a:xfrm>
            <a:off x="7166617" y="1036025"/>
            <a:ext cx="44435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A</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pic>
        <p:nvPicPr>
          <p:cNvPr id="24" name="Picture 2" descr="1-3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1773610"/>
            <a:ext cx="3050740" cy="173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4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9563" y="1053530"/>
            <a:ext cx="10871287" cy="4702826"/>
          </a:xfrm>
          <a:prstGeom prst="rect">
            <a:avLst/>
          </a:prstGeom>
        </p:spPr>
        <p:txBody>
          <a:bodyPr>
            <a:spAutoFit/>
          </a:bodyPr>
          <a:lstStyle/>
          <a:p>
            <a:pPr algn="just">
              <a:lnSpc>
                <a:spcPct val="150000"/>
              </a:lnSpc>
              <a:spcAft>
                <a:spcPts val="0"/>
              </a:spcAft>
            </a:pP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瞬时速度表示运动物体在某一时刻</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或经过</a:t>
            </a:r>
            <a:r>
              <a:rPr lang="zh-CN"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rPr>
              <a:t>某</a:t>
            </a:r>
            <a:endParaRPr lang="en-US"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7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一</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位置时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的速度，当</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看成</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物体</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的</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瞬时速度，</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越小，</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也就越小，</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提高</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测量遮光条宽度的精确度，不能减小</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使</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滑块的释放点更靠近光电门，滑块通过光电门时的速度可能更小，时间更长，</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5" name="组合 14"/>
          <p:cNvGrpSpPr/>
          <p:nvPr/>
        </p:nvGrpSpPr>
        <p:grpSpPr>
          <a:xfrm>
            <a:off x="471041" y="765498"/>
            <a:ext cx="11248331" cy="5112568"/>
            <a:chOff x="471835" y="934424"/>
            <a:chExt cx="11248331" cy="5112568"/>
          </a:xfrm>
        </p:grpSpPr>
        <p:sp>
          <p:nvSpPr>
            <p:cNvPr id="16" name="圆角矩形 15">
              <a:extLst>
                <a:ext uri="{FF2B5EF4-FFF2-40B4-BE49-F238E27FC236}">
                  <a16:creationId xmlns="" xmlns:a16="http://schemas.microsoft.com/office/drawing/2014/main" id="{DE721FF3-EA02-8E42-A717-6EFDB1105568}"/>
                </a:ext>
              </a:extLst>
            </p:cNvPr>
            <p:cNvSpPr/>
            <p:nvPr/>
          </p:nvSpPr>
          <p:spPr>
            <a:xfrm>
              <a:off x="471835" y="1094414"/>
              <a:ext cx="11248331" cy="4952578"/>
            </a:xfrm>
            <a:prstGeom prst="roundRect">
              <a:avLst>
                <a:gd name="adj" fmla="val 152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7" name="图片 16"/>
            <p:cNvPicPr>
              <a:picLocks noChangeAspect="1"/>
            </p:cNvPicPr>
            <p:nvPr/>
          </p:nvPicPr>
          <p:blipFill>
            <a:blip r:embed="rId3"/>
            <a:stretch>
              <a:fillRect/>
            </a:stretch>
          </p:blipFill>
          <p:spPr>
            <a:xfrm>
              <a:off x="850294" y="934424"/>
              <a:ext cx="695238" cy="314286"/>
            </a:xfrm>
            <a:prstGeom prst="rect">
              <a:avLst/>
            </a:prstGeom>
          </p:spPr>
        </p:pic>
        <p:sp>
          <p:nvSpPr>
            <p:cNvPr id="18" name="文本框 17">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7" name="对象 6"/>
          <p:cNvGraphicFramePr>
            <a:graphicFrameLocks noChangeAspect="1"/>
          </p:cNvGraphicFramePr>
          <p:nvPr>
            <p:extLst>
              <p:ext uri="{D42A27DB-BD31-4B8C-83A1-F6EECF244321}">
                <p14:modId xmlns:p14="http://schemas.microsoft.com/office/powerpoint/2010/main" val="3070077399"/>
              </p:ext>
            </p:extLst>
          </p:nvPr>
        </p:nvGraphicFramePr>
        <p:xfrm>
          <a:off x="5524031" y="1607096"/>
          <a:ext cx="723900" cy="1390650"/>
        </p:xfrm>
        <a:graphic>
          <a:graphicData uri="http://schemas.openxmlformats.org/presentationml/2006/ole">
            <mc:AlternateContent xmlns:mc="http://schemas.openxmlformats.org/markup-compatibility/2006">
              <mc:Choice xmlns:v="urn:schemas-microsoft-com:vml" Requires="v">
                <p:oleObj spid="_x0000_s45066" name="文档" r:id="rId5" imgW="723477" imgH="1390079" progId="Word.Document.12">
                  <p:embed/>
                </p:oleObj>
              </mc:Choice>
              <mc:Fallback>
                <p:oleObj name="文档" r:id="rId5" imgW="723477" imgH="1390079" progId="Word.Document.12">
                  <p:embed/>
                  <p:pic>
                    <p:nvPicPr>
                      <p:cNvPr id="0" name=""/>
                      <p:cNvPicPr/>
                      <p:nvPr/>
                    </p:nvPicPr>
                    <p:blipFill>
                      <a:blip r:embed="rId6"/>
                      <a:stretch>
                        <a:fillRect/>
                      </a:stretch>
                    </p:blipFill>
                    <p:spPr>
                      <a:xfrm>
                        <a:off x="5524031" y="1607096"/>
                        <a:ext cx="723900" cy="1390650"/>
                      </a:xfrm>
                      <a:prstGeom prst="rect">
                        <a:avLst/>
                      </a:prstGeom>
                    </p:spPr>
                  </p:pic>
                </p:oleObj>
              </mc:Fallback>
            </mc:AlternateContent>
          </a:graphicData>
        </a:graphic>
      </p:graphicFrame>
      <p:pic>
        <p:nvPicPr>
          <p:cNvPr id="8" name="Picture 2" descr="1-3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446" y="1476904"/>
            <a:ext cx="3050740" cy="173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返回" descr="C:\Users\Administrator\Desktop\新建文件夹\返回.tif">
            <a:hlinkClick r:id="rId8" action="ppaction://hlinksldjump"/>
          </p:cNvPr>
          <p:cNvPicPr>
            <a:picLocks noChangeAspect="1" noChangeArrowheads="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平行四边形 11"/>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smtClean="0">
                <a:solidFill>
                  <a:srgbClr val="ECB594">
                    <a:lumMod val="40000"/>
                    <a:lumOff val="60000"/>
                  </a:srgbClr>
                </a:solidFill>
                <a:ea typeface="微软雅黑"/>
              </a:rPr>
              <a:t>四</a:t>
            </a:r>
            <a:endParaRPr lang="en-US" altLang="zh-CN" sz="1800" b="1" kern="0" dirty="0">
              <a:solidFill>
                <a:srgbClr val="ECB594">
                  <a:lumMod val="40000"/>
                  <a:lumOff val="60000"/>
                </a:srgbClr>
              </a:solidFill>
              <a:ea typeface="微软雅黑"/>
            </a:endParaRPr>
          </a:p>
        </p:txBody>
      </p:sp>
      <p:cxnSp>
        <p:nvCxnSpPr>
          <p:cNvPr id="15" name="直接连接符 14"/>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979023" y="2925738"/>
            <a:ext cx="3584294" cy="830997"/>
          </a:xfrm>
          <a:prstGeom prst="rect">
            <a:avLst/>
          </a:prstGeom>
        </p:spPr>
        <p:txBody>
          <a:bodyPr wrap="square">
            <a:spAutoFit/>
          </a:bodyPr>
          <a:lstStyle/>
          <a:p>
            <a:pPr algn="dist"/>
            <a:r>
              <a:rPr lang="zh-CN" altLang="zh-CN" sz="4800" b="1" dirty="0">
                <a:solidFill>
                  <a:schemeClr val="bg1"/>
                </a:solidFill>
                <a:latin typeface="微软雅黑" panose="020B0503020204020204" pitchFamily="34" charset="-122"/>
                <a:ea typeface="微软雅黑" panose="020B0503020204020204" pitchFamily="34" charset="-122"/>
              </a:rPr>
              <a:t>课时对点练</a:t>
            </a:r>
          </a:p>
        </p:txBody>
      </p:sp>
    </p:spTree>
    <p:extLst>
      <p:ext uri="{BB962C8B-B14F-4D97-AF65-F5344CB8AC3E}">
        <p14:creationId xmlns:p14="http://schemas.microsoft.com/office/powerpoint/2010/main" val="296887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994713"/>
            <a:ext cx="11412000" cy="1415748"/>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考点一　</a:t>
            </a:r>
            <a:r>
              <a:rPr lang="en-US" altLang="zh-CN" sz="2800" b="1"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b="1" kern="100" dirty="0">
                <a:latin typeface="Book Antiqua" panose="0204060205030503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图像</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下列四个图像中表示物体做减速运动的是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矩形 28"/>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边形 38"/>
          <p:cNvSpPr/>
          <p:nvPr/>
        </p:nvSpPr>
        <p:spPr>
          <a:xfrm>
            <a:off x="420024" y="125981"/>
            <a:ext cx="2028526" cy="416948"/>
          </a:xfrm>
          <a:prstGeom prst="homePlate">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基础对点练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42" name="直接连接符 41"/>
          <p:cNvCxnSpPr>
            <a:endCxn id="29"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pic>
        <p:nvPicPr>
          <p:cNvPr id="46082" name="Picture 2" descr="Z3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7572" y="2593365"/>
            <a:ext cx="6775269" cy="207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4"/>
          <p:cNvSpPr txBox="1"/>
          <p:nvPr/>
        </p:nvSpPr>
        <p:spPr>
          <a:xfrm>
            <a:off x="6785907" y="4137882"/>
            <a:ext cx="792088"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1274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52859"/>
            <a:ext cx="11412000" cy="5293733"/>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如图所示为做直线运动的甲、乙两质点的</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图像。有关甲、乙两质点的运动，下列说法中正确的是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质点甲、乙的速度相同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质点甲沿选定的正方向运动，质点乙与甲的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运</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方向相反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不管质点甲、乙是否从同一地点开始运动，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它</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们</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之间的距离一定越来越大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在相同的时间内，质点甲、乙的位移相同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4"/>
          <p:cNvSpPr txBox="1"/>
          <p:nvPr/>
        </p:nvSpPr>
        <p:spPr>
          <a:xfrm>
            <a:off x="253033" y="2592161"/>
            <a:ext cx="738003"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7" name="圆角矩形 16">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8" name="圆角矩形 17">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47106" name="Picture 2" descr="Z38"/>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502" y="2349674"/>
            <a:ext cx="2882296" cy="24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38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9816" r="44200"/>
          <a:stretch/>
        </p:blipFill>
        <p:spPr>
          <a:xfrm>
            <a:off x="0" y="0"/>
            <a:ext cx="3168000" cy="6858000"/>
          </a:xfrm>
          <a:prstGeom prst="rect">
            <a:avLst/>
          </a:prstGeom>
        </p:spPr>
      </p:pic>
      <p:sp>
        <p:nvSpPr>
          <p:cNvPr id="10" name="圆角矩形 9"/>
          <p:cNvSpPr/>
          <p:nvPr/>
        </p:nvSpPr>
        <p:spPr>
          <a:xfrm>
            <a:off x="0" y="0"/>
            <a:ext cx="3168000" cy="6859589"/>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60" name="矩形 59"/>
          <p:cNvSpPr/>
          <p:nvPr/>
        </p:nvSpPr>
        <p:spPr>
          <a:xfrm>
            <a:off x="399429" y="1241"/>
            <a:ext cx="2177666" cy="1879875"/>
          </a:xfrm>
          <a:prstGeom prst="rect">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flipH="1">
            <a:off x="743516" y="1255027"/>
            <a:ext cx="1448837" cy="461605"/>
          </a:xfrm>
          <a:prstGeom prst="rect">
            <a:avLst/>
          </a:prstGeom>
          <a:noFill/>
          <a:effectLst/>
        </p:spPr>
        <p:txBody>
          <a:bodyPr wrap="square" rtlCol="0">
            <a:spAutoFit/>
          </a:bodyPr>
          <a:lstStyle/>
          <a:p>
            <a:pPr algn="ctr" defTabSz="914309">
              <a:defRPr/>
            </a:pPr>
            <a:r>
              <a:rPr lang="zh-CN" altLang="en-US" b="1" dirty="0">
                <a:solidFill>
                  <a:schemeClr val="bg1"/>
                </a:solidFill>
                <a:cs typeface="+mn-ea"/>
                <a:sym typeface="+mn-lt"/>
              </a:rPr>
              <a:t>内容索引</a:t>
            </a:r>
            <a:endParaRPr lang="en-US" altLang="zh-CN" sz="800" b="1" dirty="0">
              <a:solidFill>
                <a:prstClr val="black">
                  <a:lumMod val="65000"/>
                  <a:lumOff val="35000"/>
                </a:prstClr>
              </a:solidFill>
              <a:cs typeface="+mn-ea"/>
              <a:sym typeface="+mn-lt"/>
            </a:endParaRPr>
          </a:p>
        </p:txBody>
      </p:sp>
      <p:sp>
        <p:nvSpPr>
          <p:cNvPr id="31" name="文本框 30">
            <a:hlinkClick r:id="rId4" action="ppaction://hlinksldjump"/>
          </p:cNvPr>
          <p:cNvSpPr txBox="1"/>
          <p:nvPr/>
        </p:nvSpPr>
        <p:spPr>
          <a:xfrm>
            <a:off x="3746413" y="1629594"/>
            <a:ext cx="6597265"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一、测量纸带的平均速度和瞬时速度</a:t>
            </a:r>
          </a:p>
        </p:txBody>
      </p:sp>
      <p:sp>
        <p:nvSpPr>
          <p:cNvPr id="32" name="文本框 31">
            <a:hlinkClick r:id="rId5" action="ppaction://hlinksldjump"/>
          </p:cNvPr>
          <p:cNvSpPr txBox="1"/>
          <p:nvPr/>
        </p:nvSpPr>
        <p:spPr>
          <a:xfrm>
            <a:off x="3746413" y="2435812"/>
            <a:ext cx="4941081"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二、速度</a:t>
            </a:r>
            <a:r>
              <a:rPr lang="en-US" altLang="zh-CN" sz="2600" kern="100" dirty="0">
                <a:latin typeface="+mj-ea"/>
                <a:ea typeface="+mj-ea"/>
                <a:cs typeface="Times New Roman" panose="02020603050405020304" pitchFamily="18" charset="0"/>
              </a:rPr>
              <a:t>—</a:t>
            </a:r>
            <a:r>
              <a:rPr lang="zh-CN" altLang="zh-CN" sz="2600" kern="100" dirty="0">
                <a:latin typeface="+mj-ea"/>
                <a:ea typeface="+mj-ea"/>
                <a:cs typeface="Times New Roman" panose="02020603050405020304" pitchFamily="18" charset="0"/>
              </a:rPr>
              <a:t>时间图像</a:t>
            </a:r>
          </a:p>
        </p:txBody>
      </p:sp>
      <p:sp>
        <p:nvSpPr>
          <p:cNvPr id="34" name="文本框 33">
            <a:hlinkClick r:id="rId6" action="ppaction://hlinksldjump"/>
          </p:cNvPr>
          <p:cNvSpPr txBox="1"/>
          <p:nvPr/>
        </p:nvSpPr>
        <p:spPr>
          <a:xfrm>
            <a:off x="3746413" y="4048249"/>
            <a:ext cx="1944216" cy="461665"/>
          </a:xfrm>
          <a:prstGeom prst="rect">
            <a:avLst/>
          </a:prstGeom>
          <a:noFill/>
          <a:ln>
            <a:noFill/>
          </a:ln>
        </p:spPr>
        <p:txBody>
          <a:bodyPr wrap="square" rtlCol="0">
            <a:spAutoFit/>
          </a:bodyPr>
          <a:lstStyle/>
          <a:p>
            <a:pPr defTabSz="914286">
              <a:spcBef>
                <a:spcPct val="0"/>
              </a:spcBef>
            </a:pPr>
            <a:r>
              <a:rPr lang="zh-CN" altLang="zh-CN" dirty="0">
                <a:ln>
                  <a:solidFill>
                    <a:schemeClr val="accent6">
                      <a:lumMod val="75000"/>
                    </a:schemeClr>
                  </a:solidFill>
                </a:ln>
                <a:solidFill>
                  <a:srgbClr val="002060"/>
                </a:solidFill>
                <a:latin typeface="微软雅黑" panose="020B0503020204020204" pitchFamily="34" charset="-122"/>
                <a:ea typeface="微软雅黑" panose="020B0503020204020204" pitchFamily="34" charset="-122"/>
              </a:rPr>
              <a:t>课时对点练</a:t>
            </a:r>
          </a:p>
        </p:txBody>
      </p:sp>
      <p:sp>
        <p:nvSpPr>
          <p:cNvPr id="11" name="文本框 10">
            <a:hlinkClick r:id="rId7" action="ppaction://hlinksldjump"/>
          </p:cNvPr>
          <p:cNvSpPr txBox="1"/>
          <p:nvPr/>
        </p:nvSpPr>
        <p:spPr>
          <a:xfrm>
            <a:off x="3746413" y="3242030"/>
            <a:ext cx="4941081"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三</a:t>
            </a:r>
            <a:r>
              <a:rPr lang="zh-CN" altLang="zh-CN" sz="2600" kern="100" dirty="0" smtClean="0">
                <a:latin typeface="+mj-ea"/>
                <a:ea typeface="+mj-ea"/>
                <a:cs typeface="Times New Roman" panose="02020603050405020304" pitchFamily="18" charset="0"/>
              </a:rPr>
              <a:t>、用光</a:t>
            </a:r>
            <a:r>
              <a:rPr lang="zh-CN" altLang="zh-CN" sz="2600" kern="100" dirty="0">
                <a:latin typeface="+mj-ea"/>
                <a:ea typeface="+mj-ea"/>
                <a:cs typeface="Times New Roman" panose="02020603050405020304" pitchFamily="18" charset="0"/>
              </a:rPr>
              <a:t>电门测速度</a:t>
            </a:r>
          </a:p>
        </p:txBody>
      </p:sp>
    </p:spTree>
    <p:extLst>
      <p:ext uri="{BB962C8B-B14F-4D97-AF65-F5344CB8AC3E}">
        <p14:creationId xmlns:p14="http://schemas.microsoft.com/office/powerpoint/2010/main" val="127522946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45418"/>
            <a:ext cx="11412000"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如图是物体做直线运动的</a:t>
            </a:r>
            <a:r>
              <a:rPr lang="en-US" altLang="zh-CN" sz="2800" i="1" kern="10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图像，由图可知，该物体</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内和第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内的运动方向相反</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内静止不动</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内和第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内的运动方向相反</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末和第</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 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末的速度相同</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262558" y="1980009"/>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7" name="圆角矩形 16">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8" name="圆角矩形 17">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pSp>
        <p:nvGrpSpPr>
          <p:cNvPr id="24" name="组合 23"/>
          <p:cNvGrpSpPr/>
          <p:nvPr/>
        </p:nvGrpSpPr>
        <p:grpSpPr>
          <a:xfrm>
            <a:off x="471041" y="3357786"/>
            <a:ext cx="11248331" cy="2825390"/>
            <a:chOff x="471835" y="934424"/>
            <a:chExt cx="11248331" cy="2825390"/>
          </a:xfrm>
        </p:grpSpPr>
        <p:sp>
          <p:nvSpPr>
            <p:cNvPr id="26" name="圆角矩形 25">
              <a:extLst>
                <a:ext uri="{FF2B5EF4-FFF2-40B4-BE49-F238E27FC236}">
                  <a16:creationId xmlns="" xmlns:a16="http://schemas.microsoft.com/office/drawing/2014/main" id="{DE721FF3-EA02-8E42-A717-6EFDB1105568}"/>
                </a:ext>
              </a:extLst>
            </p:cNvPr>
            <p:cNvSpPr/>
            <p:nvPr/>
          </p:nvSpPr>
          <p:spPr>
            <a:xfrm>
              <a:off x="471835" y="1094413"/>
              <a:ext cx="11248331" cy="2665401"/>
            </a:xfrm>
            <a:prstGeom prst="roundRect">
              <a:avLst>
                <a:gd name="adj" fmla="val 208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7" name="图片 26"/>
            <p:cNvPicPr>
              <a:picLocks noChangeAspect="1"/>
            </p:cNvPicPr>
            <p:nvPr/>
          </p:nvPicPr>
          <p:blipFill>
            <a:blip r:embed="rId11"/>
            <a:stretch>
              <a:fillRect/>
            </a:stretch>
          </p:blipFill>
          <p:spPr>
            <a:xfrm>
              <a:off x="850294" y="934424"/>
              <a:ext cx="695238" cy="314286"/>
            </a:xfrm>
            <a:prstGeom prst="rect">
              <a:avLst/>
            </a:prstGeom>
          </p:spPr>
        </p:pic>
        <p:sp>
          <p:nvSpPr>
            <p:cNvPr id="28" name="文本框 27">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矩形 28"/>
          <p:cNvSpPr/>
          <p:nvPr/>
        </p:nvSpPr>
        <p:spPr>
          <a:xfrm>
            <a:off x="605206" y="3501802"/>
            <a:ext cx="10980000" cy="2595839"/>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物体在第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内和第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内速度都在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轴上方，故运动方向相同，故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内速度保持不变，物体做匀速运动，故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内速度为正，第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内速度为负，故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末和第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末速度大小相等，方向相反，故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8130" name="Picture 2" descr="1-35"/>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7334" y="1197546"/>
            <a:ext cx="2829891" cy="168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7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blinds(horizontal)">
                                      <p:cBhvr>
                                        <p:cTn id="15" dur="500"/>
                                        <p:tgtEl>
                                          <p:spTgt spid="29">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Effect transition="in" filter="blinds(horizontal)">
                                      <p:cBhvr>
                                        <p:cTn id="18" dur="500"/>
                                        <p:tgtEl>
                                          <p:spTgt spid="29">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blinds(horizontal)">
                                      <p:cBhvr>
                                        <p:cTn id="21" dur="500"/>
                                        <p:tgtEl>
                                          <p:spTgt spid="29">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9">
                                            <p:txEl>
                                              <p:pRg st="3" end="3"/>
                                            </p:txEl>
                                          </p:spTgt>
                                        </p:tgtEl>
                                        <p:attrNameLst>
                                          <p:attrName>style.visibility</p:attrName>
                                        </p:attrNameLst>
                                      </p:cBhvr>
                                      <p:to>
                                        <p:strVal val="visible"/>
                                      </p:to>
                                    </p:set>
                                    <p:animEffect transition="in" filter="blinds(horizontal)">
                                      <p:cBhvr>
                                        <p:cTn id="24"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66512"/>
            <a:ext cx="11412000" cy="2708410"/>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考点二　测量纸带的平均速度和瞬时速度</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北师大附中高一期中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如图所示，图甲是电磁打点计时器的示意图，图乙是该打点计时器在某次实验中打出的纸带，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电源频率为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则以下说法中正确的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7" name="圆角矩形 16">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49154" name="Picture 2" descr="Z40"/>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0710" y="3429794"/>
            <a:ext cx="3331796" cy="224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Z4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353" y="4401180"/>
            <a:ext cx="5045642" cy="12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594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89434"/>
            <a:ext cx="11412000" cy="5940063"/>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将该打点计时器接在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 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的直流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电源上，</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将在纸带上每隔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打一个点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当打点计时器正常工作时，纸带上点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迹</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越</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疏的地方表示纸带的运动速度越小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若纸带上打出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两点的时间间隔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，两点间距离为</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可以大致</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表示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纸带上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之间任何一点的瞬时速度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两点间距离过小，测量误差会增大，所以实际测量中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之间</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距离越大越好</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7" name="圆角矩形 16">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TextBox 14"/>
          <p:cNvSpPr txBox="1"/>
          <p:nvPr/>
        </p:nvSpPr>
        <p:spPr>
          <a:xfrm>
            <a:off x="272083" y="2788935"/>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0" name="对象 19"/>
          <p:cNvGraphicFramePr>
            <a:graphicFrameLocks noChangeAspect="1"/>
          </p:cNvGraphicFramePr>
          <p:nvPr>
            <p:extLst>
              <p:ext uri="{D42A27DB-BD31-4B8C-83A1-F6EECF244321}">
                <p14:modId xmlns:p14="http://schemas.microsoft.com/office/powerpoint/2010/main" val="1466627510"/>
              </p:ext>
            </p:extLst>
          </p:nvPr>
        </p:nvGraphicFramePr>
        <p:xfrm>
          <a:off x="4789938" y="3239254"/>
          <a:ext cx="723900" cy="1390650"/>
        </p:xfrm>
        <a:graphic>
          <a:graphicData uri="http://schemas.openxmlformats.org/presentationml/2006/ole">
            <mc:AlternateContent xmlns:mc="http://schemas.openxmlformats.org/markup-compatibility/2006">
              <mc:Choice xmlns:v="urn:schemas-microsoft-com:vml" Requires="v">
                <p:oleObj spid="_x0000_s50187" name="文档" r:id="rId13" imgW="723477" imgH="1388282" progId="Word.Document.12">
                  <p:embed/>
                </p:oleObj>
              </mc:Choice>
              <mc:Fallback>
                <p:oleObj name="文档" r:id="rId13" imgW="723477" imgH="1388282" progId="Word.Document.12">
                  <p:embed/>
                  <p:pic>
                    <p:nvPicPr>
                      <p:cNvPr id="0" name=""/>
                      <p:cNvPicPr/>
                      <p:nvPr/>
                    </p:nvPicPr>
                    <p:blipFill>
                      <a:blip r:embed="rId14"/>
                      <a:stretch>
                        <a:fillRect/>
                      </a:stretch>
                    </p:blipFill>
                    <p:spPr>
                      <a:xfrm>
                        <a:off x="4789938" y="3239254"/>
                        <a:ext cx="723900" cy="1390650"/>
                      </a:xfrm>
                      <a:prstGeom prst="rect">
                        <a:avLst/>
                      </a:prstGeom>
                    </p:spPr>
                  </p:pic>
                </p:oleObj>
              </mc:Fallback>
            </mc:AlternateContent>
          </a:graphicData>
        </a:graphic>
      </p:graphicFrame>
      <p:pic>
        <p:nvPicPr>
          <p:cNvPr id="24" name="Picture 2" descr="Z4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9135" y="557360"/>
            <a:ext cx="3331796" cy="224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Z4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2212" y="2803306"/>
            <a:ext cx="5045642" cy="12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0" name="圆角矩形 19">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3" name="圆角矩形 22">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矩形 30"/>
          <p:cNvSpPr/>
          <p:nvPr/>
        </p:nvSpPr>
        <p:spPr>
          <a:xfrm>
            <a:off x="659563" y="648544"/>
            <a:ext cx="5579659"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将该打点计时器接在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8 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50 Hz</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的交变电源上，它将在纸带上每隔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0.02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打一个点，选项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当</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打点计时器正常工作时，纸带上点迹越疏的地方表示纸带的运动速度越大，选项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2" name="组合 31"/>
          <p:cNvGrpSpPr/>
          <p:nvPr/>
        </p:nvGrpSpPr>
        <p:grpSpPr>
          <a:xfrm>
            <a:off x="471041" y="334385"/>
            <a:ext cx="11248331" cy="5534972"/>
            <a:chOff x="471835" y="934424"/>
            <a:chExt cx="11248331" cy="5534972"/>
          </a:xfrm>
        </p:grpSpPr>
        <p:sp>
          <p:nvSpPr>
            <p:cNvPr id="33" name="圆角矩形 32">
              <a:extLst>
                <a:ext uri="{FF2B5EF4-FFF2-40B4-BE49-F238E27FC236}">
                  <a16:creationId xmlns="" xmlns:a16="http://schemas.microsoft.com/office/drawing/2014/main" id="{DE721FF3-EA02-8E42-A717-6EFDB1105568}"/>
                </a:ext>
              </a:extLst>
            </p:cNvPr>
            <p:cNvSpPr/>
            <p:nvPr/>
          </p:nvSpPr>
          <p:spPr>
            <a:xfrm>
              <a:off x="471835" y="1094413"/>
              <a:ext cx="11248331" cy="5374983"/>
            </a:xfrm>
            <a:prstGeom prst="roundRect">
              <a:avLst>
                <a:gd name="adj" fmla="val 317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4" name="图片 33"/>
            <p:cNvPicPr>
              <a:picLocks noChangeAspect="1"/>
            </p:cNvPicPr>
            <p:nvPr/>
          </p:nvPicPr>
          <p:blipFill>
            <a:blip r:embed="rId12"/>
            <a:stretch>
              <a:fillRect/>
            </a:stretch>
          </p:blipFill>
          <p:spPr>
            <a:xfrm>
              <a:off x="850294" y="934424"/>
              <a:ext cx="695238" cy="314286"/>
            </a:xfrm>
            <a:prstGeom prst="rect">
              <a:avLst/>
            </a:prstGeom>
          </p:spPr>
        </p:pic>
        <p:sp>
          <p:nvSpPr>
            <p:cNvPr id="35" name="文本框 34">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16" name="Picture 2" descr="Z40"/>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8153" y="773384"/>
            <a:ext cx="3331796" cy="224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Z4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1230" y="3019330"/>
            <a:ext cx="5045642" cy="12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对象 17"/>
          <p:cNvGraphicFramePr>
            <a:graphicFrameLocks noChangeAspect="1"/>
          </p:cNvGraphicFramePr>
          <p:nvPr>
            <p:extLst>
              <p:ext uri="{D42A27DB-BD31-4B8C-83A1-F6EECF244321}">
                <p14:modId xmlns:p14="http://schemas.microsoft.com/office/powerpoint/2010/main" val="2618722904"/>
              </p:ext>
            </p:extLst>
          </p:nvPr>
        </p:nvGraphicFramePr>
        <p:xfrm>
          <a:off x="779463" y="4426768"/>
          <a:ext cx="10587037" cy="1811338"/>
        </p:xfrm>
        <a:graphic>
          <a:graphicData uri="http://schemas.openxmlformats.org/presentationml/2006/ole">
            <mc:AlternateContent xmlns:mc="http://schemas.openxmlformats.org/markup-compatibility/2006">
              <mc:Choice xmlns:v="urn:schemas-microsoft-com:vml" Requires="v">
                <p:oleObj spid="_x0000_s52233" name="文档" r:id="rId16" imgW="10615636" imgH="1817740" progId="Word.Document.12">
                  <p:embed/>
                </p:oleObj>
              </mc:Choice>
              <mc:Fallback>
                <p:oleObj name="文档" r:id="rId16" imgW="10615636" imgH="1817740" progId="Word.Document.12">
                  <p:embed/>
                  <p:pic>
                    <p:nvPicPr>
                      <p:cNvPr id="0" name=""/>
                      <p:cNvPicPr/>
                      <p:nvPr/>
                    </p:nvPicPr>
                    <p:blipFill>
                      <a:blip r:embed="rId17"/>
                      <a:stretch>
                        <a:fillRect/>
                      </a:stretch>
                    </p:blipFill>
                    <p:spPr>
                      <a:xfrm>
                        <a:off x="779463" y="4426768"/>
                        <a:ext cx="10587037" cy="1811338"/>
                      </a:xfrm>
                      <a:prstGeom prst="rect">
                        <a:avLst/>
                      </a:prstGeom>
                    </p:spPr>
                  </p:pic>
                </p:oleObj>
              </mc:Fallback>
            </mc:AlternateContent>
          </a:graphicData>
        </a:graphic>
      </p:graphicFrame>
    </p:spTree>
    <p:extLst>
      <p:ext uri="{BB962C8B-B14F-4D97-AF65-F5344CB8AC3E}">
        <p14:creationId xmlns:p14="http://schemas.microsoft.com/office/powerpoint/2010/main" val="7310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blinds(horizontal)">
                                      <p:cBhvr>
                                        <p:cTn id="10" dur="500"/>
                                        <p:tgtEl>
                                          <p:spTgt spid="3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Effect transition="in" filter="blinds(horizontal)">
                                      <p:cBhvr>
                                        <p:cTn id="13" dur="500"/>
                                        <p:tgtEl>
                                          <p:spTgt spid="3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0" name="圆角矩形 19">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3" name="圆角矩形 22">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矩形 30"/>
          <p:cNvSpPr/>
          <p:nvPr/>
        </p:nvSpPr>
        <p:spPr>
          <a:xfrm>
            <a:off x="659563" y="1544225"/>
            <a:ext cx="5579659" cy="2677656"/>
          </a:xfrm>
          <a:prstGeom prst="rect">
            <a:avLst/>
          </a:prstGeom>
        </p:spPr>
        <p:txBody>
          <a:bodyPr wrap="square">
            <a:spAutoFit/>
          </a:bodyPr>
          <a:lstStyle/>
          <a:p>
            <a:pPr algn="just">
              <a:lnSpc>
                <a:spcPct val="15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两点间距离过小，测量误差会变大，但实际测量中</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之间的距离并非越大越好，适当增大最好，选项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2" name="组合 31"/>
          <p:cNvGrpSpPr/>
          <p:nvPr/>
        </p:nvGrpSpPr>
        <p:grpSpPr>
          <a:xfrm>
            <a:off x="471041" y="1126472"/>
            <a:ext cx="11248331" cy="4103522"/>
            <a:chOff x="471835" y="934424"/>
            <a:chExt cx="11248331" cy="4103522"/>
          </a:xfrm>
        </p:grpSpPr>
        <p:sp>
          <p:nvSpPr>
            <p:cNvPr id="33" name="圆角矩形 32">
              <a:extLst>
                <a:ext uri="{FF2B5EF4-FFF2-40B4-BE49-F238E27FC236}">
                  <a16:creationId xmlns="" xmlns:a16="http://schemas.microsoft.com/office/drawing/2014/main" id="{DE721FF3-EA02-8E42-A717-6EFDB1105568}"/>
                </a:ext>
              </a:extLst>
            </p:cNvPr>
            <p:cNvSpPr/>
            <p:nvPr/>
          </p:nvSpPr>
          <p:spPr>
            <a:xfrm>
              <a:off x="471835" y="1094414"/>
              <a:ext cx="11248331" cy="3943532"/>
            </a:xfrm>
            <a:prstGeom prst="roundRect">
              <a:avLst>
                <a:gd name="adj" fmla="val 317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4" name="图片 33"/>
            <p:cNvPicPr>
              <a:picLocks noChangeAspect="1"/>
            </p:cNvPicPr>
            <p:nvPr/>
          </p:nvPicPr>
          <p:blipFill>
            <a:blip r:embed="rId11"/>
            <a:stretch>
              <a:fillRect/>
            </a:stretch>
          </p:blipFill>
          <p:spPr>
            <a:xfrm>
              <a:off x="850294" y="934424"/>
              <a:ext cx="695238" cy="314286"/>
            </a:xfrm>
            <a:prstGeom prst="rect">
              <a:avLst/>
            </a:prstGeom>
          </p:spPr>
        </p:pic>
        <p:sp>
          <p:nvSpPr>
            <p:cNvPr id="35" name="文本框 34">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16" name="Picture 2" descr="Z40"/>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8153" y="1565471"/>
            <a:ext cx="3331796" cy="224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Z4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1230" y="3811417"/>
            <a:ext cx="5045642" cy="12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25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blinds(horizontal)">
                                      <p:cBhvr>
                                        <p:cTn id="10" dur="500"/>
                                        <p:tgtEl>
                                          <p:spTgt spid="3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49474"/>
            <a:ext cx="11412000" cy="5293733"/>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三条纸带，是某同学练习使用打点计时器时得到的纸带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纸带的左端连接小车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，电源频率为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从点迹的分布情况可以断定：纸带</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是匀速通过打点计时器的，纸带</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是越来越快的，纸带</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是开始越来越快，后来又越来越慢的。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均填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7" name="圆角矩形 16">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51202" name="Picture 2" descr="Z43"/>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3235" y="1989634"/>
            <a:ext cx="5243942" cy="173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462696" y="3933850"/>
            <a:ext cx="44435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A</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3" name="矩形 2"/>
          <p:cNvSpPr/>
          <p:nvPr/>
        </p:nvSpPr>
        <p:spPr>
          <a:xfrm>
            <a:off x="936757" y="4562758"/>
            <a:ext cx="42351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B</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4" name="矩形 3"/>
          <p:cNvSpPr/>
          <p:nvPr/>
        </p:nvSpPr>
        <p:spPr>
          <a:xfrm>
            <a:off x="4663755" y="4554049"/>
            <a:ext cx="42351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Tree>
    <p:extLst>
      <p:ext uri="{BB962C8B-B14F-4D97-AF65-F5344CB8AC3E}">
        <p14:creationId xmlns:p14="http://schemas.microsoft.com/office/powerpoint/2010/main" val="1955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59563" y="2546826"/>
            <a:ext cx="10871287" cy="3323987"/>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打点计时器打点的时间间隔相同，若纸带做匀速运动，则打出的点间距是相等的，若纸带做加速运动，则打出的点间距越来越大，若纸带做减速运动时，则打出的点间距越来越小，由此可知，纸带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是匀速通过打点计时器的，纸带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是越来越快的，纸带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是开始越来越快后来又越来越慢的。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6" name="组合 15"/>
          <p:cNvGrpSpPr/>
          <p:nvPr/>
        </p:nvGrpSpPr>
        <p:grpSpPr>
          <a:xfrm>
            <a:off x="471041" y="549474"/>
            <a:ext cx="11248331" cy="5400600"/>
            <a:chOff x="471835" y="934424"/>
            <a:chExt cx="11248331" cy="5400600"/>
          </a:xfrm>
        </p:grpSpPr>
        <p:sp>
          <p:nvSpPr>
            <p:cNvPr id="17" name="圆角矩形 16">
              <a:extLst>
                <a:ext uri="{FF2B5EF4-FFF2-40B4-BE49-F238E27FC236}">
                  <a16:creationId xmlns="" xmlns:a16="http://schemas.microsoft.com/office/drawing/2014/main" id="{DE721FF3-EA02-8E42-A717-6EFDB1105568}"/>
                </a:ext>
              </a:extLst>
            </p:cNvPr>
            <p:cNvSpPr/>
            <p:nvPr/>
          </p:nvSpPr>
          <p:spPr>
            <a:xfrm>
              <a:off x="471835" y="1094414"/>
              <a:ext cx="11248331" cy="524061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9" name="图片 18"/>
            <p:cNvPicPr>
              <a:picLocks noChangeAspect="1"/>
            </p:cNvPicPr>
            <p:nvPr/>
          </p:nvPicPr>
          <p:blipFill>
            <a:blip r:embed="rId2"/>
            <a:stretch>
              <a:fillRect/>
            </a:stretch>
          </p:blipFill>
          <p:spPr>
            <a:xfrm>
              <a:off x="850294" y="934424"/>
              <a:ext cx="695238" cy="314286"/>
            </a:xfrm>
            <a:prstGeom prst="rect">
              <a:avLst/>
            </a:prstGeom>
          </p:spPr>
        </p:pic>
        <p:sp>
          <p:nvSpPr>
            <p:cNvPr id="20" name="文本框 19">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1" name="圆角矩形 20">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6" name="圆角矩形 25">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30" name="Picture 2" descr="Z43"/>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3235" y="854924"/>
            <a:ext cx="5243942" cy="173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33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blinds(horizontal)">
                                      <p:cBhvr>
                                        <p:cTn id="10" dur="500"/>
                                        <p:tgtEl>
                                          <p:spTgt spid="1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2307302"/>
            <a:ext cx="11412000" cy="2708410"/>
          </a:xfrm>
          <a:prstGeom prst="rect">
            <a:avLst/>
          </a:prstGeom>
        </p:spPr>
        <p:txBody>
          <a:bodyPr wrap="square" lIns="121898" tIns="60948" rIns="121898" bIns="60948">
            <a:spAutoFit/>
          </a:bodyPr>
          <a:lstStyle/>
          <a:p>
            <a:pPr algn="di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如果图中纸带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是舍去前面比较密的点，从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点开始，每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个连续点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取</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个计数点，标以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，那么相邻两个计数点之间的时间间隔为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。各计数点之间的距离如图所示，则小车通过</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计数点的速度大小</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计数点的速度大小</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7" name="圆角矩形 16">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51202" name="Picture 2" descr="Z43"/>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3235" y="549474"/>
            <a:ext cx="5243942" cy="173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77449" y="3723062"/>
            <a:ext cx="63350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0.1</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3" name="矩形 2"/>
          <p:cNvSpPr/>
          <p:nvPr/>
        </p:nvSpPr>
        <p:spPr>
          <a:xfrm>
            <a:off x="2658072" y="4356273"/>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0.135</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4" name="矩形 3"/>
          <p:cNvSpPr/>
          <p:nvPr/>
        </p:nvSpPr>
        <p:spPr>
          <a:xfrm>
            <a:off x="9667142" y="4385652"/>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0.180</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Tree>
    <p:extLst>
      <p:ext uri="{BB962C8B-B14F-4D97-AF65-F5344CB8AC3E}">
        <p14:creationId xmlns:p14="http://schemas.microsoft.com/office/powerpoint/2010/main" val="22912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1041" y="117426"/>
            <a:ext cx="11248331" cy="5904656"/>
            <a:chOff x="471835" y="934424"/>
            <a:chExt cx="11248331" cy="5904656"/>
          </a:xfrm>
        </p:grpSpPr>
        <p:sp>
          <p:nvSpPr>
            <p:cNvPr id="17" name="圆角矩形 16">
              <a:extLst>
                <a:ext uri="{FF2B5EF4-FFF2-40B4-BE49-F238E27FC236}">
                  <a16:creationId xmlns="" xmlns:a16="http://schemas.microsoft.com/office/drawing/2014/main" id="{DE721FF3-EA02-8E42-A717-6EFDB1105568}"/>
                </a:ext>
              </a:extLst>
            </p:cNvPr>
            <p:cNvSpPr/>
            <p:nvPr/>
          </p:nvSpPr>
          <p:spPr>
            <a:xfrm>
              <a:off x="471835" y="1094414"/>
              <a:ext cx="11248331" cy="5744666"/>
            </a:xfrm>
            <a:prstGeom prst="roundRect">
              <a:avLst>
                <a:gd name="adj" fmla="val 84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9" name="图片 18"/>
            <p:cNvPicPr>
              <a:picLocks noChangeAspect="1"/>
            </p:cNvPicPr>
            <p:nvPr/>
          </p:nvPicPr>
          <p:blipFill>
            <a:blip r:embed="rId3"/>
            <a:stretch>
              <a:fillRect/>
            </a:stretch>
          </p:blipFill>
          <p:spPr>
            <a:xfrm>
              <a:off x="850294" y="934424"/>
              <a:ext cx="695238" cy="314286"/>
            </a:xfrm>
            <a:prstGeom prst="rect">
              <a:avLst/>
            </a:prstGeom>
          </p:spPr>
        </p:pic>
        <p:sp>
          <p:nvSpPr>
            <p:cNvPr id="20" name="文本框 19">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1" name="圆角矩形 20">
            <a:hlinkClick r:id="rId4"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6"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7"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8"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6" name="圆角矩形 25">
            <a:hlinkClick r:id="rId9"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0"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1"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12"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aphicFrame>
        <p:nvGraphicFramePr>
          <p:cNvPr id="30" name="对象 29"/>
          <p:cNvGraphicFramePr>
            <a:graphicFrameLocks noChangeAspect="1"/>
          </p:cNvGraphicFramePr>
          <p:nvPr>
            <p:extLst>
              <p:ext uri="{D42A27DB-BD31-4B8C-83A1-F6EECF244321}">
                <p14:modId xmlns:p14="http://schemas.microsoft.com/office/powerpoint/2010/main" val="2001103022"/>
              </p:ext>
            </p:extLst>
          </p:nvPr>
        </p:nvGraphicFramePr>
        <p:xfrm>
          <a:off x="779463" y="2274044"/>
          <a:ext cx="10587037" cy="2052638"/>
        </p:xfrm>
        <a:graphic>
          <a:graphicData uri="http://schemas.openxmlformats.org/presentationml/2006/ole">
            <mc:AlternateContent xmlns:mc="http://schemas.openxmlformats.org/markup-compatibility/2006">
              <mc:Choice xmlns:v="urn:schemas-microsoft-com:vml" Requires="v">
                <p:oleObj spid="_x0000_s53264" name="文档" r:id="rId14" imgW="10615636" imgH="2056368" progId="Word.Document.12">
                  <p:embed/>
                </p:oleObj>
              </mc:Choice>
              <mc:Fallback>
                <p:oleObj name="文档" r:id="rId14" imgW="10615636" imgH="2056368" progId="Word.Document.12">
                  <p:embed/>
                  <p:pic>
                    <p:nvPicPr>
                      <p:cNvPr id="0" name=""/>
                      <p:cNvPicPr/>
                      <p:nvPr/>
                    </p:nvPicPr>
                    <p:blipFill>
                      <a:blip r:embed="rId15"/>
                      <a:stretch>
                        <a:fillRect/>
                      </a:stretch>
                    </p:blipFill>
                    <p:spPr>
                      <a:xfrm>
                        <a:off x="779463" y="2274044"/>
                        <a:ext cx="10587037" cy="2052638"/>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406246419"/>
              </p:ext>
            </p:extLst>
          </p:nvPr>
        </p:nvGraphicFramePr>
        <p:xfrm>
          <a:off x="779463" y="4436293"/>
          <a:ext cx="10587037" cy="1801813"/>
        </p:xfrm>
        <a:graphic>
          <a:graphicData uri="http://schemas.openxmlformats.org/presentationml/2006/ole">
            <mc:AlternateContent xmlns:mc="http://schemas.openxmlformats.org/markup-compatibility/2006">
              <mc:Choice xmlns:v="urn:schemas-microsoft-com:vml" Requires="v">
                <p:oleObj spid="_x0000_s53265" name="文档" r:id="rId17" imgW="10615636" imgH="1808037" progId="Word.Document.12">
                  <p:embed/>
                </p:oleObj>
              </mc:Choice>
              <mc:Fallback>
                <p:oleObj name="文档" r:id="rId17" imgW="10615636" imgH="1808037" progId="Word.Document.12">
                  <p:embed/>
                  <p:pic>
                    <p:nvPicPr>
                      <p:cNvPr id="0" name=""/>
                      <p:cNvPicPr/>
                      <p:nvPr/>
                    </p:nvPicPr>
                    <p:blipFill>
                      <a:blip r:embed="rId18"/>
                      <a:stretch>
                        <a:fillRect/>
                      </a:stretch>
                    </p:blipFill>
                    <p:spPr>
                      <a:xfrm>
                        <a:off x="779463" y="4436293"/>
                        <a:ext cx="10587037" cy="1801813"/>
                      </a:xfrm>
                      <a:prstGeom prst="rect">
                        <a:avLst/>
                      </a:prstGeom>
                    </p:spPr>
                  </p:pic>
                </p:oleObj>
              </mc:Fallback>
            </mc:AlternateContent>
          </a:graphicData>
        </a:graphic>
      </p:graphicFrame>
      <p:pic>
        <p:nvPicPr>
          <p:cNvPr id="32" name="Picture 2" descr="Z43"/>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3235" y="418967"/>
            <a:ext cx="5243942" cy="173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8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45418"/>
            <a:ext cx="11412000" cy="5293733"/>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某同学在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用打点计时器测速度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的实验中，电源频率为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，用打点计时器记录了被小车拖动的纸带的运动情况，在纸带上确定出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个计数点。相邻两个计数点间的距离如图所示，每两个相邻的计数点之间的时间间隔为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在实验中，使用打点计时器时应先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均选填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拉动纸带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启动电源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54274" name="Picture 2" descr="Z4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5509" y="2853730"/>
            <a:ext cx="5599395" cy="101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625389" y="402986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rPr>
              <a:t>启动电源</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3" name="矩形 2"/>
          <p:cNvSpPr/>
          <p:nvPr/>
        </p:nvSpPr>
        <p:spPr>
          <a:xfrm>
            <a:off x="8507323" y="4038571"/>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rPr>
              <a:t>拉动纸带</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16" name="组合 15"/>
          <p:cNvGrpSpPr/>
          <p:nvPr/>
        </p:nvGrpSpPr>
        <p:grpSpPr>
          <a:xfrm>
            <a:off x="471041" y="5183467"/>
            <a:ext cx="11248331" cy="1054639"/>
            <a:chOff x="471835" y="934424"/>
            <a:chExt cx="11248331" cy="1054639"/>
          </a:xfrm>
        </p:grpSpPr>
        <p:sp>
          <p:nvSpPr>
            <p:cNvPr id="17" name="圆角矩形 16">
              <a:extLst>
                <a:ext uri="{FF2B5EF4-FFF2-40B4-BE49-F238E27FC236}">
                  <a16:creationId xmlns="" xmlns:a16="http://schemas.microsoft.com/office/drawing/2014/main" id="{DE721FF3-EA02-8E42-A717-6EFDB1105568}"/>
                </a:ext>
              </a:extLst>
            </p:cNvPr>
            <p:cNvSpPr/>
            <p:nvPr/>
          </p:nvSpPr>
          <p:spPr>
            <a:xfrm>
              <a:off x="471835" y="1094415"/>
              <a:ext cx="11248331" cy="894648"/>
            </a:xfrm>
            <a:prstGeom prst="roundRect">
              <a:avLst>
                <a:gd name="adj" fmla="val 910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8" name="图片 17"/>
            <p:cNvPicPr>
              <a:picLocks noChangeAspect="1"/>
            </p:cNvPicPr>
            <p:nvPr/>
          </p:nvPicPr>
          <p:blipFill>
            <a:blip r:embed="rId12"/>
            <a:stretch>
              <a:fillRect/>
            </a:stretch>
          </p:blipFill>
          <p:spPr>
            <a:xfrm>
              <a:off x="850294" y="934424"/>
              <a:ext cx="695238" cy="314286"/>
            </a:xfrm>
            <a:prstGeom prst="rect">
              <a:avLst/>
            </a:prstGeom>
          </p:spPr>
        </p:pic>
        <p:sp>
          <p:nvSpPr>
            <p:cNvPr id="20" name="文本框 19">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1" name="矩形 20"/>
          <p:cNvSpPr/>
          <p:nvPr/>
        </p:nvSpPr>
        <p:spPr>
          <a:xfrm>
            <a:off x="695206" y="5374009"/>
            <a:ext cx="10800000" cy="656846"/>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在实验中，使用打点计时器时应先启动电源，再拉动纸带</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22324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平行四边形 11"/>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xmlns=""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smtClean="0">
                <a:solidFill>
                  <a:srgbClr val="ECB594">
                    <a:lumMod val="40000"/>
                    <a:lumOff val="60000"/>
                  </a:srgbClr>
                </a:solidFill>
                <a:ea typeface="微软雅黑"/>
              </a:rPr>
              <a:t>一</a:t>
            </a:r>
            <a:endParaRPr lang="en-US" altLang="zh-CN" sz="1800" b="1" kern="0" dirty="0">
              <a:solidFill>
                <a:srgbClr val="ECB594">
                  <a:lumMod val="40000"/>
                  <a:lumOff val="60000"/>
                </a:srgbClr>
              </a:solidFill>
              <a:ea typeface="微软雅黑"/>
            </a:endParaRPr>
          </a:p>
        </p:txBody>
      </p:sp>
      <p:cxnSp>
        <p:nvCxnSpPr>
          <p:cNvPr id="13" name="直接连接符 12"/>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243038" y="2652222"/>
            <a:ext cx="5090062" cy="1569660"/>
          </a:xfrm>
          <a:prstGeom prst="rect">
            <a:avLst/>
          </a:prstGeom>
        </p:spPr>
        <p:txBody>
          <a:bodyPr wrap="square">
            <a:spAutoFit/>
          </a:bodyPr>
          <a:lstStyle/>
          <a:p>
            <a:pPr algn="dist"/>
            <a:r>
              <a:rPr lang="zh-CN" altLang="zh-CN" sz="4800" b="1" dirty="0">
                <a:solidFill>
                  <a:schemeClr val="bg1"/>
                </a:solidFill>
                <a:latin typeface="微软雅黑" panose="020B0503020204020204" pitchFamily="34" charset="-122"/>
                <a:ea typeface="微软雅黑" panose="020B0503020204020204" pitchFamily="34" charset="-122"/>
              </a:rPr>
              <a:t>测量纸带的</a:t>
            </a:r>
            <a:r>
              <a:rPr lang="zh-CN" altLang="zh-CN" sz="4800" b="1" dirty="0" smtClean="0">
                <a:solidFill>
                  <a:schemeClr val="bg1"/>
                </a:solidFill>
                <a:latin typeface="微软雅黑" panose="020B0503020204020204" pitchFamily="34" charset="-122"/>
                <a:ea typeface="微软雅黑" panose="020B0503020204020204" pitchFamily="34" charset="-122"/>
              </a:rPr>
              <a:t>平均</a:t>
            </a:r>
            <a:endParaRPr lang="en-US" altLang="zh-CN" sz="4800" b="1" dirty="0" smtClean="0">
              <a:solidFill>
                <a:schemeClr val="bg1"/>
              </a:solidFill>
              <a:latin typeface="微软雅黑" panose="020B0503020204020204" pitchFamily="34" charset="-122"/>
              <a:ea typeface="微软雅黑" panose="020B0503020204020204" pitchFamily="34" charset="-122"/>
            </a:endParaRPr>
          </a:p>
          <a:p>
            <a:pPr algn="dist"/>
            <a:r>
              <a:rPr lang="zh-CN" altLang="zh-CN" sz="4800" b="1" dirty="0" smtClean="0">
                <a:solidFill>
                  <a:schemeClr val="bg1"/>
                </a:solidFill>
                <a:latin typeface="微软雅黑" panose="020B0503020204020204" pitchFamily="34" charset="-122"/>
                <a:ea typeface="微软雅黑" panose="020B0503020204020204" pitchFamily="34" charset="-122"/>
              </a:rPr>
              <a:t>速度和</a:t>
            </a:r>
            <a:r>
              <a:rPr lang="zh-CN" altLang="zh-CN" sz="4800" b="1" dirty="0">
                <a:solidFill>
                  <a:schemeClr val="bg1"/>
                </a:solidFill>
                <a:latin typeface="微软雅黑" panose="020B0503020204020204" pitchFamily="34" charset="-122"/>
                <a:ea typeface="微软雅黑" panose="020B0503020204020204" pitchFamily="34" charset="-122"/>
              </a:rPr>
              <a:t>瞬时速度</a:t>
            </a:r>
          </a:p>
        </p:txBody>
      </p:sp>
    </p:spTree>
    <p:extLst>
      <p:ext uri="{BB962C8B-B14F-4D97-AF65-F5344CB8AC3E}">
        <p14:creationId xmlns:p14="http://schemas.microsoft.com/office/powerpoint/2010/main" val="273250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942475"/>
            <a:ext cx="11412000" cy="769417"/>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每相邻两个计数点间还有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个计时点没有标出。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54274" name="Picture 2" descr="Z44"/>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5509" y="837506"/>
            <a:ext cx="5599395" cy="101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942647" y="2114486"/>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14" name="组合 13"/>
          <p:cNvGrpSpPr/>
          <p:nvPr/>
        </p:nvGrpSpPr>
        <p:grpSpPr>
          <a:xfrm>
            <a:off x="471041" y="2976595"/>
            <a:ext cx="11248331" cy="1558695"/>
            <a:chOff x="471835" y="934424"/>
            <a:chExt cx="11248331" cy="1558695"/>
          </a:xfrm>
        </p:grpSpPr>
        <p:sp>
          <p:nvSpPr>
            <p:cNvPr id="16" name="圆角矩形 15">
              <a:extLst>
                <a:ext uri="{FF2B5EF4-FFF2-40B4-BE49-F238E27FC236}">
                  <a16:creationId xmlns="" xmlns:a16="http://schemas.microsoft.com/office/drawing/2014/main" id="{DE721FF3-EA02-8E42-A717-6EFDB1105568}"/>
                </a:ext>
              </a:extLst>
            </p:cNvPr>
            <p:cNvSpPr/>
            <p:nvPr/>
          </p:nvSpPr>
          <p:spPr>
            <a:xfrm>
              <a:off x="471835" y="1094415"/>
              <a:ext cx="11248331" cy="1398704"/>
            </a:xfrm>
            <a:prstGeom prst="roundRect">
              <a:avLst>
                <a:gd name="adj" fmla="val 762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7" name="图片 16"/>
            <p:cNvPicPr>
              <a:picLocks noChangeAspect="1"/>
            </p:cNvPicPr>
            <p:nvPr/>
          </p:nvPicPr>
          <p:blipFill>
            <a:blip r:embed="rId13"/>
            <a:stretch>
              <a:fillRect/>
            </a:stretch>
          </p:blipFill>
          <p:spPr>
            <a:xfrm>
              <a:off x="850294" y="934424"/>
              <a:ext cx="695238" cy="314286"/>
            </a:xfrm>
            <a:prstGeom prst="rect">
              <a:avLst/>
            </a:prstGeom>
          </p:spPr>
        </p:pic>
        <p:sp>
          <p:nvSpPr>
            <p:cNvPr id="18" name="文本框 17">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0" name="对象 19"/>
          <p:cNvGraphicFramePr>
            <a:graphicFrameLocks noChangeAspect="1"/>
          </p:cNvGraphicFramePr>
          <p:nvPr>
            <p:extLst>
              <p:ext uri="{D42A27DB-BD31-4B8C-83A1-F6EECF244321}">
                <p14:modId xmlns:p14="http://schemas.microsoft.com/office/powerpoint/2010/main" val="577116765"/>
              </p:ext>
            </p:extLst>
          </p:nvPr>
        </p:nvGraphicFramePr>
        <p:xfrm>
          <a:off x="779463" y="3383161"/>
          <a:ext cx="10587037" cy="1774825"/>
        </p:xfrm>
        <a:graphic>
          <a:graphicData uri="http://schemas.openxmlformats.org/presentationml/2006/ole">
            <mc:AlternateContent xmlns:mc="http://schemas.openxmlformats.org/markup-compatibility/2006">
              <mc:Choice xmlns:v="urn:schemas-microsoft-com:vml" Requires="v">
                <p:oleObj spid="_x0000_s56327" name="文档" r:id="rId15" imgW="10615636" imgH="1784677" progId="Word.Document.12">
                  <p:embed/>
                </p:oleObj>
              </mc:Choice>
              <mc:Fallback>
                <p:oleObj name="文档" r:id="rId15" imgW="10615636" imgH="1784677" progId="Word.Document.12">
                  <p:embed/>
                  <p:pic>
                    <p:nvPicPr>
                      <p:cNvPr id="0" name=""/>
                      <p:cNvPicPr/>
                      <p:nvPr/>
                    </p:nvPicPr>
                    <p:blipFill>
                      <a:blip r:embed="rId16"/>
                      <a:stretch>
                        <a:fillRect/>
                      </a:stretch>
                    </p:blipFill>
                    <p:spPr>
                      <a:xfrm>
                        <a:off x="779463" y="3383161"/>
                        <a:ext cx="10587037" cy="1774825"/>
                      </a:xfrm>
                      <a:prstGeom prst="rect">
                        <a:avLst/>
                      </a:prstGeom>
                    </p:spPr>
                  </p:pic>
                </p:oleObj>
              </mc:Fallback>
            </mc:AlternateContent>
          </a:graphicData>
        </a:graphic>
      </p:graphicFrame>
    </p:spTree>
    <p:extLst>
      <p:ext uri="{BB962C8B-B14F-4D97-AF65-F5344CB8AC3E}">
        <p14:creationId xmlns:p14="http://schemas.microsoft.com/office/powerpoint/2010/main" val="200855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986246"/>
            <a:ext cx="11412000" cy="1341561"/>
          </a:xfrm>
          <a:prstGeom prst="rect">
            <a:avLst/>
          </a:prstGeom>
        </p:spPr>
        <p:txBody>
          <a:bodyPr wrap="square" lIns="121898" tIns="60948" rIns="121898" bIns="60948">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试根据纸带上各个计数点间的距离，计算出打下</a:t>
            </a:r>
            <a:r>
              <a:rPr lang="en-US" altLang="zh-CN" sz="2800" i="1" kern="100">
                <a:latin typeface="Times New Roman" panose="02020603050405020304" pitchFamily="18" charset="0"/>
                <a:ea typeface="方正中等线简体" panose="03000509000000000000" pitchFamily="65" charset="-122"/>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三个点时小车的瞬时速度，并将数值填入下表</a:t>
            </a:r>
            <a:r>
              <a:rPr lang="en-US" altLang="zh-CN" sz="2800" kern="100">
                <a:latin typeface="Times New Roman" panose="02020603050405020304" pitchFamily="18" charset="0"/>
                <a:ea typeface="方正中等线简体" panose="03000509000000000000" pitchFamily="65" charset="-122"/>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计算结果均保留</a:t>
            </a:r>
            <a:r>
              <a:rPr lang="en-US" altLang="zh-CN" sz="2800" kern="100">
                <a:latin typeface="Times New Roman" panose="02020603050405020304" pitchFamily="18" charset="0"/>
                <a:ea typeface="方正中等线简体" panose="03000509000000000000" pitchFamily="65" charset="-122"/>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位有效数字</a:t>
            </a:r>
            <a:r>
              <a:rPr lang="en-US" altLang="zh-CN" sz="2800" kern="100">
                <a:latin typeface="Times New Roman" panose="02020603050405020304" pitchFamily="18" charset="0"/>
                <a:ea typeface="方正中等线简体" panose="03000509000000000000" pitchFamily="65" charset="-122"/>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54274" name="Picture 2" descr="Z4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5509" y="881277"/>
            <a:ext cx="5599395" cy="101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3798357820"/>
              </p:ext>
            </p:extLst>
          </p:nvPr>
        </p:nvGraphicFramePr>
        <p:xfrm>
          <a:off x="479206" y="3661802"/>
          <a:ext cx="11232000" cy="1280160"/>
        </p:xfrm>
        <a:graphic>
          <a:graphicData uri="http://schemas.openxmlformats.org/drawingml/2006/table">
            <a:tbl>
              <a:tblPr/>
              <a:tblGrid>
                <a:gridCol w="2303632"/>
                <a:gridCol w="1728192"/>
                <a:gridCol w="1800200"/>
                <a:gridCol w="1655976"/>
                <a:gridCol w="1872000"/>
                <a:gridCol w="1872000"/>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en-US" sz="2800" i="1" kern="100" dirty="0" err="1">
                          <a:effectLst/>
                          <a:latin typeface="Book Antiqua" panose="02040602050305030304" pitchFamily="18" charset="0"/>
                          <a:ea typeface="方正中等线简体" panose="03000509000000000000" pitchFamily="65" charset="-122"/>
                          <a:cs typeface="Times New Roman" panose="02020603050405020304" pitchFamily="18" charset="0"/>
                        </a:rPr>
                        <a:t>v</a:t>
                      </a:r>
                      <a:r>
                        <a:rPr lang="en-US" sz="2800" i="1" kern="100" baseline="-25000" dirty="0" err="1">
                          <a:effectLst/>
                          <a:latin typeface="Times New Roman" panose="02020603050405020304" pitchFamily="18" charset="0"/>
                          <a:ea typeface="方正中等线简体" panose="03000509000000000000" pitchFamily="65" charset="-122"/>
                          <a:cs typeface="Courier New" panose="02070309020205020404" pitchFamily="49" charset="0"/>
                        </a:rPr>
                        <a:t>B</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Book Antiqua" panose="02040602050305030304" pitchFamily="18" charset="0"/>
                          <a:ea typeface="方正中等线简体" panose="03000509000000000000" pitchFamily="65" charset="-122"/>
                          <a:cs typeface="Times New Roman" panose="02020603050405020304" pitchFamily="18" charset="0"/>
                        </a:rPr>
                        <a:t>v</a:t>
                      </a:r>
                      <a:r>
                        <a:rPr lang="en-US" sz="2800" i="1"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C</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Book Antiqua" panose="02040602050305030304" pitchFamily="18" charset="0"/>
                          <a:ea typeface="方正中等线简体" panose="03000509000000000000" pitchFamily="65" charset="-122"/>
                          <a:cs typeface="Times New Roman" panose="02020603050405020304" pitchFamily="18" charset="0"/>
                        </a:rPr>
                        <a:t>v</a:t>
                      </a:r>
                      <a:r>
                        <a:rPr lang="en-US" sz="2800" i="1"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D</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Book Antiqua" panose="02040602050305030304" pitchFamily="18" charset="0"/>
                          <a:ea typeface="方正中等线简体" panose="03000509000000000000" pitchFamily="65" charset="-122"/>
                          <a:cs typeface="Times New Roman" panose="02020603050405020304" pitchFamily="18" charset="0"/>
                        </a:rPr>
                        <a:t>v</a:t>
                      </a:r>
                      <a:r>
                        <a:rPr lang="en-US" sz="2800" i="1"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E</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Book Antiqua" panose="02040602050305030304" pitchFamily="18" charset="0"/>
                          <a:ea typeface="方正中等线简体" panose="03000509000000000000" pitchFamily="65" charset="-122"/>
                          <a:cs typeface="Times New Roman" panose="02020603050405020304" pitchFamily="18" charset="0"/>
                        </a:rPr>
                        <a:t>v</a:t>
                      </a:r>
                      <a:r>
                        <a:rPr lang="en-US" sz="2800" i="1"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F</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数值</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m·s</a:t>
                      </a:r>
                      <a:r>
                        <a:rPr lang="zh-CN" sz="2800" kern="1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300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0.640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0.721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3182315" y="4397073"/>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0.400</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7" name="矩形 6"/>
          <p:cNvSpPr/>
          <p:nvPr/>
        </p:nvSpPr>
        <p:spPr>
          <a:xfrm>
            <a:off x="4923324" y="4390505"/>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0.479</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8" name="矩形 7"/>
          <p:cNvSpPr/>
          <p:nvPr/>
        </p:nvSpPr>
        <p:spPr>
          <a:xfrm>
            <a:off x="6655624" y="4407188"/>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0.560</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Tree>
    <p:extLst>
      <p:ext uri="{BB962C8B-B14F-4D97-AF65-F5344CB8AC3E}">
        <p14:creationId xmlns:p14="http://schemas.microsoft.com/office/powerpoint/2010/main" val="391167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pSp>
        <p:nvGrpSpPr>
          <p:cNvPr id="18" name="组合 17"/>
          <p:cNvGrpSpPr/>
          <p:nvPr/>
        </p:nvGrpSpPr>
        <p:grpSpPr>
          <a:xfrm>
            <a:off x="471041" y="837506"/>
            <a:ext cx="11248331" cy="4536504"/>
            <a:chOff x="471835" y="934424"/>
            <a:chExt cx="11248331" cy="4536504"/>
          </a:xfrm>
        </p:grpSpPr>
        <p:sp>
          <p:nvSpPr>
            <p:cNvPr id="20" name="圆角矩形 19">
              <a:extLst>
                <a:ext uri="{FF2B5EF4-FFF2-40B4-BE49-F238E27FC236}">
                  <a16:creationId xmlns="" xmlns:a16="http://schemas.microsoft.com/office/drawing/2014/main" id="{DE721FF3-EA02-8E42-A717-6EFDB1105568}"/>
                </a:ext>
              </a:extLst>
            </p:cNvPr>
            <p:cNvSpPr/>
            <p:nvPr/>
          </p:nvSpPr>
          <p:spPr>
            <a:xfrm>
              <a:off x="471835" y="1094414"/>
              <a:ext cx="11248331" cy="4376514"/>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1" name="图片 20"/>
            <p:cNvPicPr>
              <a:picLocks noChangeAspect="1"/>
            </p:cNvPicPr>
            <p:nvPr/>
          </p:nvPicPr>
          <p:blipFill>
            <a:blip r:embed="rId12"/>
            <a:stretch>
              <a:fillRect/>
            </a:stretch>
          </p:blipFill>
          <p:spPr>
            <a:xfrm>
              <a:off x="850294" y="934424"/>
              <a:ext cx="695238" cy="314286"/>
            </a:xfrm>
            <a:prstGeom prst="rect">
              <a:avLst/>
            </a:prstGeom>
          </p:spPr>
        </p:pic>
        <p:sp>
          <p:nvSpPr>
            <p:cNvPr id="24" name="文本框 23">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08383875"/>
              </p:ext>
            </p:extLst>
          </p:nvPr>
        </p:nvGraphicFramePr>
        <p:xfrm>
          <a:off x="779463" y="1209675"/>
          <a:ext cx="10587037" cy="1489075"/>
        </p:xfrm>
        <a:graphic>
          <a:graphicData uri="http://schemas.openxmlformats.org/presentationml/2006/ole">
            <mc:AlternateContent xmlns:mc="http://schemas.openxmlformats.org/markup-compatibility/2006">
              <mc:Choice xmlns:v="urn:schemas-microsoft-com:vml" Requires="v">
                <p:oleObj spid="_x0000_s63517" name="文档" r:id="rId14" imgW="10615636" imgH="1488908" progId="Word.Document.12">
                  <p:embed/>
                </p:oleObj>
              </mc:Choice>
              <mc:Fallback>
                <p:oleObj name="文档" r:id="rId14" imgW="10615636" imgH="1488908" progId="Word.Document.12">
                  <p:embed/>
                  <p:pic>
                    <p:nvPicPr>
                      <p:cNvPr id="0" name=""/>
                      <p:cNvPicPr/>
                      <p:nvPr/>
                    </p:nvPicPr>
                    <p:blipFill>
                      <a:blip r:embed="rId15"/>
                      <a:stretch>
                        <a:fillRect/>
                      </a:stretch>
                    </p:blipFill>
                    <p:spPr>
                      <a:xfrm>
                        <a:off x="779463" y="1209675"/>
                        <a:ext cx="10587037" cy="148907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712178999"/>
              </p:ext>
            </p:extLst>
          </p:nvPr>
        </p:nvGraphicFramePr>
        <p:xfrm>
          <a:off x="779463" y="2177194"/>
          <a:ext cx="10587037" cy="1604962"/>
        </p:xfrm>
        <a:graphic>
          <a:graphicData uri="http://schemas.openxmlformats.org/presentationml/2006/ole">
            <mc:AlternateContent xmlns:mc="http://schemas.openxmlformats.org/markup-compatibility/2006">
              <mc:Choice xmlns:v="urn:schemas-microsoft-com:vml" Requires="v">
                <p:oleObj spid="_x0000_s63518" name="文档" r:id="rId17" imgW="10615636" imgH="1614332" progId="Word.Document.12">
                  <p:embed/>
                </p:oleObj>
              </mc:Choice>
              <mc:Fallback>
                <p:oleObj name="文档" r:id="rId17" imgW="10615636" imgH="1614332" progId="Word.Document.12">
                  <p:embed/>
                  <p:pic>
                    <p:nvPicPr>
                      <p:cNvPr id="0" name=""/>
                      <p:cNvPicPr/>
                      <p:nvPr/>
                    </p:nvPicPr>
                    <p:blipFill>
                      <a:blip r:embed="rId18"/>
                      <a:stretch>
                        <a:fillRect/>
                      </a:stretch>
                    </p:blipFill>
                    <p:spPr>
                      <a:xfrm>
                        <a:off x="779463" y="2177194"/>
                        <a:ext cx="10587037" cy="1604962"/>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917117407"/>
              </p:ext>
            </p:extLst>
          </p:nvPr>
        </p:nvGraphicFramePr>
        <p:xfrm>
          <a:off x="779463" y="3141762"/>
          <a:ext cx="10587037" cy="1639888"/>
        </p:xfrm>
        <a:graphic>
          <a:graphicData uri="http://schemas.openxmlformats.org/presentationml/2006/ole">
            <mc:AlternateContent xmlns:mc="http://schemas.openxmlformats.org/markup-compatibility/2006">
              <mc:Choice xmlns:v="urn:schemas-microsoft-com:vml" Requires="v">
                <p:oleObj spid="_x0000_s63519" name="文档" r:id="rId20" imgW="10615636" imgH="1650269" progId="Word.Document.12">
                  <p:embed/>
                </p:oleObj>
              </mc:Choice>
              <mc:Fallback>
                <p:oleObj name="文档" r:id="rId20" imgW="10615636" imgH="1650269" progId="Word.Document.12">
                  <p:embed/>
                  <p:pic>
                    <p:nvPicPr>
                      <p:cNvPr id="0" name=""/>
                      <p:cNvPicPr/>
                      <p:nvPr/>
                    </p:nvPicPr>
                    <p:blipFill>
                      <a:blip r:embed="rId21"/>
                      <a:stretch>
                        <a:fillRect/>
                      </a:stretch>
                    </p:blipFill>
                    <p:spPr>
                      <a:xfrm>
                        <a:off x="779463" y="3141762"/>
                        <a:ext cx="10587037" cy="1639888"/>
                      </a:xfrm>
                      <a:prstGeom prst="rect">
                        <a:avLst/>
                      </a:prstGeom>
                    </p:spPr>
                  </p:pic>
                </p:oleObj>
              </mc:Fallback>
            </mc:AlternateContent>
          </a:graphicData>
        </a:graphic>
      </p:graphicFrame>
      <p:pic>
        <p:nvPicPr>
          <p:cNvPr id="23" name="Picture 2" descr="Z44"/>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5509" y="4212202"/>
            <a:ext cx="5599395" cy="101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90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405458"/>
            <a:ext cx="11412000" cy="2062079"/>
          </a:xfrm>
          <a:prstGeom prst="rect">
            <a:avLst/>
          </a:prstGeom>
        </p:spPr>
        <p:txBody>
          <a:bodyPr wrap="square" lIns="121898" tIns="60948" rIns="121898" bIns="60948">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时质点位于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各个时刻的瞬时速度标在如图直角坐标系中，作出小车的瞬时速度随时间变化的关系图线，并说明小车速度变化的特点：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61442" name="Picture 2" descr="Z4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6935" y="2449998"/>
            <a:ext cx="3356542" cy="254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89206" y="4995386"/>
            <a:ext cx="4134465" cy="738664"/>
          </a:xfrm>
          <a:prstGeom prst="rect">
            <a:avLst/>
          </a:prstGeom>
        </p:spPr>
        <p:txBody>
          <a:bodyPr wrap="non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见解析图　见解析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56608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pSp>
        <p:nvGrpSpPr>
          <p:cNvPr id="18" name="组合 17"/>
          <p:cNvGrpSpPr/>
          <p:nvPr/>
        </p:nvGrpSpPr>
        <p:grpSpPr>
          <a:xfrm>
            <a:off x="471041" y="718972"/>
            <a:ext cx="11248331" cy="4078974"/>
            <a:chOff x="471835" y="934424"/>
            <a:chExt cx="11248331" cy="4078974"/>
          </a:xfrm>
        </p:grpSpPr>
        <p:sp>
          <p:nvSpPr>
            <p:cNvPr id="20" name="圆角矩形 19">
              <a:extLst>
                <a:ext uri="{FF2B5EF4-FFF2-40B4-BE49-F238E27FC236}">
                  <a16:creationId xmlns="" xmlns:a16="http://schemas.microsoft.com/office/drawing/2014/main" id="{DE721FF3-EA02-8E42-A717-6EFDB1105568}"/>
                </a:ext>
              </a:extLst>
            </p:cNvPr>
            <p:cNvSpPr/>
            <p:nvPr/>
          </p:nvSpPr>
          <p:spPr>
            <a:xfrm>
              <a:off x="471835" y="1094414"/>
              <a:ext cx="11248331" cy="3918984"/>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1" name="图片 20"/>
            <p:cNvPicPr>
              <a:picLocks noChangeAspect="1"/>
            </p:cNvPicPr>
            <p:nvPr/>
          </p:nvPicPr>
          <p:blipFill>
            <a:blip r:embed="rId11"/>
            <a:stretch>
              <a:fillRect/>
            </a:stretch>
          </p:blipFill>
          <p:spPr>
            <a:xfrm>
              <a:off x="850294" y="934424"/>
              <a:ext cx="695238" cy="314286"/>
            </a:xfrm>
            <a:prstGeom prst="rect">
              <a:avLst/>
            </a:prstGeom>
          </p:spPr>
        </p:pic>
        <p:sp>
          <p:nvSpPr>
            <p:cNvPr id="24" name="文本框 23">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695206" y="1127279"/>
            <a:ext cx="10800000" cy="646331"/>
          </a:xfrm>
          <a:prstGeom prst="rect">
            <a:avLst/>
          </a:prstGeom>
        </p:spPr>
        <p:txBody>
          <a:bodyPr>
            <a:spAutoFit/>
          </a:bodyPr>
          <a:lstStyle/>
          <a:p>
            <a:pPr algn="just">
              <a:lnSpc>
                <a:spcPct val="150000"/>
              </a:lnSpc>
              <a:spcAft>
                <a:spcPts val="0"/>
              </a:spcAft>
            </a:pP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如图所示。由图像知小车的速度随时间均匀增大</a:t>
            </a:r>
            <a:r>
              <a:rPr lang="zh-CN" altLang="zh-CN"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pic>
        <p:nvPicPr>
          <p:cNvPr id="64515" name="Picture 3" descr="Z4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9108" y="1773610"/>
            <a:ext cx="3692196" cy="280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58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64515"/>
                                        </p:tgtEl>
                                        <p:attrNameLst>
                                          <p:attrName>style.visibility</p:attrName>
                                        </p:attrNameLst>
                                      </p:cBhvr>
                                      <p:to>
                                        <p:strVal val="visible"/>
                                      </p:to>
                                    </p:set>
                                    <p:animEffect transition="in" filter="blinds(horizontal)">
                                      <p:cBhvr>
                                        <p:cTn id="13"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870624"/>
            <a:ext cx="11412000" cy="464740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某兴趣小组的同学们在做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用打点计时器测速度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的实验中，让重锤自由下落，打出的一条纸带如图所示，图中直尺的单位为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为纸带上记录到的第一个点，点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依次表示点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以后连续打出的各点，已知打点计时器每隔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打一个点。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纸带的</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右端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与重锤相连。</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7" name="圆角矩形 26">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矩形 18"/>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边形 19"/>
          <p:cNvSpPr/>
          <p:nvPr/>
        </p:nvSpPr>
        <p:spPr>
          <a:xfrm>
            <a:off x="420024" y="125981"/>
            <a:ext cx="2028526" cy="416948"/>
          </a:xfrm>
          <a:prstGeom prst="homePlate">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能力综合练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24" name="直接连接符 23"/>
          <p:cNvCxnSpPr>
            <a:endCxn id="19"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pic>
        <p:nvPicPr>
          <p:cNvPr id="65538" name="Picture 2" descr="Z4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2385" y="3775988"/>
            <a:ext cx="5045642" cy="87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953926" y="485253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rPr>
              <a:t>左端</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Tree>
    <p:extLst>
      <p:ext uri="{BB962C8B-B14F-4D97-AF65-F5344CB8AC3E}">
        <p14:creationId xmlns:p14="http://schemas.microsoft.com/office/powerpoint/2010/main" val="14553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7" name="圆角矩形 26">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矩形 15"/>
          <p:cNvSpPr/>
          <p:nvPr/>
        </p:nvSpPr>
        <p:spPr>
          <a:xfrm>
            <a:off x="605206" y="2421681"/>
            <a:ext cx="10980000" cy="128400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纸带下落时，速度越来越快，则点迹间距不断增大，从题图知从左到右点迹间距逐渐增加，则纸带的左端与重锤相连。</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p:cNvGrpSpPr/>
          <p:nvPr/>
        </p:nvGrpSpPr>
        <p:grpSpPr>
          <a:xfrm>
            <a:off x="471041" y="1269553"/>
            <a:ext cx="11248331" cy="2664297"/>
            <a:chOff x="471835" y="934424"/>
            <a:chExt cx="11248331" cy="2664297"/>
          </a:xfrm>
        </p:grpSpPr>
        <p:sp>
          <p:nvSpPr>
            <p:cNvPr id="18" name="圆角矩形 17">
              <a:extLst>
                <a:ext uri="{FF2B5EF4-FFF2-40B4-BE49-F238E27FC236}">
                  <a16:creationId xmlns:a16="http://schemas.microsoft.com/office/drawing/2014/main" xmlns="" id="{DE721FF3-EA02-8E42-A717-6EFDB1105568}"/>
                </a:ext>
              </a:extLst>
            </p:cNvPr>
            <p:cNvSpPr/>
            <p:nvPr/>
          </p:nvSpPr>
          <p:spPr>
            <a:xfrm>
              <a:off x="471835" y="1094415"/>
              <a:ext cx="11248331" cy="2504306"/>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4" name="图片 23"/>
            <p:cNvPicPr>
              <a:picLocks noChangeAspect="1"/>
            </p:cNvPicPr>
            <p:nvPr/>
          </p:nvPicPr>
          <p:blipFill>
            <a:blip r:embed="rId11"/>
            <a:stretch>
              <a:fillRect/>
            </a:stretch>
          </p:blipFill>
          <p:spPr>
            <a:xfrm>
              <a:off x="850294" y="934424"/>
              <a:ext cx="695238" cy="314286"/>
            </a:xfrm>
            <a:prstGeom prst="rect">
              <a:avLst/>
            </a:prstGeom>
          </p:spPr>
        </p:pic>
        <p:sp>
          <p:nvSpPr>
            <p:cNvPr id="25" name="文本框 24">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19" name="Picture 2" descr="Z47"/>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2385" y="1595765"/>
            <a:ext cx="5045642" cy="87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8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7" name="圆角矩形 26">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65538" name="Picture 2" descr="Z47"/>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2385" y="693490"/>
            <a:ext cx="5045642" cy="87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154099480"/>
              </p:ext>
            </p:extLst>
          </p:nvPr>
        </p:nvGraphicFramePr>
        <p:xfrm>
          <a:off x="517525" y="1866667"/>
          <a:ext cx="11155362" cy="958850"/>
        </p:xfrm>
        <a:graphic>
          <a:graphicData uri="http://schemas.openxmlformats.org/presentationml/2006/ole">
            <mc:AlternateContent xmlns:mc="http://schemas.openxmlformats.org/markup-compatibility/2006">
              <mc:Choice xmlns:v="urn:schemas-microsoft-com:vml" Requires="v">
                <p:oleObj spid="_x0000_s66578" name="文档" r:id="rId14" imgW="11154831" imgH="959543" progId="Word.Document.12">
                  <p:embed/>
                </p:oleObj>
              </mc:Choice>
              <mc:Fallback>
                <p:oleObj name="文档" r:id="rId14" imgW="11154831" imgH="959543" progId="Word.Document.12">
                  <p:embed/>
                  <p:pic>
                    <p:nvPicPr>
                      <p:cNvPr id="0" name=""/>
                      <p:cNvPicPr/>
                      <p:nvPr/>
                    </p:nvPicPr>
                    <p:blipFill>
                      <a:blip r:embed="rId15"/>
                      <a:stretch>
                        <a:fillRect/>
                      </a:stretch>
                    </p:blipFill>
                    <p:spPr>
                      <a:xfrm>
                        <a:off x="517525" y="1866667"/>
                        <a:ext cx="11155362" cy="958850"/>
                      </a:xfrm>
                      <a:prstGeom prst="rect">
                        <a:avLst/>
                      </a:prstGeom>
                    </p:spPr>
                  </p:pic>
                </p:oleObj>
              </mc:Fallback>
            </mc:AlternateContent>
          </a:graphicData>
        </a:graphic>
      </p:graphicFrame>
      <p:sp>
        <p:nvSpPr>
          <p:cNvPr id="4" name="矩形 3"/>
          <p:cNvSpPr/>
          <p:nvPr/>
        </p:nvSpPr>
        <p:spPr>
          <a:xfrm>
            <a:off x="1786619" y="1822872"/>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6.10</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5" name="矩形 4"/>
          <p:cNvSpPr/>
          <p:nvPr/>
        </p:nvSpPr>
        <p:spPr>
          <a:xfrm>
            <a:off x="4084301" y="1871745"/>
            <a:ext cx="97924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11.40</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6" name="矩形 5"/>
          <p:cNvSpPr/>
          <p:nvPr/>
        </p:nvSpPr>
        <p:spPr>
          <a:xfrm>
            <a:off x="10024843" y="1857958"/>
            <a:ext cx="99257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1.325</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25" name="组合 24"/>
          <p:cNvGrpSpPr/>
          <p:nvPr/>
        </p:nvGrpSpPr>
        <p:grpSpPr>
          <a:xfrm>
            <a:off x="471041" y="2709713"/>
            <a:ext cx="11248331" cy="2160241"/>
            <a:chOff x="471835" y="934424"/>
            <a:chExt cx="11248331" cy="2160241"/>
          </a:xfrm>
        </p:grpSpPr>
        <p:sp>
          <p:nvSpPr>
            <p:cNvPr id="28" name="圆角矩形 27">
              <a:extLst>
                <a:ext uri="{FF2B5EF4-FFF2-40B4-BE49-F238E27FC236}">
                  <a16:creationId xmlns:a16="http://schemas.microsoft.com/office/drawing/2014/main" xmlns="" id="{DE721FF3-EA02-8E42-A717-6EFDB1105568}"/>
                </a:ext>
              </a:extLst>
            </p:cNvPr>
            <p:cNvSpPr/>
            <p:nvPr/>
          </p:nvSpPr>
          <p:spPr>
            <a:xfrm>
              <a:off x="471835" y="1094415"/>
              <a:ext cx="11248331" cy="2000250"/>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9" name="图片 28"/>
            <p:cNvPicPr>
              <a:picLocks noChangeAspect="1"/>
            </p:cNvPicPr>
            <p:nvPr/>
          </p:nvPicPr>
          <p:blipFill>
            <a:blip r:embed="rId16"/>
            <a:stretch>
              <a:fillRect/>
            </a:stretch>
          </p:blipFill>
          <p:spPr>
            <a:xfrm>
              <a:off x="850294" y="934424"/>
              <a:ext cx="695238" cy="314286"/>
            </a:xfrm>
            <a:prstGeom prst="rect">
              <a:avLst/>
            </a:prstGeom>
          </p:spPr>
        </p:pic>
        <p:sp>
          <p:nvSpPr>
            <p:cNvPr id="30" name="文本框 29">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1" name="对象 30"/>
          <p:cNvGraphicFramePr>
            <a:graphicFrameLocks noChangeAspect="1"/>
          </p:cNvGraphicFramePr>
          <p:nvPr>
            <p:extLst>
              <p:ext uri="{D42A27DB-BD31-4B8C-83A1-F6EECF244321}">
                <p14:modId xmlns:p14="http://schemas.microsoft.com/office/powerpoint/2010/main" val="1195861861"/>
              </p:ext>
            </p:extLst>
          </p:nvPr>
        </p:nvGraphicFramePr>
        <p:xfrm>
          <a:off x="779463" y="3141761"/>
          <a:ext cx="10587037" cy="1641475"/>
        </p:xfrm>
        <a:graphic>
          <a:graphicData uri="http://schemas.openxmlformats.org/presentationml/2006/ole">
            <mc:AlternateContent xmlns:mc="http://schemas.openxmlformats.org/markup-compatibility/2006">
              <mc:Choice xmlns:v="urn:schemas-microsoft-com:vml" Requires="v">
                <p:oleObj spid="_x0000_s66579" name="文档" r:id="rId18" imgW="10615636" imgH="1647754" progId="Word.Document.12">
                  <p:embed/>
                </p:oleObj>
              </mc:Choice>
              <mc:Fallback>
                <p:oleObj name="文档" r:id="rId18" imgW="10615636" imgH="1647754" progId="Word.Document.12">
                  <p:embed/>
                  <p:pic>
                    <p:nvPicPr>
                      <p:cNvPr id="0" name=""/>
                      <p:cNvPicPr/>
                      <p:nvPr/>
                    </p:nvPicPr>
                    <p:blipFill>
                      <a:blip r:embed="rId19"/>
                      <a:stretch>
                        <a:fillRect/>
                      </a:stretch>
                    </p:blipFill>
                    <p:spPr>
                      <a:xfrm>
                        <a:off x="779463" y="3141761"/>
                        <a:ext cx="10587037" cy="1641475"/>
                      </a:xfrm>
                      <a:prstGeom prst="rect">
                        <a:avLst/>
                      </a:prstGeom>
                    </p:spPr>
                  </p:pic>
                </p:oleObj>
              </mc:Fallback>
            </mc:AlternateContent>
          </a:graphicData>
        </a:graphic>
      </p:graphicFrame>
    </p:spTree>
    <p:extLst>
      <p:ext uri="{BB962C8B-B14F-4D97-AF65-F5344CB8AC3E}">
        <p14:creationId xmlns:p14="http://schemas.microsoft.com/office/powerpoint/2010/main" val="222775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7" name="圆角矩形 26">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65538" name="Picture 2" descr="Z47"/>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2385" y="693490"/>
            <a:ext cx="5045642" cy="87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612980169"/>
              </p:ext>
            </p:extLst>
          </p:nvPr>
        </p:nvGraphicFramePr>
        <p:xfrm>
          <a:off x="520700" y="1821111"/>
          <a:ext cx="11125200" cy="1649412"/>
        </p:xfrm>
        <a:graphic>
          <a:graphicData uri="http://schemas.openxmlformats.org/presentationml/2006/ole">
            <mc:AlternateContent xmlns:mc="http://schemas.openxmlformats.org/markup-compatibility/2006">
              <mc:Choice xmlns:v="urn:schemas-microsoft-com:vml" Requires="v">
                <p:oleObj spid="_x0000_s67603" name="文档" r:id="rId14" imgW="11154831" imgH="1658895" progId="Word.Document.12">
                  <p:embed/>
                </p:oleObj>
              </mc:Choice>
              <mc:Fallback>
                <p:oleObj name="文档" r:id="rId14" imgW="11154831" imgH="1658895" progId="Word.Document.12">
                  <p:embed/>
                  <p:pic>
                    <p:nvPicPr>
                      <p:cNvPr id="0" name=""/>
                      <p:cNvPicPr/>
                      <p:nvPr/>
                    </p:nvPicPr>
                    <p:blipFill>
                      <a:blip r:embed="rId15"/>
                      <a:stretch>
                        <a:fillRect/>
                      </a:stretch>
                    </p:blipFill>
                    <p:spPr>
                      <a:xfrm>
                        <a:off x="520700" y="1821111"/>
                        <a:ext cx="11125200" cy="1649412"/>
                      </a:xfrm>
                      <a:prstGeom prst="rect">
                        <a:avLst/>
                      </a:prstGeom>
                    </p:spPr>
                  </p:pic>
                </p:oleObj>
              </mc:Fallback>
            </mc:AlternateContent>
          </a:graphicData>
        </a:graphic>
      </p:graphicFrame>
      <p:sp>
        <p:nvSpPr>
          <p:cNvPr id="2" name="矩形 1"/>
          <p:cNvSpPr/>
          <p:nvPr/>
        </p:nvSpPr>
        <p:spPr>
          <a:xfrm>
            <a:off x="3202298" y="262028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rPr>
              <a:t>偏小</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14" name="组合 13"/>
          <p:cNvGrpSpPr/>
          <p:nvPr/>
        </p:nvGrpSpPr>
        <p:grpSpPr>
          <a:xfrm>
            <a:off x="471041" y="3645817"/>
            <a:ext cx="11248331" cy="2160241"/>
            <a:chOff x="471835" y="934424"/>
            <a:chExt cx="11248331" cy="2160241"/>
          </a:xfrm>
        </p:grpSpPr>
        <p:sp>
          <p:nvSpPr>
            <p:cNvPr id="15" name="圆角矩形 14">
              <a:extLst>
                <a:ext uri="{FF2B5EF4-FFF2-40B4-BE49-F238E27FC236}">
                  <a16:creationId xmlns:a16="http://schemas.microsoft.com/office/drawing/2014/main" xmlns="" id="{DE721FF3-EA02-8E42-A717-6EFDB1105568}"/>
                </a:ext>
              </a:extLst>
            </p:cNvPr>
            <p:cNvSpPr/>
            <p:nvPr/>
          </p:nvSpPr>
          <p:spPr>
            <a:xfrm>
              <a:off x="471835" y="1094415"/>
              <a:ext cx="11248331" cy="2000250"/>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6" name="图片 15"/>
            <p:cNvPicPr>
              <a:picLocks noChangeAspect="1"/>
            </p:cNvPicPr>
            <p:nvPr/>
          </p:nvPicPr>
          <p:blipFill>
            <a:blip r:embed="rId16"/>
            <a:stretch>
              <a:fillRect/>
            </a:stretch>
          </p:blipFill>
          <p:spPr>
            <a:xfrm>
              <a:off x="850294" y="934424"/>
              <a:ext cx="695238" cy="314286"/>
            </a:xfrm>
            <a:prstGeom prst="rect">
              <a:avLst/>
            </a:prstGeom>
          </p:spPr>
        </p:pic>
        <p:sp>
          <p:nvSpPr>
            <p:cNvPr id="17" name="文本框 16">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18" name="对象 17"/>
          <p:cNvGraphicFramePr>
            <a:graphicFrameLocks noChangeAspect="1"/>
          </p:cNvGraphicFramePr>
          <p:nvPr>
            <p:extLst>
              <p:ext uri="{D42A27DB-BD31-4B8C-83A1-F6EECF244321}">
                <p14:modId xmlns:p14="http://schemas.microsoft.com/office/powerpoint/2010/main" val="4210008140"/>
              </p:ext>
            </p:extLst>
          </p:nvPr>
        </p:nvGraphicFramePr>
        <p:xfrm>
          <a:off x="779463" y="4149874"/>
          <a:ext cx="10587037" cy="1641475"/>
        </p:xfrm>
        <a:graphic>
          <a:graphicData uri="http://schemas.openxmlformats.org/presentationml/2006/ole">
            <mc:AlternateContent xmlns:mc="http://schemas.openxmlformats.org/markup-compatibility/2006">
              <mc:Choice xmlns:v="urn:schemas-microsoft-com:vml" Requires="v">
                <p:oleObj spid="_x0000_s67604" name="文档" r:id="rId18" imgW="10615636" imgH="1644879" progId="Word.Document.12">
                  <p:embed/>
                </p:oleObj>
              </mc:Choice>
              <mc:Fallback>
                <p:oleObj name="文档" r:id="rId18" imgW="10615636" imgH="1644879" progId="Word.Document.12">
                  <p:embed/>
                  <p:pic>
                    <p:nvPicPr>
                      <p:cNvPr id="0" name=""/>
                      <p:cNvPicPr/>
                      <p:nvPr/>
                    </p:nvPicPr>
                    <p:blipFill>
                      <a:blip r:embed="rId19"/>
                      <a:stretch>
                        <a:fillRect/>
                      </a:stretch>
                    </p:blipFill>
                    <p:spPr>
                      <a:xfrm>
                        <a:off x="779463" y="4149874"/>
                        <a:ext cx="10587037" cy="1641475"/>
                      </a:xfrm>
                      <a:prstGeom prst="rect">
                        <a:avLst/>
                      </a:prstGeom>
                    </p:spPr>
                  </p:pic>
                </p:oleObj>
              </mc:Fallback>
            </mc:AlternateContent>
          </a:graphicData>
        </a:graphic>
      </p:graphicFrame>
    </p:spTree>
    <p:extLst>
      <p:ext uri="{BB962C8B-B14F-4D97-AF65-F5344CB8AC3E}">
        <p14:creationId xmlns:p14="http://schemas.microsoft.com/office/powerpoint/2010/main" val="29141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97890" y="189434"/>
            <a:ext cx="11394632"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用气垫导轨和数字计时器能更精确地测量物体的瞬时速度。如图所示，滑块在牵引力作用下先后通过两个光电门，配套的数字计时器记录了遮光条通过光电门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的时间为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0.29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，通过光电门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的时间为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，已知遮光条的宽度为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，则滑块通过光电门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的速度大小为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，通过光电门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的速度大小为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结果均保留两位有效数字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9" name="圆角矩形 18">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68610" name="Picture 2" descr="Z48"/>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1912" y="3573810"/>
            <a:ext cx="5506588" cy="256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236835" y="2267325"/>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0.10</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3" name="矩形 2"/>
          <p:cNvSpPr/>
          <p:nvPr/>
        </p:nvSpPr>
        <p:spPr>
          <a:xfrm>
            <a:off x="4571991" y="2906688"/>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0.27</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Tree>
    <p:extLst>
      <p:ext uri="{BB962C8B-B14F-4D97-AF65-F5344CB8AC3E}">
        <p14:creationId xmlns:p14="http://schemas.microsoft.com/office/powerpoint/2010/main" val="10803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439561" y="693490"/>
            <a:ext cx="11311291" cy="5293733"/>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实验器材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电磁打点计时器</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或电火花计时器</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8 V</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交变电源</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电火花计时器使用</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220 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交变电源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、复写纸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或墨粉纸盘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、导线若干、刻度尺、纸带、坐标纸。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使用打点计时器获得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条纸带。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选择一条点迹清晰便于分析的纸带，算出纸带从打第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个点到打第</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个点的运动时间</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用刻度尺测量第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个点到第</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个点间的位移</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79950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9" name="圆角矩形 18">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矩形 12"/>
          <p:cNvSpPr/>
          <p:nvPr/>
        </p:nvSpPr>
        <p:spPr>
          <a:xfrm>
            <a:off x="709714" y="804851"/>
            <a:ext cx="5735337"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由于滑块经过光电门时遮光条的挡光时间较短，所以滑块经过光电门的速度大小可用</a:t>
            </a:r>
            <a:r>
              <a:rPr lang="zh-CN" altLang="zh-CN" sz="2800" kern="100" spc="-50" dirty="0">
                <a:latin typeface="Times New Roman" panose="02020603050405020304" pitchFamily="18" charset="0"/>
                <a:ea typeface="楷体_GB2312" panose="02010609030101010101" pitchFamily="49" charset="-122"/>
                <a:cs typeface="Times New Roman" panose="02020603050405020304" pitchFamily="18" charset="0"/>
              </a:rPr>
              <a:t>遮光条挡光时间内的平均速度大小表示。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4" name="组合 13"/>
          <p:cNvGrpSpPr/>
          <p:nvPr/>
        </p:nvGrpSpPr>
        <p:grpSpPr>
          <a:xfrm>
            <a:off x="471041" y="477466"/>
            <a:ext cx="11248331" cy="4896544"/>
            <a:chOff x="471835" y="934424"/>
            <a:chExt cx="11248331" cy="4896544"/>
          </a:xfrm>
        </p:grpSpPr>
        <p:sp>
          <p:nvSpPr>
            <p:cNvPr id="16" name="圆角矩形 15">
              <a:extLst>
                <a:ext uri="{FF2B5EF4-FFF2-40B4-BE49-F238E27FC236}">
                  <a16:creationId xmlns:a16="http://schemas.microsoft.com/office/drawing/2014/main" xmlns="" id="{DE721FF3-EA02-8E42-A717-6EFDB1105568}"/>
                </a:ext>
              </a:extLst>
            </p:cNvPr>
            <p:cNvSpPr/>
            <p:nvPr/>
          </p:nvSpPr>
          <p:spPr>
            <a:xfrm>
              <a:off x="471835" y="1094414"/>
              <a:ext cx="11248331" cy="4736554"/>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7" name="图片 16"/>
            <p:cNvPicPr>
              <a:picLocks noChangeAspect="1"/>
            </p:cNvPicPr>
            <p:nvPr/>
          </p:nvPicPr>
          <p:blipFill>
            <a:blip r:embed="rId12"/>
            <a:stretch>
              <a:fillRect/>
            </a:stretch>
          </p:blipFill>
          <p:spPr>
            <a:xfrm>
              <a:off x="850294" y="934424"/>
              <a:ext cx="695238" cy="314286"/>
            </a:xfrm>
            <a:prstGeom prst="rect">
              <a:avLst/>
            </a:prstGeom>
          </p:spPr>
        </p:pic>
        <p:sp>
          <p:nvSpPr>
            <p:cNvPr id="27" name="文本框 26">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8" name="对象 27"/>
          <p:cNvGraphicFramePr>
            <a:graphicFrameLocks noChangeAspect="1"/>
          </p:cNvGraphicFramePr>
          <p:nvPr>
            <p:extLst>
              <p:ext uri="{D42A27DB-BD31-4B8C-83A1-F6EECF244321}">
                <p14:modId xmlns:p14="http://schemas.microsoft.com/office/powerpoint/2010/main" val="463545451"/>
              </p:ext>
            </p:extLst>
          </p:nvPr>
        </p:nvGraphicFramePr>
        <p:xfrm>
          <a:off x="766614" y="3355156"/>
          <a:ext cx="10587037" cy="1874838"/>
        </p:xfrm>
        <a:graphic>
          <a:graphicData uri="http://schemas.openxmlformats.org/presentationml/2006/ole">
            <mc:AlternateContent xmlns:mc="http://schemas.openxmlformats.org/markup-compatibility/2006">
              <mc:Choice xmlns:v="urn:schemas-microsoft-com:vml" Requires="v">
                <p:oleObj spid="_x0000_s69641" name="文档" r:id="rId14" imgW="10615636" imgH="1878835" progId="Word.Document.12">
                  <p:embed/>
                </p:oleObj>
              </mc:Choice>
              <mc:Fallback>
                <p:oleObj name="文档" r:id="rId14" imgW="10615636" imgH="1878835" progId="Word.Document.12">
                  <p:embed/>
                  <p:pic>
                    <p:nvPicPr>
                      <p:cNvPr id="0" name=""/>
                      <p:cNvPicPr/>
                      <p:nvPr/>
                    </p:nvPicPr>
                    <p:blipFill>
                      <a:blip r:embed="rId15"/>
                      <a:stretch>
                        <a:fillRect/>
                      </a:stretch>
                    </p:blipFill>
                    <p:spPr>
                      <a:xfrm>
                        <a:off x="766614" y="3355156"/>
                        <a:ext cx="10587037" cy="1874838"/>
                      </a:xfrm>
                      <a:prstGeom prst="rect">
                        <a:avLst/>
                      </a:prstGeom>
                    </p:spPr>
                  </p:pic>
                </p:oleObj>
              </mc:Fallback>
            </mc:AlternateContent>
          </a:graphicData>
        </a:graphic>
      </p:graphicFrame>
      <p:pic>
        <p:nvPicPr>
          <p:cNvPr id="29" name="Picture 2" descr="Z4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9217" y="975534"/>
            <a:ext cx="5005989" cy="233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18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228923"/>
            <a:ext cx="11412000" cy="400107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除打点计时器外，人们还用频闪照相法来记录物体运动的时间和位移。如图甲所示是采用每秒闪光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次拍摄的小球沿斜面滚下的频闪照片，照片中每两个相邻小球的影像间隔的时间就是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，这样便记录了小球运动的时间，而小球运动的位移可以用尺子量出。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2" name="圆角矩形 21">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18" name="矩形 17"/>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边形 18"/>
          <p:cNvSpPr/>
          <p:nvPr/>
        </p:nvSpPr>
        <p:spPr>
          <a:xfrm>
            <a:off x="420024" y="125981"/>
            <a:ext cx="2028526" cy="416948"/>
          </a:xfrm>
          <a:prstGeom prst="homePlate">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尖子生选练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23" name="直接连接符 22"/>
          <p:cNvCxnSpPr>
            <a:endCxn id="18"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pic>
        <p:nvPicPr>
          <p:cNvPr id="70658" name="Picture 2" descr="Z49"/>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5587" y="4000983"/>
            <a:ext cx="4999238" cy="115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91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440161"/>
            <a:ext cx="11412000" cy="1415748"/>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根据</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小球的频闪照片提供的信息，在图乙中作出小球的</a:t>
            </a:r>
            <a:r>
              <a:rPr lang="en-US" altLang="zh-CN" sz="2800" i="1" kern="100" dirty="0" smtClean="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smtClean="0">
                <a:latin typeface="Book Antiqua" panose="0204060205030503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图像，并由图像确定第一次曝光时小球的速度大小为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pic>
        <p:nvPicPr>
          <p:cNvPr id="70658" name="Picture 2" descr="Z49"/>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5587" y="333450"/>
            <a:ext cx="4999238" cy="115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2" descr="Z50"/>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4645" y="2890702"/>
            <a:ext cx="2441123" cy="248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578307" y="2205658"/>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0.40</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4" name="矩形 3"/>
          <p:cNvSpPr/>
          <p:nvPr/>
        </p:nvSpPr>
        <p:spPr>
          <a:xfrm>
            <a:off x="389206" y="5229994"/>
            <a:ext cx="2698175" cy="738664"/>
          </a:xfrm>
          <a:prstGeom prst="rect">
            <a:avLst/>
          </a:prstGeom>
        </p:spPr>
        <p:txBody>
          <a:bodyPr wrap="non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见解析图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1718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3"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4"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5"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8"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9"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10"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1"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25" name="矩形 24"/>
          <p:cNvSpPr/>
          <p:nvPr/>
        </p:nvSpPr>
        <p:spPr>
          <a:xfrm>
            <a:off x="605206" y="949648"/>
            <a:ext cx="10980000"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由题图甲可以求出第</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次曝光时小球的速度大小，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6" name="组合 25"/>
          <p:cNvGrpSpPr/>
          <p:nvPr/>
        </p:nvGrpSpPr>
        <p:grpSpPr>
          <a:xfrm>
            <a:off x="471041" y="733624"/>
            <a:ext cx="11248331" cy="4752528"/>
            <a:chOff x="471835" y="934424"/>
            <a:chExt cx="11248331" cy="4752528"/>
          </a:xfrm>
        </p:grpSpPr>
        <p:sp>
          <p:nvSpPr>
            <p:cNvPr id="27" name="圆角矩形 26">
              <a:extLst>
                <a:ext uri="{FF2B5EF4-FFF2-40B4-BE49-F238E27FC236}">
                  <a16:creationId xmlns:a16="http://schemas.microsoft.com/office/drawing/2014/main" xmlns="" id="{DE721FF3-EA02-8E42-A717-6EFDB1105568}"/>
                </a:ext>
              </a:extLst>
            </p:cNvPr>
            <p:cNvSpPr/>
            <p:nvPr/>
          </p:nvSpPr>
          <p:spPr>
            <a:xfrm>
              <a:off x="471835" y="1094414"/>
              <a:ext cx="11248331" cy="4592538"/>
            </a:xfrm>
            <a:prstGeom prst="roundRect">
              <a:avLst>
                <a:gd name="adj" fmla="val 13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8" name="图片 27"/>
            <p:cNvPicPr>
              <a:picLocks noChangeAspect="1"/>
            </p:cNvPicPr>
            <p:nvPr/>
          </p:nvPicPr>
          <p:blipFill>
            <a:blip r:embed="rId12"/>
            <a:stretch>
              <a:fillRect/>
            </a:stretch>
          </p:blipFill>
          <p:spPr>
            <a:xfrm>
              <a:off x="850294" y="934424"/>
              <a:ext cx="695238" cy="314286"/>
            </a:xfrm>
            <a:prstGeom prst="rect">
              <a:avLst/>
            </a:prstGeom>
          </p:spPr>
        </p:pic>
        <p:sp>
          <p:nvSpPr>
            <p:cNvPr id="29" name="文本框 28">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605430708"/>
              </p:ext>
            </p:extLst>
          </p:nvPr>
        </p:nvGraphicFramePr>
        <p:xfrm>
          <a:off x="761568" y="1669728"/>
          <a:ext cx="8126412" cy="1309688"/>
        </p:xfrm>
        <a:graphic>
          <a:graphicData uri="http://schemas.openxmlformats.org/presentationml/2006/ole">
            <mc:AlternateContent xmlns:mc="http://schemas.openxmlformats.org/markup-compatibility/2006">
              <mc:Choice xmlns:v="urn:schemas-microsoft-com:vml" Requires="v">
                <p:oleObj spid="_x0000_s72735" name="文档" r:id="rId14" imgW="8127031" imgH="1309219" progId="Word.Document.12">
                  <p:embed/>
                </p:oleObj>
              </mc:Choice>
              <mc:Fallback>
                <p:oleObj name="文档" r:id="rId14" imgW="8127031" imgH="1309219" progId="Word.Document.12">
                  <p:embed/>
                  <p:pic>
                    <p:nvPicPr>
                      <p:cNvPr id="0" name=""/>
                      <p:cNvPicPr/>
                      <p:nvPr/>
                    </p:nvPicPr>
                    <p:blipFill>
                      <a:blip r:embed="rId15"/>
                      <a:stretch>
                        <a:fillRect/>
                      </a:stretch>
                    </p:blipFill>
                    <p:spPr>
                      <a:xfrm>
                        <a:off x="761568" y="1669728"/>
                        <a:ext cx="8126412" cy="1309688"/>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356194078"/>
              </p:ext>
            </p:extLst>
          </p:nvPr>
        </p:nvGraphicFramePr>
        <p:xfrm>
          <a:off x="762000" y="2524696"/>
          <a:ext cx="8104188" cy="1300162"/>
        </p:xfrm>
        <a:graphic>
          <a:graphicData uri="http://schemas.openxmlformats.org/presentationml/2006/ole">
            <mc:AlternateContent xmlns:mc="http://schemas.openxmlformats.org/markup-compatibility/2006">
              <mc:Choice xmlns:v="urn:schemas-microsoft-com:vml" Requires="v">
                <p:oleObj spid="_x0000_s72736" name="文档" r:id="rId17" imgW="8127031" imgH="1307422" progId="Word.Document.12">
                  <p:embed/>
                </p:oleObj>
              </mc:Choice>
              <mc:Fallback>
                <p:oleObj name="文档" r:id="rId17" imgW="8127031" imgH="1307422" progId="Word.Document.12">
                  <p:embed/>
                  <p:pic>
                    <p:nvPicPr>
                      <p:cNvPr id="0" name=""/>
                      <p:cNvPicPr/>
                      <p:nvPr/>
                    </p:nvPicPr>
                    <p:blipFill>
                      <a:blip r:embed="rId18"/>
                      <a:stretch>
                        <a:fillRect/>
                      </a:stretch>
                    </p:blipFill>
                    <p:spPr>
                      <a:xfrm>
                        <a:off x="762000" y="2524696"/>
                        <a:ext cx="8104188" cy="1300162"/>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996224979"/>
              </p:ext>
            </p:extLst>
          </p:nvPr>
        </p:nvGraphicFramePr>
        <p:xfrm>
          <a:off x="762000" y="3466083"/>
          <a:ext cx="8032750" cy="1290638"/>
        </p:xfrm>
        <a:graphic>
          <a:graphicData uri="http://schemas.openxmlformats.org/presentationml/2006/ole">
            <mc:AlternateContent xmlns:mc="http://schemas.openxmlformats.org/markup-compatibility/2006">
              <mc:Choice xmlns:v="urn:schemas-microsoft-com:vml" Requires="v">
                <p:oleObj spid="_x0000_s72737" name="文档" r:id="rId20" imgW="8127031" imgH="1305984" progId="Word.Document.12">
                  <p:embed/>
                </p:oleObj>
              </mc:Choice>
              <mc:Fallback>
                <p:oleObj name="文档" r:id="rId20" imgW="8127031" imgH="1305984" progId="Word.Document.12">
                  <p:embed/>
                  <p:pic>
                    <p:nvPicPr>
                      <p:cNvPr id="0" name=""/>
                      <p:cNvPicPr/>
                      <p:nvPr/>
                    </p:nvPicPr>
                    <p:blipFill>
                      <a:blip r:embed="rId21"/>
                      <a:stretch>
                        <a:fillRect/>
                      </a:stretch>
                    </p:blipFill>
                    <p:spPr>
                      <a:xfrm>
                        <a:off x="762000" y="3466083"/>
                        <a:ext cx="8032750" cy="1290638"/>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286965773"/>
              </p:ext>
            </p:extLst>
          </p:nvPr>
        </p:nvGraphicFramePr>
        <p:xfrm>
          <a:off x="762000" y="4415408"/>
          <a:ext cx="8032750" cy="1390650"/>
        </p:xfrm>
        <a:graphic>
          <a:graphicData uri="http://schemas.openxmlformats.org/presentationml/2006/ole">
            <mc:AlternateContent xmlns:mc="http://schemas.openxmlformats.org/markup-compatibility/2006">
              <mc:Choice xmlns:v="urn:schemas-microsoft-com:vml" Requires="v">
                <p:oleObj spid="_x0000_s72738" name="文档" r:id="rId23" imgW="8127031" imgH="1403376" progId="Word.Document.12">
                  <p:embed/>
                </p:oleObj>
              </mc:Choice>
              <mc:Fallback>
                <p:oleObj name="文档" r:id="rId23" imgW="8127031" imgH="1403376" progId="Word.Document.12">
                  <p:embed/>
                  <p:pic>
                    <p:nvPicPr>
                      <p:cNvPr id="0" name=""/>
                      <p:cNvPicPr/>
                      <p:nvPr/>
                    </p:nvPicPr>
                    <p:blipFill>
                      <a:blip r:embed="rId24"/>
                      <a:stretch>
                        <a:fillRect/>
                      </a:stretch>
                    </p:blipFill>
                    <p:spPr>
                      <a:xfrm>
                        <a:off x="762000" y="4415408"/>
                        <a:ext cx="8032750" cy="1390650"/>
                      </a:xfrm>
                      <a:prstGeom prst="rect">
                        <a:avLst/>
                      </a:prstGeom>
                    </p:spPr>
                  </p:pic>
                </p:oleObj>
              </mc:Fallback>
            </mc:AlternateContent>
          </a:graphicData>
        </a:graphic>
      </p:graphicFrame>
      <p:pic>
        <p:nvPicPr>
          <p:cNvPr id="20" name="Picture 2" descr="Z49"/>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0160" y="2128775"/>
            <a:ext cx="4999238" cy="115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0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2" action="ppaction://hlinksldjump"/>
            <a:extLst>
              <a:ext uri="{FF2B5EF4-FFF2-40B4-BE49-F238E27FC236}">
                <a16:creationId xmlns:a16="http://schemas.microsoft.com/office/drawing/2014/main" xmlns="" id="{0F883050-0AB0-8C4C-ADE9-A41825B397DF}"/>
              </a:ext>
            </a:extLst>
          </p:cNvPr>
          <p:cNvSpPr/>
          <p:nvPr/>
        </p:nvSpPr>
        <p:spPr>
          <a:xfrm>
            <a:off x="228553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3" action="ppaction://hlinksldjump"/>
            <a:extLst>
              <a:ext uri="{FF2B5EF4-FFF2-40B4-BE49-F238E27FC236}">
                <a16:creationId xmlns:a16="http://schemas.microsoft.com/office/drawing/2014/main" xmlns="" id="{EC52B5E6-261B-8B4F-B90B-10F370C08EA8}"/>
              </a:ext>
            </a:extLst>
          </p:cNvPr>
          <p:cNvSpPr/>
          <p:nvPr/>
        </p:nvSpPr>
        <p:spPr>
          <a:xfrm>
            <a:off x="268038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4" action="ppaction://hlinksldjump"/>
            <a:extLst>
              <a:ext uri="{FF2B5EF4-FFF2-40B4-BE49-F238E27FC236}">
                <a16:creationId xmlns:a16="http://schemas.microsoft.com/office/drawing/2014/main" xmlns="" id="{E1124D1C-137C-274B-AEC2-CC2FA667EBE8}"/>
              </a:ext>
            </a:extLst>
          </p:cNvPr>
          <p:cNvSpPr/>
          <p:nvPr/>
        </p:nvSpPr>
        <p:spPr>
          <a:xfrm>
            <a:off x="307523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5" action="ppaction://hlinksldjump"/>
            <a:extLst>
              <a:ext uri="{FF2B5EF4-FFF2-40B4-BE49-F238E27FC236}">
                <a16:creationId xmlns:a16="http://schemas.microsoft.com/office/drawing/2014/main" xmlns="" id="{8082C30D-2916-304E-836A-919703ACA3BA}"/>
              </a:ext>
            </a:extLst>
          </p:cNvPr>
          <p:cNvSpPr/>
          <p:nvPr/>
        </p:nvSpPr>
        <p:spPr>
          <a:xfrm>
            <a:off x="3470091"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6" action="ppaction://hlinksldjump"/>
            <a:extLst>
              <a:ext uri="{FF2B5EF4-FFF2-40B4-BE49-F238E27FC236}">
                <a16:creationId xmlns:a16="http://schemas.microsoft.com/office/drawing/2014/main" xmlns="" id="{7F3B96DD-F8A8-0A46-AFCF-459BF20F2E59}"/>
              </a:ext>
            </a:extLst>
          </p:cNvPr>
          <p:cNvSpPr/>
          <p:nvPr/>
        </p:nvSpPr>
        <p:spPr>
          <a:xfrm>
            <a:off x="3864943"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7" action="ppaction://hlinksldjump"/>
            <a:extLst>
              <a:ext uri="{FF2B5EF4-FFF2-40B4-BE49-F238E27FC236}">
                <a16:creationId xmlns:a16="http://schemas.microsoft.com/office/drawing/2014/main" xmlns="" id="{58E73A20-BF00-044D-BD8A-524FEE077FCA}"/>
              </a:ext>
            </a:extLst>
          </p:cNvPr>
          <p:cNvSpPr/>
          <p:nvPr/>
        </p:nvSpPr>
        <p:spPr>
          <a:xfrm>
            <a:off x="4259795"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8" action="ppaction://hlinksldjump"/>
            <a:extLst>
              <a:ext uri="{FF2B5EF4-FFF2-40B4-BE49-F238E27FC236}">
                <a16:creationId xmlns:a16="http://schemas.microsoft.com/office/drawing/2014/main" xmlns="" id="{2614FF4D-2605-594F-9EEF-3F290858F724}"/>
              </a:ext>
            </a:extLst>
          </p:cNvPr>
          <p:cNvSpPr/>
          <p:nvPr/>
        </p:nvSpPr>
        <p:spPr>
          <a:xfrm>
            <a:off x="4654647"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9" action="ppaction://hlinksldjump"/>
            <a:extLst>
              <a:ext uri="{FF2B5EF4-FFF2-40B4-BE49-F238E27FC236}">
                <a16:creationId xmlns:a16="http://schemas.microsoft.com/office/drawing/2014/main" xmlns="" id="{DC8D6E06-4B20-9442-B054-A71318E46B1D}"/>
              </a:ext>
            </a:extLst>
          </p:cNvPr>
          <p:cNvSpPr/>
          <p:nvPr/>
        </p:nvSpPr>
        <p:spPr>
          <a:xfrm>
            <a:off x="5049499" y="6381328"/>
            <a:ext cx="288000" cy="288000"/>
          </a:xfrm>
          <a:prstGeom prst="roundRect">
            <a:avLst/>
          </a:prstGeom>
          <a:solidFill>
            <a:sysClr val="window" lastClr="CFF3E1"/>
          </a:solidFill>
          <a:ln w="12700" cap="flat" cmpd="sng" algn="ctr">
            <a:solidFill>
              <a:sysClr val="window" lastClr="CFF3E1">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0" action="ppaction://hlinksldjump"/>
            <a:extLst>
              <a:ext uri="{FF2B5EF4-FFF2-40B4-BE49-F238E27FC236}">
                <a16:creationId xmlns:a16="http://schemas.microsoft.com/office/drawing/2014/main" xmlns="" id="{DC8D6E06-4B20-9442-B054-A71318E46B1D}"/>
              </a:ext>
            </a:extLst>
          </p:cNvPr>
          <p:cNvSpPr/>
          <p:nvPr/>
        </p:nvSpPr>
        <p:spPr>
          <a:xfrm>
            <a:off x="544435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grpSp>
        <p:nvGrpSpPr>
          <p:cNvPr id="25" name="组合 24"/>
          <p:cNvGrpSpPr/>
          <p:nvPr/>
        </p:nvGrpSpPr>
        <p:grpSpPr>
          <a:xfrm>
            <a:off x="471041" y="1197191"/>
            <a:ext cx="11248331" cy="3240715"/>
            <a:chOff x="471835" y="934424"/>
            <a:chExt cx="11248331" cy="3240715"/>
          </a:xfrm>
        </p:grpSpPr>
        <p:sp>
          <p:nvSpPr>
            <p:cNvPr id="26" name="圆角矩形 25">
              <a:extLst>
                <a:ext uri="{FF2B5EF4-FFF2-40B4-BE49-F238E27FC236}">
                  <a16:creationId xmlns="" xmlns:a16="http://schemas.microsoft.com/office/drawing/2014/main" id="{DE721FF3-EA02-8E42-A717-6EFDB1105568}"/>
                </a:ext>
              </a:extLst>
            </p:cNvPr>
            <p:cNvSpPr/>
            <p:nvPr/>
          </p:nvSpPr>
          <p:spPr>
            <a:xfrm>
              <a:off x="471835" y="1094415"/>
              <a:ext cx="11248331" cy="3080724"/>
            </a:xfrm>
            <a:prstGeom prst="roundRect">
              <a:avLst>
                <a:gd name="adj" fmla="val 323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7" name="图片 26"/>
            <p:cNvPicPr>
              <a:picLocks noChangeAspect="1"/>
            </p:cNvPicPr>
            <p:nvPr/>
          </p:nvPicPr>
          <p:blipFill>
            <a:blip r:embed="rId11"/>
            <a:stretch>
              <a:fillRect/>
            </a:stretch>
          </p:blipFill>
          <p:spPr>
            <a:xfrm>
              <a:off x="850294" y="934424"/>
              <a:ext cx="695238" cy="314286"/>
            </a:xfrm>
            <a:prstGeom prst="rect">
              <a:avLst/>
            </a:prstGeom>
          </p:spPr>
        </p:pic>
        <p:sp>
          <p:nvSpPr>
            <p:cNvPr id="28" name="文本框 27">
              <a:extLst>
                <a:ext uri="{FF2B5EF4-FFF2-40B4-BE49-F238E27FC236}">
                  <a16:creationId xmlns=""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矩形 28"/>
          <p:cNvSpPr/>
          <p:nvPr/>
        </p:nvSpPr>
        <p:spPr>
          <a:xfrm>
            <a:off x="722461" y="1900782"/>
            <a:ext cx="7388969"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小球的</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图像为直线</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如图所示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，延长图线可知第一次曝光时小球的速度大小</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0.40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 name="返回" descr="C:\Users\Administrator\Desktop\新建文件夹\返回.tif">
            <a:hlinkClick r:id="rId12" action="ppaction://hlinksldjump"/>
          </p:cNvPr>
          <p:cNvPicPr>
            <a:picLocks noChangeAspect="1" noChangeArrowheads="1"/>
          </p:cNvPicPr>
          <p:nvPr/>
        </p:nvPicPr>
        <p:blipFill>
          <a:blip r:embed="rId1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pic>
        <p:nvPicPr>
          <p:cNvPr id="73730" name="Picture 2" descr="Z5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9784" y="1557585"/>
            <a:ext cx="2953759" cy="264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16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blinds(horizontal)">
                                      <p:cBhvr>
                                        <p:cTn id="10" dur="500"/>
                                        <p:tgtEl>
                                          <p:spTgt spid="2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3730"/>
                                        </p:tgtEl>
                                        <p:attrNameLst>
                                          <p:attrName>style.visibility</p:attrName>
                                        </p:attrNameLst>
                                      </p:cBhvr>
                                      <p:to>
                                        <p:strVal val="visible"/>
                                      </p:to>
                                    </p:set>
                                    <p:animEffect transition="in" filter="blinds(horizontal)">
                                      <p:cBhvr>
                                        <p:cTn id="13"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26654" y="1895373"/>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9" name="矩形 8"/>
          <p:cNvSpPr/>
          <p:nvPr/>
        </p:nvSpPr>
        <p:spPr>
          <a:xfrm>
            <a:off x="1126654" y="2111634"/>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itchFamily="34" charset="-122"/>
                <a:ea typeface="微软雅黑" pitchFamily="34" charset="-122"/>
              </a:rPr>
              <a:t>本课结束</a:t>
            </a:r>
            <a:endParaRPr lang="zh-CN" altLang="en-US" sz="3200" b="1" dirty="0">
              <a:solidFill>
                <a:schemeClr val="bg1"/>
              </a:solidFill>
              <a:effectLst/>
              <a:latin typeface="微软雅黑" pitchFamily="34" charset="-122"/>
              <a:ea typeface="微软雅黑" pitchFamily="34" charset="-122"/>
            </a:endParaRPr>
          </a:p>
        </p:txBody>
      </p:sp>
      <p:sp>
        <p:nvSpPr>
          <p:cNvPr id="10" name="标题 1"/>
          <p:cNvSpPr txBox="1">
            <a:spLocks/>
          </p:cNvSpPr>
          <p:nvPr/>
        </p:nvSpPr>
        <p:spPr>
          <a:xfrm>
            <a:off x="1126654" y="2800772"/>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itchFamily="34" charset="-122"/>
                <a:ea typeface="微软雅黑" pitchFamily="34" charset="-122"/>
              </a:rPr>
              <a:t>更多精彩内容请登录：</a:t>
            </a:r>
            <a:r>
              <a:rPr lang="en-US" altLang="zh-CN" sz="3200" b="1" dirty="0">
                <a:solidFill>
                  <a:schemeClr val="bg1"/>
                </a:solidFill>
                <a:latin typeface="微软雅黑" pitchFamily="34" charset="-122"/>
                <a:ea typeface="微软雅黑" pitchFamily="34" charset="-122"/>
              </a:rPr>
              <a:t>www.xinjiaoyu.com</a:t>
            </a:r>
            <a:endParaRPr lang="zh-CN" altLang="en-US" sz="32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0996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439561" y="405458"/>
            <a:ext cx="11311291"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数据处理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测量平均速度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若电源频率为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Hz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或更短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计算一次平均速度。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在图中选取纸带上一点为起始点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，后面每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个点取一个计数点，分别用数字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标出这些计数点；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626" name="Picture 2" descr="1-2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5539" y="3927211"/>
            <a:ext cx="6159335" cy="137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105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439561" y="477466"/>
            <a:ext cx="11311291" cy="2708410"/>
          </a:xfrm>
          <a:prstGeom prst="rect">
            <a:avLst/>
          </a:prstGeom>
        </p:spPr>
        <p:txBody>
          <a:bodyPr wrap="square" lIns="121898" tIns="60948" rIns="121898" bIns="60948">
            <a:spAutoFit/>
          </a:bodyPr>
          <a:lstStyle/>
          <a:p>
            <a:pPr algn="just">
              <a:lnSpc>
                <a:spcPct val="150000"/>
              </a:lnSpc>
              <a:spcAft>
                <a:spcPts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测量各计数点到起始点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，记录在表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计算两相邻计数点间的位移</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，同时记录对应的时间</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计算纸带在相邻计数点间的平均速度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手拉纸带的位移和平均速度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728635958"/>
              </p:ext>
            </p:extLst>
          </p:nvPr>
        </p:nvGraphicFramePr>
        <p:xfrm>
          <a:off x="551206" y="3213770"/>
          <a:ext cx="11088000" cy="3200400"/>
        </p:xfrm>
        <a:graphic>
          <a:graphicData uri="http://schemas.openxmlformats.org/drawingml/2006/table">
            <a:tbl>
              <a:tblPr/>
              <a:tblGrid>
                <a:gridCol w="1584000"/>
                <a:gridCol w="1584000"/>
                <a:gridCol w="1584000"/>
                <a:gridCol w="1584000"/>
                <a:gridCol w="1584000"/>
                <a:gridCol w="1584000"/>
                <a:gridCol w="1584000"/>
              </a:tblGrid>
              <a:tr h="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位置</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/m</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Δ</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/m</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Δ</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/s</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Book Antiqua" panose="02040602050305030304" pitchFamily="18" charset="0"/>
                          <a:ea typeface="方正中等线简体" panose="03000509000000000000" pitchFamily="65" charset="-122"/>
                          <a:cs typeface="Times New Roman" panose="02020603050405020304" pitchFamily="18" charset="0"/>
                        </a:rPr>
                        <a:t>v</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/(m·s</a:t>
                      </a:r>
                      <a:r>
                        <a:rPr lang="zh-CN" sz="2800" kern="1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3000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4076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439561" y="-26590"/>
            <a:ext cx="11311291" cy="3075882"/>
          </a:xfrm>
          <a:prstGeom prst="rect">
            <a:avLst/>
          </a:prstGeom>
        </p:spPr>
        <p:txBody>
          <a:bodyPr wrap="square" lIns="121898" tIns="60948" rIns="121898" bIns="60948">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测量瞬时速度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0.06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计算一次速度。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选取一条点迹清晰便于分析的纸带；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从纸带起始点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算起，后面每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个点取一个计数点；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测量各计数点到起始点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，记录在表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938206" y="2840345"/>
            <a:ext cx="4314001" cy="738664"/>
          </a:xfrm>
          <a:prstGeom prst="rect">
            <a:avLst/>
          </a:prstGeom>
        </p:spPr>
        <p:txBody>
          <a:bodyPr wrap="none">
            <a:spAutoFit/>
          </a:bodyPr>
          <a:lstStyle/>
          <a:p>
            <a:pPr algn="ctr">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手拉纸带的瞬时速度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4260998572"/>
              </p:ext>
            </p:extLst>
          </p:nvPr>
        </p:nvGraphicFramePr>
        <p:xfrm>
          <a:off x="623206" y="3508173"/>
          <a:ext cx="10944000" cy="3200400"/>
        </p:xfrm>
        <a:graphic>
          <a:graphicData uri="http://schemas.openxmlformats.org/drawingml/2006/table">
            <a:tbl>
              <a:tblPr/>
              <a:tblGrid>
                <a:gridCol w="1943608"/>
                <a:gridCol w="792392"/>
                <a:gridCol w="1368000"/>
                <a:gridCol w="1368000"/>
                <a:gridCol w="1368000"/>
                <a:gridCol w="1368000"/>
                <a:gridCol w="1368000"/>
                <a:gridCol w="1368000"/>
              </a:tblGrid>
              <a:tr h="612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位置</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/m</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Δ</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/m</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a:txBody>
                    <a:bodyPr/>
                    <a:lstStyle/>
                    <a:p>
                      <a:pPr algn="ctr">
                        <a:lnSpc>
                          <a:spcPct val="150000"/>
                        </a:lnSpc>
                        <a:spcAft>
                          <a:spcPts val="0"/>
                        </a:spcAft>
                      </a:pPr>
                      <a:r>
                        <a:rPr lang="en-US" sz="2800"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Δ</a:t>
                      </a: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/s</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00">
                <a:tc>
                  <a:txBody>
                    <a:bodyPr/>
                    <a:lstStyle/>
                    <a:p>
                      <a:pPr algn="ctr">
                        <a:lnSpc>
                          <a:spcPct val="150000"/>
                        </a:lnSpc>
                        <a:spcAft>
                          <a:spcPts val="0"/>
                        </a:spcAft>
                      </a:pPr>
                      <a:r>
                        <a:rPr lang="en-US" sz="2800" i="1" kern="100" dirty="0">
                          <a:effectLst/>
                          <a:latin typeface="Book Antiqua" panose="02040602050305030304" pitchFamily="18" charset="0"/>
                          <a:ea typeface="方正中等线简体" panose="03000509000000000000" pitchFamily="65" charset="-122"/>
                          <a:cs typeface="Times New Roman" panose="02020603050405020304" pitchFamily="18" charset="0"/>
                        </a:rPr>
                        <a:t>v</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m·s</a:t>
                      </a:r>
                      <a:r>
                        <a:rPr lang="zh-CN" sz="2800" kern="1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300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3010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439561" y="477466"/>
            <a:ext cx="11311291" cy="400107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计算两相邻计数点间的位移</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，同时记录对应的时间</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算出的速度值就可以代表在</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这一区间内任意一点的瞬时速度。将算出的各计数点的速度值记录在表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698" name="Picture 2" descr="1-2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646" y="1355760"/>
            <a:ext cx="6719121" cy="162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2379511743"/>
              </p:ext>
            </p:extLst>
          </p:nvPr>
        </p:nvGraphicFramePr>
        <p:xfrm>
          <a:off x="550590" y="4941962"/>
          <a:ext cx="9350375" cy="1462087"/>
        </p:xfrm>
        <a:graphic>
          <a:graphicData uri="http://schemas.openxmlformats.org/presentationml/2006/ole">
            <mc:AlternateContent xmlns:mc="http://schemas.openxmlformats.org/markup-compatibility/2006">
              <mc:Choice xmlns:v="urn:schemas-microsoft-com:vml" Requires="v">
                <p:oleObj spid="_x0000_s29712" name="文档" r:id="rId5" imgW="9283344" imgH="1447939" progId="Word.Document.12">
                  <p:embed/>
                </p:oleObj>
              </mc:Choice>
              <mc:Fallback>
                <p:oleObj name="文档" r:id="rId5" imgW="9283344" imgH="1447939" progId="Word.Document.12">
                  <p:embed/>
                  <p:pic>
                    <p:nvPicPr>
                      <p:cNvPr id="0" name=""/>
                      <p:cNvPicPr/>
                      <p:nvPr/>
                    </p:nvPicPr>
                    <p:blipFill>
                      <a:blip r:embed="rId6"/>
                      <a:stretch>
                        <a:fillRect/>
                      </a:stretch>
                    </p:blipFill>
                    <p:spPr>
                      <a:xfrm>
                        <a:off x="550590" y="4941962"/>
                        <a:ext cx="9350375" cy="1462087"/>
                      </a:xfrm>
                      <a:prstGeom prst="rect">
                        <a:avLst/>
                      </a:prstGeom>
                    </p:spPr>
                  </p:pic>
                </p:oleObj>
              </mc:Fallback>
            </mc:AlternateContent>
          </a:graphicData>
        </a:graphic>
      </p:graphicFrame>
      <p:sp>
        <p:nvSpPr>
          <p:cNvPr id="7" name="矩形 6"/>
          <p:cNvSpPr/>
          <p:nvPr/>
        </p:nvSpPr>
        <p:spPr>
          <a:xfrm>
            <a:off x="439561" y="4293890"/>
            <a:ext cx="8519814"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运动物体在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各点的瞬时速度分别</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7363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主题">
  <a:themeElements>
    <a:clrScheme name="Office">
      <a:dk1>
        <a:sysClr val="windowText" lastClr="000000"/>
      </a:dk1>
      <a:lt1>
        <a:sysClr val="window" lastClr="CFF3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FF3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FF3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13700</TotalTime>
  <Words>3194</Words>
  <Application>Microsoft Office PowerPoint</Application>
  <PresentationFormat>自定义</PresentationFormat>
  <Paragraphs>573</Paragraphs>
  <Slides>55</Slides>
  <Notes>5</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71" baseType="lpstr">
      <vt:lpstr>DOUYU Font</vt:lpstr>
      <vt:lpstr>方正中等线简体</vt:lpstr>
      <vt:lpstr>黑体</vt:lpstr>
      <vt:lpstr>华文黑体</vt:lpstr>
      <vt:lpstr>华文细黑</vt:lpstr>
      <vt:lpstr>楷体</vt:lpstr>
      <vt:lpstr>楷体_GB2312</vt:lpstr>
      <vt:lpstr>宋体</vt:lpstr>
      <vt:lpstr>微软雅黑</vt:lpstr>
      <vt:lpstr>Arial</vt:lpstr>
      <vt:lpstr>Book Antiqua</vt:lpstr>
      <vt:lpstr>Calibri</vt:lpstr>
      <vt:lpstr>Courier New</vt:lpstr>
      <vt:lpstr>Times New Roman</vt: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6555</cp:revision>
  <dcterms:created xsi:type="dcterms:W3CDTF">2014-11-27T01:03:00Z</dcterms:created>
  <dcterms:modified xsi:type="dcterms:W3CDTF">2023-05-29T08:57:25Z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