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635" r:id="rId3"/>
    <p:sldId id="1714" r:id="rId4"/>
    <p:sldId id="1856" r:id="rId5"/>
    <p:sldId id="1772" r:id="rId6"/>
    <p:sldId id="2033" r:id="rId7"/>
    <p:sldId id="1859" r:id="rId8"/>
    <p:sldId id="2100" r:id="rId9"/>
    <p:sldId id="2101" r:id="rId10"/>
    <p:sldId id="1913" r:id="rId11"/>
    <p:sldId id="1928" r:id="rId12"/>
    <p:sldId id="1952" r:id="rId13"/>
    <p:sldId id="2075" r:id="rId14"/>
    <p:sldId id="1941" r:id="rId15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491"/>
    <a:srgbClr val="404040"/>
    <a:srgbClr val="0000FF"/>
    <a:srgbClr val="1481E2"/>
    <a:srgbClr val="00CCFF"/>
    <a:srgbClr val="4F81BD"/>
    <a:srgbClr val="EAE8ED"/>
    <a:srgbClr val="FFFFFF"/>
    <a:srgbClr val="FFD966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>
      <p:cViewPr varScale="1">
        <p:scale>
          <a:sx n="113" d="100"/>
          <a:sy n="113" d="100"/>
        </p:scale>
        <p:origin x="372" y="102"/>
      </p:cViewPr>
      <p:guideLst>
        <p:guide orient="horz" pos="21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0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slide" Target="slide4.xml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/>
          <p:nvPr/>
        </p:nvSpPr>
        <p:spPr>
          <a:xfrm>
            <a:off x="773430" y="1181735"/>
            <a:ext cx="6033135" cy="532130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/>
            <a:r>
              <a:rPr lang="en-US" altLang="zh-CN" sz="4400" b="1" dirty="0">
                <a:solidFill>
                  <a:srgbClr val="C00000"/>
                </a:solidFill>
              </a:rPr>
              <a:t>1.</a:t>
            </a:r>
            <a:r>
              <a:rPr lang="zh-CN" altLang="en-US" sz="4400" b="1" dirty="0">
                <a:solidFill>
                  <a:srgbClr val="C00000"/>
                </a:solidFill>
              </a:rPr>
              <a:t>什么是力？</a:t>
            </a:r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r>
              <a:rPr lang="en-US" altLang="zh-CN" sz="4400" b="1" dirty="0">
                <a:solidFill>
                  <a:srgbClr val="C00000"/>
                </a:solidFill>
              </a:rPr>
              <a:t>2.</a:t>
            </a:r>
            <a:r>
              <a:rPr lang="zh-CN" altLang="en-US" sz="4400" b="1" dirty="0">
                <a:solidFill>
                  <a:srgbClr val="C00000"/>
                </a:solidFill>
              </a:rPr>
              <a:t>力的三要素是？</a:t>
            </a:r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r>
              <a:rPr lang="en-US" altLang="zh-CN" sz="4400" b="1" dirty="0">
                <a:solidFill>
                  <a:srgbClr val="C00000"/>
                </a:solidFill>
              </a:rPr>
              <a:t>3.</a:t>
            </a:r>
            <a:r>
              <a:rPr lang="zh-CN" altLang="en-US" sz="4400" b="1" dirty="0">
                <a:solidFill>
                  <a:srgbClr val="C00000"/>
                </a:solidFill>
              </a:rPr>
              <a:t>我们学过哪些力？</a:t>
            </a:r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endParaRPr lang="zh-CN" altLang="en-US" sz="4400" b="1" dirty="0">
              <a:solidFill>
                <a:srgbClr val="C00000"/>
              </a:solidFill>
            </a:endParaRPr>
          </a:p>
          <a:p>
            <a:pPr algn="l"/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5967" y="1267386"/>
            <a:ext cx="678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一个物体</a:t>
            </a:r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zh-CN" altLang="zh-CN" sz="40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另一个物体</a:t>
            </a:r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的作用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8982" y="3159728"/>
            <a:ext cx="3098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-26670"/>
            <a:ext cx="12189460" cy="720090"/>
            <a:chOff x="0" y="-42"/>
            <a:chExt cx="19196" cy="1134"/>
          </a:xfrm>
        </p:grpSpPr>
        <p:sp>
          <p:nvSpPr>
            <p:cNvPr id="19" name="矩形 18"/>
            <p:cNvSpPr/>
            <p:nvPr/>
          </p:nvSpPr>
          <p:spPr>
            <a:xfrm>
              <a:off x="0" y="-42"/>
              <a:ext cx="19197" cy="1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dirty="0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86" y="115"/>
              <a:ext cx="6025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知识回顾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6314440" y="4949825"/>
            <a:ext cx="119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弹力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14440" y="3940175"/>
            <a:ext cx="119888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重力</a:t>
            </a:r>
            <a:endParaRPr lang="zh-CN" altLang="en-US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64885" y="2547620"/>
            <a:ext cx="4926965" cy="707390"/>
            <a:chOff x="9089" y="5154"/>
            <a:chExt cx="7759" cy="1114"/>
          </a:xfrm>
        </p:grpSpPr>
        <p:sp>
          <p:nvSpPr>
            <p:cNvPr id="7" name="矩形 6"/>
            <p:cNvSpPr/>
            <p:nvPr/>
          </p:nvSpPr>
          <p:spPr>
            <a:xfrm>
              <a:off x="11506" y="5154"/>
              <a:ext cx="18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方向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160" y="5155"/>
              <a:ext cx="26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作用点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89" y="5155"/>
              <a:ext cx="18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大小</a:t>
              </a:r>
              <a:endParaRPr lang="zh-CN" altLang="en-US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左大括号 23"/>
          <p:cNvSpPr/>
          <p:nvPr/>
        </p:nvSpPr>
        <p:spPr>
          <a:xfrm>
            <a:off x="7599680" y="4803775"/>
            <a:ext cx="306705" cy="99885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199505" y="4646930"/>
            <a:ext cx="5190490" cy="2014855"/>
            <a:chOff x="9763" y="7318"/>
            <a:chExt cx="8174" cy="3173"/>
          </a:xfrm>
        </p:grpSpPr>
        <p:sp>
          <p:nvSpPr>
            <p:cNvPr id="13" name="矩形 12"/>
            <p:cNvSpPr/>
            <p:nvPr/>
          </p:nvSpPr>
          <p:spPr>
            <a:xfrm>
              <a:off x="9763" y="9379"/>
              <a:ext cx="2688" cy="1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摩擦力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734" y="7318"/>
              <a:ext cx="18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拉力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422" y="8431"/>
              <a:ext cx="18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压力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249" y="7318"/>
              <a:ext cx="26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支持力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734" y="8431"/>
              <a:ext cx="1888" cy="11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zh-CN" sz="40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推力</a:t>
              </a:r>
              <a:endPara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左大括号 25"/>
          <p:cNvSpPr/>
          <p:nvPr/>
        </p:nvSpPr>
        <p:spPr>
          <a:xfrm>
            <a:off x="5941695" y="4112895"/>
            <a:ext cx="257810" cy="227838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000375" y="4898390"/>
            <a:ext cx="2709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定性分析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  <p:bldP spid="24" grpId="0" animBg="1"/>
      <p:bldP spid="12" grpId="0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93420"/>
            <a:ext cx="12190730" cy="39985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所示，一个空心均匀球壳里面注满水，球的正下方有一个小孔，在水由小孔慢慢流出的过程中，空心球壳和水的共同重心将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一直下降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一直上升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先升高后降低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先降低后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升高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 descr="3-2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47" y="2550106"/>
            <a:ext cx="1510911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47628" y="5338470"/>
            <a:ext cx="7181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800" dirty="0"/>
          </a:p>
        </p:txBody>
      </p:sp>
      <p:sp>
        <p:nvSpPr>
          <p:cNvPr id="10" name="TextBox 14"/>
          <p:cNvSpPr txBox="1"/>
          <p:nvPr/>
        </p:nvSpPr>
        <p:spPr>
          <a:xfrm>
            <a:off x="-91392" y="408054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70845" y="4836795"/>
          <a:ext cx="1390650" cy="81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409700" imgH="723900" progId="Package">
                  <p:embed/>
                </p:oleObj>
              </mc:Choice>
              <mc:Fallback>
                <p:oleObj name="" r:id="rId2" imgW="1409700" imgH="723900" progId="Package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70845" y="4836795"/>
                        <a:ext cx="1390650" cy="814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3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5" t="9162" r="-219" b="10994"/>
          <a:stretch>
            <a:fillRect/>
          </a:stretch>
        </p:blipFill>
        <p:spPr bwMode="auto">
          <a:xfrm>
            <a:off x="6314440" y="2199005"/>
            <a:ext cx="3952875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72390"/>
            <a:ext cx="12189460" cy="540385"/>
            <a:chOff x="0" y="114"/>
            <a:chExt cx="19196" cy="851"/>
          </a:xfrm>
        </p:grpSpPr>
        <p:sp>
          <p:nvSpPr>
            <p:cNvPr id="26" name="矩形 25"/>
            <p:cNvSpPr/>
            <p:nvPr/>
          </p:nvSpPr>
          <p:spPr>
            <a:xfrm>
              <a:off x="6586" y="115"/>
              <a:ext cx="6025" cy="8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演练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93420"/>
            <a:ext cx="12190095" cy="51987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力的图示：力可以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，有向线段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力的大小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力的方向，箭尾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或箭头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表示力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4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力的示意图：只用带箭头的有向线段来表示力的方向和作用点，不需要准确标度力的大小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44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3923" y="965199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有向线段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218" y="1943311"/>
            <a:ext cx="119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长短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4696" y="1943259"/>
            <a:ext cx="119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箭头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6146" y="2939574"/>
            <a:ext cx="170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作用点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-26670"/>
            <a:ext cx="12190095" cy="720090"/>
            <a:chOff x="0" y="-42"/>
            <a:chExt cx="19197" cy="1134"/>
          </a:xfrm>
        </p:grpSpPr>
        <p:sp>
          <p:nvSpPr>
            <p:cNvPr id="19" name="矩形 18"/>
            <p:cNvSpPr/>
            <p:nvPr/>
          </p:nvSpPr>
          <p:spPr>
            <a:xfrm>
              <a:off x="0" y="-42"/>
              <a:ext cx="19197" cy="1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dirty="0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86" y="115"/>
              <a:ext cx="6025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二、力的表示方法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0095" cy="20593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导学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甲中木箱的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点，用与水平方向成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角斜向右上方的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 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的力拉木箱，木箱重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 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，作出重力和拉力的图示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作出图乙中电灯所受重力和拉力示意图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2" name="Picture 2" descr="3-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2" y="3296087"/>
            <a:ext cx="5156278" cy="189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47352" y="5785133"/>
            <a:ext cx="7181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800" dirty="0"/>
          </a:p>
        </p:txBody>
      </p:sp>
      <p:pic>
        <p:nvPicPr>
          <p:cNvPr id="6146" name="Picture 2" descr="3-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6" b="11604"/>
          <a:stretch>
            <a:fillRect/>
          </a:stretch>
        </p:blipFill>
        <p:spPr bwMode="auto">
          <a:xfrm>
            <a:off x="973455" y="2676525"/>
            <a:ext cx="3022600" cy="39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3-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1" t="23286" b="21283"/>
          <a:stretch>
            <a:fillRect/>
          </a:stretch>
        </p:blipFill>
        <p:spPr bwMode="auto">
          <a:xfrm>
            <a:off x="4903470" y="2676525"/>
            <a:ext cx="622300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751955" y="1643380"/>
          <a:ext cx="5438140" cy="5205095"/>
        </p:xfrm>
        <a:graphic>
          <a:graphicData uri="http://schemas.openxmlformats.org/drawingml/2006/table">
            <a:tbl>
              <a:tblPr/>
              <a:tblGrid>
                <a:gridCol w="1532890"/>
                <a:gridCol w="3905250"/>
              </a:tblGrid>
              <a:tr h="6400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作图步骤</a:t>
                      </a:r>
                      <a:endParaRPr lang="zh-CN" sz="2400" kern="100" baseline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力的图示</a:t>
                      </a:r>
                      <a:endParaRPr lang="zh-CN" sz="2400" kern="100" baseline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41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选标度</a:t>
                      </a:r>
                      <a:endParaRPr lang="zh-CN" sz="2400" kern="100" baseline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选定标度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用某一长度的线段表示一定大小的力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123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画线段</a:t>
                      </a:r>
                      <a:endParaRPr lang="zh-CN" sz="2400" kern="100" baseline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从作用点开始沿力的方向画一线段，根据选定的标度和力的大小按比例确定线段长度</a:t>
                      </a:r>
                      <a:endParaRPr lang="zh-CN" sz="2400" kern="100" baseline="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08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标方向</a:t>
                      </a:r>
                      <a:endParaRPr lang="zh-CN" sz="2400" kern="100" baseline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在线段的末端标出箭头，表示方向</a:t>
                      </a:r>
                      <a:endParaRPr lang="zh-CN" sz="2400" kern="100" baseline="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/>
          <a:stretch>
            <a:fillRect/>
          </a:stretch>
        </p:blipFill>
        <p:spPr>
          <a:xfrm>
            <a:off x="0" y="-26590"/>
            <a:ext cx="12193200" cy="68861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87678" y="492135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4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  <a:endParaRPr lang="zh-CN" altLang="en-US" sz="4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0595" y="0"/>
            <a:ext cx="6159500" cy="51263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25565"/>
            <a:ext cx="12192000" cy="17324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sz="1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3370" y="5389880"/>
            <a:ext cx="9317355" cy="1170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zh-CN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　重力</a:t>
            </a:r>
            <a:endParaRPr lang="zh-CN" altLang="zh-C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158" r="4827"/>
          <a:stretch>
            <a:fillRect/>
          </a:stretch>
        </p:blipFill>
        <p:spPr>
          <a:xfrm>
            <a:off x="0" y="0"/>
            <a:ext cx="6468745" cy="512635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547828" y="4958317"/>
            <a:ext cx="309634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91074" y="4958150"/>
            <a:ext cx="2809534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zh-CN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zh-CN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　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重力与弹力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0" y="1997710"/>
            <a:ext cx="4881245" cy="48596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725805"/>
            <a:ext cx="12190095" cy="41833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使物体受到的力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44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4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大小：</a:t>
            </a:r>
            <a:r>
              <a:rPr lang="en-US" altLang="zh-CN" sz="44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G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____.</a:t>
            </a:r>
            <a:endParaRPr lang="en-US" altLang="zh-CN" sz="44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    g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是自由落体加速度</a:t>
            </a: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endParaRPr lang="zh-CN" altLang="zh-CN" sz="440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688" y="1008677"/>
            <a:ext cx="2722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地球的吸引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2072" y="4982879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竖直向下</a:t>
            </a:r>
            <a:endParaRPr lang="zh-CN" altLang="zh-CN" sz="40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3161" y="2995448"/>
            <a:ext cx="80391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mg</a:t>
            </a:r>
            <a:endParaRPr lang="en-US" altLang="zh-CN" sz="4000" i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5715"/>
            <a:ext cx="12190095" cy="720090"/>
            <a:chOff x="0" y="-42"/>
            <a:chExt cx="19197" cy="1134"/>
          </a:xfrm>
        </p:grpSpPr>
        <p:sp>
          <p:nvSpPr>
            <p:cNvPr id="19" name="矩形 18"/>
            <p:cNvSpPr/>
            <p:nvPr/>
          </p:nvSpPr>
          <p:spPr>
            <a:xfrm>
              <a:off x="0" y="-42"/>
              <a:ext cx="19197" cy="1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zh-CN" dirty="0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86" y="115"/>
              <a:ext cx="6025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一、重力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9245" y="5986780"/>
          <a:ext cx="600519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1803400" imgH="215900" progId="Equation.KSEE3">
                  <p:embed/>
                </p:oleObj>
              </mc:Choice>
              <mc:Fallback>
                <p:oleObj name="" r:id="rId2" imgW="1803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245" y="5986780"/>
                        <a:ext cx="6005195" cy="72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Rectangle 12"/>
          <p:cNvSpPr/>
          <p:nvPr/>
        </p:nvSpPr>
        <p:spPr>
          <a:xfrm>
            <a:off x="126365" y="1928495"/>
            <a:ext cx="71818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</a:t>
            </a:r>
            <a:r>
              <a:rPr lang="en-US" altLang="zh-CN" sz="32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重力不等于地球的吸引力，它只是地球吸引力的一部分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右箭头 1">
            <a:hlinkClick r:id="rId4" tooltip="" action="ppaction://hlinksldjump"/>
          </p:cNvPr>
          <p:cNvSpPr/>
          <p:nvPr/>
        </p:nvSpPr>
        <p:spPr>
          <a:xfrm>
            <a:off x="5604510" y="4252595"/>
            <a:ext cx="394335" cy="349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782820"/>
            <a:ext cx="423418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3.</a:t>
            </a:r>
            <a:r>
              <a:rPr lang="zh-CN" altLang="zh-CN" sz="4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方向</a:t>
            </a:r>
            <a:r>
              <a:rPr lang="zh-CN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44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US" altLang="zh-CN" sz="44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endParaRPr lang="en-US" altLang="zh-CN" sz="44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9100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93420"/>
            <a:ext cx="121900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导学</a:t>
            </a:r>
            <a:r>
              <a:rPr lang="zh-CN" altLang="zh-CN" sz="3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探究</a:t>
            </a:r>
            <a:r>
              <a:rPr lang="en-US" altLang="zh-CN" sz="3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所示，建筑工地上常用重锤来检测墙壁是否竖直，为什么使用重锤就能够检测墙壁是否竖直？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4505" y="2737485"/>
            <a:ext cx="74314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重力的方向竖直向下，所以悬挂重锤的悬线方向一定在竖直方向上，如果墙壁与悬线平行，则说明墙壁竖直</a:t>
            </a:r>
            <a:r>
              <a:rPr lang="en-US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82179" y="72861"/>
            <a:ext cx="38260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重力的方向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87244" y="6336318"/>
            <a:ext cx="7181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800" dirty="0"/>
          </a:p>
        </p:txBody>
      </p:sp>
      <p:pic>
        <p:nvPicPr>
          <p:cNvPr id="2050" name="Picture 2" descr="3-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90" y="2297430"/>
            <a:ext cx="3405505" cy="40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箭头 1">
            <a:hlinkClick r:id="rId2" tooltip="" action="ppaction://hlinksldjump"/>
          </p:cNvPr>
          <p:cNvSpPr/>
          <p:nvPr/>
        </p:nvSpPr>
        <p:spPr>
          <a:xfrm>
            <a:off x="3538855" y="5480050"/>
            <a:ext cx="643255" cy="4857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12690" y="2371725"/>
            <a:ext cx="20675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集中于一点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5715"/>
            <a:ext cx="12190095" cy="720090"/>
            <a:chOff x="0" y="-42"/>
            <a:chExt cx="19197" cy="1134"/>
          </a:xfrm>
        </p:grpSpPr>
        <p:sp>
          <p:nvSpPr>
            <p:cNvPr id="19" name="矩形 18"/>
            <p:cNvSpPr/>
            <p:nvPr/>
          </p:nvSpPr>
          <p:spPr>
            <a:xfrm>
              <a:off x="0" y="-42"/>
              <a:ext cx="19197" cy="1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zh-CN" dirty="0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86" y="115"/>
              <a:ext cx="6025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重心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35" y="725805"/>
            <a:ext cx="121894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4.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作用点</a:t>
            </a: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—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重心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定义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：一个物体的各部分都受到重力的作用，从效果上看，可以认为各部分受到的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重力作用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              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这一点叫作物体的重心</a:t>
            </a: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endParaRPr lang="en-US" altLang="zh-CN" sz="4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  <p:grpSp>
        <p:nvGrpSpPr>
          <p:cNvPr id="19462" name="Group 33"/>
          <p:cNvGrpSpPr/>
          <p:nvPr/>
        </p:nvGrpSpPr>
        <p:grpSpPr>
          <a:xfrm>
            <a:off x="6902450" y="3054350"/>
            <a:ext cx="4213860" cy="3622040"/>
            <a:chOff x="3504" y="69"/>
            <a:chExt cx="2040" cy="1995"/>
          </a:xfrm>
        </p:grpSpPr>
        <p:pic>
          <p:nvPicPr>
            <p:cNvPr id="19463" name="Picture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04" y="69"/>
              <a:ext cx="1043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464" name="Group 35"/>
            <p:cNvGrpSpPr/>
            <p:nvPr/>
          </p:nvGrpSpPr>
          <p:grpSpPr>
            <a:xfrm>
              <a:off x="4366" y="523"/>
              <a:ext cx="1178" cy="1541"/>
              <a:chOff x="4469" y="709"/>
              <a:chExt cx="1178" cy="1541"/>
            </a:xfrm>
          </p:grpSpPr>
          <p:pic>
            <p:nvPicPr>
              <p:cNvPr id="19465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1" y="1071"/>
                <a:ext cx="906" cy="11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6" name="AutoShape 37"/>
              <p:cNvSpPr/>
              <p:nvPr/>
            </p:nvSpPr>
            <p:spPr>
              <a:xfrm rot="2535106">
                <a:off x="4469" y="709"/>
                <a:ext cx="711" cy="499"/>
              </a:xfrm>
              <a:custGeom>
                <a:avLst/>
                <a:gdLst>
                  <a:gd name="txL" fmla="*/ 3372 w 21600"/>
                  <a:gd name="txT" fmla="*/ 4848 h 21600"/>
                  <a:gd name="txR" fmla="*/ 18471 w 21600"/>
                  <a:gd name="txB" fmla="*/ 16752 h 21600"/>
                </a:gdLst>
                <a:ahLst/>
                <a:cxnLst>
                  <a:cxn ang="17694720">
                    <a:pos x="523" y="0"/>
                  </a:cxn>
                  <a:cxn ang="11796480">
                    <a:pos x="0" y="250"/>
                  </a:cxn>
                  <a:cxn ang="5898240">
                    <a:pos x="523" y="499"/>
                  </a:cxn>
                  <a:cxn ang="0">
                    <a:pos x="711" y="250"/>
                  </a:cxn>
                </a:cxnLst>
                <a:rect l="txL" t="txT" r="txR" b="txB"/>
                <a:pathLst>
                  <a:path w="21600" h="21600">
                    <a:moveTo>
                      <a:pt x="15890" y="0"/>
                    </a:moveTo>
                    <a:lnTo>
                      <a:pt x="15890" y="4860"/>
                    </a:lnTo>
                    <a:lnTo>
                      <a:pt x="3375" y="4860"/>
                    </a:lnTo>
                    <a:lnTo>
                      <a:pt x="3375" y="16740"/>
                    </a:lnTo>
                    <a:lnTo>
                      <a:pt x="15890" y="16740"/>
                    </a:lnTo>
                    <a:lnTo>
                      <a:pt x="15890" y="21600"/>
                    </a:lnTo>
                    <a:lnTo>
                      <a:pt x="21600" y="10800"/>
                    </a:lnTo>
                    <a:lnTo>
                      <a:pt x="15890" y="0"/>
                    </a:lnTo>
                    <a:close/>
                  </a:path>
                  <a:path w="21600" h="21600">
                    <a:moveTo>
                      <a:pt x="1350" y="4860"/>
                    </a:moveTo>
                    <a:lnTo>
                      <a:pt x="1350" y="16740"/>
                    </a:lnTo>
                    <a:lnTo>
                      <a:pt x="2700" y="16740"/>
                    </a:lnTo>
                    <a:lnTo>
                      <a:pt x="2700" y="4860"/>
                    </a:lnTo>
                    <a:lnTo>
                      <a:pt x="1350" y="4860"/>
                    </a:lnTo>
                    <a:close/>
                  </a:path>
                  <a:path w="21600" h="21600">
                    <a:moveTo>
                      <a:pt x="0" y="4860"/>
                    </a:moveTo>
                    <a:lnTo>
                      <a:pt x="0" y="16740"/>
                    </a:lnTo>
                    <a:lnTo>
                      <a:pt x="675" y="16740"/>
                    </a:lnTo>
                    <a:lnTo>
                      <a:pt x="675" y="4860"/>
                    </a:lnTo>
                    <a:lnTo>
                      <a:pt x="0" y="48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algn="ctr"/>
                <a:endParaRPr lang="zh-CN" altLang="en-US" sz="2000" b="1" dirty="0">
                  <a:solidFill>
                    <a:srgbClr val="99003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461" name="Group 5"/>
          <p:cNvGrpSpPr/>
          <p:nvPr/>
        </p:nvGrpSpPr>
        <p:grpSpPr>
          <a:xfrm>
            <a:off x="461645" y="4368800"/>
            <a:ext cx="4267835" cy="1972883"/>
            <a:chOff x="2795" y="2557"/>
            <a:chExt cx="1872" cy="775"/>
          </a:xfrm>
        </p:grpSpPr>
        <p:sp>
          <p:nvSpPr>
            <p:cNvPr id="19467" name="Line 6"/>
            <p:cNvSpPr/>
            <p:nvPr/>
          </p:nvSpPr>
          <p:spPr>
            <a:xfrm>
              <a:off x="3765" y="2557"/>
              <a:ext cx="14" cy="7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9468" name="Group 7"/>
            <p:cNvGrpSpPr/>
            <p:nvPr/>
          </p:nvGrpSpPr>
          <p:grpSpPr>
            <a:xfrm>
              <a:off x="2795" y="2557"/>
              <a:ext cx="1872" cy="729"/>
              <a:chOff x="2835" y="2546"/>
              <a:chExt cx="1872" cy="729"/>
            </a:xfrm>
          </p:grpSpPr>
          <p:sp>
            <p:nvSpPr>
              <p:cNvPr id="19470" name="Text Box 31"/>
              <p:cNvSpPr txBox="1"/>
              <p:nvPr/>
            </p:nvSpPr>
            <p:spPr>
              <a:xfrm>
                <a:off x="3436" y="3046"/>
                <a:ext cx="384" cy="2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1" name="Line 32"/>
              <p:cNvSpPr/>
              <p:nvPr/>
            </p:nvSpPr>
            <p:spPr>
              <a:xfrm>
                <a:off x="2835" y="2546"/>
                <a:ext cx="1872" cy="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75275" y="4108450"/>
          <a:ext cx="939165" cy="212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90500" imgH="431800" progId="Equation.KSEE3">
                  <p:embed/>
                </p:oleObj>
              </mc:Choice>
              <mc:Fallback>
                <p:oleObj name="" r:id="rId3" imgW="1905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5275" y="4108450"/>
                        <a:ext cx="939165" cy="2129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组合 44"/>
          <p:cNvGrpSpPr/>
          <p:nvPr/>
        </p:nvGrpSpPr>
        <p:grpSpPr>
          <a:xfrm>
            <a:off x="294640" y="3054350"/>
            <a:ext cx="4980940" cy="1054100"/>
            <a:chOff x="963" y="4776"/>
            <a:chExt cx="7844" cy="1660"/>
          </a:xfrm>
        </p:grpSpPr>
        <p:grpSp>
          <p:nvGrpSpPr>
            <p:cNvPr id="7" name="Group 8"/>
            <p:cNvGrpSpPr/>
            <p:nvPr/>
          </p:nvGrpSpPr>
          <p:grpSpPr>
            <a:xfrm rot="0">
              <a:off x="963" y="4776"/>
              <a:ext cx="7845" cy="1400"/>
              <a:chOff x="3191" y="1296"/>
              <a:chExt cx="2185" cy="435"/>
            </a:xfrm>
          </p:grpSpPr>
          <p:sp>
            <p:nvSpPr>
              <p:cNvPr id="12" name="Line 9"/>
              <p:cNvSpPr/>
              <p:nvPr/>
            </p:nvSpPr>
            <p:spPr>
              <a:xfrm>
                <a:off x="3312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" name="Line 10"/>
              <p:cNvSpPr/>
              <p:nvPr/>
            </p:nvSpPr>
            <p:spPr>
              <a:xfrm>
                <a:off x="3552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" name="Line 11"/>
              <p:cNvSpPr/>
              <p:nvPr/>
            </p:nvSpPr>
            <p:spPr>
              <a:xfrm>
                <a:off x="4800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" name="Line 12"/>
              <p:cNvSpPr/>
              <p:nvPr/>
            </p:nvSpPr>
            <p:spPr>
              <a:xfrm>
                <a:off x="4512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6" name="Line 13"/>
              <p:cNvSpPr/>
              <p:nvPr/>
            </p:nvSpPr>
            <p:spPr>
              <a:xfrm>
                <a:off x="4320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" name="Line 14"/>
              <p:cNvSpPr/>
              <p:nvPr/>
            </p:nvSpPr>
            <p:spPr>
              <a:xfrm>
                <a:off x="3792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1" name="Line 15"/>
              <p:cNvSpPr/>
              <p:nvPr/>
            </p:nvSpPr>
            <p:spPr>
              <a:xfrm flipH="1">
                <a:off x="4080" y="1296"/>
                <a:ext cx="9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" name="Line 16"/>
              <p:cNvSpPr/>
              <p:nvPr/>
            </p:nvSpPr>
            <p:spPr>
              <a:xfrm>
                <a:off x="3216" y="1296"/>
                <a:ext cx="336" cy="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Line 17"/>
              <p:cNvSpPr/>
              <p:nvPr/>
            </p:nvSpPr>
            <p:spPr>
              <a:xfrm>
                <a:off x="345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18"/>
              <p:cNvSpPr/>
              <p:nvPr/>
            </p:nvSpPr>
            <p:spPr>
              <a:xfrm>
                <a:off x="369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19"/>
              <p:cNvSpPr/>
              <p:nvPr/>
            </p:nvSpPr>
            <p:spPr>
              <a:xfrm>
                <a:off x="393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1A333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20"/>
              <p:cNvSpPr/>
              <p:nvPr/>
            </p:nvSpPr>
            <p:spPr>
              <a:xfrm>
                <a:off x="417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E9EF0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21"/>
              <p:cNvSpPr/>
              <p:nvPr/>
            </p:nvSpPr>
            <p:spPr>
              <a:xfrm>
                <a:off x="441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16EC0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22"/>
              <p:cNvSpPr/>
              <p:nvPr/>
            </p:nvSpPr>
            <p:spPr>
              <a:xfrm>
                <a:off x="465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ED05E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Text Box 23"/>
              <p:cNvSpPr txBox="1"/>
              <p:nvPr/>
            </p:nvSpPr>
            <p:spPr>
              <a:xfrm>
                <a:off x="3191" y="1536"/>
                <a:ext cx="241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Text Box 24"/>
              <p:cNvSpPr txBox="1"/>
              <p:nvPr/>
            </p:nvSpPr>
            <p:spPr>
              <a:xfrm>
                <a:off x="3456" y="1536"/>
                <a:ext cx="240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Text Box 25"/>
              <p:cNvSpPr txBox="1"/>
              <p:nvPr/>
            </p:nvSpPr>
            <p:spPr>
              <a:xfrm>
                <a:off x="3696" y="1536"/>
                <a:ext cx="240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Text Box 28"/>
              <p:cNvSpPr txBox="1"/>
              <p:nvPr/>
            </p:nvSpPr>
            <p:spPr>
              <a:xfrm>
                <a:off x="4992" y="1536"/>
                <a:ext cx="384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Line 29"/>
              <p:cNvSpPr/>
              <p:nvPr/>
            </p:nvSpPr>
            <p:spPr>
              <a:xfrm>
                <a:off x="4896" y="1296"/>
                <a:ext cx="240" cy="0"/>
              </a:xfrm>
              <a:prstGeom prst="line">
                <a:avLst/>
              </a:prstGeom>
              <a:ln w="762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" name="Line 30"/>
              <p:cNvSpPr/>
              <p:nvPr/>
            </p:nvSpPr>
            <p:spPr>
              <a:xfrm>
                <a:off x="5040" y="12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4" name="Text Box 25"/>
            <p:cNvSpPr txBox="1"/>
            <p:nvPr/>
          </p:nvSpPr>
          <p:spPr>
            <a:xfrm>
              <a:off x="4500" y="5712"/>
              <a:ext cx="208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``````</a:t>
              </a:r>
              <a:endPara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009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导学</a:t>
            </a:r>
            <a:r>
              <a:rPr lang="zh-CN" altLang="zh-CN" sz="3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lang="en-US" altLang="zh-CN" sz="3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观察下图，思考以下问题：重心是物体上最重的一点吗？重心位置与什么有关？物体的重心一定在物体上吗？举例说明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36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3075" name="Picture 3" descr="3-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2"/>
          <a:stretch>
            <a:fillRect/>
          </a:stretch>
        </p:blipFill>
        <p:spPr bwMode="auto">
          <a:xfrm>
            <a:off x="9313545" y="1674495"/>
            <a:ext cx="287718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5" y="1674495"/>
            <a:ext cx="9516745" cy="286131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不是，重心是物体各部分所受重力的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等效作用点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重心位置与物体的质量分布及物体的形状有关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重心可以不在物体上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，如木匠用的拐尺的重心和圆环的重心都不在物体上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US" altLang="zh-C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图片 7" descr="fb74f02de01d91f495ba795c5a60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628" t="1334" r="65463" b="332"/>
          <a:stretch>
            <a:fillRect/>
          </a:stretch>
        </p:blipFill>
        <p:spPr>
          <a:xfrm>
            <a:off x="9516745" y="1551940"/>
            <a:ext cx="2470150" cy="53073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323991" y="4710940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形状</a:t>
            </a:r>
            <a:endParaRPr lang="zh-CN" altLang="zh-CN" sz="36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19587" y="5584065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质量分布</a:t>
            </a:r>
            <a:endParaRPr lang="zh-CN" altLang="zh-CN" sz="36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535170"/>
            <a:ext cx="95167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中心位置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决定因素：</a:t>
            </a:r>
            <a:r>
              <a:rPr lang="en-US" altLang="zh-CN" sz="40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物体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40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4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0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物体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40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endParaRPr lang="en-US" altLang="zh-CN" sz="4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5715"/>
            <a:ext cx="12190095" cy="720090"/>
            <a:chOff x="0" y="-42"/>
            <a:chExt cx="19197" cy="1134"/>
          </a:xfrm>
        </p:grpSpPr>
        <p:sp>
          <p:nvSpPr>
            <p:cNvPr id="19" name="矩形 18"/>
            <p:cNvSpPr/>
            <p:nvPr/>
          </p:nvSpPr>
          <p:spPr>
            <a:xfrm>
              <a:off x="0" y="-42"/>
              <a:ext cx="19197" cy="1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zh-CN" dirty="0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86" y="115"/>
              <a:ext cx="6025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重心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35" y="725805"/>
            <a:ext cx="121894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(3)</a:t>
            </a:r>
            <a:r>
              <a:rPr lang="zh-CN" altLang="en-US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确定方法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：</a:t>
            </a:r>
            <a:endParaRPr lang="en-US" altLang="zh-CN" sz="4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" y="5015230"/>
            <a:ext cx="121894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质量分布均匀、形状规则的物体的重心在其几何中心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36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" y="5937250"/>
            <a:ext cx="121894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悬挂法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r>
              <a:rPr lang="en-US" altLang="zh-CN" sz="3600" kern="100" dirty="0">
                <a:latin typeface="Calibri" panose="020F05020202040302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③</a:t>
            </a:r>
            <a:r>
              <a:rPr lang="zh-CN" altLang="en-US" sz="3600" kern="100" dirty="0">
                <a:latin typeface="Calibri" panose="020F05020202040302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支撑法</a:t>
            </a:r>
            <a:r>
              <a:rPr lang="en-US" altLang="zh-CN" sz="3600" kern="100" dirty="0">
                <a:latin typeface="Calibri" panose="020F05020202040302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.</a:t>
            </a:r>
            <a:endParaRPr lang="en-US" altLang="zh-CN" sz="3600" kern="100" dirty="0">
              <a:latin typeface="Calibri" panose="020F0502020204030204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  <p:pic>
        <p:nvPicPr>
          <p:cNvPr id="4" name="图片 3" descr="517cb430b9b68d5285882dcdd53cf97"/>
          <p:cNvPicPr>
            <a:picLocks noChangeAspect="1"/>
          </p:cNvPicPr>
          <p:nvPr/>
        </p:nvPicPr>
        <p:blipFill>
          <a:blip r:embed="rId1"/>
          <a:srcRect l="5114" b="49448"/>
          <a:stretch>
            <a:fillRect/>
          </a:stretch>
        </p:blipFill>
        <p:spPr>
          <a:xfrm>
            <a:off x="635" y="2275205"/>
            <a:ext cx="5773420" cy="2587625"/>
          </a:xfrm>
          <a:prstGeom prst="rect">
            <a:avLst/>
          </a:prstGeom>
        </p:spPr>
      </p:pic>
      <p:pic>
        <p:nvPicPr>
          <p:cNvPr id="8" name="图片 7" descr="fb74f02de01d91f495ba795c5a60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9569"/>
          <a:stretch>
            <a:fillRect/>
          </a:stretch>
        </p:blipFill>
        <p:spPr>
          <a:xfrm>
            <a:off x="8728075" y="725805"/>
            <a:ext cx="3462020" cy="4387215"/>
          </a:xfrm>
          <a:prstGeom prst="rect">
            <a:avLst/>
          </a:prstGeom>
        </p:spPr>
      </p:pic>
      <p:pic>
        <p:nvPicPr>
          <p:cNvPr id="9" name="图片 8" descr="517cb430b9b68d5285882dcdd53cf97"/>
          <p:cNvPicPr>
            <a:picLocks noChangeAspect="1"/>
          </p:cNvPicPr>
          <p:nvPr/>
        </p:nvPicPr>
        <p:blipFill>
          <a:blip r:embed="rId1"/>
          <a:srcRect l="53976" t="50763" b="1898"/>
          <a:stretch>
            <a:fillRect/>
          </a:stretch>
        </p:blipFill>
        <p:spPr>
          <a:xfrm>
            <a:off x="5774690" y="2781300"/>
            <a:ext cx="2952115" cy="2331720"/>
          </a:xfrm>
          <a:prstGeom prst="rect">
            <a:avLst/>
          </a:prstGeom>
        </p:spPr>
      </p:pic>
      <p:pic>
        <p:nvPicPr>
          <p:cNvPr id="5" name="图片 4" descr="517cb430b9b68d5285882dcdd53cf97"/>
          <p:cNvPicPr>
            <a:picLocks noChangeAspect="1"/>
          </p:cNvPicPr>
          <p:nvPr/>
        </p:nvPicPr>
        <p:blipFill>
          <a:blip r:embed="rId1"/>
          <a:srcRect l="198" t="50763" r="49551" b="4454"/>
          <a:stretch>
            <a:fillRect/>
          </a:stretch>
        </p:blipFill>
        <p:spPr>
          <a:xfrm>
            <a:off x="5669280" y="821690"/>
            <a:ext cx="3057525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-91665" y="5524091"/>
            <a:ext cx="6576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72390"/>
            <a:ext cx="12189460" cy="540385"/>
            <a:chOff x="0" y="114"/>
            <a:chExt cx="19196" cy="851"/>
          </a:xfrm>
        </p:grpSpPr>
        <p:sp>
          <p:nvSpPr>
            <p:cNvPr id="26" name="矩形 25"/>
            <p:cNvSpPr/>
            <p:nvPr/>
          </p:nvSpPr>
          <p:spPr>
            <a:xfrm>
              <a:off x="6586" y="115"/>
              <a:ext cx="6025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演练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693420"/>
            <a:ext cx="12189460" cy="55372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（多选）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关于重力，以下说法正确的是</a:t>
            </a: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      )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重力的方向总是垂直于接触面向下的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把处在空气中的物体浸入水中，物体所受重力变小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挂在绳上静止的物体，它受到的重力就是绳对它的拉力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同一物体在地球各处所受重力大小不一定相等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E.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地球和物体在不相互接触时也会产生重力作用，可见力是可以离开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物体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而独立存在的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F.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物体的重心一定与它的几何中心重合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G.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用一绳子将物体悬挂起来，物体处于静止状态时，该物体的重心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不一定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在绳子的延长线上</a:t>
            </a:r>
            <a:endParaRPr lang="zh-CN" altLang="zh-CN" sz="3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H.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地球上地面附近的重力加速度</a:t>
            </a:r>
            <a:r>
              <a:rPr lang="en-US" altLang="zh-CN" sz="32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g</a:t>
            </a: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，两极最大，赤道最小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-91440" y="2649855"/>
            <a:ext cx="566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000" b="1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4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93420"/>
            <a:ext cx="12190095" cy="45523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2.(多选)关于物体的重心，下列说法正确的是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A.形状规则、质量分布均匀的物体的重心在物体中的位置是固定的，不会随物体升降而改变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B.用线竖直悬挂的物体静止时，线的方向一定通过该物体的重心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C.形状规则的物体，其几何中心不一定与其重心重合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D.因物体的重心是重力的作用点，所以物体的重心一定在物体上</a:t>
            </a:r>
            <a:endParaRPr lang="zh-CN" altLang="zh-CN" sz="32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-175" y="158847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-48" y="291939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-175" y="382159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72390"/>
            <a:ext cx="12189460" cy="540385"/>
            <a:chOff x="0" y="114"/>
            <a:chExt cx="19196" cy="851"/>
          </a:xfrm>
        </p:grpSpPr>
        <p:sp>
          <p:nvSpPr>
            <p:cNvPr id="26" name="矩形 25"/>
            <p:cNvSpPr/>
            <p:nvPr/>
          </p:nvSpPr>
          <p:spPr>
            <a:xfrm>
              <a:off x="6586" y="115"/>
              <a:ext cx="6025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演练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944" y="965"/>
              <a:ext cx="925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114"/>
              <a:ext cx="9447" cy="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061,&quot;width&quot;:4113}"/>
</p:tagLst>
</file>

<file path=ppt/tags/tag2.xml><?xml version="1.0" encoding="utf-8"?>
<p:tagLst xmlns:p="http://schemas.openxmlformats.org/presentationml/2006/main">
  <p:tag name="KSO_WM_UNIT_PLACING_PICTURE_USER_VIEWPORT" val="{&quot;height&quot;:6308,&quot;width&quot;:5452}"/>
</p:tagLst>
</file>

<file path=ppt/tags/tag3.xml><?xml version="1.0" encoding="utf-8"?>
<p:tagLst xmlns:p="http://schemas.openxmlformats.org/presentationml/2006/main">
  <p:tag name="KSO_WM_UNIT_TABLE_BEAUTIFY" val="smartTable{3b21a79a-da52-4c7f-be78-aba574e51b06}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WPS 演示</Application>
  <PresentationFormat>自定义</PresentationFormat>
  <Paragraphs>181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Black</vt:lpstr>
      <vt:lpstr>Times New Roman</vt:lpstr>
      <vt:lpstr>方正中等线简体</vt:lpstr>
      <vt:lpstr>Courier New</vt:lpstr>
      <vt:lpstr>华文新魏</vt:lpstr>
      <vt:lpstr>黑体</vt:lpstr>
      <vt:lpstr>楷体_GB2312</vt:lpstr>
      <vt:lpstr>Arial Unicode MS</vt:lpstr>
      <vt:lpstr>Calibri</vt:lpstr>
      <vt:lpstr>华文细黑</vt:lpstr>
      <vt:lpstr>Broadway</vt:lpstr>
      <vt:lpstr>楷体</vt:lpstr>
      <vt:lpstr>经典繁仿黑</vt:lpstr>
      <vt:lpstr>新宋体</vt:lpstr>
      <vt:lpstr>7_Office 主题</vt:lpstr>
      <vt:lpstr>Equation.KSEE3</vt:lpstr>
      <vt:lpstr>Equation.KSEE3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5778</cp:revision>
  <dcterms:created xsi:type="dcterms:W3CDTF">2014-11-27T01:03:00Z</dcterms:created>
  <dcterms:modified xsi:type="dcterms:W3CDTF">2020-10-18T10:55:22Z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