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58"/>
  </p:notesMasterIdLst>
  <p:handoutMasterIdLst>
    <p:handoutMasterId r:id="rId59"/>
  </p:handoutMasterIdLst>
  <p:sldIdLst>
    <p:sldId id="817" r:id="rId3"/>
    <p:sldId id="710" r:id="rId4"/>
    <p:sldId id="870" r:id="rId5"/>
    <p:sldId id="914" r:id="rId6"/>
    <p:sldId id="716" r:id="rId7"/>
    <p:sldId id="871" r:id="rId8"/>
    <p:sldId id="873" r:id="rId9"/>
    <p:sldId id="919" r:id="rId10"/>
    <p:sldId id="920" r:id="rId11"/>
    <p:sldId id="875" r:id="rId12"/>
    <p:sldId id="565" r:id="rId13"/>
    <p:sldId id="876" r:id="rId14"/>
    <p:sldId id="672" r:id="rId15"/>
    <p:sldId id="723" r:id="rId16"/>
    <p:sldId id="879" r:id="rId17"/>
    <p:sldId id="813" r:id="rId18"/>
    <p:sldId id="831" r:id="rId19"/>
    <p:sldId id="851" r:id="rId20"/>
    <p:sldId id="823" r:id="rId21"/>
    <p:sldId id="731" r:id="rId22"/>
    <p:sldId id="921" r:id="rId23"/>
    <p:sldId id="815" r:id="rId24"/>
    <p:sldId id="749" r:id="rId25"/>
    <p:sldId id="922" r:id="rId26"/>
    <p:sldId id="824" r:id="rId27"/>
    <p:sldId id="770" r:id="rId28"/>
    <p:sldId id="753" r:id="rId29"/>
    <p:sldId id="814" r:id="rId30"/>
    <p:sldId id="755" r:id="rId31"/>
    <p:sldId id="756" r:id="rId32"/>
    <p:sldId id="903" r:id="rId33"/>
    <p:sldId id="757" r:id="rId34"/>
    <p:sldId id="758" r:id="rId35"/>
    <p:sldId id="816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908" r:id="rId46"/>
    <p:sldId id="328" r:id="rId47"/>
    <p:sldId id="329" r:id="rId48"/>
    <p:sldId id="330" r:id="rId49"/>
    <p:sldId id="331" r:id="rId50"/>
    <p:sldId id="332" r:id="rId51"/>
    <p:sldId id="333" r:id="rId52"/>
    <p:sldId id="651" r:id="rId53"/>
    <p:sldId id="334" r:id="rId54"/>
    <p:sldId id="923" r:id="rId55"/>
    <p:sldId id="924" r:id="rId56"/>
    <p:sldId id="822" r:id="rId57"/>
  </p:sldIdLst>
  <p:sldSz cx="12192000" cy="6858000"/>
  <p:notesSz cx="6858000" cy="9144000"/>
  <p:custDataLst>
    <p:tags r:id="rId6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4A82"/>
    <a:srgbClr val="00589A"/>
    <a:srgbClr val="BFBFBF"/>
    <a:srgbClr val="0067B4"/>
    <a:srgbClr val="110B65"/>
    <a:srgbClr val="0070C0"/>
    <a:srgbClr val="F0F0F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0" autoAdjust="0"/>
    <p:restoredTop sz="96313" autoAdjust="0"/>
  </p:normalViewPr>
  <p:slideViewPr>
    <p:cSldViewPr>
      <p:cViewPr varScale="1">
        <p:scale>
          <a:sx n="109" d="100"/>
          <a:sy n="109" d="100"/>
        </p:scale>
        <p:origin x="78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9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8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877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16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497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65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913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8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50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2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4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84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35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9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1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799" b="1" kern="100" dirty="0">
                <a:solidFill>
                  <a:prstClr val="white"/>
                </a:solidFill>
                <a:latin typeface="Times New Roman" panose="02020603050405020304"/>
                <a:cs typeface="Times New Roman" panose="02020603050405020304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6817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教材改编题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思考辨析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课堂小结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1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799" b="1" kern="100" dirty="0" smtClean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知识梳理</a:t>
            </a:r>
            <a:endParaRPr lang="zh-CN" altLang="en-US" sz="2799" b="1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课堂小结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9.xml"/><Relationship Id="rId7" Type="http://schemas.openxmlformats.org/officeDocument/2006/relationships/slide" Target="slide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0.xml"/><Relationship Id="rId9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0.xml"/><Relationship Id="rId2" Type="http://schemas.openxmlformats.org/officeDocument/2006/relationships/image" Target="../media/image40.png"/><Relationship Id="rId16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8.xml"/><Relationship Id="rId10" Type="http://schemas.openxmlformats.org/officeDocument/2006/relationships/slide" Target="slide42.xml"/><Relationship Id="rId19" Type="http://schemas.openxmlformats.org/officeDocument/2006/relationships/image" Target="../media/image41.png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0.xml"/><Relationship Id="rId2" Type="http://schemas.openxmlformats.org/officeDocument/2006/relationships/image" Target="../media/image42.png"/><Relationship Id="rId16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8.xml"/><Relationship Id="rId10" Type="http://schemas.openxmlformats.org/officeDocument/2006/relationships/slide" Target="slide42.xml"/><Relationship Id="rId19" Type="http://schemas.openxmlformats.org/officeDocument/2006/relationships/image" Target="../media/image43.png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0.xml"/><Relationship Id="rId2" Type="http://schemas.openxmlformats.org/officeDocument/2006/relationships/image" Target="../media/image44.png"/><Relationship Id="rId16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8.xml"/><Relationship Id="rId10" Type="http://schemas.openxmlformats.org/officeDocument/2006/relationships/slide" Target="slide42.xml"/><Relationship Id="rId19" Type="http://schemas.openxmlformats.org/officeDocument/2006/relationships/image" Target="../media/image45.png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7.xml"/><Relationship Id="rId18" Type="http://schemas.openxmlformats.org/officeDocument/2006/relationships/image" Target="../media/image46.png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6.xml"/><Relationship Id="rId17" Type="http://schemas.openxmlformats.org/officeDocument/2006/relationships/slide" Target="slide52.xml"/><Relationship Id="rId2" Type="http://schemas.openxmlformats.org/officeDocument/2006/relationships/slide" Target="slide35.xml"/><Relationship Id="rId16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38.xml"/><Relationship Id="rId15" Type="http://schemas.openxmlformats.org/officeDocument/2006/relationships/slide" Target="slide49.xml"/><Relationship Id="rId10" Type="http://schemas.openxmlformats.org/officeDocument/2006/relationships/slide" Target="slide43.xml"/><Relationship Id="rId19" Type="http://schemas.openxmlformats.org/officeDocument/2006/relationships/image" Target="../media/image47.png"/><Relationship Id="rId4" Type="http://schemas.openxmlformats.org/officeDocument/2006/relationships/slide" Target="slide37.xml"/><Relationship Id="rId9" Type="http://schemas.openxmlformats.org/officeDocument/2006/relationships/slide" Target="slide42.xml"/><Relationship Id="rId14" Type="http://schemas.openxmlformats.org/officeDocument/2006/relationships/slide" Target="slide4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0.xml"/><Relationship Id="rId2" Type="http://schemas.openxmlformats.org/officeDocument/2006/relationships/image" Target="../media/image48.png"/><Relationship Id="rId16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8.xml"/><Relationship Id="rId10" Type="http://schemas.openxmlformats.org/officeDocument/2006/relationships/slide" Target="slide42.xml"/><Relationship Id="rId19" Type="http://schemas.openxmlformats.org/officeDocument/2006/relationships/image" Target="../media/image49.png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22.xml"/><Relationship Id="rId4" Type="http://schemas.openxmlformats.org/officeDocument/2006/relationships/slide" Target="slide3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0.xml"/><Relationship Id="rId2" Type="http://schemas.openxmlformats.org/officeDocument/2006/relationships/image" Target="../media/image50.png"/><Relationship Id="rId16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8.xml"/><Relationship Id="rId10" Type="http://schemas.openxmlformats.org/officeDocument/2006/relationships/slide" Target="slide42.xml"/><Relationship Id="rId19" Type="http://schemas.openxmlformats.org/officeDocument/2006/relationships/image" Target="../media/image51.png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7.xml"/><Relationship Id="rId18" Type="http://schemas.openxmlformats.org/officeDocument/2006/relationships/image" Target="../media/image52.png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6.xml"/><Relationship Id="rId17" Type="http://schemas.openxmlformats.org/officeDocument/2006/relationships/slide" Target="slide52.xml"/><Relationship Id="rId2" Type="http://schemas.openxmlformats.org/officeDocument/2006/relationships/slide" Target="slide35.xml"/><Relationship Id="rId16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38.xml"/><Relationship Id="rId15" Type="http://schemas.openxmlformats.org/officeDocument/2006/relationships/slide" Target="slide49.xml"/><Relationship Id="rId10" Type="http://schemas.openxmlformats.org/officeDocument/2006/relationships/slide" Target="slide43.xml"/><Relationship Id="rId19" Type="http://schemas.openxmlformats.org/officeDocument/2006/relationships/image" Target="../media/image53.png"/><Relationship Id="rId4" Type="http://schemas.openxmlformats.org/officeDocument/2006/relationships/slide" Target="slide37.xml"/><Relationship Id="rId9" Type="http://schemas.openxmlformats.org/officeDocument/2006/relationships/slide" Target="slide42.xml"/><Relationship Id="rId14" Type="http://schemas.openxmlformats.org/officeDocument/2006/relationships/slide" Target="slide4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3" Type="http://schemas.openxmlformats.org/officeDocument/2006/relationships/slide" Target="slide35.xml"/><Relationship Id="rId21" Type="http://schemas.openxmlformats.org/officeDocument/2006/relationships/image" Target="../media/image56.png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0.xml"/><Relationship Id="rId2" Type="http://schemas.openxmlformats.org/officeDocument/2006/relationships/notesSlide" Target="../notesSlides/notesSlide15.xml"/><Relationship Id="rId16" Type="http://schemas.openxmlformats.org/officeDocument/2006/relationships/slide" Target="slide49.xml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8.xml"/><Relationship Id="rId10" Type="http://schemas.openxmlformats.org/officeDocument/2006/relationships/slide" Target="slide42.xml"/><Relationship Id="rId19" Type="http://schemas.openxmlformats.org/officeDocument/2006/relationships/image" Target="../media/image54.png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0.xml"/><Relationship Id="rId2" Type="http://schemas.openxmlformats.org/officeDocument/2006/relationships/image" Target="../media/image57.png"/><Relationship Id="rId16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8.xml"/><Relationship Id="rId10" Type="http://schemas.openxmlformats.org/officeDocument/2006/relationships/slide" Target="slide42.xml"/><Relationship Id="rId19" Type="http://schemas.openxmlformats.org/officeDocument/2006/relationships/image" Target="../media/image58.png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0.xml"/><Relationship Id="rId2" Type="http://schemas.openxmlformats.org/officeDocument/2006/relationships/image" Target="../media/image59.png"/><Relationship Id="rId16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8.xml"/><Relationship Id="rId10" Type="http://schemas.openxmlformats.org/officeDocument/2006/relationships/slide" Target="slide42.xml"/><Relationship Id="rId19" Type="http://schemas.openxmlformats.org/officeDocument/2006/relationships/image" Target="../media/image60.png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7.xml"/><Relationship Id="rId18" Type="http://schemas.openxmlformats.org/officeDocument/2006/relationships/image" Target="../media/image61.png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6.xml"/><Relationship Id="rId17" Type="http://schemas.openxmlformats.org/officeDocument/2006/relationships/slide" Target="slide52.xml"/><Relationship Id="rId2" Type="http://schemas.openxmlformats.org/officeDocument/2006/relationships/slide" Target="slide35.xml"/><Relationship Id="rId16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38.xml"/><Relationship Id="rId15" Type="http://schemas.openxmlformats.org/officeDocument/2006/relationships/slide" Target="slide49.xml"/><Relationship Id="rId10" Type="http://schemas.openxmlformats.org/officeDocument/2006/relationships/slide" Target="slide43.xml"/><Relationship Id="rId19" Type="http://schemas.openxmlformats.org/officeDocument/2006/relationships/image" Target="../media/image62.png"/><Relationship Id="rId4" Type="http://schemas.openxmlformats.org/officeDocument/2006/relationships/slide" Target="slide37.xml"/><Relationship Id="rId9" Type="http://schemas.openxmlformats.org/officeDocument/2006/relationships/slide" Target="slide42.xml"/><Relationship Id="rId14" Type="http://schemas.openxmlformats.org/officeDocument/2006/relationships/slide" Target="slide4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0.xml"/><Relationship Id="rId2" Type="http://schemas.openxmlformats.org/officeDocument/2006/relationships/image" Target="../media/image63.png"/><Relationship Id="rId16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8.xml"/><Relationship Id="rId10" Type="http://schemas.openxmlformats.org/officeDocument/2006/relationships/slide" Target="slide42.xml"/><Relationship Id="rId19" Type="http://schemas.openxmlformats.org/officeDocument/2006/relationships/image" Target="../media/image64.png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0.xml"/><Relationship Id="rId2" Type="http://schemas.openxmlformats.org/officeDocument/2006/relationships/image" Target="../media/image65.png"/><Relationship Id="rId16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8.xml"/><Relationship Id="rId10" Type="http://schemas.openxmlformats.org/officeDocument/2006/relationships/slide" Target="slide42.xml"/><Relationship Id="rId19" Type="http://schemas.openxmlformats.org/officeDocument/2006/relationships/image" Target="../media/image66.png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0.xml"/><Relationship Id="rId2" Type="http://schemas.openxmlformats.org/officeDocument/2006/relationships/image" Target="../media/image67.png"/><Relationship Id="rId16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8.xml"/><Relationship Id="rId10" Type="http://schemas.openxmlformats.org/officeDocument/2006/relationships/slide" Target="slide42.xml"/><Relationship Id="rId19" Type="http://schemas.openxmlformats.org/officeDocument/2006/relationships/image" Target="../media/image68.png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7.xml"/><Relationship Id="rId18" Type="http://schemas.openxmlformats.org/officeDocument/2006/relationships/image" Target="../media/image69.png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6.xml"/><Relationship Id="rId17" Type="http://schemas.openxmlformats.org/officeDocument/2006/relationships/slide" Target="slide52.xml"/><Relationship Id="rId2" Type="http://schemas.openxmlformats.org/officeDocument/2006/relationships/slide" Target="slide35.xml"/><Relationship Id="rId16" Type="http://schemas.openxmlformats.org/officeDocument/2006/relationships/slide" Target="slide50.xml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38.xml"/><Relationship Id="rId15" Type="http://schemas.openxmlformats.org/officeDocument/2006/relationships/slide" Target="slide49.xml"/><Relationship Id="rId10" Type="http://schemas.openxmlformats.org/officeDocument/2006/relationships/slide" Target="slide43.xml"/><Relationship Id="rId19" Type="http://schemas.openxmlformats.org/officeDocument/2006/relationships/image" Target="../media/image70.png"/><Relationship Id="rId4" Type="http://schemas.openxmlformats.org/officeDocument/2006/relationships/slide" Target="slide37.xml"/><Relationship Id="rId9" Type="http://schemas.openxmlformats.org/officeDocument/2006/relationships/slide" Target="slide42.xml"/><Relationship Id="rId14" Type="http://schemas.openxmlformats.org/officeDocument/2006/relationships/slide" Target="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6.xml"/><Relationship Id="rId18" Type="http://schemas.openxmlformats.org/officeDocument/2006/relationships/slide" Target="slide52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5.xml"/><Relationship Id="rId17" Type="http://schemas.openxmlformats.org/officeDocument/2006/relationships/slide" Target="slide50.xml"/><Relationship Id="rId2" Type="http://schemas.openxmlformats.org/officeDocument/2006/relationships/image" Target="../media/image72.png"/><Relationship Id="rId16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8.xml"/><Relationship Id="rId10" Type="http://schemas.openxmlformats.org/officeDocument/2006/relationships/slide" Target="slide42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7.xml"/><Relationship Id="rId18" Type="http://schemas.openxmlformats.org/officeDocument/2006/relationships/image" Target="../media/image73.png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6.xml"/><Relationship Id="rId17" Type="http://schemas.openxmlformats.org/officeDocument/2006/relationships/slide" Target="slide52.xml"/><Relationship Id="rId2" Type="http://schemas.openxmlformats.org/officeDocument/2006/relationships/slide" Target="slide35.xml"/><Relationship Id="rId16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38.xml"/><Relationship Id="rId15" Type="http://schemas.openxmlformats.org/officeDocument/2006/relationships/slide" Target="slide49.xml"/><Relationship Id="rId10" Type="http://schemas.openxmlformats.org/officeDocument/2006/relationships/slide" Target="slide43.xml"/><Relationship Id="rId4" Type="http://schemas.openxmlformats.org/officeDocument/2006/relationships/slide" Target="slide37.xml"/><Relationship Id="rId9" Type="http://schemas.openxmlformats.org/officeDocument/2006/relationships/slide" Target="slide42.xml"/><Relationship Id="rId14" Type="http://schemas.openxmlformats.org/officeDocument/2006/relationships/slide" Target="slide4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7.xml"/><Relationship Id="rId18" Type="http://schemas.openxmlformats.org/officeDocument/2006/relationships/image" Target="../media/image74.png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6.xml"/><Relationship Id="rId17" Type="http://schemas.openxmlformats.org/officeDocument/2006/relationships/slide" Target="slide52.xml"/><Relationship Id="rId2" Type="http://schemas.openxmlformats.org/officeDocument/2006/relationships/slide" Target="slide35.xml"/><Relationship Id="rId16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38.xml"/><Relationship Id="rId15" Type="http://schemas.openxmlformats.org/officeDocument/2006/relationships/slide" Target="slide49.xml"/><Relationship Id="rId10" Type="http://schemas.openxmlformats.org/officeDocument/2006/relationships/slide" Target="slide43.xml"/><Relationship Id="rId19" Type="http://schemas.openxmlformats.org/officeDocument/2006/relationships/image" Target="../media/image75.png"/><Relationship Id="rId4" Type="http://schemas.openxmlformats.org/officeDocument/2006/relationships/slide" Target="slide37.xml"/><Relationship Id="rId9" Type="http://schemas.openxmlformats.org/officeDocument/2006/relationships/slide" Target="slide42.xml"/><Relationship Id="rId14" Type="http://schemas.openxmlformats.org/officeDocument/2006/relationships/slide" Target="slide4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7.xml"/><Relationship Id="rId18" Type="http://schemas.openxmlformats.org/officeDocument/2006/relationships/image" Target="../media/image76.png"/><Relationship Id="rId3" Type="http://schemas.openxmlformats.org/officeDocument/2006/relationships/slide" Target="slide36.xml"/><Relationship Id="rId7" Type="http://schemas.openxmlformats.org/officeDocument/2006/relationships/slide" Target="slide40.xml"/><Relationship Id="rId12" Type="http://schemas.openxmlformats.org/officeDocument/2006/relationships/slide" Target="slide46.xml"/><Relationship Id="rId17" Type="http://schemas.openxmlformats.org/officeDocument/2006/relationships/slide" Target="slide52.xml"/><Relationship Id="rId2" Type="http://schemas.openxmlformats.org/officeDocument/2006/relationships/slide" Target="slide35.xml"/><Relationship Id="rId16" Type="http://schemas.openxmlformats.org/officeDocument/2006/relationships/slide" Target="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38.xml"/><Relationship Id="rId15" Type="http://schemas.openxmlformats.org/officeDocument/2006/relationships/slide" Target="slide49.xml"/><Relationship Id="rId10" Type="http://schemas.openxmlformats.org/officeDocument/2006/relationships/slide" Target="slide43.xml"/><Relationship Id="rId19" Type="http://schemas.openxmlformats.org/officeDocument/2006/relationships/image" Target="../media/image77.png"/><Relationship Id="rId4" Type="http://schemas.openxmlformats.org/officeDocument/2006/relationships/slide" Target="slide37.xml"/><Relationship Id="rId9" Type="http://schemas.openxmlformats.org/officeDocument/2006/relationships/slide" Target="slide42.xml"/><Relationship Id="rId14" Type="http://schemas.openxmlformats.org/officeDocument/2006/relationships/slide" Target="slide4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7.xml"/><Relationship Id="rId18" Type="http://schemas.openxmlformats.org/officeDocument/2006/relationships/image" Target="../media/image78.png"/><Relationship Id="rId3" Type="http://schemas.openxmlformats.org/officeDocument/2006/relationships/slide" Target="slide36.xml"/><Relationship Id="rId21" Type="http://schemas.openxmlformats.org/officeDocument/2006/relationships/image" Target="../media/image13.png"/><Relationship Id="rId7" Type="http://schemas.openxmlformats.org/officeDocument/2006/relationships/slide" Target="slide40.xml"/><Relationship Id="rId12" Type="http://schemas.openxmlformats.org/officeDocument/2006/relationships/slide" Target="slide46.xml"/><Relationship Id="rId17" Type="http://schemas.openxmlformats.org/officeDocument/2006/relationships/slide" Target="slide52.xml"/><Relationship Id="rId2" Type="http://schemas.openxmlformats.org/officeDocument/2006/relationships/slide" Target="slide35.xml"/><Relationship Id="rId16" Type="http://schemas.openxmlformats.org/officeDocument/2006/relationships/slide" Target="slide50.xml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5.xml"/><Relationship Id="rId5" Type="http://schemas.openxmlformats.org/officeDocument/2006/relationships/slide" Target="slide38.xml"/><Relationship Id="rId15" Type="http://schemas.openxmlformats.org/officeDocument/2006/relationships/slide" Target="slide49.xml"/><Relationship Id="rId10" Type="http://schemas.openxmlformats.org/officeDocument/2006/relationships/slide" Target="slide43.xml"/><Relationship Id="rId19" Type="http://schemas.openxmlformats.org/officeDocument/2006/relationships/image" Target="../media/image79.png"/><Relationship Id="rId4" Type="http://schemas.openxmlformats.org/officeDocument/2006/relationships/slide" Target="slide37.xml"/><Relationship Id="rId9" Type="http://schemas.openxmlformats.org/officeDocument/2006/relationships/slide" Target="slide42.xml"/><Relationship Id="rId14" Type="http://schemas.openxmlformats.org/officeDocument/2006/relationships/slide" Target="slide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25" name="同侧圆角矩形 24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2501" y="3860948"/>
            <a:ext cx="7626999" cy="140937"/>
            <a:chOff x="2784399" y="3860948"/>
            <a:chExt cx="7184978" cy="140937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81951" y="1989174"/>
            <a:ext cx="1628098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199" dirty="0">
                <a:solidFill>
                  <a:schemeClr val="bg1"/>
                </a:solidFill>
                <a:cs typeface="+mn-ea"/>
              </a:rPr>
              <a:t>4.1.1</a:t>
            </a:r>
            <a:endParaRPr lang="zh-CN" altLang="en-US" sz="31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570394" y="2824256"/>
            <a:ext cx="70512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zh-CN" altLang="zh-CN" sz="48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根　式</a:t>
            </a:r>
            <a:endParaRPr lang="zh-CN" altLang="en-US" sz="4800" b="1" cap="all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7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946136" y="1658929"/>
                <a:ext cx="9550463" cy="3642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为奇数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为偶数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意义不同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比如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没有意义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没有意义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要注意运算次序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136" y="1658929"/>
                <a:ext cx="9550463" cy="3642279"/>
              </a:xfrm>
              <a:prstGeom prst="rect">
                <a:avLst/>
              </a:prstGeom>
              <a:blipFill rotWithShape="0">
                <a:blip r:embed="rId3"/>
                <a:stretch>
                  <a:fillRect l="-1276" r="-1276" b="-13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35360" y="1462683"/>
            <a:ext cx="11377264" cy="4054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16496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的平方根为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,-8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的立方根为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742763"/>
            <a:ext cx="1403155" cy="593813"/>
            <a:chOff x="0" y="674947"/>
            <a:chExt cx="1403155" cy="593813"/>
          </a:xfrm>
        </p:grpSpPr>
        <p:sp>
          <p:nvSpPr>
            <p:cNvPr id="14" name="矩形 13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1</a:t>
              </a:r>
              <a:endParaRPr lang="zh-CN" altLang="en-US" sz="2800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8328248" y="741533"/>
            <a:ext cx="11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-11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84535" y="1916832"/>
            <a:ext cx="11248331" cy="2104483"/>
            <a:chOff x="471835" y="4581128"/>
            <a:chExt cx="11248331" cy="2104483"/>
          </a:xfrm>
        </p:grpSpPr>
        <p:sp>
          <p:nvSpPr>
            <p:cNvPr id="19" name="圆角矩形 18"/>
            <p:cNvSpPr/>
            <p:nvPr/>
          </p:nvSpPr>
          <p:spPr>
            <a:xfrm>
              <a:off x="471835" y="4694020"/>
              <a:ext cx="11248331" cy="1991591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41394" y="2077099"/>
            <a:ext cx="10909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81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的平方根为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-9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=-9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9,-8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的立方根为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=-2,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=-11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963938"/>
                <a:ext cx="11412000" cy="799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有意义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求实数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63938"/>
                <a:ext cx="11412000" cy="799578"/>
              </a:xfrm>
              <a:prstGeom prst="rect">
                <a:avLst/>
              </a:prstGeom>
              <a:blipFill rotWithShape="0">
                <a:blip r:embed="rId3"/>
                <a:stretch>
                  <a:fillRect l="-1122" b="-9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390000" y="2204864"/>
            <a:ext cx="11412000" cy="2008318"/>
            <a:chOff x="319674" y="2575382"/>
            <a:chExt cx="11412000" cy="2008318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2008318"/>
              <a:chOff x="319674" y="476672"/>
              <a:chExt cx="11412000" cy="2008318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1895427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1394" y="2543691"/>
                <a:ext cx="10909212" cy="1445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有意义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[2,+∞).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543691"/>
                <a:ext cx="10909212" cy="1445909"/>
              </a:xfrm>
              <a:prstGeom prst="rect">
                <a:avLst/>
              </a:prstGeom>
              <a:blipFill rotWithShape="0">
                <a:blip r:embed="rId4"/>
                <a:stretch>
                  <a:fillRect l="-1117" b="-63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9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135560" y="1563495"/>
                <a:ext cx="9433048" cy="3992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方根个数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正数的偶次方根有两个且互为相反数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任意实数的奇次方根只有一个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符号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根式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的符号由根指数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的奇偶性及被开方数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的符号共同确定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为偶数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为非负实数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的符号与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的符号一致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1563495"/>
                <a:ext cx="9433048" cy="3992055"/>
              </a:xfrm>
              <a:prstGeom prst="rect">
                <a:avLst/>
              </a:prstGeom>
              <a:blipFill rotWithShape="0">
                <a:blip r:embed="rId3"/>
                <a:stretch>
                  <a:fillRect l="-1292" r="-1292" b="-1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35360" y="1462683"/>
            <a:ext cx="11377264" cy="427057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4" name="圆角矩形 3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07368" y="692696"/>
                <a:ext cx="11339992" cy="2155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=8,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C.-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D.±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692696"/>
                <a:ext cx="11339992" cy="2155014"/>
              </a:xfrm>
              <a:prstGeom prst="rect">
                <a:avLst/>
              </a:prstGeom>
              <a:blipFill rotWithShape="0">
                <a:blip r:embed="rId3"/>
                <a:stretch>
                  <a:fillRect l="-1129" b="-3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0" y="883995"/>
            <a:ext cx="2209642" cy="473665"/>
            <a:chOff x="0" y="586780"/>
            <a:chExt cx="2209642" cy="473665"/>
          </a:xfrm>
        </p:grpSpPr>
        <p:sp>
          <p:nvSpPr>
            <p:cNvPr id="23" name="矩形 22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3001" y="586780"/>
              <a:ext cx="1946641" cy="47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19"/>
          <p:cNvSpPr txBox="1"/>
          <p:nvPr/>
        </p:nvSpPr>
        <p:spPr>
          <a:xfrm>
            <a:off x="2495600" y="135766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4535" y="3124717"/>
            <a:ext cx="11248331" cy="1240387"/>
            <a:chOff x="471835" y="4581128"/>
            <a:chExt cx="11248331" cy="1240387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0"/>
              <a:ext cx="11248331" cy="1127495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41394" y="3421638"/>
                <a:ext cx="10909212" cy="799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为奇数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次方根只有一个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3421638"/>
                <a:ext cx="10909212" cy="799450"/>
              </a:xfrm>
              <a:prstGeom prst="rect">
                <a:avLst/>
              </a:prstGeom>
              <a:blipFill rotWithShape="0">
                <a:blip r:embed="rId4"/>
                <a:stretch>
                  <a:fillRect l="-1117" b="-9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4535" y="2564904"/>
            <a:ext cx="11248331" cy="1872208"/>
            <a:chOff x="471835" y="4581128"/>
            <a:chExt cx="11248331" cy="1872208"/>
          </a:xfrm>
        </p:grpSpPr>
        <p:sp>
          <p:nvSpPr>
            <p:cNvPr id="8" name="圆角矩形 7"/>
            <p:cNvSpPr/>
            <p:nvPr/>
          </p:nvSpPr>
          <p:spPr>
            <a:xfrm>
              <a:off x="471835" y="4694020"/>
              <a:ext cx="11248331" cy="1759316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41394" y="2856487"/>
            <a:ext cx="10909212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是偶数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则偶次方根有两个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±2;3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是奇数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任意实数的奇次方根都有意义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的取值范围为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07368" y="1040026"/>
                <a:ext cx="11339992" cy="794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(2)16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次方根是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有意义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的取值范围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040026"/>
                <a:ext cx="11339992" cy="794064"/>
              </a:xfrm>
              <a:prstGeom prst="rect">
                <a:avLst/>
              </a:prstGeom>
              <a:blipFill rotWithShape="0">
                <a:blip r:embed="rId5"/>
                <a:stretch>
                  <a:fillRect l="-1129" b="-1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3152381" y="123217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±2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46934" y="123935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R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二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420888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利用根式的性质化简或求值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683987"/>
                <a:ext cx="11412000" cy="1521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化简或求值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83987"/>
                <a:ext cx="11412000" cy="1521379"/>
              </a:xfrm>
              <a:prstGeom prst="rect">
                <a:avLst/>
              </a:prstGeom>
              <a:blipFill rotWithShape="0">
                <a:blip r:embed="rId3"/>
                <a:stretch>
                  <a:fillRect l="-1122" b="-2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/>
          <p:cNvGrpSpPr/>
          <p:nvPr/>
        </p:nvGrpSpPr>
        <p:grpSpPr>
          <a:xfrm>
            <a:off x="0" y="811998"/>
            <a:ext cx="1403155" cy="593813"/>
            <a:chOff x="0" y="674947"/>
            <a:chExt cx="1403155" cy="593813"/>
          </a:xfrm>
        </p:grpSpPr>
        <p:sp>
          <p:nvSpPr>
            <p:cNvPr id="27" name="矩形 26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2</a:t>
              </a:r>
              <a:endParaRPr lang="zh-CN" altLang="en-US" sz="2800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0000" y="2348880"/>
            <a:ext cx="11412000" cy="1072214"/>
            <a:chOff x="319674" y="2575382"/>
            <a:chExt cx="11412000" cy="1072214"/>
          </a:xfrm>
        </p:grpSpPr>
        <p:grpSp>
          <p:nvGrpSpPr>
            <p:cNvPr id="11" name="组合 10"/>
            <p:cNvGrpSpPr/>
            <p:nvPr/>
          </p:nvGrpSpPr>
          <p:grpSpPr>
            <a:xfrm>
              <a:off x="319674" y="2575382"/>
              <a:ext cx="11412000" cy="1072214"/>
              <a:chOff x="319674" y="476672"/>
              <a:chExt cx="11412000" cy="1072214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319674" y="589563"/>
                <a:ext cx="11412000" cy="959323"/>
              </a:xfrm>
              <a:prstGeom prst="roundRect">
                <a:avLst>
                  <a:gd name="adj" fmla="val 10547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41394" y="2607536"/>
            <a:ext cx="1090921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=(-2)+(-2)=-4.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90000" y="3717032"/>
                <a:ext cx="11412000" cy="87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3717032"/>
                <a:ext cx="11412000" cy="875048"/>
              </a:xfrm>
              <a:prstGeom prst="rect">
                <a:avLst/>
              </a:prstGeom>
              <a:blipFill rotWithShape="0">
                <a:blip r:embed="rId4"/>
                <a:stretch>
                  <a:fillRect l="-1122" b="-6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390000" y="4699754"/>
            <a:ext cx="11412000" cy="1152128"/>
            <a:chOff x="319674" y="2575382"/>
            <a:chExt cx="11412000" cy="1152128"/>
          </a:xfrm>
        </p:grpSpPr>
        <p:grpSp>
          <p:nvGrpSpPr>
            <p:cNvPr id="19" name="组合 18"/>
            <p:cNvGrpSpPr/>
            <p:nvPr/>
          </p:nvGrpSpPr>
          <p:grpSpPr>
            <a:xfrm>
              <a:off x="319674" y="2575382"/>
              <a:ext cx="11412000" cy="1152128"/>
              <a:chOff x="319674" y="476672"/>
              <a:chExt cx="11412000" cy="1152128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1039237"/>
              </a:xfrm>
              <a:prstGeom prst="roundRect">
                <a:avLst>
                  <a:gd name="adj" fmla="val 11735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41394" y="4966316"/>
            <a:ext cx="1090921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=|-2|+2=2+2=4.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862102"/>
                <a:ext cx="11412000" cy="87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+2)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862102"/>
                <a:ext cx="11412000" cy="875048"/>
              </a:xfrm>
              <a:prstGeom prst="rect">
                <a:avLst/>
              </a:prstGeom>
              <a:blipFill rotWithShape="0">
                <a:blip r:embed="rId3"/>
                <a:stretch>
                  <a:fillRect l="-1122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390000" y="1844824"/>
            <a:ext cx="11412000" cy="1512168"/>
            <a:chOff x="319674" y="2575382"/>
            <a:chExt cx="11412000" cy="1512168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1512168"/>
              <a:chOff x="319674" y="476672"/>
              <a:chExt cx="11412000" cy="1512168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1399277"/>
              </a:xfrm>
              <a:prstGeom prst="roundRect">
                <a:avLst>
                  <a:gd name="adj" fmla="val 6756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41394" y="1772816"/>
                <a:ext cx="10909212" cy="1413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+2|=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+2,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772816"/>
                <a:ext cx="10909212" cy="1413977"/>
              </a:xfrm>
              <a:prstGeom prst="rect">
                <a:avLst/>
              </a:prstGeom>
              <a:blipFill rotWithShape="0"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4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68346"/>
            <a:ext cx="11377264" cy="239270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062462" y="1618498"/>
                <a:ext cx="9074098" cy="1450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已暗含了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有意义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根据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的奇偶性可知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的范围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中的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可以是全体实数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的值取决于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的奇偶性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462" y="1618498"/>
                <a:ext cx="9074098" cy="1450462"/>
              </a:xfrm>
              <a:prstGeom prst="rect">
                <a:avLst/>
              </a:prstGeom>
              <a:blipFill rotWithShape="0">
                <a:blip r:embed="rId2"/>
                <a:stretch>
                  <a:fillRect l="-1343" b="-5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062462" y="767708"/>
                <a:ext cx="8858074" cy="712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正确区分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8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𝒏</m:t>
                        </m:r>
                      </m:deg>
                      <m:e>
                        <m:r>
                          <a:rPr lang="en-US" altLang="zh-CN" sz="28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="1" i="1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endParaRPr lang="zh-CN" altLang="zh-CN" sz="11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462" y="767708"/>
                <a:ext cx="8858074" cy="712567"/>
              </a:xfrm>
              <a:prstGeom prst="rect">
                <a:avLst/>
              </a:prstGeom>
              <a:blipFill rotWithShape="0">
                <a:blip r:embed="rId3"/>
                <a:stretch>
                  <a:fillRect l="-1376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5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670" y="-97155"/>
            <a:ext cx="10168255" cy="475805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6005" y="2276872"/>
            <a:ext cx="8496300" cy="1137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</a:t>
            </a:r>
            <a:r>
              <a:rPr lang="en-US" altLang="zh-CN" sz="24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次方根、根式的概念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能正确运用根式运算性质化简求值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05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solidFill>
                  <a:schemeClr val="bg1"/>
                </a:solidFill>
                <a:cs typeface="+mn-ea"/>
              </a:rPr>
              <a:t>学习目标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1854" y="260648"/>
                <a:ext cx="11392777" cy="1521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化简或求值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54" y="260648"/>
                <a:ext cx="11392777" cy="1521379"/>
              </a:xfrm>
              <a:prstGeom prst="rect">
                <a:avLst/>
              </a:prstGeom>
              <a:blipFill rotWithShape="0">
                <a:blip r:embed="rId3"/>
                <a:stretch>
                  <a:fillRect l="-1070" b="-3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0" y="424530"/>
            <a:ext cx="2209642" cy="507831"/>
            <a:chOff x="0" y="586780"/>
            <a:chExt cx="2209642" cy="507831"/>
          </a:xfrm>
        </p:grpSpPr>
        <p:sp>
          <p:nvSpPr>
            <p:cNvPr id="24" name="矩形 23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0000" y="1870214"/>
            <a:ext cx="11412000" cy="1072214"/>
            <a:chOff x="319674" y="2575382"/>
            <a:chExt cx="11412000" cy="1072214"/>
          </a:xfrm>
        </p:grpSpPr>
        <p:grpSp>
          <p:nvGrpSpPr>
            <p:cNvPr id="28" name="组合 27"/>
            <p:cNvGrpSpPr/>
            <p:nvPr/>
          </p:nvGrpSpPr>
          <p:grpSpPr>
            <a:xfrm>
              <a:off x="319674" y="2575382"/>
              <a:ext cx="11412000" cy="1072214"/>
              <a:chOff x="319674" y="476672"/>
              <a:chExt cx="11412000" cy="1072214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19674" y="589563"/>
                <a:ext cx="11412000" cy="959323"/>
              </a:xfrm>
              <a:prstGeom prst="roundRect">
                <a:avLst>
                  <a:gd name="adj" fmla="val 10547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41394" y="2034721"/>
                <a:ext cx="10909212" cy="87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034721"/>
                <a:ext cx="10909212" cy="875048"/>
              </a:xfrm>
              <a:prstGeom prst="rect">
                <a:avLst/>
              </a:prstGeom>
              <a:blipFill rotWithShape="0">
                <a:blip r:embed="rId4"/>
                <a:stretch>
                  <a:fillRect b="-6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390000" y="3140968"/>
                <a:ext cx="11412000" cy="87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(3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1);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3140968"/>
                <a:ext cx="11412000" cy="875048"/>
              </a:xfrm>
              <a:prstGeom prst="rect">
                <a:avLst/>
              </a:prstGeom>
              <a:blipFill rotWithShape="0">
                <a:blip r:embed="rId5"/>
                <a:stretch>
                  <a:fillRect l="-1122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/>
          <p:cNvGrpSpPr/>
          <p:nvPr/>
        </p:nvGrpSpPr>
        <p:grpSpPr>
          <a:xfrm>
            <a:off x="390000" y="4221088"/>
            <a:ext cx="11412000" cy="1872208"/>
            <a:chOff x="319674" y="2575382"/>
            <a:chExt cx="11412000" cy="1872208"/>
          </a:xfrm>
        </p:grpSpPr>
        <p:grpSp>
          <p:nvGrpSpPr>
            <p:cNvPr id="35" name="组合 34"/>
            <p:cNvGrpSpPr/>
            <p:nvPr/>
          </p:nvGrpSpPr>
          <p:grpSpPr>
            <a:xfrm>
              <a:off x="319674" y="2575382"/>
              <a:ext cx="11412000" cy="1872208"/>
              <a:chOff x="319674" y="476672"/>
              <a:chExt cx="11412000" cy="1872208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319674" y="589563"/>
                <a:ext cx="11412000" cy="1759317"/>
              </a:xfrm>
              <a:prstGeom prst="roundRect">
                <a:avLst>
                  <a:gd name="adj" fmla="val 4310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41394" y="4437112"/>
                <a:ext cx="10909212" cy="1521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(3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=|3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-3|=3|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-1|=3-3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4437112"/>
                <a:ext cx="10909212" cy="1521379"/>
              </a:xfrm>
              <a:prstGeom prst="rect">
                <a:avLst/>
              </a:prstGeom>
              <a:blipFill rotWithShape="0">
                <a:blip r:embed="rId6"/>
                <a:stretch>
                  <a:fillRect l="-1117" b="-3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1854" y="1197545"/>
                <a:ext cx="11392777" cy="87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(1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54" y="1197545"/>
                <a:ext cx="11392777" cy="875048"/>
              </a:xfrm>
              <a:prstGeom prst="rect">
                <a:avLst/>
              </a:prstGeom>
              <a:blipFill rotWithShape="0">
                <a:blip r:embed="rId3"/>
                <a:stretch>
                  <a:fillRect l="-1070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90000" y="2231047"/>
            <a:ext cx="11412000" cy="1413977"/>
            <a:chOff x="319674" y="2575382"/>
            <a:chExt cx="11412000" cy="1413977"/>
          </a:xfrm>
        </p:grpSpPr>
        <p:grpSp>
          <p:nvGrpSpPr>
            <p:cNvPr id="28" name="组合 27"/>
            <p:cNvGrpSpPr/>
            <p:nvPr/>
          </p:nvGrpSpPr>
          <p:grpSpPr>
            <a:xfrm>
              <a:off x="319674" y="2575382"/>
              <a:ext cx="11412000" cy="1413977"/>
              <a:chOff x="319674" y="476672"/>
              <a:chExt cx="11412000" cy="1413977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19674" y="589563"/>
                <a:ext cx="11412000" cy="1301086"/>
              </a:xfrm>
              <a:prstGeom prst="roundRect">
                <a:avLst>
                  <a:gd name="adj" fmla="val 519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41394" y="2087824"/>
                <a:ext cx="10909212" cy="1413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(1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+|1-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≤1,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&gt;1.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087824"/>
                <a:ext cx="10909212" cy="14139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三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有限制条件的根式的化简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404664"/>
                <a:ext cx="11412000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ra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04664"/>
                <a:ext cx="11412000" cy="728341"/>
              </a:xfrm>
              <a:prstGeom prst="rect">
                <a:avLst/>
              </a:prstGeom>
              <a:blipFill rotWithShape="0">
                <a:blip r:embed="rId3"/>
                <a:stretch>
                  <a:fillRect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390000" y="1473738"/>
            <a:ext cx="11412000" cy="4680520"/>
            <a:chOff x="319674" y="2575382"/>
            <a:chExt cx="11412000" cy="4680520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4680520"/>
              <a:chOff x="319674" y="476672"/>
              <a:chExt cx="11412000" cy="4680520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19674" y="589563"/>
                <a:ext cx="11412000" cy="4567629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630948"/>
            <a:ext cx="1403155" cy="593813"/>
            <a:chOff x="0" y="674947"/>
            <a:chExt cx="1403155" cy="593813"/>
          </a:xfrm>
        </p:grpSpPr>
        <p:sp>
          <p:nvSpPr>
            <p:cNvPr id="23" name="矩形 22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3</a:t>
              </a:r>
              <a:endParaRPr lang="zh-CN" altLang="en-US" sz="28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51384" y="1617754"/>
                <a:ext cx="11017224" cy="4421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-1|-|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+3|,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-1)-(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+3)=-2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-1)-(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+3)=-4.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3&lt;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&lt;1,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4,1≤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&lt;3.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617754"/>
                <a:ext cx="11017224" cy="4421531"/>
              </a:xfrm>
              <a:prstGeom prst="rect">
                <a:avLst/>
              </a:prstGeom>
              <a:blipFill rotWithShape="0">
                <a:blip r:embed="rId4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92696"/>
            <a:ext cx="114120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本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例中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若将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&lt;3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变为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则结果又是什么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0000" y="1556792"/>
            <a:ext cx="11412000" cy="3816424"/>
            <a:chOff x="319674" y="2575382"/>
            <a:chExt cx="11412000" cy="3816424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3816424"/>
              <a:chOff x="319674" y="476672"/>
              <a:chExt cx="11412000" cy="3816424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3703533"/>
              </a:xfrm>
              <a:prstGeom prst="roundRect">
                <a:avLst>
                  <a:gd name="adj" fmla="val 231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1394" y="1768829"/>
                <a:ext cx="10909212" cy="3460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-1|-|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+3|.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-1&lt;0,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-1)+(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+3)=4.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768829"/>
                <a:ext cx="10909212" cy="3460371"/>
              </a:xfrm>
              <a:prstGeom prst="rect">
                <a:avLst/>
              </a:prstGeom>
              <a:blipFill rotWithShape="0">
                <a:blip r:embed="rId3"/>
                <a:stretch>
                  <a:fillRect l="-1117" b="-19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0" y="860767"/>
            <a:ext cx="1991544" cy="523220"/>
            <a:chOff x="0" y="586780"/>
            <a:chExt cx="2209642" cy="523220"/>
          </a:xfrm>
        </p:grpSpPr>
        <p:sp>
          <p:nvSpPr>
            <p:cNvPr id="10" name="矩形 9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63001" y="586780"/>
              <a:ext cx="1946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700" kern="100" dirty="0">
                  <a:solidFill>
                    <a:prstClr val="white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延伸探究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9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1"/>
            <a:ext cx="11377264" cy="36288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918446" y="1617181"/>
            <a:ext cx="95781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有限制条件根式的化简问题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是指被开方数或被开方的表达式可以通过配方、拆分等方式进行化简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有限制条件根式的化简经常用到配方的方法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当根指数为偶数时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在利用公式化简时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要考虑被开方数或被开方的表达式的正负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8446" y="620688"/>
            <a:ext cx="9578154" cy="66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有限制条件根式的化简</a:t>
            </a:r>
          </a:p>
        </p:txBody>
      </p:sp>
    </p:spTree>
    <p:extLst>
      <p:ext uri="{BB962C8B-B14F-4D97-AF65-F5344CB8AC3E}">
        <p14:creationId xmlns:p14="http://schemas.microsoft.com/office/powerpoint/2010/main" val="24680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613736"/>
                <a:ext cx="11412000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已知代数式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有意义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+3×</a:t>
                </a:r>
                <a:endParaRPr lang="en-US" altLang="zh-CN" sz="2800" dirty="0" smtClean="0">
                  <a:effectLst/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2 024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2 024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13736"/>
                <a:ext cx="11412000" cy="1600438"/>
              </a:xfrm>
              <a:prstGeom prst="rect">
                <a:avLst/>
              </a:prstGeom>
              <a:blipFill rotWithShape="0">
                <a:blip r:embed="rId3"/>
                <a:stretch>
                  <a:fillRect b="-3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0" y="833873"/>
            <a:ext cx="2209642" cy="507831"/>
            <a:chOff x="0" y="586780"/>
            <a:chExt cx="2209642" cy="507831"/>
          </a:xfrm>
        </p:grpSpPr>
        <p:sp>
          <p:nvSpPr>
            <p:cNvPr id="12" name="矩形 11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3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0000" y="2452824"/>
            <a:ext cx="11412000" cy="3352440"/>
            <a:chOff x="319674" y="2575382"/>
            <a:chExt cx="11412000" cy="3352440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3352440"/>
              <a:chOff x="319674" y="476672"/>
              <a:chExt cx="11412000" cy="335244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19674" y="589563"/>
                <a:ext cx="11412000" cy="3239549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41394" y="2660942"/>
                <a:ext cx="10909212" cy="3144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因为代数式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有意义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+3×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2 024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2 024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=|3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-1|+3|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-3|=3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-1+3(3-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)=8.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660942"/>
                <a:ext cx="10909212" cy="3144322"/>
              </a:xfrm>
              <a:prstGeom prst="rect">
                <a:avLst/>
              </a:prstGeom>
              <a:blipFill rotWithShape="0">
                <a:blip r:embed="rId4"/>
                <a:stretch>
                  <a:fillRect l="-1117" b="-23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81286" y="1700808"/>
                <a:ext cx="11229429" cy="4906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知识清单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次方根的概念及表示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根式的性质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利用根式性质化简或求值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方法归纳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转化法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常见误区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4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混淆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86" y="1700808"/>
                <a:ext cx="11229429" cy="4906792"/>
              </a:xfrm>
              <a:prstGeom prst="rect">
                <a:avLst/>
              </a:prstGeom>
              <a:blipFill rotWithShape="0">
                <a:blip r:embed="rId3"/>
                <a:stretch>
                  <a:fillRect l="-1140" b="-2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随堂演练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90000" y="980728"/>
                <a:ext cx="11412000" cy="2123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是实数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则下列式子中可能没有意义的是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80728"/>
                <a:ext cx="11412000" cy="2123017"/>
              </a:xfrm>
              <a:prstGeom prst="rect">
                <a:avLst/>
              </a:prstGeom>
              <a:blipFill rotWithShape="0">
                <a:blip r:embed="rId6"/>
                <a:stretch>
                  <a:fillRect l="-1122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9"/>
          <p:cNvSpPr txBox="1"/>
          <p:nvPr/>
        </p:nvSpPr>
        <p:spPr>
          <a:xfrm>
            <a:off x="2493871" y="231891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3356992"/>
            <a:ext cx="11248331" cy="1224136"/>
            <a:chOff x="471835" y="4581128"/>
            <a:chExt cx="11248331" cy="1224136"/>
          </a:xfrm>
        </p:grpSpPr>
        <p:sp>
          <p:nvSpPr>
            <p:cNvPr id="9" name="圆角矩形 8"/>
            <p:cNvSpPr/>
            <p:nvPr/>
          </p:nvSpPr>
          <p:spPr>
            <a:xfrm>
              <a:off x="471835" y="4694020"/>
              <a:ext cx="11248331" cy="1111244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95400" y="3695103"/>
            <a:ext cx="108012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的偶次方根无意义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7671" y="-97155"/>
            <a:ext cx="11376962" cy="561438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15005" y="1891432"/>
                <a:ext cx="10561990" cy="3386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公元前五世纪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古希腊有一个数学学派名叫毕达哥拉斯学派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其学派中的一个成员希伯斯考虑了一个问题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边长为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的正方形其对角线长度是多少呢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?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他发现这一长度既不能用整数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也不能用分数来表示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希伯斯的发现使数学史上第一个无理数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诞生了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这就是本节课我们要学习的根式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05" y="1891432"/>
                <a:ext cx="10561990" cy="3386889"/>
              </a:xfrm>
              <a:prstGeom prst="rect">
                <a:avLst/>
              </a:prstGeom>
              <a:blipFill rotWithShape="0">
                <a:blip r:embed="rId2"/>
                <a:stretch>
                  <a:fillRect l="-1212" r="-1212" b="-19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prstClr val="white"/>
                </a:solidFill>
                <a:cs typeface="+mn-ea"/>
                <a:sym typeface="+mn-lt"/>
              </a:rPr>
              <a:t>导 语</a:t>
            </a:r>
            <a:endParaRPr lang="en-US" altLang="zh-CN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6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50482" y="1134087"/>
                <a:ext cx="11491037" cy="2304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下列各式正确的是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=-3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=-4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2" y="1134087"/>
                <a:ext cx="11491037" cy="2304092"/>
              </a:xfrm>
              <a:prstGeom prst="rect">
                <a:avLst/>
              </a:prstGeom>
              <a:blipFill rotWithShape="0">
                <a:blip r:embed="rId2"/>
                <a:stretch>
                  <a:fillRect l="-1060"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圆角矩形 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3855043" y="185888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1835" y="692696"/>
            <a:ext cx="11248331" cy="4968552"/>
            <a:chOff x="471835" y="4581128"/>
            <a:chExt cx="11248331" cy="4968552"/>
          </a:xfrm>
        </p:grpSpPr>
        <p:sp>
          <p:nvSpPr>
            <p:cNvPr id="10" name="圆角矩形 9"/>
            <p:cNvSpPr/>
            <p:nvPr/>
          </p:nvSpPr>
          <p:spPr>
            <a:xfrm>
              <a:off x="471835" y="4694020"/>
              <a:ext cx="11248331" cy="4855660"/>
            </a:xfrm>
            <a:prstGeom prst="roundRect">
              <a:avLst>
                <a:gd name="adj" fmla="val 169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5400" y="993428"/>
                <a:ext cx="10801200" cy="4547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≥0,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&lt;0,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A,C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=-3,-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项正确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项错误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993428"/>
                <a:ext cx="10801200" cy="4547014"/>
              </a:xfrm>
              <a:prstGeom prst="rect">
                <a:avLst/>
              </a:prstGeom>
              <a:blipFill rotWithShape="0">
                <a:blip r:embed="rId6"/>
                <a:stretch>
                  <a:fillRect l="-1129" b="-2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8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0000" y="980728"/>
                <a:ext cx="11412000" cy="119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80728"/>
                <a:ext cx="11412000" cy="1197444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 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2636912"/>
            <a:ext cx="11248331" cy="1286512"/>
            <a:chOff x="471835" y="4581128"/>
            <a:chExt cx="11248331" cy="1286512"/>
          </a:xfrm>
        </p:grpSpPr>
        <p:sp>
          <p:nvSpPr>
            <p:cNvPr id="13" name="圆角矩形 12"/>
            <p:cNvSpPr/>
            <p:nvPr/>
          </p:nvSpPr>
          <p:spPr>
            <a:xfrm>
              <a:off x="471835" y="4694020"/>
              <a:ext cx="11248331" cy="1173620"/>
            </a:xfrm>
            <a:prstGeom prst="roundRect">
              <a:avLst>
                <a:gd name="adj" fmla="val 810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95400" y="2819028"/>
                <a:ext cx="10873208" cy="957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+1=1.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819028"/>
                <a:ext cx="10873208" cy="957121"/>
              </a:xfrm>
              <a:prstGeom prst="rect">
                <a:avLst/>
              </a:prstGeom>
              <a:blipFill rotWithShape="0">
                <a:blip r:embed="rId7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202212" y="14601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2090" y="1124744"/>
                <a:ext cx="11362541" cy="87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1124744"/>
                <a:ext cx="11362541" cy="875048"/>
              </a:xfrm>
              <a:prstGeom prst="rect">
                <a:avLst/>
              </a:prstGeom>
              <a:blipFill rotWithShape="0">
                <a:blip r:embed="rId2"/>
                <a:stretch>
                  <a:fillRect l="-1073" b="-6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圆角矩形 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7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71835" y="2348880"/>
            <a:ext cx="11248331" cy="1440160"/>
            <a:chOff x="471835" y="4581128"/>
            <a:chExt cx="11248331" cy="1440160"/>
          </a:xfrm>
        </p:grpSpPr>
        <p:sp>
          <p:nvSpPr>
            <p:cNvPr id="19" name="圆角矩形 18"/>
            <p:cNvSpPr/>
            <p:nvPr/>
          </p:nvSpPr>
          <p:spPr>
            <a:xfrm>
              <a:off x="471835" y="4694020"/>
              <a:ext cx="11248331" cy="1327268"/>
            </a:xfrm>
            <a:prstGeom prst="roundRect">
              <a:avLst>
                <a:gd name="adj" fmla="val 605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95400" y="2672189"/>
                <a:ext cx="10801200" cy="87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-3|=-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672189"/>
                <a:ext cx="10801200" cy="875048"/>
              </a:xfrm>
              <a:prstGeom prst="rect">
                <a:avLst/>
              </a:prstGeom>
              <a:blipFill rotWithShape="0">
                <a:blip r:embed="rId9"/>
                <a:stretch>
                  <a:fillRect l="-1129" r="-2088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8579108" y="1312895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[-1,3]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课时对点练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90000" y="1260676"/>
                <a:ext cx="11412000" cy="2094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运算的结果是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A.2	B.-2	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C.±2	D.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不确定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260676"/>
                <a:ext cx="11412000" cy="2094228"/>
              </a:xfrm>
              <a:prstGeom prst="rect">
                <a:avLst/>
              </a:prstGeom>
              <a:blipFill rotWithShape="0">
                <a:blip r:embed="rId2"/>
                <a:stretch>
                  <a:fillRect l="-1122" b="-4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基础巩固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63352" y="191599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3501008"/>
            <a:ext cx="11248331" cy="1080120"/>
            <a:chOff x="471835" y="4581128"/>
            <a:chExt cx="11248331" cy="1080120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1"/>
              <a:ext cx="11248331" cy="967227"/>
            </a:xfrm>
            <a:prstGeom prst="roundRect">
              <a:avLst>
                <a:gd name="adj" fmla="val 1020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23392" y="3717032"/>
                <a:ext cx="11017224" cy="801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3717032"/>
                <a:ext cx="11017224" cy="801566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9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620688"/>
                <a:ext cx="11412000" cy="2180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B.-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D.±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20688"/>
                <a:ext cx="11412000" cy="2180790"/>
              </a:xfrm>
              <a:prstGeom prst="rect">
                <a:avLst/>
              </a:prstGeom>
              <a:blipFill rotWithShape="0">
                <a:blip r:embed="rId2"/>
                <a:stretch>
                  <a:fillRect l="-1122" b="-2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489268" y="200047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168769"/>
            <a:ext cx="11248331" cy="1916415"/>
            <a:chOff x="471835" y="4581128"/>
            <a:chExt cx="11248331" cy="1916415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9"/>
              <a:ext cx="11248331" cy="1803524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95400" y="3429000"/>
                <a:ext cx="10801200" cy="1447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次方根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是偶数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次方根有两个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且互为相反数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429000"/>
                <a:ext cx="10801200" cy="1447897"/>
              </a:xfrm>
              <a:prstGeom prst="rect">
                <a:avLst/>
              </a:prstGeom>
              <a:blipFill rotWithShape="0">
                <a:blip r:embed="rId19"/>
                <a:stretch>
                  <a:fillRect l="-1129" b="-4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582588"/>
                <a:ext cx="11412000" cy="2092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有意义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A.[2,+∞)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.[2,4)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(4,+∞)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C.(-∞,2)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(2,+∞)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.(-∞,4)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(4,+∞)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82588"/>
                <a:ext cx="11412000" cy="2092239"/>
              </a:xfrm>
              <a:prstGeom prst="rect">
                <a:avLst/>
              </a:prstGeom>
              <a:blipFill rotWithShape="0">
                <a:blip r:embed="rId2"/>
                <a:stretch>
                  <a:fillRect l="-1122" b="-37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9"/>
          <p:cNvSpPr txBox="1"/>
          <p:nvPr/>
        </p:nvSpPr>
        <p:spPr>
          <a:xfrm>
            <a:off x="4815450" y="1236912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149476"/>
            <a:ext cx="11248331" cy="1791692"/>
            <a:chOff x="471835" y="4581128"/>
            <a:chExt cx="11248331" cy="1791692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1678800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95400" y="3284984"/>
                <a:ext cx="10801200" cy="1534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由题意可知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2≥0,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4≠0,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≠4.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284984"/>
                <a:ext cx="10801200" cy="1534074"/>
              </a:xfrm>
              <a:prstGeom prst="rect">
                <a:avLst/>
              </a:prstGeom>
              <a:blipFill rotWithShape="0">
                <a:blip r:embed="rId1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404664"/>
                <a:ext cx="11412000" cy="33992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下列选项中正确的是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A.81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次方根是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的运算结果是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±2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为大于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的奇数时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对任意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都有意义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为大于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的偶数时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只有当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时才有意义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04664"/>
                <a:ext cx="11412000" cy="3399264"/>
              </a:xfrm>
              <a:prstGeom prst="rect">
                <a:avLst/>
              </a:prstGeom>
              <a:blipFill rotWithShape="0">
                <a:blip r:embed="rId18"/>
                <a:stretch>
                  <a:fillRect l="-1122" b="-1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9"/>
          <p:cNvSpPr txBox="1"/>
          <p:nvPr/>
        </p:nvSpPr>
        <p:spPr>
          <a:xfrm>
            <a:off x="245934" y="234982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752" y="2980263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3979877"/>
            <a:ext cx="11248331" cy="1872208"/>
            <a:chOff x="471835" y="4581128"/>
            <a:chExt cx="11248331" cy="1872208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1759316"/>
            </a:xfrm>
            <a:prstGeom prst="roundRect">
              <a:avLst>
                <a:gd name="adj" fmla="val 587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95400" y="4239334"/>
                <a:ext cx="10801200" cy="1360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次方根应是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±3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中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由根式的性质知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正确的应为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CD.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239334"/>
                <a:ext cx="10801200" cy="1360822"/>
              </a:xfrm>
              <a:prstGeom prst="rect">
                <a:avLst/>
              </a:prstGeom>
              <a:blipFill rotWithShape="0">
                <a:blip r:embed="rId19"/>
                <a:stretch>
                  <a:fillRect l="-1129" b="-11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2090" y="692696"/>
                <a:ext cx="11298075" cy="2358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则化简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(4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的结果是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B.1-4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692696"/>
                <a:ext cx="11298075" cy="2358466"/>
              </a:xfrm>
              <a:prstGeom prst="rect">
                <a:avLst/>
              </a:prstGeom>
              <a:blipFill rotWithShape="0">
                <a:blip r:embed="rId2"/>
                <a:stretch>
                  <a:fillRect l="-1079"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圆角矩形 43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3001993" y="153559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3263786"/>
            <a:ext cx="11248331" cy="2088232"/>
            <a:chOff x="471835" y="4581128"/>
            <a:chExt cx="11248331" cy="2088232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1975340"/>
            </a:xfrm>
            <a:prstGeom prst="roundRect">
              <a:avLst>
                <a:gd name="adj" fmla="val 604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72759" y="3407802"/>
                <a:ext cx="10895849" cy="1787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-1&lt;0,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(4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-1|=-(4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-1)=1-4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59" y="3407802"/>
                <a:ext cx="10895849" cy="1787605"/>
              </a:xfrm>
              <a:prstGeom prst="rect">
                <a:avLst/>
              </a:prstGeom>
              <a:blipFill rotWithShape="0">
                <a:blip r:embed="rId19"/>
                <a:stretch>
                  <a:fillRect l="-1119" b="-2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hlinkClick r:id="rId2" action="ppaction://hlinksldjump"/>
          </p:cNvPr>
          <p:cNvSpPr txBox="1"/>
          <p:nvPr/>
        </p:nvSpPr>
        <p:spPr>
          <a:xfrm>
            <a:off x="2018184" y="2132856"/>
            <a:ext cx="468052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一、</a:t>
            </a:r>
            <a:r>
              <a:rPr lang="en-US" altLang="zh-CN" sz="2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次方根的概念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hlinkClick r:id="rId3" action="ppaction://hlinksldjump"/>
          </p:cNvPr>
          <p:cNvSpPr txBox="1"/>
          <p:nvPr/>
        </p:nvSpPr>
        <p:spPr>
          <a:xfrm>
            <a:off x="2020717" y="2910030"/>
            <a:ext cx="551544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二、利用根式的性质化简或求值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本框 9">
            <a:hlinkClick r:id="rId4" action="ppaction://hlinksldjump"/>
          </p:cNvPr>
          <p:cNvSpPr txBox="1"/>
          <p:nvPr/>
        </p:nvSpPr>
        <p:spPr>
          <a:xfrm>
            <a:off x="1991544" y="5321832"/>
            <a:ext cx="194931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课时对点练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2" name="文本框 11">
            <a:hlinkClick r:id="rId5" action="ppaction://hlinksldjump"/>
          </p:cNvPr>
          <p:cNvSpPr txBox="1"/>
          <p:nvPr/>
        </p:nvSpPr>
        <p:spPr>
          <a:xfrm>
            <a:off x="2020718" y="3727343"/>
            <a:ext cx="4677986" cy="53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三、有限制条件的根式的化简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本框 12">
            <a:hlinkClick r:id="rId6" action="ppaction://hlinksldjump"/>
          </p:cNvPr>
          <p:cNvSpPr txBox="1"/>
          <p:nvPr/>
        </p:nvSpPr>
        <p:spPr>
          <a:xfrm>
            <a:off x="2020718" y="4544656"/>
            <a:ext cx="1653650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随堂演练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7670" y="-97155"/>
            <a:ext cx="7128491" cy="6692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内容索引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5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16076" y="692696"/>
                <a:ext cx="11368555" cy="2411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6.(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(1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的取值可以是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A.-1	B.-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D.1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6" y="692696"/>
                <a:ext cx="11368555" cy="2411173"/>
              </a:xfrm>
              <a:prstGeom prst="rect">
                <a:avLst/>
              </a:prstGeom>
              <a:blipFill rotWithShape="0">
                <a:blip r:embed="rId2"/>
                <a:stretch>
                  <a:fillRect l="-1072" b="-2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63352" y="162474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63352" y="228537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507232" y="153261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835" y="3475608"/>
            <a:ext cx="11248331" cy="1969616"/>
            <a:chOff x="471835" y="4581128"/>
            <a:chExt cx="11248331" cy="1969616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1856724"/>
            </a:xfrm>
            <a:prstGeom prst="roundRect">
              <a:avLst>
                <a:gd name="adj" fmla="val 530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95400" y="3742166"/>
                <a:ext cx="10801200" cy="1620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(1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-1|=1-2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742166"/>
                <a:ext cx="10801200" cy="1620315"/>
              </a:xfrm>
              <a:prstGeom prst="rect">
                <a:avLst/>
              </a:prstGeom>
              <a:blipFill rotWithShape="0">
                <a:blip r:embed="rId19"/>
                <a:stretch>
                  <a:fillRect l="-1129" b="-1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1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2090" y="811076"/>
                <a:ext cx="11298075" cy="817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-|2-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u="sng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&gt;3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811076"/>
                <a:ext cx="11298075" cy="817724"/>
              </a:xfrm>
              <a:prstGeom prst="rect">
                <a:avLst/>
              </a:prstGeom>
              <a:blipFill rotWithShape="0">
                <a:blip r:embed="rId18"/>
                <a:stretch>
                  <a:fillRect l="-1079" b="-8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/>
          <p:cNvGrpSpPr/>
          <p:nvPr/>
        </p:nvGrpSpPr>
        <p:grpSpPr>
          <a:xfrm>
            <a:off x="471835" y="2060848"/>
            <a:ext cx="11248331" cy="2520280"/>
            <a:chOff x="471835" y="4581128"/>
            <a:chExt cx="11248331" cy="2520280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2407388"/>
            </a:xfrm>
            <a:prstGeom prst="roundRect">
              <a:avLst>
                <a:gd name="adj" fmla="val 21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95400" y="2276872"/>
                <a:ext cx="10801200" cy="2167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-|2-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-|2-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|=|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-3|-|2-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=5-2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&gt;3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-3+2-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276872"/>
                <a:ext cx="10801200" cy="2167709"/>
              </a:xfrm>
              <a:prstGeom prst="rect">
                <a:avLst/>
              </a:prstGeom>
              <a:blipFill rotWithShape="0">
                <a:blip r:embed="rId19"/>
                <a:stretch>
                  <a:fillRect l="-1129" b="-3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7112821" y="1027100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5-2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840416" y="102710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-1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407368" y="1229437"/>
                <a:ext cx="11449272" cy="87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229437"/>
                <a:ext cx="11449272" cy="875048"/>
              </a:xfrm>
              <a:prstGeom prst="rect">
                <a:avLst/>
              </a:prstGeom>
              <a:blipFill rotWithShape="0">
                <a:blip r:embed="rId19"/>
                <a:stretch>
                  <a:fillRect l="-1118" b="-6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471835" y="2454796"/>
            <a:ext cx="11248331" cy="2342356"/>
            <a:chOff x="471835" y="4581128"/>
            <a:chExt cx="11248331" cy="2342356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2229464"/>
            </a:xfrm>
            <a:prstGeom prst="roundRect">
              <a:avLst>
                <a:gd name="adj" fmla="val 322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95400" y="2751537"/>
                <a:ext cx="6192688" cy="1932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|+(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0,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751537"/>
                <a:ext cx="6192688" cy="1932324"/>
              </a:xfrm>
              <a:prstGeom prst="rect">
                <a:avLst/>
              </a:prstGeom>
              <a:blipFill rotWithShape="0">
                <a:blip r:embed="rId20"/>
                <a:stretch>
                  <a:fillRect l="-19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804631" y="471257"/>
                <a:ext cx="3029612" cy="1534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0,</m:t>
                              </m:r>
                              <m:r>
                                <a:rPr lang="en-US" altLang="zh-CN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8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8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8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8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31" y="471257"/>
                <a:ext cx="3029612" cy="153407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917429"/>
                <a:ext cx="11412000" cy="1512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17429"/>
                <a:ext cx="11412000" cy="1512465"/>
              </a:xfrm>
              <a:prstGeom prst="rect">
                <a:avLst/>
              </a:prstGeom>
              <a:blipFill rotWithShape="0">
                <a:blip r:embed="rId2"/>
                <a:stretch>
                  <a:fillRect l="-1122" b="-2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2636912"/>
            <a:ext cx="11412000" cy="2664296"/>
            <a:chOff x="319674" y="2575382"/>
            <a:chExt cx="11412000" cy="2664296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2664296"/>
              <a:chOff x="319674" y="476672"/>
              <a:chExt cx="11412000" cy="2664296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2551405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23392" y="2780928"/>
                <a:ext cx="11017224" cy="243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+1)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+1|=-2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780928"/>
                <a:ext cx="11017224" cy="2433936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3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989373"/>
                <a:ext cx="11412000" cy="87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89373"/>
                <a:ext cx="11412000" cy="875048"/>
              </a:xfrm>
              <a:prstGeom prst="rect">
                <a:avLst/>
              </a:prstGeom>
              <a:blipFill rotWithShape="0">
                <a:blip r:embed="rId2"/>
                <a:stretch>
                  <a:fillRect l="-1122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2179464"/>
            <a:ext cx="11412000" cy="3265760"/>
            <a:chOff x="319674" y="2575382"/>
            <a:chExt cx="11412000" cy="3265760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3265760"/>
              <a:chOff x="319674" y="476672"/>
              <a:chExt cx="11412000" cy="3265760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3152869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23392" y="2350785"/>
                <a:ext cx="11017224" cy="2950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为大于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的偶数时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为大于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的奇数时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350785"/>
                <a:ext cx="11017224" cy="2950423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1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1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90000" y="908720"/>
                <a:ext cx="11412000" cy="87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08720"/>
                <a:ext cx="11412000" cy="875048"/>
              </a:xfrm>
              <a:prstGeom prst="rect">
                <a:avLst/>
              </a:prstGeom>
              <a:blipFill rotWithShape="0">
                <a:blip r:embed="rId18"/>
                <a:stretch>
                  <a:fillRect l="-1122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90000" y="2008569"/>
            <a:ext cx="11412000" cy="3168352"/>
            <a:chOff x="319674" y="2575382"/>
            <a:chExt cx="11412000" cy="3168352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3168352"/>
              <a:chOff x="319674" y="476672"/>
              <a:chExt cx="11412000" cy="3168352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3055461"/>
              </a:xfrm>
              <a:prstGeom prst="roundRect">
                <a:avLst>
                  <a:gd name="adj" fmla="val 26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2238260"/>
                <a:ext cx="11017224" cy="2843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238260"/>
                <a:ext cx="11017224" cy="2843855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2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0024" y="742550"/>
                <a:ext cx="11004568" cy="2110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有意义时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+16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ra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的结果是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-7	B.-2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C.1	D.7-2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24" y="742550"/>
                <a:ext cx="11004568" cy="2110386"/>
              </a:xfrm>
              <a:prstGeom prst="rect">
                <a:avLst/>
              </a:prstGeom>
              <a:blipFill rotWithShape="0">
                <a:blip r:embed="rId2"/>
                <a:stretch>
                  <a:fillRect l="-1163" b="-37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63352" y="206934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综合运用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2948892"/>
            <a:ext cx="11248331" cy="3072396"/>
            <a:chOff x="471835" y="4581128"/>
            <a:chExt cx="11248331" cy="3072396"/>
          </a:xfrm>
        </p:grpSpPr>
        <p:sp>
          <p:nvSpPr>
            <p:cNvPr id="25" name="圆角矩形 24"/>
            <p:cNvSpPr/>
            <p:nvPr/>
          </p:nvSpPr>
          <p:spPr>
            <a:xfrm>
              <a:off x="471835" y="4694022"/>
              <a:ext cx="11248331" cy="2959502"/>
            </a:xfrm>
            <a:prstGeom prst="roundRect">
              <a:avLst>
                <a:gd name="adj" fmla="val 415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06069" y="3146333"/>
                <a:ext cx="10790531" cy="2874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有意义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-4&lt;0,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-3&lt;0,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所以原式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-4|-|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-3|=(4-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)-(3-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)=1.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69" y="3146333"/>
                <a:ext cx="10790531" cy="2874954"/>
              </a:xfrm>
              <a:prstGeom prst="rect">
                <a:avLst/>
              </a:prstGeom>
              <a:blipFill rotWithShape="0">
                <a:blip r:embed="rId19"/>
                <a:stretch>
                  <a:fillRect l="-1186" b="-23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294556"/>
                <a:ext cx="11394632" cy="2200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下列式子中成立的是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800" i="1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800" i="1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294556"/>
                <a:ext cx="11394632" cy="2200218"/>
              </a:xfrm>
              <a:prstGeom prst="rect">
                <a:avLst/>
              </a:prstGeom>
              <a:blipFill rotWithShape="0">
                <a:blip r:embed="rId2"/>
                <a:stretch>
                  <a:fillRect l="-1124" b="-2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圆角矩形 40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63352" y="169483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708919"/>
            <a:ext cx="11248331" cy="2520281"/>
            <a:chOff x="471835" y="4581128"/>
            <a:chExt cx="11248331" cy="2520281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1"/>
              <a:ext cx="11248331" cy="2407388"/>
            </a:xfrm>
            <a:prstGeom prst="roundRect">
              <a:avLst>
                <a:gd name="adj" fmla="val 29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59396" y="2924943"/>
                <a:ext cx="10873208" cy="2252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=-(-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96" y="2924943"/>
                <a:ext cx="10873208" cy="2252155"/>
              </a:xfrm>
              <a:prstGeom prst="rect">
                <a:avLst/>
              </a:prstGeom>
              <a:blipFill rotWithShape="0">
                <a:blip r:embed="rId19"/>
                <a:stretch>
                  <a:fillRect l="-1121"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2090" y="246841"/>
                <a:ext cx="11362541" cy="2822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1)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的结果是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.-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246841"/>
                <a:ext cx="11362541" cy="2822119"/>
              </a:xfrm>
              <a:prstGeom prst="rect">
                <a:avLst/>
              </a:prstGeom>
              <a:blipFill rotWithShape="0">
                <a:blip r:embed="rId2"/>
                <a:stretch>
                  <a:fillRect l="-1073" b="-1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1993" y="154298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3140968"/>
            <a:ext cx="11248331" cy="2846411"/>
            <a:chOff x="471835" y="4581128"/>
            <a:chExt cx="11248331" cy="2846411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2733519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69273" y="3395511"/>
                <a:ext cx="10899335" cy="2413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因为原式有意义的条件是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1)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  <m:r>
                                      <a:rPr lang="en-US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3" y="3395511"/>
                <a:ext cx="10899335" cy="2413161"/>
              </a:xfrm>
              <a:prstGeom prst="rect">
                <a:avLst/>
              </a:prstGeom>
              <a:blipFill rotWithShape="0">
                <a:blip r:embed="rId19"/>
                <a:stretch>
                  <a:fillRect l="-1174" b="-58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07368" y="353740"/>
                <a:ext cx="11377264" cy="1407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3+2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353740"/>
                <a:ext cx="11377264" cy="1407629"/>
              </a:xfrm>
              <a:prstGeom prst="rect">
                <a:avLst/>
              </a:prstGeom>
              <a:blipFill rotWithShape="0">
                <a:blip r:embed="rId18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/>
          <p:cNvGrpSpPr/>
          <p:nvPr/>
        </p:nvGrpSpPr>
        <p:grpSpPr>
          <a:xfrm>
            <a:off x="471835" y="2056532"/>
            <a:ext cx="11248331" cy="2740620"/>
            <a:chOff x="471835" y="4581128"/>
            <a:chExt cx="11248331" cy="2740620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2627729"/>
            </a:xfrm>
            <a:prstGeom prst="roundRect">
              <a:avLst>
                <a:gd name="adj" fmla="val 413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95400" y="2311861"/>
                <a:ext cx="10801200" cy="2306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3+2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(3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(3+2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)(3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(3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311861"/>
                <a:ext cx="10801200" cy="2306465"/>
              </a:xfrm>
              <a:prstGeom prst="rect">
                <a:avLst/>
              </a:prstGeom>
              <a:blipFill rotWithShape="0">
                <a:blip r:embed="rId1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802152" y="692696"/>
                <a:ext cx="1457643" cy="801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3-2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52" y="692696"/>
                <a:ext cx="1457643" cy="801566"/>
              </a:xfrm>
              <a:prstGeom prst="rect">
                <a:avLst/>
              </a:prstGeom>
              <a:blipFill rotWithShape="0">
                <a:blip r:embed="rId20"/>
                <a:stretch>
                  <a:fillRect b="-9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en-US" altLang="zh-CN" sz="6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次方根的概念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90000" y="1255996"/>
                <a:ext cx="11412000" cy="921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使得等式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成立的实数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的值为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255996"/>
                <a:ext cx="11412000" cy="921791"/>
              </a:xfrm>
              <a:prstGeom prst="rect">
                <a:avLst/>
              </a:prstGeom>
              <a:blipFill rotWithShape="0">
                <a:blip r:embed="rId2"/>
                <a:stretch>
                  <a:fillRect l="-1122" b="-52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边形 2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拓广探究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18163" y="1347559"/>
            <a:ext cx="3642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835" y="184324"/>
            <a:ext cx="11248331" cy="5899092"/>
            <a:chOff x="471835" y="4581128"/>
            <a:chExt cx="11248331" cy="5899092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5786201"/>
            </a:xfrm>
            <a:prstGeom prst="roundRect">
              <a:avLst>
                <a:gd name="adj" fmla="val 122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5" name="圆角矩形 4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0" name="圆角矩形 5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95400" y="336972"/>
                <a:ext cx="10801200" cy="5746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由题意可得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设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800" dirty="0" smtClean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-2)=0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-2)(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+1)=0,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舍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舍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=8.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36972"/>
                <a:ext cx="10801200" cy="5746445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32048" y="907145"/>
                <a:ext cx="11369952" cy="1790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16.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0.125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8" y="907145"/>
                <a:ext cx="11369952" cy="1790875"/>
              </a:xfrm>
              <a:prstGeom prst="rect">
                <a:avLst/>
              </a:prstGeom>
              <a:blipFill rotWithShape="0">
                <a:blip r:embed="rId18"/>
                <a:stretch>
                  <a:fillRect l="-1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90000" y="2996952"/>
            <a:ext cx="11412000" cy="1626592"/>
            <a:chOff x="319674" y="2575382"/>
            <a:chExt cx="11412000" cy="1626592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1626592"/>
              <a:chOff x="319674" y="476672"/>
              <a:chExt cx="11412000" cy="1626592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1513700"/>
              </a:xfrm>
              <a:prstGeom prst="roundRect">
                <a:avLst>
                  <a:gd name="adj" fmla="val 63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3039368"/>
                <a:ext cx="11017224" cy="1407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27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3039368"/>
                <a:ext cx="11017224" cy="1407629"/>
              </a:xfrm>
              <a:prstGeom prst="rect">
                <a:avLst/>
              </a:prstGeom>
              <a:blipFill rotWithShape="0">
                <a:blip r:embed="rId19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32048" y="404664"/>
                <a:ext cx="11369952" cy="929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11+6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8" y="404664"/>
                <a:ext cx="11369952" cy="929293"/>
              </a:xfrm>
              <a:prstGeom prst="rect">
                <a:avLst/>
              </a:prstGeom>
              <a:blipFill rotWithShape="0">
                <a:blip r:embed="rId18"/>
                <a:stretch>
                  <a:fillRect l="-1126" b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90000" y="1498629"/>
            <a:ext cx="11412000" cy="4306634"/>
            <a:chOff x="319674" y="2575382"/>
            <a:chExt cx="11412000" cy="4306634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4306634"/>
              <a:chOff x="319674" y="476672"/>
              <a:chExt cx="11412000" cy="4306634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4193743"/>
              </a:xfrm>
              <a:prstGeom prst="roundRect">
                <a:avLst>
                  <a:gd name="adj" fmla="val 222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1806605"/>
                <a:ext cx="11017224" cy="3998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方法一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11+6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(3+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(3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方法二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11+6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=11+6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11+6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+11-6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=22+2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=36,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=6.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806605"/>
                <a:ext cx="11017224" cy="3998659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1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61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32048" y="404664"/>
                <a:ext cx="11369952" cy="1073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128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的七次方根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8" y="404664"/>
                <a:ext cx="11369952" cy="1073692"/>
              </a:xfrm>
              <a:prstGeom prst="rect">
                <a:avLst/>
              </a:prstGeom>
              <a:blipFill rotWithShape="0">
                <a:blip r:embed="rId18"/>
                <a:stretch>
                  <a:fillRect l="-1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90000" y="1498629"/>
            <a:ext cx="11412000" cy="4306634"/>
            <a:chOff x="319674" y="2575382"/>
            <a:chExt cx="11412000" cy="4306634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4306634"/>
              <a:chOff x="319674" y="476672"/>
              <a:chExt cx="11412000" cy="4306634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4193743"/>
              </a:xfrm>
              <a:prstGeom prst="roundRect">
                <a:avLst>
                  <a:gd name="adj" fmla="val 222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1700808"/>
                <a:ext cx="11017224" cy="3997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128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的七次方根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128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(1+</m:t>
                        </m:r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)(1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)(1+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700808"/>
                <a:ext cx="11017224" cy="3997120"/>
              </a:xfrm>
              <a:prstGeom prst="rect">
                <a:avLst/>
              </a:prstGeom>
              <a:blipFill rotWithShape="0">
                <a:blip r:embed="rId19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返回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4" name="同侧圆角矩形 3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8897" y="2441009"/>
            <a:ext cx="3934206" cy="718692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 dirty="0"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8739" y="3406502"/>
            <a:ext cx="4172396" cy="239316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03511" y="3860948"/>
            <a:ext cx="7184978" cy="140937"/>
            <a:chOff x="2784399" y="3860948"/>
            <a:chExt cx="7184978" cy="14093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714779"/>
            <a:ext cx="11519302" cy="77000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701691"/>
            <a:ext cx="98688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&gt;0),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的什么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这样的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有几个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呢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30772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1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20843" y="1607330"/>
            <a:ext cx="11350315" cy="1315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&gt;0),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的平方根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这样的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有两个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的立方根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这样的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有一个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993816"/>
            <a:ext cx="11519302" cy="136715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980728"/>
            <a:ext cx="9724804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类比平方根、立方根的概念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试着说说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次方根、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次方根、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次方根等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你认为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次方根应该是什么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109809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42067" y="2504987"/>
            <a:ext cx="113078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比如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(±2)</a:t>
            </a:r>
            <a:r>
              <a:rPr lang="en-US" altLang="zh-CN" sz="28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=16,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我们把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±2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次方根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;(±3)</a:t>
            </a:r>
            <a:r>
              <a:rPr lang="en-US" altLang="zh-CN" sz="28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=81,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我们把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±3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81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次方根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;(-2)</a:t>
            </a:r>
            <a:r>
              <a:rPr lang="en-US" altLang="zh-CN" sz="28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=-32,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我们把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-32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次方根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;(±2)</a:t>
            </a:r>
            <a:r>
              <a:rPr lang="en-US" altLang="zh-CN" sz="28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024,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我们把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±2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024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次方根等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类比上述过程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我们可以得到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那么我们把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次方根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196752"/>
            <a:ext cx="114158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次方根的定义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i="1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&gt;1,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次方根的表示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&gt;1,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50008"/>
              </p:ext>
            </p:extLst>
          </p:nvPr>
        </p:nvGraphicFramePr>
        <p:xfrm>
          <a:off x="534000" y="3369504"/>
          <a:ext cx="11124000" cy="2003712"/>
        </p:xfrm>
        <a:graphic>
          <a:graphicData uri="http://schemas.openxmlformats.org/drawingml/2006/table">
            <a:tbl>
              <a:tblPr firstRow="1" firstCol="1" bandRow="1"/>
              <a:tblGrid>
                <a:gridCol w="3708000"/>
                <a:gridCol w="3708000"/>
                <a:gridCol w="3708000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的奇偶性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912" marR="13912" marT="13912" marB="13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次方根的表示符号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702" marR="12702" marT="13912" marB="13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的取值范围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912" marR="13912" marT="13912" marB="13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为奇数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912" marR="13912" marT="13912" marB="13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912" marR="13912" marT="13912" marB="13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R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912" marR="13912" marT="13912" marB="13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为偶数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912" marR="13912" marT="13912" marB="13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912" marR="13912" marT="13912" marB="13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912" marR="13912" marT="13912" marB="139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692043" y="4085364"/>
                <a:ext cx="792460" cy="528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zh-CN" alt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043" y="4085364"/>
                <a:ext cx="792460" cy="5280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543799" y="4759563"/>
                <a:ext cx="1052148" cy="528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±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99" y="4759563"/>
                <a:ext cx="1052148" cy="528030"/>
              </a:xfrm>
              <a:prstGeom prst="rect">
                <a:avLst/>
              </a:prstGeom>
              <a:blipFill rotWithShape="0">
                <a:blip r:embed="rId3"/>
                <a:stretch>
                  <a:fillRect l="-11561" t="-1162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9220808" y="4742145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(0,+∞)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32104" y="1950804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次方根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88075" y="1051795"/>
                <a:ext cx="11415850" cy="50649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根式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式子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___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叫作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根式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叫作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叫作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根式的性质是化简根式的重要依据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没有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偶次方根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次方根等于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记作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ra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(3)(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(4)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为大于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的奇数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(5)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bar>
                                <m:bar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zh-CN" sz="2800" b="0" i="1" smtClean="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     </m:t>
                                  </m:r>
                                </m:e>
                              </m:ba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≥0,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bar>
                                <m:bar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zh-CN" sz="2800" b="0" i="1" smtClean="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        </m:t>
                                  </m:r>
                                </m:e>
                              </m:ba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为大于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的偶数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75" y="1051795"/>
                <a:ext cx="11415850" cy="5064976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5868354" y="117062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根指数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37879" y="118084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被开方数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5297" y="245572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负数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05306" y="31920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54372" y="384199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423592" y="5013176"/>
                <a:ext cx="4932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5013176"/>
                <a:ext cx="49321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397465" y="5480650"/>
                <a:ext cx="7609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465" y="5480650"/>
                <a:ext cx="76091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2098217" y="1125328"/>
                <a:ext cx="792460" cy="528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zh-CN" altLang="zh-CN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altLang="zh-CN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方正中等线简体" panose="03000509000000000000" pitchFamily="65" charset="-122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217" y="1125328"/>
                <a:ext cx="792460" cy="5280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8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UxMzYyNWY2NWY2YzJiNDhhOWY1MTc3YjU1YjFhYWE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1659</Words>
  <Application>Microsoft Office PowerPoint</Application>
  <PresentationFormat>宽屏</PresentationFormat>
  <Paragraphs>659</Paragraphs>
  <Slides>55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55</vt:i4>
      </vt:variant>
    </vt:vector>
  </HeadingPairs>
  <TitlesOfParts>
    <vt:vector size="71" baseType="lpstr">
      <vt:lpstr>Adobe 黑体 Std R</vt:lpstr>
      <vt:lpstr>DOUYU Font</vt:lpstr>
      <vt:lpstr>方正仿宋_GBK</vt:lpstr>
      <vt:lpstr>方正中等线简体</vt:lpstr>
      <vt:lpstr>黑体</vt:lpstr>
      <vt:lpstr>华文细黑</vt:lpstr>
      <vt:lpstr>楷体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数学课件</dc:title>
  <dc:creator>金榜苑</dc:creator>
  <cp:lastModifiedBy>Administrator</cp:lastModifiedBy>
  <cp:revision>1460</cp:revision>
  <dcterms:created xsi:type="dcterms:W3CDTF">2019-11-13T09:14:00Z</dcterms:created>
  <dcterms:modified xsi:type="dcterms:W3CDTF">2024-05-24T06:46:30Z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E7109FDD4C1842B0AE5A135C15BEF811_13</vt:lpwstr>
  </property>
  <property fmtid="{D5CDD505-2E9C-101B-9397-08002B2CF9AE}" pid="3" name="KSOProductBuildVer">
    <vt:lpwstr>2052-12.1.0.16417</vt:lpwstr>
  </property>
</Properties>
</file>