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817" r:id="rId2"/>
    <p:sldId id="710" r:id="rId3"/>
    <p:sldId id="914" r:id="rId4"/>
    <p:sldId id="716" r:id="rId5"/>
    <p:sldId id="872" r:id="rId6"/>
    <p:sldId id="565" r:id="rId7"/>
    <p:sldId id="876" r:id="rId8"/>
    <p:sldId id="919" r:id="rId9"/>
    <p:sldId id="672" r:id="rId10"/>
    <p:sldId id="723" r:id="rId11"/>
    <p:sldId id="878" r:id="rId12"/>
    <p:sldId id="813" r:id="rId13"/>
    <p:sldId id="831" r:id="rId14"/>
    <p:sldId id="851" r:id="rId15"/>
    <p:sldId id="916" r:id="rId16"/>
    <p:sldId id="823" r:id="rId17"/>
    <p:sldId id="731" r:id="rId18"/>
    <p:sldId id="815" r:id="rId19"/>
    <p:sldId id="749" r:id="rId20"/>
    <p:sldId id="888" r:id="rId21"/>
    <p:sldId id="887" r:id="rId22"/>
    <p:sldId id="824" r:id="rId23"/>
    <p:sldId id="770" r:id="rId24"/>
    <p:sldId id="920" r:id="rId25"/>
    <p:sldId id="753" r:id="rId26"/>
    <p:sldId id="814" r:id="rId27"/>
    <p:sldId id="755" r:id="rId28"/>
    <p:sldId id="756" r:id="rId29"/>
    <p:sldId id="903" r:id="rId30"/>
    <p:sldId id="757" r:id="rId31"/>
    <p:sldId id="758" r:id="rId32"/>
    <p:sldId id="816" r:id="rId33"/>
    <p:sldId id="319" r:id="rId34"/>
    <p:sldId id="320" r:id="rId35"/>
    <p:sldId id="321" r:id="rId36"/>
    <p:sldId id="921" r:id="rId37"/>
    <p:sldId id="322" r:id="rId38"/>
    <p:sldId id="323" r:id="rId39"/>
    <p:sldId id="858" r:id="rId40"/>
    <p:sldId id="324" r:id="rId41"/>
    <p:sldId id="906" r:id="rId42"/>
    <p:sldId id="325" r:id="rId43"/>
    <p:sldId id="326" r:id="rId44"/>
    <p:sldId id="327" r:id="rId45"/>
    <p:sldId id="860" r:id="rId46"/>
    <p:sldId id="328" r:id="rId47"/>
    <p:sldId id="910" r:id="rId48"/>
    <p:sldId id="922" r:id="rId49"/>
    <p:sldId id="329" r:id="rId50"/>
    <p:sldId id="864" r:id="rId51"/>
    <p:sldId id="330" r:id="rId52"/>
    <p:sldId id="865" r:id="rId53"/>
    <p:sldId id="331" r:id="rId54"/>
    <p:sldId id="866" r:id="rId55"/>
    <p:sldId id="332" r:id="rId56"/>
    <p:sldId id="923" r:id="rId57"/>
    <p:sldId id="333" r:id="rId58"/>
    <p:sldId id="651" r:id="rId59"/>
    <p:sldId id="334" r:id="rId60"/>
    <p:sldId id="924" r:id="rId61"/>
    <p:sldId id="868" r:id="rId62"/>
    <p:sldId id="867" r:id="rId63"/>
    <p:sldId id="926" r:id="rId64"/>
    <p:sldId id="925" r:id="rId65"/>
    <p:sldId id="822" r:id="rId66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 varScale="1">
        <p:scale>
          <a:sx n="108" d="100"/>
          <a:sy n="108" d="100"/>
        </p:scale>
        <p:origin x="84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0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7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23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36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4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18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7.xml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26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19" Type="http://schemas.openxmlformats.org/officeDocument/2006/relationships/image" Target="../media/image27.png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28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19" Type="http://schemas.openxmlformats.org/officeDocument/2006/relationships/image" Target="../media/image29.png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30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31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32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19" Type="http://schemas.openxmlformats.org/officeDocument/2006/relationships/image" Target="../media/image33.png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34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35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36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19" Type="http://schemas.openxmlformats.org/officeDocument/2006/relationships/image" Target="../media/image37.png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notesSlide" Target="../notesSlides/notesSlide1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38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19" Type="http://schemas.openxmlformats.org/officeDocument/2006/relationships/image" Target="../media/image39.png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40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41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42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43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44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45.png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46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9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7.xml"/><Relationship Id="rId2" Type="http://schemas.openxmlformats.org/officeDocument/2006/relationships/image" Target="../media/image47.png"/><Relationship Id="rId16" Type="http://schemas.openxmlformats.org/officeDocument/2006/relationships/slide" Target="slide55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3.xml"/><Relationship Id="rId10" Type="http://schemas.openxmlformats.org/officeDocument/2006/relationships/slide" Target="slide43.xml"/><Relationship Id="rId19" Type="http://schemas.openxmlformats.org/officeDocument/2006/relationships/image" Target="../media/image14.TIF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50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19" Type="http://schemas.openxmlformats.org/officeDocument/2006/relationships/image" Target="../media/image14.TIF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51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15.TIF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53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15.TIF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54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19" Type="http://schemas.openxmlformats.org/officeDocument/2006/relationships/image" Target="../media/image15.TIF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15.TIF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1.xml"/><Relationship Id="rId18" Type="http://schemas.openxmlformats.org/officeDocument/2006/relationships/image" Target="../media/image55.png"/><Relationship Id="rId3" Type="http://schemas.openxmlformats.org/officeDocument/2006/relationships/slide" Target="slide34.xml"/><Relationship Id="rId21" Type="http://schemas.openxmlformats.org/officeDocument/2006/relationships/image" Target="../media/image13.png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9.xml"/><Relationship Id="rId2" Type="http://schemas.openxmlformats.org/officeDocument/2006/relationships/slide" Target="slide33.xml"/><Relationship Id="rId16" Type="http://schemas.openxmlformats.org/officeDocument/2006/relationships/slide" Target="slide57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5.xml"/><Relationship Id="rId10" Type="http://schemas.openxmlformats.org/officeDocument/2006/relationships/slide" Target="slide44.xml"/><Relationship Id="rId19" Type="http://schemas.openxmlformats.org/officeDocument/2006/relationships/image" Target="../media/image15.TIF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3199" dirty="0" smtClean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3199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3199" dirty="0" smtClean="0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109128" y="2824256"/>
            <a:ext cx="79737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一元二次不等式的综合问题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692696"/>
                <a:ext cx="11339992" cy="1654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解下列不等式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692696"/>
                <a:ext cx="11339992" cy="1654684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0000" y="2500802"/>
            <a:ext cx="11412000" cy="2656390"/>
            <a:chOff x="319674" y="2575382"/>
            <a:chExt cx="11412000" cy="2656390"/>
          </a:xfrm>
        </p:grpSpPr>
        <p:grpSp>
          <p:nvGrpSpPr>
            <p:cNvPr id="16" name="组合 15"/>
            <p:cNvGrpSpPr/>
            <p:nvPr/>
          </p:nvGrpSpPr>
          <p:grpSpPr>
            <a:xfrm>
              <a:off x="319674" y="2575382"/>
              <a:ext cx="11412000" cy="2656390"/>
              <a:chOff x="319674" y="476672"/>
              <a:chExt cx="11412000" cy="265639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254349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2708920"/>
                <a:ext cx="10909212" cy="227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可转化成不等式组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3)≥0,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≠3.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即原不等式的解集为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708920"/>
                <a:ext cx="10909212" cy="2272353"/>
              </a:xfrm>
              <a:prstGeom prst="rect">
                <a:avLst/>
              </a:prstGeom>
              <a:blipFill rotWithShape="0">
                <a:blip r:embed="rId4"/>
                <a:stretch>
                  <a:fillRect l="-1117" b="-6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836712"/>
                <a:ext cx="11339992" cy="1018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836712"/>
                <a:ext cx="11339992" cy="1018933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90000" y="2081464"/>
            <a:ext cx="11412000" cy="3160446"/>
            <a:chOff x="319674" y="2575382"/>
            <a:chExt cx="11412000" cy="3160446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3160446"/>
              <a:chOff x="319674" y="476672"/>
              <a:chExt cx="11412000" cy="316044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304755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2289582"/>
                <a:ext cx="10909212" cy="2814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289582"/>
                <a:ext cx="10909212" cy="2814040"/>
              </a:xfrm>
              <a:prstGeom prst="rect">
                <a:avLst/>
              </a:prstGeom>
              <a:blipFill rotWithShape="0">
                <a:blip r:embed="rId4"/>
                <a:stretch>
                  <a:fillRect l="-1117" b="-5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9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en-US" altLang="zh-CN" sz="6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三个二次</a:t>
            </a:r>
            <a:r>
              <a:rPr lang="en-US" altLang="zh-CN" sz="6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间的关系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188640"/>
            <a:ext cx="11412000" cy="6192688"/>
            <a:chOff x="319674" y="2575382"/>
            <a:chExt cx="11412000" cy="6192688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6192688"/>
              <a:chOff x="319674" y="476672"/>
              <a:chExt cx="11412000" cy="619268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6079797"/>
              </a:xfrm>
              <a:prstGeom prst="roundRect">
                <a:avLst>
                  <a:gd name="adj" fmla="val 187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332656"/>
                <a:ext cx="10909212" cy="595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由根与系数的关系可知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=-5,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zh-CN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332656"/>
                <a:ext cx="10909212" cy="5957657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0466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本例中条件不变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305695"/>
            <a:ext cx="11412000" cy="4449031"/>
            <a:chOff x="319674" y="2575382"/>
            <a:chExt cx="11412000" cy="4449031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4449031"/>
              <a:chOff x="319674" y="476672"/>
              <a:chExt cx="11412000" cy="4449031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336140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1521719"/>
                <a:ext cx="10909212" cy="4074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由根与系数的关系知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=-5,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521719"/>
                <a:ext cx="10909212" cy="4074449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0" y="594205"/>
            <a:ext cx="1991544" cy="523220"/>
            <a:chOff x="0" y="586780"/>
            <a:chExt cx="2209642" cy="523220"/>
          </a:xfrm>
        </p:grpSpPr>
        <p:sp>
          <p:nvSpPr>
            <p:cNvPr id="10" name="矩形 9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7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828386"/>
            <a:ext cx="11377264" cy="29687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918509"/>
            <a:ext cx="943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根据解集来判断二次项系数的符号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根据根与系数的关系把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表示出来并代入所要解的不等式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约去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将不等式化为具体的一元二次不等式求解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407668"/>
            <a:ext cx="943413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已知以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为参数的不等式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="1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求解其他不等式的解集时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一般遵循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b="1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260648"/>
            <a:ext cx="1139277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424530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0000" y="1700808"/>
            <a:ext cx="11412000" cy="4824536"/>
            <a:chOff x="319674" y="2575382"/>
            <a:chExt cx="11412000" cy="4824536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4824536"/>
              <a:chOff x="319674" y="476672"/>
              <a:chExt cx="11412000" cy="482453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4711645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51384" y="1916832"/>
                <a:ext cx="11017224" cy="449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的两根为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由根与系数的关系得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=1+2,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=1×2,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代入所求不等式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&gt;1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916832"/>
                <a:ext cx="11017224" cy="4492640"/>
              </a:xfrm>
              <a:prstGeom prst="rect">
                <a:avLst/>
              </a:prstGeom>
              <a:blipFill rotWithShape="0">
                <a:blip r:embed="rId3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412096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一元二次不等式的实际应用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537061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某农贸公司按每担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元的价格收购某农产品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元纳税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又称征税率为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个百分点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计划可收购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政府为了鼓励收购公司多收购这种农产品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决定将征税率降低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个百分点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预测收购量可增加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个百分点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写出降税后税收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的关系式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702383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691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经历从实际情境中抽象出一元二次不等式的过程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了解一元二次不等式的现实意义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能够构建一元二次函数模型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解决实际问题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0000" y="1162844"/>
            <a:ext cx="11412000" cy="3202260"/>
            <a:chOff x="319674" y="2575382"/>
            <a:chExt cx="11412000" cy="3202260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202260"/>
              <a:chOff x="319674" y="476672"/>
              <a:chExt cx="11412000" cy="3202260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4"/>
                <a:ext cx="11412000" cy="3089368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51384" y="1412776"/>
                <a:ext cx="11017224" cy="273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降低税率后的税率为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(10-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)%,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农产品的收购量为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%)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收购总金额为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%)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依题意得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=200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%)(10-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)%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(100+2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)(10-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&lt;10).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412776"/>
                <a:ext cx="11017224" cy="2734082"/>
              </a:xfrm>
              <a:prstGeom prst="rect">
                <a:avLst/>
              </a:prstGeom>
              <a:blipFill rotWithShape="0">
                <a:blip r:embed="rId3"/>
                <a:stretch>
                  <a:fillRect l="-1106"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1628800"/>
            <a:ext cx="11412000" cy="4392488"/>
            <a:chOff x="319674" y="2575382"/>
            <a:chExt cx="11412000" cy="4392488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4392488"/>
              <a:chOff x="319674" y="476672"/>
              <a:chExt cx="11412000" cy="4392488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4279597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1384" y="1844824"/>
                <a:ext cx="11017224" cy="404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原计划税收为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×10%=20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依题意得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(100+2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)(10-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×83.2%,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-84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844824"/>
                <a:ext cx="11017224" cy="4044569"/>
              </a:xfrm>
              <a:prstGeom prst="rect">
                <a:avLst/>
              </a:prstGeom>
              <a:blipFill rotWithShape="0">
                <a:blip r:embed="rId3"/>
                <a:stretch>
                  <a:fillRect l="-1106" b="-3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90000" y="260648"/>
            <a:ext cx="11412000" cy="1315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要使此项税收在税率调节后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不少于原计划税收的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83.2%,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试确定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9807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43432"/>
            <a:ext cx="9578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选取合适的字母表示题目中的未知数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由题目中给出的不等关系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列出关于未知数的不等式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求解所列出的不等式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结合题目的实际意义确定答案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利用不等式解决实际问题的一般步骤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7528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某农家院有客房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日常每间客房日租金为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每天都客满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该农家院欲提高档次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并提高租金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经市场调研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每间客房日租金每增加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客房出租数就会减少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每间客房日租金不得超过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要使每天客房的租金总收入不低于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该农家院每间客房日租金提高的空间有多大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37800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836712"/>
            <a:ext cx="11412000" cy="4392488"/>
            <a:chOff x="319674" y="2575382"/>
            <a:chExt cx="11412000" cy="4392488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4392488"/>
              <a:chOff x="319674" y="476672"/>
              <a:chExt cx="11412000" cy="4392488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4279597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41929" y="1144260"/>
            <a:ext cx="109081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设每间客房日租金提高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即每间客房日租金提高到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(80+10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则客房出租数减少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此时客房的租金总收入为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(80+10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)(20-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因为每天客房的租金总收入不低于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(80+10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)(20-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化简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100.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又由题意可知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80+10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该农家院每间客房日租金提高的空间是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419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简单的分式不等式的解法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三个二次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一元二次不等式在现实生活中的应用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等价变形转化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解分式不等式的等价变形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利用一元二次不等式解决实际问题时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应注意实际意义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764704"/>
                <a:ext cx="11412000" cy="230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A.(-1,1]	B.[-1,1)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C.[-1,1]	D.(-1,1)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64704"/>
                <a:ext cx="11412000" cy="2301015"/>
              </a:xfrm>
              <a:prstGeom prst="rect">
                <a:avLst/>
              </a:prstGeom>
              <a:blipFill rotWithShape="0">
                <a:blip r:embed="rId6"/>
                <a:stretch>
                  <a:fillRect l="-1122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501429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2014142"/>
            <a:chOff x="471835" y="4581128"/>
            <a:chExt cx="11248331" cy="2014142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19"/>
              <a:ext cx="11248331" cy="1901251"/>
            </a:xfrm>
            <a:prstGeom prst="roundRect">
              <a:avLst>
                <a:gd name="adj" fmla="val 44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95400" y="3479079"/>
                <a:ext cx="10801200" cy="1892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1)≤0,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1≠0,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479079"/>
                <a:ext cx="10801200" cy="1892056"/>
              </a:xfrm>
              <a:prstGeom prst="rect">
                <a:avLst/>
              </a:prstGeom>
              <a:blipFill rotWithShape="0">
                <a:blip r:embed="rId7"/>
                <a:stretch>
                  <a:fillRect l="-1129" b="-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0482" y="476672"/>
                <a:ext cx="11491037" cy="476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那么关于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&gt;1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476672"/>
                <a:ext cx="11491037" cy="4768998"/>
              </a:xfrm>
              <a:prstGeom prst="rect">
                <a:avLst/>
              </a:prstGeom>
              <a:blipFill rotWithShape="0">
                <a:blip r:embed="rId2"/>
                <a:stretch>
                  <a:fillRect l="-1060" r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0136" y="43194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764704"/>
            <a:ext cx="11248331" cy="4680520"/>
            <a:chOff x="471835" y="4581128"/>
            <a:chExt cx="11248331" cy="4680520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4567628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1052736"/>
                <a:ext cx="10801200" cy="4320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是一元二次方程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的两个实数根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-2+1=-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,-2×1=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52736"/>
                <a:ext cx="10801200" cy="4320863"/>
              </a:xfrm>
              <a:prstGeom prst="rect">
                <a:avLst/>
              </a:prstGeom>
              <a:blipFill rotWithShape="0">
                <a:blip r:embed="rId6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一、简单的分式不等式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三个二次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间的关系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529941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三、一元二次不等式的实际应用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0000" y="1158652"/>
                <a:ext cx="11412000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158652"/>
                <a:ext cx="11412000" cy="1008353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492896"/>
            <a:ext cx="11248331" cy="1534074"/>
            <a:chOff x="471835" y="4581128"/>
            <a:chExt cx="11248331" cy="1534074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421182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95400" y="2420888"/>
                <a:ext cx="10873208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(4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1)≤0,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≠0,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420888"/>
                <a:ext cx="10873208" cy="1534074"/>
              </a:xfrm>
              <a:prstGeom prst="rect">
                <a:avLst/>
              </a:prstGeom>
              <a:blipFill rotWithShape="0">
                <a:blip r:embed="rId7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07768" y="764704"/>
                <a:ext cx="2689519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0&lt;</m:t>
                            </m:r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764704"/>
                <a:ext cx="2689519" cy="12447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260648"/>
            <a:ext cx="11362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某商品在最近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天内的单价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的关系式是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+10(0&lt;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日销售量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的关系式是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+35(0&lt;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30,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则使这种商品日销售金额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endParaRPr lang="en-US" altLang="zh-CN" sz="2800" u="sng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924944"/>
            <a:ext cx="11248331" cy="3024336"/>
            <a:chOff x="471835" y="4581128"/>
            <a:chExt cx="11248331" cy="3024336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911444"/>
            </a:xfrm>
            <a:prstGeom prst="roundRect">
              <a:avLst>
                <a:gd name="adj" fmla="val 333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3140968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+10)(-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+35)(0&lt;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依题意有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+10)(-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+35)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28448" y="1412776"/>
            <a:ext cx="1346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|10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2132856"/>
            <a:ext cx="20040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15,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620688"/>
                <a:ext cx="11412000" cy="3595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3595023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37952" y="343708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4331610"/>
            <a:ext cx="11248331" cy="1854163"/>
            <a:chOff x="471835" y="4581128"/>
            <a:chExt cx="11248331" cy="1854163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741270"/>
            </a:xfrm>
            <a:prstGeom prst="roundRect">
              <a:avLst>
                <a:gd name="adj" fmla="val 516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4249139"/>
                <a:ext cx="11017224" cy="198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此不等式等价于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2)(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+1)≤0,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+1≠0,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249139"/>
                <a:ext cx="11017224" cy="1988173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3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432465"/>
                <a:ext cx="11412000" cy="230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&lt;1}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≠1}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2465"/>
                <a:ext cx="11412000" cy="2301015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864943" y="126876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024753"/>
            <a:ext cx="11248331" cy="1412359"/>
            <a:chOff x="471835" y="4581128"/>
            <a:chExt cx="11248331" cy="1412359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299468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3212976"/>
                <a:ext cx="10801200" cy="11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+2&gt;0,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&gt;1.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&gt;1}.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212976"/>
                <a:ext cx="10801200" cy="1100109"/>
              </a:xfrm>
              <a:prstGeom prst="rect">
                <a:avLst/>
              </a:prstGeom>
              <a:blipFill rotWithShape="0">
                <a:blip r:embed="rId19"/>
                <a:stretch>
                  <a:fillRect l="-1129" r="-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425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&gt;1},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则关于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&lt;-2}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|1&lt;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&lt;-1}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4254819"/>
              </a:xfrm>
              <a:prstGeom prst="rect">
                <a:avLst/>
              </a:prstGeom>
              <a:blipFill rotWithShape="0">
                <a:blip r:embed="rId2"/>
                <a:stretch>
                  <a:fillRect l="-1122" r="-1068" b="-1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2734" y="343749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836712"/>
            <a:ext cx="11248331" cy="4320480"/>
            <a:chOff x="471835" y="4581128"/>
            <a:chExt cx="11248331" cy="4320480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207588"/>
            </a:xfrm>
            <a:prstGeom prst="roundRect">
              <a:avLst>
                <a:gd name="adj" fmla="val 230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1052736"/>
                <a:ext cx="10801200" cy="400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等价为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52736"/>
                <a:ext cx="10801200" cy="400705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7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789891"/>
                <a:ext cx="11412000" cy="22975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已知不等式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(3,4),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A.7	B.1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D.-7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89891"/>
                <a:ext cx="11412000" cy="2297552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26512" y="220486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284984"/>
            <a:ext cx="11248331" cy="1944216"/>
            <a:chOff x="471835" y="4581128"/>
            <a:chExt cx="11248331" cy="194421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831324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3501008"/>
                <a:ext cx="10801200" cy="1536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的两个实数根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3+4=-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,3×4=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501008"/>
                <a:ext cx="10801200" cy="1536703"/>
              </a:xfrm>
              <a:prstGeom prst="rect">
                <a:avLst/>
              </a:prstGeom>
              <a:blipFill rotWithShape="0">
                <a:blip r:embed="rId19"/>
                <a:stretch>
                  <a:fillRect l="-1129" r="-1185" b="-4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980728"/>
            <a:ext cx="11298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若关于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则下列选项正确的是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63352" y="223879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 flipH="1">
            <a:off x="263352" y="290736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 flipH="1">
            <a:off x="263352" y="414908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48680"/>
            <a:ext cx="11248331" cy="4752528"/>
            <a:chOff x="471835" y="4581128"/>
            <a:chExt cx="11248331" cy="475252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639636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2759" y="908720"/>
                <a:ext cx="10895849" cy="416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-1+2=1=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1×2=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由题意可知当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908720"/>
                <a:ext cx="10895849" cy="4164666"/>
              </a:xfrm>
              <a:prstGeom prst="rect">
                <a:avLst/>
              </a:prstGeom>
              <a:blipFill rotWithShape="0">
                <a:blip r:embed="rId18"/>
                <a:stretch>
                  <a:fillRect l="-1119" r="-1119" b="-3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简单的分式不等式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为配制一种药液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进行了两次稀释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先在体积为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的桶中盛满纯药液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第一次将桶中药液倒出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升后用水补满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搅拌均匀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第二次倒出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升后用水补满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若在第二次稀释后桶中药液含量不超过容积的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60%,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的可能取值为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A.5	B.20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C.35	D.50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500787" y="350100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415757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099344"/>
            <a:ext cx="11248331" cy="3409776"/>
            <a:chOff x="471835" y="4581128"/>
            <a:chExt cx="11248331" cy="3409776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3296884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1365902"/>
                <a:ext cx="10801200" cy="2976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第一次操作后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剩下的纯药液为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第二次操作后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剩下的纯药液为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×8,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因为第二次稀释后桶中药液含量不超过容积的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60%,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-10-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×8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×60%,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10,40].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65902"/>
                <a:ext cx="10801200" cy="2976071"/>
              </a:xfrm>
              <a:prstGeom prst="rect">
                <a:avLst/>
              </a:prstGeom>
              <a:blipFill rotWithShape="0">
                <a:blip r:embed="rId18"/>
                <a:stretch>
                  <a:fillRect l="-1129" r="-1185" b="-2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260648"/>
                <a:ext cx="11298075" cy="160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|-2&lt;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zh-CN" altLang="zh-CN" sz="2800" u="sng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260648"/>
                <a:ext cx="11298075" cy="1603452"/>
              </a:xfrm>
              <a:prstGeom prst="rect">
                <a:avLst/>
              </a:prstGeom>
              <a:blipFill rotWithShape="0">
                <a:blip r:embed="rId18"/>
                <a:stretch>
                  <a:fillRect l="-1079" r="-1079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060848"/>
            <a:ext cx="11248331" cy="3816424"/>
            <a:chOff x="471835" y="4581128"/>
            <a:chExt cx="11248331" cy="3816424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3703532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2262819"/>
                <a:ext cx="10801200" cy="3542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|-2&lt;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对于不等式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+2)&gt;0,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&gt;1}.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262819"/>
                <a:ext cx="10801200" cy="3542445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1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72523" y="1075591"/>
            <a:ext cx="23214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332656"/>
            <a:ext cx="1144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某商家一月份至五月份累计销售额达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860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预测六月份销售额为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七月份销售额比六月份递增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八月份销售额比七月份递增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九、十月份销售总额与七、八月份销售总额相等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若一月份至十月份销售总额至少达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068960"/>
            <a:ext cx="11248331" cy="2990428"/>
            <a:chOff x="471835" y="4581128"/>
            <a:chExt cx="11248331" cy="299042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877536"/>
            </a:xfrm>
            <a:prstGeom prst="roundRect">
              <a:avLst>
                <a:gd name="adj" fmla="val 36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3251076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由已知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,3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860+500+[500(1+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%)+500(1+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]×2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000,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化简得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+3·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%-0.64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%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-3.2(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5889" y="2276872"/>
            <a:ext cx="543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48680"/>
                <a:ext cx="11412000" cy="143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48680"/>
                <a:ext cx="11412000" cy="143783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180482"/>
            <a:ext cx="11412000" cy="3336750"/>
            <a:chOff x="319674" y="2575382"/>
            <a:chExt cx="11412000" cy="3336750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3336750"/>
              <a:chOff x="319674" y="476672"/>
              <a:chExt cx="11412000" cy="333675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3223859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324498"/>
                <a:ext cx="11017224" cy="3120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不等式对应的方程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的两个实数根为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和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由根与系数的关系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=-6,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324498"/>
                <a:ext cx="11017224" cy="3120726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3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9373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解关于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0000" y="1916832"/>
            <a:ext cx="11412000" cy="2520344"/>
            <a:chOff x="319674" y="2575382"/>
            <a:chExt cx="11412000" cy="25203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9674" y="2575382"/>
              <a:ext cx="11412000" cy="2520344"/>
              <a:chOff x="319674" y="476672"/>
              <a:chExt cx="11412000" cy="252034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19674" y="589563"/>
                <a:ext cx="11412000" cy="240745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23392" y="2158256"/>
                <a:ext cx="11017224" cy="220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=-6,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所以所求不等式的解集为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58256"/>
                <a:ext cx="11017224" cy="2209323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2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83671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某渔业公司年初用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98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万元购进一艘渔船用于捕捞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已知该船使用中所需的各种费用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与使用时间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之间的函数关系式为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该船每年捕捞的总收入为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该渔船捕捞几年开始盈利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即总收入减去成本及所有使用费用为正值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764704"/>
            <a:ext cx="11412000" cy="4608512"/>
            <a:chOff x="319674" y="2575382"/>
            <a:chExt cx="11412000" cy="460851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608512"/>
              <a:chOff x="319674" y="476672"/>
              <a:chExt cx="11412000" cy="460851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4495621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056519"/>
                <a:ext cx="11017224" cy="4172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渔船捕捞的利润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=50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-98=-2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-98,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-98&gt;0,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&lt;10+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,7&lt;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&lt;8,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2&lt;10-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&lt;3,17&lt;10+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&lt;18,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17,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即捕捞的第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年开始盈利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56519"/>
                <a:ext cx="11017224" cy="4172681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1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3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340768"/>
            <a:ext cx="11412000" cy="4752528"/>
            <a:chOff x="319674" y="2575382"/>
            <a:chExt cx="11412000" cy="4752528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752528"/>
              <a:chOff x="319674" y="476672"/>
              <a:chExt cx="11412000" cy="475252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4639637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434969"/>
                <a:ext cx="11017224" cy="4658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知年平均盈利额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+40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98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98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+40=12,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年平均盈利额达到最大值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该船为渔业公司带来的收益为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12×7+30=114(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434969"/>
                <a:ext cx="11017224" cy="4658327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90000" y="44624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若当年平均盈利额达到最大时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渔船以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万元卖出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则该船为渔业公司带来的收益是多少万元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0024" y="1268760"/>
                <a:ext cx="11004568" cy="328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3)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1268760"/>
                <a:ext cx="11004568" cy="3280385"/>
              </a:xfrm>
              <a:prstGeom prst="rect">
                <a:avLst/>
              </a:prstGeom>
              <a:blipFill rotWithShape="0">
                <a:blip r:embed="rId2"/>
                <a:stretch>
                  <a:fillRect l="-1163" b="-4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191683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7338" y="714779"/>
            <a:ext cx="11519302" cy="113004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99788" y="701691"/>
                <a:ext cx="9796812" cy="100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+2)&gt;0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等价吗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等价吗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88" y="701691"/>
                <a:ext cx="9796812" cy="1009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830772"/>
            <a:ext cx="1415480" cy="528695"/>
            <a:chOff x="0" y="1037801"/>
            <a:chExt cx="1415480" cy="52869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1056965"/>
              <a:ext cx="1415480" cy="509531"/>
              <a:chOff x="0" y="1056965"/>
              <a:chExt cx="1415480" cy="50953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1056965"/>
                <a:ext cx="1415480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58284" y="103780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20843" y="2060848"/>
                <a:ext cx="11350315" cy="19796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提示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+2)&gt;0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等价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不等价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3)(</m:t>
                              </m:r>
                              <m:r>
                                <a:rPr lang="en-US" altLang="zh-CN" sz="28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+2)≥0,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+2≠0.</m:t>
                              </m:r>
                              <m:r>
                                <a:rPr lang="en-US" altLang="zh-CN" sz="2800" b="0" i="0" smtClean="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3" y="2060848"/>
                <a:ext cx="11350315" cy="1979644"/>
              </a:xfrm>
              <a:prstGeom prst="rect">
                <a:avLst/>
              </a:prstGeom>
              <a:blipFill rotWithShape="0">
                <a:blip r:embed="rId3"/>
                <a:stretch>
                  <a:fillRect l="-1074" r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827126"/>
            <a:ext cx="11248331" cy="3249946"/>
            <a:chOff x="471835" y="4581128"/>
            <a:chExt cx="11248331" cy="324994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2"/>
              <a:ext cx="11248331" cy="3137052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1034153"/>
                <a:ext cx="10790531" cy="298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3)(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+1)&lt;0,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+1≠0,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2)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≠0,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1034153"/>
                <a:ext cx="10790531" cy="2980496"/>
              </a:xfrm>
              <a:prstGeom prst="rect">
                <a:avLst/>
              </a:prstGeom>
              <a:blipFill rotWithShape="0">
                <a:blip r:embed="rId18"/>
                <a:stretch>
                  <a:fillRect l="-1186" b="-2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8684" y="548680"/>
                <a:ext cx="11394632" cy="5030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则关于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4" y="548680"/>
                <a:ext cx="11394632" cy="5030993"/>
              </a:xfrm>
              <a:prstGeom prst="rect">
                <a:avLst/>
              </a:prstGeom>
              <a:blipFill rotWithShape="0">
                <a:blip r:embed="rId2"/>
                <a:stretch>
                  <a:fillRect l="-1070" r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27334" y="284336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64704"/>
            <a:ext cx="11248331" cy="3960441"/>
            <a:chOff x="471835" y="4581128"/>
            <a:chExt cx="11248331" cy="3960441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3847548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9396" y="1052736"/>
                <a:ext cx="10873208" cy="3395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所以方程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的两个根为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因为该不等式的解集为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方正仿宋_GBK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方正仿宋_GBK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1052736"/>
                <a:ext cx="10873208" cy="3395866"/>
              </a:xfrm>
              <a:prstGeom prst="rect">
                <a:avLst/>
              </a:prstGeom>
              <a:blipFill rotWithShape="0">
                <a:blip r:embed="rId18"/>
                <a:stretch>
                  <a:fillRect l="-1121" r="-2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548680"/>
                <a:ext cx="11362541" cy="16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的图象如图所示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548680"/>
                <a:ext cx="11362541" cy="1669496"/>
              </a:xfrm>
              <a:prstGeom prst="rect">
                <a:avLst/>
              </a:prstGeom>
              <a:blipFill rotWithShape="0">
                <a:blip r:embed="rId2"/>
                <a:stretch>
                  <a:fillRect l="-1073" r="-1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245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5746" y="2852936"/>
            <a:ext cx="2240509" cy="2150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7269" y="1449616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|1&lt;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&lt;2}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10445" y="980728"/>
                <a:ext cx="3042628" cy="105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&lt;3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45" y="980728"/>
                <a:ext cx="3042628" cy="105490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404664"/>
            <a:ext cx="11248331" cy="5460199"/>
            <a:chOff x="471835" y="4581128"/>
            <a:chExt cx="11248331" cy="546019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5347307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9273" y="608699"/>
                <a:ext cx="10899335" cy="5205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由题图直接可得不等式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&lt;3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608699"/>
                <a:ext cx="10899335" cy="5205656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245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317" y="2192455"/>
            <a:ext cx="2240509" cy="21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609069"/>
            <a:ext cx="11377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在一个限速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km/h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的弯道上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甲、乙两辆汽车相向而行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发现情况不对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同时刹车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但还是相碰了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</a:t>
            </a:r>
            <a:r>
              <a:rPr lang="zh-CN" altLang="zh-CN" sz="28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发后现场测得甲车的刹车距离略超过</a:t>
            </a:r>
            <a:r>
              <a:rPr lang="en-US" altLang="zh-CN" sz="28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</a:t>
            </a:r>
            <a:r>
              <a:rPr lang="en-US" altLang="zh-CN" sz="2800" i="1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车的刹车距离略超过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又知甲、乙两种车型的刹车距离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 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与车速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 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km/h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之间分别有如下关系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+0.01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=0.05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+0.005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则这次事故的主要责任方为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7280" y="325228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乙车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548680"/>
            <a:ext cx="11248331" cy="4896544"/>
            <a:chOff x="471835" y="4581128"/>
            <a:chExt cx="11248331" cy="4896544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783653"/>
            </a:xfrm>
            <a:prstGeom prst="roundRect">
              <a:avLst>
                <a:gd name="adj" fmla="val 192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5400" y="769020"/>
            <a:ext cx="10801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由题意列出不等式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+0.01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&gt;12,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=0.05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+0.005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分别求解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&lt;-40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&gt;30,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&lt;-50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从而得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&gt;30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km/h,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&gt;40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km/h.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经比较知乙车超过限速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应负主要责任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25599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称为区间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长度</a:t>
            </a:r>
            <a:r>
              <a:rPr lang="en-US" altLang="zh-CN" sz="28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且解集区间长度不超过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个单位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52384" y="1826240"/>
            <a:ext cx="20425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[-1,0)</a:t>
            </a:r>
            <a:r>
              <a:rPr lang="zh-CN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(8,9]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1192436"/>
            <a:ext cx="11248331" cy="3820740"/>
            <a:chOff x="471835" y="4581128"/>
            <a:chExt cx="11248331" cy="382074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370784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5400" y="1480468"/>
                <a:ext cx="10801200" cy="3544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有实数解等价于方程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有两个不相等的实数根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&gt;8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的两根分别为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</a:p>
              <a:p>
                <a:pPr algn="di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结合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&gt;8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1,0)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(8,9].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80468"/>
                <a:ext cx="10801200" cy="3544817"/>
              </a:xfrm>
              <a:prstGeom prst="rect">
                <a:avLst/>
              </a:prstGeom>
              <a:blipFill rotWithShape="0">
                <a:blip r:embed="rId18"/>
                <a:stretch>
                  <a:fillRect l="-1129" r="-1185" b="-1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188640"/>
            <a:ext cx="1136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汽车智能辅助驾驶已开始得到应用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其自动刹车的工作原理是用雷达测出车辆与前方障碍物之间的距离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并结合车速转化为所需时间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当此距离等于报警距离时就开启报警提醒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等于危险距离时就自动刹车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某种算法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将报警时间划分为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分别为准备时间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、人的反应时间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、系统反应时间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、制动时间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相应的距离分别为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当车速为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33.3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image247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2219" y="4077072"/>
            <a:ext cx="6027562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598912"/>
                <a:ext cx="11412000" cy="1654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解下列不等式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98912"/>
                <a:ext cx="11412000" cy="1654684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428794"/>
            <a:ext cx="11412000" cy="2584382"/>
            <a:chOff x="319674" y="2575382"/>
            <a:chExt cx="11412000" cy="2584382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2584382"/>
              <a:chOff x="319674" y="476672"/>
              <a:chExt cx="11412000" cy="258438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47149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636912"/>
                <a:ext cx="10909212" cy="2237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636912"/>
                <a:ext cx="10909212" cy="2237023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620688"/>
            <a:ext cx="11369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大数据统计分析得到下表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其中系数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随地面湿滑程度等路面情况而变化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0.5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0.9).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789938"/>
                  </p:ext>
                </p:extLst>
              </p:nvPr>
            </p:nvGraphicFramePr>
            <p:xfrm>
              <a:off x="426000" y="2314383"/>
              <a:ext cx="11340000" cy="22667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68000"/>
                    <a:gridCol w="2268000"/>
                    <a:gridCol w="2268000"/>
                    <a:gridCol w="2268000"/>
                    <a:gridCol w="2268000"/>
                  </a:tblGrid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准备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人的反应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系统反应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制动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时间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=0.8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秒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=0.2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秒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距离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=20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米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米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789938"/>
                  </p:ext>
                </p:extLst>
              </p:nvPr>
            </p:nvGraphicFramePr>
            <p:xfrm>
              <a:off x="426000" y="2314383"/>
              <a:ext cx="11340000" cy="22667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68000"/>
                    <a:gridCol w="2268000"/>
                    <a:gridCol w="2268000"/>
                    <a:gridCol w="2268000"/>
                    <a:gridCol w="2268000"/>
                  </a:tblGrid>
                  <a:tr h="666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准备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人的反应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系统反应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制动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63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时间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=0.8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秒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=0.2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秒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40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距离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=20</a:t>
                          </a: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米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800" baseline="-25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42" marR="13142" marT="13142" marB="13142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00806" t="-142857" r="-538" b="-38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4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2764085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请写出报警距离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与车速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之间的函数关系式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并求当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=0.9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汽车若达到报警距离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仍以此速度行驶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则汽车撞上固定障碍物的最短时间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0" name="image247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2219" y="692696"/>
            <a:ext cx="60275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60648"/>
            <a:ext cx="11412000" cy="5783672"/>
            <a:chOff x="319674" y="2575382"/>
            <a:chExt cx="11412000" cy="578367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783672"/>
              <a:chOff x="319674" y="476672"/>
              <a:chExt cx="11412000" cy="578367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670780"/>
              </a:xfrm>
              <a:prstGeom prst="roundRect">
                <a:avLst>
                  <a:gd name="adj" fmla="val 153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591096"/>
                <a:ext cx="11017224" cy="5453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0.8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+0.2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=20+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所以所求函数关系式为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=20+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,0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33.3.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=0.9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20×0.9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=360,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所以汽车撞上固定障碍物的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最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短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时间是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1096"/>
                <a:ext cx="11017224" cy="5453224"/>
              </a:xfrm>
              <a:prstGeom prst="rect">
                <a:avLst/>
              </a:prstGeom>
              <a:blipFill rotWithShape="0">
                <a:blip r:embed="rId18"/>
                <a:stretch>
                  <a:fillRect l="-1106" t="-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247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536" y="1095152"/>
            <a:ext cx="60275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2764085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若要求汽车不论在何种路面情况下行驶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报警距离均小于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则汽车的行驶速度应限制在多少米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秒以下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合多少千米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/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image247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2219" y="692696"/>
            <a:ext cx="60275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4578920"/>
            <a:chOff x="319674" y="2575382"/>
            <a:chExt cx="11412000" cy="457892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578920"/>
              <a:chOff x="319674" y="476672"/>
              <a:chExt cx="11412000" cy="457892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4466028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823888"/>
                <a:ext cx="11017224" cy="406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若要求汽车不论在何种路面情况下行驶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报警距离均小于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则路况最糟糕时也需满足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=0.5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=20+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20×0.5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&lt;80,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+10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-600&lt;0,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&lt;20,20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所以汽车的行驶速度应限制在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秒以下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23888"/>
                <a:ext cx="11017224" cy="4061561"/>
              </a:xfrm>
              <a:prstGeom prst="rect">
                <a:avLst/>
              </a:prstGeom>
              <a:blipFill rotWithShape="0">
                <a:blip r:embed="rId18"/>
                <a:stretch>
                  <a:fillRect l="-1106" r="-1106" b="-3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247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5062" y="1628800"/>
            <a:ext cx="6027562" cy="1872208"/>
          </a:xfrm>
          <a:prstGeom prst="rect">
            <a:avLst/>
          </a:prstGeom>
        </p:spPr>
      </p:pic>
      <p:pic>
        <p:nvPicPr>
          <p:cNvPr id="26" name="返回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390974"/>
                <a:ext cx="11412000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90974"/>
                <a:ext cx="11412000" cy="1008931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1711814"/>
            <a:ext cx="11412000" cy="4309474"/>
            <a:chOff x="319674" y="2575382"/>
            <a:chExt cx="11412000" cy="430947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4309474"/>
              <a:chOff x="319674" y="476672"/>
              <a:chExt cx="11412000" cy="430947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196583"/>
              </a:xfrm>
              <a:prstGeom prst="roundRect">
                <a:avLst>
                  <a:gd name="adj" fmla="val 230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1813316"/>
                <a:ext cx="10909212" cy="4115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1)(3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+5)≤0,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+5≠0,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813316"/>
                <a:ext cx="10909212" cy="4115614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963938"/>
                <a:ext cx="11412000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63938"/>
                <a:ext cx="11412000" cy="1008353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2204864"/>
            <a:ext cx="11412000" cy="2664296"/>
            <a:chOff x="319674" y="2575382"/>
            <a:chExt cx="11412000" cy="2664296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2664296"/>
              <a:chOff x="319674" y="476672"/>
              <a:chExt cx="11412000" cy="266429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55140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420888"/>
                <a:ext cx="10909212" cy="2291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+2)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故原不等式的解集为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&lt;-2}.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0888"/>
                <a:ext cx="10909212" cy="2291461"/>
              </a:xfrm>
              <a:prstGeom prst="rect">
                <a:avLst/>
              </a:prstGeom>
              <a:blipFill rotWithShape="0">
                <a:blip r:embed="rId4"/>
                <a:stretch>
                  <a:fillRect l="-1117" b="-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563495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对于比较简单的分式不等式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可直接转化为一元二次不等式或一元二次不等式组求解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但要注意等价变形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保证分母不为零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对于不等号右边不为零的较复杂的分式不等式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先移项再通分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不要去分母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使之转化为不等号右边为零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然后再用上述方法求解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2"/>
            <a:ext cx="11377264" cy="41985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分式不等式的解法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2996</Words>
  <Application>Microsoft Office PowerPoint</Application>
  <PresentationFormat>宽屏</PresentationFormat>
  <Paragraphs>880</Paragraphs>
  <Slides>65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0" baseType="lpstr">
      <vt:lpstr>Adobe 黑体 Std R</vt:lpstr>
      <vt:lpstr>DOUYU Font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1462</cp:revision>
  <dcterms:created xsi:type="dcterms:W3CDTF">2019-11-13T09:14:00Z</dcterms:created>
  <dcterms:modified xsi:type="dcterms:W3CDTF">2024-05-24T02:09:54Z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