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60"/>
  </p:notesMasterIdLst>
  <p:handoutMasterIdLst>
    <p:handoutMasterId r:id="rId61"/>
  </p:handoutMasterIdLst>
  <p:sldIdLst>
    <p:sldId id="817" r:id="rId3"/>
    <p:sldId id="710" r:id="rId4"/>
    <p:sldId id="870" r:id="rId5"/>
    <p:sldId id="914" r:id="rId6"/>
    <p:sldId id="716" r:id="rId7"/>
    <p:sldId id="872" r:id="rId8"/>
    <p:sldId id="874" r:id="rId9"/>
    <p:sldId id="875" r:id="rId10"/>
    <p:sldId id="565" r:id="rId11"/>
    <p:sldId id="672" r:id="rId12"/>
    <p:sldId id="723" r:id="rId13"/>
    <p:sldId id="813" r:id="rId14"/>
    <p:sldId id="915" r:id="rId15"/>
    <p:sldId id="919" r:id="rId16"/>
    <p:sldId id="883" r:id="rId17"/>
    <p:sldId id="831" r:id="rId18"/>
    <p:sldId id="851" r:id="rId19"/>
    <p:sldId id="920" r:id="rId20"/>
    <p:sldId id="823" r:id="rId21"/>
    <p:sldId id="731" r:id="rId22"/>
    <p:sldId id="921" r:id="rId23"/>
    <p:sldId id="815" r:id="rId24"/>
    <p:sldId id="749" r:id="rId25"/>
    <p:sldId id="922" r:id="rId26"/>
    <p:sldId id="923" r:id="rId27"/>
    <p:sldId id="924" r:id="rId28"/>
    <p:sldId id="824" r:id="rId29"/>
    <p:sldId id="770" r:id="rId30"/>
    <p:sldId id="753" r:id="rId31"/>
    <p:sldId id="814" r:id="rId32"/>
    <p:sldId id="755" r:id="rId33"/>
    <p:sldId id="925" r:id="rId34"/>
    <p:sldId id="756" r:id="rId35"/>
    <p:sldId id="757" r:id="rId36"/>
    <p:sldId id="758" r:id="rId37"/>
    <p:sldId id="816" r:id="rId38"/>
    <p:sldId id="319" r:id="rId39"/>
    <p:sldId id="320" r:id="rId40"/>
    <p:sldId id="321" r:id="rId41"/>
    <p:sldId id="322" r:id="rId42"/>
    <p:sldId id="905" r:id="rId43"/>
    <p:sldId id="323" r:id="rId44"/>
    <p:sldId id="324" r:id="rId45"/>
    <p:sldId id="906" r:id="rId46"/>
    <p:sldId id="325" r:id="rId47"/>
    <p:sldId id="326" r:id="rId48"/>
    <p:sldId id="327" r:id="rId49"/>
    <p:sldId id="908" r:id="rId50"/>
    <p:sldId id="328" r:id="rId51"/>
    <p:sldId id="926" r:id="rId52"/>
    <p:sldId id="329" r:id="rId53"/>
    <p:sldId id="330" r:id="rId54"/>
    <p:sldId id="331" r:id="rId55"/>
    <p:sldId id="332" r:id="rId56"/>
    <p:sldId id="333" r:id="rId57"/>
    <p:sldId id="334" r:id="rId58"/>
    <p:sldId id="822" r:id="rId59"/>
  </p:sldIdLst>
  <p:sldSz cx="12192000" cy="6858000"/>
  <p:notesSz cx="6858000" cy="9144000"/>
  <p:custDataLst>
    <p:tags r:id="rId6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4A82"/>
    <a:srgbClr val="00589A"/>
    <a:srgbClr val="BFBFBF"/>
    <a:srgbClr val="0067B4"/>
    <a:srgbClr val="110B65"/>
    <a:srgbClr val="0070C0"/>
    <a:srgbClr val="F0F0F0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0" autoAdjust="0"/>
    <p:restoredTop sz="96313" autoAdjust="0"/>
  </p:normalViewPr>
  <p:slideViewPr>
    <p:cSldViewPr>
      <p:cViewPr varScale="1">
        <p:scale>
          <a:sx n="109" d="100"/>
          <a:sy n="109" d="100"/>
        </p:scale>
        <p:origin x="648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99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2024/5/24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27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8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541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716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281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12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119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465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913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98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50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02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64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93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2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357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190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49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7475" y="1843405"/>
            <a:ext cx="10804525" cy="2921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9685" y="1844040"/>
            <a:ext cx="12220575" cy="2921000"/>
            <a:chOff x="-31" y="2904"/>
            <a:chExt cx="19245" cy="4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1" y="2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-31" y="3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31" y="3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31" y="3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-31" y="3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31" y="3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31" y="4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31" y="4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31" y="4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-31" y="4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1" y="4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1" y="5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1" y="5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1" y="5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1" y="5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1" y="5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1" y="6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1" y="6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1" y="6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1" y="6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-31" y="6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-31" y="7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1" y="7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1" y="7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 userDrawn="1"/>
        </p:nvSpPr>
        <p:spPr>
          <a:xfrm>
            <a:off x="1198195" y="1772181"/>
            <a:ext cx="677866" cy="2034232"/>
          </a:xfrm>
          <a:prstGeom prst="rect">
            <a:avLst/>
          </a:prstGeom>
          <a:solidFill>
            <a:srgbClr val="0058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1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89600" cy="909304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9287" y="524601"/>
            <a:ext cx="12187909" cy="234896"/>
            <a:chOff x="0" y="722"/>
            <a:chExt cx="19198" cy="370"/>
          </a:xfrm>
        </p:grpSpPr>
        <p:sp>
          <p:nvSpPr>
            <p:cNvPr id="10" name="流程图: 过程 9"/>
            <p:cNvSpPr/>
            <p:nvPr/>
          </p:nvSpPr>
          <p:spPr>
            <a:xfrm>
              <a:off x="3474" y="1003"/>
              <a:ext cx="15724" cy="8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972"/>
              <a:ext cx="527" cy="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22"/>
              <a:ext cx="527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328535" y="0"/>
            <a:ext cx="1859419" cy="909304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349147" y="301142"/>
            <a:ext cx="1818194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799" b="1" kern="100" dirty="0">
                <a:solidFill>
                  <a:prstClr val="white"/>
                </a:solidFill>
                <a:latin typeface="Times New Roman" panose="02020603050405020304"/>
                <a:cs typeface="Times New Roman" panose="02020603050405020304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6817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教材改编题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7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思考辨析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prstClr val="white"/>
                </a:solidFill>
              </a:rPr>
              <a:t>课堂小结</a:t>
            </a:r>
            <a:endParaRPr lang="zh-CN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1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7475" y="1843405"/>
            <a:ext cx="10804525" cy="2921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9685" y="1844040"/>
            <a:ext cx="12220575" cy="2921000"/>
            <a:chOff x="-31" y="2904"/>
            <a:chExt cx="19245" cy="4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1" y="2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-31" y="3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31" y="3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31" y="3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-31" y="3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31" y="3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31" y="4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31" y="4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31" y="4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-31" y="4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1" y="4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1" y="5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1" y="5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1" y="5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1" y="5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1" y="5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1" y="6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1" y="6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1" y="6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1" y="6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-31" y="6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-31" y="7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1" y="7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1" y="7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 userDrawn="1"/>
        </p:nvSpPr>
        <p:spPr>
          <a:xfrm>
            <a:off x="1198195" y="1772181"/>
            <a:ext cx="677866" cy="2034232"/>
          </a:xfrm>
          <a:prstGeom prst="rect">
            <a:avLst/>
          </a:prstGeom>
          <a:solidFill>
            <a:srgbClr val="0058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6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89600" cy="909304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9287" y="524601"/>
            <a:ext cx="12187909" cy="234896"/>
            <a:chOff x="0" y="722"/>
            <a:chExt cx="19198" cy="370"/>
          </a:xfrm>
        </p:grpSpPr>
        <p:sp>
          <p:nvSpPr>
            <p:cNvPr id="10" name="流程图: 过程 9"/>
            <p:cNvSpPr/>
            <p:nvPr/>
          </p:nvSpPr>
          <p:spPr>
            <a:xfrm>
              <a:off x="3474" y="1003"/>
              <a:ext cx="15724" cy="8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972"/>
              <a:ext cx="527" cy="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22"/>
              <a:ext cx="527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328535" y="0"/>
            <a:ext cx="1859419" cy="909304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349147" y="301142"/>
            <a:ext cx="1818194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799" b="1" kern="100" dirty="0" smtClean="0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知识梳理</a:t>
            </a:r>
            <a:endParaRPr lang="zh-CN" altLang="en-US" sz="2799" b="1" kern="100" dirty="0">
              <a:solidFill>
                <a:schemeClr val="bg1"/>
              </a:solidFill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教材改编题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思考辨析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2400"/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课堂小结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image" Target="../media/image41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slide" Target="slide35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31.xml"/><Relationship Id="rId7" Type="http://schemas.openxmlformats.org/officeDocument/2006/relationships/slide" Target="slide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3.xml"/><Relationship Id="rId9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1.xml"/><Relationship Id="rId18" Type="http://schemas.openxmlformats.org/officeDocument/2006/relationships/slide" Target="slide56.xml"/><Relationship Id="rId3" Type="http://schemas.openxmlformats.org/officeDocument/2006/relationships/slide" Target="slide37.xml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5.xml"/><Relationship Id="rId2" Type="http://schemas.openxmlformats.org/officeDocument/2006/relationships/image" Target="../media/image44.png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9.xml"/><Relationship Id="rId15" Type="http://schemas.openxmlformats.org/officeDocument/2006/relationships/slide" Target="slide53.xml"/><Relationship Id="rId10" Type="http://schemas.openxmlformats.org/officeDocument/2006/relationships/slide" Target="slide46.xml"/><Relationship Id="rId19" Type="http://schemas.openxmlformats.org/officeDocument/2006/relationships/image" Target="../media/image45.png"/><Relationship Id="rId4" Type="http://schemas.openxmlformats.org/officeDocument/2006/relationships/slide" Target="slide38.xml"/><Relationship Id="rId9" Type="http://schemas.openxmlformats.org/officeDocument/2006/relationships/slide" Target="slide45.xml"/><Relationship Id="rId14" Type="http://schemas.openxmlformats.org/officeDocument/2006/relationships/slide" Target="slide5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1.xml"/><Relationship Id="rId18" Type="http://schemas.openxmlformats.org/officeDocument/2006/relationships/slide" Target="slide56.xml"/><Relationship Id="rId3" Type="http://schemas.openxmlformats.org/officeDocument/2006/relationships/slide" Target="slide37.xml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5.xml"/><Relationship Id="rId2" Type="http://schemas.openxmlformats.org/officeDocument/2006/relationships/image" Target="../media/image46.png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9.xml"/><Relationship Id="rId15" Type="http://schemas.openxmlformats.org/officeDocument/2006/relationships/slide" Target="slide53.xml"/><Relationship Id="rId10" Type="http://schemas.openxmlformats.org/officeDocument/2006/relationships/slide" Target="slide46.xml"/><Relationship Id="rId19" Type="http://schemas.openxmlformats.org/officeDocument/2006/relationships/image" Target="../media/image47.png"/><Relationship Id="rId4" Type="http://schemas.openxmlformats.org/officeDocument/2006/relationships/slide" Target="slide38.xml"/><Relationship Id="rId9" Type="http://schemas.openxmlformats.org/officeDocument/2006/relationships/slide" Target="slide45.xml"/><Relationship Id="rId14" Type="http://schemas.openxmlformats.org/officeDocument/2006/relationships/slide" Target="slide5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1.xml"/><Relationship Id="rId18" Type="http://schemas.openxmlformats.org/officeDocument/2006/relationships/slide" Target="slide56.xml"/><Relationship Id="rId3" Type="http://schemas.openxmlformats.org/officeDocument/2006/relationships/slide" Target="slide37.xml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5.xml"/><Relationship Id="rId2" Type="http://schemas.openxmlformats.org/officeDocument/2006/relationships/image" Target="../media/image48.png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9.xml"/><Relationship Id="rId15" Type="http://schemas.openxmlformats.org/officeDocument/2006/relationships/slide" Target="slide53.xml"/><Relationship Id="rId10" Type="http://schemas.openxmlformats.org/officeDocument/2006/relationships/slide" Target="slide46.xml"/><Relationship Id="rId19" Type="http://schemas.openxmlformats.org/officeDocument/2006/relationships/image" Target="../media/image49.png"/><Relationship Id="rId4" Type="http://schemas.openxmlformats.org/officeDocument/2006/relationships/slide" Target="slide38.xml"/><Relationship Id="rId9" Type="http://schemas.openxmlformats.org/officeDocument/2006/relationships/slide" Target="slide45.xml"/><Relationship Id="rId14" Type="http://schemas.openxmlformats.org/officeDocument/2006/relationships/slide" Target="slide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22.xml"/><Relationship Id="rId4" Type="http://schemas.openxmlformats.org/officeDocument/2006/relationships/slide" Target="slide3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2.xml"/><Relationship Id="rId18" Type="http://schemas.openxmlformats.org/officeDocument/2006/relationships/image" Target="../media/image50.png"/><Relationship Id="rId3" Type="http://schemas.openxmlformats.org/officeDocument/2006/relationships/slide" Target="slide38.xml"/><Relationship Id="rId7" Type="http://schemas.openxmlformats.org/officeDocument/2006/relationships/slide" Target="slide43.xml"/><Relationship Id="rId12" Type="http://schemas.openxmlformats.org/officeDocument/2006/relationships/slide" Target="slide51.xml"/><Relationship Id="rId17" Type="http://schemas.openxmlformats.org/officeDocument/2006/relationships/slide" Target="slide56.xml"/><Relationship Id="rId2" Type="http://schemas.openxmlformats.org/officeDocument/2006/relationships/slide" Target="slide37.xml"/><Relationship Id="rId16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0.xml"/><Relationship Id="rId15" Type="http://schemas.openxmlformats.org/officeDocument/2006/relationships/slide" Target="slide54.xml"/><Relationship Id="rId10" Type="http://schemas.openxmlformats.org/officeDocument/2006/relationships/slide" Target="slide47.xml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2.xml"/><Relationship Id="rId18" Type="http://schemas.openxmlformats.org/officeDocument/2006/relationships/image" Target="../media/image51.png"/><Relationship Id="rId3" Type="http://schemas.openxmlformats.org/officeDocument/2006/relationships/slide" Target="slide38.xml"/><Relationship Id="rId7" Type="http://schemas.openxmlformats.org/officeDocument/2006/relationships/slide" Target="slide43.xml"/><Relationship Id="rId12" Type="http://schemas.openxmlformats.org/officeDocument/2006/relationships/slide" Target="slide51.xml"/><Relationship Id="rId17" Type="http://schemas.openxmlformats.org/officeDocument/2006/relationships/slide" Target="slide56.xml"/><Relationship Id="rId2" Type="http://schemas.openxmlformats.org/officeDocument/2006/relationships/slide" Target="slide37.xml"/><Relationship Id="rId16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0.xml"/><Relationship Id="rId15" Type="http://schemas.openxmlformats.org/officeDocument/2006/relationships/slide" Target="slide54.xml"/><Relationship Id="rId10" Type="http://schemas.openxmlformats.org/officeDocument/2006/relationships/slide" Target="slide47.xml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1.xml"/><Relationship Id="rId18" Type="http://schemas.openxmlformats.org/officeDocument/2006/relationships/slide" Target="slide56.xml"/><Relationship Id="rId3" Type="http://schemas.openxmlformats.org/officeDocument/2006/relationships/slide" Target="slide37.xml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5.xml"/><Relationship Id="rId2" Type="http://schemas.openxmlformats.org/officeDocument/2006/relationships/image" Target="../media/image52.png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9.xml"/><Relationship Id="rId15" Type="http://schemas.openxmlformats.org/officeDocument/2006/relationships/slide" Target="slide53.xml"/><Relationship Id="rId10" Type="http://schemas.openxmlformats.org/officeDocument/2006/relationships/slide" Target="slide46.xml"/><Relationship Id="rId19" Type="http://schemas.openxmlformats.org/officeDocument/2006/relationships/image" Target="../media/image53.png"/><Relationship Id="rId4" Type="http://schemas.openxmlformats.org/officeDocument/2006/relationships/slide" Target="slide38.xml"/><Relationship Id="rId9" Type="http://schemas.openxmlformats.org/officeDocument/2006/relationships/slide" Target="slide45.xml"/><Relationship Id="rId14" Type="http://schemas.openxmlformats.org/officeDocument/2006/relationships/slide" Target="slide5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1.xml"/><Relationship Id="rId18" Type="http://schemas.openxmlformats.org/officeDocument/2006/relationships/slide" Target="slide56.xml"/><Relationship Id="rId3" Type="http://schemas.openxmlformats.org/officeDocument/2006/relationships/slide" Target="slide37.xml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5.xml"/><Relationship Id="rId2" Type="http://schemas.openxmlformats.org/officeDocument/2006/relationships/image" Target="../media/image54.png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9.xml"/><Relationship Id="rId15" Type="http://schemas.openxmlformats.org/officeDocument/2006/relationships/slide" Target="slide53.xml"/><Relationship Id="rId10" Type="http://schemas.openxmlformats.org/officeDocument/2006/relationships/slide" Target="slide46.xml"/><Relationship Id="rId4" Type="http://schemas.openxmlformats.org/officeDocument/2006/relationships/slide" Target="slide38.xml"/><Relationship Id="rId9" Type="http://schemas.openxmlformats.org/officeDocument/2006/relationships/slide" Target="slide45.xml"/><Relationship Id="rId14" Type="http://schemas.openxmlformats.org/officeDocument/2006/relationships/slide" Target="slide5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2.xml"/><Relationship Id="rId18" Type="http://schemas.openxmlformats.org/officeDocument/2006/relationships/image" Target="../media/image55.png"/><Relationship Id="rId3" Type="http://schemas.openxmlformats.org/officeDocument/2006/relationships/slide" Target="slide38.xml"/><Relationship Id="rId7" Type="http://schemas.openxmlformats.org/officeDocument/2006/relationships/slide" Target="slide43.xml"/><Relationship Id="rId12" Type="http://schemas.openxmlformats.org/officeDocument/2006/relationships/slide" Target="slide51.xml"/><Relationship Id="rId17" Type="http://schemas.openxmlformats.org/officeDocument/2006/relationships/slide" Target="slide56.xml"/><Relationship Id="rId2" Type="http://schemas.openxmlformats.org/officeDocument/2006/relationships/slide" Target="slide37.xml"/><Relationship Id="rId16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0.xml"/><Relationship Id="rId15" Type="http://schemas.openxmlformats.org/officeDocument/2006/relationships/slide" Target="slide54.xml"/><Relationship Id="rId10" Type="http://schemas.openxmlformats.org/officeDocument/2006/relationships/slide" Target="slide47.xml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2.xml"/><Relationship Id="rId18" Type="http://schemas.openxmlformats.org/officeDocument/2006/relationships/image" Target="../media/image56.png"/><Relationship Id="rId3" Type="http://schemas.openxmlformats.org/officeDocument/2006/relationships/slide" Target="slide38.xml"/><Relationship Id="rId7" Type="http://schemas.openxmlformats.org/officeDocument/2006/relationships/slide" Target="slide43.xml"/><Relationship Id="rId12" Type="http://schemas.openxmlformats.org/officeDocument/2006/relationships/slide" Target="slide51.xml"/><Relationship Id="rId17" Type="http://schemas.openxmlformats.org/officeDocument/2006/relationships/slide" Target="slide56.xml"/><Relationship Id="rId2" Type="http://schemas.openxmlformats.org/officeDocument/2006/relationships/slide" Target="slide37.xml"/><Relationship Id="rId16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0.xml"/><Relationship Id="rId15" Type="http://schemas.openxmlformats.org/officeDocument/2006/relationships/slide" Target="slide54.xml"/><Relationship Id="rId10" Type="http://schemas.openxmlformats.org/officeDocument/2006/relationships/slide" Target="slide47.xml"/><Relationship Id="rId19" Type="http://schemas.openxmlformats.org/officeDocument/2006/relationships/image" Target="../media/image57.png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1.xml"/><Relationship Id="rId18" Type="http://schemas.openxmlformats.org/officeDocument/2006/relationships/slide" Target="slide56.xml"/><Relationship Id="rId3" Type="http://schemas.openxmlformats.org/officeDocument/2006/relationships/slide" Target="slide37.xml"/><Relationship Id="rId21" Type="http://schemas.openxmlformats.org/officeDocument/2006/relationships/image" Target="../media/image60.png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5.xml"/><Relationship Id="rId2" Type="http://schemas.openxmlformats.org/officeDocument/2006/relationships/notesSlide" Target="../notesSlides/notesSlide17.xml"/><Relationship Id="rId16" Type="http://schemas.openxmlformats.org/officeDocument/2006/relationships/slide" Target="slide54.xml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9.xml"/><Relationship Id="rId15" Type="http://schemas.openxmlformats.org/officeDocument/2006/relationships/slide" Target="slide53.xml"/><Relationship Id="rId10" Type="http://schemas.openxmlformats.org/officeDocument/2006/relationships/slide" Target="slide46.xml"/><Relationship Id="rId19" Type="http://schemas.openxmlformats.org/officeDocument/2006/relationships/image" Target="../media/image58.png"/><Relationship Id="rId4" Type="http://schemas.openxmlformats.org/officeDocument/2006/relationships/slide" Target="slide38.xml"/><Relationship Id="rId9" Type="http://schemas.openxmlformats.org/officeDocument/2006/relationships/slide" Target="slide45.xml"/><Relationship Id="rId14" Type="http://schemas.openxmlformats.org/officeDocument/2006/relationships/slide" Target="slide5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1.xml"/><Relationship Id="rId18" Type="http://schemas.openxmlformats.org/officeDocument/2006/relationships/slide" Target="slide56.xml"/><Relationship Id="rId3" Type="http://schemas.openxmlformats.org/officeDocument/2006/relationships/slide" Target="slide37.xml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5.xml"/><Relationship Id="rId2" Type="http://schemas.openxmlformats.org/officeDocument/2006/relationships/image" Target="../media/image61.png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9.xml"/><Relationship Id="rId15" Type="http://schemas.openxmlformats.org/officeDocument/2006/relationships/slide" Target="slide53.xml"/><Relationship Id="rId10" Type="http://schemas.openxmlformats.org/officeDocument/2006/relationships/slide" Target="slide46.xml"/><Relationship Id="rId19" Type="http://schemas.openxmlformats.org/officeDocument/2006/relationships/image" Target="../media/image62.png"/><Relationship Id="rId4" Type="http://schemas.openxmlformats.org/officeDocument/2006/relationships/slide" Target="slide38.xml"/><Relationship Id="rId9" Type="http://schemas.openxmlformats.org/officeDocument/2006/relationships/slide" Target="slide45.xml"/><Relationship Id="rId14" Type="http://schemas.openxmlformats.org/officeDocument/2006/relationships/slide" Target="slide5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1.xml"/><Relationship Id="rId18" Type="http://schemas.openxmlformats.org/officeDocument/2006/relationships/slide" Target="slide56.xml"/><Relationship Id="rId3" Type="http://schemas.openxmlformats.org/officeDocument/2006/relationships/slide" Target="slide37.xml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5.xml"/><Relationship Id="rId2" Type="http://schemas.openxmlformats.org/officeDocument/2006/relationships/image" Target="../media/image63.png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9.xml"/><Relationship Id="rId15" Type="http://schemas.openxmlformats.org/officeDocument/2006/relationships/slide" Target="slide53.xml"/><Relationship Id="rId10" Type="http://schemas.openxmlformats.org/officeDocument/2006/relationships/slide" Target="slide46.xml"/><Relationship Id="rId19" Type="http://schemas.openxmlformats.org/officeDocument/2006/relationships/image" Target="../media/image64.png"/><Relationship Id="rId4" Type="http://schemas.openxmlformats.org/officeDocument/2006/relationships/slide" Target="slide38.xml"/><Relationship Id="rId9" Type="http://schemas.openxmlformats.org/officeDocument/2006/relationships/slide" Target="slide45.xml"/><Relationship Id="rId14" Type="http://schemas.openxmlformats.org/officeDocument/2006/relationships/slide" Target="slide5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2.xml"/><Relationship Id="rId18" Type="http://schemas.openxmlformats.org/officeDocument/2006/relationships/image" Target="../media/image65.png"/><Relationship Id="rId3" Type="http://schemas.openxmlformats.org/officeDocument/2006/relationships/slide" Target="slide38.xml"/><Relationship Id="rId7" Type="http://schemas.openxmlformats.org/officeDocument/2006/relationships/slide" Target="slide43.xml"/><Relationship Id="rId12" Type="http://schemas.openxmlformats.org/officeDocument/2006/relationships/slide" Target="slide51.xml"/><Relationship Id="rId17" Type="http://schemas.openxmlformats.org/officeDocument/2006/relationships/slide" Target="slide56.xml"/><Relationship Id="rId2" Type="http://schemas.openxmlformats.org/officeDocument/2006/relationships/slide" Target="slide37.xml"/><Relationship Id="rId16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0.xml"/><Relationship Id="rId15" Type="http://schemas.openxmlformats.org/officeDocument/2006/relationships/slide" Target="slide54.xml"/><Relationship Id="rId10" Type="http://schemas.openxmlformats.org/officeDocument/2006/relationships/slide" Target="slide47.xml"/><Relationship Id="rId19" Type="http://schemas.openxmlformats.org/officeDocument/2006/relationships/image" Target="../media/image66.png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2.xml"/><Relationship Id="rId18" Type="http://schemas.openxmlformats.org/officeDocument/2006/relationships/image" Target="../media/image67.png"/><Relationship Id="rId3" Type="http://schemas.openxmlformats.org/officeDocument/2006/relationships/slide" Target="slide38.xml"/><Relationship Id="rId7" Type="http://schemas.openxmlformats.org/officeDocument/2006/relationships/slide" Target="slide43.xml"/><Relationship Id="rId12" Type="http://schemas.openxmlformats.org/officeDocument/2006/relationships/slide" Target="slide51.xml"/><Relationship Id="rId17" Type="http://schemas.openxmlformats.org/officeDocument/2006/relationships/slide" Target="slide56.xml"/><Relationship Id="rId2" Type="http://schemas.openxmlformats.org/officeDocument/2006/relationships/slide" Target="slide37.xml"/><Relationship Id="rId16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0.xml"/><Relationship Id="rId15" Type="http://schemas.openxmlformats.org/officeDocument/2006/relationships/slide" Target="slide54.xml"/><Relationship Id="rId10" Type="http://schemas.openxmlformats.org/officeDocument/2006/relationships/slide" Target="slide47.xml"/><Relationship Id="rId19" Type="http://schemas.openxmlformats.org/officeDocument/2006/relationships/image" Target="../media/image68.png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1.xml"/><Relationship Id="rId18" Type="http://schemas.openxmlformats.org/officeDocument/2006/relationships/slide" Target="slide56.xml"/><Relationship Id="rId3" Type="http://schemas.openxmlformats.org/officeDocument/2006/relationships/slide" Target="slide37.xml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5.xml"/><Relationship Id="rId2" Type="http://schemas.openxmlformats.org/officeDocument/2006/relationships/image" Target="../media/image69.png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9.xml"/><Relationship Id="rId15" Type="http://schemas.openxmlformats.org/officeDocument/2006/relationships/slide" Target="slide53.xml"/><Relationship Id="rId10" Type="http://schemas.openxmlformats.org/officeDocument/2006/relationships/slide" Target="slide46.xml"/><Relationship Id="rId19" Type="http://schemas.openxmlformats.org/officeDocument/2006/relationships/image" Target="../media/image70.png"/><Relationship Id="rId4" Type="http://schemas.openxmlformats.org/officeDocument/2006/relationships/slide" Target="slide38.xml"/><Relationship Id="rId9" Type="http://schemas.openxmlformats.org/officeDocument/2006/relationships/slide" Target="slide45.xml"/><Relationship Id="rId1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1.xml"/><Relationship Id="rId18" Type="http://schemas.openxmlformats.org/officeDocument/2006/relationships/slide" Target="slide56.xml"/><Relationship Id="rId3" Type="http://schemas.openxmlformats.org/officeDocument/2006/relationships/slide" Target="slide37.xml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5.xml"/><Relationship Id="rId2" Type="http://schemas.openxmlformats.org/officeDocument/2006/relationships/image" Target="../media/image71.png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9.xml"/><Relationship Id="rId15" Type="http://schemas.openxmlformats.org/officeDocument/2006/relationships/slide" Target="slide53.xml"/><Relationship Id="rId10" Type="http://schemas.openxmlformats.org/officeDocument/2006/relationships/slide" Target="slide46.xml"/><Relationship Id="rId19" Type="http://schemas.openxmlformats.org/officeDocument/2006/relationships/image" Target="../media/image72.png"/><Relationship Id="rId4" Type="http://schemas.openxmlformats.org/officeDocument/2006/relationships/slide" Target="slide38.xml"/><Relationship Id="rId9" Type="http://schemas.openxmlformats.org/officeDocument/2006/relationships/slide" Target="slide45.xml"/><Relationship Id="rId1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1.xml"/><Relationship Id="rId18" Type="http://schemas.openxmlformats.org/officeDocument/2006/relationships/slide" Target="slide56.xml"/><Relationship Id="rId3" Type="http://schemas.openxmlformats.org/officeDocument/2006/relationships/slide" Target="slide37.xml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5.xml"/><Relationship Id="rId2" Type="http://schemas.openxmlformats.org/officeDocument/2006/relationships/image" Target="../media/image73.png"/><Relationship Id="rId16" Type="http://schemas.openxmlformats.org/officeDocument/2006/relationships/slide" Target="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9.xml"/><Relationship Id="rId15" Type="http://schemas.openxmlformats.org/officeDocument/2006/relationships/slide" Target="slide53.xml"/><Relationship Id="rId10" Type="http://schemas.openxmlformats.org/officeDocument/2006/relationships/slide" Target="slide46.xml"/><Relationship Id="rId19" Type="http://schemas.openxmlformats.org/officeDocument/2006/relationships/image" Target="../media/image74.png"/><Relationship Id="rId4" Type="http://schemas.openxmlformats.org/officeDocument/2006/relationships/slide" Target="slide38.xml"/><Relationship Id="rId9" Type="http://schemas.openxmlformats.org/officeDocument/2006/relationships/slide" Target="slide45.xml"/><Relationship Id="rId14" Type="http://schemas.openxmlformats.org/officeDocument/2006/relationships/slide" Target="slide5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2.xml"/><Relationship Id="rId18" Type="http://schemas.openxmlformats.org/officeDocument/2006/relationships/image" Target="../media/image75.png"/><Relationship Id="rId3" Type="http://schemas.openxmlformats.org/officeDocument/2006/relationships/slide" Target="slide38.xml"/><Relationship Id="rId7" Type="http://schemas.openxmlformats.org/officeDocument/2006/relationships/slide" Target="slide43.xml"/><Relationship Id="rId12" Type="http://schemas.openxmlformats.org/officeDocument/2006/relationships/slide" Target="slide51.xml"/><Relationship Id="rId17" Type="http://schemas.openxmlformats.org/officeDocument/2006/relationships/slide" Target="slide56.xml"/><Relationship Id="rId2" Type="http://schemas.openxmlformats.org/officeDocument/2006/relationships/slide" Target="slide37.xml"/><Relationship Id="rId16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0.xml"/><Relationship Id="rId15" Type="http://schemas.openxmlformats.org/officeDocument/2006/relationships/slide" Target="slide54.xml"/><Relationship Id="rId10" Type="http://schemas.openxmlformats.org/officeDocument/2006/relationships/slide" Target="slide47.xml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51.xml"/><Relationship Id="rId18" Type="http://schemas.openxmlformats.org/officeDocument/2006/relationships/slide" Target="slide56.xml"/><Relationship Id="rId3" Type="http://schemas.openxmlformats.org/officeDocument/2006/relationships/slide" Target="slide37.xml"/><Relationship Id="rId7" Type="http://schemas.openxmlformats.org/officeDocument/2006/relationships/slide" Target="slide42.xml"/><Relationship Id="rId12" Type="http://schemas.openxmlformats.org/officeDocument/2006/relationships/slide" Target="slide49.xml"/><Relationship Id="rId17" Type="http://schemas.openxmlformats.org/officeDocument/2006/relationships/slide" Target="slide55.xml"/><Relationship Id="rId2" Type="http://schemas.openxmlformats.org/officeDocument/2006/relationships/image" Target="../media/image76.png"/><Relationship Id="rId16" Type="http://schemas.openxmlformats.org/officeDocument/2006/relationships/slide" Target="slide54.xml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47.xml"/><Relationship Id="rId5" Type="http://schemas.openxmlformats.org/officeDocument/2006/relationships/slide" Target="slide39.xml"/><Relationship Id="rId15" Type="http://schemas.openxmlformats.org/officeDocument/2006/relationships/slide" Target="slide53.xml"/><Relationship Id="rId10" Type="http://schemas.openxmlformats.org/officeDocument/2006/relationships/slide" Target="slide46.xml"/><Relationship Id="rId19" Type="http://schemas.openxmlformats.org/officeDocument/2006/relationships/image" Target="../media/image77.png"/><Relationship Id="rId4" Type="http://schemas.openxmlformats.org/officeDocument/2006/relationships/slide" Target="slide38.xml"/><Relationship Id="rId9" Type="http://schemas.openxmlformats.org/officeDocument/2006/relationships/slide" Target="slide45.xml"/><Relationship Id="rId14" Type="http://schemas.openxmlformats.org/officeDocument/2006/relationships/slide" Target="slide5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2.xml"/><Relationship Id="rId18" Type="http://schemas.openxmlformats.org/officeDocument/2006/relationships/image" Target="../media/image79.png"/><Relationship Id="rId3" Type="http://schemas.openxmlformats.org/officeDocument/2006/relationships/slide" Target="slide38.xml"/><Relationship Id="rId7" Type="http://schemas.openxmlformats.org/officeDocument/2006/relationships/slide" Target="slide43.xml"/><Relationship Id="rId12" Type="http://schemas.openxmlformats.org/officeDocument/2006/relationships/slide" Target="slide51.xml"/><Relationship Id="rId17" Type="http://schemas.openxmlformats.org/officeDocument/2006/relationships/slide" Target="slide56.xml"/><Relationship Id="rId2" Type="http://schemas.openxmlformats.org/officeDocument/2006/relationships/slide" Target="slide37.xml"/><Relationship Id="rId16" Type="http://schemas.openxmlformats.org/officeDocument/2006/relationships/slide" Target="slide55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0.xml"/><Relationship Id="rId15" Type="http://schemas.openxmlformats.org/officeDocument/2006/relationships/slide" Target="slide54.xml"/><Relationship Id="rId10" Type="http://schemas.openxmlformats.org/officeDocument/2006/relationships/slide" Target="slide47.xml"/><Relationship Id="rId19" Type="http://schemas.openxmlformats.org/officeDocument/2006/relationships/slide" Target="slide4.xml"/><Relationship Id="rId4" Type="http://schemas.openxmlformats.org/officeDocument/2006/relationships/slide" Target="slide39.xml"/><Relationship Id="rId9" Type="http://schemas.openxmlformats.org/officeDocument/2006/relationships/slide" Target="slide46.xml"/><Relationship Id="rId14" Type="http://schemas.openxmlformats.org/officeDocument/2006/relationships/slide" Target="slide5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25" name="同侧圆角矩形 24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4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82501" y="3860948"/>
            <a:ext cx="7626999" cy="140937"/>
            <a:chOff x="2784399" y="3860948"/>
            <a:chExt cx="7184978" cy="140937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81951" y="1989174"/>
            <a:ext cx="1628098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199" dirty="0">
                <a:solidFill>
                  <a:schemeClr val="bg1"/>
                </a:solidFill>
                <a:cs typeface="+mn-ea"/>
              </a:rPr>
              <a:t>4.1.2</a:t>
            </a:r>
            <a:endParaRPr lang="zh-CN" altLang="en-US" sz="319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2570394" y="2824256"/>
            <a:ext cx="705121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zh-CN" altLang="zh-CN" sz="4800" b="1" cap="all" spc="30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指数幂的拓展</a:t>
            </a:r>
            <a:endParaRPr lang="zh-CN" altLang="en-US" sz="4800" b="1" cap="all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474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35560" y="1613699"/>
            <a:ext cx="94330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根指数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↔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分数指数的分母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被开方数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的指数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↔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分数指数的分子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如果根式中含有多重根号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要由里向外用分数指数幂写出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1462683"/>
            <a:ext cx="11377264" cy="290242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4" name="圆角矩形 3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2135560" y="753134"/>
            <a:ext cx="9433048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340610" algn="l"/>
              </a:tabLst>
            </a:pP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根式与分数指数幂互化的规律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07368" y="332656"/>
                <a:ext cx="11339992" cy="1591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　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把下列根式化成分数指数幂的形式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332656"/>
                <a:ext cx="11339992" cy="1591974"/>
              </a:xfrm>
              <a:prstGeom prst="rect">
                <a:avLst/>
              </a:prstGeom>
              <a:blipFill rotWithShape="0">
                <a:blip r:embed="rId3"/>
                <a:stretch>
                  <a:fillRect l="-1129" b="-7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0" y="523955"/>
            <a:ext cx="2209642" cy="473665"/>
            <a:chOff x="0" y="586780"/>
            <a:chExt cx="2209642" cy="473665"/>
          </a:xfrm>
        </p:grpSpPr>
        <p:sp>
          <p:nvSpPr>
            <p:cNvPr id="23" name="矩形 22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63001" y="586780"/>
              <a:ext cx="1946641" cy="47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跟踪训练</a:t>
              </a:r>
              <a:r>
                <a:rPr lang="en-US" altLang="zh-CN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1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90000" y="2204864"/>
            <a:ext cx="11412000" cy="1368152"/>
            <a:chOff x="319674" y="2575382"/>
            <a:chExt cx="11412000" cy="1368152"/>
          </a:xfrm>
        </p:grpSpPr>
        <p:grpSp>
          <p:nvGrpSpPr>
            <p:cNvPr id="16" name="组合 15"/>
            <p:cNvGrpSpPr/>
            <p:nvPr/>
          </p:nvGrpSpPr>
          <p:grpSpPr>
            <a:xfrm>
              <a:off x="319674" y="2575382"/>
              <a:ext cx="11412000" cy="1368152"/>
              <a:chOff x="319674" y="476672"/>
              <a:chExt cx="11412000" cy="1368152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319674" y="589563"/>
                <a:ext cx="11412000" cy="1255261"/>
              </a:xfrm>
              <a:prstGeom prst="roundRect">
                <a:avLst>
                  <a:gd name="adj" fmla="val 500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41394" y="2132856"/>
                <a:ext cx="10909212" cy="1232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132856"/>
                <a:ext cx="10909212" cy="12321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390000" y="3429000"/>
                <a:ext cx="11412000" cy="1407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g>
                      <m:e>
                        <m:rad>
                          <m:ra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p>
                            </m:sSup>
                          </m:e>
                        </m:rad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3429000"/>
                <a:ext cx="11412000" cy="1407629"/>
              </a:xfrm>
              <a:prstGeom prst="rect">
                <a:avLst/>
              </a:prstGeom>
              <a:blipFill rotWithShape="0">
                <a:blip r:embed="rId5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组合 31"/>
          <p:cNvGrpSpPr/>
          <p:nvPr/>
        </p:nvGrpSpPr>
        <p:grpSpPr>
          <a:xfrm>
            <a:off x="390000" y="4965793"/>
            <a:ext cx="11412000" cy="1559551"/>
            <a:chOff x="319674" y="2575382"/>
            <a:chExt cx="11412000" cy="1559551"/>
          </a:xfrm>
        </p:grpSpPr>
        <p:grpSp>
          <p:nvGrpSpPr>
            <p:cNvPr id="33" name="组合 32"/>
            <p:cNvGrpSpPr/>
            <p:nvPr/>
          </p:nvGrpSpPr>
          <p:grpSpPr>
            <a:xfrm>
              <a:off x="319674" y="2575382"/>
              <a:ext cx="11412000" cy="1559551"/>
              <a:chOff x="319674" y="476672"/>
              <a:chExt cx="11412000" cy="1559551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319674" y="589563"/>
                <a:ext cx="11412000" cy="1446660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641394" y="5117715"/>
                <a:ext cx="10909212" cy="1407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g>
                      <m:e>
                        <m:rad>
                          <m:ra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p>
                            </m:sSup>
                          </m:e>
                        </m:rad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5117715"/>
                <a:ext cx="10909212" cy="1407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返回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smtClean="0">
                <a:solidFill>
                  <a:schemeClr val="bg1"/>
                </a:solidFill>
              </a:rPr>
              <a:t>二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348880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利用指数幂的运算性质化简和求值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388075" y="1340768"/>
                <a:ext cx="11415850" cy="44134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对于有理数指数幂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原整数指数幂的运算性质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保持不变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800" baseline="30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baseline="30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(3)(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i="1" baseline="30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(4)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拓展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②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75" y="1340768"/>
                <a:ext cx="11415850" cy="4413452"/>
              </a:xfrm>
              <a:prstGeom prst="rect">
                <a:avLst/>
              </a:prstGeom>
              <a:blipFill rotWithShape="0">
                <a:blip r:embed="rId2"/>
                <a:stretch>
                  <a:fillRect l="-1122" b="-6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71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075" y="1556792"/>
            <a:ext cx="11415850" cy="1315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一般地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是一个无理数时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是一个确定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有理数指数幂的运算性质对无理数指数幂同样适用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73658" y="168279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实数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946136" y="1613699"/>
            <a:ext cx="94784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有理数指数幂的运算性质记忆口诀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乘相加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除相减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幂相乘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不要自创公式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严格按照公式化简、运算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5360" y="1462683"/>
            <a:ext cx="11377264" cy="22543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400" y="0"/>
            <a:ext cx="989235" cy="3356992"/>
            <a:chOff x="695400" y="0"/>
            <a:chExt cx="989235" cy="3356992"/>
          </a:xfrm>
        </p:grpSpPr>
        <p:sp>
          <p:nvSpPr>
            <p:cNvPr id="12" name="圆角矩形 11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  <a:endParaRPr lang="en-US" altLang="zh-CN" sz="2000" dirty="0">
                <a:solidFill>
                  <a:prstClr val="white">
                    <a:lumMod val="85000"/>
                  </a:prstClr>
                </a:solidFill>
              </a:endParaRPr>
            </a:p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8466" y="1555821"/>
              <a:ext cx="615553" cy="13849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注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意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点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4" name="直接连接符 3"/>
            <p:cNvCxnSpPr>
              <a:stCxn id="12" idx="0"/>
            </p:cNvCxnSpPr>
            <p:nvPr/>
          </p:nvCxnSpPr>
          <p:spPr>
            <a:xfrm>
              <a:off x="1190018" y="0"/>
              <a:ext cx="0" cy="146268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 rot="16200000">
              <a:off x="850792" y="1039652"/>
              <a:ext cx="661976" cy="400110"/>
            </a:xfrm>
            <a:prstGeom prst="rect">
              <a:avLst/>
            </a:prstGeom>
            <a:solidFill>
              <a:srgbClr val="00589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C000"/>
                  </a:solidFill>
                </a:rPr>
                <a:t>&lt;&lt;&lt;</a:t>
              </a:r>
              <a:endParaRPr lang="zh-CN" altLang="en-US" sz="20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640443"/>
                <a:ext cx="11412000" cy="1754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化简求值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-(0.01)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0.5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40443"/>
                <a:ext cx="11412000" cy="1754776"/>
              </a:xfrm>
              <a:prstGeom prst="rect">
                <a:avLst/>
              </a:prstGeom>
              <a:blipFill rotWithShape="0">
                <a:blip r:embed="rId3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组合 25"/>
          <p:cNvGrpSpPr/>
          <p:nvPr/>
        </p:nvGrpSpPr>
        <p:grpSpPr>
          <a:xfrm>
            <a:off x="0" y="811998"/>
            <a:ext cx="1403155" cy="593813"/>
            <a:chOff x="0" y="674947"/>
            <a:chExt cx="1403155" cy="593813"/>
          </a:xfrm>
        </p:grpSpPr>
        <p:sp>
          <p:nvSpPr>
            <p:cNvPr id="27" name="矩形 26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直角三角形 27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2</a:t>
              </a:r>
              <a:endParaRPr lang="zh-CN" altLang="en-US" sz="2800" dirty="0"/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90000" y="2780928"/>
            <a:ext cx="11412000" cy="1360246"/>
            <a:chOff x="319674" y="2575382"/>
            <a:chExt cx="11412000" cy="1360246"/>
          </a:xfrm>
        </p:grpSpPr>
        <p:grpSp>
          <p:nvGrpSpPr>
            <p:cNvPr id="11" name="组合 10"/>
            <p:cNvGrpSpPr/>
            <p:nvPr/>
          </p:nvGrpSpPr>
          <p:grpSpPr>
            <a:xfrm>
              <a:off x="319674" y="2575382"/>
              <a:ext cx="11412000" cy="1360246"/>
              <a:chOff x="319674" y="476672"/>
              <a:chExt cx="11412000" cy="1360246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319674" y="589563"/>
                <a:ext cx="11412000" cy="1247355"/>
              </a:xfrm>
              <a:prstGeom prst="roundRect">
                <a:avLst>
                  <a:gd name="adj" fmla="val 9080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41394" y="2989046"/>
                <a:ext cx="10909212" cy="101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989046"/>
                <a:ext cx="10909212" cy="1010277"/>
              </a:xfrm>
              <a:prstGeom prst="rect">
                <a:avLst/>
              </a:prstGeom>
              <a:blipFill rotWithShape="0">
                <a:blip r:embed="rId4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3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862102"/>
                <a:ext cx="11412000" cy="1407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0.062 5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(0.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064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2.5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-π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862102"/>
                <a:ext cx="11412000" cy="1407629"/>
              </a:xfrm>
              <a:prstGeom prst="rect">
                <a:avLst/>
              </a:prstGeom>
              <a:blipFill rotWithShape="0">
                <a:blip r:embed="rId3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390000" y="2420888"/>
            <a:ext cx="11412000" cy="2520280"/>
            <a:chOff x="319674" y="2575382"/>
            <a:chExt cx="11412000" cy="2520280"/>
          </a:xfrm>
        </p:grpSpPr>
        <p:grpSp>
          <p:nvGrpSpPr>
            <p:cNvPr id="5" name="组合 4"/>
            <p:cNvGrpSpPr/>
            <p:nvPr/>
          </p:nvGrpSpPr>
          <p:grpSpPr>
            <a:xfrm>
              <a:off x="319674" y="2575382"/>
              <a:ext cx="11412000" cy="2520280"/>
              <a:chOff x="319674" y="476672"/>
              <a:chExt cx="11412000" cy="2520280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319674" y="589563"/>
                <a:ext cx="11412000" cy="2407389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41394" y="2636912"/>
                <a:ext cx="10909212" cy="2087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25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27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625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10 000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64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1 000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×(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2.5)×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-1=3.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636912"/>
                <a:ext cx="10909212" cy="2087495"/>
              </a:xfrm>
              <a:prstGeom prst="rect">
                <a:avLst/>
              </a:prstGeom>
              <a:blipFill rotWithShape="0">
                <a:blip r:embed="rId4"/>
                <a:stretch>
                  <a:fillRect l="-1117" b="-23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4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862102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)×(-4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)÷(12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-4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≠0).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0000" y="1772816"/>
            <a:ext cx="11412000" cy="2664296"/>
            <a:chOff x="319674" y="2575382"/>
            <a:chExt cx="11412000" cy="2664296"/>
          </a:xfrm>
        </p:grpSpPr>
        <p:grpSp>
          <p:nvGrpSpPr>
            <p:cNvPr id="5" name="组合 4"/>
            <p:cNvGrpSpPr/>
            <p:nvPr/>
          </p:nvGrpSpPr>
          <p:grpSpPr>
            <a:xfrm>
              <a:off x="319674" y="2575382"/>
              <a:ext cx="11412000" cy="2664296"/>
              <a:chOff x="319674" y="476672"/>
              <a:chExt cx="11412000" cy="2664296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319674" y="589563"/>
                <a:ext cx="11412000" cy="2551405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41394" y="1988840"/>
                <a:ext cx="10909212" cy="2280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=-4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-2-1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-3+1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÷(12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-4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-3-(-4)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-2-(-2)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1988840"/>
                <a:ext cx="10909212" cy="2280368"/>
              </a:xfrm>
              <a:prstGeom prst="rect">
                <a:avLst/>
              </a:prstGeom>
              <a:blipFill rotWithShape="0">
                <a:blip r:embed="rId3"/>
                <a:stretch>
                  <a:fillRect l="-1117" b="-24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66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68346"/>
            <a:ext cx="11377264" cy="361683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2062462" y="1628800"/>
            <a:ext cx="907409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有括号先算括号里的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无括号先进行指数运算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负指数幂化为正指数幂的倒数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底数是小数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先要化成分数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底数是带分数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先要化成假分数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然后要尽可能用幂的形式表示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便于运用指数幂的运算性质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62462" y="741581"/>
            <a:ext cx="8858074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340610" algn="l"/>
              </a:tabLst>
            </a:pPr>
            <a:r>
              <a:rPr lang="zh-C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指数幂运算的常用技巧</a:t>
            </a:r>
          </a:p>
        </p:txBody>
      </p:sp>
    </p:spTree>
    <p:extLst>
      <p:ext uri="{BB962C8B-B14F-4D97-AF65-F5344CB8AC3E}">
        <p14:creationId xmlns:p14="http://schemas.microsoft.com/office/powerpoint/2010/main" val="41105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07670" y="-97155"/>
            <a:ext cx="10168255" cy="475805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056005" y="2276872"/>
                <a:ext cx="8496300" cy="18728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40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通过对有理数指数幂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effectLst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sz="2400" i="1">
                                <a:effectLst/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4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4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4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≠1,</a:t>
                </a:r>
                <a:r>
                  <a:rPr lang="en-US" altLang="zh-CN" sz="24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4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4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为整数</a:t>
                </a:r>
                <a:r>
                  <a:rPr lang="en-US" altLang="zh-CN" sz="24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4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4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4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、实数指数幂</a:t>
                </a:r>
                <a:r>
                  <a:rPr lang="en-US" altLang="zh-CN" sz="24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i="1" baseline="300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4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4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≠1,</a:t>
                </a:r>
                <a:r>
                  <a:rPr lang="en-US" altLang="zh-CN" sz="2400" i="1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400">
                    <a:effectLst/>
                    <a:latin typeface="宋体" panose="02010600030101010101" pitchFamily="2" charset="-122"/>
                    <a:ea typeface="楷体" panose="02010609060101010101" pitchFamily="49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4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R)</a:t>
                </a:r>
                <a:r>
                  <a:rPr lang="zh-CN" altLang="zh-CN" sz="24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含义的认识</a:t>
                </a:r>
                <a:r>
                  <a:rPr lang="en-US" altLang="zh-CN" sz="24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了解指数幂的拓展过程</a:t>
                </a:r>
                <a:r>
                  <a:rPr lang="en-US" altLang="zh-CN" sz="24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掌握指数幂的运算性质</a:t>
                </a:r>
                <a:r>
                  <a:rPr lang="en-US" altLang="zh-CN" sz="2400">
                    <a:effectLst/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.</a:t>
                </a:r>
                <a:endParaRPr lang="zh-CN" altLang="zh-CN" sz="105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05" y="2276872"/>
                <a:ext cx="8496300" cy="1872820"/>
              </a:xfrm>
              <a:prstGeom prst="rect">
                <a:avLst/>
              </a:prstGeom>
              <a:blipFill rotWithShape="0">
                <a:blip r:embed="rId2"/>
                <a:stretch>
                  <a:fillRect l="-1076" r="-1148" b="-65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zh-CN" sz="2400" b="1" dirty="0">
                <a:solidFill>
                  <a:schemeClr val="bg1"/>
                </a:solidFill>
                <a:cs typeface="+mn-ea"/>
              </a:rPr>
              <a:t>学习目标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1854" y="243230"/>
                <a:ext cx="11392777" cy="1754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　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化简求值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(1)0.02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+π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54" y="243230"/>
                <a:ext cx="11392777" cy="1754776"/>
              </a:xfrm>
              <a:prstGeom prst="rect">
                <a:avLst/>
              </a:prstGeom>
              <a:blipFill rotWithShape="0">
                <a:blip r:embed="rId3"/>
                <a:stretch>
                  <a:fillRect l="-1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/>
          <p:cNvGrpSpPr/>
          <p:nvPr/>
        </p:nvGrpSpPr>
        <p:grpSpPr>
          <a:xfrm>
            <a:off x="0" y="424530"/>
            <a:ext cx="2209642" cy="507831"/>
            <a:chOff x="0" y="586780"/>
            <a:chExt cx="2209642" cy="507831"/>
          </a:xfrm>
        </p:grpSpPr>
        <p:sp>
          <p:nvSpPr>
            <p:cNvPr id="24" name="矩形 23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直角三角形 24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63001" y="586780"/>
              <a:ext cx="19466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</a:t>
              </a:r>
              <a:r>
                <a:rPr lang="zh-CN" altLang="en-US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训练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2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90000" y="2204864"/>
            <a:ext cx="11412000" cy="1581588"/>
            <a:chOff x="319674" y="2575382"/>
            <a:chExt cx="11412000" cy="1581588"/>
          </a:xfrm>
        </p:grpSpPr>
        <p:grpSp>
          <p:nvGrpSpPr>
            <p:cNvPr id="28" name="组合 27"/>
            <p:cNvGrpSpPr/>
            <p:nvPr/>
          </p:nvGrpSpPr>
          <p:grpSpPr>
            <a:xfrm>
              <a:off x="319674" y="2575382"/>
              <a:ext cx="11412000" cy="1581588"/>
              <a:chOff x="319674" y="476672"/>
              <a:chExt cx="11412000" cy="1581588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319674" y="589564"/>
                <a:ext cx="11412000" cy="1468696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41394" y="2063437"/>
                <a:ext cx="10909212" cy="1581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=(0.3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2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800">
                                            <a:effectLst/>
                                            <a:latin typeface="Cambria Math" panose="02040503050406030204" pitchFamily="18" charset="0"/>
                                            <a:ea typeface="方正中等线简体" panose="03000509000000000000" pitchFamily="65" charset="-122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en-US" altLang="zh-CN" sz="2800">
                                            <a:effectLst/>
                                            <a:latin typeface="Cambria Math" panose="02040503050406030204" pitchFamily="18" charset="0"/>
                                            <a:ea typeface="方正中等线简体" panose="03000509000000000000" pitchFamily="65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+(4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+1=0.3-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+4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+1=64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063437"/>
                <a:ext cx="10909212" cy="1581587"/>
              </a:xfrm>
              <a:prstGeom prst="rect">
                <a:avLst/>
              </a:prstGeom>
              <a:blipFill rotWithShape="0">
                <a:blip r:embed="rId4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91854" y="3649213"/>
                <a:ext cx="7792378" cy="1363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0.5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+0.1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-3π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37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54" y="3649213"/>
                <a:ext cx="7792378" cy="1363963"/>
              </a:xfrm>
              <a:prstGeom prst="rect">
                <a:avLst/>
              </a:prstGeom>
              <a:blipFill rotWithShape="0">
                <a:blip r:embed="rId5"/>
                <a:stretch>
                  <a:fillRect l="-1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组合 32"/>
          <p:cNvGrpSpPr/>
          <p:nvPr/>
        </p:nvGrpSpPr>
        <p:grpSpPr>
          <a:xfrm>
            <a:off x="390000" y="5159780"/>
            <a:ext cx="11412000" cy="1149540"/>
            <a:chOff x="319674" y="2575382"/>
            <a:chExt cx="11412000" cy="1149540"/>
          </a:xfrm>
        </p:grpSpPr>
        <p:grpSp>
          <p:nvGrpSpPr>
            <p:cNvPr id="34" name="组合 33"/>
            <p:cNvGrpSpPr/>
            <p:nvPr/>
          </p:nvGrpSpPr>
          <p:grpSpPr>
            <a:xfrm>
              <a:off x="319674" y="2575382"/>
              <a:ext cx="11412000" cy="1149540"/>
              <a:chOff x="319674" y="476672"/>
              <a:chExt cx="11412000" cy="1149540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319674" y="589564"/>
                <a:ext cx="11412000" cy="1036648"/>
              </a:xfrm>
              <a:prstGeom prst="roundRect">
                <a:avLst>
                  <a:gd name="adj" fmla="val 671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641394" y="5223764"/>
                <a:ext cx="10909212" cy="941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+100+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37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=100+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144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3=100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5223764"/>
                <a:ext cx="10909212" cy="941540"/>
              </a:xfrm>
              <a:prstGeom prst="rect">
                <a:avLst/>
              </a:prstGeom>
              <a:blipFill rotWithShape="0">
                <a:blip r:embed="rId6"/>
                <a:stretch>
                  <a:fillRect l="-1117" b="-77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1854" y="980728"/>
                <a:ext cx="11392777" cy="823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(3)2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÷4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×3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&gt;0).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54" y="980728"/>
                <a:ext cx="11392777" cy="823110"/>
              </a:xfrm>
              <a:prstGeom prst="rect">
                <a:avLst/>
              </a:prstGeom>
              <a:blipFill rotWithShape="0">
                <a:blip r:embed="rId3"/>
                <a:stretch>
                  <a:fillRect l="-1070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返回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390000" y="2204864"/>
            <a:ext cx="11412000" cy="1581588"/>
            <a:chOff x="319674" y="2575382"/>
            <a:chExt cx="11412000" cy="1581588"/>
          </a:xfrm>
        </p:grpSpPr>
        <p:grpSp>
          <p:nvGrpSpPr>
            <p:cNvPr id="28" name="组合 27"/>
            <p:cNvGrpSpPr/>
            <p:nvPr/>
          </p:nvGrpSpPr>
          <p:grpSpPr>
            <a:xfrm>
              <a:off x="319674" y="2575382"/>
              <a:ext cx="11412000" cy="1581588"/>
              <a:chOff x="319674" y="476672"/>
              <a:chExt cx="11412000" cy="1581588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319674" y="589564"/>
                <a:ext cx="11412000" cy="1468696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41394" y="2420919"/>
                <a:ext cx="10909212" cy="1043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÷(4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)×(3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×3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420919"/>
                <a:ext cx="10909212" cy="1043427"/>
              </a:xfrm>
              <a:prstGeom prst="rect">
                <a:avLst/>
              </a:prstGeom>
              <a:blipFill rotWithShape="0">
                <a:blip r:embed="rId6"/>
                <a:stretch>
                  <a:fillRect l="-1117" b="-70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25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smtClean="0">
                <a:solidFill>
                  <a:schemeClr val="bg1"/>
                </a:solidFill>
              </a:rPr>
              <a:t>三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整体代换法求分数指数幂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581736"/>
                <a:ext cx="11412000" cy="1503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=7,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求值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581736"/>
                <a:ext cx="11412000" cy="1503617"/>
              </a:xfrm>
              <a:prstGeom prst="rect">
                <a:avLst/>
              </a:prstGeom>
              <a:blipFill rotWithShape="0">
                <a:blip r:embed="rId3"/>
                <a:stretch>
                  <a:fillRect l="-1122" b="-32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390000" y="2276872"/>
            <a:ext cx="11412000" cy="2449124"/>
            <a:chOff x="319674" y="2575382"/>
            <a:chExt cx="11412000" cy="2449124"/>
          </a:xfrm>
        </p:grpSpPr>
        <p:grpSp>
          <p:nvGrpSpPr>
            <p:cNvPr id="10" name="组合 9"/>
            <p:cNvGrpSpPr/>
            <p:nvPr/>
          </p:nvGrpSpPr>
          <p:grpSpPr>
            <a:xfrm>
              <a:off x="319674" y="2575382"/>
              <a:ext cx="11412000" cy="2449124"/>
              <a:chOff x="319674" y="476672"/>
              <a:chExt cx="11412000" cy="2449124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319674" y="589563"/>
                <a:ext cx="11412000" cy="2336233"/>
              </a:xfrm>
              <a:prstGeom prst="roundRect">
                <a:avLst>
                  <a:gd name="adj" fmla="val 451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0" y="747058"/>
            <a:ext cx="1403155" cy="593813"/>
            <a:chOff x="0" y="674947"/>
            <a:chExt cx="1403155" cy="593813"/>
          </a:xfrm>
        </p:grpSpPr>
        <p:sp>
          <p:nvSpPr>
            <p:cNvPr id="23" name="矩形 22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3</a:t>
              </a:r>
              <a:endParaRPr lang="zh-CN" altLang="en-US" sz="2800" dirty="0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51384" y="2526804"/>
                <a:ext cx="11017224" cy="2199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两边平方得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+2=7+2=9,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2526804"/>
                <a:ext cx="11017224" cy="2199192"/>
              </a:xfrm>
              <a:prstGeom prst="rect">
                <a:avLst/>
              </a:prstGeom>
              <a:blipFill rotWithShape="0">
                <a:blip r:embed="rId4"/>
                <a:stretch>
                  <a:fillRect l="-1106" b="-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868916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90000" y="1627948"/>
            <a:ext cx="11412000" cy="2449124"/>
            <a:chOff x="319674" y="2575382"/>
            <a:chExt cx="11412000" cy="2449124"/>
          </a:xfrm>
        </p:grpSpPr>
        <p:grpSp>
          <p:nvGrpSpPr>
            <p:cNvPr id="10" name="组合 9"/>
            <p:cNvGrpSpPr/>
            <p:nvPr/>
          </p:nvGrpSpPr>
          <p:grpSpPr>
            <a:xfrm>
              <a:off x="319674" y="2575382"/>
              <a:ext cx="11412000" cy="2449124"/>
              <a:chOff x="319674" y="476672"/>
              <a:chExt cx="11412000" cy="2449124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319674" y="589563"/>
                <a:ext cx="11412000" cy="2336233"/>
              </a:xfrm>
              <a:prstGeom prst="roundRect">
                <a:avLst>
                  <a:gd name="adj" fmla="val 451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51384" y="1877880"/>
            <a:ext cx="110172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将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=7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两边平方得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+2=49,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=47.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8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620688"/>
                <a:ext cx="11412000" cy="975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620688"/>
                <a:ext cx="11412000" cy="975011"/>
              </a:xfrm>
              <a:prstGeom prst="rect">
                <a:avLst/>
              </a:prstGeom>
              <a:blipFill rotWithShape="0">
                <a:blip r:embed="rId3"/>
                <a:stretch>
                  <a:fillRect l="-1122"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390000" y="1699956"/>
            <a:ext cx="11412000" cy="3241212"/>
            <a:chOff x="319674" y="2575382"/>
            <a:chExt cx="11412000" cy="3241212"/>
          </a:xfrm>
        </p:grpSpPr>
        <p:grpSp>
          <p:nvGrpSpPr>
            <p:cNvPr id="10" name="组合 9"/>
            <p:cNvGrpSpPr/>
            <p:nvPr/>
          </p:nvGrpSpPr>
          <p:grpSpPr>
            <a:xfrm>
              <a:off x="319674" y="2575382"/>
              <a:ext cx="11412000" cy="3241212"/>
              <a:chOff x="319674" y="476672"/>
              <a:chExt cx="11412000" cy="3241212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319674" y="589563"/>
                <a:ext cx="11412000" cy="3128321"/>
              </a:xfrm>
              <a:prstGeom prst="roundRect">
                <a:avLst>
                  <a:gd name="adj" fmla="val 229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51384" y="1877880"/>
                <a:ext cx="11017224" cy="2971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两边平方得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-2=7-2=5,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1877880"/>
                <a:ext cx="11017224" cy="2971839"/>
              </a:xfrm>
              <a:prstGeom prst="rect">
                <a:avLst/>
              </a:prstGeom>
              <a:blipFill rotWithShape="0">
                <a:blip r:embed="rId4"/>
                <a:stretch>
                  <a:fillRect l="-1106"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05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887250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(4)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90000" y="1763255"/>
            <a:ext cx="11412000" cy="3241212"/>
            <a:chOff x="319674" y="2575382"/>
            <a:chExt cx="11412000" cy="3241212"/>
          </a:xfrm>
        </p:grpSpPr>
        <p:grpSp>
          <p:nvGrpSpPr>
            <p:cNvPr id="10" name="组合 9"/>
            <p:cNvGrpSpPr/>
            <p:nvPr/>
          </p:nvGrpSpPr>
          <p:grpSpPr>
            <a:xfrm>
              <a:off x="319674" y="2575382"/>
              <a:ext cx="11412000" cy="3241212"/>
              <a:chOff x="319674" y="476672"/>
              <a:chExt cx="11412000" cy="3241212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319674" y="589563"/>
                <a:ext cx="11412000" cy="3128321"/>
              </a:xfrm>
              <a:prstGeom prst="roundRect">
                <a:avLst>
                  <a:gd name="adj" fmla="val 229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51384" y="1877880"/>
                <a:ext cx="11017224" cy="3014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(1)(3)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)=±3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)=±21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1877880"/>
                <a:ext cx="11017224" cy="3014415"/>
              </a:xfrm>
              <a:prstGeom prst="rect">
                <a:avLst/>
              </a:prstGeom>
              <a:blipFill rotWithShape="0">
                <a:blip r:embed="rId3"/>
                <a:stretch>
                  <a:fillRect l="-1106" b="-46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0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56321"/>
            <a:ext cx="11377264" cy="362886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918446" y="1516521"/>
                <a:ext cx="9578154" cy="3383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整体代换法是数学变形与计算常用的技巧方法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分析观察条件与结论的结构特点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灵活运用恒等式是关键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利用整体代换法解决分数指数幂的计算问题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常常运用完全平方公式及其变形公式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±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∓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∓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∓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446" y="1516521"/>
                <a:ext cx="9578154" cy="3383747"/>
              </a:xfrm>
              <a:prstGeom prst="rect">
                <a:avLst/>
              </a:prstGeom>
              <a:blipFill rotWithShape="0">
                <a:blip r:embed="rId2"/>
                <a:stretch>
                  <a:fillRect l="-1337" r="-1273" b="-16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1918446" y="620688"/>
            <a:ext cx="9578154" cy="66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利用整体代换法求分数指数幂</a:t>
            </a:r>
          </a:p>
        </p:txBody>
      </p:sp>
    </p:spTree>
    <p:extLst>
      <p:ext uri="{BB962C8B-B14F-4D97-AF65-F5344CB8AC3E}">
        <p14:creationId xmlns:p14="http://schemas.microsoft.com/office/powerpoint/2010/main" val="24680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260648"/>
                <a:ext cx="11412000" cy="989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　　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=5,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求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260648"/>
                <a:ext cx="11412000" cy="989117"/>
              </a:xfrm>
              <a:prstGeom prst="rect">
                <a:avLst/>
              </a:prstGeom>
              <a:blipFill rotWithShape="0"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/>
          <p:cNvGrpSpPr/>
          <p:nvPr/>
        </p:nvGrpSpPr>
        <p:grpSpPr>
          <a:xfrm>
            <a:off x="0" y="657921"/>
            <a:ext cx="2209642" cy="507831"/>
            <a:chOff x="0" y="586780"/>
            <a:chExt cx="2209642" cy="507831"/>
          </a:xfrm>
        </p:grpSpPr>
        <p:sp>
          <p:nvSpPr>
            <p:cNvPr id="12" name="矩形 11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3001" y="586780"/>
              <a:ext cx="19466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</a:t>
              </a:r>
              <a:r>
                <a:rPr lang="zh-CN" altLang="en-US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训练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3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0000" y="1492690"/>
            <a:ext cx="11412000" cy="4240566"/>
            <a:chOff x="319674" y="2575382"/>
            <a:chExt cx="11412000" cy="4240566"/>
          </a:xfrm>
        </p:grpSpPr>
        <p:grpSp>
          <p:nvGrpSpPr>
            <p:cNvPr id="10" name="组合 9"/>
            <p:cNvGrpSpPr/>
            <p:nvPr/>
          </p:nvGrpSpPr>
          <p:grpSpPr>
            <a:xfrm>
              <a:off x="319674" y="2575382"/>
              <a:ext cx="11412000" cy="4240566"/>
              <a:chOff x="319674" y="476672"/>
              <a:chExt cx="11412000" cy="4240566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319674" y="589563"/>
                <a:ext cx="11412000" cy="4127675"/>
              </a:xfrm>
              <a:prstGeom prst="roundRect">
                <a:avLst>
                  <a:gd name="adj" fmla="val 2716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641394" y="1700808"/>
                <a:ext cx="10909212" cy="391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=5,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+9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26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26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36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1700808"/>
                <a:ext cx="10909212" cy="3917996"/>
              </a:xfrm>
              <a:prstGeom prst="rect">
                <a:avLst/>
              </a:prstGeom>
              <a:blipFill rotWithShape="0">
                <a:blip r:embed="rId4"/>
                <a:stretch>
                  <a:fillRect l="-1117" b="-9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286" y="1834946"/>
            <a:ext cx="112294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根式与分数指数幂的互化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分数指数幂的运算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整体代换法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在运用分数指数幂的运算性质化简时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其结果不能同时含有根式和分数指数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也不能既含有分母又含有负指数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7671" y="-97155"/>
            <a:ext cx="11376962" cy="6118443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15005" y="1891432"/>
                <a:ext cx="10561990" cy="3609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牛顿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(Newton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1643-1727)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是大家所熟悉的物理学家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可是你知道他在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数学史上的贡献吗</a:t>
                </a:r>
                <a:r>
                  <a:rPr lang="en-US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?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他在</a:t>
                </a:r>
                <a:r>
                  <a:rPr lang="en-US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1676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年</a:t>
                </a:r>
                <a:r>
                  <a:rPr lang="en-US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月</a:t>
                </a:r>
                <a:r>
                  <a:rPr lang="en-US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13</a:t>
                </a:r>
                <a:r>
                  <a:rPr lang="zh-CN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日写给莱布尼茨的信里说</a:t>
                </a:r>
                <a:r>
                  <a:rPr lang="en-US" altLang="zh-CN" sz="2800" spc="-1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800" spc="-1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因为数学家将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aaa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aaaa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…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写成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…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所以可将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…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写成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…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𝑎𝑎𝑎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…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写成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…”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这是牛顿首次使用任意实数指数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这正是这节课我们要学习的指数幂的拓展过程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05" y="1891432"/>
                <a:ext cx="10561990" cy="3609001"/>
              </a:xfrm>
              <a:prstGeom prst="rect">
                <a:avLst/>
              </a:prstGeom>
              <a:blipFill rotWithShape="0">
                <a:blip r:embed="rId2"/>
                <a:stretch>
                  <a:fillRect l="-1212" r="-1212" b="-37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smtClean="0">
                <a:solidFill>
                  <a:prstClr val="white"/>
                </a:solidFill>
                <a:cs typeface="+mn-ea"/>
                <a:sym typeface="+mn-lt"/>
              </a:rPr>
              <a:t>导 语</a:t>
            </a:r>
            <a:endParaRPr lang="en-US" altLang="zh-CN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26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999656" y="2750542"/>
            <a:ext cx="850147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随堂演练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5173" y="2492896"/>
            <a:ext cx="53933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圆角矩形 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圆角矩形 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90000" y="768227"/>
                <a:ext cx="11412000" cy="3956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下列根式与分数指数幂的互化正确的是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&lt;0)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&gt;0)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&gt;0)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768227"/>
                <a:ext cx="11412000" cy="3956917"/>
              </a:xfrm>
              <a:prstGeom prst="rect">
                <a:avLst/>
              </a:prstGeom>
              <a:blipFill rotWithShape="0">
                <a:blip r:embed="rId6"/>
                <a:stretch>
                  <a:fillRect l="-1122" b="-2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9"/>
          <p:cNvSpPr txBox="1"/>
          <p:nvPr/>
        </p:nvSpPr>
        <p:spPr>
          <a:xfrm>
            <a:off x="250652" y="300773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245934" y="393657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圆角矩形 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圆角矩形 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835" y="1052736"/>
            <a:ext cx="11248331" cy="3672408"/>
            <a:chOff x="471835" y="4581128"/>
            <a:chExt cx="11248331" cy="3672408"/>
          </a:xfrm>
        </p:grpSpPr>
        <p:sp>
          <p:nvSpPr>
            <p:cNvPr id="9" name="圆角矩形 8"/>
            <p:cNvSpPr/>
            <p:nvPr/>
          </p:nvSpPr>
          <p:spPr>
            <a:xfrm>
              <a:off x="471835" y="4694020"/>
              <a:ext cx="11248331" cy="3559516"/>
            </a:xfrm>
            <a:prstGeom prst="roundRect">
              <a:avLst>
                <a:gd name="adj" fmla="val 231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95400" y="1196752"/>
                <a:ext cx="10801200" cy="3310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对于选项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对于选项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对于选项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),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对于选项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g>
                              <m:e>
                                <m:sSup>
                                  <m:sSup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2×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196752"/>
                <a:ext cx="10801200" cy="3310586"/>
              </a:xfrm>
              <a:prstGeom prst="rect">
                <a:avLst/>
              </a:prstGeom>
              <a:blipFill rotWithShape="0">
                <a:blip r:embed="rId6"/>
                <a:stretch>
                  <a:fillRect l="-1129" b="-34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70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50482" y="260648"/>
                <a:ext cx="11491037" cy="3182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代数式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rad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的化简结果是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sup>
                    </m:sSup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82" y="260648"/>
                <a:ext cx="11491037" cy="3182090"/>
              </a:xfrm>
              <a:prstGeom prst="rect">
                <a:avLst/>
              </a:prstGeom>
              <a:blipFill rotWithShape="0">
                <a:blip r:embed="rId2"/>
                <a:stretch>
                  <a:fillRect l="-1060" b="-4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圆角矩形 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圆角矩形 2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91344" y="197949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1835" y="3645024"/>
            <a:ext cx="11248331" cy="2016224"/>
            <a:chOff x="471835" y="4581128"/>
            <a:chExt cx="11248331" cy="2016224"/>
          </a:xfrm>
        </p:grpSpPr>
        <p:sp>
          <p:nvSpPr>
            <p:cNvPr id="10" name="圆角矩形 9"/>
            <p:cNvSpPr/>
            <p:nvPr/>
          </p:nvSpPr>
          <p:spPr>
            <a:xfrm>
              <a:off x="471835" y="4694020"/>
              <a:ext cx="11248331" cy="1903332"/>
            </a:xfrm>
            <a:prstGeom prst="roundRect">
              <a:avLst>
                <a:gd name="adj" fmla="val 312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95400" y="4079850"/>
                <a:ext cx="10801200" cy="1365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rad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·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rad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·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4079850"/>
                <a:ext cx="10801200" cy="13653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0000" y="1165487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=3,10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=4,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y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圆角矩形 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圆角矩形 1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835" y="2348880"/>
            <a:ext cx="11248331" cy="1316910"/>
            <a:chOff x="471835" y="4581128"/>
            <a:chExt cx="11248331" cy="1316910"/>
          </a:xfrm>
        </p:grpSpPr>
        <p:sp>
          <p:nvSpPr>
            <p:cNvPr id="13" name="圆角矩形 12"/>
            <p:cNvSpPr/>
            <p:nvPr/>
          </p:nvSpPr>
          <p:spPr>
            <a:xfrm>
              <a:off x="471835" y="4694020"/>
              <a:ext cx="11248331" cy="1204018"/>
            </a:xfrm>
            <a:prstGeom prst="roundRect">
              <a:avLst>
                <a:gd name="adj" fmla="val 810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95400" y="2458988"/>
                <a:ext cx="10873208" cy="1100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800" i="1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=3,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=9,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458988"/>
                <a:ext cx="10873208" cy="1100686"/>
              </a:xfrm>
              <a:prstGeom prst="rect">
                <a:avLst/>
              </a:prstGeom>
              <a:blipFill rotWithShape="0">
                <a:blip r:embed="rId6"/>
                <a:stretch>
                  <a:fillRect l="-11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121250" y="836712"/>
                <a:ext cx="696024" cy="1006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altLang="zh-CN" sz="28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250" y="836712"/>
                <a:ext cx="696024" cy="10062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2090" y="620688"/>
                <a:ext cx="11362541" cy="1238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计算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:0.25×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-4÷2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620688"/>
                <a:ext cx="11362541" cy="1238544"/>
              </a:xfrm>
              <a:prstGeom prst="rect">
                <a:avLst/>
              </a:prstGeom>
              <a:blipFill rotWithShape="0">
                <a:blip r:embed="rId2"/>
                <a:stretch>
                  <a:fillRect l="-1073" b="-49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圆角矩形 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7" name="返回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71835" y="2348880"/>
            <a:ext cx="11248331" cy="1820903"/>
            <a:chOff x="471835" y="4581128"/>
            <a:chExt cx="11248331" cy="1820903"/>
          </a:xfrm>
        </p:grpSpPr>
        <p:sp>
          <p:nvSpPr>
            <p:cNvPr id="19" name="圆角矩形 18"/>
            <p:cNvSpPr/>
            <p:nvPr/>
          </p:nvSpPr>
          <p:spPr>
            <a:xfrm>
              <a:off x="471835" y="4694020"/>
              <a:ext cx="11248331" cy="1708011"/>
            </a:xfrm>
            <a:prstGeom prst="roundRect">
              <a:avLst>
                <a:gd name="adj" fmla="val 605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95400" y="2672189"/>
                <a:ext cx="10801200" cy="1398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×16-4÷1-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=4-4-4=-4.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672189"/>
                <a:ext cx="10801200" cy="1398588"/>
              </a:xfrm>
              <a:prstGeom prst="rect">
                <a:avLst/>
              </a:prstGeom>
              <a:blipFill rotWithShape="0">
                <a:blip r:embed="rId9"/>
                <a:stretch>
                  <a:fillRect l="-1129" b="-10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5755588" y="1106160"/>
            <a:ext cx="4844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-4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999656" y="2750542"/>
            <a:ext cx="850147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课时对点练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5173" y="2492896"/>
            <a:ext cx="53933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390000" y="1052736"/>
                <a:ext cx="11412000" cy="2911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有意义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的取值范围是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∪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,+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052736"/>
                <a:ext cx="11412000" cy="2911053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边形 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圆角矩形 84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6" name="圆角矩形 85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圆角矩形 86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圆角矩形 89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圆角矩形 90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圆角矩形 91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圆角矩形 92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圆角矩形 93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圆角矩形 94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圆角矩形 95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圆角矩形 96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圆角矩形 97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圆角矩形 98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圆角矩形 99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基础巩固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3001993" y="307704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835" y="4365104"/>
            <a:ext cx="11248331" cy="1296144"/>
            <a:chOff x="471835" y="4581128"/>
            <a:chExt cx="11248331" cy="1296144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21"/>
              <a:ext cx="11248331" cy="1183251"/>
            </a:xfrm>
            <a:prstGeom prst="roundRect">
              <a:avLst>
                <a:gd name="adj" fmla="val 1020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23392" y="4509120"/>
                <a:ext cx="11017224" cy="1004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将分数指数幂化为根式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可知需满足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1-2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4509120"/>
                <a:ext cx="11017224" cy="1004890"/>
              </a:xfrm>
              <a:prstGeom prst="rect">
                <a:avLst/>
              </a:prstGeom>
              <a:blipFill rotWithShape="0">
                <a:blip r:embed="rId19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432465"/>
                <a:ext cx="11412000" cy="2360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将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化为分数指数幂为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432465"/>
                <a:ext cx="11412000" cy="2360390"/>
              </a:xfrm>
              <a:prstGeom prst="rect">
                <a:avLst/>
              </a:prstGeom>
              <a:blipFill rotWithShape="0">
                <a:blip r:embed="rId2"/>
                <a:stretch>
                  <a:fillRect l="-1122" b="-5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2479272" y="134076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3249275"/>
            <a:ext cx="11248331" cy="1475869"/>
            <a:chOff x="471835" y="4581128"/>
            <a:chExt cx="11248331" cy="1475869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19"/>
              <a:ext cx="11248331" cy="1362978"/>
            </a:xfrm>
            <a:prstGeom prst="roundRect">
              <a:avLst>
                <a:gd name="adj" fmla="val 544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95400" y="3382309"/>
                <a:ext cx="10801200" cy="1279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2×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382309"/>
                <a:ext cx="10801200" cy="127932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0000" y="582588"/>
                <a:ext cx="11412000" cy="2504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)(-3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)÷(4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582588"/>
                <a:ext cx="11412000" cy="2504340"/>
              </a:xfrm>
              <a:prstGeom prst="rect">
                <a:avLst/>
              </a:prstGeom>
              <a:blipFill rotWithShape="0">
                <a:blip r:embed="rId2"/>
                <a:stretch>
                  <a:fillRect l="-1122" b="-2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19"/>
          <p:cNvSpPr txBox="1"/>
          <p:nvPr/>
        </p:nvSpPr>
        <p:spPr>
          <a:xfrm>
            <a:off x="252734" y="1412776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3293492"/>
            <a:ext cx="11248331" cy="1791692"/>
            <a:chOff x="471835" y="4581128"/>
            <a:chExt cx="11248331" cy="1791692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1678800"/>
            </a:xfrm>
            <a:prstGeom prst="roundRect">
              <a:avLst>
                <a:gd name="adj" fmla="val 544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95400" y="3356992"/>
                <a:ext cx="10801200" cy="1586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356992"/>
                <a:ext cx="10801200" cy="1586588"/>
              </a:xfrm>
              <a:prstGeom prst="rect">
                <a:avLst/>
              </a:prstGeom>
              <a:blipFill rotWithShape="0">
                <a:blip r:embed="rId19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hlinkClick r:id="rId2" action="ppaction://hlinksldjump"/>
          </p:cNvPr>
          <p:cNvSpPr txBox="1"/>
          <p:nvPr/>
        </p:nvSpPr>
        <p:spPr>
          <a:xfrm>
            <a:off x="2018184" y="2132856"/>
            <a:ext cx="4680520" cy="536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一、根式与分数指数幂的互化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hlinkClick r:id="rId3" action="ppaction://hlinksldjump"/>
          </p:cNvPr>
          <p:cNvSpPr txBox="1"/>
          <p:nvPr/>
        </p:nvSpPr>
        <p:spPr>
          <a:xfrm>
            <a:off x="2020718" y="2910030"/>
            <a:ext cx="6163514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二、利用指数幂的运算性质化简和求值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文本框 9">
            <a:hlinkClick r:id="rId4" action="ppaction://hlinksldjump"/>
          </p:cNvPr>
          <p:cNvSpPr txBox="1"/>
          <p:nvPr/>
        </p:nvSpPr>
        <p:spPr>
          <a:xfrm>
            <a:off x="1991544" y="5321832"/>
            <a:ext cx="1949315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600" dirty="0" smtClean="0">
                <a:solidFill>
                  <a:srgbClr val="00589A"/>
                </a:solidFill>
              </a:rPr>
              <a:t>课时对点练</a:t>
            </a:r>
            <a:endParaRPr lang="zh-CN" altLang="en-US" sz="2600" dirty="0">
              <a:solidFill>
                <a:srgbClr val="00589A"/>
              </a:solidFill>
            </a:endParaRPr>
          </a:p>
        </p:txBody>
      </p:sp>
      <p:sp>
        <p:nvSpPr>
          <p:cNvPr id="12" name="文本框 11">
            <a:hlinkClick r:id="rId5" action="ppaction://hlinksldjump"/>
          </p:cNvPr>
          <p:cNvSpPr txBox="1"/>
          <p:nvPr/>
        </p:nvSpPr>
        <p:spPr>
          <a:xfrm>
            <a:off x="2020718" y="3727343"/>
            <a:ext cx="4677986" cy="536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三、整体代换法求分数指数幂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文本框 12">
            <a:hlinkClick r:id="rId6" action="ppaction://hlinksldjump"/>
          </p:cNvPr>
          <p:cNvSpPr txBox="1"/>
          <p:nvPr/>
        </p:nvSpPr>
        <p:spPr>
          <a:xfrm>
            <a:off x="2020718" y="4544656"/>
            <a:ext cx="1653650" cy="53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600" dirty="0" smtClean="0">
                <a:solidFill>
                  <a:srgbClr val="00589A"/>
                </a:solidFill>
              </a:rPr>
              <a:t>随堂演练</a:t>
            </a:r>
            <a:endParaRPr lang="zh-CN" altLang="en-US" sz="2600" dirty="0">
              <a:solidFill>
                <a:srgbClr val="00589A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07670" y="-97155"/>
            <a:ext cx="8136602" cy="669227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smtClean="0">
                <a:solidFill>
                  <a:schemeClr val="bg1"/>
                </a:solidFill>
                <a:cs typeface="+mn-ea"/>
                <a:sym typeface="+mn-lt"/>
              </a:rPr>
              <a:t>内容索引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65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0000" y="789891"/>
                <a:ext cx="11412000" cy="41694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下列各式中正确的是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&gt;0)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≠0)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789891"/>
                <a:ext cx="11412000" cy="4169411"/>
              </a:xfrm>
              <a:prstGeom prst="rect">
                <a:avLst/>
              </a:prstGeom>
              <a:blipFill rotWithShape="0">
                <a:blip r:embed="rId18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19"/>
          <p:cNvSpPr txBox="1"/>
          <p:nvPr/>
        </p:nvSpPr>
        <p:spPr>
          <a:xfrm>
            <a:off x="245934" y="405965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764704"/>
            <a:ext cx="11248331" cy="4104456"/>
            <a:chOff x="471835" y="4581128"/>
            <a:chExt cx="11248331" cy="4104456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3991564"/>
            </a:xfrm>
            <a:prstGeom prst="roundRect">
              <a:avLst>
                <a:gd name="adj" fmla="val 230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95400" y="1024161"/>
                <a:ext cx="10801200" cy="3707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𝑥𝑦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=8,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63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≠0),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024161"/>
                <a:ext cx="10801200" cy="3707233"/>
              </a:xfrm>
              <a:prstGeom prst="rect">
                <a:avLst/>
              </a:prstGeom>
              <a:blipFill rotWithShape="0">
                <a:blip r:embed="rId18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61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22090" y="764704"/>
                <a:ext cx="11298075" cy="2505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5.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)(2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)-4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等于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A.-23	B.23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C.-23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D.-23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764704"/>
                <a:ext cx="11298075" cy="2505429"/>
              </a:xfrm>
              <a:prstGeom prst="rect">
                <a:avLst/>
              </a:prstGeom>
              <a:blipFill rotWithShape="0">
                <a:blip r:embed="rId2"/>
                <a:stretch>
                  <a:fillRect l="-1079" b="-4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圆角矩形 43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圆角矩形 48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263352" y="1625623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3551818"/>
            <a:ext cx="11248331" cy="1368152"/>
            <a:chOff x="471835" y="4581128"/>
            <a:chExt cx="11248331" cy="1368152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20"/>
              <a:ext cx="11248331" cy="1255260"/>
            </a:xfrm>
            <a:prstGeom prst="roundRect">
              <a:avLst>
                <a:gd name="adj" fmla="val 762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72759" y="3767842"/>
                <a:ext cx="10895849" cy="976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sz="2800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-27-4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+4=-23.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59" y="3767842"/>
                <a:ext cx="10895849" cy="976421"/>
              </a:xfrm>
              <a:prstGeom prst="rect">
                <a:avLst/>
              </a:prstGeom>
              <a:blipFill rotWithShape="0">
                <a:blip r:embed="rId19"/>
                <a:stretch>
                  <a:fillRect l="-1119" b="-3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16076" y="980728"/>
                <a:ext cx="11368555" cy="2603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6.(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下列化简结果中正确的有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字母均为正数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A.(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i="1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i="1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i="1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76" y="980728"/>
                <a:ext cx="11368555" cy="2603085"/>
              </a:xfrm>
              <a:prstGeom prst="rect">
                <a:avLst/>
              </a:prstGeom>
              <a:blipFill rotWithShape="0">
                <a:blip r:embed="rId2"/>
                <a:stretch>
                  <a:fillRect l="-10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263352" y="191278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2522881" y="1772816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1387376"/>
            <a:ext cx="11248331" cy="2761704"/>
            <a:chOff x="471835" y="4581128"/>
            <a:chExt cx="11248331" cy="2761704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0"/>
              <a:ext cx="11248331" cy="2648812"/>
            </a:xfrm>
            <a:prstGeom prst="roundRect">
              <a:avLst>
                <a:gd name="adj" fmla="val 295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95400" y="1653934"/>
                <a:ext cx="10801200" cy="2294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由指数幂的运算性质可得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,AB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选项正确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选项错误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i="1" baseline="30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=2≠2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i="1" baseline="300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,D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选项错误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653934"/>
                <a:ext cx="10801200" cy="2294346"/>
              </a:xfrm>
              <a:prstGeom prst="rect">
                <a:avLst/>
              </a:prstGeom>
              <a:blipFill rotWithShape="0">
                <a:blip r:embed="rId18"/>
                <a:stretch>
                  <a:fillRect l="-1129" r="-1185" b="-63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4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2090" y="476672"/>
                <a:ext cx="11298075" cy="1402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7.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·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e>
                              <m:sup>
                                <m:rad>
                                  <m:radPr>
                                    <m:degHide m:val="on"/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476672"/>
                <a:ext cx="11298075" cy="1402500"/>
              </a:xfrm>
              <a:prstGeom prst="rect">
                <a:avLst/>
              </a:prstGeom>
              <a:blipFill rotWithShape="0">
                <a:blip r:embed="rId18"/>
                <a:stretch>
                  <a:fillRect l="-10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/>
          <p:cNvGrpSpPr/>
          <p:nvPr/>
        </p:nvGrpSpPr>
        <p:grpSpPr>
          <a:xfrm>
            <a:off x="471835" y="2060848"/>
            <a:ext cx="11248331" cy="1944216"/>
            <a:chOff x="471835" y="4581128"/>
            <a:chExt cx="11248331" cy="1944216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20"/>
              <a:ext cx="11248331" cy="1831324"/>
            </a:xfrm>
            <a:prstGeom prst="roundRect">
              <a:avLst>
                <a:gd name="adj" fmla="val 218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95400" y="1916832"/>
                <a:ext cx="10801200" cy="1778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·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e>
                          <m:sup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sup>
                        </m:sSup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ad>
                              <m:radPr>
                                <m:degHide m:val="on"/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rad>
                          </m:sup>
                        </m:sSup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916832"/>
                <a:ext cx="10801200" cy="1778372"/>
              </a:xfrm>
              <a:prstGeom prst="rect">
                <a:avLst/>
              </a:prstGeom>
              <a:blipFill rotWithShape="0">
                <a:blip r:embed="rId19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3444960" y="105273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07368" y="581365"/>
                <a:ext cx="11449272" cy="975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8.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581365"/>
                <a:ext cx="11449272" cy="975011"/>
              </a:xfrm>
              <a:prstGeom prst="rect">
                <a:avLst/>
              </a:prstGeom>
              <a:blipFill rotWithShape="0">
                <a:blip r:embed="rId19"/>
                <a:stretch>
                  <a:fillRect l="-1118" b="-3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/>
          <p:cNvGrpSpPr/>
          <p:nvPr/>
        </p:nvGrpSpPr>
        <p:grpSpPr>
          <a:xfrm>
            <a:off x="471835" y="1806724"/>
            <a:ext cx="11248331" cy="3816424"/>
            <a:chOff x="471835" y="4581128"/>
            <a:chExt cx="11248331" cy="3816424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3703532"/>
            </a:xfrm>
            <a:prstGeom prst="roundRect">
              <a:avLst>
                <a:gd name="adj" fmla="val 243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95400" y="2103465"/>
                <a:ext cx="8640960" cy="3274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+4=9+4=13.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103465"/>
                <a:ext cx="8640960" cy="3274551"/>
              </a:xfrm>
              <a:prstGeom prst="rect">
                <a:avLst/>
              </a:prstGeom>
              <a:blipFill rotWithShape="0">
                <a:blip r:embed="rId20"/>
                <a:stretch>
                  <a:fillRect l="-1410" b="-42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278931" y="685334"/>
                <a:ext cx="1177117" cy="799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</m:ra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931" y="685334"/>
                <a:ext cx="1177117" cy="79945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0000" y="917429"/>
                <a:ext cx="11412000" cy="1625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化简下列各式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&gt;0):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(1)(-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)(3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)(-2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17429"/>
                <a:ext cx="11412000" cy="1625766"/>
              </a:xfrm>
              <a:prstGeom prst="rect">
                <a:avLst/>
              </a:prstGeom>
              <a:blipFill rotWithShape="0">
                <a:blip r:embed="rId2"/>
                <a:stretch>
                  <a:fillRect l="-1122" b="-1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圆角矩形 4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0000" y="2636912"/>
            <a:ext cx="11412000" cy="2736304"/>
            <a:chOff x="319674" y="2575382"/>
            <a:chExt cx="11412000" cy="2736304"/>
          </a:xfrm>
        </p:grpSpPr>
        <p:grpSp>
          <p:nvGrpSpPr>
            <p:cNvPr id="32" name="组合 31"/>
            <p:cNvGrpSpPr/>
            <p:nvPr/>
          </p:nvGrpSpPr>
          <p:grpSpPr>
            <a:xfrm>
              <a:off x="319674" y="2575382"/>
              <a:ext cx="11412000" cy="2736304"/>
              <a:chOff x="319674" y="476672"/>
              <a:chExt cx="11412000" cy="2736304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319674" y="589563"/>
                <a:ext cx="11412000" cy="2623413"/>
              </a:xfrm>
              <a:prstGeom prst="roundRect">
                <a:avLst>
                  <a:gd name="adj" fmla="val 423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23392" y="2780928"/>
                <a:ext cx="11017224" cy="2512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)(3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)(-2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=[-1×3×(-2)]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780928"/>
                <a:ext cx="11017224" cy="2512867"/>
              </a:xfrm>
              <a:prstGeom prst="rect">
                <a:avLst/>
              </a:prstGeom>
              <a:blipFill rotWithShape="0">
                <a:blip r:embed="rId19"/>
                <a:stretch>
                  <a:fillRect l="-1106" b="-2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0000" y="989373"/>
                <a:ext cx="11412000" cy="977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)÷(-6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989373"/>
                <a:ext cx="11412000" cy="977960"/>
              </a:xfrm>
              <a:prstGeom prst="rect">
                <a:avLst/>
              </a:prstGeom>
              <a:blipFill rotWithShape="0">
                <a:blip r:embed="rId2"/>
                <a:stretch>
                  <a:fillRect l="-1122" b="-3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圆角矩形 41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0000" y="2179464"/>
            <a:ext cx="11412000" cy="1969616"/>
            <a:chOff x="319674" y="2575382"/>
            <a:chExt cx="11412000" cy="1969616"/>
          </a:xfrm>
        </p:grpSpPr>
        <p:grpSp>
          <p:nvGrpSpPr>
            <p:cNvPr id="32" name="组合 31"/>
            <p:cNvGrpSpPr/>
            <p:nvPr/>
          </p:nvGrpSpPr>
          <p:grpSpPr>
            <a:xfrm>
              <a:off x="319674" y="2575382"/>
              <a:ext cx="11412000" cy="1969616"/>
              <a:chOff x="319674" y="476672"/>
              <a:chExt cx="11412000" cy="1969616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319674" y="589563"/>
                <a:ext cx="11412000" cy="1856725"/>
              </a:xfrm>
              <a:prstGeom prst="roundRect">
                <a:avLst>
                  <a:gd name="adj" fmla="val 423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23392" y="2420888"/>
                <a:ext cx="11017224" cy="1527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(-3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)÷(-6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=[2×(-3)÷(-6)]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420888"/>
                <a:ext cx="11017224" cy="1527919"/>
              </a:xfrm>
              <a:prstGeom prst="rect">
                <a:avLst/>
              </a:prstGeom>
              <a:blipFill rotWithShape="0">
                <a:blip r:embed="rId19"/>
                <a:stretch>
                  <a:fillRect l="-1106" b="-99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12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90000" y="476672"/>
                <a:ext cx="11412000" cy="1790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10.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计算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(1)7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24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-6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476672"/>
                <a:ext cx="11412000" cy="1790875"/>
              </a:xfrm>
              <a:prstGeom prst="rect">
                <a:avLst/>
              </a:prstGeom>
              <a:blipFill rotWithShape="0">
                <a:blip r:embed="rId18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/>
          <p:cNvGrpSpPr/>
          <p:nvPr/>
        </p:nvGrpSpPr>
        <p:grpSpPr>
          <a:xfrm>
            <a:off x="390000" y="2564904"/>
            <a:ext cx="11412000" cy="1872208"/>
            <a:chOff x="319674" y="2575382"/>
            <a:chExt cx="11412000" cy="1872208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1872208"/>
              <a:chOff x="319674" y="476672"/>
              <a:chExt cx="11412000" cy="1872208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3"/>
                <a:ext cx="11412000" cy="1759317"/>
              </a:xfrm>
              <a:prstGeom prst="roundRect">
                <a:avLst>
                  <a:gd name="adj" fmla="val 466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23392" y="2794595"/>
                <a:ext cx="11017224" cy="1530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=7×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×2-6×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+(3×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-6×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-2×3×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794595"/>
                <a:ext cx="11017224" cy="1530162"/>
              </a:xfrm>
              <a:prstGeom prst="rect">
                <a:avLst/>
              </a:prstGeom>
              <a:blipFill rotWithShape="0">
                <a:blip r:embed="rId19"/>
                <a:stretch>
                  <a:fillRect l="-1106" b="-103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一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根式与分数指数幂的互化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90000" y="404664"/>
                <a:ext cx="11412000" cy="1665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(2)0.008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3×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2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800">
                                            <a:effectLst/>
                                            <a:latin typeface="Cambria Math" panose="02040503050406030204" pitchFamily="18" charset="0"/>
                                            <a:ea typeface="方正中等线简体" panose="03000509000000000000" pitchFamily="65" charset="-122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en-US" altLang="zh-CN" sz="2800">
                                            <a:effectLst/>
                                            <a:latin typeface="Cambria Math" panose="02040503050406030204" pitchFamily="18" charset="0"/>
                                            <a:ea typeface="方正中等线简体" panose="03000509000000000000" pitchFamily="65" charset="-122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81</m:t>
                                </m:r>
                              </m:e>
                              <m:sup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0.25</m:t>
                                </m:r>
                              </m:sup>
                            </m:s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f>
                                      <m:fPr>
                                        <m:ctrlPr>
                                          <a:rPr lang="zh-CN" altLang="zh-CN" sz="2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800">
                                            <a:effectLst/>
                                            <a:latin typeface="Cambria Math" panose="02040503050406030204" pitchFamily="18" charset="0"/>
                                            <a:ea typeface="方正中等线简体" panose="03000509000000000000" pitchFamily="65" charset="-122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altLang="zh-CN" sz="2800">
                                            <a:effectLst/>
                                            <a:latin typeface="Cambria Math" panose="02040503050406030204" pitchFamily="18" charset="0"/>
                                            <a:ea typeface="方正中等线简体" panose="03000509000000000000" pitchFamily="65" charset="-122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-10×0.02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404664"/>
                <a:ext cx="11412000" cy="1665392"/>
              </a:xfrm>
              <a:prstGeom prst="rect">
                <a:avLst/>
              </a:prstGeom>
              <a:blipFill rotWithShape="0">
                <a:blip r:embed="rId18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/>
          <p:cNvGrpSpPr/>
          <p:nvPr/>
        </p:nvGrpSpPr>
        <p:grpSpPr>
          <a:xfrm>
            <a:off x="390000" y="2060848"/>
            <a:ext cx="11412000" cy="3384376"/>
            <a:chOff x="319674" y="2575382"/>
            <a:chExt cx="11412000" cy="3384376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3384376"/>
              <a:chOff x="319674" y="476672"/>
              <a:chExt cx="11412000" cy="3384376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3"/>
                <a:ext cx="11412000" cy="3271485"/>
              </a:xfrm>
              <a:prstGeom prst="roundRect">
                <a:avLst>
                  <a:gd name="adj" fmla="val 3065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23392" y="2218531"/>
                <a:ext cx="11017224" cy="3139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2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800">
                                            <a:effectLst/>
                                            <a:latin typeface="Cambria Math" panose="02040503050406030204" pitchFamily="18" charset="0"/>
                                            <a:ea typeface="方正中等线简体" panose="03000509000000000000" pitchFamily="65" charset="-122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altLang="zh-CN" sz="2800">
                                            <a:effectLst/>
                                            <a:latin typeface="Cambria Math" panose="02040503050406030204" pitchFamily="18" charset="0"/>
                                            <a:ea typeface="方正中等线简体" panose="03000509000000000000" pitchFamily="65" charset="-122"/>
                                            <a:cs typeface="Times New Roman" panose="02020603050405020304" pitchFamily="18" charset="0"/>
                                          </a:rPr>
                                          <m:t>10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-(3×1)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p>
                            </m:s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2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800">
                                            <a:effectLst/>
                                            <a:latin typeface="Cambria Math" panose="02040503050406030204" pitchFamily="18" charset="0"/>
                                            <a:ea typeface="方正中等线简体" panose="03000509000000000000" pitchFamily="65" charset="-122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altLang="zh-CN" sz="2800">
                                            <a:effectLst/>
                                            <a:latin typeface="Cambria Math" panose="02040503050406030204" pitchFamily="18" charset="0"/>
                                            <a:ea typeface="方正中等线简体" panose="03000509000000000000" pitchFamily="65" charset="-122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-10×(0.3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-10×0.3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-3=0.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218531"/>
                <a:ext cx="11017224" cy="3139514"/>
              </a:xfrm>
              <a:prstGeom prst="rect">
                <a:avLst/>
              </a:prstGeom>
              <a:blipFill rotWithShape="0">
                <a:blip r:embed="rId19"/>
                <a:stretch>
                  <a:fillRect l="-1106" b="-13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35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20024" y="1052736"/>
                <a:ext cx="11004568" cy="2539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g>
                              <m:e>
                                <m:rad>
                                  <m:rad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g>
                                  <m:e>
                                    <m:sSup>
                                      <m:sSupPr>
                                        <m:ctrlPr>
                                          <a:rPr lang="zh-CN" altLang="zh-CN" sz="2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800" i="1">
                                            <a:effectLst/>
                                            <a:latin typeface="Cambria Math" panose="02040503050406030204" pitchFamily="18" charset="0"/>
                                            <a:ea typeface="方正中等线简体" panose="03000509000000000000" pitchFamily="65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altLang="zh-CN" sz="2800">
                                            <a:effectLst/>
                                            <a:latin typeface="Cambria Math" panose="02040503050406030204" pitchFamily="18" charset="0"/>
                                            <a:ea typeface="方正中等线简体" panose="03000509000000000000" pitchFamily="65" charset="-122"/>
                                            <a:cs typeface="Times New Roman" panose="02020603050405020304" pitchFamily="18" charset="0"/>
                                          </a:rPr>
                                          <m:t>9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rad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g>
                              <m:e>
                                <m:rad>
                                  <m:radPr>
                                    <m:ctrlPr>
                                      <a:rPr lang="zh-CN" altLang="zh-CN" sz="2800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US" altLang="zh-CN" sz="2800">
                                        <a:effectLst/>
                                        <a:latin typeface="Cambria Math" panose="02040503050406030204" pitchFamily="18" charset="0"/>
                                        <a:ea typeface="方正中等线简体" panose="03000509000000000000" pitchFamily="65" charset="-122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sSup>
                                      <m:sSupPr>
                                        <m:ctrlPr>
                                          <a:rPr lang="zh-CN" altLang="zh-CN" sz="2800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800" i="1">
                                            <a:effectLst/>
                                            <a:latin typeface="Cambria Math" panose="02040503050406030204" pitchFamily="18" charset="0"/>
                                            <a:ea typeface="方正中等线简体" panose="03000509000000000000" pitchFamily="65" charset="-122"/>
                                            <a:cs typeface="Times New Roman" panose="020206030504050203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altLang="zh-CN" sz="2800">
                                            <a:effectLst/>
                                            <a:latin typeface="Cambria Math" panose="02040503050406030204" pitchFamily="18" charset="0"/>
                                            <a:ea typeface="方正中等线简体" panose="03000509000000000000" pitchFamily="65" charset="-122"/>
                                            <a:cs typeface="Times New Roman" panose="02020603050405020304" pitchFamily="18" charset="0"/>
                                          </a:rPr>
                                          <m:t>9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rad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等于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D.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24" y="1052736"/>
                <a:ext cx="11004568" cy="2539157"/>
              </a:xfrm>
              <a:prstGeom prst="rect">
                <a:avLst/>
              </a:prstGeom>
              <a:blipFill rotWithShape="0">
                <a:blip r:embed="rId2"/>
                <a:stretch>
                  <a:fillRect l="-1163" b="-28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圆角矩形 5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263352" y="2826809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综合运用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835" y="3933056"/>
            <a:ext cx="11248331" cy="1296144"/>
            <a:chOff x="471835" y="4581128"/>
            <a:chExt cx="11248331" cy="1296144"/>
          </a:xfrm>
        </p:grpSpPr>
        <p:sp>
          <p:nvSpPr>
            <p:cNvPr id="25" name="圆角矩形 24"/>
            <p:cNvSpPr/>
            <p:nvPr/>
          </p:nvSpPr>
          <p:spPr>
            <a:xfrm>
              <a:off x="471835" y="4694021"/>
              <a:ext cx="11248331" cy="1183251"/>
            </a:xfrm>
            <a:prstGeom prst="roundRect">
              <a:avLst>
                <a:gd name="adj" fmla="val 415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06069" y="4202505"/>
                <a:ext cx="10790531" cy="980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原式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×4</m:t>
                        </m:r>
                      </m:sup>
                    </m:sSup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×4</m:t>
                        </m:r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2+2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69" y="4202505"/>
                <a:ext cx="10790531" cy="980397"/>
              </a:xfrm>
              <a:prstGeom prst="rect">
                <a:avLst/>
              </a:prstGeom>
              <a:blipFill rotWithShape="0">
                <a:blip r:embed="rId19"/>
                <a:stretch>
                  <a:fillRect l="-1186" b="-3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90000" y="332656"/>
                <a:ext cx="11394632" cy="2714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12.(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下列各式中一定成立的有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		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ad>
                          <m:ra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332656"/>
                <a:ext cx="11394632" cy="2714013"/>
              </a:xfrm>
              <a:prstGeom prst="rect">
                <a:avLst/>
              </a:prstGeom>
              <a:blipFill rotWithShape="0">
                <a:blip r:embed="rId2"/>
                <a:stretch>
                  <a:fillRect l="-1124" b="-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圆角矩形 40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4815450" y="1297867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7274" y="2182573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1835" y="3284983"/>
            <a:ext cx="11248331" cy="2664297"/>
            <a:chOff x="471835" y="4581128"/>
            <a:chExt cx="11248331" cy="2664297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21"/>
              <a:ext cx="11248331" cy="2551404"/>
            </a:xfrm>
            <a:prstGeom prst="roundRect">
              <a:avLst>
                <a:gd name="adj" fmla="val 49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59396" y="3573015"/>
                <a:ext cx="10873208" cy="2179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中应为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-7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12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中当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等式不成立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;D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96" y="3573015"/>
                <a:ext cx="10873208" cy="2179764"/>
              </a:xfrm>
              <a:prstGeom prst="rect">
                <a:avLst/>
              </a:prstGeom>
              <a:blipFill rotWithShape="0">
                <a:blip r:embed="rId19"/>
                <a:stretch>
                  <a:fillRect l="-1121" b="-6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2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22090" y="188640"/>
                <a:ext cx="11362541" cy="2361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13.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800" i="1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等于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	B.10	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C.20	D.100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0" y="188640"/>
                <a:ext cx="11362541" cy="2361800"/>
              </a:xfrm>
              <a:prstGeom prst="rect">
                <a:avLst/>
              </a:prstGeom>
              <a:blipFill rotWithShape="0">
                <a:blip r:embed="rId2"/>
                <a:stretch>
                  <a:fillRect l="-1073" b="-3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圆角矩形 5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052" y="112474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2930959"/>
            <a:ext cx="11248331" cy="2586273"/>
            <a:chOff x="471835" y="4581128"/>
            <a:chExt cx="11248331" cy="2586273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1"/>
              <a:ext cx="11248331" cy="2473380"/>
            </a:xfrm>
            <a:prstGeom prst="roundRect">
              <a:avLst>
                <a:gd name="adj" fmla="val 326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69273" y="3185502"/>
                <a:ext cx="10899335" cy="2331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由题意得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i="1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,5</a:t>
                </a:r>
                <a:r>
                  <a:rPr lang="en-US" altLang="zh-CN" sz="2800" i="1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,5=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2×5=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sup>
                    </m:sSup>
                    <m:r>
                      <a:rPr lang="en-US" altLang="zh-CN" sz="2800">
                        <a:effectLst/>
                        <a:latin typeface="Cambria Math" panose="020405030504060302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rPr>
                      <m:t>·</m:t>
                    </m:r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=10,</a:t>
                </a:r>
                <a:r>
                  <a:rPr lang="zh-CN" altLang="zh-CN" sz="280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73" y="3185502"/>
                <a:ext cx="10899335" cy="2331729"/>
              </a:xfrm>
              <a:prstGeom prst="rect">
                <a:avLst/>
              </a:prstGeom>
              <a:blipFill rotWithShape="0">
                <a:blip r:embed="rId19"/>
                <a:stretch>
                  <a:fillRect l="-1174" b="-26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7368" y="353740"/>
            <a:ext cx="11377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14.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&gt;0,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≠1),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的值为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1835" y="1412776"/>
            <a:ext cx="11248331" cy="4176464"/>
            <a:chOff x="471835" y="4581128"/>
            <a:chExt cx="11248331" cy="4176464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19"/>
              <a:ext cx="11248331" cy="4063573"/>
            </a:xfrm>
            <a:prstGeom prst="roundRect">
              <a:avLst>
                <a:gd name="adj" fmla="val 241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95400" y="1736975"/>
                <a:ext cx="10801200" cy="3727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zh-CN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　　　　　　　　　　</m:t>
                              </m:r>
                              <m:r>
                                <a:rPr lang="zh-CN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宋体" panose="02010600030101010101" pitchFamily="2" charset="-122"/>
                                </a:rPr>
                                <m:t>①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,                                                   </m:t>
                              </m:r>
                              <m:r>
                                <a:rPr lang="zh-CN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宋体" panose="02010600030101010101" pitchFamily="2" charset="-122"/>
                                </a:rPr>
                                <m:t>②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①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×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代入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-6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=(2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·2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-6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=4.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736975"/>
                <a:ext cx="10801200" cy="3727624"/>
              </a:xfrm>
              <a:prstGeom prst="rect">
                <a:avLst/>
              </a:prstGeom>
              <a:blipFill rotWithShape="0">
                <a:blip r:embed="rId18"/>
                <a:stretch>
                  <a:fillRect l="-1129" b="-36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8252078" y="49853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90000" y="1039972"/>
                <a:ext cx="11412000" cy="1098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15.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800" u="sng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1039972"/>
                <a:ext cx="11412000" cy="1098699"/>
              </a:xfrm>
              <a:prstGeom prst="rect">
                <a:avLst/>
              </a:prstGeom>
              <a:blipFill rotWithShape="0">
                <a:blip r:embed="rId2"/>
                <a:stretch>
                  <a:fillRect l="-1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圆角矩形 57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3" name="圆角矩形 72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五边形 2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拓广探究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364685" y="836712"/>
                <a:ext cx="1227259" cy="1128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685" y="836712"/>
                <a:ext cx="1227259" cy="112870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组合 29"/>
          <p:cNvGrpSpPr/>
          <p:nvPr/>
        </p:nvGrpSpPr>
        <p:grpSpPr>
          <a:xfrm>
            <a:off x="471835" y="2667920"/>
            <a:ext cx="11248331" cy="2777304"/>
            <a:chOff x="471835" y="4581128"/>
            <a:chExt cx="11248331" cy="2777304"/>
          </a:xfrm>
        </p:grpSpPr>
        <p:sp>
          <p:nvSpPr>
            <p:cNvPr id="31" name="圆角矩形 30"/>
            <p:cNvSpPr/>
            <p:nvPr/>
          </p:nvSpPr>
          <p:spPr>
            <a:xfrm>
              <a:off x="471835" y="4694020"/>
              <a:ext cx="11248331" cy="2664412"/>
            </a:xfrm>
            <a:prstGeom prst="roundRect">
              <a:avLst>
                <a:gd name="adj" fmla="val 457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95400" y="2955952"/>
                <a:ext cx="10801200" cy="2350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+2=9,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=7,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-2=5,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-1)=3×(7-1)=18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</a:p>
              <a:p>
                <a:pPr algn="just">
                  <a:lnSpc>
                    <a:spcPct val="13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18</m:t>
                        </m:r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955952"/>
                <a:ext cx="10801200" cy="2350965"/>
              </a:xfrm>
              <a:prstGeom prst="rect">
                <a:avLst/>
              </a:prstGeom>
              <a:blipFill rotWithShape="0">
                <a:blip r:embed="rId20"/>
                <a:stretch>
                  <a:fillRect l="-1129" r="-1185" b="-2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2048" y="167170"/>
            <a:ext cx="11369952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16.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·3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·3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=6,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求证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-1)=(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1078508"/>
            <a:ext cx="11412000" cy="4798764"/>
            <a:chOff x="191344" y="1402438"/>
            <a:chExt cx="11412000" cy="4798764"/>
          </a:xfrm>
        </p:grpSpPr>
        <p:sp>
          <p:nvSpPr>
            <p:cNvPr id="20" name="圆角矩形 19"/>
            <p:cNvSpPr/>
            <p:nvPr/>
          </p:nvSpPr>
          <p:spPr>
            <a:xfrm>
              <a:off x="191344" y="1515330"/>
              <a:ext cx="11412000" cy="4685872"/>
            </a:xfrm>
            <a:prstGeom prst="roundRect">
              <a:avLst>
                <a:gd name="adj" fmla="val 242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34038" y="1402438"/>
              <a:ext cx="643586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8"/>
            <a:srcRect l="15496" t="11481" r="16293" b="41403"/>
            <a:stretch>
              <a:fillRect/>
            </a:stretch>
          </p:blipFill>
          <p:spPr>
            <a:xfrm>
              <a:off x="664728" y="1404409"/>
              <a:ext cx="584938" cy="223200"/>
            </a:xfrm>
            <a:prstGeom prst="rect">
              <a:avLst/>
            </a:prstGeom>
          </p:spPr>
        </p:pic>
      </p:grpSp>
      <p:sp>
        <p:nvSpPr>
          <p:cNvPr id="23" name="矩形 22"/>
          <p:cNvSpPr/>
          <p:nvPr/>
        </p:nvSpPr>
        <p:spPr>
          <a:xfrm>
            <a:off x="641394" y="1260624"/>
            <a:ext cx="109092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·3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·3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=6,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·3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=1,2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·3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1-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,2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1-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-1)(1-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(1-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)(1-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,2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-1)(1-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=3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(1-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)(1-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-1)(1-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-1)(1-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-1)(1-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)=(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-1)(1-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-1)=(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-1)(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4" name="返回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4" name="同侧圆角矩形 3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4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28897" y="2441009"/>
            <a:ext cx="3934206" cy="718692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kumimoji="1" lang="zh-CN" altLang="en-US" sz="6000" dirty="0"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98739" y="3406502"/>
            <a:ext cx="4172396" cy="239316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kumimoji="1" lang="en-GB" altLang="zh-CN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03511" y="3860948"/>
            <a:ext cx="7184978" cy="140937"/>
            <a:chOff x="2784399" y="3860948"/>
            <a:chExt cx="7184978" cy="140937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94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7338" y="714779"/>
            <a:ext cx="11519302" cy="156209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699788" y="701691"/>
                <a:ext cx="9796812" cy="1467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被开方数的指数不能被根指数整除的根式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比如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en-US" altLang="zh-CN" sz="2800" dirty="0" smtClean="0">
                  <a:effectLst/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是否也可以表示为分数指数幂的形式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?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如何表示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?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788" y="701691"/>
                <a:ext cx="9796812" cy="1467774"/>
              </a:xfrm>
              <a:prstGeom prst="rect">
                <a:avLst/>
              </a:prstGeom>
              <a:blipFill rotWithShape="0">
                <a:blip r:embed="rId2"/>
                <a:stretch>
                  <a:fillRect l="-1307" b="-107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0" y="830772"/>
            <a:ext cx="1415480" cy="528695"/>
            <a:chOff x="0" y="1037801"/>
            <a:chExt cx="1415480" cy="52869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1056965"/>
              <a:ext cx="1415480" cy="509531"/>
              <a:chOff x="0" y="1056965"/>
              <a:chExt cx="1415480" cy="509531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1056965"/>
                <a:ext cx="1415480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458284" y="1037801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20843" y="2514456"/>
                <a:ext cx="11350315" cy="9865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提示　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28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sz="28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28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800"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43" y="2514456"/>
                <a:ext cx="11350315" cy="986552"/>
              </a:xfrm>
              <a:prstGeom prst="rect">
                <a:avLst/>
              </a:prstGeom>
              <a:blipFill rotWithShape="0">
                <a:blip r:embed="rId3"/>
                <a:stretch>
                  <a:fillRect l="-1074" b="-2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88075" y="1484784"/>
                <a:ext cx="11415850" cy="29600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分数指数幂的意义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规定正数的正分数指数幂的意义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&gt;1).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规定正数的负分数指数幂的意义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b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i="1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&gt;1).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(3)0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的正分数指数幂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的负分数指数</a:t>
                </a: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幂</a:t>
                </a:r>
                <a:r>
                  <a:rPr lang="en-US" altLang="zh-CN" sz="2800" u="sng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                  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75" y="1484784"/>
                <a:ext cx="11415850" cy="2960041"/>
              </a:xfrm>
              <a:prstGeom prst="rect">
                <a:avLst/>
              </a:prstGeom>
              <a:blipFill rotWithShape="0">
                <a:blip r:embed="rId2"/>
                <a:stretch>
                  <a:fillRect l="-1122" b="-2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3960062" y="384363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04112" y="378904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没有意义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1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946136" y="1700808"/>
                <a:ext cx="9406447" cy="1603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分数指数幂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不可理解为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个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相乘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它是根式的一种写法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正数的负分数指数幂总表示正数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而不是负数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136" y="1700808"/>
                <a:ext cx="9406447" cy="1603452"/>
              </a:xfrm>
              <a:prstGeom prst="rect">
                <a:avLst/>
              </a:prstGeom>
              <a:blipFill rotWithShape="0">
                <a:blip r:embed="rId3"/>
                <a:stretch>
                  <a:fillRect l="-1296" r="-2333" b="-53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335360" y="1462683"/>
            <a:ext cx="11377264" cy="211033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400" y="0"/>
            <a:ext cx="989235" cy="3356992"/>
            <a:chOff x="695400" y="0"/>
            <a:chExt cx="989235" cy="3356992"/>
          </a:xfrm>
        </p:grpSpPr>
        <p:sp>
          <p:nvSpPr>
            <p:cNvPr id="12" name="圆角矩形 11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  <a:endParaRPr lang="en-US" altLang="zh-CN" sz="2000" dirty="0">
                <a:solidFill>
                  <a:prstClr val="white">
                    <a:lumMod val="85000"/>
                  </a:prstClr>
                </a:solidFill>
              </a:endParaRPr>
            </a:p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8466" y="1555821"/>
              <a:ext cx="615553" cy="13849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注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意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点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4" name="直接连接符 3"/>
            <p:cNvCxnSpPr>
              <a:stCxn id="12" idx="0"/>
            </p:cNvCxnSpPr>
            <p:nvPr/>
          </p:nvCxnSpPr>
          <p:spPr>
            <a:xfrm>
              <a:off x="1190018" y="0"/>
              <a:ext cx="0" cy="146268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 rot="16200000">
              <a:off x="850792" y="1039652"/>
              <a:ext cx="661976" cy="400110"/>
            </a:xfrm>
            <a:prstGeom prst="rect">
              <a:avLst/>
            </a:prstGeom>
            <a:solidFill>
              <a:srgbClr val="00589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C000"/>
                  </a:solidFill>
                </a:rPr>
                <a:t>&lt;&lt;&lt;</a:t>
              </a:r>
              <a:endParaRPr lang="zh-CN" altLang="en-US" sz="20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90000" y="599078"/>
                <a:ext cx="11412000" cy="1521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en-US" sz="2800" kern="1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　　　</a:t>
                </a:r>
                <a:r>
                  <a:rPr lang="zh-CN" altLang="zh-CN" sz="2800" dirty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把下列根式化成分数指数幂的形式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599078"/>
                <a:ext cx="11412000" cy="1521379"/>
              </a:xfrm>
              <a:prstGeom prst="rect">
                <a:avLst/>
              </a:prstGeom>
              <a:blipFill rotWithShape="0">
                <a:blip r:embed="rId3"/>
                <a:stretch>
                  <a:fillRect l="-1122" b="-4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0" y="742763"/>
            <a:ext cx="1403155" cy="593813"/>
            <a:chOff x="0" y="674947"/>
            <a:chExt cx="1403155" cy="593813"/>
          </a:xfrm>
        </p:grpSpPr>
        <p:sp>
          <p:nvSpPr>
            <p:cNvPr id="14" name="矩形 13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1</a:t>
              </a:r>
              <a:endParaRPr lang="zh-CN" altLang="en-US" sz="2800" dirty="0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0000" y="2204864"/>
            <a:ext cx="11412000" cy="1188194"/>
            <a:chOff x="319674" y="2575382"/>
            <a:chExt cx="11412000" cy="1188194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1188194"/>
              <a:chOff x="319674" y="476672"/>
              <a:chExt cx="11412000" cy="1188194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1075303"/>
              </a:xfrm>
              <a:prstGeom prst="roundRect">
                <a:avLst>
                  <a:gd name="adj" fmla="val 500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41394" y="2340974"/>
                <a:ext cx="10909212" cy="980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5</m:t>
                        </m:r>
                      </m:deg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340974"/>
                <a:ext cx="10909212" cy="980076"/>
              </a:xfrm>
              <a:prstGeom prst="rect">
                <a:avLst/>
              </a:prstGeom>
              <a:blipFill rotWithShape="0">
                <a:blip r:embed="rId4"/>
                <a:stretch>
                  <a:fillRect b="-24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90000" y="3573016"/>
                <a:ext cx="11412000" cy="781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tabLst>
                    <a:tab pos="2250440" algn="l"/>
                  </a:tabLst>
                </a:pPr>
                <a:r>
                  <a:rPr lang="en-US" altLang="zh-C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solidFill>
                    <a:prstClr val="black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0" y="3573016"/>
                <a:ext cx="11412000" cy="781881"/>
              </a:xfrm>
              <a:prstGeom prst="rect">
                <a:avLst/>
              </a:prstGeom>
              <a:blipFill rotWithShape="0">
                <a:blip r:embed="rId5"/>
                <a:stretch>
                  <a:fillRect l="-1122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/>
          <p:cNvGrpSpPr/>
          <p:nvPr/>
        </p:nvGrpSpPr>
        <p:grpSpPr>
          <a:xfrm>
            <a:off x="390000" y="4573222"/>
            <a:ext cx="11412000" cy="1368152"/>
            <a:chOff x="319674" y="2575382"/>
            <a:chExt cx="11412000" cy="1368152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1368152"/>
              <a:chOff x="319674" y="476672"/>
              <a:chExt cx="11412000" cy="1368152"/>
            </a:xfrm>
          </p:grpSpPr>
          <p:sp>
            <p:nvSpPr>
              <p:cNvPr id="23" name="圆角矩形 22"/>
              <p:cNvSpPr/>
              <p:nvPr/>
            </p:nvSpPr>
            <p:spPr>
              <a:xfrm>
                <a:off x="319674" y="589563"/>
                <a:ext cx="11412000" cy="1255261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641394" y="4789246"/>
                <a:ext cx="10909212" cy="976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80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4789246"/>
                <a:ext cx="10909212" cy="976421"/>
              </a:xfrm>
              <a:prstGeom prst="rect">
                <a:avLst/>
              </a:prstGeom>
              <a:blipFill rotWithShape="0"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UxMzYyNWY2NWY2YzJiNDhhOWY1MTc3YjU1YjFhYWEifQ==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1567</Words>
  <Application>Microsoft Office PowerPoint</Application>
  <PresentationFormat>宽屏</PresentationFormat>
  <Paragraphs>632</Paragraphs>
  <Slides>57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57</vt:i4>
      </vt:variant>
    </vt:vector>
  </HeadingPairs>
  <TitlesOfParts>
    <vt:vector size="74" baseType="lpstr">
      <vt:lpstr>Adobe 黑体 Std R</vt:lpstr>
      <vt:lpstr>DOUYU Font</vt:lpstr>
      <vt:lpstr>MS Mincho</vt:lpstr>
      <vt:lpstr>方正仿宋_GBK</vt:lpstr>
      <vt:lpstr>方正中等线简体</vt:lpstr>
      <vt:lpstr>黑体</vt:lpstr>
      <vt:lpstr>华文细黑</vt:lpstr>
      <vt:lpstr>楷体</vt:lpstr>
      <vt:lpstr>宋体</vt:lpstr>
      <vt:lpstr>微软雅黑</vt:lpstr>
      <vt:lpstr>Arial</vt:lpstr>
      <vt:lpstr>Calibri</vt:lpstr>
      <vt:lpstr>Cambria Math</vt:lpstr>
      <vt:lpstr>Courier New</vt:lpstr>
      <vt:lpstr>Times New Roman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数学课件</dc:title>
  <dc:creator>金榜苑</dc:creator>
  <cp:lastModifiedBy>Administrator</cp:lastModifiedBy>
  <cp:revision>1460</cp:revision>
  <dcterms:created xsi:type="dcterms:W3CDTF">2019-11-13T09:14:00Z</dcterms:created>
  <dcterms:modified xsi:type="dcterms:W3CDTF">2024-05-24T07:29:57Z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E7109FDD4C1842B0AE5A135C15BEF811_13</vt:lpwstr>
  </property>
  <property fmtid="{D5CDD505-2E9C-101B-9397-08002B2CF9AE}" pid="3" name="KSOProductBuildVer">
    <vt:lpwstr>2052-12.1.0.16417</vt:lpwstr>
  </property>
</Properties>
</file>