
<file path=[Content_Types].xml><?xml version="1.0" encoding="utf-8"?>
<Types xmlns="http://schemas.openxmlformats.org/package/2006/content-types">
  <Default Extension="vml" ContentType="application/vnd.openxmlformats-officedocument.vmlDrawing"/>
  <Default Extension="doc" ContentType="application/msword"/>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458" r:id="rId3"/>
    <p:sldId id="646" r:id="rId4"/>
    <p:sldId id="544" r:id="rId6"/>
    <p:sldId id="328" r:id="rId7"/>
    <p:sldId id="547" r:id="rId8"/>
    <p:sldId id="1646" r:id="rId9"/>
    <p:sldId id="1647" r:id="rId10"/>
    <p:sldId id="1648" r:id="rId11"/>
    <p:sldId id="1649" r:id="rId12"/>
    <p:sldId id="352" r:id="rId13"/>
    <p:sldId id="1666" r:id="rId14"/>
    <p:sldId id="1123" r:id="rId15"/>
    <p:sldId id="1124" r:id="rId16"/>
    <p:sldId id="1125" r:id="rId17"/>
    <p:sldId id="1270" r:id="rId18"/>
    <p:sldId id="1272" r:id="rId19"/>
    <p:sldId id="1573" r:id="rId20"/>
    <p:sldId id="630" r:id="rId21"/>
    <p:sldId id="1580" r:id="rId22"/>
    <p:sldId id="1581" r:id="rId23"/>
    <p:sldId id="1582" r:id="rId24"/>
    <p:sldId id="1594" r:id="rId25"/>
    <p:sldId id="1595" r:id="rId26"/>
    <p:sldId id="1596" r:id="rId27"/>
    <p:sldId id="1674" r:id="rId28"/>
    <p:sldId id="1597" r:id="rId29"/>
    <p:sldId id="1675" r:id="rId30"/>
    <p:sldId id="1423" r:id="rId31"/>
    <p:sldId id="770" r:id="rId32"/>
    <p:sldId id="771" r:id="rId33"/>
    <p:sldId id="1676" r:id="rId34"/>
    <p:sldId id="773" r:id="rId35"/>
    <p:sldId id="775" r:id="rId36"/>
    <p:sldId id="776" r:id="rId37"/>
    <p:sldId id="782" r:id="rId38"/>
    <p:sldId id="783" r:id="rId39"/>
    <p:sldId id="353" r:id="rId40"/>
    <p:sldId id="599" r:id="rId41"/>
    <p:sldId id="571" r:id="rId42"/>
    <p:sldId id="764" r:id="rId43"/>
    <p:sldId id="572" r:id="rId44"/>
    <p:sldId id="573" r:id="rId45"/>
    <p:sldId id="766" r:id="rId46"/>
    <p:sldId id="638" r:id="rId47"/>
    <p:sldId id="767" r:id="rId48"/>
    <p:sldId id="575" r:id="rId49"/>
    <p:sldId id="768" r:id="rId50"/>
    <p:sldId id="576" r:id="rId51"/>
    <p:sldId id="577" r:id="rId52"/>
    <p:sldId id="791" r:id="rId53"/>
    <p:sldId id="578" r:id="rId54"/>
    <p:sldId id="744" r:id="rId55"/>
    <p:sldId id="745" r:id="rId56"/>
    <p:sldId id="1677" r:id="rId57"/>
    <p:sldId id="747" r:id="rId58"/>
    <p:sldId id="1679" r:id="rId59"/>
    <p:sldId id="748" r:id="rId60"/>
    <p:sldId id="1680" r:id="rId61"/>
    <p:sldId id="1678" r:id="rId62"/>
    <p:sldId id="1667" r:id="rId63"/>
    <p:sldId id="749" r:id="rId64"/>
    <p:sldId id="1681" r:id="rId65"/>
    <p:sldId id="750" r:id="rId66"/>
    <p:sldId id="1668" r:id="rId67"/>
    <p:sldId id="751" r:id="rId68"/>
    <p:sldId id="752" r:id="rId69"/>
    <p:sldId id="753" r:id="rId70"/>
    <p:sldId id="754" r:id="rId71"/>
    <p:sldId id="1682" r:id="rId72"/>
    <p:sldId id="789" r:id="rId73"/>
    <p:sldId id="790" r:id="rId74"/>
    <p:sldId id="1684" r:id="rId75"/>
    <p:sldId id="1669" r:id="rId76"/>
    <p:sldId id="1685" r:id="rId77"/>
    <p:sldId id="1683" r:id="rId78"/>
    <p:sldId id="1673" r:id="rId79"/>
    <p:sldId id="708" r:id="rId80"/>
  </p:sldIdLst>
  <p:sldSz cx="12190095" cy="6859270"/>
  <p:notesSz cx="6858000" cy="9144000"/>
  <p:custDataLst>
    <p:tags r:id="rId84"/>
  </p:custDataLst>
  <p:defaultTextStyle>
    <a:defPPr>
      <a:defRPr lang="zh-CN"/>
    </a:defPPr>
    <a:lvl1pPr marL="0" algn="l" defTabSz="914400" rtl="0" eaLnBrk="1" latinLnBrk="0" hangingPunct="1">
      <a:defRPr sz="1900" kern="1200">
        <a:solidFill>
          <a:schemeClr val="tx1"/>
        </a:solidFill>
        <a:latin typeface="+mn-lt"/>
        <a:ea typeface="+mn-ea"/>
        <a:cs typeface="+mn-cs"/>
      </a:defRPr>
    </a:lvl1pPr>
    <a:lvl2pPr marL="457200" algn="l" defTabSz="914400" rtl="0" eaLnBrk="1" latinLnBrk="0" hangingPunct="1">
      <a:defRPr sz="1900" kern="1200">
        <a:solidFill>
          <a:schemeClr val="tx1"/>
        </a:solidFill>
        <a:latin typeface="+mn-lt"/>
        <a:ea typeface="+mn-ea"/>
        <a:cs typeface="+mn-cs"/>
      </a:defRPr>
    </a:lvl2pPr>
    <a:lvl3pPr marL="914400" algn="l" defTabSz="914400" rtl="0" eaLnBrk="1" latinLnBrk="0" hangingPunct="1">
      <a:defRPr sz="1900" kern="1200">
        <a:solidFill>
          <a:schemeClr val="tx1"/>
        </a:solidFill>
        <a:latin typeface="+mn-lt"/>
        <a:ea typeface="+mn-ea"/>
        <a:cs typeface="+mn-cs"/>
      </a:defRPr>
    </a:lvl3pPr>
    <a:lvl4pPr marL="1371600" algn="l" defTabSz="914400" rtl="0" eaLnBrk="1" latinLnBrk="0" hangingPunct="1">
      <a:defRPr sz="1900" kern="1200">
        <a:solidFill>
          <a:schemeClr val="tx1"/>
        </a:solidFill>
        <a:latin typeface="+mn-lt"/>
        <a:ea typeface="+mn-ea"/>
        <a:cs typeface="+mn-cs"/>
      </a:defRPr>
    </a:lvl4pPr>
    <a:lvl5pPr marL="1828800" algn="l" defTabSz="914400" rtl="0" eaLnBrk="1" latinLnBrk="0" hangingPunct="1">
      <a:defRPr sz="1900" kern="1200">
        <a:solidFill>
          <a:schemeClr val="tx1"/>
        </a:solidFill>
        <a:latin typeface="+mn-lt"/>
        <a:ea typeface="+mn-ea"/>
        <a:cs typeface="+mn-cs"/>
      </a:defRPr>
    </a:lvl5pPr>
    <a:lvl6pPr marL="2286000" algn="l" defTabSz="914400" rtl="0" eaLnBrk="1" latinLnBrk="0" hangingPunct="1">
      <a:defRPr sz="1900" kern="1200">
        <a:solidFill>
          <a:schemeClr val="tx1"/>
        </a:solidFill>
        <a:latin typeface="+mn-lt"/>
        <a:ea typeface="+mn-ea"/>
        <a:cs typeface="+mn-cs"/>
      </a:defRPr>
    </a:lvl6pPr>
    <a:lvl7pPr marL="2743200" algn="l" defTabSz="914400" rtl="0" eaLnBrk="1" latinLnBrk="0" hangingPunct="1">
      <a:defRPr sz="1900" kern="1200">
        <a:solidFill>
          <a:schemeClr val="tx1"/>
        </a:solidFill>
        <a:latin typeface="+mn-lt"/>
        <a:ea typeface="+mn-ea"/>
        <a:cs typeface="+mn-cs"/>
      </a:defRPr>
    </a:lvl7pPr>
    <a:lvl8pPr marL="3200400" algn="l" defTabSz="914400" rtl="0" eaLnBrk="1" latinLnBrk="0" hangingPunct="1">
      <a:defRPr sz="1900" kern="1200">
        <a:solidFill>
          <a:schemeClr val="tx1"/>
        </a:solidFill>
        <a:latin typeface="+mn-lt"/>
        <a:ea typeface="+mn-ea"/>
        <a:cs typeface="+mn-cs"/>
      </a:defRPr>
    </a:lvl8pPr>
    <a:lvl9pPr marL="3657600" algn="l" defTabSz="914400"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2" userDrawn="1">
          <p15:clr>
            <a:srgbClr val="A4A3A4"/>
          </p15:clr>
        </p15:guide>
        <p15:guide id="2" orient="horz" pos="1344" userDrawn="1">
          <p15:clr>
            <a:srgbClr val="A4A3A4"/>
          </p15:clr>
        </p15:guide>
        <p15:guide id="3" orient="horz" pos="2886" userDrawn="1">
          <p15:clr>
            <a:srgbClr val="A4A3A4"/>
          </p15:clr>
        </p15:guide>
        <p15:guide id="4" pos="3839" userDrawn="1">
          <p15:clr>
            <a:srgbClr val="A4A3A4"/>
          </p15:clr>
        </p15:guide>
        <p15:guide id="5" pos="1135" userDrawn="1">
          <p15:clr>
            <a:srgbClr val="A4A3A4"/>
          </p15:clr>
        </p15:guide>
        <p15:guide id="6" pos="5608" userDrawn="1">
          <p15:clr>
            <a:srgbClr val="A4A3A4"/>
          </p15:clr>
        </p15:guide>
        <p15:guide id="7" pos="7006" userDrawn="1">
          <p15:clr>
            <a:srgbClr val="A4A3A4"/>
          </p15:clr>
        </p15:guide>
        <p15:guide id="8" pos="288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FF"/>
    <a:srgbClr val="E41908"/>
    <a:srgbClr val="340A5E"/>
    <a:srgbClr val="3A3A3A"/>
    <a:srgbClr val="FFC001"/>
    <a:srgbClr val="FAFAFA"/>
    <a:srgbClr val="F0B700"/>
    <a:srgbClr val="E2AC00"/>
    <a:srgbClr val="B08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51" autoAdjust="0"/>
    <p:restoredTop sz="94714" autoAdjust="0"/>
  </p:normalViewPr>
  <p:slideViewPr>
    <p:cSldViewPr snapToObjects="1" showGuides="1">
      <p:cViewPr>
        <p:scale>
          <a:sx n="75" d="100"/>
          <a:sy n="75" d="100"/>
        </p:scale>
        <p:origin x="-696" y="-330"/>
      </p:cViewPr>
      <p:guideLst>
        <p:guide orient="horz" pos="3022"/>
        <p:guide orient="horz" pos="1344"/>
        <p:guide orient="horz" pos="2886"/>
        <p:guide pos="3839"/>
        <p:guide pos="1135"/>
        <p:guide pos="5608"/>
        <p:guide pos="7006"/>
        <p:guide pos="2886"/>
      </p:guideLst>
    </p:cSldViewPr>
  </p:slideViewPr>
  <p:outlineViewPr>
    <p:cViewPr>
      <p:scale>
        <a:sx n="33" d="100"/>
        <a:sy n="33" d="100"/>
      </p:scale>
      <p:origin x="0" y="-1530"/>
    </p:cViewPr>
  </p:outlineViewPr>
  <p:notesTextViewPr>
    <p:cViewPr>
      <p:scale>
        <a:sx n="1" d="1"/>
        <a:sy n="1" d="1"/>
      </p:scale>
      <p:origin x="0" y="0"/>
    </p:cViewPr>
  </p:notesTextViewPr>
  <p:sorterViewPr>
    <p:cViewPr>
      <p:scale>
        <a:sx n="50" d="100"/>
        <a:sy n="50" d="100"/>
      </p:scale>
      <p:origin x="0" y="4302"/>
    </p:cViewPr>
  </p:sorterViewPr>
  <p:gridSpacing cx="180023" cy="180023"/>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4" Type="http://schemas.openxmlformats.org/officeDocument/2006/relationships/tags" Target="tags/tag2.xml"/><Relationship Id="rId83" Type="http://schemas.openxmlformats.org/officeDocument/2006/relationships/tableStyles" Target="tableStyles.xml"/><Relationship Id="rId82" Type="http://schemas.openxmlformats.org/officeDocument/2006/relationships/viewProps" Target="viewProps.xml"/><Relationship Id="rId81" Type="http://schemas.openxmlformats.org/officeDocument/2006/relationships/presProps" Target="presProps.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notesMaster" Target="notesMasters/notesMaster1.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D470F4-B71D-48E3-8849-D94058D0B43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4BDDFF-9C74-45EE-AD90-2B14BDC1031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7" Type="http://schemas.openxmlformats.org/officeDocument/2006/relationships/slide" Target="../slides/slide35.xml"/><Relationship Id="rId6" Type="http://schemas.openxmlformats.org/officeDocument/2006/relationships/slide" Target="../slides/slide29.xml"/><Relationship Id="rId5" Type="http://schemas.openxmlformats.org/officeDocument/2006/relationships/slide" Target="../slides/slide3.xml"/><Relationship Id="rId4" Type="http://schemas.openxmlformats.org/officeDocument/2006/relationships/slide" Target="../slides/slide33.xml"/><Relationship Id="rId3" Type="http://schemas.openxmlformats.org/officeDocument/2006/relationships/slide" Target="../slides/slide32.xml"/><Relationship Id="rId2" Type="http://schemas.openxmlformats.org/officeDocument/2006/relationships/slide" Target="../slides/slide30.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slide" Target="../slides/slide49.xml"/><Relationship Id="rId8" Type="http://schemas.openxmlformats.org/officeDocument/2006/relationships/slide" Target="../slides/slide46.xml"/><Relationship Id="rId7" Type="http://schemas.openxmlformats.org/officeDocument/2006/relationships/slide" Target="../slides/slide44.xml"/><Relationship Id="rId6" Type="http://schemas.openxmlformats.org/officeDocument/2006/relationships/slide" Target="../slides/slide42.xml"/><Relationship Id="rId5" Type="http://schemas.openxmlformats.org/officeDocument/2006/relationships/slide" Target="../slides/slide41.xml"/><Relationship Id="rId4" Type="http://schemas.openxmlformats.org/officeDocument/2006/relationships/slide" Target="../slides/slide39.xml"/><Relationship Id="rId3" Type="http://schemas.openxmlformats.org/officeDocument/2006/relationships/slide" Target="../slides/slide38.xml"/><Relationship Id="rId2" Type="http://schemas.openxmlformats.org/officeDocument/2006/relationships/slide" Target="../slides/slide48.xml"/><Relationship Id="rId17" Type="http://schemas.openxmlformats.org/officeDocument/2006/relationships/slide" Target="../slides/slide70.xml"/><Relationship Id="rId16" Type="http://schemas.openxmlformats.org/officeDocument/2006/relationships/slide" Target="../slides/slide55.xml"/><Relationship Id="rId15" Type="http://schemas.openxmlformats.org/officeDocument/2006/relationships/slide" Target="../slides/slide53.xml"/><Relationship Id="rId14" Type="http://schemas.openxmlformats.org/officeDocument/2006/relationships/slide" Target="../slides/slide67.xml"/><Relationship Id="rId13" Type="http://schemas.openxmlformats.org/officeDocument/2006/relationships/slide" Target="../slides/slide65.xml"/><Relationship Id="rId12" Type="http://schemas.openxmlformats.org/officeDocument/2006/relationships/slide" Target="../slides/slide61.xml"/><Relationship Id="rId11" Type="http://schemas.openxmlformats.org/officeDocument/2006/relationships/slide" Target="../slides/slide3.xml"/><Relationship Id="rId10" Type="http://schemas.openxmlformats.org/officeDocument/2006/relationships/slide" Target="../slides/slide5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6" name="矩形 15"/>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1"/>
          <p:cNvSpPr txBox="1"/>
          <p:nvPr userDrawn="1"/>
        </p:nvSpPr>
        <p:spPr>
          <a:xfrm>
            <a:off x="374083"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dirty="0" smtClean="0">
                <a:solidFill>
                  <a:schemeClr val="accent6">
                    <a:lumMod val="75000"/>
                  </a:schemeClr>
                </a:solidFill>
                <a:latin typeface="微软雅黑" panose="020B0503020204020204" pitchFamily="34" charset="-122"/>
                <a:ea typeface="微软雅黑" panose="020B0503020204020204" pitchFamily="34" charset="-122"/>
                <a:sym typeface="+mn-ea"/>
              </a:rPr>
              <a:t>课堂达标训练</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8" name="直接连接符 27"/>
          <p:cNvCxnSpPr/>
          <p:nvPr userDrawn="1"/>
        </p:nvCxnSpPr>
        <p:spPr>
          <a:xfrm>
            <a:off x="192405" y="358157"/>
            <a:ext cx="10945495" cy="825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29" name="矩形 28"/>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endPar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endParaRPr>
          </a:p>
        </p:txBody>
      </p:sp>
      <p:sp>
        <p:nvSpPr>
          <p:cNvPr id="48" name="圆角矩形 47">
            <a:hlinkClick r:id="rId2" action="ppaction://hlinksldjump"/>
          </p:cNvPr>
          <p:cNvSpPr/>
          <p:nvPr userDrawn="1"/>
        </p:nvSpPr>
        <p:spPr>
          <a:xfrm>
            <a:off x="5060349" y="646761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02</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9" name="圆角矩形 48">
            <a:hlinkClick r:id="rId3" action="ppaction://hlinksldjump"/>
          </p:cNvPr>
          <p:cNvSpPr/>
          <p:nvPr userDrawn="1"/>
        </p:nvSpPr>
        <p:spPr>
          <a:xfrm>
            <a:off x="5661615" y="646761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03</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圆角矩形 49">
            <a:hlinkClick r:id="rId4" action="ppaction://hlinksldjump"/>
          </p:cNvPr>
          <p:cNvSpPr/>
          <p:nvPr userDrawn="1"/>
        </p:nvSpPr>
        <p:spPr>
          <a:xfrm>
            <a:off x="6262882" y="646761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04</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动作按钮: 后退或前一项 50">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2" name="动作按钮: 前进或下一项 51">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3" name="动作按钮: 结束 52">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4" name="TextBox 53">
            <a:hlinkClick r:id="rId5"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anose="020B0503020204020204" pitchFamily="34" charset="-122"/>
                <a:ea typeface="微软雅黑" panose="020B0503020204020204" pitchFamily="34" charset="-122"/>
              </a:rPr>
              <a:t>目录</a:t>
            </a:r>
            <a:endParaRPr lang="zh-CN" altLang="en-US" sz="1600" b="1" u="sng"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55" name="圆角矩形 54">
            <a:hlinkClick r:id="rId6" action="ppaction://hlinksldjump"/>
          </p:cNvPr>
          <p:cNvSpPr/>
          <p:nvPr userDrawn="1"/>
        </p:nvSpPr>
        <p:spPr>
          <a:xfrm>
            <a:off x="4459082" y="646761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01</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圆角矩形 16">
            <a:hlinkClick r:id="rId7" action="ppaction://hlinksldjump"/>
          </p:cNvPr>
          <p:cNvSpPr/>
          <p:nvPr userDrawn="1"/>
        </p:nvSpPr>
        <p:spPr>
          <a:xfrm>
            <a:off x="6867750" y="6481007"/>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smtClean="0">
                <a:solidFill>
                  <a:schemeClr val="tx1">
                    <a:lumMod val="75000"/>
                    <a:lumOff val="25000"/>
                  </a:schemeClr>
                </a:solidFill>
                <a:latin typeface="微软雅黑" panose="020B0503020204020204" pitchFamily="34" charset="-122"/>
                <a:ea typeface="微软雅黑" panose="020B0503020204020204" pitchFamily="34" charset="-122"/>
              </a:rPr>
              <a:t>05</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2" name="矩形 21"/>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圆角矩形 49">
            <a:hlinkClick r:id="rId2" action="ppaction://hlinksldjump"/>
          </p:cNvPr>
          <p:cNvSpPr/>
          <p:nvPr userDrawn="1"/>
        </p:nvSpPr>
        <p:spPr>
          <a:xfrm>
            <a:off x="5364349"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07</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圆角矩形 50">
            <a:hlinkClick r:id="rId3" action="ppaction://hlinksldjump"/>
          </p:cNvPr>
          <p:cNvSpPr/>
          <p:nvPr userDrawn="1"/>
        </p:nvSpPr>
        <p:spPr>
          <a:xfrm>
            <a:off x="1756749"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01</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圆角矩形 51">
            <a:hlinkClick r:id="rId4" action="ppaction://hlinksldjump"/>
          </p:cNvPr>
          <p:cNvSpPr/>
          <p:nvPr userDrawn="1"/>
        </p:nvSpPr>
        <p:spPr>
          <a:xfrm>
            <a:off x="2358016"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02</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3" name="圆角矩形 52">
            <a:hlinkClick r:id="rId5" action="ppaction://hlinksldjump"/>
          </p:cNvPr>
          <p:cNvSpPr/>
          <p:nvPr userDrawn="1"/>
        </p:nvSpPr>
        <p:spPr>
          <a:xfrm>
            <a:off x="2959282"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03</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4" name="圆角矩形 53">
            <a:hlinkClick r:id="rId6" action="ppaction://hlinksldjump"/>
          </p:cNvPr>
          <p:cNvSpPr/>
          <p:nvPr userDrawn="1"/>
        </p:nvSpPr>
        <p:spPr>
          <a:xfrm>
            <a:off x="3560549"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04</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圆角矩形 54">
            <a:hlinkClick r:id="rId7" action="ppaction://hlinksldjump"/>
          </p:cNvPr>
          <p:cNvSpPr/>
          <p:nvPr userDrawn="1"/>
        </p:nvSpPr>
        <p:spPr>
          <a:xfrm>
            <a:off x="4161816"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05</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圆角矩形 55">
            <a:hlinkClick r:id="rId8" action="ppaction://hlinksldjump"/>
          </p:cNvPr>
          <p:cNvSpPr/>
          <p:nvPr userDrawn="1"/>
        </p:nvSpPr>
        <p:spPr>
          <a:xfrm>
            <a:off x="4763083"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06</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7" name="圆角矩形 56">
            <a:hlinkClick r:id="rId9" action="ppaction://hlinksldjump"/>
          </p:cNvPr>
          <p:cNvSpPr/>
          <p:nvPr userDrawn="1"/>
        </p:nvSpPr>
        <p:spPr>
          <a:xfrm>
            <a:off x="5963912" y="644947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smtClean="0">
                <a:solidFill>
                  <a:schemeClr val="tx1">
                    <a:lumMod val="75000"/>
                    <a:lumOff val="25000"/>
                  </a:schemeClr>
                </a:solidFill>
                <a:latin typeface="微软雅黑" panose="020B0503020204020204" pitchFamily="34" charset="-122"/>
                <a:ea typeface="微软雅黑" panose="020B0503020204020204" pitchFamily="34" charset="-122"/>
              </a:rPr>
              <a:t>08</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8" name="圆角矩形 57">
            <a:hlinkClick r:id="rId10" action="ppaction://hlinksldjump"/>
          </p:cNvPr>
          <p:cNvSpPr/>
          <p:nvPr userDrawn="1"/>
        </p:nvSpPr>
        <p:spPr>
          <a:xfrm>
            <a:off x="6565179" y="644947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smtClean="0">
                <a:solidFill>
                  <a:schemeClr val="tx1">
                    <a:lumMod val="75000"/>
                    <a:lumOff val="25000"/>
                  </a:schemeClr>
                </a:solidFill>
                <a:latin typeface="微软雅黑" panose="020B0503020204020204" pitchFamily="34" charset="-122"/>
                <a:ea typeface="微软雅黑" panose="020B0503020204020204" pitchFamily="34" charset="-122"/>
              </a:rPr>
              <a:t>09</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9" name="动作按钮: 后退或前一项 58">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60" name="动作按钮: 前进或下一项 59">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61" name="动作按钮: 结束 60">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62" name="TextBox 61">
            <a:hlinkClick r:id="rId11"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anose="020B0503020204020204" pitchFamily="34" charset="-122"/>
                <a:ea typeface="微软雅黑" panose="020B0503020204020204" pitchFamily="34" charset="-122"/>
              </a:rPr>
              <a:t>目录</a:t>
            </a:r>
            <a:endParaRPr lang="zh-CN" altLang="en-US" sz="1600" b="1" u="sng"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16" name="圆角矩形 15">
            <a:hlinkClick r:id="rId12" action="ppaction://hlinksldjump"/>
          </p:cNvPr>
          <p:cNvSpPr/>
          <p:nvPr userDrawn="1"/>
        </p:nvSpPr>
        <p:spPr>
          <a:xfrm>
            <a:off x="8208751" y="6463390"/>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12</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圆角矩形 16">
            <a:hlinkClick r:id="rId13" action="ppaction://hlinksldjump"/>
          </p:cNvPr>
          <p:cNvSpPr/>
          <p:nvPr userDrawn="1"/>
        </p:nvSpPr>
        <p:spPr>
          <a:xfrm>
            <a:off x="8725343" y="6475265"/>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13</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圆角矩形 17">
            <a:hlinkClick r:id="rId14" action="ppaction://hlinksldjump"/>
          </p:cNvPr>
          <p:cNvSpPr/>
          <p:nvPr userDrawn="1"/>
        </p:nvSpPr>
        <p:spPr>
          <a:xfrm>
            <a:off x="9253163" y="6475265"/>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14</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圆角矩形 18">
            <a:hlinkClick r:id="rId15" action="ppaction://hlinksldjump"/>
          </p:cNvPr>
          <p:cNvSpPr/>
          <p:nvPr userDrawn="1"/>
        </p:nvSpPr>
        <p:spPr>
          <a:xfrm>
            <a:off x="7187216" y="6451515"/>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10</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圆角矩形 19">
            <a:hlinkClick r:id="rId16" action="ppaction://hlinksldjump"/>
          </p:cNvPr>
          <p:cNvSpPr/>
          <p:nvPr userDrawn="1"/>
        </p:nvSpPr>
        <p:spPr>
          <a:xfrm>
            <a:off x="7703921" y="6463390"/>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11</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文本框 1"/>
          <p:cNvSpPr txBox="1"/>
          <p:nvPr userDrawn="1"/>
        </p:nvSpPr>
        <p:spPr>
          <a:xfrm>
            <a:off x="374083"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dirty="0" smtClean="0">
                <a:solidFill>
                  <a:schemeClr val="accent6">
                    <a:lumMod val="75000"/>
                  </a:schemeClr>
                </a:solidFill>
                <a:latin typeface="微软雅黑" panose="020B0503020204020204" pitchFamily="34" charset="-122"/>
                <a:ea typeface="微软雅黑" panose="020B0503020204020204" pitchFamily="34" charset="-122"/>
                <a:sym typeface="+mn-ea"/>
              </a:rPr>
              <a:t>课后巩固训练</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4" name="直接连接符 23"/>
          <p:cNvCxnSpPr/>
          <p:nvPr userDrawn="1"/>
        </p:nvCxnSpPr>
        <p:spPr>
          <a:xfrm>
            <a:off x="192405" y="358157"/>
            <a:ext cx="10945495" cy="825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25" name="矩形 24"/>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endPar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endParaRPr>
          </a:p>
        </p:txBody>
      </p:sp>
      <p:sp>
        <p:nvSpPr>
          <p:cNvPr id="29" name="圆角矩形 28">
            <a:hlinkClick r:id="rId17" action="ppaction://hlinksldjump"/>
          </p:cNvPr>
          <p:cNvSpPr/>
          <p:nvPr userDrawn="1"/>
        </p:nvSpPr>
        <p:spPr>
          <a:xfrm>
            <a:off x="9817371" y="6486938"/>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smtClean="0">
                <a:solidFill>
                  <a:schemeClr val="tx1">
                    <a:lumMod val="75000"/>
                    <a:lumOff val="25000"/>
                  </a:schemeClr>
                </a:solidFill>
                <a:latin typeface="微软雅黑" panose="020B0503020204020204" pitchFamily="34" charset="-122"/>
                <a:ea typeface="微软雅黑" panose="020B0503020204020204" pitchFamily="34" charset="-122"/>
              </a:rPr>
              <a:t>15</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6" name="任意多边形 5"/>
          <p:cNvSpPr/>
          <p:nvPr userDrawn="1"/>
        </p:nvSpPr>
        <p:spPr>
          <a:xfrm rot="18900000">
            <a:off x="2251932" y="-298458"/>
            <a:ext cx="7197911" cy="721578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1337" h="11361">
                <a:moveTo>
                  <a:pt x="540" y="0"/>
                </a:moveTo>
                <a:lnTo>
                  <a:pt x="2698" y="0"/>
                </a:lnTo>
                <a:cubicBezTo>
                  <a:pt x="2996" y="0"/>
                  <a:pt x="3238" y="242"/>
                  <a:pt x="3238" y="540"/>
                </a:cubicBezTo>
                <a:lnTo>
                  <a:pt x="3238" y="2698"/>
                </a:lnTo>
                <a:cubicBezTo>
                  <a:pt x="3238" y="2829"/>
                  <a:pt x="3192" y="2948"/>
                  <a:pt x="3115" y="3042"/>
                </a:cubicBezTo>
                <a:lnTo>
                  <a:pt x="3109" y="3048"/>
                </a:lnTo>
                <a:lnTo>
                  <a:pt x="11337" y="11276"/>
                </a:lnTo>
                <a:lnTo>
                  <a:pt x="11252" y="11361"/>
                </a:lnTo>
                <a:lnTo>
                  <a:pt x="3022" y="3130"/>
                </a:lnTo>
                <a:lnTo>
                  <a:pt x="3021" y="3131"/>
                </a:lnTo>
                <a:cubicBezTo>
                  <a:pt x="2931" y="3198"/>
                  <a:pt x="2819" y="3238"/>
                  <a:pt x="2698" y="3238"/>
                </a:cubicBezTo>
                <a:lnTo>
                  <a:pt x="540" y="3238"/>
                </a:lnTo>
                <a:cubicBezTo>
                  <a:pt x="242" y="3238"/>
                  <a:pt x="0" y="2996"/>
                  <a:pt x="0" y="2698"/>
                </a:cubicBezTo>
                <a:lnTo>
                  <a:pt x="0" y="540"/>
                </a:lnTo>
                <a:cubicBezTo>
                  <a:pt x="0" y="242"/>
                  <a:pt x="242" y="0"/>
                  <a:pt x="54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2" tIns="45716" rIns="91432" bIns="45716" rtlCol="0" anchor="ctr">
            <a:noAutofit/>
          </a:bodyPr>
          <a:lstStyle/>
          <a:p>
            <a:pPr algn="ctr"/>
            <a:endParaRPr lang="zh-CN" altLang="en-US"/>
          </a:p>
        </p:txBody>
      </p:sp>
      <p:sp>
        <p:nvSpPr>
          <p:cNvPr id="3" name="动作按钮: 后退或前一项 2">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4" name="动作按钮: 前进或下一项 3">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 name="动作按钮: 结束 4">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8" name="圆角矩形 7">
            <a:hlinkClick r:id="rId2" action="ppaction://hlinksldjump"/>
          </p:cNvPr>
          <p:cNvSpPr/>
          <p:nvPr userDrawn="1"/>
        </p:nvSpPr>
        <p:spPr>
          <a:xfrm>
            <a:off x="10339085"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文本框 2"/>
          <p:cNvSpPr txBox="1"/>
          <p:nvPr userDrawn="1"/>
        </p:nvSpPr>
        <p:spPr>
          <a:xfrm>
            <a:off x="1144758" y="2318924"/>
            <a:ext cx="2148560" cy="1857343"/>
          </a:xfrm>
          <a:prstGeom prst="rect">
            <a:avLst/>
          </a:prstGeom>
          <a:noFill/>
        </p:spPr>
        <p:txBody>
          <a:bodyPr wrap="square" lIns="91432" tIns="45716" rIns="91432" bIns="45716" rtlCol="0">
            <a:spAutoFit/>
          </a:bodyPr>
          <a:lstStyle/>
          <a:p>
            <a:pPr algn="ctr">
              <a:defRPr/>
            </a:pPr>
            <a:r>
              <a:rPr lang="en-US" altLang="zh-CN" sz="11500" dirty="0">
                <a:solidFill>
                  <a:schemeClr val="bg1"/>
                </a:solidFill>
                <a:latin typeface="微软雅黑" panose="020B0503020204020204" pitchFamily="34" charset="-122"/>
                <a:ea typeface="微软雅黑" panose="020B0503020204020204" pitchFamily="34" charset="-122"/>
                <a:sym typeface="+mn-ea"/>
              </a:rPr>
              <a:t>1</a:t>
            </a:r>
            <a:endParaRPr lang="en-US" altLang="zh-CN" sz="11500" dirty="0">
              <a:solidFill>
                <a:schemeClr val="bg1"/>
              </a:solidFill>
              <a:latin typeface="微软雅黑" panose="020B0503020204020204" pitchFamily="34" charset="-122"/>
              <a:ea typeface="微软雅黑" panose="020B0503020204020204" pitchFamily="34" charset="-122"/>
              <a:sym typeface="+mn-ea"/>
            </a:endParaRPr>
          </a:p>
        </p:txBody>
      </p:sp>
      <p:sp>
        <p:nvSpPr>
          <p:cNvPr id="11" name="TextBox 10"/>
          <p:cNvSpPr txBox="1"/>
          <p:nvPr userDrawn="1"/>
        </p:nvSpPr>
        <p:spPr>
          <a:xfrm>
            <a:off x="3502846" y="2477399"/>
            <a:ext cx="7432972" cy="784818"/>
          </a:xfrm>
          <a:prstGeom prst="rect">
            <a:avLst/>
          </a:prstGeom>
          <a:noFill/>
        </p:spPr>
        <p:txBody>
          <a:bodyPr wrap="square" lIns="121910" tIns="60954" rIns="121910" bIns="60954" rtlCol="0">
            <a:spAutoFit/>
          </a:bodyPr>
          <a:lstStyle/>
          <a:p>
            <a:pPr algn="ctr"/>
            <a:r>
              <a:rPr lang="zh-CN" altLang="en-US" sz="4300" b="1" dirty="0" smtClean="0">
                <a:solidFill>
                  <a:schemeClr val="accent6">
                    <a:lumMod val="50000"/>
                  </a:schemeClr>
                </a:solidFill>
                <a:latin typeface="微软雅黑" panose="020B0503020204020204" pitchFamily="34" charset="-122"/>
                <a:ea typeface="微软雅黑" panose="020B0503020204020204" pitchFamily="34" charset="-122"/>
              </a:rPr>
              <a:t>新知自主预习</a:t>
            </a:r>
            <a:endParaRPr lang="en-US" altLang="zh-CN" sz="4300" b="1" dirty="0">
              <a:solidFill>
                <a:schemeClr val="accent6">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6" name="任意多边形 5"/>
          <p:cNvSpPr/>
          <p:nvPr userDrawn="1"/>
        </p:nvSpPr>
        <p:spPr>
          <a:xfrm rot="18900000">
            <a:off x="2251932" y="-1423576"/>
            <a:ext cx="7197911" cy="721578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1337" h="11361">
                <a:moveTo>
                  <a:pt x="540" y="0"/>
                </a:moveTo>
                <a:lnTo>
                  <a:pt x="2698" y="0"/>
                </a:lnTo>
                <a:cubicBezTo>
                  <a:pt x="2996" y="0"/>
                  <a:pt x="3238" y="242"/>
                  <a:pt x="3238" y="540"/>
                </a:cubicBezTo>
                <a:lnTo>
                  <a:pt x="3238" y="2698"/>
                </a:lnTo>
                <a:cubicBezTo>
                  <a:pt x="3238" y="2829"/>
                  <a:pt x="3192" y="2948"/>
                  <a:pt x="3115" y="3042"/>
                </a:cubicBezTo>
                <a:lnTo>
                  <a:pt x="3109" y="3048"/>
                </a:lnTo>
                <a:lnTo>
                  <a:pt x="11337" y="11276"/>
                </a:lnTo>
                <a:lnTo>
                  <a:pt x="11252" y="11361"/>
                </a:lnTo>
                <a:lnTo>
                  <a:pt x="3022" y="3130"/>
                </a:lnTo>
                <a:lnTo>
                  <a:pt x="3021" y="3131"/>
                </a:lnTo>
                <a:cubicBezTo>
                  <a:pt x="2931" y="3198"/>
                  <a:pt x="2819" y="3238"/>
                  <a:pt x="2698" y="3238"/>
                </a:cubicBezTo>
                <a:lnTo>
                  <a:pt x="540" y="3238"/>
                </a:lnTo>
                <a:cubicBezTo>
                  <a:pt x="242" y="3238"/>
                  <a:pt x="0" y="2996"/>
                  <a:pt x="0" y="2698"/>
                </a:cubicBezTo>
                <a:lnTo>
                  <a:pt x="0" y="540"/>
                </a:lnTo>
                <a:cubicBezTo>
                  <a:pt x="0" y="242"/>
                  <a:pt x="242" y="0"/>
                  <a:pt x="54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2" tIns="45716" rIns="91432" bIns="45716" rtlCol="0" anchor="ctr">
            <a:noAutofit/>
          </a:bodyPr>
          <a:lstStyle/>
          <a:p>
            <a:pPr algn="ctr"/>
            <a:endParaRPr lang="zh-CN" altLang="en-US"/>
          </a:p>
        </p:txBody>
      </p:sp>
      <p:sp>
        <p:nvSpPr>
          <p:cNvPr id="3" name="动作按钮: 后退或前一项 2">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4" name="动作按钮: 前进或下一项 3">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 name="动作按钮: 结束 4">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8" name="圆角矩形 7">
            <a:hlinkClick r:id="rId2" action="ppaction://hlinksldjump"/>
          </p:cNvPr>
          <p:cNvSpPr/>
          <p:nvPr userDrawn="1"/>
        </p:nvSpPr>
        <p:spPr>
          <a:xfrm>
            <a:off x="10339085"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文本框 22"/>
          <p:cNvSpPr txBox="1"/>
          <p:nvPr userDrawn="1"/>
        </p:nvSpPr>
        <p:spPr>
          <a:xfrm>
            <a:off x="3182542" y="1390066"/>
            <a:ext cx="8096466" cy="769614"/>
          </a:xfrm>
          <a:prstGeom prst="rect">
            <a:avLst/>
          </a:prstGeom>
          <a:noFill/>
        </p:spPr>
        <p:txBody>
          <a:bodyPr wrap="square" lIns="91432" tIns="45716" rIns="91432" bIns="45716" rtlCol="0">
            <a:spAutoFit/>
          </a:bodyPr>
          <a:lstStyle/>
          <a:p>
            <a:pPr algn="ctr">
              <a:defRPr/>
            </a:pPr>
            <a:r>
              <a:rPr lang="zh-CN" altLang="en-US" sz="4300" b="1" dirty="0" smtClean="0">
                <a:solidFill>
                  <a:schemeClr val="accent5">
                    <a:lumMod val="75000"/>
                  </a:schemeClr>
                </a:solidFill>
                <a:latin typeface="微软雅黑" panose="020B0503020204020204" pitchFamily="34" charset="-122"/>
                <a:ea typeface="微软雅黑" panose="020B0503020204020204" pitchFamily="34" charset="-122"/>
                <a:sym typeface="+mn-ea"/>
              </a:rPr>
              <a:t>课堂互动探究</a:t>
            </a:r>
            <a:endParaRPr lang="zh-CN" altLang="zh-CN" sz="4300" b="1" dirty="0">
              <a:solidFill>
                <a:schemeClr val="accent5">
                  <a:lumMod val="75000"/>
                </a:schemeClr>
              </a:solidFill>
              <a:latin typeface="微软雅黑" panose="020B0503020204020204" pitchFamily="34" charset="-122"/>
              <a:ea typeface="微软雅黑" panose="020B0503020204020204" pitchFamily="34" charset="-122"/>
              <a:sym typeface="+mn-ea"/>
            </a:endParaRPr>
          </a:p>
        </p:txBody>
      </p:sp>
      <p:sp>
        <p:nvSpPr>
          <p:cNvPr id="13" name="文本框 2"/>
          <p:cNvSpPr txBox="1"/>
          <p:nvPr userDrawn="1"/>
        </p:nvSpPr>
        <p:spPr>
          <a:xfrm>
            <a:off x="1144758" y="1193806"/>
            <a:ext cx="2148560" cy="1857343"/>
          </a:xfrm>
          <a:prstGeom prst="rect">
            <a:avLst/>
          </a:prstGeom>
          <a:noFill/>
        </p:spPr>
        <p:txBody>
          <a:bodyPr wrap="square" lIns="91432" tIns="45716" rIns="91432" bIns="45716" rtlCol="0">
            <a:spAutoFit/>
          </a:bodyPr>
          <a:lstStyle/>
          <a:p>
            <a:pPr algn="ctr">
              <a:defRPr/>
            </a:pPr>
            <a:r>
              <a:rPr lang="en-US" altLang="zh-CN" sz="11500" dirty="0">
                <a:solidFill>
                  <a:schemeClr val="bg1"/>
                </a:solidFill>
                <a:latin typeface="微软雅黑" panose="020B0503020204020204" pitchFamily="34" charset="-122"/>
                <a:ea typeface="微软雅黑" panose="020B0503020204020204" pitchFamily="34" charset="-122"/>
                <a:sym typeface="+mn-ea"/>
              </a:rPr>
              <a:t>2</a:t>
            </a:r>
            <a:endParaRPr lang="en-US" altLang="zh-CN" sz="11500"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bldLst>
      <p:bldP spid="10"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9" name="任意多边形 8"/>
          <p:cNvSpPr/>
          <p:nvPr userDrawn="1"/>
        </p:nvSpPr>
        <p:spPr>
          <a:xfrm rot="18900000">
            <a:off x="2251932" y="-298458"/>
            <a:ext cx="7197911" cy="721578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1337" h="11361">
                <a:moveTo>
                  <a:pt x="540" y="0"/>
                </a:moveTo>
                <a:lnTo>
                  <a:pt x="2698" y="0"/>
                </a:lnTo>
                <a:cubicBezTo>
                  <a:pt x="2996" y="0"/>
                  <a:pt x="3238" y="242"/>
                  <a:pt x="3238" y="540"/>
                </a:cubicBezTo>
                <a:lnTo>
                  <a:pt x="3238" y="2698"/>
                </a:lnTo>
                <a:cubicBezTo>
                  <a:pt x="3238" y="2829"/>
                  <a:pt x="3192" y="2948"/>
                  <a:pt x="3115" y="3042"/>
                </a:cubicBezTo>
                <a:lnTo>
                  <a:pt x="3109" y="3048"/>
                </a:lnTo>
                <a:lnTo>
                  <a:pt x="11337" y="11276"/>
                </a:lnTo>
                <a:lnTo>
                  <a:pt x="11252" y="11361"/>
                </a:lnTo>
                <a:lnTo>
                  <a:pt x="3022" y="3130"/>
                </a:lnTo>
                <a:lnTo>
                  <a:pt x="3021" y="3131"/>
                </a:lnTo>
                <a:cubicBezTo>
                  <a:pt x="2931" y="3198"/>
                  <a:pt x="2819" y="3238"/>
                  <a:pt x="2698" y="3238"/>
                </a:cubicBezTo>
                <a:lnTo>
                  <a:pt x="540" y="3238"/>
                </a:lnTo>
                <a:cubicBezTo>
                  <a:pt x="242" y="3238"/>
                  <a:pt x="0" y="2996"/>
                  <a:pt x="0" y="2698"/>
                </a:cubicBezTo>
                <a:lnTo>
                  <a:pt x="0" y="540"/>
                </a:lnTo>
                <a:cubicBezTo>
                  <a:pt x="0" y="242"/>
                  <a:pt x="242" y="0"/>
                  <a:pt x="540" y="0"/>
                </a:cubicBezTo>
                <a:close/>
              </a:path>
            </a:pathLst>
          </a:cu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2" tIns="45716" rIns="91432" bIns="45716" rtlCol="0" anchor="ctr">
            <a:noAutofit/>
          </a:bodyPr>
          <a:lstStyle/>
          <a:p>
            <a:pPr algn="ctr"/>
            <a:endParaRPr lang="zh-CN" altLang="en-US">
              <a:solidFill>
                <a:srgbClr val="FF00FF"/>
              </a:solidFill>
            </a:endParaRPr>
          </a:p>
        </p:txBody>
      </p:sp>
      <p:sp>
        <p:nvSpPr>
          <p:cNvPr id="10" name="动作按钮: 后退或前一项 9">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1" name="动作按钮: 前进或下一项 10">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2" name="动作按钮: 结束 11">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3" name="圆角矩形 12">
            <a:hlinkClick r:id="rId2" action="ppaction://hlinksldjump"/>
          </p:cNvPr>
          <p:cNvSpPr/>
          <p:nvPr userDrawn="1"/>
        </p:nvSpPr>
        <p:spPr>
          <a:xfrm>
            <a:off x="10339085"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文本框 22"/>
          <p:cNvSpPr txBox="1"/>
          <p:nvPr userDrawn="1"/>
        </p:nvSpPr>
        <p:spPr>
          <a:xfrm>
            <a:off x="3182542" y="2515184"/>
            <a:ext cx="8096466" cy="769614"/>
          </a:xfrm>
          <a:prstGeom prst="rect">
            <a:avLst/>
          </a:prstGeom>
          <a:noFill/>
        </p:spPr>
        <p:txBody>
          <a:bodyPr wrap="square" lIns="91432" tIns="45716" rIns="91432" bIns="45716" rtlCol="0">
            <a:spAutoFit/>
          </a:bodyPr>
          <a:lstStyle/>
          <a:p>
            <a:pPr algn="ctr">
              <a:defRPr/>
            </a:pPr>
            <a:r>
              <a:rPr lang="zh-CN" altLang="en-US" sz="4300" b="1" dirty="0" smtClean="0">
                <a:solidFill>
                  <a:srgbClr val="FF00FF"/>
                </a:solidFill>
                <a:latin typeface="微软雅黑" panose="020B0503020204020204" pitchFamily="34" charset="-122"/>
                <a:ea typeface="微软雅黑" panose="020B0503020204020204" pitchFamily="34" charset="-122"/>
                <a:sym typeface="+mn-ea"/>
              </a:rPr>
              <a:t>课堂达标训练</a:t>
            </a:r>
            <a:endParaRPr lang="zh-CN" altLang="zh-CN" sz="4300" b="1" dirty="0">
              <a:solidFill>
                <a:srgbClr val="FF00FF"/>
              </a:solidFill>
              <a:latin typeface="微软雅黑" panose="020B0503020204020204" pitchFamily="34" charset="-122"/>
              <a:ea typeface="微软雅黑" panose="020B0503020204020204" pitchFamily="34" charset="-122"/>
              <a:sym typeface="+mn-ea"/>
            </a:endParaRPr>
          </a:p>
        </p:txBody>
      </p:sp>
      <p:sp>
        <p:nvSpPr>
          <p:cNvPr id="15" name="文本框 2"/>
          <p:cNvSpPr txBox="1"/>
          <p:nvPr userDrawn="1"/>
        </p:nvSpPr>
        <p:spPr>
          <a:xfrm>
            <a:off x="1144758" y="2318924"/>
            <a:ext cx="2148560" cy="1862040"/>
          </a:xfrm>
          <a:prstGeom prst="rect">
            <a:avLst/>
          </a:prstGeom>
          <a:noFill/>
        </p:spPr>
        <p:txBody>
          <a:bodyPr wrap="square" lIns="91432" tIns="45716" rIns="91432" bIns="45716" rtlCol="0">
            <a:spAutoFit/>
          </a:bodyPr>
          <a:lstStyle/>
          <a:p>
            <a:pPr algn="ctr">
              <a:defRPr/>
            </a:pPr>
            <a:r>
              <a:rPr lang="en-US" altLang="zh-CN" sz="11500" smtClean="0">
                <a:solidFill>
                  <a:schemeClr val="bg1"/>
                </a:solidFill>
                <a:latin typeface="微软雅黑" panose="020B0503020204020204" pitchFamily="34" charset="-122"/>
                <a:ea typeface="微软雅黑" panose="020B0503020204020204" pitchFamily="34" charset="-122"/>
                <a:sym typeface="+mn-ea"/>
              </a:rPr>
              <a:t>3</a:t>
            </a:r>
            <a:endParaRPr lang="en-US" altLang="zh-CN" sz="11500" smtClean="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bldLst>
      <p:bldP spid="1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6" name="任意多边形 5"/>
          <p:cNvSpPr/>
          <p:nvPr userDrawn="1"/>
        </p:nvSpPr>
        <p:spPr>
          <a:xfrm rot="18900000">
            <a:off x="2251932" y="-298458"/>
            <a:ext cx="7197911" cy="721578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1337" h="11361">
                <a:moveTo>
                  <a:pt x="540" y="0"/>
                </a:moveTo>
                <a:lnTo>
                  <a:pt x="2698" y="0"/>
                </a:lnTo>
                <a:cubicBezTo>
                  <a:pt x="2996" y="0"/>
                  <a:pt x="3238" y="242"/>
                  <a:pt x="3238" y="540"/>
                </a:cubicBezTo>
                <a:lnTo>
                  <a:pt x="3238" y="2698"/>
                </a:lnTo>
                <a:cubicBezTo>
                  <a:pt x="3238" y="2829"/>
                  <a:pt x="3192" y="2948"/>
                  <a:pt x="3115" y="3042"/>
                </a:cubicBezTo>
                <a:lnTo>
                  <a:pt x="3109" y="3048"/>
                </a:lnTo>
                <a:lnTo>
                  <a:pt x="11337" y="11276"/>
                </a:lnTo>
                <a:lnTo>
                  <a:pt x="11252" y="11361"/>
                </a:lnTo>
                <a:lnTo>
                  <a:pt x="3022" y="3130"/>
                </a:lnTo>
                <a:lnTo>
                  <a:pt x="3021" y="3131"/>
                </a:lnTo>
                <a:cubicBezTo>
                  <a:pt x="2931" y="3198"/>
                  <a:pt x="2819" y="3238"/>
                  <a:pt x="2698" y="3238"/>
                </a:cubicBezTo>
                <a:lnTo>
                  <a:pt x="540" y="3238"/>
                </a:lnTo>
                <a:cubicBezTo>
                  <a:pt x="242" y="3238"/>
                  <a:pt x="0" y="2996"/>
                  <a:pt x="0" y="2698"/>
                </a:cubicBezTo>
                <a:lnTo>
                  <a:pt x="0" y="540"/>
                </a:lnTo>
                <a:cubicBezTo>
                  <a:pt x="0" y="242"/>
                  <a:pt x="242" y="0"/>
                  <a:pt x="54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2" tIns="45716" rIns="91432" bIns="45716" rtlCol="0" anchor="ctr">
            <a:noAutofit/>
          </a:bodyPr>
          <a:lstStyle/>
          <a:p>
            <a:pPr algn="ctr"/>
            <a:endParaRPr lang="zh-CN" altLang="en-US"/>
          </a:p>
        </p:txBody>
      </p:sp>
      <p:sp>
        <p:nvSpPr>
          <p:cNvPr id="3" name="动作按钮: 后退或前一项 2">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4" name="动作按钮: 前进或下一项 3">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 name="动作按钮: 结束 4">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8" name="圆角矩形 7">
            <a:hlinkClick r:id="rId2" action="ppaction://hlinksldjump"/>
          </p:cNvPr>
          <p:cNvSpPr/>
          <p:nvPr userDrawn="1"/>
        </p:nvSpPr>
        <p:spPr>
          <a:xfrm>
            <a:off x="10339085"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文本框 22"/>
          <p:cNvSpPr txBox="1"/>
          <p:nvPr userDrawn="1"/>
        </p:nvSpPr>
        <p:spPr>
          <a:xfrm>
            <a:off x="3509246" y="2515184"/>
            <a:ext cx="7437654" cy="769614"/>
          </a:xfrm>
          <a:prstGeom prst="rect">
            <a:avLst/>
          </a:prstGeom>
          <a:noFill/>
        </p:spPr>
        <p:txBody>
          <a:bodyPr wrap="square" lIns="91432" tIns="45716" rIns="91432" bIns="45716" rtlCol="0">
            <a:spAutoFit/>
          </a:bodyPr>
          <a:lstStyle/>
          <a:p>
            <a:pPr algn="ctr">
              <a:defRPr/>
            </a:pPr>
            <a:r>
              <a:rPr lang="zh-CN" altLang="en-US" sz="4300" b="1" smtClean="0">
                <a:solidFill>
                  <a:schemeClr val="accent2">
                    <a:lumMod val="75000"/>
                  </a:schemeClr>
                </a:solidFill>
                <a:latin typeface="微软雅黑" panose="020B0503020204020204" pitchFamily="34" charset="-122"/>
                <a:ea typeface="微软雅黑" panose="020B0503020204020204" pitchFamily="34" charset="-122"/>
                <a:sym typeface="+mn-ea"/>
              </a:rPr>
              <a:t>课后巩固训练</a:t>
            </a:r>
            <a:endParaRPr lang="zh-CN" altLang="zh-CN" sz="4300" b="1" dirty="0">
              <a:solidFill>
                <a:schemeClr val="accent2">
                  <a:lumMod val="75000"/>
                </a:schemeClr>
              </a:solidFill>
              <a:latin typeface="微软雅黑" panose="020B0503020204020204" pitchFamily="34" charset="-122"/>
              <a:ea typeface="微软雅黑" panose="020B0503020204020204" pitchFamily="34" charset="-122"/>
              <a:sym typeface="+mn-ea"/>
            </a:endParaRPr>
          </a:p>
        </p:txBody>
      </p:sp>
      <p:sp>
        <p:nvSpPr>
          <p:cNvPr id="11" name="文本框 2"/>
          <p:cNvSpPr txBox="1"/>
          <p:nvPr userDrawn="1"/>
        </p:nvSpPr>
        <p:spPr>
          <a:xfrm>
            <a:off x="1144758" y="2318924"/>
            <a:ext cx="2148560" cy="1857343"/>
          </a:xfrm>
          <a:prstGeom prst="rect">
            <a:avLst/>
          </a:prstGeom>
          <a:noFill/>
        </p:spPr>
        <p:txBody>
          <a:bodyPr wrap="square" lIns="91432" tIns="45716" rIns="91432" bIns="45716" rtlCol="0">
            <a:spAutoFit/>
          </a:bodyPr>
          <a:lstStyle/>
          <a:p>
            <a:pPr algn="ctr">
              <a:defRPr/>
            </a:pPr>
            <a:r>
              <a:rPr lang="en-US" altLang="zh-CN" sz="11500" dirty="0" smtClean="0">
                <a:solidFill>
                  <a:schemeClr val="bg1"/>
                </a:solidFill>
                <a:latin typeface="微软雅黑" panose="020B0503020204020204" pitchFamily="34" charset="-122"/>
                <a:ea typeface="微软雅黑" panose="020B0503020204020204" pitchFamily="34" charset="-122"/>
                <a:sym typeface="+mn-ea"/>
              </a:rPr>
              <a:t>4</a:t>
            </a:r>
            <a:endParaRPr lang="en-US" altLang="zh-CN" sz="11500"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bldLst>
      <p:bldP spid="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4" name="矩形 3"/>
          <p:cNvSpPr/>
          <p:nvPr userDrawn="1"/>
        </p:nvSpPr>
        <p:spPr>
          <a:xfrm>
            <a:off x="-13685" y="0"/>
            <a:ext cx="12204097" cy="6875869"/>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5" name="圆角矩形 4">
            <a:hlinkClick r:id="rId2" action="ppaction://hlinksldjump"/>
          </p:cNvPr>
          <p:cNvSpPr/>
          <p:nvPr userDrawn="1"/>
        </p:nvSpPr>
        <p:spPr>
          <a:xfrm>
            <a:off x="10184710"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矩形 6"/>
          <p:cNvSpPr/>
          <p:nvPr userDrawn="1"/>
        </p:nvSpPr>
        <p:spPr>
          <a:xfrm>
            <a:off x="-13685" y="0"/>
            <a:ext cx="12204097" cy="6875869"/>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动作按钮: 后退或前一项 8">
            <a:hlinkClick r:id="" action="ppaction://hlinkshowjump?jump=previousslide"/>
          </p:cNvPr>
          <p:cNvSpPr/>
          <p:nvPr userDrawn="1"/>
        </p:nvSpPr>
        <p:spPr>
          <a:xfrm>
            <a:off x="11001849"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0" name="动作按钮: 前进或下一项 9">
            <a:hlinkClick r:id="" action="ppaction://hlinkshowjump?jump=nextslide"/>
          </p:cNvPr>
          <p:cNvSpPr/>
          <p:nvPr userDrawn="1"/>
        </p:nvSpPr>
        <p:spPr>
          <a:xfrm>
            <a:off x="11381530"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1" name="动作按钮: 结束 10">
            <a:hlinkClick r:id="" action="ppaction://hlinkshowjump?jump=endshow"/>
          </p:cNvPr>
          <p:cNvSpPr/>
          <p:nvPr userDrawn="1"/>
        </p:nvSpPr>
        <p:spPr>
          <a:xfrm>
            <a:off x="11761211"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2" name="TextBox 11">
            <a:hlinkClick r:id="rId2" action="ppaction://hlinksldjump"/>
          </p:cNvPr>
          <p:cNvSpPr txBox="1"/>
          <p:nvPr userDrawn="1"/>
        </p:nvSpPr>
        <p:spPr>
          <a:xfrm>
            <a:off x="10310317"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anose="020B0503020204020204" pitchFamily="34" charset="-122"/>
                <a:ea typeface="微软雅黑" panose="020B0503020204020204" pitchFamily="34" charset="-122"/>
              </a:rPr>
              <a:t>目录</a:t>
            </a:r>
            <a:endParaRPr lang="zh-CN" altLang="en-US" sz="1600" b="1" u="sng" dirty="0">
              <a:solidFill>
                <a:schemeClr val="accent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16" name="矩形 15"/>
          <p:cNvSpPr/>
          <p:nvPr userDrawn="1"/>
        </p:nvSpPr>
        <p:spPr>
          <a:xfrm>
            <a:off x="0" y="3444240"/>
            <a:ext cx="11812905" cy="341376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userDrawn="1"/>
        </p:nvSpPr>
        <p:spPr>
          <a:xfrm rot="3360000">
            <a:off x="2311674" y="3258396"/>
            <a:ext cx="8776970" cy="401320"/>
          </a:xfrm>
          <a:custGeom>
            <a:avLst/>
            <a:gdLst>
              <a:gd name="connsiteX0" fmla="*/ 306 w 13822"/>
              <a:gd name="connsiteY0" fmla="*/ 0 h 632"/>
              <a:gd name="connsiteX1" fmla="*/ 13822 w 13822"/>
              <a:gd name="connsiteY1" fmla="*/ 56 h 632"/>
              <a:gd name="connsiteX2" fmla="*/ 13576 w 13822"/>
              <a:gd name="connsiteY2" fmla="*/ 632 h 632"/>
              <a:gd name="connsiteX3" fmla="*/ 0 w 13822"/>
              <a:gd name="connsiteY3" fmla="*/ 627 h 632"/>
              <a:gd name="connsiteX4" fmla="*/ 306 w 13822"/>
              <a:gd name="connsiteY4" fmla="*/ 0 h 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22" h="632">
                <a:moveTo>
                  <a:pt x="306" y="0"/>
                </a:moveTo>
                <a:lnTo>
                  <a:pt x="13822" y="56"/>
                </a:lnTo>
                <a:lnTo>
                  <a:pt x="13576" y="632"/>
                </a:lnTo>
                <a:lnTo>
                  <a:pt x="0" y="627"/>
                </a:lnTo>
                <a:lnTo>
                  <a:pt x="306" y="0"/>
                </a:lnTo>
                <a:close/>
              </a:path>
            </a:pathLst>
          </a:custGeom>
          <a:solidFill>
            <a:schemeClr val="accent6">
              <a:lumMod val="7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userDrawn="1"/>
        </p:nvGrpSpPr>
        <p:grpSpPr>
          <a:xfrm>
            <a:off x="0" y="635"/>
            <a:ext cx="2955925" cy="1682750"/>
            <a:chOff x="0" y="1"/>
            <a:chExt cx="4655" cy="2650"/>
          </a:xfrm>
        </p:grpSpPr>
        <p:pic>
          <p:nvPicPr>
            <p:cNvPr id="19" name="图片 18" descr="创新设计字体-01"/>
            <p:cNvPicPr>
              <a:picLocks noChangeAspect="1"/>
            </p:cNvPicPr>
            <p:nvPr userDrawn="1"/>
          </p:nvPicPr>
          <p:blipFill>
            <a:blip r:embed="rId2" cstate="print"/>
            <a:stretch>
              <a:fillRect/>
            </a:stretch>
          </p:blipFill>
          <p:spPr>
            <a:xfrm>
              <a:off x="0" y="1"/>
              <a:ext cx="2650" cy="2650"/>
            </a:xfrm>
            <a:prstGeom prst="rect">
              <a:avLst/>
            </a:prstGeom>
          </p:spPr>
        </p:pic>
        <p:sp>
          <p:nvSpPr>
            <p:cNvPr id="20" name="文本框 8"/>
            <p:cNvSpPr txBox="1"/>
            <p:nvPr userDrawn="1"/>
          </p:nvSpPr>
          <p:spPr>
            <a:xfrm>
              <a:off x="1909" y="1078"/>
              <a:ext cx="2746" cy="919"/>
            </a:xfrm>
            <a:prstGeom prst="rect">
              <a:avLst/>
            </a:prstGeom>
            <a:noFill/>
          </p:spPr>
          <p:txBody>
            <a:bodyPr wrap="square" rtlCol="0">
              <a:spAutoFit/>
            </a:bodyPr>
            <a:lstStyle/>
            <a:p>
              <a:pPr algn="l">
                <a:lnSpc>
                  <a:spcPct val="100000"/>
                </a:lnSpc>
              </a:pPr>
              <a:r>
                <a:rPr lang="en-US" altLang="zh-CN" sz="1600" dirty="0">
                  <a:solidFill>
                    <a:schemeClr val="tx1"/>
                  </a:solidFill>
                  <a:latin typeface="微软雅黑 Light" panose="020B0502040204020203" charset="-122"/>
                  <a:ea typeface="微软雅黑 Light" panose="020B0502040204020203" charset="-122"/>
                  <a:cs typeface="微软雅黑" panose="020B0503020204020204" pitchFamily="34" charset="-122"/>
                </a:rPr>
                <a:t>INNOVATIVE </a:t>
              </a:r>
              <a:endParaRPr lang="en-US" altLang="zh-CN" sz="1600" dirty="0">
                <a:solidFill>
                  <a:schemeClr val="tx1"/>
                </a:solidFill>
                <a:latin typeface="微软雅黑 Light" panose="020B0502040204020203" charset="-122"/>
                <a:ea typeface="微软雅黑 Light" panose="020B0502040204020203" charset="-122"/>
                <a:cs typeface="微软雅黑" panose="020B0503020204020204" pitchFamily="34" charset="-122"/>
              </a:endParaRPr>
            </a:p>
            <a:p>
              <a:pPr algn="l">
                <a:lnSpc>
                  <a:spcPct val="100000"/>
                </a:lnSpc>
              </a:pPr>
              <a:r>
                <a:rPr lang="en-US" altLang="zh-CN" sz="1600" dirty="0">
                  <a:solidFill>
                    <a:schemeClr val="tx1"/>
                  </a:solidFill>
                  <a:latin typeface="微软雅黑 Light" panose="020B0502040204020203" charset="-122"/>
                  <a:ea typeface="微软雅黑 Light" panose="020B0502040204020203" charset="-122"/>
                  <a:cs typeface="微软雅黑" panose="020B0503020204020204" pitchFamily="34" charset="-122"/>
                </a:rPr>
                <a:t>DESIGN</a:t>
              </a:r>
              <a:endParaRPr lang="en-US" altLang="zh-CN" sz="1600" dirty="0">
                <a:solidFill>
                  <a:schemeClr val="tx1"/>
                </a:solidFill>
                <a:latin typeface="微软雅黑 Light" panose="020B0502040204020203" charset="-122"/>
                <a:ea typeface="微软雅黑 Light" panose="020B0502040204020203" charset="-122"/>
                <a:cs typeface="微软雅黑" panose="020B0503020204020204" pitchFamily="34" charset="-122"/>
              </a:endParaRPr>
            </a:p>
          </p:txBody>
        </p:sp>
      </p:grpSp>
      <p:sp>
        <p:nvSpPr>
          <p:cNvPr id="21" name="矩形 1"/>
          <p:cNvSpPr/>
          <p:nvPr userDrawn="1"/>
        </p:nvSpPr>
        <p:spPr>
          <a:xfrm>
            <a:off x="4206875" y="-2140"/>
            <a:ext cx="7985125" cy="6906359"/>
          </a:xfrm>
          <a:custGeom>
            <a:avLst/>
            <a:gdLst>
              <a:gd name="connsiteX0" fmla="*/ 0 w 7984489"/>
              <a:gd name="connsiteY0" fmla="*/ 0 h 6891519"/>
              <a:gd name="connsiteX1" fmla="*/ 7984489 w 7984489"/>
              <a:gd name="connsiteY1" fmla="*/ 0 h 6891519"/>
              <a:gd name="connsiteX2" fmla="*/ 7984489 w 7984489"/>
              <a:gd name="connsiteY2" fmla="*/ 6891519 h 6891519"/>
              <a:gd name="connsiteX3" fmla="*/ 0 w 7984489"/>
              <a:gd name="connsiteY3" fmla="*/ 6891519 h 6891519"/>
              <a:gd name="connsiteX4" fmla="*/ 0 w 7984489"/>
              <a:gd name="connsiteY4" fmla="*/ 0 h 6891519"/>
              <a:gd name="connsiteX0-1" fmla="*/ 0 w 7984489"/>
              <a:gd name="connsiteY0-2" fmla="*/ 0 h 6904219"/>
              <a:gd name="connsiteX1-3" fmla="*/ 7984489 w 7984489"/>
              <a:gd name="connsiteY1-4" fmla="*/ 0 h 6904219"/>
              <a:gd name="connsiteX2-5" fmla="*/ 7984489 w 7984489"/>
              <a:gd name="connsiteY2-6" fmla="*/ 6891519 h 6904219"/>
              <a:gd name="connsiteX3-7" fmla="*/ 4775200 w 7984489"/>
              <a:gd name="connsiteY3-8" fmla="*/ 6904219 h 6904219"/>
              <a:gd name="connsiteX4-9" fmla="*/ 0 w 7984489"/>
              <a:gd name="connsiteY4-10" fmla="*/ 0 h 6904219"/>
              <a:gd name="connsiteX0-11" fmla="*/ 0 w 7984489"/>
              <a:gd name="connsiteY0-12" fmla="*/ 0 h 6904219"/>
              <a:gd name="connsiteX1-13" fmla="*/ 7984489 w 7984489"/>
              <a:gd name="connsiteY1-14" fmla="*/ 0 h 6904219"/>
              <a:gd name="connsiteX2-15" fmla="*/ 7984489 w 7984489"/>
              <a:gd name="connsiteY2-16" fmla="*/ 6891519 h 6904219"/>
              <a:gd name="connsiteX3-17" fmla="*/ 4670425 w 7984489"/>
              <a:gd name="connsiteY3-18" fmla="*/ 6904219 h 6904219"/>
              <a:gd name="connsiteX4-19" fmla="*/ 0 w 7984489"/>
              <a:gd name="connsiteY4-20" fmla="*/ 0 h 6904219"/>
              <a:gd name="connsiteX0-21" fmla="*/ 0 w 7889247"/>
              <a:gd name="connsiteY0-22" fmla="*/ 0 h 6904219"/>
              <a:gd name="connsiteX1-23" fmla="*/ 7889247 w 7889247"/>
              <a:gd name="connsiteY1-24" fmla="*/ 0 h 6904219"/>
              <a:gd name="connsiteX2-25" fmla="*/ 7889247 w 7889247"/>
              <a:gd name="connsiteY2-26" fmla="*/ 6891519 h 6904219"/>
              <a:gd name="connsiteX3-27" fmla="*/ 4575183 w 7889247"/>
              <a:gd name="connsiteY3-28" fmla="*/ 6904219 h 6904219"/>
              <a:gd name="connsiteX4-29" fmla="*/ 0 w 7889247"/>
              <a:gd name="connsiteY4-30" fmla="*/ 0 h 6904219"/>
              <a:gd name="connsiteX0-31" fmla="*/ 0 w 7990839"/>
              <a:gd name="connsiteY0-32" fmla="*/ 6348 h 6904219"/>
              <a:gd name="connsiteX1-33" fmla="*/ 7990839 w 7990839"/>
              <a:gd name="connsiteY1-34" fmla="*/ 0 h 6904219"/>
              <a:gd name="connsiteX2-35" fmla="*/ 7990839 w 7990839"/>
              <a:gd name="connsiteY2-36" fmla="*/ 6891519 h 6904219"/>
              <a:gd name="connsiteX3-37" fmla="*/ 4676775 w 7990839"/>
              <a:gd name="connsiteY3-38" fmla="*/ 6904219 h 6904219"/>
              <a:gd name="connsiteX4-39" fmla="*/ 0 w 7990839"/>
              <a:gd name="connsiteY4-40" fmla="*/ 6348 h 6904219"/>
              <a:gd name="connsiteX0-41" fmla="*/ 0 w 7984490"/>
              <a:gd name="connsiteY0-42" fmla="*/ 0 h 6904221"/>
              <a:gd name="connsiteX1-43" fmla="*/ 7984490 w 7984490"/>
              <a:gd name="connsiteY1-44" fmla="*/ 2 h 6904221"/>
              <a:gd name="connsiteX2-45" fmla="*/ 7984490 w 7984490"/>
              <a:gd name="connsiteY2-46" fmla="*/ 6891521 h 6904221"/>
              <a:gd name="connsiteX3-47" fmla="*/ 4670426 w 7984490"/>
              <a:gd name="connsiteY3-48" fmla="*/ 6904221 h 6904221"/>
              <a:gd name="connsiteX4-49" fmla="*/ 0 w 7984490"/>
              <a:gd name="connsiteY4-50" fmla="*/ 0 h 690422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984490" h="6904221">
                <a:moveTo>
                  <a:pt x="0" y="0"/>
                </a:moveTo>
                <a:lnTo>
                  <a:pt x="7984490" y="2"/>
                </a:lnTo>
                <a:lnTo>
                  <a:pt x="7984490" y="6891521"/>
                </a:lnTo>
                <a:lnTo>
                  <a:pt x="4670426" y="6904221"/>
                </a:lnTo>
                <a:lnTo>
                  <a:pt x="0" y="0"/>
                </a:lnTo>
                <a:close/>
              </a:path>
            </a:pathLst>
          </a:custGeom>
          <a:blipFill>
            <a:blip r:embed="rId3"/>
            <a:srcRect/>
            <a:stretch>
              <a:fillRect l="-13066" t="-1" r="-36425" b="-1532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2" name="矩形 11"/>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
          <p:cNvSpPr txBox="1"/>
          <p:nvPr userDrawn="1"/>
        </p:nvSpPr>
        <p:spPr>
          <a:xfrm>
            <a:off x="382321"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smtClean="0">
                <a:solidFill>
                  <a:schemeClr val="accent6">
                    <a:lumMod val="75000"/>
                  </a:schemeClr>
                </a:solidFill>
                <a:latin typeface="微软雅黑" panose="020B0503020204020204" pitchFamily="34" charset="-122"/>
                <a:ea typeface="微软雅黑" panose="020B0503020204020204" pitchFamily="34" charset="-122"/>
                <a:sym typeface="+mn-ea"/>
              </a:rPr>
              <a:t>新知自主预习</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1" name="直接连接符 20"/>
          <p:cNvCxnSpPr/>
          <p:nvPr userDrawn="1"/>
        </p:nvCxnSpPr>
        <p:spPr>
          <a:xfrm>
            <a:off x="192405" y="358157"/>
            <a:ext cx="10945495" cy="8255"/>
          </a:xfrm>
          <a:prstGeom prst="line">
            <a:avLst/>
          </a:prstGeom>
          <a:ln w="19050">
            <a:solidFill>
              <a:schemeClr val="accent6">
                <a:lumMod val="75000"/>
              </a:schemeClr>
            </a:solidFill>
          </a:ln>
        </p:spPr>
        <p:style>
          <a:lnRef idx="1">
            <a:schemeClr val="dk1"/>
          </a:lnRef>
          <a:fillRef idx="0">
            <a:schemeClr val="dk1"/>
          </a:fillRef>
          <a:effectRef idx="0">
            <a:schemeClr val="dk1"/>
          </a:effectRef>
          <a:fontRef idx="minor">
            <a:schemeClr val="tx1"/>
          </a:fontRef>
        </p:style>
      </p:cxnSp>
      <p:sp>
        <p:nvSpPr>
          <p:cNvPr id="22" name="矩形 21"/>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动作按钮: 后退或前一项 23">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5" name="动作按钮: 前进或下一项 24">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6" name="动作按钮: 结束 25">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7" name="TextBox 26">
            <a:hlinkClick r:id="rId2"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anose="020B0503020204020204" pitchFamily="34" charset="-122"/>
                <a:ea typeface="微软雅黑" panose="020B0503020204020204" pitchFamily="34" charset="-122"/>
              </a:rPr>
              <a:t>目录</a:t>
            </a:r>
            <a:endParaRPr lang="zh-CN" altLang="en-US" sz="1600" b="1" u="sng"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30" name="矩形 29"/>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endPar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2" name="矩形 11"/>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1"/>
          <p:cNvSpPr txBox="1"/>
          <p:nvPr userDrawn="1"/>
        </p:nvSpPr>
        <p:spPr>
          <a:xfrm>
            <a:off x="374083"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dirty="0" smtClean="0">
                <a:solidFill>
                  <a:schemeClr val="accent6">
                    <a:lumMod val="75000"/>
                  </a:schemeClr>
                </a:solidFill>
                <a:latin typeface="微软雅黑" panose="020B0503020204020204" pitchFamily="34" charset="-122"/>
                <a:ea typeface="微软雅黑" panose="020B0503020204020204" pitchFamily="34" charset="-122"/>
                <a:sym typeface="+mn-ea"/>
              </a:rPr>
              <a:t>课堂互动探究</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2" name="直接连接符 21"/>
          <p:cNvCxnSpPr/>
          <p:nvPr userDrawn="1"/>
        </p:nvCxnSpPr>
        <p:spPr>
          <a:xfrm>
            <a:off x="192405" y="358157"/>
            <a:ext cx="10945495" cy="825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23" name="矩形 22"/>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endPar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endParaRPr>
          </a:p>
        </p:txBody>
      </p:sp>
      <p:sp>
        <p:nvSpPr>
          <p:cNvPr id="26" name="动作按钮: 后退或前一项 25">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7" name="动作按钮: 前进或下一项 26">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8" name="动作按钮: 结束 27">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9" name="TextBox 28">
            <a:hlinkClick r:id="rId2"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anose="020B0503020204020204" pitchFamily="34" charset="-122"/>
                <a:ea typeface="微软雅黑" panose="020B0503020204020204" pitchFamily="34" charset="-122"/>
              </a:rPr>
              <a:t>目录</a:t>
            </a:r>
            <a:endParaRPr lang="zh-CN" altLang="en-US" sz="1600" b="1" u="sng" dirty="0">
              <a:solidFill>
                <a:schemeClr val="accent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12" name="矩形 11"/>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1"/>
          <p:cNvSpPr txBox="1"/>
          <p:nvPr userDrawn="1"/>
        </p:nvSpPr>
        <p:spPr>
          <a:xfrm>
            <a:off x="374083"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dirty="0" smtClean="0">
                <a:solidFill>
                  <a:schemeClr val="accent6">
                    <a:lumMod val="75000"/>
                  </a:schemeClr>
                </a:solidFill>
                <a:latin typeface="微软雅黑" panose="020B0503020204020204" pitchFamily="34" charset="-122"/>
                <a:ea typeface="微软雅黑" panose="020B0503020204020204" pitchFamily="34" charset="-122"/>
                <a:sym typeface="+mn-ea"/>
              </a:rPr>
              <a:t>微专题</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2" name="直接连接符 21"/>
          <p:cNvCxnSpPr/>
          <p:nvPr userDrawn="1"/>
        </p:nvCxnSpPr>
        <p:spPr>
          <a:xfrm>
            <a:off x="192405" y="358157"/>
            <a:ext cx="10945495" cy="825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23" name="矩形 22"/>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endPar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endParaRPr>
          </a:p>
        </p:txBody>
      </p:sp>
      <p:sp>
        <p:nvSpPr>
          <p:cNvPr id="26" name="动作按钮: 后退或前一项 25">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7" name="动作按钮: 前进或下一项 26">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8" name="动作按钮: 结束 27">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9" name="TextBox 28">
            <a:hlinkClick r:id="rId2"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anose="020B0503020204020204" pitchFamily="34" charset="-122"/>
                <a:ea typeface="微软雅黑" panose="020B0503020204020204" pitchFamily="34" charset="-122"/>
              </a:rPr>
              <a:t>目录</a:t>
            </a:r>
            <a:endParaRPr lang="zh-CN" altLang="en-US" sz="1600" b="1" u="sng" dirty="0">
              <a:solidFill>
                <a:schemeClr val="accent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12" name="矩形 11"/>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1"/>
          <p:cNvSpPr txBox="1"/>
          <p:nvPr userDrawn="1"/>
        </p:nvSpPr>
        <p:spPr>
          <a:xfrm>
            <a:off x="374083"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dirty="0" smtClean="0">
                <a:solidFill>
                  <a:schemeClr val="accent6">
                    <a:lumMod val="75000"/>
                  </a:schemeClr>
                </a:solidFill>
                <a:latin typeface="微软雅黑" panose="020B0503020204020204" pitchFamily="34" charset="-122"/>
                <a:ea typeface="微软雅黑" panose="020B0503020204020204" pitchFamily="34" charset="-122"/>
                <a:sym typeface="+mn-ea"/>
              </a:rPr>
              <a:t>方法篇</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2" name="直接连接符 21"/>
          <p:cNvCxnSpPr/>
          <p:nvPr userDrawn="1"/>
        </p:nvCxnSpPr>
        <p:spPr>
          <a:xfrm>
            <a:off x="192405" y="358157"/>
            <a:ext cx="10945495" cy="825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23" name="矩形 22"/>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endPar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endParaRPr>
          </a:p>
        </p:txBody>
      </p:sp>
      <p:sp>
        <p:nvSpPr>
          <p:cNvPr id="26" name="动作按钮: 后退或前一项 25">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7" name="动作按钮: 前进或下一项 26">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8" name="动作按钮: 结束 27">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9" name="TextBox 28">
            <a:hlinkClick r:id="rId2"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anose="020B0503020204020204" pitchFamily="34" charset="-122"/>
                <a:ea typeface="微软雅黑" panose="020B0503020204020204" pitchFamily="34" charset="-122"/>
              </a:rPr>
              <a:t>目录</a:t>
            </a:r>
            <a:endParaRPr lang="zh-CN" altLang="en-US" sz="1600" b="1" u="sng" dirty="0">
              <a:solidFill>
                <a:schemeClr val="accent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8E8">
            <a:alpha val="22000"/>
          </a:srgb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zh-CN"/>
      </a:defPPr>
      <a:lvl1pPr marL="0" algn="l" defTabSz="914400" rtl="0" eaLnBrk="1" latinLnBrk="0" hangingPunct="1">
        <a:defRPr sz="1900" kern="1200">
          <a:solidFill>
            <a:schemeClr val="tx1"/>
          </a:solidFill>
          <a:latin typeface="+mn-lt"/>
          <a:ea typeface="+mn-ea"/>
          <a:cs typeface="+mn-cs"/>
        </a:defRPr>
      </a:lvl1pPr>
      <a:lvl2pPr marL="457200" algn="l" defTabSz="914400" rtl="0" eaLnBrk="1" latinLnBrk="0" hangingPunct="1">
        <a:defRPr sz="1900" kern="1200">
          <a:solidFill>
            <a:schemeClr val="tx1"/>
          </a:solidFill>
          <a:latin typeface="+mn-lt"/>
          <a:ea typeface="+mn-ea"/>
          <a:cs typeface="+mn-cs"/>
        </a:defRPr>
      </a:lvl2pPr>
      <a:lvl3pPr marL="914400" algn="l" defTabSz="914400" rtl="0" eaLnBrk="1" latinLnBrk="0" hangingPunct="1">
        <a:defRPr sz="1900" kern="1200">
          <a:solidFill>
            <a:schemeClr val="tx1"/>
          </a:solidFill>
          <a:latin typeface="+mn-lt"/>
          <a:ea typeface="+mn-ea"/>
          <a:cs typeface="+mn-cs"/>
        </a:defRPr>
      </a:lvl3pPr>
      <a:lvl4pPr marL="1371600" algn="l" defTabSz="914400" rtl="0" eaLnBrk="1" latinLnBrk="0" hangingPunct="1">
        <a:defRPr sz="1900" kern="1200">
          <a:solidFill>
            <a:schemeClr val="tx1"/>
          </a:solidFill>
          <a:latin typeface="+mn-lt"/>
          <a:ea typeface="+mn-ea"/>
          <a:cs typeface="+mn-cs"/>
        </a:defRPr>
      </a:lvl4pPr>
      <a:lvl5pPr marL="1828800" algn="l" defTabSz="914400" rtl="0" eaLnBrk="1" latinLnBrk="0" hangingPunct="1">
        <a:defRPr sz="1900" kern="1200">
          <a:solidFill>
            <a:schemeClr val="tx1"/>
          </a:solidFill>
          <a:latin typeface="+mn-lt"/>
          <a:ea typeface="+mn-ea"/>
          <a:cs typeface="+mn-cs"/>
        </a:defRPr>
      </a:lvl5pPr>
      <a:lvl6pPr marL="2286000" algn="l" defTabSz="914400" rtl="0" eaLnBrk="1" latinLnBrk="0" hangingPunct="1">
        <a:defRPr sz="1900" kern="1200">
          <a:solidFill>
            <a:schemeClr val="tx1"/>
          </a:solidFill>
          <a:latin typeface="+mn-lt"/>
          <a:ea typeface="+mn-ea"/>
          <a:cs typeface="+mn-cs"/>
        </a:defRPr>
      </a:lvl6pPr>
      <a:lvl7pPr marL="2743200" algn="l" defTabSz="914400" rtl="0" eaLnBrk="1" latinLnBrk="0" hangingPunct="1">
        <a:defRPr sz="1900" kern="1200">
          <a:solidFill>
            <a:schemeClr val="tx1"/>
          </a:solidFill>
          <a:latin typeface="+mn-lt"/>
          <a:ea typeface="+mn-ea"/>
          <a:cs typeface="+mn-cs"/>
        </a:defRPr>
      </a:lvl7pPr>
      <a:lvl8pPr marL="3200400" algn="l" defTabSz="914400" rtl="0" eaLnBrk="1" latinLnBrk="0" hangingPunct="1">
        <a:defRPr sz="1900" kern="1200">
          <a:solidFill>
            <a:schemeClr val="tx1"/>
          </a:solidFill>
          <a:latin typeface="+mn-lt"/>
          <a:ea typeface="+mn-ea"/>
          <a:cs typeface="+mn-cs"/>
        </a:defRPr>
      </a:lvl8pPr>
      <a:lvl9pPr marL="3657600" algn="l" defTabSz="914400"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3.xml"/><Relationship Id="rId2" Type="http://schemas.openxmlformats.org/officeDocument/2006/relationships/slide" Target="slide11.xml"/><Relationship Id="rId1" Type="http://schemas.openxmlformats.org/officeDocument/2006/relationships/slide" Target="slide1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png"/><Relationship Id="rId1"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png"/><Relationship Id="rId1" Type="http://schemas.openxmlformats.org/officeDocument/2006/relationships/image" Target="../media/image6.png"/></Relationships>
</file>

<file path=ppt/slides/_rels/slide19.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7.xml"/><Relationship Id="rId2" Type="http://schemas.openxmlformats.org/officeDocument/2006/relationships/image" Target="../media/image13.emf"/><Relationship Id="rId1" Type="http://schemas.openxmlformats.org/officeDocument/2006/relationships/oleObject" Target="../embeddings/Document2.doc"/></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7.xml"/><Relationship Id="rId2" Type="http://schemas.openxmlformats.org/officeDocument/2006/relationships/image" Target="../media/image14.emf"/><Relationship Id="rId1" Type="http://schemas.openxmlformats.org/officeDocument/2006/relationships/oleObject" Target="../embeddings/Document3.doc"/></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png"/><Relationship Id="rId1"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4" Type="http://schemas.openxmlformats.org/officeDocument/2006/relationships/vmlDrawing" Target="../drawings/vmlDrawing4.vml"/><Relationship Id="rId3" Type="http://schemas.openxmlformats.org/officeDocument/2006/relationships/slideLayout" Target="../slideLayouts/slideLayout10.xml"/><Relationship Id="rId2" Type="http://schemas.openxmlformats.org/officeDocument/2006/relationships/image" Target="../media/image18.emf"/><Relationship Id="rId1" Type="http://schemas.openxmlformats.org/officeDocument/2006/relationships/oleObject" Target="../embeddings/Document4.doc"/></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xml"/><Relationship Id="rId4" Type="http://schemas.openxmlformats.org/officeDocument/2006/relationships/slide" Target="slide28.xml"/><Relationship Id="rId3" Type="http://schemas.openxmlformats.org/officeDocument/2006/relationships/slide" Target="slide37.xml"/><Relationship Id="rId2" Type="http://schemas.openxmlformats.org/officeDocument/2006/relationships/slide" Target="slide10.xml"/><Relationship Id="rId1" Type="http://schemas.openxmlformats.org/officeDocument/2006/relationships/slide" Target="slide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4" Type="http://schemas.openxmlformats.org/officeDocument/2006/relationships/vmlDrawing" Target="../drawings/vmlDrawing5.vml"/><Relationship Id="rId3" Type="http://schemas.openxmlformats.org/officeDocument/2006/relationships/slideLayout" Target="../slideLayouts/slideLayout10.xml"/><Relationship Id="rId2" Type="http://schemas.openxmlformats.org/officeDocument/2006/relationships/image" Target="../media/image19.emf"/><Relationship Id="rId1" Type="http://schemas.openxmlformats.org/officeDocument/2006/relationships/oleObject" Target="../embeddings/Document5.doc"/></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2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2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2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5" Type="http://schemas.openxmlformats.org/officeDocument/2006/relationships/vmlDrawing" Target="../drawings/vmlDrawing6.vml"/><Relationship Id="rId4" Type="http://schemas.openxmlformats.org/officeDocument/2006/relationships/slideLayout" Target="../slideLayouts/slideLayout11.xml"/><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oleObject" Target="../embeddings/Document6.doc"/></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4" Type="http://schemas.openxmlformats.org/officeDocument/2006/relationships/vmlDrawing" Target="../drawings/vmlDrawing7.vml"/><Relationship Id="rId3" Type="http://schemas.openxmlformats.org/officeDocument/2006/relationships/slideLayout" Target="../slideLayouts/slideLayout11.xml"/><Relationship Id="rId2" Type="http://schemas.openxmlformats.org/officeDocument/2006/relationships/image" Target="../media/image25.emf"/><Relationship Id="rId1" Type="http://schemas.openxmlformats.org/officeDocument/2006/relationships/oleObject" Target="../embeddings/Document7.doc"/></Relationships>
</file>

<file path=ppt/slides/_rels/slide51.xml.rels><?xml version="1.0" encoding="UTF-8" standalone="yes"?>
<Relationships xmlns="http://schemas.openxmlformats.org/package/2006/relationships"><Relationship Id="rId4" Type="http://schemas.openxmlformats.org/officeDocument/2006/relationships/vmlDrawing" Target="../drawings/vmlDrawing8.vml"/><Relationship Id="rId3" Type="http://schemas.openxmlformats.org/officeDocument/2006/relationships/slideLayout" Target="../slideLayouts/slideLayout11.xml"/><Relationship Id="rId2" Type="http://schemas.openxmlformats.org/officeDocument/2006/relationships/image" Target="../media/image26.emf"/><Relationship Id="rId1" Type="http://schemas.openxmlformats.org/officeDocument/2006/relationships/oleObject" Target="../embeddings/Document8.doc"/></Relationships>
</file>

<file path=ppt/slides/_rels/slide52.xml.rels><?xml version="1.0" encoding="UTF-8" standalone="yes"?>
<Relationships xmlns="http://schemas.openxmlformats.org/package/2006/relationships"><Relationship Id="rId4" Type="http://schemas.openxmlformats.org/officeDocument/2006/relationships/vmlDrawing" Target="../drawings/vmlDrawing9.vml"/><Relationship Id="rId3" Type="http://schemas.openxmlformats.org/officeDocument/2006/relationships/slideLayout" Target="../slideLayouts/slideLayout11.xml"/><Relationship Id="rId2" Type="http://schemas.openxmlformats.org/officeDocument/2006/relationships/image" Target="../media/image27.emf"/><Relationship Id="rId1" Type="http://schemas.openxmlformats.org/officeDocument/2006/relationships/oleObject" Target="../embeddings/Document9.doc"/></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2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4" Type="http://schemas.openxmlformats.org/officeDocument/2006/relationships/vmlDrawing" Target="../drawings/vmlDrawing10.vml"/><Relationship Id="rId3" Type="http://schemas.openxmlformats.org/officeDocument/2006/relationships/slideLayout" Target="../slideLayouts/slideLayout11.xml"/><Relationship Id="rId2" Type="http://schemas.openxmlformats.org/officeDocument/2006/relationships/image" Target="../media/image29.emf"/><Relationship Id="rId1" Type="http://schemas.openxmlformats.org/officeDocument/2006/relationships/oleObject" Target="../embeddings/Document10.doc"/></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30.png"/></Relationships>
</file>

<file path=ppt/slides/_rels/slide6.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6.xml"/><Relationship Id="rId2" Type="http://schemas.openxmlformats.org/officeDocument/2006/relationships/image" Target="../media/image3.emf"/><Relationship Id="rId1" Type="http://schemas.openxmlformats.org/officeDocument/2006/relationships/oleObject" Target="../embeddings/Document1.doc"/></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4" Type="http://schemas.openxmlformats.org/officeDocument/2006/relationships/vmlDrawing" Target="../drawings/vmlDrawing11.vml"/><Relationship Id="rId3" Type="http://schemas.openxmlformats.org/officeDocument/2006/relationships/slideLayout" Target="../slideLayouts/slideLayout11.xml"/><Relationship Id="rId2" Type="http://schemas.openxmlformats.org/officeDocument/2006/relationships/image" Target="../media/image31.emf"/><Relationship Id="rId1" Type="http://schemas.openxmlformats.org/officeDocument/2006/relationships/oleObject" Target="../embeddings/Document11.doc"/></Relationships>
</file>

<file path=ppt/slides/_rels/slide62.xml.rels><?xml version="1.0" encoding="UTF-8" standalone="yes"?>
<Relationships xmlns="http://schemas.openxmlformats.org/package/2006/relationships"><Relationship Id="rId4" Type="http://schemas.openxmlformats.org/officeDocument/2006/relationships/vmlDrawing" Target="../drawings/vmlDrawing12.vml"/><Relationship Id="rId3" Type="http://schemas.openxmlformats.org/officeDocument/2006/relationships/slideLayout" Target="../slideLayouts/slideLayout11.xml"/><Relationship Id="rId2" Type="http://schemas.openxmlformats.org/officeDocument/2006/relationships/image" Target="../media/image32.emf"/><Relationship Id="rId1" Type="http://schemas.openxmlformats.org/officeDocument/2006/relationships/oleObject" Target="../embeddings/Document12.doc"/></Relationships>
</file>

<file path=ppt/slides/_rels/slide63.xml.rels><?xml version="1.0" encoding="UTF-8" standalone="yes"?>
<Relationships xmlns="http://schemas.openxmlformats.org/package/2006/relationships"><Relationship Id="rId4" Type="http://schemas.openxmlformats.org/officeDocument/2006/relationships/vmlDrawing" Target="../drawings/vmlDrawing13.vml"/><Relationship Id="rId3" Type="http://schemas.openxmlformats.org/officeDocument/2006/relationships/slideLayout" Target="../slideLayouts/slideLayout11.xml"/><Relationship Id="rId2" Type="http://schemas.openxmlformats.org/officeDocument/2006/relationships/image" Target="../media/image33.emf"/><Relationship Id="rId1" Type="http://schemas.openxmlformats.org/officeDocument/2006/relationships/oleObject" Target="../embeddings/Document13.doc"/></Relationships>
</file>

<file path=ppt/slides/_rels/slide64.xml.rels><?xml version="1.0" encoding="UTF-8" standalone="yes"?>
<Relationships xmlns="http://schemas.openxmlformats.org/package/2006/relationships"><Relationship Id="rId4" Type="http://schemas.openxmlformats.org/officeDocument/2006/relationships/vmlDrawing" Target="../drawings/vmlDrawing14.vml"/><Relationship Id="rId3" Type="http://schemas.openxmlformats.org/officeDocument/2006/relationships/slideLayout" Target="../slideLayouts/slideLayout11.xml"/><Relationship Id="rId2" Type="http://schemas.openxmlformats.org/officeDocument/2006/relationships/image" Target="../media/image34.emf"/><Relationship Id="rId1" Type="http://schemas.openxmlformats.org/officeDocument/2006/relationships/oleObject" Target="../embeddings/Document14.doc"/></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35.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36.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image" Target="file:///E:\&#26446;&#29141;&#29141;\2022\PPT\2023&#65288;&#26149;&#65289;%20&#21270;&#23398;%20&#24517;&#20462;%20&#31532;&#20108;&#20876;%20&#33487;&#25945;&#29256;&#65288;&#26032;&#25945;&#26448;&#65289;%20&#20864;%20&#21452;&#36873;\SJ431.TIF" TargetMode="External"/><Relationship Id="rId3" Type="http://schemas.openxmlformats.org/officeDocument/2006/relationships/image" Target="../media/image5.png"/><Relationship Id="rId2" Type="http://schemas.openxmlformats.org/officeDocument/2006/relationships/image" Target="file:///E:\&#26446;&#29141;&#29141;\2022\PPT\2023&#65288;&#26149;&#65289;%20&#21270;&#23398;%20&#24517;&#20462;%20&#31532;&#20108;&#20876;%20&#33487;&#25945;&#29256;&#65288;&#26032;&#25945;&#26448;&#65289;%20&#20864;%20&#21452;&#36873;\SJ430.TIF" TargetMode="External"/><Relationship Id="rId1" Type="http://schemas.openxmlformats.org/officeDocument/2006/relationships/image" Target="../media/image4.png"/></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37.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slide" Target="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
          <p:cNvSpPr txBox="1"/>
          <p:nvPr/>
        </p:nvSpPr>
        <p:spPr>
          <a:xfrm>
            <a:off x="-25559" y="2707545"/>
            <a:ext cx="9501505" cy="722249"/>
          </a:xfrm>
          <a:prstGeom prst="rect">
            <a:avLst/>
          </a:prstGeom>
          <a:noFill/>
        </p:spPr>
        <p:txBody>
          <a:bodyPr wrap="square" rtlCol="0">
            <a:spAutoFit/>
          </a:bodyPr>
          <a:lstStyle/>
          <a:p>
            <a:pPr>
              <a:lnSpc>
                <a:spcPct val="110000"/>
              </a:lnSpc>
              <a:spcBef>
                <a:spcPts val="0"/>
              </a:spcBef>
              <a:spcAft>
                <a:spcPts val="0"/>
              </a:spcAft>
            </a:pPr>
            <a:r>
              <a:rPr lang="zh-CN" altLang="en-US" sz="40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第二课时　反应条件的控制</a:t>
            </a:r>
            <a:endParaRPr lang="en-US" altLang="zh-CN" sz="4000" b="1"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TextBox 3"/>
          <p:cNvSpPr txBox="1"/>
          <p:nvPr/>
        </p:nvSpPr>
        <p:spPr>
          <a:xfrm>
            <a:off x="8255482" y="0"/>
            <a:ext cx="3961334" cy="430887"/>
          </a:xfrm>
          <a:prstGeom prst="rect">
            <a:avLst/>
          </a:prstGeom>
          <a:solidFill>
            <a:schemeClr val="accent6"/>
          </a:solidFill>
        </p:spPr>
        <p:txBody>
          <a:bodyPr wrap="square" rtlCol="0">
            <a:spAutoFit/>
          </a:bodyPr>
          <a:lstStyle/>
          <a:p>
            <a:pPr algn="ctr" fontAlgn="ctr"/>
            <a:r>
              <a:rPr lang="zh-CN" altLang="en-US" sz="2200" dirty="0" smtClean="0">
                <a:solidFill>
                  <a:schemeClr val="bg1"/>
                </a:solidFill>
                <a:latin typeface="黑体" panose="02010609060101010101" charset="-122"/>
                <a:ea typeface="黑体" panose="02010609060101010101" charset="-122"/>
              </a:rPr>
              <a:t>专题</a:t>
            </a:r>
            <a:r>
              <a:rPr lang="en-US" altLang="zh-CN" sz="2200" dirty="0" smtClean="0">
                <a:solidFill>
                  <a:schemeClr val="bg1"/>
                </a:solidFill>
                <a:latin typeface="黑体" panose="02010609060101010101" charset="-122"/>
                <a:ea typeface="黑体" panose="02010609060101010101" charset="-122"/>
              </a:rPr>
              <a:t>9</a:t>
            </a:r>
            <a:r>
              <a:rPr lang="zh-CN" altLang="en-US" sz="2200" dirty="0">
                <a:solidFill>
                  <a:schemeClr val="bg1"/>
                </a:solidFill>
                <a:latin typeface="黑体" panose="02010609060101010101" charset="-122"/>
                <a:ea typeface="黑体" panose="02010609060101010101" charset="-122"/>
              </a:rPr>
              <a:t>　</a:t>
            </a:r>
            <a:r>
              <a:rPr lang="zh-CN" altLang="en-US" sz="2200" dirty="0" smtClean="0">
                <a:solidFill>
                  <a:schemeClr val="bg1"/>
                </a:solidFill>
                <a:latin typeface="黑体" panose="02010609060101010101" charset="-122"/>
                <a:ea typeface="黑体" panose="02010609060101010101" charset="-122"/>
              </a:rPr>
              <a:t>金属与人类文明</a:t>
            </a:r>
            <a:endParaRPr lang="zh-CN" altLang="en-US" sz="2200" dirty="0">
              <a:solidFill>
                <a:schemeClr val="bg1"/>
              </a:solidFill>
              <a:latin typeface="黑体" panose="02010609060101010101" charset="-122"/>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hlinkClick r:id="rId1" action="ppaction://hlinksldjump"/>
          </p:cNvPr>
          <p:cNvSpPr/>
          <p:nvPr/>
        </p:nvSpPr>
        <p:spPr>
          <a:xfrm>
            <a:off x="3354799" y="3614261"/>
            <a:ext cx="7560000" cy="51816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600" b="1" kern="100" dirty="0">
                <a:solidFill>
                  <a:schemeClr val="bg2">
                    <a:lumMod val="25000"/>
                  </a:schemeClr>
                </a:solidFill>
                <a:latin typeface="微软雅黑" panose="020B0503020204020204" pitchFamily="34" charset="-122"/>
                <a:ea typeface="微软雅黑" panose="020B0503020204020204" pitchFamily="34" charset="-122"/>
                <a:cs typeface="Times New Roman" panose="02020603050405020304"/>
              </a:rPr>
              <a:t>二、铁及其化合物的相互转化</a:t>
            </a:r>
            <a:endParaRPr lang="zh-CN" altLang="zh-CN" sz="2600" b="1" kern="100" dirty="0" smtClean="0">
              <a:solidFill>
                <a:schemeClr val="bg2">
                  <a:lumMod val="25000"/>
                </a:schemeClr>
              </a:solidFill>
              <a:latin typeface="微软雅黑" panose="020B0503020204020204" pitchFamily="34" charset="-122"/>
              <a:ea typeface="微软雅黑" panose="020B0503020204020204" pitchFamily="34" charset="-122"/>
              <a:cs typeface="Times New Roman" panose="02020603050405020304"/>
            </a:endParaRPr>
          </a:p>
        </p:txBody>
      </p:sp>
      <p:sp>
        <p:nvSpPr>
          <p:cNvPr id="3" name="圆角矩形 2">
            <a:hlinkClick r:id="rId2" action="ppaction://hlinksldjump"/>
          </p:cNvPr>
          <p:cNvSpPr/>
          <p:nvPr/>
        </p:nvSpPr>
        <p:spPr>
          <a:xfrm>
            <a:off x="3354799" y="2901211"/>
            <a:ext cx="7560000" cy="51816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zh-CN" altLang="en-US" sz="2600" b="1" kern="100" dirty="0">
                <a:solidFill>
                  <a:schemeClr val="bg2">
                    <a:lumMod val="25000"/>
                  </a:schemeClr>
                </a:solidFill>
                <a:latin typeface="微软雅黑" panose="020B0503020204020204" pitchFamily="34" charset="-122"/>
                <a:ea typeface="微软雅黑" panose="020B0503020204020204" pitchFamily="34" charset="-122"/>
                <a:cs typeface="Times New Roman" panose="02020603050405020304"/>
              </a:rPr>
              <a:t>一、</a:t>
            </a:r>
            <a:r>
              <a:rPr lang="en-US" altLang="zh-CN" sz="2600" b="1" kern="100" dirty="0">
                <a:solidFill>
                  <a:schemeClr val="bg2">
                    <a:lumMod val="25000"/>
                  </a:schemeClr>
                </a:solidFill>
                <a:latin typeface="微软雅黑" panose="020B0503020204020204" pitchFamily="34" charset="-122"/>
                <a:ea typeface="微软雅黑" panose="020B0503020204020204" pitchFamily="34" charset="-122"/>
                <a:cs typeface="Times New Roman" panose="02020603050405020304"/>
              </a:rPr>
              <a:t>Fe(OH)</a:t>
            </a:r>
            <a:r>
              <a:rPr lang="en-US" altLang="zh-CN" sz="2600" b="1" kern="100" baseline="-25000" dirty="0">
                <a:solidFill>
                  <a:schemeClr val="bg2">
                    <a:lumMod val="25000"/>
                  </a:schemeClr>
                </a:solidFill>
                <a:latin typeface="微软雅黑" panose="020B0503020204020204" pitchFamily="34" charset="-122"/>
                <a:ea typeface="微软雅黑" panose="020B0503020204020204" pitchFamily="34" charset="-122"/>
                <a:cs typeface="Times New Roman" panose="02020603050405020304"/>
              </a:rPr>
              <a:t>2</a:t>
            </a:r>
            <a:r>
              <a:rPr lang="zh-CN" altLang="en-US" sz="2600" b="1" kern="100" dirty="0">
                <a:solidFill>
                  <a:schemeClr val="bg2">
                    <a:lumMod val="25000"/>
                  </a:schemeClr>
                </a:solidFill>
                <a:latin typeface="微软雅黑" panose="020B0503020204020204" pitchFamily="34" charset="-122"/>
                <a:ea typeface="微软雅黑" panose="020B0503020204020204" pitchFamily="34" charset="-122"/>
                <a:cs typeface="Times New Roman" panose="02020603050405020304"/>
              </a:rPr>
              <a:t>制备中反应条件的控制</a:t>
            </a:r>
            <a:endParaRPr lang="zh-CN" altLang="zh-CN" sz="1050" kern="100" dirty="0">
              <a:solidFill>
                <a:schemeClr val="bg2">
                  <a:lumMod val="25000"/>
                </a:schemeClr>
              </a:solidFill>
              <a:latin typeface="微软雅黑" panose="020B0503020204020204" pitchFamily="34" charset="-122"/>
              <a:ea typeface="微软雅黑" panose="020B0503020204020204" pitchFamily="34" charset="-122"/>
              <a:cs typeface="Courier New" panose="02070309020205020404"/>
            </a:endParaRP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1"/>
          <p:cNvSpPr>
            <a:spLocks noChangeArrowheads="1"/>
          </p:cNvSpPr>
          <p:nvPr/>
        </p:nvSpPr>
        <p:spPr bwMode="auto">
          <a:xfrm>
            <a:off x="260418" y="549426"/>
            <a:ext cx="11595508" cy="63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2609850" algn="l"/>
              </a:tabLst>
              <a:defRPr>
                <a:solidFill>
                  <a:schemeClr val="tx1"/>
                </a:solidFill>
                <a:latin typeface="Calibri" panose="020F0502020204030204" charset="0"/>
                <a:ea typeface="宋体" panose="02010600030101010101" pitchFamily="2" charset="-122"/>
              </a:defRPr>
            </a:lvl1pPr>
            <a:lvl2pPr marL="742950" indent="-285750" eaLnBrk="0" hangingPunct="0">
              <a:tabLst>
                <a:tab pos="2609850" algn="l"/>
              </a:tabLst>
              <a:defRPr>
                <a:solidFill>
                  <a:schemeClr val="tx1"/>
                </a:solidFill>
                <a:latin typeface="Calibri" panose="020F0502020204030204" charset="0"/>
                <a:ea typeface="宋体" panose="02010600030101010101" pitchFamily="2" charset="-122"/>
              </a:defRPr>
            </a:lvl2pPr>
            <a:lvl3pPr marL="1143000" indent="-228600" eaLnBrk="0" hangingPunct="0">
              <a:tabLst>
                <a:tab pos="2609850" algn="l"/>
              </a:tabLst>
              <a:defRPr>
                <a:solidFill>
                  <a:schemeClr val="tx1"/>
                </a:solidFill>
                <a:latin typeface="Calibri" panose="020F0502020204030204" charset="0"/>
                <a:ea typeface="宋体" panose="02010600030101010101" pitchFamily="2" charset="-122"/>
              </a:defRPr>
            </a:lvl3pPr>
            <a:lvl4pPr marL="1600200" indent="-228600" eaLnBrk="0" hangingPunct="0">
              <a:tabLst>
                <a:tab pos="2609850" algn="l"/>
              </a:tabLst>
              <a:defRPr>
                <a:solidFill>
                  <a:schemeClr val="tx1"/>
                </a:solidFill>
                <a:latin typeface="Calibri" panose="020F0502020204030204" charset="0"/>
                <a:ea typeface="宋体" panose="02010600030101010101" pitchFamily="2" charset="-122"/>
              </a:defRPr>
            </a:lvl4pPr>
            <a:lvl5pPr marL="2057400" indent="-228600" eaLnBrk="0" hangingPunct="0">
              <a:tabLst>
                <a:tab pos="2609850" algn="l"/>
              </a:tabLst>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tabLst>
                <a:tab pos="2609850" algn="l"/>
              </a:tabLs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tabLst>
                <a:tab pos="2609850" algn="l"/>
              </a:tabLs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tabLst>
                <a:tab pos="2609850" algn="l"/>
              </a:tabLs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tabLst>
                <a:tab pos="2609850" algn="l"/>
              </a:tabLst>
              <a:defRPr>
                <a:solidFill>
                  <a:schemeClr val="tx1"/>
                </a:solidFill>
                <a:latin typeface="Calibri" panose="020F0502020204030204" charset="0"/>
                <a:ea typeface="宋体" panose="02010600030101010101" pitchFamily="2" charset="-122"/>
              </a:defRPr>
            </a:lvl9pPr>
          </a:lstStyle>
          <a:p>
            <a:pPr algn="ctr">
              <a:lnSpc>
                <a:spcPct val="150000"/>
              </a:lnSpc>
              <a:spcAft>
                <a:spcPts val="0"/>
              </a:spcAft>
              <a:tabLst>
                <a:tab pos="1620520" algn="l"/>
              </a:tabLst>
              <a:defRPr/>
            </a:pPr>
            <a:r>
              <a:rPr lang="zh-CN" altLang="en-US" sz="2800" b="1" kern="100" dirty="0">
                <a:latin typeface="黑体" panose="02010609060101010101" charset="-122"/>
                <a:ea typeface="黑体" panose="02010609060101010101" charset="-122"/>
                <a:cs typeface="Courier New" panose="02070309020205020404"/>
              </a:rPr>
              <a:t>一、</a:t>
            </a:r>
            <a:r>
              <a:rPr lang="en-US" altLang="zh-CN" sz="2800" b="1" kern="100" dirty="0">
                <a:latin typeface="黑体" panose="02010609060101010101" charset="-122"/>
                <a:ea typeface="黑体" panose="02010609060101010101" charset="-122"/>
                <a:cs typeface="Courier New" panose="02070309020205020404"/>
              </a:rPr>
              <a:t>Fe(OH)</a:t>
            </a:r>
            <a:r>
              <a:rPr lang="en-US" altLang="zh-CN" sz="2800" b="1" kern="100" baseline="-25000" dirty="0">
                <a:latin typeface="黑体" panose="02010609060101010101" charset="-122"/>
                <a:ea typeface="黑体" panose="02010609060101010101" charset="-122"/>
                <a:cs typeface="Courier New" panose="02070309020205020404"/>
              </a:rPr>
              <a:t>2</a:t>
            </a:r>
            <a:r>
              <a:rPr lang="zh-CN" altLang="en-US" sz="2800" b="1" kern="100" dirty="0">
                <a:latin typeface="黑体" panose="02010609060101010101" charset="-122"/>
                <a:ea typeface="黑体" panose="02010609060101010101" charset="-122"/>
                <a:cs typeface="Courier New" panose="02070309020205020404"/>
              </a:rPr>
              <a:t>制备中反应条件的控制</a:t>
            </a:r>
            <a:endParaRPr lang="zh-CN" altLang="zh-CN" sz="2800" b="1" kern="100" dirty="0" smtClean="0">
              <a:latin typeface="黑体" panose="02010609060101010101" charset="-122"/>
              <a:ea typeface="黑体" panose="02010609060101010101" charset="-122"/>
              <a:cs typeface="Courier New" panose="02070309020205020404"/>
            </a:endParaRPr>
          </a:p>
        </p:txBody>
      </p:sp>
      <p:sp>
        <p:nvSpPr>
          <p:cNvPr id="7" name="矩形 6"/>
          <p:cNvSpPr/>
          <p:nvPr/>
        </p:nvSpPr>
        <p:spPr>
          <a:xfrm>
            <a:off x="260418" y="2248056"/>
            <a:ext cx="11654075" cy="647332"/>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a:latin typeface="Times New Roman" panose="02020603050405020304"/>
                <a:ea typeface="黑体" panose="02010609060101010101" charset="-122"/>
                <a:cs typeface="Courier New" panose="02070309020205020404"/>
              </a:rPr>
              <a:t>1</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黑体" panose="02010609060101010101" charset="-122"/>
                <a:cs typeface="Times New Roman" panose="02020603050405020304"/>
              </a:rPr>
              <a:t>制备原理</a:t>
            </a:r>
            <a:endParaRPr lang="zh-CN" altLang="zh-CN" sz="1050" kern="100" dirty="0">
              <a:effectLst/>
              <a:latin typeface="宋体" panose="02010600030101010101" pitchFamily="2" charset="-122"/>
              <a:cs typeface="Courier New" panose="02070309020205020404"/>
            </a:endParaRPr>
          </a:p>
        </p:txBody>
      </p:sp>
      <p:sp>
        <p:nvSpPr>
          <p:cNvPr id="12" name="矩形 11"/>
          <p:cNvSpPr/>
          <p:nvPr/>
        </p:nvSpPr>
        <p:spPr>
          <a:xfrm>
            <a:off x="516880" y="2876164"/>
            <a:ext cx="11397613" cy="1848559"/>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制备原理：</a:t>
            </a:r>
            <a:r>
              <a:rPr lang="en-US" altLang="zh-CN" sz="2600" kern="100" dirty="0">
                <a:latin typeface="Times New Roman" panose="02020603050405020304"/>
                <a:ea typeface="微软雅黑" panose="020B0503020204020204" pitchFamily="34" charset="-122"/>
                <a:cs typeface="Courier New" panose="02070309020205020404"/>
              </a:rPr>
              <a:t>Fe</a:t>
            </a:r>
            <a:r>
              <a:rPr lang="en-US" altLang="zh-CN" sz="2600" kern="100" baseline="30000" dirty="0">
                <a:latin typeface="Times New Roman" panose="02020603050405020304"/>
                <a:ea typeface="微软雅黑" panose="020B0503020204020204" pitchFamily="34" charset="-122"/>
                <a:cs typeface="Courier New" panose="02070309020205020404"/>
              </a:rPr>
              <a:t>2</a:t>
            </a:r>
            <a:r>
              <a:rPr lang="zh-CN" altLang="zh-CN" sz="2600" kern="100" baseline="30000" dirty="0">
                <a:latin typeface="Times New Roman" panose="02020603050405020304"/>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2OH</a:t>
            </a:r>
            <a:r>
              <a:rPr lang="zh-CN" altLang="zh-CN" sz="2600" kern="100" baseline="30000" dirty="0">
                <a:latin typeface="Times New Roman" panose="02020603050405020304"/>
                <a:ea typeface="微软雅黑" panose="020B0503020204020204" pitchFamily="34" charset="-122"/>
                <a:cs typeface="Times New Roman" panose="02020603050405020304"/>
              </a:rPr>
              <a:t>－</a:t>
            </a:r>
            <a:r>
              <a:rPr lang="en-US" altLang="zh-CN" sz="2600" kern="100" spc="-80" dirty="0">
                <a:latin typeface="Times New Roman" panose="02020603050405020304"/>
                <a:ea typeface="微软雅黑" panose="020B0503020204020204" pitchFamily="34" charset="-122"/>
                <a:cs typeface="Courier New" panose="02070309020205020404"/>
              </a:rPr>
              <a:t>==</a:t>
            </a:r>
            <a:r>
              <a:rPr lang="en-US" altLang="zh-CN" sz="2600" kern="100" dirty="0">
                <a:latin typeface="Times New Roman" panose="02020603050405020304"/>
                <a:ea typeface="微软雅黑" panose="020B0503020204020204" pitchFamily="34" charset="-122"/>
                <a:cs typeface="Courier New" panose="02070309020205020404"/>
              </a:rPr>
              <a:t>=Fe(OH)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成功关键：溶液中不含</a:t>
            </a:r>
            <a:r>
              <a:rPr lang="en-US" altLang="zh-CN" sz="2600" kern="100" dirty="0">
                <a:latin typeface="Times New Roman" panose="02020603050405020304"/>
                <a:ea typeface="微软雅黑" panose="020B0503020204020204" pitchFamily="34" charset="-122"/>
                <a:cs typeface="Courier New" panose="02070309020205020404"/>
              </a:rPr>
              <a:t>O</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等氧化性物质；制备过程中，保证生成的</a:t>
            </a:r>
            <a:r>
              <a:rPr lang="en-US" altLang="zh-CN" sz="2600" kern="100" dirty="0">
                <a:latin typeface="Times New Roman" panose="02020603050405020304"/>
                <a:ea typeface="微软雅黑" panose="020B0503020204020204" pitchFamily="34" charset="-122"/>
                <a:cs typeface="Courier New" panose="02070309020205020404"/>
              </a:rPr>
              <a:t>Fe(OH)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在密闭的、隔绝空气的体系中</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pic>
        <p:nvPicPr>
          <p:cNvPr id="39938" name="Picture 2" descr="核心归纳"/>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27980" y="1629564"/>
            <a:ext cx="2127894" cy="52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641753"/>
            <a:ext cx="11654075" cy="647332"/>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a:latin typeface="Times New Roman" panose="02020603050405020304"/>
                <a:ea typeface="黑体" panose="02010609060101010101"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黑体" panose="02010609060101010101" charset="-122"/>
                <a:cs typeface="Times New Roman" panose="02020603050405020304"/>
              </a:rPr>
              <a:t>常用</a:t>
            </a:r>
            <a:r>
              <a:rPr lang="zh-CN" altLang="zh-CN" sz="2600" kern="100" dirty="0" smtClean="0">
                <a:latin typeface="Times New Roman" panose="02020603050405020304"/>
                <a:ea typeface="黑体" panose="02010609060101010101" charset="-122"/>
                <a:cs typeface="Times New Roman" panose="02020603050405020304"/>
              </a:rPr>
              <a:t>方法</a:t>
            </a:r>
            <a:endParaRPr lang="zh-CN" altLang="zh-CN" sz="1050" kern="100" dirty="0">
              <a:latin typeface="宋体" panose="02010600030101010101" pitchFamily="2" charset="-122"/>
              <a:cs typeface="Courier New" panose="02070309020205020404"/>
            </a:endParaRPr>
          </a:p>
        </p:txBody>
      </p:sp>
      <p:sp>
        <p:nvSpPr>
          <p:cNvPr id="7" name="矩形 6"/>
          <p:cNvSpPr/>
          <p:nvPr/>
        </p:nvSpPr>
        <p:spPr>
          <a:xfrm>
            <a:off x="516880" y="1313657"/>
            <a:ext cx="11397613" cy="2448723"/>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有机层隔离法</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①</a:t>
            </a:r>
            <a:r>
              <a:rPr lang="zh-CN" altLang="zh-CN" sz="2600" kern="100" dirty="0">
                <a:latin typeface="Times New Roman" panose="02020603050405020304"/>
                <a:ea typeface="微软雅黑" panose="020B0503020204020204" pitchFamily="34" charset="-122"/>
                <a:cs typeface="Times New Roman" panose="02020603050405020304"/>
              </a:rPr>
              <a:t>反应在试管底部进行。</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②</a:t>
            </a:r>
            <a:r>
              <a:rPr lang="zh-CN" altLang="zh-CN" sz="2600" kern="100" dirty="0">
                <a:latin typeface="Times New Roman" panose="02020603050405020304"/>
                <a:ea typeface="微软雅黑" panose="020B0503020204020204" pitchFamily="34" charset="-122"/>
                <a:cs typeface="Times New Roman" panose="02020603050405020304"/>
              </a:rPr>
              <a:t>加隔氧剂，如加入汽油、苯等比水轻的有机溶剂</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如图，由于苯的液封作用，可防止生成的</a:t>
            </a:r>
            <a:r>
              <a:rPr lang="en-US" altLang="zh-CN" sz="2600" kern="100" dirty="0">
                <a:latin typeface="Times New Roman" panose="02020603050405020304"/>
                <a:ea typeface="微软雅黑" panose="020B0503020204020204" pitchFamily="34" charset="-122"/>
                <a:cs typeface="Courier New" panose="02070309020205020404"/>
              </a:rPr>
              <a:t>Fe(OH)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被氧化，因而可较长时间观察到白色的</a:t>
            </a:r>
            <a:r>
              <a:rPr lang="en-US" altLang="zh-CN" sz="2600" kern="100" dirty="0">
                <a:latin typeface="Times New Roman" panose="02020603050405020304"/>
                <a:ea typeface="微软雅黑" panose="020B0503020204020204" pitchFamily="34" charset="-122"/>
                <a:cs typeface="Courier New" panose="02070309020205020404"/>
              </a:rPr>
              <a:t>Fe(OH)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沉淀</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pic>
        <p:nvPicPr>
          <p:cNvPr id="6" name="图片 5"/>
          <p:cNvPicPr/>
          <p:nvPr/>
        </p:nvPicPr>
        <p:blipFill>
          <a:blip r:embed="rId1">
            <a:clrChange>
              <a:clrFrom>
                <a:srgbClr val="FFFFFF"/>
              </a:clrFrom>
              <a:clrTo>
                <a:srgbClr val="FFFFFF">
                  <a:alpha val="0"/>
                </a:srgbClr>
              </a:clrTo>
            </a:clrChange>
          </a:blip>
          <a:stretch>
            <a:fillRect/>
          </a:stretch>
        </p:blipFill>
        <p:spPr>
          <a:xfrm>
            <a:off x="4655021" y="3837151"/>
            <a:ext cx="1432433" cy="2054958"/>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60418" y="441265"/>
            <a:ext cx="11654075" cy="64823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a:latin typeface="Times New Roman" panose="02020603050405020304"/>
                <a:ea typeface="微软雅黑" panose="020B0503020204020204" pitchFamily="34" charset="-122"/>
              </a:rPr>
              <a:t>(2)</a:t>
            </a:r>
            <a:r>
              <a:rPr lang="zh-CN" altLang="zh-CN" sz="2600" dirty="0">
                <a:latin typeface="Times New Roman" panose="02020603050405020304"/>
                <a:ea typeface="微软雅黑" panose="020B0503020204020204" pitchFamily="34" charset="-122"/>
                <a:cs typeface="Times New Roman" panose="02020603050405020304"/>
              </a:rPr>
              <a:t>还原性气体保护法</a:t>
            </a:r>
            <a:endParaRPr lang="zh-CN" altLang="zh-CN" sz="1050" kern="100" dirty="0">
              <a:effectLst/>
              <a:latin typeface="宋体" panose="02010600030101010101" pitchFamily="2" charset="-122"/>
              <a:cs typeface="Courier New" panose="02070309020205020404"/>
            </a:endParaRPr>
          </a:p>
        </p:txBody>
      </p:sp>
      <p:sp>
        <p:nvSpPr>
          <p:cNvPr id="8" name="矩形 7"/>
          <p:cNvSpPr/>
          <p:nvPr/>
        </p:nvSpPr>
        <p:spPr>
          <a:xfrm>
            <a:off x="516880" y="3426635"/>
            <a:ext cx="11397613" cy="1848559"/>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kern="100" dirty="0">
                <a:latin typeface="Times New Roman" panose="02020603050405020304"/>
                <a:ea typeface="微软雅黑" panose="020B0503020204020204" pitchFamily="34" charset="-122"/>
                <a:cs typeface="Times New Roman" panose="02020603050405020304"/>
              </a:rPr>
              <a:t>该方法是先在装置</a:t>
            </a:r>
            <a:r>
              <a:rPr lang="zh-CN" altLang="zh-CN" sz="2600" kern="100" dirty="0">
                <a:latin typeface="宋体" panose="02010600030101010101" pitchFamily="2" charset="-122"/>
                <a:ea typeface="微软雅黑" panose="020B0503020204020204" pitchFamily="34" charset="-122"/>
                <a:cs typeface="Times New Roman" panose="02020603050405020304"/>
              </a:rPr>
              <a:t>Ⅰ</a:t>
            </a:r>
            <a:r>
              <a:rPr lang="zh-CN" altLang="zh-CN" sz="2600" kern="100" dirty="0">
                <a:latin typeface="Times New Roman" panose="02020603050405020304"/>
                <a:ea typeface="微软雅黑" panose="020B0503020204020204" pitchFamily="34" charset="-122"/>
                <a:cs typeface="Times New Roman" panose="02020603050405020304"/>
              </a:rPr>
              <a:t>中产生</a:t>
            </a:r>
            <a:r>
              <a:rPr lang="en-US" altLang="zh-CN" sz="2600" kern="100" dirty="0">
                <a:latin typeface="Times New Roman" panose="02020603050405020304"/>
                <a:ea typeface="微软雅黑" panose="020B0503020204020204" pitchFamily="34" charset="-122"/>
                <a:cs typeface="Courier New" panose="02070309020205020404"/>
              </a:rPr>
              <a:t>FeSO</a:t>
            </a:r>
            <a:r>
              <a:rPr lang="en-US" altLang="zh-CN" sz="2600" kern="100" baseline="-25000" dirty="0">
                <a:latin typeface="Times New Roman" panose="02020603050405020304"/>
                <a:ea typeface="微软雅黑" panose="020B0503020204020204" pitchFamily="34" charset="-122"/>
                <a:cs typeface="Courier New" panose="02070309020205020404"/>
              </a:rPr>
              <a:t>4</a:t>
            </a:r>
            <a:r>
              <a:rPr lang="zh-CN" altLang="zh-CN" sz="2600" kern="100" dirty="0">
                <a:latin typeface="Times New Roman" panose="02020603050405020304"/>
                <a:ea typeface="微软雅黑" panose="020B0503020204020204" pitchFamily="34" charset="-122"/>
                <a:cs typeface="Times New Roman" panose="02020603050405020304"/>
              </a:rPr>
              <a:t>溶液，并利用产生的</a:t>
            </a:r>
            <a:r>
              <a:rPr lang="en-US" altLang="zh-CN" sz="2600" kern="100" dirty="0">
                <a:latin typeface="Times New Roman" panose="02020603050405020304"/>
                <a:ea typeface="微软雅黑" panose="020B0503020204020204" pitchFamily="34" charset="-122"/>
                <a:cs typeface="Courier New" panose="02070309020205020404"/>
              </a:rPr>
              <a:t>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排尽整个装置中的空气，待检验</a:t>
            </a:r>
            <a:r>
              <a:rPr lang="en-US" altLang="zh-CN" sz="2600" kern="100" dirty="0">
                <a:latin typeface="Times New Roman" panose="02020603050405020304"/>
                <a:ea typeface="微软雅黑" panose="020B0503020204020204" pitchFamily="34" charset="-122"/>
                <a:cs typeface="Courier New" panose="02070309020205020404"/>
              </a:rPr>
              <a:t>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的纯度后，再关闭止水夹</a:t>
            </a:r>
            <a:r>
              <a:rPr lang="en-US" altLang="zh-CN" sz="2600" kern="100" dirty="0">
                <a:latin typeface="Times New Roman" panose="02020603050405020304"/>
                <a:ea typeface="微软雅黑" panose="020B0503020204020204" pitchFamily="34" charset="-122"/>
                <a:cs typeface="Courier New" panose="02070309020205020404"/>
              </a:rPr>
              <a:t>K</a:t>
            </a:r>
            <a:r>
              <a:rPr lang="zh-CN" altLang="zh-CN" sz="2600" kern="100" dirty="0">
                <a:latin typeface="Times New Roman" panose="02020603050405020304"/>
                <a:ea typeface="微软雅黑" panose="020B0503020204020204" pitchFamily="34" charset="-122"/>
                <a:cs typeface="Times New Roman" panose="02020603050405020304"/>
              </a:rPr>
              <a:t>，利用产生的</a:t>
            </a:r>
            <a:r>
              <a:rPr lang="en-US" altLang="zh-CN" sz="2600" kern="100" dirty="0">
                <a:latin typeface="Times New Roman" panose="02020603050405020304"/>
                <a:ea typeface="微软雅黑" panose="020B0503020204020204" pitchFamily="34" charset="-122"/>
                <a:cs typeface="Courier New" panose="02070309020205020404"/>
              </a:rPr>
              <a:t>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把</a:t>
            </a:r>
            <a:r>
              <a:rPr lang="en-US" altLang="zh-CN" sz="2600" kern="100" dirty="0">
                <a:latin typeface="Times New Roman" panose="02020603050405020304"/>
                <a:ea typeface="微软雅黑" panose="020B0503020204020204" pitchFamily="34" charset="-122"/>
                <a:cs typeface="Courier New" panose="02070309020205020404"/>
              </a:rPr>
              <a:t>FeSO</a:t>
            </a:r>
            <a:r>
              <a:rPr lang="en-US" altLang="zh-CN" sz="2600" kern="100" baseline="-25000" dirty="0">
                <a:latin typeface="Times New Roman" panose="02020603050405020304"/>
                <a:ea typeface="微软雅黑" panose="020B0503020204020204" pitchFamily="34" charset="-122"/>
                <a:cs typeface="Courier New" panose="02070309020205020404"/>
              </a:rPr>
              <a:t>4</a:t>
            </a:r>
            <a:r>
              <a:rPr lang="zh-CN" altLang="zh-CN" sz="2600" kern="100" dirty="0">
                <a:latin typeface="Times New Roman" panose="02020603050405020304"/>
                <a:ea typeface="微软雅黑" panose="020B0503020204020204" pitchFamily="34" charset="-122"/>
                <a:cs typeface="Times New Roman" panose="02020603050405020304"/>
              </a:rPr>
              <a:t>溶液压入装置</a:t>
            </a:r>
            <a:r>
              <a:rPr lang="en-US" altLang="zh-CN" sz="2600" kern="100" dirty="0">
                <a:latin typeface="宋体" panose="02010600030101010101" pitchFamily="2" charset="-122"/>
                <a:ea typeface="微软雅黑" panose="020B0503020204020204" pitchFamily="34" charset="-122"/>
                <a:cs typeface="Times New Roman" panose="02020603050405020304"/>
              </a:rPr>
              <a:t>Ⅱ</a:t>
            </a:r>
            <a:r>
              <a:rPr lang="zh-CN" altLang="zh-CN" sz="2600" kern="100" dirty="0">
                <a:latin typeface="Times New Roman" panose="02020603050405020304"/>
                <a:ea typeface="微软雅黑" panose="020B0503020204020204" pitchFamily="34" charset="-122"/>
                <a:cs typeface="Times New Roman" panose="02020603050405020304"/>
              </a:rPr>
              <a:t>中与</a:t>
            </a:r>
            <a:r>
              <a:rPr lang="en-US" altLang="zh-CN" sz="2600" kern="100" dirty="0" err="1">
                <a:latin typeface="Times New Roman" panose="02020603050405020304"/>
                <a:ea typeface="微软雅黑" panose="020B0503020204020204" pitchFamily="34" charset="-122"/>
                <a:cs typeface="Courier New" panose="02070309020205020404"/>
              </a:rPr>
              <a:t>NaOH</a:t>
            </a:r>
            <a:r>
              <a:rPr lang="zh-CN" altLang="zh-CN" sz="2600" kern="100" dirty="0">
                <a:latin typeface="Times New Roman" panose="02020603050405020304"/>
                <a:ea typeface="微软雅黑" panose="020B0503020204020204" pitchFamily="34" charset="-122"/>
                <a:cs typeface="Times New Roman" panose="02020603050405020304"/>
              </a:rPr>
              <a:t>溶液进行反应</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pic>
        <p:nvPicPr>
          <p:cNvPr id="40962" name="Picture 2" descr="SJ433"/>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4792" y="1217452"/>
            <a:ext cx="4320552" cy="220918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774478"/>
            <a:ext cx="11654075" cy="648230"/>
          </a:xfrm>
          <a:prstGeom prst="rect">
            <a:avLst/>
          </a:prstGeom>
        </p:spPr>
        <p:txBody>
          <a:bodyPr wrap="square" lIns="121898" tIns="60948" rIns="121898" bIns="60948">
            <a:spAutoFit/>
          </a:bodyPr>
          <a:lstStyle/>
          <a:p>
            <a:pPr marL="252095" indent="-457200" algn="just">
              <a:lnSpc>
                <a:spcPct val="150000"/>
              </a:lnSpc>
              <a:spcAft>
                <a:spcPts val="0"/>
              </a:spcAft>
            </a:pPr>
            <a:r>
              <a:rPr lang="en-US" altLang="zh-CN" sz="2600">
                <a:latin typeface="Arial" panose="020B0604020202020204"/>
                <a:ea typeface="黑体" panose="02010609060101010101" charset="-122"/>
              </a:rPr>
              <a:t>3</a:t>
            </a:r>
            <a:r>
              <a:rPr lang="en-US" altLang="zh-CN" sz="2600">
                <a:latin typeface="Times New Roman" panose="02020603050405020304"/>
                <a:ea typeface="微软雅黑" panose="020B0503020204020204" pitchFamily="34" charset="-122"/>
              </a:rPr>
              <a:t>.</a:t>
            </a:r>
            <a:r>
              <a:rPr lang="zh-CN" altLang="zh-CN" sz="2600" dirty="0">
                <a:latin typeface="Times New Roman" panose="02020603050405020304"/>
                <a:ea typeface="黑体" panose="02010609060101010101" charset="-122"/>
                <a:cs typeface="Times New Roman" panose="02020603050405020304"/>
              </a:rPr>
              <a:t>制备</a:t>
            </a:r>
            <a:r>
              <a:rPr lang="en-US" altLang="zh-CN" sz="2600" dirty="0">
                <a:latin typeface="Times New Roman" panose="02020603050405020304"/>
                <a:ea typeface="黑体" panose="02010609060101010101" charset="-122"/>
              </a:rPr>
              <a:t>Fe(OH)</a:t>
            </a:r>
            <a:r>
              <a:rPr lang="en-US" altLang="zh-CN" sz="2600" baseline="-25000" dirty="0">
                <a:latin typeface="Times New Roman" panose="02020603050405020304"/>
                <a:ea typeface="黑体" panose="02010609060101010101" charset="-122"/>
              </a:rPr>
              <a:t>2</a:t>
            </a:r>
            <a:r>
              <a:rPr lang="zh-CN" altLang="zh-CN" sz="2600" dirty="0">
                <a:latin typeface="Times New Roman" panose="02020603050405020304"/>
                <a:ea typeface="黑体" panose="02010609060101010101" charset="-122"/>
                <a:cs typeface="Times New Roman" panose="02020603050405020304"/>
              </a:rPr>
              <a:t>时的注意事项</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7" name="矩形 6"/>
          <p:cNvSpPr/>
          <p:nvPr/>
        </p:nvSpPr>
        <p:spPr>
          <a:xfrm>
            <a:off x="516880" y="1446382"/>
            <a:ext cx="11397613" cy="4249216"/>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(1)Fe</a:t>
            </a:r>
            <a:r>
              <a:rPr lang="en-US" altLang="zh-CN" sz="2600" kern="100" baseline="30000" dirty="0">
                <a:latin typeface="Times New Roman" panose="02020603050405020304"/>
                <a:ea typeface="微软雅黑" panose="020B0503020204020204" pitchFamily="34" charset="-122"/>
                <a:cs typeface="Courier New" panose="02070309020205020404"/>
              </a:rPr>
              <a:t>2</a:t>
            </a:r>
            <a:r>
              <a:rPr lang="zh-CN" altLang="zh-CN" sz="2600" kern="100" baseline="30000" dirty="0">
                <a:latin typeface="Times New Roman" panose="02020603050405020304"/>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极易被氧化，所以</a:t>
            </a:r>
            <a:r>
              <a:rPr lang="en-US" altLang="zh-CN" sz="2600" kern="100" dirty="0">
                <a:latin typeface="Times New Roman" panose="02020603050405020304"/>
                <a:ea typeface="微软雅黑" panose="020B0503020204020204" pitchFamily="34" charset="-122"/>
                <a:cs typeface="Courier New" panose="02070309020205020404"/>
              </a:rPr>
              <a:t>FeSO</a:t>
            </a:r>
            <a:r>
              <a:rPr lang="en-US" altLang="zh-CN" sz="2600" kern="100" baseline="-25000" dirty="0">
                <a:latin typeface="Times New Roman" panose="02020603050405020304"/>
                <a:ea typeface="微软雅黑" panose="020B0503020204020204" pitchFamily="34" charset="-122"/>
                <a:cs typeface="Courier New" panose="02070309020205020404"/>
              </a:rPr>
              <a:t>4</a:t>
            </a:r>
            <a:r>
              <a:rPr lang="zh-CN" altLang="zh-CN" sz="2600" kern="100" dirty="0">
                <a:latin typeface="Times New Roman" panose="02020603050405020304"/>
                <a:ea typeface="微软雅黑" panose="020B0503020204020204" pitchFamily="34" charset="-122"/>
                <a:cs typeface="Times New Roman" panose="02020603050405020304"/>
              </a:rPr>
              <a:t>溶液要现配现用。</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为了防止</a:t>
            </a:r>
            <a:r>
              <a:rPr lang="en-US" altLang="zh-CN" sz="2600" kern="100" dirty="0">
                <a:latin typeface="Times New Roman" panose="02020603050405020304"/>
                <a:ea typeface="微软雅黑" panose="020B0503020204020204" pitchFamily="34" charset="-122"/>
                <a:cs typeface="Courier New" panose="02070309020205020404"/>
              </a:rPr>
              <a:t>Fe(OH)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被氧化，配制</a:t>
            </a:r>
            <a:r>
              <a:rPr lang="en-US" altLang="zh-CN" sz="2600" kern="100" dirty="0">
                <a:latin typeface="Times New Roman" panose="02020603050405020304"/>
                <a:ea typeface="微软雅黑" panose="020B0503020204020204" pitchFamily="34" charset="-122"/>
                <a:cs typeface="Courier New" panose="02070309020205020404"/>
              </a:rPr>
              <a:t>FeSO</a:t>
            </a:r>
            <a:r>
              <a:rPr lang="en-US" altLang="zh-CN" sz="2600" kern="100" baseline="-25000" dirty="0">
                <a:latin typeface="Times New Roman" panose="02020603050405020304"/>
                <a:ea typeface="微软雅黑" panose="020B0503020204020204" pitchFamily="34" charset="-122"/>
                <a:cs typeface="Courier New" panose="02070309020205020404"/>
              </a:rPr>
              <a:t>4</a:t>
            </a:r>
            <a:r>
              <a:rPr lang="zh-CN" altLang="zh-CN" sz="2600" kern="100" dirty="0">
                <a:latin typeface="Times New Roman" panose="02020603050405020304"/>
                <a:ea typeface="微软雅黑" panose="020B0503020204020204" pitchFamily="34" charset="-122"/>
                <a:cs typeface="Times New Roman" panose="02020603050405020304"/>
              </a:rPr>
              <a:t>溶液所用的蒸馏水和制备</a:t>
            </a:r>
            <a:r>
              <a:rPr lang="en-US" altLang="zh-CN" sz="2600" kern="100" dirty="0">
                <a:latin typeface="Times New Roman" panose="02020603050405020304"/>
                <a:ea typeface="微软雅黑" panose="020B0503020204020204" pitchFamily="34" charset="-122"/>
                <a:cs typeface="Courier New" panose="02070309020205020404"/>
              </a:rPr>
              <a:t>Fe(OH)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所用的</a:t>
            </a:r>
            <a:r>
              <a:rPr lang="en-US" altLang="zh-CN" sz="2600" kern="100" dirty="0" err="1">
                <a:latin typeface="Times New Roman" panose="02020603050405020304"/>
                <a:ea typeface="微软雅黑" panose="020B0503020204020204" pitchFamily="34" charset="-122"/>
                <a:cs typeface="Courier New" panose="02070309020205020404"/>
              </a:rPr>
              <a:t>NaOH</a:t>
            </a:r>
            <a:r>
              <a:rPr lang="zh-CN" altLang="zh-CN" sz="2600" kern="100" dirty="0">
                <a:latin typeface="Times New Roman" panose="02020603050405020304"/>
                <a:ea typeface="微软雅黑" panose="020B0503020204020204" pitchFamily="34" charset="-122"/>
                <a:cs typeface="Times New Roman" panose="02020603050405020304"/>
              </a:rPr>
              <a:t>溶液都要煮沸，尽可能除去</a:t>
            </a:r>
            <a:r>
              <a:rPr lang="en-US" altLang="zh-CN" sz="2600" kern="100" dirty="0">
                <a:latin typeface="Times New Roman" panose="02020603050405020304"/>
                <a:ea typeface="微软雅黑" panose="020B0503020204020204" pitchFamily="34" charset="-122"/>
                <a:cs typeface="Courier New" panose="02070309020205020404"/>
              </a:rPr>
              <a:t>O</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为了防止滴加</a:t>
            </a:r>
            <a:r>
              <a:rPr lang="en-US" altLang="zh-CN" sz="2600" kern="100" dirty="0" err="1">
                <a:latin typeface="Times New Roman" panose="02020603050405020304"/>
                <a:ea typeface="微软雅黑" panose="020B0503020204020204" pitchFamily="34" charset="-122"/>
                <a:cs typeface="Courier New" panose="02070309020205020404"/>
              </a:rPr>
              <a:t>NaOH</a:t>
            </a:r>
            <a:r>
              <a:rPr lang="zh-CN" altLang="zh-CN" sz="2600" kern="100" dirty="0">
                <a:latin typeface="Times New Roman" panose="02020603050405020304"/>
                <a:ea typeface="微软雅黑" panose="020B0503020204020204" pitchFamily="34" charset="-122"/>
                <a:cs typeface="Times New Roman" panose="02020603050405020304"/>
              </a:rPr>
              <a:t>溶液时带入空气，可将吸有</a:t>
            </a:r>
            <a:r>
              <a:rPr lang="en-US" altLang="zh-CN" sz="2600" kern="100" dirty="0" err="1">
                <a:latin typeface="Times New Roman" panose="02020603050405020304"/>
                <a:ea typeface="微软雅黑" panose="020B0503020204020204" pitchFamily="34" charset="-122"/>
                <a:cs typeface="Courier New" panose="02070309020205020404"/>
              </a:rPr>
              <a:t>NaOH</a:t>
            </a:r>
            <a:r>
              <a:rPr lang="zh-CN" altLang="zh-CN" sz="2600" kern="100" dirty="0">
                <a:latin typeface="Times New Roman" panose="02020603050405020304"/>
                <a:ea typeface="微软雅黑" panose="020B0503020204020204" pitchFamily="34" charset="-122"/>
                <a:cs typeface="Times New Roman" panose="02020603050405020304"/>
              </a:rPr>
              <a:t>溶液的长胶头滴管伸入</a:t>
            </a:r>
            <a:r>
              <a:rPr lang="en-US" altLang="zh-CN" sz="2600" kern="100" dirty="0">
                <a:latin typeface="Times New Roman" panose="02020603050405020304"/>
                <a:ea typeface="微软雅黑" panose="020B0503020204020204" pitchFamily="34" charset="-122"/>
                <a:cs typeface="Courier New" panose="02070309020205020404"/>
              </a:rPr>
              <a:t>FeSO</a:t>
            </a:r>
            <a:r>
              <a:rPr lang="en-US" altLang="zh-CN" sz="2600" kern="100" baseline="-25000" dirty="0">
                <a:latin typeface="Times New Roman" panose="02020603050405020304"/>
                <a:ea typeface="微软雅黑" panose="020B0503020204020204" pitchFamily="34" charset="-122"/>
                <a:cs typeface="Courier New" panose="02070309020205020404"/>
              </a:rPr>
              <a:t>4</a:t>
            </a:r>
            <a:r>
              <a:rPr lang="zh-CN" altLang="zh-CN" sz="2600" kern="100" dirty="0">
                <a:latin typeface="Times New Roman" panose="02020603050405020304"/>
                <a:ea typeface="微软雅黑" panose="020B0503020204020204" pitchFamily="34" charset="-122"/>
                <a:cs typeface="Times New Roman" panose="02020603050405020304"/>
              </a:rPr>
              <a:t>溶液的液面下，再挤出</a:t>
            </a:r>
            <a:r>
              <a:rPr lang="en-US" altLang="zh-CN" sz="2600" kern="100" dirty="0" err="1">
                <a:latin typeface="Times New Roman" panose="02020603050405020304"/>
                <a:ea typeface="微软雅黑" panose="020B0503020204020204" pitchFamily="34" charset="-122"/>
                <a:cs typeface="Courier New" panose="02070309020205020404"/>
              </a:rPr>
              <a:t>NaOH</a:t>
            </a:r>
            <a:r>
              <a:rPr lang="zh-CN" altLang="zh-CN" sz="2600" kern="100" dirty="0">
                <a:latin typeface="Times New Roman" panose="02020603050405020304"/>
                <a:ea typeface="微软雅黑" panose="020B0503020204020204" pitchFamily="34" charset="-122"/>
                <a:cs typeface="Times New Roman" panose="02020603050405020304"/>
              </a:rPr>
              <a:t>溶液。</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(4)</a:t>
            </a:r>
            <a:r>
              <a:rPr lang="zh-CN" altLang="zh-CN" sz="2600" kern="100" dirty="0">
                <a:latin typeface="Times New Roman" panose="02020603050405020304"/>
                <a:ea typeface="微软雅黑" panose="020B0503020204020204" pitchFamily="34" charset="-122"/>
                <a:cs typeface="Times New Roman" panose="02020603050405020304"/>
              </a:rPr>
              <a:t>为防止</a:t>
            </a:r>
            <a:r>
              <a:rPr lang="en-US" altLang="zh-CN" sz="2600" kern="100" dirty="0">
                <a:latin typeface="Times New Roman" panose="02020603050405020304"/>
                <a:ea typeface="微软雅黑" panose="020B0503020204020204" pitchFamily="34" charset="-122"/>
                <a:cs typeface="Courier New" panose="02070309020205020404"/>
              </a:rPr>
              <a:t>Fe(OH)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被氧化，还可以向盛有</a:t>
            </a:r>
            <a:r>
              <a:rPr lang="en-US" altLang="zh-CN" sz="2600" kern="100" dirty="0">
                <a:latin typeface="Times New Roman" panose="02020603050405020304"/>
                <a:ea typeface="微软雅黑" panose="020B0503020204020204" pitchFamily="34" charset="-122"/>
                <a:cs typeface="Courier New" panose="02070309020205020404"/>
              </a:rPr>
              <a:t>FeSO</a:t>
            </a:r>
            <a:r>
              <a:rPr lang="en-US" altLang="zh-CN" sz="2600" kern="100" baseline="-25000" dirty="0">
                <a:latin typeface="Times New Roman" panose="02020603050405020304"/>
                <a:ea typeface="微软雅黑" panose="020B0503020204020204" pitchFamily="34" charset="-122"/>
                <a:cs typeface="Courier New" panose="02070309020205020404"/>
              </a:rPr>
              <a:t>4</a:t>
            </a:r>
            <a:r>
              <a:rPr lang="zh-CN" altLang="zh-CN" sz="2600" kern="100" dirty="0">
                <a:latin typeface="Times New Roman" panose="02020603050405020304"/>
                <a:ea typeface="微软雅黑" panose="020B0503020204020204" pitchFamily="34" charset="-122"/>
                <a:cs typeface="Times New Roman" panose="02020603050405020304"/>
              </a:rPr>
              <a:t>溶液的试管中加入少量的煤油或其他密度小于水且不溶于水的有机溶剂，以隔绝空气</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1314547"/>
            <a:ext cx="11654075" cy="723251"/>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smtClean="0">
                <a:latin typeface="微软雅黑" panose="020B0503020204020204" pitchFamily="34" charset="-122"/>
                <a:ea typeface="微软雅黑" panose="020B0503020204020204" pitchFamily="34" charset="-122"/>
                <a:cs typeface="Courier New" panose="02070309020205020404" pitchFamily="49" charset="0"/>
              </a:rPr>
              <a:t>1.</a:t>
            </a:r>
            <a:r>
              <a:rPr lang="zh-CN" altLang="zh-CN" sz="2600" dirty="0">
                <a:latin typeface="Times New Roman" panose="02020603050405020304"/>
                <a:ea typeface="微软雅黑" panose="020B0503020204020204" pitchFamily="34" charset="-122"/>
                <a:cs typeface="Times New Roman" panose="02020603050405020304"/>
              </a:rPr>
              <a:t>下列实验操作能够制取</a:t>
            </a:r>
            <a:r>
              <a:rPr lang="en-US" altLang="zh-CN" sz="2600" dirty="0">
                <a:latin typeface="Times New Roman" panose="02020603050405020304"/>
                <a:ea typeface="微软雅黑" panose="020B0503020204020204" pitchFamily="34" charset="-122"/>
              </a:rPr>
              <a:t>Fe(OH)</a:t>
            </a:r>
            <a:r>
              <a:rPr lang="en-US" altLang="zh-CN" sz="2600" baseline="-25000" dirty="0">
                <a:latin typeface="Times New Roman" panose="02020603050405020304"/>
                <a:ea typeface="微软雅黑" panose="020B0503020204020204" pitchFamily="34" charset="-122"/>
              </a:rPr>
              <a:t>2</a:t>
            </a:r>
            <a:r>
              <a:rPr lang="zh-CN" altLang="zh-CN" sz="2600" dirty="0">
                <a:latin typeface="Times New Roman" panose="02020603050405020304"/>
                <a:ea typeface="微软雅黑" panose="020B0503020204020204" pitchFamily="34" charset="-122"/>
                <a:cs typeface="Times New Roman" panose="02020603050405020304"/>
              </a:rPr>
              <a:t>并能较长时间观察到白色沉淀的是</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微软雅黑" panose="020B0503020204020204" pitchFamily="34" charset="-122"/>
                <a:cs typeface="Times New Roman" panose="02020603050405020304"/>
              </a:rPr>
              <a:t>　　</a:t>
            </a:r>
            <a:r>
              <a:rPr lang="en-US" altLang="zh-CN" sz="2600" dirty="0">
                <a:latin typeface="Times New Roman" panose="02020603050405020304"/>
                <a:ea typeface="微软雅黑" panose="020B0503020204020204" pitchFamily="34" charset="-122"/>
              </a:rPr>
              <a:t>)</a:t>
            </a:r>
            <a:endParaRPr lang="zh-CN" altLang="zh-CN" sz="1050" kern="100" dirty="0">
              <a:effectLst/>
              <a:latin typeface="宋体" panose="02010600030101010101" pitchFamily="2" charset="-122"/>
              <a:cs typeface="Courier New" panose="02070309020205020404"/>
            </a:endParaRPr>
          </a:p>
        </p:txBody>
      </p:sp>
      <p:sp>
        <p:nvSpPr>
          <p:cNvPr id="8" name="TextBox 7"/>
          <p:cNvSpPr txBox="1"/>
          <p:nvPr/>
        </p:nvSpPr>
        <p:spPr>
          <a:xfrm>
            <a:off x="10235735" y="1465307"/>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D</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9" name="矩形 8"/>
          <p:cNvSpPr/>
          <p:nvPr/>
        </p:nvSpPr>
        <p:spPr>
          <a:xfrm>
            <a:off x="260418" y="4149886"/>
            <a:ext cx="11654075" cy="1247497"/>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项中</a:t>
            </a:r>
            <a:r>
              <a:rPr lang="en-US" altLang="zh-CN" sz="2600" b="1" kern="100" dirty="0">
                <a:solidFill>
                  <a:srgbClr val="0000FF"/>
                </a:solidFill>
                <a:latin typeface="Times New Roman" panose="02020603050405020304"/>
                <a:ea typeface="仿宋_GB2312"/>
                <a:cs typeface="Courier New" panose="02070309020205020404"/>
              </a:rPr>
              <a:t>CCl</a:t>
            </a:r>
            <a:r>
              <a:rPr lang="en-US" altLang="zh-CN" sz="2600" b="1" kern="100" baseline="-25000" dirty="0">
                <a:solidFill>
                  <a:srgbClr val="0000FF"/>
                </a:solidFill>
                <a:latin typeface="Times New Roman" panose="02020603050405020304"/>
                <a:ea typeface="仿宋_GB2312"/>
                <a:cs typeface="Courier New" panose="02070309020205020404"/>
              </a:rPr>
              <a:t>4</a:t>
            </a:r>
            <a:r>
              <a:rPr lang="zh-CN" altLang="zh-CN" sz="2600" b="1" kern="100" dirty="0">
                <a:solidFill>
                  <a:srgbClr val="0000FF"/>
                </a:solidFill>
                <a:latin typeface="Times New Roman" panose="02020603050405020304"/>
                <a:ea typeface="仿宋_GB2312"/>
                <a:cs typeface="Times New Roman" panose="02020603050405020304"/>
              </a:rPr>
              <a:t>密度大，应在下层，不能长时间观察到白色沉淀；</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项中的操作可防止氧气氧化</a:t>
            </a:r>
            <a:r>
              <a:rPr lang="en-US" altLang="zh-CN" sz="2600" b="1" kern="100" dirty="0">
                <a:solidFill>
                  <a:srgbClr val="0000FF"/>
                </a:solidFill>
                <a:latin typeface="Times New Roman" panose="02020603050405020304"/>
                <a:ea typeface="仿宋_GB2312"/>
                <a:cs typeface="Courier New" panose="02070309020205020404"/>
              </a:rPr>
              <a:t>Fe(OH)</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，能较长时间观察到白色沉淀</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pic>
        <p:nvPicPr>
          <p:cNvPr id="41986" name="Picture 2" descr="实践应用"/>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85270" y="729449"/>
            <a:ext cx="2127894" cy="52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3" descr="SJ43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09717" y="2037798"/>
            <a:ext cx="4576755" cy="193206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1848559"/>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2.</a:t>
            </a:r>
            <a:r>
              <a:rPr lang="zh-CN" altLang="zh-CN" sz="2600" kern="100" dirty="0">
                <a:latin typeface="Times New Roman" panose="02020603050405020304"/>
                <a:ea typeface="微软雅黑" panose="020B0503020204020204" pitchFamily="34" charset="-122"/>
                <a:cs typeface="Times New Roman" panose="02020603050405020304"/>
              </a:rPr>
              <a:t>如图所示装置可用来制取</a:t>
            </a:r>
            <a:r>
              <a:rPr lang="en-US" altLang="zh-CN" sz="2600" kern="100" dirty="0">
                <a:latin typeface="Times New Roman" panose="02020603050405020304"/>
                <a:ea typeface="微软雅黑" panose="020B0503020204020204" pitchFamily="34" charset="-122"/>
                <a:cs typeface="Courier New" panose="02070309020205020404"/>
              </a:rPr>
              <a:t>Fe(OH)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和观察</a:t>
            </a:r>
            <a:r>
              <a:rPr lang="en-US" altLang="zh-CN" sz="2600" kern="100" dirty="0">
                <a:latin typeface="Times New Roman" panose="02020603050405020304"/>
                <a:ea typeface="微软雅黑" panose="020B0503020204020204" pitchFamily="34" charset="-122"/>
                <a:cs typeface="Courier New" panose="02070309020205020404"/>
              </a:rPr>
              <a:t>Fe(OH)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在空气中被氧化时的颜色变化。实验提供的试剂：铁屑、</a:t>
            </a:r>
            <a:r>
              <a:rPr lang="en-US" altLang="zh-CN" sz="2600" kern="100" dirty="0">
                <a:latin typeface="Times New Roman" panose="02020603050405020304"/>
                <a:ea typeface="微软雅黑" panose="020B0503020204020204" pitchFamily="34" charset="-122"/>
                <a:cs typeface="Courier New" panose="02070309020205020404"/>
              </a:rPr>
              <a:t>6 </a:t>
            </a:r>
            <a:r>
              <a:rPr lang="en-US" altLang="zh-CN" sz="2600" kern="100" dirty="0" err="1">
                <a:latin typeface="Times New Roman" panose="02020603050405020304"/>
                <a:ea typeface="微软雅黑" panose="020B0503020204020204" pitchFamily="34" charset="-122"/>
                <a:cs typeface="Courier New" panose="02070309020205020404"/>
              </a:rPr>
              <a:t>mol·L</a:t>
            </a:r>
            <a:r>
              <a:rPr lang="zh-CN" altLang="zh-CN" sz="2600" kern="100" baseline="30000" dirty="0">
                <a:latin typeface="Times New Roman" panose="02020603050405020304"/>
                <a:ea typeface="微软雅黑" panose="020B0503020204020204" pitchFamily="34" charset="-122"/>
                <a:cs typeface="Times New Roman" panose="02020603050405020304"/>
              </a:rPr>
              <a:t>－</a:t>
            </a:r>
            <a:r>
              <a:rPr lang="en-US" altLang="zh-CN" sz="2600" kern="100" baseline="300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硫酸溶液、</a:t>
            </a:r>
            <a:r>
              <a:rPr lang="en-US" altLang="zh-CN" sz="2600" kern="100" dirty="0" err="1">
                <a:latin typeface="Times New Roman" panose="02020603050405020304"/>
                <a:ea typeface="微软雅黑" panose="020B0503020204020204" pitchFamily="34" charset="-122"/>
                <a:cs typeface="Courier New" panose="02070309020205020404"/>
              </a:rPr>
              <a:t>NaOH</a:t>
            </a:r>
            <a:r>
              <a:rPr lang="zh-CN" altLang="zh-CN" sz="2600" kern="100" dirty="0">
                <a:latin typeface="Times New Roman" panose="02020603050405020304"/>
                <a:ea typeface="微软雅黑" panose="020B0503020204020204" pitchFamily="34" charset="-122"/>
                <a:cs typeface="Times New Roman" panose="02020603050405020304"/>
              </a:rPr>
              <a:t>溶液。下列说法错误的是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7" name="矩形 6"/>
          <p:cNvSpPr/>
          <p:nvPr/>
        </p:nvSpPr>
        <p:spPr>
          <a:xfrm>
            <a:off x="516880" y="2657706"/>
            <a:ext cx="8098648" cy="3724072"/>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A.B</a:t>
            </a:r>
            <a:r>
              <a:rPr lang="zh-CN" altLang="zh-CN" sz="2600" kern="100" dirty="0">
                <a:latin typeface="Times New Roman" panose="02020603050405020304"/>
                <a:ea typeface="微软雅黑" panose="020B0503020204020204" pitchFamily="34" charset="-122"/>
                <a:cs typeface="Times New Roman" panose="02020603050405020304"/>
              </a:rPr>
              <a:t>中盛有一定量的</a:t>
            </a:r>
            <a:r>
              <a:rPr lang="en-US" altLang="zh-CN" sz="2600" kern="100" dirty="0" err="1">
                <a:latin typeface="Times New Roman" panose="02020603050405020304"/>
                <a:ea typeface="微软雅黑" panose="020B0503020204020204" pitchFamily="34" charset="-122"/>
                <a:cs typeface="Courier New" panose="02070309020205020404"/>
              </a:rPr>
              <a:t>NaOH</a:t>
            </a:r>
            <a:r>
              <a:rPr lang="zh-CN" altLang="zh-CN" sz="2600" kern="100" dirty="0" smtClean="0">
                <a:latin typeface="Times New Roman" panose="02020603050405020304"/>
                <a:ea typeface="微软雅黑" panose="020B0503020204020204" pitchFamily="34" charset="-122"/>
                <a:cs typeface="Times New Roman" panose="02020603050405020304"/>
              </a:rPr>
              <a:t>溶液</a:t>
            </a:r>
            <a:r>
              <a:rPr lang="en-US" altLang="zh-CN" sz="2600" kern="100" dirty="0" smtClean="0">
                <a:latin typeface="Times New Roman" panose="02020603050405020304"/>
                <a:ea typeface="微软雅黑" panose="020B0503020204020204" pitchFamily="34" charset="-122"/>
                <a:cs typeface="Times New Roman" panose="02020603050405020304"/>
              </a:rPr>
              <a:t>,</a:t>
            </a:r>
            <a:r>
              <a:rPr lang="en-US" altLang="zh-CN" sz="2600" kern="100" dirty="0" smtClean="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中应预先加入的试剂是铁屑</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实验开始时应先将活塞</a:t>
            </a:r>
            <a:r>
              <a:rPr lang="en-US" altLang="zh-CN" sz="2600" kern="100" dirty="0">
                <a:latin typeface="Times New Roman" panose="02020603050405020304"/>
                <a:ea typeface="微软雅黑" panose="020B0503020204020204" pitchFamily="34" charset="-122"/>
                <a:cs typeface="Courier New" panose="02070309020205020404"/>
              </a:rPr>
              <a:t>E</a:t>
            </a:r>
            <a:r>
              <a:rPr lang="zh-CN" altLang="zh-CN" sz="2600" kern="100" dirty="0">
                <a:latin typeface="Times New Roman" panose="02020603050405020304"/>
                <a:ea typeface="微软雅黑" panose="020B0503020204020204" pitchFamily="34" charset="-122"/>
                <a:cs typeface="Times New Roman" panose="02020603050405020304"/>
              </a:rPr>
              <a:t>关闭</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生成</a:t>
            </a:r>
            <a:r>
              <a:rPr lang="en-US" altLang="zh-CN" sz="2600" kern="100" dirty="0">
                <a:latin typeface="Times New Roman" panose="02020603050405020304"/>
                <a:ea typeface="微软雅黑" panose="020B0503020204020204" pitchFamily="34" charset="-122"/>
                <a:cs typeface="Courier New" panose="02070309020205020404"/>
              </a:rPr>
              <a:t>Fe(OH)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的操作为关闭</a:t>
            </a:r>
            <a:r>
              <a:rPr lang="en-US" altLang="zh-CN" sz="2600" kern="100" dirty="0">
                <a:latin typeface="Times New Roman" panose="02020603050405020304"/>
                <a:ea typeface="微软雅黑" panose="020B0503020204020204" pitchFamily="34" charset="-122"/>
                <a:cs typeface="Courier New" panose="02070309020205020404"/>
              </a:rPr>
              <a:t>E</a:t>
            </a:r>
            <a:r>
              <a:rPr lang="zh-CN" altLang="zh-CN" sz="2600" kern="100" dirty="0">
                <a:latin typeface="Times New Roman" panose="02020603050405020304"/>
                <a:ea typeface="微软雅黑" panose="020B0503020204020204" pitchFamily="34" charset="-122"/>
                <a:cs typeface="Times New Roman" panose="02020603050405020304"/>
              </a:rPr>
              <a:t>，使</a:t>
            </a: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中溶液压入</a:t>
            </a: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瓶中</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取下装置</a:t>
            </a: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中的橡皮塞，使空气进入，颜色变化为白色变成灰绿色，最终变成</a:t>
            </a:r>
            <a:r>
              <a:rPr lang="zh-CN" altLang="zh-CN" sz="2600" kern="100" dirty="0" smtClean="0">
                <a:latin typeface="Times New Roman" panose="02020603050405020304"/>
                <a:ea typeface="微软雅黑" panose="020B0503020204020204" pitchFamily="34" charset="-122"/>
                <a:cs typeface="Times New Roman" panose="02020603050405020304"/>
              </a:rPr>
              <a:t>红褐色</a:t>
            </a:r>
            <a:endParaRPr lang="zh-CN" altLang="zh-CN" sz="1050" kern="100" dirty="0">
              <a:latin typeface="宋体" panose="02010600030101010101" pitchFamily="2" charset="-122"/>
              <a:cs typeface="Courier New" panose="02070309020205020404"/>
            </a:endParaRPr>
          </a:p>
        </p:txBody>
      </p:sp>
      <p:sp>
        <p:nvSpPr>
          <p:cNvPr id="8" name="TextBox 7"/>
          <p:cNvSpPr txBox="1"/>
          <p:nvPr/>
        </p:nvSpPr>
        <p:spPr>
          <a:xfrm>
            <a:off x="1825454" y="2130304"/>
            <a:ext cx="413179" cy="553998"/>
          </a:xfrm>
          <a:prstGeom prst="rect">
            <a:avLst/>
          </a:prstGeom>
          <a:noFill/>
        </p:spPr>
        <p:txBody>
          <a:bodyPr wrap="square" rtlCol="0">
            <a:spAutoFit/>
          </a:bodyPr>
          <a:lstStyle/>
          <a:p>
            <a:r>
              <a:rPr lang="en-US" altLang="zh-CN"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B</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pic>
        <p:nvPicPr>
          <p:cNvPr id="43010" name="Picture 2" descr="SJ435"/>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5527" y="2163993"/>
            <a:ext cx="3196565" cy="180587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3047990"/>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中盛有一定量的</a:t>
            </a:r>
            <a:r>
              <a:rPr lang="en-US" altLang="zh-CN" sz="2600" b="1" kern="100" dirty="0" err="1">
                <a:solidFill>
                  <a:srgbClr val="0000FF"/>
                </a:solidFill>
                <a:latin typeface="Times New Roman" panose="02020603050405020304"/>
                <a:ea typeface="仿宋_GB2312"/>
                <a:cs typeface="Courier New" panose="02070309020205020404"/>
              </a:rPr>
              <a:t>NaOH</a:t>
            </a:r>
            <a:r>
              <a:rPr lang="zh-CN" altLang="zh-CN" sz="2600" b="1" kern="100" dirty="0">
                <a:solidFill>
                  <a:srgbClr val="0000FF"/>
                </a:solidFill>
                <a:latin typeface="Times New Roman" panose="02020603050405020304"/>
                <a:ea typeface="仿宋_GB2312"/>
                <a:cs typeface="Times New Roman" panose="02020603050405020304"/>
              </a:rPr>
              <a:t>溶液，</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中</a:t>
            </a:r>
            <a:r>
              <a:rPr lang="en-US" altLang="zh-CN" sz="2600" b="1" kern="100" dirty="0">
                <a:solidFill>
                  <a:srgbClr val="0000FF"/>
                </a:solidFill>
                <a:latin typeface="Times New Roman" panose="02020603050405020304"/>
                <a:ea typeface="仿宋_GB2312"/>
                <a:cs typeface="Courier New" panose="02070309020205020404"/>
              </a:rPr>
              <a:t>Fe</a:t>
            </a:r>
            <a:r>
              <a:rPr lang="zh-CN" altLang="zh-CN" sz="2600" b="1" kern="100" dirty="0">
                <a:solidFill>
                  <a:srgbClr val="0000FF"/>
                </a:solidFill>
                <a:latin typeface="Times New Roman" panose="02020603050405020304"/>
                <a:ea typeface="仿宋_GB2312"/>
                <a:cs typeface="Times New Roman" panose="02020603050405020304"/>
              </a:rPr>
              <a:t>与稀硫酸反应产生</a:t>
            </a:r>
            <a:r>
              <a:rPr lang="en-US" altLang="zh-CN" sz="2600" b="1" kern="100" dirty="0">
                <a:solidFill>
                  <a:srgbClr val="0000FF"/>
                </a:solidFill>
                <a:latin typeface="Times New Roman" panose="02020603050405020304"/>
                <a:ea typeface="仿宋_GB2312"/>
                <a:cs typeface="Courier New" panose="02070309020205020404"/>
              </a:rPr>
              <a:t>FeSO</a:t>
            </a:r>
            <a:r>
              <a:rPr lang="en-US" altLang="zh-CN" sz="2600" b="1" kern="100" baseline="-25000" dirty="0">
                <a:solidFill>
                  <a:srgbClr val="0000FF"/>
                </a:solidFill>
                <a:latin typeface="Times New Roman" panose="02020603050405020304"/>
                <a:ea typeface="仿宋_GB2312"/>
                <a:cs typeface="Courier New" panose="02070309020205020404"/>
              </a:rPr>
              <a:t>4</a:t>
            </a:r>
            <a:r>
              <a:rPr lang="zh-CN" altLang="zh-CN" sz="2600" b="1" kern="100" dirty="0">
                <a:solidFill>
                  <a:srgbClr val="0000FF"/>
                </a:solidFill>
                <a:latin typeface="Times New Roman" panose="02020603050405020304"/>
                <a:ea typeface="仿宋_GB2312"/>
                <a:cs typeface="Times New Roman" panose="02020603050405020304"/>
              </a:rPr>
              <a:t>和</a:t>
            </a:r>
            <a:r>
              <a:rPr lang="en-US" altLang="zh-CN" sz="2600" b="1" kern="100" dirty="0">
                <a:solidFill>
                  <a:srgbClr val="0000FF"/>
                </a:solidFill>
                <a:latin typeface="Times New Roman" panose="02020603050405020304"/>
                <a:ea typeface="仿宋_GB2312"/>
                <a:cs typeface="Courier New" panose="02070309020205020404"/>
              </a:rPr>
              <a:t>H</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，关闭</a:t>
            </a:r>
            <a:r>
              <a:rPr lang="en-US" altLang="zh-CN" sz="2600" b="1" kern="100" dirty="0">
                <a:solidFill>
                  <a:srgbClr val="0000FF"/>
                </a:solidFill>
                <a:latin typeface="Times New Roman" panose="02020603050405020304"/>
                <a:ea typeface="仿宋_GB2312"/>
                <a:cs typeface="Courier New" panose="02070309020205020404"/>
              </a:rPr>
              <a:t>E</a:t>
            </a:r>
            <a:r>
              <a:rPr lang="zh-CN" altLang="zh-CN" sz="2600" b="1" kern="100" dirty="0">
                <a:solidFill>
                  <a:srgbClr val="0000FF"/>
                </a:solidFill>
                <a:latin typeface="Times New Roman" panose="02020603050405020304"/>
                <a:ea typeface="仿宋_GB2312"/>
                <a:cs typeface="Times New Roman" panose="02020603050405020304"/>
              </a:rPr>
              <a:t>时，</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中的</a:t>
            </a:r>
            <a:r>
              <a:rPr lang="en-US" altLang="zh-CN" sz="2600" b="1" kern="100" dirty="0">
                <a:solidFill>
                  <a:srgbClr val="0000FF"/>
                </a:solidFill>
                <a:latin typeface="Times New Roman" panose="02020603050405020304"/>
                <a:ea typeface="仿宋_GB2312"/>
                <a:cs typeface="Courier New" panose="02070309020205020404"/>
              </a:rPr>
              <a:t>H</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将</a:t>
            </a:r>
            <a:r>
              <a:rPr lang="en-US" altLang="zh-CN" sz="2600" b="1" kern="100" dirty="0">
                <a:solidFill>
                  <a:srgbClr val="0000FF"/>
                </a:solidFill>
                <a:latin typeface="Times New Roman" panose="02020603050405020304"/>
                <a:ea typeface="仿宋_GB2312"/>
                <a:cs typeface="Courier New" panose="02070309020205020404"/>
              </a:rPr>
              <a:t>FeSO</a:t>
            </a:r>
            <a:r>
              <a:rPr lang="en-US" altLang="zh-CN" sz="2600" b="1" kern="100" baseline="-25000" dirty="0">
                <a:solidFill>
                  <a:srgbClr val="0000FF"/>
                </a:solidFill>
                <a:latin typeface="Times New Roman" panose="02020603050405020304"/>
                <a:ea typeface="仿宋_GB2312"/>
                <a:cs typeface="Courier New" panose="02070309020205020404"/>
              </a:rPr>
              <a:t>4</a:t>
            </a:r>
            <a:r>
              <a:rPr lang="zh-CN" altLang="zh-CN" sz="2600" b="1" kern="100" dirty="0">
                <a:solidFill>
                  <a:srgbClr val="0000FF"/>
                </a:solidFill>
                <a:latin typeface="Times New Roman" panose="02020603050405020304"/>
                <a:ea typeface="仿宋_GB2312"/>
                <a:cs typeface="Times New Roman" panose="02020603050405020304"/>
              </a:rPr>
              <a:t>压入</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中与</a:t>
            </a:r>
            <a:r>
              <a:rPr lang="en-US" altLang="zh-CN" sz="2600" b="1" kern="100" dirty="0" err="1">
                <a:solidFill>
                  <a:srgbClr val="0000FF"/>
                </a:solidFill>
                <a:latin typeface="Times New Roman" panose="02020603050405020304"/>
                <a:ea typeface="仿宋_GB2312"/>
                <a:cs typeface="Courier New" panose="02070309020205020404"/>
              </a:rPr>
              <a:t>NaOH</a:t>
            </a:r>
            <a:r>
              <a:rPr lang="zh-CN" altLang="zh-CN" sz="2600" b="1" kern="100" dirty="0">
                <a:solidFill>
                  <a:srgbClr val="0000FF"/>
                </a:solidFill>
                <a:latin typeface="Times New Roman" panose="02020603050405020304"/>
                <a:ea typeface="仿宋_GB2312"/>
                <a:cs typeface="Times New Roman" panose="02020603050405020304"/>
              </a:rPr>
              <a:t>反应产生</a:t>
            </a:r>
            <a:r>
              <a:rPr lang="en-US" altLang="zh-CN" sz="2600" b="1" kern="100" dirty="0">
                <a:solidFill>
                  <a:srgbClr val="0000FF"/>
                </a:solidFill>
                <a:latin typeface="Times New Roman" panose="02020603050405020304"/>
                <a:ea typeface="仿宋_GB2312"/>
                <a:cs typeface="Courier New" panose="02070309020205020404"/>
              </a:rPr>
              <a:t>Fe(OH)</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白色沉淀，</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正确；实验开始时应先将活塞</a:t>
            </a:r>
            <a:r>
              <a:rPr lang="en-US" altLang="zh-CN" sz="2600" b="1" kern="100" dirty="0">
                <a:solidFill>
                  <a:srgbClr val="0000FF"/>
                </a:solidFill>
                <a:latin typeface="Times New Roman" panose="02020603050405020304"/>
                <a:ea typeface="仿宋_GB2312"/>
                <a:cs typeface="Courier New" panose="02070309020205020404"/>
              </a:rPr>
              <a:t>E</a:t>
            </a:r>
            <a:r>
              <a:rPr lang="zh-CN" altLang="zh-CN" sz="2600" b="1" kern="100" dirty="0">
                <a:solidFill>
                  <a:srgbClr val="0000FF"/>
                </a:solidFill>
                <a:latin typeface="Times New Roman" panose="02020603050405020304"/>
                <a:ea typeface="仿宋_GB2312"/>
                <a:cs typeface="Times New Roman" panose="02020603050405020304"/>
              </a:rPr>
              <a:t>打开，用氢气排尽装置中的空气，</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错误；生成</a:t>
            </a:r>
            <a:r>
              <a:rPr lang="en-US" altLang="zh-CN" sz="2600" b="1" kern="100" dirty="0">
                <a:solidFill>
                  <a:srgbClr val="0000FF"/>
                </a:solidFill>
                <a:latin typeface="Times New Roman" panose="02020603050405020304"/>
                <a:ea typeface="仿宋_GB2312"/>
                <a:cs typeface="Courier New" panose="02070309020205020404"/>
              </a:rPr>
              <a:t>Fe(OH)</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的操作为关闭</a:t>
            </a:r>
            <a:r>
              <a:rPr lang="en-US" altLang="zh-CN" sz="2600" b="1" kern="100" dirty="0">
                <a:solidFill>
                  <a:srgbClr val="0000FF"/>
                </a:solidFill>
                <a:latin typeface="Times New Roman" panose="02020603050405020304"/>
                <a:ea typeface="仿宋_GB2312"/>
                <a:cs typeface="Courier New" panose="02070309020205020404"/>
              </a:rPr>
              <a:t>E</a:t>
            </a:r>
            <a:r>
              <a:rPr lang="zh-CN" altLang="zh-CN" sz="2600" b="1" kern="100" dirty="0">
                <a:solidFill>
                  <a:srgbClr val="0000FF"/>
                </a:solidFill>
                <a:latin typeface="Times New Roman" panose="02020603050405020304"/>
                <a:ea typeface="仿宋_GB2312"/>
                <a:cs typeface="Times New Roman" panose="02020603050405020304"/>
              </a:rPr>
              <a:t>，使</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中溶液压入</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瓶中，</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正确；取下装置</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中的橡皮塞，使空气进入，颜色变化为白色变成灰绿色，最终变成红褐色，</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正确</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1"/>
          <p:cNvSpPr>
            <a:spLocks noChangeArrowheads="1"/>
          </p:cNvSpPr>
          <p:nvPr/>
        </p:nvSpPr>
        <p:spPr bwMode="auto">
          <a:xfrm>
            <a:off x="260418" y="612490"/>
            <a:ext cx="11654075" cy="63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2609850" algn="l"/>
              </a:tabLst>
              <a:defRPr>
                <a:solidFill>
                  <a:schemeClr val="tx1"/>
                </a:solidFill>
                <a:latin typeface="Calibri" panose="020F0502020204030204" charset="0"/>
                <a:ea typeface="宋体" panose="02010600030101010101" pitchFamily="2" charset="-122"/>
              </a:defRPr>
            </a:lvl1pPr>
            <a:lvl2pPr marL="742950" indent="-285750" eaLnBrk="0" hangingPunct="0">
              <a:tabLst>
                <a:tab pos="2609850" algn="l"/>
              </a:tabLst>
              <a:defRPr>
                <a:solidFill>
                  <a:schemeClr val="tx1"/>
                </a:solidFill>
                <a:latin typeface="Calibri" panose="020F0502020204030204" charset="0"/>
                <a:ea typeface="宋体" panose="02010600030101010101" pitchFamily="2" charset="-122"/>
              </a:defRPr>
            </a:lvl2pPr>
            <a:lvl3pPr marL="1143000" indent="-228600" eaLnBrk="0" hangingPunct="0">
              <a:tabLst>
                <a:tab pos="2609850" algn="l"/>
              </a:tabLst>
              <a:defRPr>
                <a:solidFill>
                  <a:schemeClr val="tx1"/>
                </a:solidFill>
                <a:latin typeface="Calibri" panose="020F0502020204030204" charset="0"/>
                <a:ea typeface="宋体" panose="02010600030101010101" pitchFamily="2" charset="-122"/>
              </a:defRPr>
            </a:lvl3pPr>
            <a:lvl4pPr marL="1600200" indent="-228600" eaLnBrk="0" hangingPunct="0">
              <a:tabLst>
                <a:tab pos="2609850" algn="l"/>
              </a:tabLst>
              <a:defRPr>
                <a:solidFill>
                  <a:schemeClr val="tx1"/>
                </a:solidFill>
                <a:latin typeface="Calibri" panose="020F0502020204030204" charset="0"/>
                <a:ea typeface="宋体" panose="02010600030101010101" pitchFamily="2" charset="-122"/>
              </a:defRPr>
            </a:lvl4pPr>
            <a:lvl5pPr marL="2057400" indent="-228600" eaLnBrk="0" hangingPunct="0">
              <a:tabLst>
                <a:tab pos="2609850" algn="l"/>
              </a:tabLst>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tabLst>
                <a:tab pos="2609850" algn="l"/>
              </a:tabLs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tabLst>
                <a:tab pos="2609850" algn="l"/>
              </a:tabLs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tabLst>
                <a:tab pos="2609850" algn="l"/>
              </a:tabLs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tabLst>
                <a:tab pos="2609850" algn="l"/>
              </a:tabLst>
              <a:defRPr>
                <a:solidFill>
                  <a:schemeClr val="tx1"/>
                </a:solidFill>
                <a:latin typeface="Calibri" panose="020F0502020204030204" charset="0"/>
                <a:ea typeface="宋体" panose="02010600030101010101" pitchFamily="2" charset="-122"/>
              </a:defRPr>
            </a:lvl9pPr>
          </a:lstStyle>
          <a:p>
            <a:pPr algn="ctr">
              <a:lnSpc>
                <a:spcPct val="150000"/>
              </a:lnSpc>
              <a:spcAft>
                <a:spcPts val="0"/>
              </a:spcAft>
              <a:tabLst>
                <a:tab pos="1620520" algn="l"/>
              </a:tabLst>
              <a:defRPr/>
            </a:pPr>
            <a:r>
              <a:rPr lang="zh-CN" altLang="en-US" sz="2800" b="1" kern="100" dirty="0">
                <a:latin typeface="黑体" panose="02010609060101010101" charset="-122"/>
                <a:ea typeface="黑体" panose="02010609060101010101" charset="-122"/>
                <a:cs typeface="Courier New" panose="02070309020205020404"/>
              </a:rPr>
              <a:t>二、铁及其化合物的相互转化</a:t>
            </a:r>
            <a:endParaRPr lang="zh-CN" altLang="zh-CN" sz="2800" b="1" kern="100" dirty="0" smtClean="0">
              <a:latin typeface="黑体" panose="02010609060101010101" charset="-122"/>
              <a:ea typeface="黑体" panose="02010609060101010101" charset="-122"/>
              <a:cs typeface="Courier New" panose="02070309020205020404"/>
            </a:endParaRPr>
          </a:p>
        </p:txBody>
      </p:sp>
      <p:sp>
        <p:nvSpPr>
          <p:cNvPr id="8" name="矩形 7"/>
          <p:cNvSpPr/>
          <p:nvPr/>
        </p:nvSpPr>
        <p:spPr>
          <a:xfrm>
            <a:off x="260418" y="2169633"/>
            <a:ext cx="11654075" cy="1248394"/>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基于物质类别和元素价态的视角，构建铁及其化合物相互转化的物质的</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价</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类</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二维图如下所示：</a:t>
            </a:r>
            <a:endParaRPr lang="zh-CN" altLang="zh-CN" sz="1050" kern="100" dirty="0">
              <a:effectLst/>
              <a:latin typeface="宋体" panose="02010600030101010101" pitchFamily="2" charset="-122"/>
              <a:cs typeface="Courier New" panose="02070309020205020404"/>
            </a:endParaRPr>
          </a:p>
        </p:txBody>
      </p:sp>
      <p:pic>
        <p:nvPicPr>
          <p:cNvPr id="44034" name="Picture 2" descr="核心归纳"/>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08000" y="1629564"/>
            <a:ext cx="2127894" cy="52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3" descr="SJ436"/>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14953" y="3418027"/>
            <a:ext cx="3594001" cy="252032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nvGraphicFramePr>
        <p:xfrm>
          <a:off x="381000" y="469900"/>
          <a:ext cx="11480800" cy="5892800"/>
        </p:xfrm>
        <a:graphic>
          <a:graphicData uri="http://schemas.openxmlformats.org/presentationml/2006/ole">
            <mc:AlternateContent xmlns:mc="http://schemas.openxmlformats.org/markup-compatibility/2006">
              <mc:Choice xmlns:v="urn:schemas-microsoft-com:vml" Requires="v">
                <p:oleObj spid="_x0000_s7193" name="Document" r:id="rId1" imgW="11649075" imgH="5987415" progId="Word.Document.8">
                  <p:embed/>
                </p:oleObj>
              </mc:Choice>
              <mc:Fallback>
                <p:oleObj name="Document" r:id="rId1" imgW="11649075" imgH="5987415" progId="Word.Document.8">
                  <p:embed/>
                  <p:pic>
                    <p:nvPicPr>
                      <p:cNvPr id="0" name="图片 7192"/>
                      <p:cNvPicPr/>
                      <p:nvPr/>
                    </p:nvPicPr>
                    <p:blipFill>
                      <a:blip r:embed="rId2"/>
                      <a:stretch>
                        <a:fillRect/>
                      </a:stretch>
                    </p:blipFill>
                    <p:spPr>
                      <a:xfrm>
                        <a:off x="381000" y="469900"/>
                        <a:ext cx="11480800" cy="58928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60418" y="726290"/>
            <a:ext cx="11654075" cy="1848559"/>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kern="100" dirty="0">
                <a:latin typeface="Times New Roman" panose="02020603050405020304"/>
                <a:ea typeface="微软雅黑" panose="020B0503020204020204" pitchFamily="34" charset="-122"/>
                <a:cs typeface="Times New Roman" panose="02020603050405020304"/>
              </a:rPr>
              <a:t>课程标准要求　</a:t>
            </a: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通过实验掌握</a:t>
            </a:r>
            <a:r>
              <a:rPr lang="en-US" altLang="zh-CN" sz="2600" kern="100" dirty="0">
                <a:latin typeface="Times New Roman" panose="02020603050405020304"/>
                <a:ea typeface="微软雅黑" panose="020B0503020204020204" pitchFamily="34" charset="-122"/>
                <a:cs typeface="Courier New" panose="02070309020205020404"/>
              </a:rPr>
              <a:t>Fe(OH)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的制备原理及化学性质。</a:t>
            </a: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在制备物质时，学会合理选择并控制好反应条件。</a:t>
            </a:r>
            <a:r>
              <a:rPr lang="en-US" altLang="zh-CN" sz="2600" kern="1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结合实例认识铁及其化合物的多样性与铁及其化合物间的转化关系。</a:t>
            </a:r>
            <a:endParaRPr lang="zh-CN" altLang="zh-CN" sz="1050" kern="100" dirty="0">
              <a:effectLst/>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nvGraphicFramePr>
        <p:xfrm>
          <a:off x="381000" y="1081570"/>
          <a:ext cx="11480800" cy="4508500"/>
        </p:xfrm>
        <a:graphic>
          <a:graphicData uri="http://schemas.openxmlformats.org/presentationml/2006/ole">
            <mc:AlternateContent xmlns:mc="http://schemas.openxmlformats.org/markup-compatibility/2006">
              <mc:Choice xmlns:v="urn:schemas-microsoft-com:vml" Requires="v">
                <p:oleObj spid="_x0000_s10264" name="Document" r:id="rId1" imgW="11649075" imgH="4585970" progId="Word.Document.8">
                  <p:embed/>
                </p:oleObj>
              </mc:Choice>
              <mc:Fallback>
                <p:oleObj name="Document" r:id="rId1" imgW="11649075" imgH="4585970" progId="Word.Document.8">
                  <p:embed/>
                  <p:pic>
                    <p:nvPicPr>
                      <p:cNvPr id="0" name="图片 10263"/>
                      <p:cNvPicPr/>
                      <p:nvPr/>
                    </p:nvPicPr>
                    <p:blipFill>
                      <a:blip r:embed="rId2"/>
                      <a:stretch>
                        <a:fillRect/>
                      </a:stretch>
                    </p:blipFill>
                    <p:spPr>
                      <a:xfrm>
                        <a:off x="381000" y="1081570"/>
                        <a:ext cx="11480800" cy="45085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774478"/>
            <a:ext cx="11654075" cy="647332"/>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Arial" panose="020B0604020202020204"/>
                <a:ea typeface="黑体" panose="02010609060101010101"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黑体" panose="02010609060101010101" charset="-122"/>
                <a:cs typeface="Times New Roman" panose="02020603050405020304"/>
              </a:rPr>
              <a:t>铁元素与人体</a:t>
            </a:r>
            <a:r>
              <a:rPr lang="zh-CN" altLang="zh-CN" sz="2600" kern="100" dirty="0" smtClean="0">
                <a:latin typeface="Times New Roman" panose="02020603050405020304"/>
                <a:ea typeface="黑体" panose="02010609060101010101" charset="-122"/>
                <a:cs typeface="Times New Roman" panose="02020603050405020304"/>
              </a:rPr>
              <a:t>健康</a:t>
            </a:r>
            <a:endParaRPr lang="zh-CN" altLang="zh-CN" sz="1050" kern="100" dirty="0">
              <a:latin typeface="宋体" panose="02010600030101010101" pitchFamily="2" charset="-122"/>
              <a:cs typeface="Courier New" panose="02070309020205020404"/>
            </a:endParaRPr>
          </a:p>
        </p:txBody>
      </p:sp>
      <p:sp>
        <p:nvSpPr>
          <p:cNvPr id="7" name="矩形 6"/>
          <p:cNvSpPr/>
          <p:nvPr/>
        </p:nvSpPr>
        <p:spPr>
          <a:xfrm>
            <a:off x="516880" y="1446382"/>
            <a:ext cx="11397613" cy="3649052"/>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铁元素在人体膳食结构中分为血红素铁和非血红素铁。血红素铁是与血红蛋白、肌红蛋白中的卟啉结合的二价铁，非血红素铁主要以三价铁形式存在于植物中。</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血红素铁容易被人体吸收利用，而非血红素铁则需要将三价铁还原为二价铁才能被吸收。维生素</a:t>
            </a: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具有还原性，能将三价铁转化为二价铁，因此进食含铁的植物食品时，要补充一定的维生素</a:t>
            </a: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以促进铁的吸收</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1314547"/>
            <a:ext cx="11654075" cy="1923579"/>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3.</a:t>
            </a:r>
            <a:r>
              <a:rPr lang="en-US" altLang="zh-CN" sz="2600" b="1" kern="100" dirty="0" smtClean="0">
                <a:latin typeface="Times New Roman" panose="02020603050405020304"/>
                <a:ea typeface="楷体_GB2312"/>
                <a:cs typeface="Courier New" panose="02070309020205020404"/>
              </a:rPr>
              <a:t>(</a:t>
            </a:r>
            <a:r>
              <a:rPr lang="en-US" altLang="zh-CN" sz="2600" b="1" kern="100" dirty="0">
                <a:latin typeface="Times New Roman" panose="02020603050405020304"/>
                <a:ea typeface="楷体_GB2312"/>
                <a:cs typeface="Courier New" panose="02070309020205020404"/>
              </a:rPr>
              <a:t>2022·</a:t>
            </a:r>
            <a:r>
              <a:rPr lang="zh-CN" altLang="zh-CN" sz="2600" b="1" kern="100" dirty="0">
                <a:latin typeface="Times New Roman" panose="02020603050405020304"/>
                <a:ea typeface="楷体_GB2312"/>
                <a:cs typeface="Times New Roman" panose="02020603050405020304"/>
              </a:rPr>
              <a:t>开封通许一高高一期末</a:t>
            </a:r>
            <a:r>
              <a:rPr lang="en-US" altLang="zh-CN" sz="2600" b="1" kern="100" dirty="0">
                <a:latin typeface="Times New Roman" panose="02020603050405020304"/>
                <a:ea typeface="楷体_GB231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化合价和物质类别是整理元素的单质及化合物知识的两个要素，可表示为</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价</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类</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二维图。下图是铁元素的</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价</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类</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二维图。下列说法正确的是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8" name="TextBox 7"/>
          <p:cNvSpPr txBox="1"/>
          <p:nvPr/>
        </p:nvSpPr>
        <p:spPr>
          <a:xfrm>
            <a:off x="4114953" y="2591950"/>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D</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9" name="矩形 8"/>
          <p:cNvSpPr/>
          <p:nvPr/>
        </p:nvSpPr>
        <p:spPr>
          <a:xfrm>
            <a:off x="516880" y="3091989"/>
            <a:ext cx="11397613" cy="2448723"/>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常温下</a:t>
            </a:r>
            <a:r>
              <a:rPr lang="en-US" altLang="zh-CN" sz="2600" kern="100" dirty="0">
                <a:latin typeface="Times New Roman" panose="02020603050405020304"/>
                <a:ea typeface="微软雅黑" panose="020B0503020204020204" pitchFamily="34" charset="-122"/>
                <a:cs typeface="Courier New" panose="02070309020205020404"/>
              </a:rPr>
              <a:t>Fe</a:t>
            </a:r>
            <a:r>
              <a:rPr lang="zh-CN" altLang="zh-CN" sz="2600" kern="100" dirty="0">
                <a:latin typeface="Times New Roman" panose="02020603050405020304"/>
                <a:ea typeface="微软雅黑" panose="020B0503020204020204" pitchFamily="34" charset="-122"/>
                <a:cs typeface="Times New Roman" panose="02020603050405020304"/>
              </a:rPr>
              <a:t>与水反应生成</a:t>
            </a:r>
            <a:r>
              <a:rPr lang="en-US" altLang="zh-CN" sz="2600" kern="100" dirty="0">
                <a:latin typeface="Times New Roman" panose="02020603050405020304"/>
                <a:ea typeface="微软雅黑" panose="020B0503020204020204" pitchFamily="34" charset="-122"/>
                <a:cs typeface="Courier New" panose="02070309020205020404"/>
              </a:rPr>
              <a:t>Fe</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en-US" altLang="zh-CN" sz="2600" kern="100" dirty="0">
                <a:latin typeface="Times New Roman" panose="02020603050405020304"/>
                <a:ea typeface="微软雅黑" panose="020B0503020204020204" pitchFamily="34" charset="-122"/>
                <a:cs typeface="Courier New" panose="02070309020205020404"/>
              </a:rPr>
              <a:t>O</a:t>
            </a:r>
            <a:r>
              <a:rPr lang="en-US" altLang="zh-CN" sz="2600" kern="100" baseline="-25000" dirty="0">
                <a:latin typeface="Times New Roman" panose="02020603050405020304"/>
                <a:ea typeface="微软雅黑" panose="020B0503020204020204" pitchFamily="34" charset="-122"/>
                <a:cs typeface="Courier New" panose="02070309020205020404"/>
              </a:rPr>
              <a:t>4</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工业上用</a:t>
            </a:r>
            <a:r>
              <a:rPr lang="en-US" altLang="zh-CN" sz="2600" kern="100" dirty="0">
                <a:latin typeface="Times New Roman" panose="02020603050405020304"/>
                <a:ea typeface="微软雅黑" panose="020B0503020204020204" pitchFamily="34" charset="-122"/>
                <a:cs typeface="Courier New" panose="02070309020205020404"/>
              </a:rPr>
              <a:t>CO</a:t>
            </a:r>
            <a:r>
              <a:rPr lang="zh-CN" altLang="zh-CN" sz="2600" kern="100" dirty="0">
                <a:latin typeface="Times New Roman" panose="02020603050405020304"/>
                <a:ea typeface="微软雅黑" panose="020B0503020204020204" pitchFamily="34" charset="-122"/>
                <a:cs typeface="Times New Roman" panose="02020603050405020304"/>
              </a:rPr>
              <a:t>还原</a:t>
            </a:r>
            <a:r>
              <a:rPr lang="en-US" altLang="zh-CN" sz="2600" kern="100" dirty="0">
                <a:latin typeface="Times New Roman" panose="02020603050405020304"/>
                <a:ea typeface="微软雅黑" panose="020B0503020204020204" pitchFamily="34" charset="-122"/>
                <a:cs typeface="Courier New" panose="02070309020205020404"/>
              </a:rPr>
              <a:t>Fe</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O</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炼铁，该反应属于置换反应</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err="1">
                <a:latin typeface="Times New Roman" panose="02020603050405020304"/>
                <a:ea typeface="微软雅黑" panose="020B0503020204020204" pitchFamily="34" charset="-122"/>
                <a:cs typeface="Courier New" panose="02070309020205020404"/>
              </a:rPr>
              <a:t>C.Fe</a:t>
            </a:r>
            <a:r>
              <a:rPr lang="en-US" altLang="zh-CN" sz="2600" kern="100" dirty="0">
                <a:latin typeface="Times New Roman" panose="02020603050405020304"/>
                <a:ea typeface="微软雅黑" panose="020B0503020204020204" pitchFamily="34" charset="-122"/>
                <a:cs typeface="Courier New" panose="02070309020205020404"/>
              </a:rPr>
              <a:t>(OH)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浊液露置于空气中，白色迅速转变为红褐色</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铁表面自然形成的氧化层不能保护内层金属不被空气氧化</a:t>
            </a:r>
            <a:endParaRPr lang="zh-CN" altLang="zh-CN" sz="1050" kern="100" dirty="0">
              <a:effectLst/>
              <a:latin typeface="宋体" panose="02010600030101010101" pitchFamily="2" charset="-122"/>
              <a:cs typeface="Courier New" panose="02070309020205020404"/>
            </a:endParaRPr>
          </a:p>
        </p:txBody>
      </p:sp>
      <p:pic>
        <p:nvPicPr>
          <p:cNvPr id="45058" name="Picture 2" descr="实践应用"/>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97970" y="729449"/>
            <a:ext cx="2127894" cy="52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3" descr="SJ437"/>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35505" y="2789406"/>
            <a:ext cx="2676525" cy="164623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3047990"/>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高温下</a:t>
            </a:r>
            <a:r>
              <a:rPr lang="en-US" altLang="zh-CN" sz="2600" b="1" kern="100" dirty="0">
                <a:solidFill>
                  <a:srgbClr val="0000FF"/>
                </a:solidFill>
                <a:latin typeface="Times New Roman" panose="02020603050405020304"/>
                <a:ea typeface="仿宋_GB2312"/>
                <a:cs typeface="Courier New" panose="02070309020205020404"/>
              </a:rPr>
              <a:t>Fe</a:t>
            </a:r>
            <a:r>
              <a:rPr lang="zh-CN" altLang="zh-CN" sz="2600" b="1" kern="100" dirty="0">
                <a:solidFill>
                  <a:srgbClr val="0000FF"/>
                </a:solidFill>
                <a:latin typeface="Times New Roman" panose="02020603050405020304"/>
                <a:ea typeface="仿宋_GB2312"/>
                <a:cs typeface="Times New Roman" panose="02020603050405020304"/>
              </a:rPr>
              <a:t>与水蒸气反应生成</a:t>
            </a:r>
            <a:r>
              <a:rPr lang="en-US" altLang="zh-CN" sz="2600" b="1" kern="100" dirty="0">
                <a:solidFill>
                  <a:srgbClr val="0000FF"/>
                </a:solidFill>
                <a:latin typeface="Times New Roman" panose="02020603050405020304"/>
                <a:ea typeface="仿宋_GB2312"/>
                <a:cs typeface="Courier New" panose="02070309020205020404"/>
              </a:rPr>
              <a:t>Fe</a:t>
            </a:r>
            <a:r>
              <a:rPr lang="en-US" altLang="zh-CN" sz="2600" b="1" kern="100" baseline="-25000" dirty="0">
                <a:solidFill>
                  <a:srgbClr val="0000FF"/>
                </a:solidFill>
                <a:latin typeface="Times New Roman" panose="02020603050405020304"/>
                <a:ea typeface="仿宋_GB2312"/>
                <a:cs typeface="Courier New" panose="02070309020205020404"/>
              </a:rPr>
              <a:t>3</a:t>
            </a:r>
            <a:r>
              <a:rPr lang="en-US" altLang="zh-CN" sz="2600" b="1" kern="100" dirty="0">
                <a:solidFill>
                  <a:srgbClr val="0000FF"/>
                </a:solidFill>
                <a:latin typeface="Times New Roman" panose="02020603050405020304"/>
                <a:ea typeface="仿宋_GB2312"/>
                <a:cs typeface="Courier New" panose="02070309020205020404"/>
              </a:rPr>
              <a:t>O</a:t>
            </a:r>
            <a:r>
              <a:rPr lang="en-US" altLang="zh-CN" sz="2600" b="1" kern="100" baseline="-25000" dirty="0">
                <a:solidFill>
                  <a:srgbClr val="0000FF"/>
                </a:solidFill>
                <a:latin typeface="Times New Roman" panose="02020603050405020304"/>
                <a:ea typeface="仿宋_GB2312"/>
                <a:cs typeface="Courier New" panose="02070309020205020404"/>
              </a:rPr>
              <a:t>4</a:t>
            </a:r>
            <a:r>
              <a:rPr lang="zh-CN" altLang="zh-CN" sz="2600" b="1" kern="100" dirty="0">
                <a:solidFill>
                  <a:srgbClr val="0000FF"/>
                </a:solidFill>
                <a:latin typeface="Times New Roman" panose="02020603050405020304"/>
                <a:ea typeface="仿宋_GB2312"/>
                <a:cs typeface="Times New Roman" panose="02020603050405020304"/>
              </a:rPr>
              <a:t>，故</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错误；工业上用</a:t>
            </a:r>
            <a:r>
              <a:rPr lang="en-US" altLang="zh-CN" sz="2600" b="1" kern="100" dirty="0">
                <a:solidFill>
                  <a:srgbClr val="0000FF"/>
                </a:solidFill>
                <a:latin typeface="Times New Roman" panose="02020603050405020304"/>
                <a:ea typeface="仿宋_GB2312"/>
                <a:cs typeface="Courier New" panose="02070309020205020404"/>
              </a:rPr>
              <a:t>CO</a:t>
            </a:r>
            <a:r>
              <a:rPr lang="zh-CN" altLang="zh-CN" sz="2600" b="1" kern="100" dirty="0">
                <a:solidFill>
                  <a:srgbClr val="0000FF"/>
                </a:solidFill>
                <a:latin typeface="Times New Roman" panose="02020603050405020304"/>
                <a:ea typeface="仿宋_GB2312"/>
                <a:cs typeface="Times New Roman" panose="02020603050405020304"/>
              </a:rPr>
              <a:t>还原</a:t>
            </a:r>
            <a:r>
              <a:rPr lang="en-US" altLang="zh-CN" sz="2600" b="1" kern="100" dirty="0">
                <a:solidFill>
                  <a:srgbClr val="0000FF"/>
                </a:solidFill>
                <a:latin typeface="Times New Roman" panose="02020603050405020304"/>
                <a:ea typeface="仿宋_GB2312"/>
                <a:cs typeface="Courier New" panose="02070309020205020404"/>
              </a:rPr>
              <a:t>Fe</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O</a:t>
            </a:r>
            <a:r>
              <a:rPr lang="en-US" altLang="zh-CN" sz="2600" b="1" kern="100" baseline="-25000" dirty="0">
                <a:solidFill>
                  <a:srgbClr val="0000FF"/>
                </a:solidFill>
                <a:latin typeface="Times New Roman" panose="02020603050405020304"/>
                <a:ea typeface="仿宋_GB2312"/>
                <a:cs typeface="Courier New" panose="02070309020205020404"/>
              </a:rPr>
              <a:t>3</a:t>
            </a:r>
            <a:r>
              <a:rPr lang="zh-CN" altLang="zh-CN" sz="2600" b="1" kern="100" dirty="0">
                <a:solidFill>
                  <a:srgbClr val="0000FF"/>
                </a:solidFill>
                <a:latin typeface="Times New Roman" panose="02020603050405020304"/>
                <a:ea typeface="仿宋_GB2312"/>
                <a:cs typeface="Times New Roman" panose="02020603050405020304"/>
              </a:rPr>
              <a:t>炼铁，反应物都是化合物，该反应不属于置换反应，故</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错误；</a:t>
            </a:r>
            <a:r>
              <a:rPr lang="en-US" altLang="zh-CN" sz="2600" b="1" kern="100" dirty="0">
                <a:solidFill>
                  <a:srgbClr val="0000FF"/>
                </a:solidFill>
                <a:latin typeface="Times New Roman" panose="02020603050405020304"/>
                <a:ea typeface="仿宋_GB2312"/>
                <a:cs typeface="Courier New" panose="02070309020205020404"/>
              </a:rPr>
              <a:t>Fe(OH)</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浊液露置于空气中，被氧化为氢氧化铁，现象为白色迅速变为灰绿色，最后变为红褐色，故</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错误；金属表面自然形成的氧化层为致密的结构时可保护内层金属，铁的氧化物不是致密的结构，不能保护内层金属，故</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正确</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422426"/>
            <a:ext cx="7815041" cy="1323415"/>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4.</a:t>
            </a:r>
            <a:r>
              <a:rPr lang="en-US" altLang="zh-CN" sz="2600" b="1" kern="100" dirty="0" smtClean="0">
                <a:latin typeface="Times New Roman" panose="02020603050405020304"/>
                <a:ea typeface="楷体_GB2312"/>
                <a:cs typeface="Courier New" panose="02070309020205020404"/>
              </a:rPr>
              <a:t>(</a:t>
            </a:r>
            <a:r>
              <a:rPr lang="en-US" altLang="zh-CN" sz="2600" b="1" kern="100" dirty="0">
                <a:latin typeface="Times New Roman" panose="02020603050405020304"/>
                <a:ea typeface="楷体_GB2312"/>
                <a:cs typeface="Courier New" panose="02070309020205020404"/>
              </a:rPr>
              <a:t>2023·</a:t>
            </a:r>
            <a:r>
              <a:rPr lang="zh-CN" altLang="zh-CN" sz="2600" b="1" kern="100" dirty="0">
                <a:latin typeface="Times New Roman" panose="02020603050405020304"/>
                <a:ea typeface="楷体_GB2312"/>
                <a:cs typeface="Times New Roman" panose="02020603050405020304"/>
              </a:rPr>
              <a:t>青岛一中高一期末</a:t>
            </a:r>
            <a:r>
              <a:rPr lang="en-US" altLang="zh-CN" sz="2600" b="1" kern="100" dirty="0">
                <a:latin typeface="Times New Roman" panose="02020603050405020304"/>
                <a:ea typeface="楷体_GB231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铁广泛应用于人类的生产、生活。</a:t>
            </a:r>
            <a:endParaRPr lang="zh-CN" altLang="zh-CN" sz="1050" kern="100" dirty="0">
              <a:effectLst/>
              <a:latin typeface="宋体" panose="02010600030101010101" pitchFamily="2" charset="-122"/>
              <a:cs typeface="Courier New" panose="02070309020205020404"/>
            </a:endParaRPr>
          </a:p>
        </p:txBody>
      </p:sp>
      <p:sp>
        <p:nvSpPr>
          <p:cNvPr id="7" name="矩形 6"/>
          <p:cNvSpPr/>
          <p:nvPr/>
        </p:nvSpPr>
        <p:spPr>
          <a:xfrm>
            <a:off x="192547" y="1580707"/>
            <a:ext cx="11397613" cy="4924401"/>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Ⅰ</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部分铁及其化合物存在如图转化</a:t>
            </a:r>
            <a:r>
              <a:rPr lang="zh-CN" altLang="zh-CN" sz="2600" kern="100" dirty="0" smtClean="0">
                <a:latin typeface="Times New Roman" panose="02020603050405020304"/>
                <a:ea typeface="微软雅黑" panose="020B0503020204020204" pitchFamily="34" charset="-122"/>
                <a:cs typeface="Times New Roman" panose="02020603050405020304"/>
              </a:rPr>
              <a:t>关系</a:t>
            </a:r>
            <a:r>
              <a:rPr lang="en-US" altLang="zh-CN" sz="2600" kern="100" dirty="0" smtClean="0">
                <a:latin typeface="Times New Roman" panose="02020603050405020304"/>
                <a:ea typeface="微软雅黑" panose="020B0503020204020204" pitchFamily="34" charset="-122"/>
                <a:cs typeface="Courier New" panose="02070309020205020404"/>
              </a:rPr>
              <a:t>(</a:t>
            </a:r>
            <a:r>
              <a:rPr lang="zh-CN" altLang="zh-CN" sz="2600" kern="100" dirty="0" smtClean="0">
                <a:latin typeface="Times New Roman" panose="02020603050405020304"/>
                <a:ea typeface="微软雅黑" panose="020B0503020204020204" pitchFamily="34" charset="-122"/>
                <a:cs typeface="Times New Roman" panose="02020603050405020304"/>
              </a:rPr>
              <a:t>部分反应物</a:t>
            </a:r>
            <a:endParaRPr lang="en-US" altLang="zh-CN" sz="2600" kern="100" dirty="0" smtClean="0">
              <a:latin typeface="Times New Roman" panose="02020603050405020304"/>
              <a:ea typeface="微软雅黑" panose="020B0503020204020204" pitchFamily="34" charset="-122"/>
              <a:cs typeface="Times New Roman" panose="02020603050405020304"/>
            </a:endParaRPr>
          </a:p>
          <a:p>
            <a:pPr algn="just">
              <a:lnSpc>
                <a:spcPct val="150000"/>
              </a:lnSpc>
              <a:spcAft>
                <a:spcPts val="0"/>
              </a:spcAft>
              <a:tabLst>
                <a:tab pos="2610485" algn="l"/>
              </a:tabLst>
            </a:pPr>
            <a:r>
              <a:rPr lang="zh-CN" altLang="zh-CN" sz="2600" kern="100" dirty="0" smtClean="0">
                <a:latin typeface="Times New Roman" panose="02020603050405020304"/>
                <a:ea typeface="微软雅黑" panose="020B0503020204020204" pitchFamily="34" charset="-122"/>
                <a:cs typeface="Times New Roman" panose="02020603050405020304"/>
              </a:rPr>
              <a:t>和反应</a:t>
            </a:r>
            <a:r>
              <a:rPr lang="zh-CN" altLang="zh-CN" sz="2600" kern="100" dirty="0">
                <a:latin typeface="Times New Roman" panose="02020603050405020304"/>
                <a:ea typeface="微软雅黑" panose="020B0503020204020204" pitchFamily="34" charset="-122"/>
                <a:cs typeface="Times New Roman" panose="02020603050405020304"/>
              </a:rPr>
              <a:t>条件已略去</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，回答下列问题。</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(1)a</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三种物质中属于电解质的是</a:t>
            </a:r>
            <a:r>
              <a:rPr lang="en-US" altLang="zh-CN" sz="2600" kern="100" dirty="0">
                <a:latin typeface="Times New Roman" panose="02020603050405020304"/>
                <a:ea typeface="微软雅黑" panose="020B0503020204020204" pitchFamily="34" charset="-122"/>
                <a:cs typeface="Courier New" panose="02070309020205020404"/>
              </a:rPr>
              <a:t>_______________________ (</a:t>
            </a:r>
            <a:r>
              <a:rPr lang="zh-CN" altLang="zh-CN" sz="2600" kern="100" dirty="0">
                <a:latin typeface="Times New Roman" panose="02020603050405020304"/>
                <a:ea typeface="微软雅黑" panose="020B0503020204020204" pitchFamily="34" charset="-122"/>
                <a:cs typeface="Times New Roman" panose="02020603050405020304"/>
              </a:rPr>
              <a:t>填化学式</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(2)</a:t>
            </a:r>
            <a:r>
              <a:rPr lang="en-US" altLang="zh-CN" sz="2600" kern="100" dirty="0">
                <a:latin typeface="宋体" panose="02010600030101010101" pitchFamily="2" charset="-122"/>
                <a:ea typeface="微软雅黑" panose="020B0503020204020204" pitchFamily="34" charset="-122"/>
                <a:cs typeface="Times New Roman" panose="02020603050405020304"/>
              </a:rPr>
              <a:t>①</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宋体" panose="02010600030101010101" pitchFamily="2" charset="-122"/>
                <a:ea typeface="微软雅黑" panose="020B0503020204020204" pitchFamily="34" charset="-122"/>
                <a:cs typeface="Times New Roman" panose="02020603050405020304"/>
              </a:rPr>
              <a:t>⑤</a:t>
            </a:r>
            <a:r>
              <a:rPr lang="zh-CN" altLang="zh-CN" sz="2600" kern="100" dirty="0">
                <a:latin typeface="Times New Roman" panose="02020603050405020304"/>
                <a:ea typeface="微软雅黑" panose="020B0503020204020204" pitchFamily="34" charset="-122"/>
                <a:cs typeface="Times New Roman" panose="02020603050405020304"/>
              </a:rPr>
              <a:t>反应中，既是化合反应又是氧化还原反应的有</a:t>
            </a:r>
            <a:r>
              <a:rPr lang="en-US" altLang="zh-CN" sz="2600" kern="100" dirty="0">
                <a:latin typeface="Times New Roman" panose="02020603050405020304"/>
                <a:ea typeface="微软雅黑" panose="020B0503020204020204" pitchFamily="34" charset="-122"/>
                <a:cs typeface="Courier New" panose="02070309020205020404"/>
              </a:rPr>
              <a:t>________(</a:t>
            </a:r>
            <a:r>
              <a:rPr lang="zh-CN" altLang="zh-CN" sz="2600" kern="100" dirty="0">
                <a:latin typeface="Times New Roman" panose="02020603050405020304"/>
                <a:ea typeface="微软雅黑" panose="020B0503020204020204" pitchFamily="34" charset="-122"/>
                <a:cs typeface="Times New Roman" panose="02020603050405020304"/>
              </a:rPr>
              <a:t>填标号</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。写出</a:t>
            </a:r>
            <a:r>
              <a:rPr lang="en-US" altLang="zh-CN" sz="2600" kern="100" dirty="0">
                <a:latin typeface="宋体" panose="02010600030101010101" pitchFamily="2" charset="-122"/>
                <a:ea typeface="微软雅黑" panose="020B0503020204020204" pitchFamily="34" charset="-122"/>
                <a:cs typeface="Times New Roman" panose="02020603050405020304"/>
              </a:rPr>
              <a:t>⑤</a:t>
            </a:r>
            <a:r>
              <a:rPr lang="zh-CN" altLang="zh-CN" sz="2600" kern="100" dirty="0">
                <a:latin typeface="Times New Roman" panose="02020603050405020304"/>
                <a:ea typeface="微软雅黑" panose="020B0503020204020204" pitchFamily="34" charset="-122"/>
                <a:cs typeface="Times New Roman" panose="02020603050405020304"/>
              </a:rPr>
              <a:t>的化学反应方程式</a:t>
            </a:r>
            <a:r>
              <a:rPr lang="en-US" altLang="zh-CN" sz="2600" kern="100" dirty="0" smtClean="0">
                <a:latin typeface="Times New Roman" panose="02020603050405020304"/>
                <a:ea typeface="微软雅黑" panose="020B0503020204020204" pitchFamily="34" charset="-122"/>
                <a:cs typeface="Courier New" panose="02070309020205020404"/>
              </a:rPr>
              <a:t>___________________________________</a:t>
            </a:r>
            <a:r>
              <a:rPr lang="zh-CN" altLang="zh-CN" sz="2600" kern="100" dirty="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将</a:t>
            </a:r>
            <a:r>
              <a:rPr lang="en-US" altLang="zh-CN" sz="2600" kern="100" dirty="0">
                <a:latin typeface="Times New Roman" panose="02020603050405020304"/>
                <a:ea typeface="微软雅黑" panose="020B0503020204020204" pitchFamily="34" charset="-122"/>
                <a:cs typeface="Courier New" panose="02070309020205020404"/>
              </a:rPr>
              <a:t>e</a:t>
            </a:r>
            <a:r>
              <a:rPr lang="zh-CN" altLang="zh-CN" sz="2600" kern="100" dirty="0">
                <a:latin typeface="Times New Roman" panose="02020603050405020304"/>
                <a:ea typeface="微软雅黑" panose="020B0503020204020204" pitchFamily="34" charset="-122"/>
                <a:cs typeface="Times New Roman" panose="02020603050405020304"/>
              </a:rPr>
              <a:t>的浓溶液滴加到沸水中可得到红褐色液体，该液体属于一种特殊的分散系。该分散系中分散质的微粒直径范围为</a:t>
            </a:r>
            <a:r>
              <a:rPr lang="en-US" altLang="zh-CN" sz="2600" kern="100" dirty="0">
                <a:latin typeface="Times New Roman" panose="02020603050405020304"/>
                <a:ea typeface="微软雅黑" panose="020B0503020204020204" pitchFamily="34" charset="-122"/>
                <a:cs typeface="Courier New" panose="02070309020205020404"/>
              </a:rPr>
              <a:t>____________</a:t>
            </a:r>
            <a:r>
              <a:rPr lang="zh-CN" altLang="zh-CN" sz="2600" kern="100" dirty="0">
                <a:latin typeface="Times New Roman" panose="02020603050405020304"/>
                <a:ea typeface="微软雅黑" panose="020B0503020204020204" pitchFamily="34" charset="-122"/>
                <a:cs typeface="Times New Roman" panose="02020603050405020304"/>
              </a:rPr>
              <a:t>。鉴别</a:t>
            </a:r>
            <a:r>
              <a:rPr lang="en-US" altLang="zh-CN" sz="2600" kern="100" dirty="0">
                <a:latin typeface="Times New Roman" panose="02020603050405020304"/>
                <a:ea typeface="微软雅黑" panose="020B0503020204020204" pitchFamily="34" charset="-122"/>
                <a:cs typeface="Courier New" panose="02070309020205020404"/>
              </a:rPr>
              <a:t>e</a:t>
            </a:r>
            <a:r>
              <a:rPr lang="zh-CN" altLang="zh-CN" sz="2600" kern="100" dirty="0">
                <a:latin typeface="Times New Roman" panose="02020603050405020304"/>
                <a:ea typeface="微软雅黑" panose="020B0503020204020204" pitchFamily="34" charset="-122"/>
                <a:cs typeface="Times New Roman" panose="02020603050405020304"/>
              </a:rPr>
              <a:t>的浓溶液与该分散系的方法为</a:t>
            </a:r>
            <a:r>
              <a:rPr lang="en-US" altLang="zh-CN" sz="2600" kern="100" dirty="0">
                <a:latin typeface="Times New Roman" panose="02020603050405020304"/>
                <a:ea typeface="微软雅黑" panose="020B0503020204020204" pitchFamily="34" charset="-122"/>
                <a:cs typeface="Courier New" panose="02070309020205020404"/>
              </a:rPr>
              <a:t>____________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pic>
        <p:nvPicPr>
          <p:cNvPr id="46082" name="Picture 2" descr="SJ538"/>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61243" y="667888"/>
            <a:ext cx="3114676" cy="191672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6383300" y="2815748"/>
            <a:ext cx="2424062" cy="492443"/>
          </a:xfrm>
          <a:prstGeom prst="rect">
            <a:avLst/>
          </a:prstGeom>
        </p:spPr>
        <p:txBody>
          <a:bodyPr wrap="none">
            <a:spAutoFit/>
          </a:bodyPr>
          <a:lstStyle/>
          <a:p>
            <a:r>
              <a:rPr lang="en-US" altLang="zh-CN" sz="2600" dirty="0">
                <a:solidFill>
                  <a:srgbClr val="C00000"/>
                </a:solidFill>
                <a:latin typeface="Times New Roman" panose="02020603050405020304"/>
                <a:ea typeface="微软雅黑" panose="020B0503020204020204" pitchFamily="34" charset="-122"/>
              </a:rPr>
              <a:t>FeCl</a:t>
            </a:r>
            <a:r>
              <a:rPr lang="en-US" altLang="zh-CN" sz="2600" baseline="-25000" dirty="0">
                <a:solidFill>
                  <a:srgbClr val="C00000"/>
                </a:solidFill>
                <a:latin typeface="Times New Roman" panose="02020603050405020304"/>
                <a:ea typeface="微软雅黑" panose="020B0503020204020204" pitchFamily="34" charset="-122"/>
              </a:rPr>
              <a:t>2</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a:t>
            </a:r>
            <a:r>
              <a:rPr lang="en-US" altLang="zh-CN" sz="2600" dirty="0">
                <a:solidFill>
                  <a:srgbClr val="C00000"/>
                </a:solidFill>
                <a:latin typeface="Times New Roman" panose="02020603050405020304"/>
                <a:ea typeface="微软雅黑" panose="020B0503020204020204" pitchFamily="34" charset="-122"/>
              </a:rPr>
              <a:t>Fe(OH)</a:t>
            </a:r>
            <a:r>
              <a:rPr lang="en-US" altLang="zh-CN" sz="2600" baseline="-25000" dirty="0">
                <a:solidFill>
                  <a:srgbClr val="C00000"/>
                </a:solidFill>
                <a:latin typeface="Times New Roman" panose="02020603050405020304"/>
                <a:ea typeface="微软雅黑" panose="020B0503020204020204" pitchFamily="34" charset="-122"/>
              </a:rPr>
              <a:t>2</a:t>
            </a:r>
            <a:endParaRPr lang="zh-CN" altLang="en-US" sz="2600" dirty="0"/>
          </a:p>
        </p:txBody>
      </p:sp>
      <p:sp>
        <p:nvSpPr>
          <p:cNvPr id="10" name="矩形 9"/>
          <p:cNvSpPr/>
          <p:nvPr/>
        </p:nvSpPr>
        <p:spPr>
          <a:xfrm>
            <a:off x="8688362" y="3428843"/>
            <a:ext cx="1184940" cy="492443"/>
          </a:xfrm>
          <a:prstGeom prst="rect">
            <a:avLst/>
          </a:prstGeom>
        </p:spPr>
        <p:txBody>
          <a:bodyPr wrap="none">
            <a:spAutoFit/>
          </a:bodyPr>
          <a:lstStyle/>
          <a:p>
            <a:r>
              <a:rPr lang="en-US" altLang="zh-CN" sz="2600">
                <a:solidFill>
                  <a:srgbClr val="C00000"/>
                </a:solidFill>
                <a:latin typeface="宋体" panose="02010600030101010101" pitchFamily="2" charset="-122"/>
                <a:ea typeface="微软雅黑" panose="020B0503020204020204" pitchFamily="34" charset="-122"/>
                <a:cs typeface="Times New Roman" panose="02020603050405020304"/>
              </a:rPr>
              <a:t>②③⑤</a:t>
            </a:r>
            <a:endParaRPr lang="zh-CN" altLang="en-US" sz="2600" dirty="0"/>
          </a:p>
        </p:txBody>
      </p:sp>
      <p:sp>
        <p:nvSpPr>
          <p:cNvPr id="11" name="矩形 10"/>
          <p:cNvSpPr/>
          <p:nvPr/>
        </p:nvSpPr>
        <p:spPr>
          <a:xfrm>
            <a:off x="4330689" y="4007012"/>
            <a:ext cx="5128648" cy="492443"/>
          </a:xfrm>
          <a:prstGeom prst="rect">
            <a:avLst/>
          </a:prstGeom>
        </p:spPr>
        <p:txBody>
          <a:bodyPr wrap="none">
            <a:spAutoFit/>
          </a:bodyPr>
          <a:lstStyle/>
          <a:p>
            <a:r>
              <a:rPr lang="en-US" altLang="zh-CN" sz="2600" dirty="0" smtClean="0">
                <a:solidFill>
                  <a:srgbClr val="C00000"/>
                </a:solidFill>
                <a:latin typeface="Times New Roman" panose="02020603050405020304"/>
                <a:ea typeface="微软雅黑" panose="020B0503020204020204" pitchFamily="34" charset="-122"/>
              </a:rPr>
              <a:t>4Fe(OH)</a:t>
            </a:r>
            <a:r>
              <a:rPr lang="en-US" altLang="zh-CN" sz="2600" baseline="-25000" dirty="0" smtClean="0">
                <a:solidFill>
                  <a:srgbClr val="C00000"/>
                </a:solidFill>
                <a:latin typeface="Times New Roman" panose="02020603050405020304"/>
                <a:ea typeface="微软雅黑" panose="020B0503020204020204" pitchFamily="34" charset="-122"/>
              </a:rPr>
              <a:t>2</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a:t>
            </a:r>
            <a:r>
              <a:rPr lang="en-US" altLang="zh-CN" sz="2600" dirty="0">
                <a:solidFill>
                  <a:srgbClr val="C00000"/>
                </a:solidFill>
                <a:latin typeface="Times New Roman" panose="02020603050405020304"/>
                <a:ea typeface="微软雅黑" panose="020B0503020204020204" pitchFamily="34" charset="-122"/>
              </a:rPr>
              <a:t>O</a:t>
            </a:r>
            <a:r>
              <a:rPr lang="en-US" altLang="zh-CN" sz="2600" baseline="-25000" dirty="0">
                <a:solidFill>
                  <a:srgbClr val="C00000"/>
                </a:solidFill>
                <a:latin typeface="Times New Roman" panose="02020603050405020304"/>
                <a:ea typeface="微软雅黑" panose="020B0503020204020204" pitchFamily="34" charset="-122"/>
              </a:rPr>
              <a:t>2</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a:t>
            </a:r>
            <a:r>
              <a:rPr lang="en-US" altLang="zh-CN" sz="2600" dirty="0">
                <a:solidFill>
                  <a:srgbClr val="C00000"/>
                </a:solidFill>
                <a:latin typeface="Times New Roman" panose="02020603050405020304"/>
                <a:ea typeface="微软雅黑" panose="020B0503020204020204" pitchFamily="34" charset="-122"/>
              </a:rPr>
              <a:t>2H</a:t>
            </a:r>
            <a:r>
              <a:rPr lang="en-US" altLang="zh-CN" sz="2600" baseline="-25000" dirty="0">
                <a:solidFill>
                  <a:srgbClr val="C00000"/>
                </a:solidFill>
                <a:latin typeface="Times New Roman" panose="02020603050405020304"/>
                <a:ea typeface="微软雅黑" panose="020B0503020204020204" pitchFamily="34" charset="-122"/>
              </a:rPr>
              <a:t>2</a:t>
            </a:r>
            <a:r>
              <a:rPr lang="en-US" altLang="zh-CN" sz="2600" dirty="0">
                <a:solidFill>
                  <a:srgbClr val="C00000"/>
                </a:solidFill>
                <a:latin typeface="Times New Roman" panose="02020603050405020304"/>
                <a:ea typeface="微软雅黑" panose="020B0503020204020204" pitchFamily="34" charset="-122"/>
              </a:rPr>
              <a:t>O</a:t>
            </a:r>
            <a:r>
              <a:rPr lang="en-US" altLang="zh-CN" sz="2600" spc="-80" dirty="0">
                <a:solidFill>
                  <a:srgbClr val="C00000"/>
                </a:solidFill>
                <a:latin typeface="Times New Roman" panose="02020603050405020304"/>
                <a:ea typeface="微软雅黑" panose="020B0503020204020204" pitchFamily="34" charset="-122"/>
              </a:rPr>
              <a:t>==</a:t>
            </a:r>
            <a:r>
              <a:rPr lang="en-US" altLang="zh-CN" sz="2600" dirty="0">
                <a:solidFill>
                  <a:srgbClr val="C00000"/>
                </a:solidFill>
                <a:latin typeface="Times New Roman" panose="02020603050405020304"/>
                <a:ea typeface="微软雅黑" panose="020B0503020204020204" pitchFamily="34" charset="-122"/>
              </a:rPr>
              <a:t>=4Fe(OH)</a:t>
            </a:r>
            <a:r>
              <a:rPr lang="en-US" altLang="zh-CN" sz="2600" baseline="-25000" dirty="0">
                <a:solidFill>
                  <a:srgbClr val="C00000"/>
                </a:solidFill>
                <a:latin typeface="Times New Roman" panose="02020603050405020304"/>
                <a:ea typeface="微软雅黑" panose="020B0503020204020204" pitchFamily="34" charset="-122"/>
              </a:rPr>
              <a:t>3</a:t>
            </a:r>
            <a:endParaRPr lang="zh-CN" altLang="en-US" sz="2600" dirty="0"/>
          </a:p>
        </p:txBody>
      </p:sp>
      <p:sp>
        <p:nvSpPr>
          <p:cNvPr id="12" name="矩形 11"/>
          <p:cNvSpPr/>
          <p:nvPr/>
        </p:nvSpPr>
        <p:spPr>
          <a:xfrm>
            <a:off x="6429177" y="5292573"/>
            <a:ext cx="1694695" cy="492443"/>
          </a:xfrm>
          <a:prstGeom prst="rect">
            <a:avLst/>
          </a:prstGeom>
        </p:spPr>
        <p:txBody>
          <a:bodyPr wrap="none">
            <a:spAutoFit/>
          </a:bodyPr>
          <a:lstStyle/>
          <a:p>
            <a:r>
              <a:rPr lang="en-US" altLang="zh-CN" sz="2600">
                <a:solidFill>
                  <a:srgbClr val="C00000"/>
                </a:solidFill>
                <a:latin typeface="Times New Roman" panose="02020603050405020304"/>
                <a:ea typeface="微软雅黑" panose="020B0503020204020204" pitchFamily="34" charset="-122"/>
              </a:rPr>
              <a:t>1</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a:t>
            </a:r>
            <a:r>
              <a:rPr lang="en-US" altLang="zh-CN" sz="2600" dirty="0">
                <a:solidFill>
                  <a:srgbClr val="C00000"/>
                </a:solidFill>
                <a:latin typeface="Times New Roman" panose="02020603050405020304"/>
                <a:ea typeface="微软雅黑" panose="020B0503020204020204" pitchFamily="34" charset="-122"/>
              </a:rPr>
              <a:t>100 nm</a:t>
            </a:r>
            <a:endParaRPr lang="zh-CN" altLang="en-US" sz="2600" dirty="0"/>
          </a:p>
        </p:txBody>
      </p:sp>
      <p:sp>
        <p:nvSpPr>
          <p:cNvPr id="13" name="矩形 12"/>
          <p:cNvSpPr/>
          <p:nvPr/>
        </p:nvSpPr>
        <p:spPr>
          <a:xfrm>
            <a:off x="2619359" y="5832642"/>
            <a:ext cx="1851789"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pitchFamily="34" charset="-122"/>
                <a:cs typeface="Times New Roman" panose="02020603050405020304"/>
              </a:rPr>
              <a:t>丁达尔效应</a:t>
            </a:r>
            <a:endParaRPr lang="zh-CN" altLang="en-US" sz="2600" dirty="0"/>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2"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669347"/>
            <a:ext cx="11654075" cy="5640815"/>
          </a:xfrm>
          <a:prstGeom prst="rect">
            <a:avLst/>
          </a:prstGeom>
        </p:spPr>
        <p:txBody>
          <a:bodyPr wrap="square" lIns="121898" tIns="60948" rIns="121898" bIns="60948">
            <a:spAutoFit/>
          </a:bodyPr>
          <a:lstStyle/>
          <a:p>
            <a:pPr algn="just">
              <a:lnSpc>
                <a:spcPct val="14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en-US" altLang="zh-CN" sz="2600" b="1" kern="100" dirty="0">
                <a:solidFill>
                  <a:srgbClr val="0000FF"/>
                </a:solidFill>
                <a:latin typeface="宋体" panose="02010600030101010101" pitchFamily="2" charset="-122"/>
                <a:ea typeface="仿宋_GB2312"/>
                <a:cs typeface="Times New Roman" panose="02020603050405020304"/>
              </a:rPr>
              <a:t>Ⅰ</a:t>
            </a:r>
            <a:r>
              <a:rPr lang="en-US" altLang="zh-CN" sz="2600" b="1" kern="100" dirty="0">
                <a:solidFill>
                  <a:srgbClr val="0000FF"/>
                </a:solidFill>
                <a:latin typeface="Times New Roman" panose="02020603050405020304"/>
                <a:ea typeface="仿宋_GB2312"/>
                <a:cs typeface="Courier New" panose="02070309020205020404"/>
              </a:rPr>
              <a:t>.(1)</a:t>
            </a:r>
            <a:r>
              <a:rPr lang="zh-CN" altLang="zh-CN" sz="2600" b="1" kern="100" dirty="0">
                <a:solidFill>
                  <a:srgbClr val="0000FF"/>
                </a:solidFill>
                <a:latin typeface="Times New Roman" panose="02020603050405020304"/>
                <a:ea typeface="仿宋_GB2312"/>
                <a:cs typeface="Times New Roman" panose="02020603050405020304"/>
              </a:rPr>
              <a:t>根据物质类别和铁元素的化合价可知，</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为</a:t>
            </a:r>
            <a:r>
              <a:rPr lang="en-US" altLang="zh-CN" sz="2600" b="1" kern="100" dirty="0">
                <a:solidFill>
                  <a:srgbClr val="0000FF"/>
                </a:solidFill>
                <a:latin typeface="Times New Roman" panose="02020603050405020304"/>
                <a:ea typeface="仿宋_GB2312"/>
                <a:cs typeface="Courier New" panose="02070309020205020404"/>
              </a:rPr>
              <a:t>Fe</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为</a:t>
            </a:r>
            <a:r>
              <a:rPr lang="en-US" altLang="zh-CN" sz="2600" b="1" kern="100" dirty="0">
                <a:solidFill>
                  <a:srgbClr val="0000FF"/>
                </a:solidFill>
                <a:latin typeface="Times New Roman" panose="02020603050405020304"/>
                <a:ea typeface="仿宋_GB2312"/>
                <a:cs typeface="Courier New" panose="02070309020205020404"/>
              </a:rPr>
              <a:t>FeCl</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e</a:t>
            </a:r>
            <a:r>
              <a:rPr lang="zh-CN" altLang="zh-CN" sz="2600" b="1" kern="100" dirty="0">
                <a:solidFill>
                  <a:srgbClr val="0000FF"/>
                </a:solidFill>
                <a:latin typeface="Times New Roman" panose="02020603050405020304"/>
                <a:ea typeface="仿宋_GB2312"/>
                <a:cs typeface="Times New Roman" panose="02020603050405020304"/>
              </a:rPr>
              <a:t>为</a:t>
            </a:r>
            <a:r>
              <a:rPr lang="en-US" altLang="zh-CN" sz="2600" b="1" kern="100" dirty="0">
                <a:solidFill>
                  <a:srgbClr val="0000FF"/>
                </a:solidFill>
                <a:latin typeface="Times New Roman" panose="02020603050405020304"/>
                <a:ea typeface="仿宋_GB2312"/>
                <a:cs typeface="Courier New" panose="02070309020205020404"/>
              </a:rPr>
              <a:t>FeCl</a:t>
            </a:r>
            <a:r>
              <a:rPr lang="en-US" altLang="zh-CN" sz="2600" b="1" kern="100" baseline="-25000" dirty="0">
                <a:solidFill>
                  <a:srgbClr val="0000FF"/>
                </a:solidFill>
                <a:latin typeface="Times New Roman" panose="02020603050405020304"/>
                <a:ea typeface="仿宋_GB2312"/>
                <a:cs typeface="Courier New" panose="02070309020205020404"/>
              </a:rPr>
              <a:t>3</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为</a:t>
            </a:r>
            <a:r>
              <a:rPr lang="en-US" altLang="zh-CN" sz="2600" b="1" kern="100" dirty="0">
                <a:solidFill>
                  <a:srgbClr val="0000FF"/>
                </a:solidFill>
                <a:latin typeface="Times New Roman" panose="02020603050405020304"/>
                <a:ea typeface="仿宋_GB2312"/>
                <a:cs typeface="Courier New" panose="02070309020205020404"/>
              </a:rPr>
              <a:t>Fe(OH)</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为</a:t>
            </a:r>
            <a:r>
              <a:rPr lang="en-US" altLang="zh-CN" sz="2600" b="1" kern="100" dirty="0">
                <a:solidFill>
                  <a:srgbClr val="0000FF"/>
                </a:solidFill>
                <a:latin typeface="Times New Roman" panose="02020603050405020304"/>
                <a:ea typeface="仿宋_GB2312"/>
                <a:cs typeface="Courier New" panose="02070309020205020404"/>
              </a:rPr>
              <a:t>Fe(OH)</a:t>
            </a:r>
            <a:r>
              <a:rPr lang="en-US" altLang="zh-CN" sz="2600" b="1" kern="100" baseline="-25000" dirty="0">
                <a:solidFill>
                  <a:srgbClr val="0000FF"/>
                </a:solidFill>
                <a:latin typeface="Times New Roman" panose="02020603050405020304"/>
                <a:ea typeface="仿宋_GB2312"/>
                <a:cs typeface="Courier New" panose="02070309020205020404"/>
              </a:rPr>
              <a:t>3</a:t>
            </a:r>
            <a:r>
              <a:rPr lang="zh-CN" altLang="zh-CN" sz="2600" b="1" kern="100" dirty="0">
                <a:solidFill>
                  <a:srgbClr val="0000FF"/>
                </a:solidFill>
                <a:latin typeface="Times New Roman" panose="02020603050405020304"/>
                <a:ea typeface="仿宋_GB2312"/>
                <a:cs typeface="Times New Roman" panose="02020603050405020304"/>
              </a:rPr>
              <a:t>。电解质为在水溶液中或熔融状态下能导电的化合物，酸、碱、盐属于电解质，故</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三种物质中属于电解质的是</a:t>
            </a:r>
            <a:r>
              <a:rPr lang="en-US" altLang="zh-CN" sz="2600" b="1" kern="100" dirty="0">
                <a:solidFill>
                  <a:srgbClr val="0000FF"/>
                </a:solidFill>
                <a:latin typeface="Times New Roman" panose="02020603050405020304"/>
                <a:ea typeface="仿宋_GB2312"/>
                <a:cs typeface="Courier New" panose="02070309020205020404"/>
              </a:rPr>
              <a:t>FeCl</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Fe(OH)</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宋体" panose="02010600030101010101" pitchFamily="2" charset="-122"/>
                <a:ea typeface="仿宋_GB2312"/>
                <a:cs typeface="Times New Roman" panose="02020603050405020304"/>
              </a:rPr>
              <a:t>①</a:t>
            </a:r>
            <a:r>
              <a:rPr lang="zh-CN" altLang="zh-CN" sz="2600" b="1" kern="100" dirty="0">
                <a:solidFill>
                  <a:srgbClr val="0000FF"/>
                </a:solidFill>
                <a:latin typeface="Times New Roman" panose="02020603050405020304"/>
                <a:ea typeface="仿宋_GB2312"/>
                <a:cs typeface="Times New Roman" panose="02020603050405020304"/>
              </a:rPr>
              <a:t>为置换反应；</a:t>
            </a:r>
            <a:r>
              <a:rPr lang="en-US" altLang="zh-CN" sz="2600" b="1" kern="100" dirty="0">
                <a:solidFill>
                  <a:srgbClr val="0000FF"/>
                </a:solidFill>
                <a:latin typeface="宋体" panose="02010600030101010101" pitchFamily="2" charset="-122"/>
                <a:ea typeface="仿宋_GB2312"/>
                <a:cs typeface="Times New Roman" panose="02020603050405020304"/>
              </a:rPr>
              <a:t>④</a:t>
            </a:r>
            <a:r>
              <a:rPr lang="zh-CN" altLang="zh-CN" sz="2600" b="1" kern="100" dirty="0">
                <a:solidFill>
                  <a:srgbClr val="0000FF"/>
                </a:solidFill>
                <a:latin typeface="Times New Roman" panose="02020603050405020304"/>
                <a:ea typeface="仿宋_GB2312"/>
                <a:cs typeface="Times New Roman" panose="02020603050405020304"/>
              </a:rPr>
              <a:t>反应中</a:t>
            </a:r>
            <a:r>
              <a:rPr lang="en-US" altLang="zh-CN" sz="2600" b="1" kern="100" dirty="0">
                <a:solidFill>
                  <a:srgbClr val="0000FF"/>
                </a:solidFill>
                <a:latin typeface="Times New Roman" panose="02020603050405020304"/>
                <a:ea typeface="仿宋_GB2312"/>
                <a:cs typeface="Courier New" panose="02070309020205020404"/>
              </a:rPr>
              <a:t>Fe</a:t>
            </a:r>
            <a:r>
              <a:rPr lang="zh-CN" altLang="zh-CN" sz="2600" b="1" kern="100" dirty="0">
                <a:solidFill>
                  <a:srgbClr val="0000FF"/>
                </a:solidFill>
                <a:latin typeface="Times New Roman" panose="02020603050405020304"/>
                <a:ea typeface="仿宋_GB2312"/>
                <a:cs typeface="Times New Roman" panose="02020603050405020304"/>
              </a:rPr>
              <a:t>的化合价没有发生变化，</a:t>
            </a:r>
            <a:r>
              <a:rPr lang="en-US" altLang="zh-CN" sz="2600" b="1" kern="100" dirty="0">
                <a:solidFill>
                  <a:srgbClr val="0000FF"/>
                </a:solidFill>
                <a:latin typeface="宋体" panose="02010600030101010101" pitchFamily="2" charset="-122"/>
                <a:ea typeface="仿宋_GB2312"/>
                <a:cs typeface="Times New Roman" panose="02020603050405020304"/>
              </a:rPr>
              <a:t>③</a:t>
            </a:r>
            <a:r>
              <a:rPr lang="zh-CN" altLang="zh-CN" sz="2600" b="1" kern="100" dirty="0">
                <a:solidFill>
                  <a:srgbClr val="0000FF"/>
                </a:solidFill>
                <a:latin typeface="Times New Roman" panose="02020603050405020304"/>
                <a:ea typeface="仿宋_GB2312"/>
                <a:cs typeface="Times New Roman" panose="02020603050405020304"/>
              </a:rPr>
              <a:t>中氯气与铁点燃生成氯化铁；</a:t>
            </a:r>
            <a:r>
              <a:rPr lang="en-US" altLang="zh-CN" sz="2600" b="1" kern="100" dirty="0">
                <a:solidFill>
                  <a:srgbClr val="0000FF"/>
                </a:solidFill>
                <a:latin typeface="宋体" panose="02010600030101010101" pitchFamily="2" charset="-122"/>
                <a:ea typeface="仿宋_GB2312"/>
                <a:cs typeface="Times New Roman" panose="02020603050405020304"/>
              </a:rPr>
              <a:t>②</a:t>
            </a:r>
            <a:r>
              <a:rPr lang="zh-CN" altLang="zh-CN" sz="2600" b="1" kern="100" dirty="0">
                <a:solidFill>
                  <a:srgbClr val="0000FF"/>
                </a:solidFill>
                <a:latin typeface="Times New Roman" panose="02020603050405020304"/>
                <a:ea typeface="仿宋_GB2312"/>
                <a:cs typeface="Times New Roman" panose="02020603050405020304"/>
              </a:rPr>
              <a:t>氯气与氯化亚铁反应生成氯化铁；</a:t>
            </a:r>
            <a:r>
              <a:rPr lang="en-US" altLang="zh-CN" sz="2600" b="1" kern="100" dirty="0">
                <a:solidFill>
                  <a:srgbClr val="0000FF"/>
                </a:solidFill>
                <a:latin typeface="宋体" panose="02010600030101010101" pitchFamily="2" charset="-122"/>
                <a:ea typeface="仿宋_GB2312"/>
                <a:cs typeface="Times New Roman" panose="02020603050405020304"/>
              </a:rPr>
              <a:t>⑤</a:t>
            </a:r>
            <a:r>
              <a:rPr lang="zh-CN" altLang="zh-CN" sz="2600" b="1" kern="100" dirty="0">
                <a:solidFill>
                  <a:srgbClr val="0000FF"/>
                </a:solidFill>
                <a:latin typeface="Times New Roman" panose="02020603050405020304"/>
                <a:ea typeface="仿宋_GB2312"/>
                <a:cs typeface="Times New Roman" panose="02020603050405020304"/>
              </a:rPr>
              <a:t>氢氧化亚铁与氧气、水反应生成氢氧化铁；故</a:t>
            </a:r>
            <a:r>
              <a:rPr lang="en-US" altLang="zh-CN" sz="2600" b="1" kern="100" dirty="0">
                <a:solidFill>
                  <a:srgbClr val="0000FF"/>
                </a:solidFill>
                <a:latin typeface="宋体" panose="02010600030101010101" pitchFamily="2" charset="-122"/>
                <a:ea typeface="仿宋_GB2312"/>
                <a:cs typeface="Times New Roman" panose="02020603050405020304"/>
              </a:rPr>
              <a:t>①</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宋体" panose="02010600030101010101" pitchFamily="2" charset="-122"/>
                <a:ea typeface="仿宋_GB2312"/>
                <a:cs typeface="Times New Roman" panose="02020603050405020304"/>
              </a:rPr>
              <a:t>⑤</a:t>
            </a:r>
            <a:r>
              <a:rPr lang="zh-CN" altLang="zh-CN" sz="2600" b="1" kern="100" dirty="0">
                <a:solidFill>
                  <a:srgbClr val="0000FF"/>
                </a:solidFill>
                <a:latin typeface="Times New Roman" panose="02020603050405020304"/>
                <a:ea typeface="仿宋_GB2312"/>
                <a:cs typeface="Times New Roman" panose="02020603050405020304"/>
              </a:rPr>
              <a:t>反应中，既是化合反应又是氧化还原反应的有</a:t>
            </a:r>
            <a:r>
              <a:rPr lang="zh-CN" altLang="zh-CN" sz="2600" b="1" kern="100" dirty="0">
                <a:solidFill>
                  <a:srgbClr val="0000FF"/>
                </a:solidFill>
                <a:latin typeface="宋体" panose="02010600030101010101" pitchFamily="2" charset="-122"/>
                <a:ea typeface="仿宋_GB2312"/>
                <a:cs typeface="Times New Roman" panose="02020603050405020304"/>
              </a:rPr>
              <a:t>②③⑤</a:t>
            </a:r>
            <a:r>
              <a:rPr lang="zh-CN" altLang="zh-CN" sz="2600" b="1" kern="100" dirty="0">
                <a:solidFill>
                  <a:srgbClr val="0000FF"/>
                </a:solidFill>
                <a:latin typeface="Times New Roman" panose="02020603050405020304"/>
                <a:ea typeface="仿宋_GB2312"/>
                <a:cs typeface="Times New Roman" panose="02020603050405020304"/>
              </a:rPr>
              <a:t>。</a:t>
            </a:r>
            <a:r>
              <a:rPr lang="zh-CN" altLang="zh-CN" sz="2600" b="1" kern="100" dirty="0">
                <a:solidFill>
                  <a:srgbClr val="0000FF"/>
                </a:solidFill>
                <a:latin typeface="宋体" panose="02010600030101010101" pitchFamily="2" charset="-122"/>
                <a:ea typeface="仿宋_GB2312"/>
                <a:cs typeface="Times New Roman" panose="02020603050405020304"/>
              </a:rPr>
              <a:t>⑤</a:t>
            </a:r>
            <a:r>
              <a:rPr lang="zh-CN" altLang="zh-CN" sz="2600" b="1" kern="100" dirty="0">
                <a:solidFill>
                  <a:srgbClr val="0000FF"/>
                </a:solidFill>
                <a:latin typeface="Times New Roman" panose="02020603050405020304"/>
                <a:ea typeface="仿宋_GB2312"/>
                <a:cs typeface="Times New Roman" panose="02020603050405020304"/>
              </a:rPr>
              <a:t>的化学反应方程式为</a:t>
            </a:r>
            <a:r>
              <a:rPr lang="en-US" altLang="zh-CN" sz="2600" b="1" kern="100" dirty="0">
                <a:solidFill>
                  <a:srgbClr val="0000FF"/>
                </a:solidFill>
                <a:latin typeface="Times New Roman" panose="02020603050405020304"/>
                <a:ea typeface="仿宋_GB2312"/>
                <a:cs typeface="Courier New" panose="02070309020205020404"/>
              </a:rPr>
              <a:t>4Fe(OH)</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O</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2H</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O</a:t>
            </a:r>
            <a:r>
              <a:rPr lang="en-US" altLang="zh-CN" sz="2600" b="1" kern="100" spc="-80" dirty="0">
                <a:solidFill>
                  <a:srgbClr val="0000FF"/>
                </a:solidFill>
                <a:latin typeface="Times New Roman" panose="02020603050405020304"/>
                <a:ea typeface="仿宋_GB2312"/>
                <a:cs typeface="Courier New" panose="02070309020205020404"/>
              </a:rPr>
              <a:t>==</a:t>
            </a:r>
            <a:r>
              <a:rPr lang="en-US" altLang="zh-CN" sz="2600" b="1" kern="100" dirty="0">
                <a:solidFill>
                  <a:srgbClr val="0000FF"/>
                </a:solidFill>
                <a:latin typeface="Times New Roman" panose="02020603050405020304"/>
                <a:ea typeface="仿宋_GB2312"/>
                <a:cs typeface="Courier New" panose="02070309020205020404"/>
              </a:rPr>
              <a:t>=4Fe(OH)</a:t>
            </a:r>
            <a:r>
              <a:rPr lang="en-US" altLang="zh-CN" sz="2600" b="1" kern="100" baseline="-25000" dirty="0">
                <a:solidFill>
                  <a:srgbClr val="0000FF"/>
                </a:solidFill>
                <a:latin typeface="Times New Roman" panose="02020603050405020304"/>
                <a:ea typeface="仿宋_GB2312"/>
                <a:cs typeface="Courier New" panose="02070309020205020404"/>
              </a:rPr>
              <a:t>3</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(3)</a:t>
            </a:r>
            <a:r>
              <a:rPr lang="zh-CN" altLang="zh-CN" sz="2600" b="1" kern="100" dirty="0">
                <a:solidFill>
                  <a:srgbClr val="0000FF"/>
                </a:solidFill>
                <a:latin typeface="Times New Roman" panose="02020603050405020304"/>
                <a:ea typeface="仿宋_GB2312"/>
                <a:cs typeface="Times New Roman" panose="02020603050405020304"/>
              </a:rPr>
              <a:t>将</a:t>
            </a:r>
            <a:r>
              <a:rPr lang="en-US" altLang="zh-CN" sz="2600" b="1" kern="100" dirty="0">
                <a:solidFill>
                  <a:srgbClr val="0000FF"/>
                </a:solidFill>
                <a:latin typeface="Times New Roman" panose="02020603050405020304"/>
                <a:ea typeface="仿宋_GB2312"/>
                <a:cs typeface="Courier New" panose="02070309020205020404"/>
              </a:rPr>
              <a:t>FeCl</a:t>
            </a:r>
            <a:r>
              <a:rPr lang="en-US" altLang="zh-CN" sz="2600" b="1" kern="100" baseline="-25000" dirty="0">
                <a:solidFill>
                  <a:srgbClr val="0000FF"/>
                </a:solidFill>
                <a:latin typeface="Times New Roman" panose="02020603050405020304"/>
                <a:ea typeface="仿宋_GB2312"/>
                <a:cs typeface="Courier New" panose="02070309020205020404"/>
              </a:rPr>
              <a:t>3</a:t>
            </a:r>
            <a:r>
              <a:rPr lang="zh-CN" altLang="zh-CN" sz="2600" b="1" kern="100" dirty="0">
                <a:solidFill>
                  <a:srgbClr val="0000FF"/>
                </a:solidFill>
                <a:latin typeface="Times New Roman" panose="02020603050405020304"/>
                <a:ea typeface="仿宋_GB2312"/>
                <a:cs typeface="Times New Roman" panose="02020603050405020304"/>
              </a:rPr>
              <a:t>的浓溶液滴加到沸水中可得到红褐色液体，该液体属于一种特殊的分散系，为胶体，该分散系中分散质的微粒直径为</a:t>
            </a:r>
            <a:r>
              <a:rPr lang="en-US" altLang="zh-CN" sz="2600" b="1" kern="100" dirty="0">
                <a:solidFill>
                  <a:srgbClr val="0000FF"/>
                </a:solidFill>
                <a:latin typeface="Times New Roman" panose="02020603050405020304"/>
                <a:ea typeface="仿宋_GB2312"/>
                <a:cs typeface="Courier New" panose="02070309020205020404"/>
              </a:rPr>
              <a:t>1</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100 nm</a:t>
            </a:r>
            <a:r>
              <a:rPr lang="zh-CN" altLang="zh-CN" sz="2600" b="1" kern="100" dirty="0">
                <a:solidFill>
                  <a:srgbClr val="0000FF"/>
                </a:solidFill>
                <a:latin typeface="Times New Roman" panose="02020603050405020304"/>
                <a:ea typeface="仿宋_GB2312"/>
                <a:cs typeface="Times New Roman" panose="02020603050405020304"/>
              </a:rPr>
              <a:t>。鉴别</a:t>
            </a:r>
            <a:r>
              <a:rPr lang="en-US" altLang="zh-CN" sz="2600" b="1" kern="100" dirty="0">
                <a:solidFill>
                  <a:srgbClr val="0000FF"/>
                </a:solidFill>
                <a:latin typeface="Times New Roman" panose="02020603050405020304"/>
                <a:ea typeface="仿宋_GB2312"/>
                <a:cs typeface="Courier New" panose="02070309020205020404"/>
              </a:rPr>
              <a:t>FeCl</a:t>
            </a:r>
            <a:r>
              <a:rPr lang="en-US" altLang="zh-CN" sz="2600" b="1" kern="100" baseline="-25000" dirty="0">
                <a:solidFill>
                  <a:srgbClr val="0000FF"/>
                </a:solidFill>
                <a:latin typeface="Times New Roman" panose="02020603050405020304"/>
                <a:ea typeface="仿宋_GB2312"/>
                <a:cs typeface="Courier New" panose="02070309020205020404"/>
              </a:rPr>
              <a:t>3</a:t>
            </a:r>
            <a:r>
              <a:rPr lang="zh-CN" altLang="zh-CN" sz="2600" b="1" kern="100" dirty="0">
                <a:solidFill>
                  <a:srgbClr val="0000FF"/>
                </a:solidFill>
                <a:latin typeface="Times New Roman" panose="02020603050405020304"/>
                <a:ea typeface="仿宋_GB2312"/>
                <a:cs typeface="Times New Roman" panose="02020603050405020304"/>
              </a:rPr>
              <a:t>的浓溶液与该分散系的方法为丁达尔效应。</a:t>
            </a:r>
            <a:endParaRPr lang="zh-CN" altLang="zh-CN" sz="1050" kern="100" dirty="0">
              <a:effectLst/>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549426"/>
            <a:ext cx="11654075" cy="5766939"/>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Ⅱ</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明代《徐光启手迹》记载了以绿矾</a:t>
            </a:r>
            <a:r>
              <a:rPr lang="en-US" altLang="zh-CN" sz="2600" kern="100" dirty="0">
                <a:latin typeface="Times New Roman" panose="02020603050405020304"/>
                <a:ea typeface="微软雅黑" panose="020B0503020204020204" pitchFamily="34" charset="-122"/>
                <a:cs typeface="Courier New" panose="02070309020205020404"/>
              </a:rPr>
              <a:t>(FeSO</a:t>
            </a:r>
            <a:r>
              <a:rPr lang="en-US" altLang="zh-CN" sz="2600" kern="100" baseline="-25000" dirty="0">
                <a:latin typeface="Times New Roman" panose="02020603050405020304"/>
                <a:ea typeface="微软雅黑" panose="020B0503020204020204" pitchFamily="34" charset="-122"/>
                <a:cs typeface="Courier New" panose="02070309020205020404"/>
              </a:rPr>
              <a:t>4</a:t>
            </a:r>
            <a:r>
              <a:rPr lang="en-US" altLang="zh-CN" sz="2600" kern="100" dirty="0">
                <a:latin typeface="Times New Roman" panose="02020603050405020304"/>
                <a:ea typeface="微软雅黑" panose="020B0503020204020204" pitchFamily="34" charset="-122"/>
                <a:cs typeface="Courier New" panose="02070309020205020404"/>
              </a:rPr>
              <a:t>·7H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O)</a:t>
            </a:r>
            <a:r>
              <a:rPr lang="zh-CN" altLang="zh-CN" sz="2600" kern="100" dirty="0">
                <a:latin typeface="Times New Roman" panose="02020603050405020304"/>
                <a:ea typeface="微软雅黑" panose="020B0503020204020204" pitchFamily="34" charset="-122"/>
                <a:cs typeface="Times New Roman" panose="02020603050405020304"/>
              </a:rPr>
              <a:t>为原料制备硝酸的方法，其主要流程如图</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en-US" altLang="zh-CN" sz="2600" kern="100" dirty="0" smtClean="0">
              <a:latin typeface="Times New Roman" panose="02020603050405020304"/>
              <a:ea typeface="微软雅黑" panose="020B0503020204020204" pitchFamily="34" charset="-122"/>
              <a:cs typeface="Times New Roman" panose="02020603050405020304"/>
            </a:endParaRPr>
          </a:p>
          <a:p>
            <a:pPr algn="just">
              <a:lnSpc>
                <a:spcPct val="150000"/>
              </a:lnSpc>
              <a:spcAft>
                <a:spcPts val="0"/>
              </a:spcAft>
              <a:tabLst>
                <a:tab pos="2610485" algn="l"/>
              </a:tabLst>
            </a:pPr>
            <a:endParaRPr lang="en-US" altLang="zh-CN" sz="2600" kern="100" dirty="0">
              <a:latin typeface="Times New Roman" panose="02020603050405020304"/>
              <a:ea typeface="微软雅黑" panose="020B0503020204020204" pitchFamily="34" charset="-122"/>
              <a:cs typeface="Times New Roman" panose="02020603050405020304"/>
            </a:endParaRPr>
          </a:p>
          <a:p>
            <a:pPr algn="just">
              <a:lnSpc>
                <a:spcPct val="150000"/>
              </a:lnSpc>
              <a:spcAft>
                <a:spcPts val="0"/>
              </a:spcAft>
              <a:tabLst>
                <a:tab pos="2610485" algn="l"/>
              </a:tabLst>
            </a:pPr>
            <a:endParaRPr lang="en-US" altLang="zh-CN" sz="2600" kern="100" dirty="0" smtClean="0">
              <a:latin typeface="Times New Roman" panose="02020603050405020304"/>
              <a:ea typeface="微软雅黑" panose="020B0503020204020204" pitchFamily="34" charset="-122"/>
              <a:cs typeface="Times New Roman" panose="02020603050405020304"/>
            </a:endParaRPr>
          </a:p>
          <a:p>
            <a:pPr algn="just">
              <a:lnSpc>
                <a:spcPct val="150000"/>
              </a:lnSpc>
              <a:spcAft>
                <a:spcPts val="0"/>
              </a:spcAft>
              <a:tabLst>
                <a:tab pos="2610485" algn="l"/>
              </a:tabLst>
            </a:pP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 (4)X</a:t>
            </a:r>
            <a:r>
              <a:rPr lang="zh-CN" altLang="zh-CN" sz="2600" kern="100" dirty="0">
                <a:latin typeface="Times New Roman" panose="02020603050405020304"/>
                <a:ea typeface="微软雅黑" panose="020B0503020204020204" pitchFamily="34" charset="-122"/>
                <a:cs typeface="Times New Roman" panose="02020603050405020304"/>
              </a:rPr>
              <a:t>为铁的氧化物，</a:t>
            </a:r>
            <a:r>
              <a:rPr lang="en-US" altLang="zh-CN" sz="2600" kern="100" dirty="0">
                <a:latin typeface="Times New Roman" panose="02020603050405020304"/>
                <a:ea typeface="微软雅黑" panose="020B0503020204020204" pitchFamily="34" charset="-122"/>
                <a:cs typeface="Courier New" panose="02070309020205020404"/>
              </a:rPr>
              <a:t>X</a:t>
            </a:r>
            <a:r>
              <a:rPr lang="zh-CN" altLang="zh-CN" sz="2600" kern="100" dirty="0">
                <a:latin typeface="Times New Roman" panose="02020603050405020304"/>
                <a:ea typeface="微软雅黑" panose="020B0503020204020204" pitchFamily="34" charset="-122"/>
                <a:cs typeface="Times New Roman" panose="02020603050405020304"/>
              </a:rPr>
              <a:t>的化学式可能为</a:t>
            </a:r>
            <a:r>
              <a:rPr lang="en-US" altLang="zh-CN" sz="2600" kern="100" dirty="0" smtClean="0">
                <a:latin typeface="Times New Roman" panose="02020603050405020304"/>
                <a:ea typeface="微软雅黑" panose="020B0503020204020204" pitchFamily="34" charset="-122"/>
                <a:cs typeface="Courier New" panose="02070309020205020404"/>
              </a:rPr>
              <a:t>_______________</a:t>
            </a:r>
            <a:r>
              <a:rPr lang="zh-CN" altLang="zh-CN" sz="2600" kern="100" dirty="0" smtClean="0">
                <a:latin typeface="Times New Roman" panose="02020603050405020304"/>
                <a:ea typeface="微软雅黑" panose="020B0503020204020204" pitchFamily="34" charset="-122"/>
                <a:cs typeface="Times New Roman" panose="02020603050405020304"/>
              </a:rPr>
              <a:t>，判断</a:t>
            </a:r>
            <a:r>
              <a:rPr lang="zh-CN" altLang="zh-CN" sz="2600" kern="100" dirty="0">
                <a:latin typeface="Times New Roman" panose="02020603050405020304"/>
                <a:ea typeface="微软雅黑" panose="020B0503020204020204" pitchFamily="34" charset="-122"/>
                <a:cs typeface="Times New Roman" panose="02020603050405020304"/>
              </a:rPr>
              <a:t>依据为</a:t>
            </a:r>
            <a:r>
              <a:rPr lang="en-US" altLang="zh-CN" sz="2600" kern="100" dirty="0" smtClean="0">
                <a:latin typeface="Times New Roman" panose="02020603050405020304"/>
                <a:ea typeface="微软雅黑" panose="020B0503020204020204" pitchFamily="34" charset="-122"/>
                <a:cs typeface="Courier New" panose="02070309020205020404"/>
              </a:rPr>
              <a:t>____________________________________________________________________</a:t>
            </a:r>
            <a:endParaRPr lang="zh-CN" altLang="zh-CN" sz="1050" kern="100" dirty="0" smtClean="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smtClean="0">
                <a:latin typeface="Times New Roman" panose="02020603050405020304"/>
                <a:ea typeface="微软雅黑" panose="020B0503020204020204" pitchFamily="34" charset="-122"/>
                <a:cs typeface="Courier New" panose="02070309020205020404"/>
              </a:rPr>
              <a:t>____________________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smtClean="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smtClean="0">
                <a:latin typeface="Times New Roman" panose="02020603050405020304"/>
                <a:ea typeface="微软雅黑" panose="020B0503020204020204" pitchFamily="34" charset="-122"/>
                <a:cs typeface="Courier New" panose="02070309020205020404"/>
              </a:rPr>
              <a:t>(</a:t>
            </a:r>
            <a:r>
              <a:rPr lang="en-US" altLang="zh-CN" sz="2600" kern="100" dirty="0">
                <a:latin typeface="Times New Roman" panose="02020603050405020304"/>
                <a:ea typeface="微软雅黑" panose="020B0503020204020204" pitchFamily="34" charset="-122"/>
                <a:cs typeface="Courier New" panose="02070309020205020404"/>
              </a:rPr>
              <a:t>5)</a:t>
            </a:r>
            <a:r>
              <a:rPr lang="en-US" altLang="zh-CN" sz="2600" kern="100" dirty="0">
                <a:latin typeface="宋体" panose="02010600030101010101" pitchFamily="2" charset="-122"/>
                <a:ea typeface="微软雅黑" panose="020B0503020204020204" pitchFamily="34" charset="-122"/>
                <a:cs typeface="Times New Roman" panose="02020603050405020304"/>
              </a:rPr>
              <a:t>③</a:t>
            </a:r>
            <a:r>
              <a:rPr lang="zh-CN" altLang="zh-CN" sz="2600" kern="100" dirty="0">
                <a:latin typeface="Times New Roman" panose="02020603050405020304"/>
                <a:ea typeface="微软雅黑" panose="020B0503020204020204" pitchFamily="34" charset="-122"/>
                <a:cs typeface="Times New Roman" panose="02020603050405020304"/>
              </a:rPr>
              <a:t>利用了浓硫酸以下性质</a:t>
            </a:r>
            <a:r>
              <a:rPr lang="en-US" altLang="zh-CN" sz="2600" kern="100" dirty="0">
                <a:latin typeface="Times New Roman" panose="02020603050405020304"/>
                <a:ea typeface="微软雅黑" panose="020B0503020204020204" pitchFamily="34" charset="-122"/>
                <a:cs typeface="Courier New" panose="02070309020205020404"/>
              </a:rPr>
              <a:t>________(</a:t>
            </a:r>
            <a:r>
              <a:rPr lang="zh-CN" altLang="zh-CN" sz="2600" kern="100" dirty="0">
                <a:latin typeface="Times New Roman" panose="02020603050405020304"/>
                <a:ea typeface="微软雅黑" panose="020B0503020204020204" pitchFamily="34" charset="-122"/>
                <a:cs typeface="Times New Roman" panose="02020603050405020304"/>
              </a:rPr>
              <a:t>填标号</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强氧化性</a:t>
            </a:r>
            <a:r>
              <a:rPr lang="en-US" altLang="zh-CN" sz="2600" kern="100" dirty="0">
                <a:latin typeface="Times New Roman" panose="02020603050405020304"/>
                <a:ea typeface="微软雅黑" panose="020B0503020204020204" pitchFamily="34" charset="-122"/>
                <a:cs typeface="Courier New" panose="02070309020205020404"/>
              </a:rPr>
              <a:t>  	b.</a:t>
            </a:r>
            <a:r>
              <a:rPr lang="zh-CN" altLang="zh-CN" sz="2600" kern="100" dirty="0">
                <a:latin typeface="Times New Roman" panose="02020603050405020304"/>
                <a:ea typeface="微软雅黑" panose="020B0503020204020204" pitchFamily="34" charset="-122"/>
                <a:cs typeface="Times New Roman" panose="02020603050405020304"/>
              </a:rPr>
              <a:t>高</a:t>
            </a:r>
            <a:r>
              <a:rPr lang="zh-CN" altLang="zh-CN" sz="2600" kern="100" dirty="0" smtClean="0">
                <a:latin typeface="Times New Roman" panose="02020603050405020304"/>
                <a:ea typeface="微软雅黑" panose="020B0503020204020204" pitchFamily="34" charset="-122"/>
                <a:cs typeface="Times New Roman" panose="02020603050405020304"/>
              </a:rPr>
              <a:t>沸点</a:t>
            </a:r>
            <a:r>
              <a:rPr lang="en-US" altLang="zh-CN" sz="2600" kern="100" dirty="0" smtClean="0">
                <a:latin typeface="Times New Roman" panose="02020603050405020304"/>
                <a:ea typeface="微软雅黑" panose="020B0503020204020204" pitchFamily="34" charset="-122"/>
                <a:cs typeface="Times New Roman" panose="02020603050405020304"/>
              </a:rPr>
              <a:t>	</a:t>
            </a:r>
            <a:r>
              <a:rPr lang="en-US" altLang="zh-CN" sz="2600" kern="100" dirty="0" smtClean="0">
                <a:latin typeface="Times New Roman" panose="02020603050405020304"/>
                <a:ea typeface="微软雅黑" panose="020B0503020204020204" pitchFamily="34" charset="-122"/>
                <a:cs typeface="Courier New" panose="02070309020205020404"/>
              </a:rPr>
              <a:t>c</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酸性</a:t>
            </a:r>
            <a:r>
              <a:rPr lang="en-US" altLang="zh-CN" sz="2600" kern="100" dirty="0">
                <a:latin typeface="Times New Roman" panose="02020603050405020304"/>
                <a:ea typeface="微软雅黑" panose="020B0503020204020204" pitchFamily="34" charset="-122"/>
                <a:cs typeface="Courier New" panose="02070309020205020404"/>
              </a:rPr>
              <a:t>  	d.</a:t>
            </a:r>
            <a:r>
              <a:rPr lang="zh-CN" altLang="zh-CN" sz="2600" kern="100" dirty="0" smtClean="0">
                <a:latin typeface="Times New Roman" panose="02020603050405020304"/>
                <a:ea typeface="微软雅黑" panose="020B0503020204020204" pitchFamily="34" charset="-122"/>
                <a:cs typeface="Times New Roman" panose="02020603050405020304"/>
              </a:rPr>
              <a:t>脱水性</a:t>
            </a:r>
            <a:endParaRPr lang="zh-CN" altLang="zh-CN" sz="1050" kern="100" dirty="0">
              <a:latin typeface="宋体" panose="02010600030101010101" pitchFamily="2" charset="-122"/>
              <a:cs typeface="Courier New" panose="02070309020205020404"/>
            </a:endParaRPr>
          </a:p>
        </p:txBody>
      </p:sp>
      <p:pic>
        <p:nvPicPr>
          <p:cNvPr id="5" name="图片 4"/>
          <p:cNvPicPr/>
          <p:nvPr/>
        </p:nvPicPr>
        <p:blipFill>
          <a:blip r:embed="rId1">
            <a:clrChange>
              <a:clrFrom>
                <a:srgbClr val="FFFFFF"/>
              </a:clrFrom>
              <a:clrTo>
                <a:srgbClr val="FFFFFF">
                  <a:alpha val="0"/>
                </a:srgbClr>
              </a:clrTo>
            </a:clrChange>
          </a:blip>
          <a:stretch>
            <a:fillRect/>
          </a:stretch>
        </p:blipFill>
        <p:spPr>
          <a:xfrm>
            <a:off x="3934930" y="1333018"/>
            <a:ext cx="5086156" cy="1800230"/>
          </a:xfrm>
          <a:prstGeom prst="rect">
            <a:avLst/>
          </a:prstGeom>
        </p:spPr>
      </p:pic>
      <p:sp>
        <p:nvSpPr>
          <p:cNvPr id="7" name="矩形 6"/>
          <p:cNvSpPr/>
          <p:nvPr/>
        </p:nvSpPr>
        <p:spPr>
          <a:xfrm>
            <a:off x="7227351" y="3211671"/>
            <a:ext cx="2108269" cy="492443"/>
          </a:xfrm>
          <a:prstGeom prst="rect">
            <a:avLst/>
          </a:prstGeom>
        </p:spPr>
        <p:txBody>
          <a:bodyPr wrap="none">
            <a:spAutoFit/>
          </a:bodyPr>
          <a:lstStyle/>
          <a:p>
            <a:r>
              <a:rPr lang="en-US" altLang="zh-CN" sz="2600" dirty="0">
                <a:solidFill>
                  <a:srgbClr val="C00000"/>
                </a:solidFill>
                <a:latin typeface="Times New Roman" panose="02020603050405020304"/>
                <a:ea typeface="微软雅黑" panose="020B0503020204020204" pitchFamily="34" charset="-122"/>
              </a:rPr>
              <a:t>Fe</a:t>
            </a:r>
            <a:r>
              <a:rPr lang="en-US" altLang="zh-CN" sz="2600" baseline="-25000" dirty="0">
                <a:solidFill>
                  <a:srgbClr val="C00000"/>
                </a:solidFill>
                <a:latin typeface="Times New Roman" panose="02020603050405020304"/>
                <a:ea typeface="微软雅黑" panose="020B0503020204020204" pitchFamily="34" charset="-122"/>
              </a:rPr>
              <a:t>2</a:t>
            </a:r>
            <a:r>
              <a:rPr lang="en-US" altLang="zh-CN" sz="2600" dirty="0">
                <a:solidFill>
                  <a:srgbClr val="C00000"/>
                </a:solidFill>
                <a:latin typeface="Times New Roman" panose="02020603050405020304"/>
                <a:ea typeface="微软雅黑" panose="020B0503020204020204" pitchFamily="34" charset="-122"/>
              </a:rPr>
              <a:t>O</a:t>
            </a:r>
            <a:r>
              <a:rPr lang="en-US" altLang="zh-CN" sz="2600" baseline="-25000" dirty="0">
                <a:solidFill>
                  <a:srgbClr val="C00000"/>
                </a:solidFill>
                <a:latin typeface="Times New Roman" panose="02020603050405020304"/>
                <a:ea typeface="微软雅黑" panose="020B0503020204020204" pitchFamily="34" charset="-122"/>
              </a:rPr>
              <a:t>3</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或</a:t>
            </a:r>
            <a:r>
              <a:rPr lang="en-US" altLang="zh-CN" sz="2600" dirty="0">
                <a:solidFill>
                  <a:srgbClr val="C00000"/>
                </a:solidFill>
                <a:latin typeface="Times New Roman" panose="02020603050405020304"/>
                <a:ea typeface="微软雅黑" panose="020B0503020204020204" pitchFamily="34" charset="-122"/>
              </a:rPr>
              <a:t>Fe</a:t>
            </a:r>
            <a:r>
              <a:rPr lang="en-US" altLang="zh-CN" sz="2600" baseline="-25000" dirty="0">
                <a:solidFill>
                  <a:srgbClr val="C00000"/>
                </a:solidFill>
                <a:latin typeface="Times New Roman" panose="02020603050405020304"/>
                <a:ea typeface="微软雅黑" panose="020B0503020204020204" pitchFamily="34" charset="-122"/>
              </a:rPr>
              <a:t>3</a:t>
            </a:r>
            <a:r>
              <a:rPr lang="en-US" altLang="zh-CN" sz="2600" dirty="0">
                <a:solidFill>
                  <a:srgbClr val="C00000"/>
                </a:solidFill>
                <a:latin typeface="Times New Roman" panose="02020603050405020304"/>
                <a:ea typeface="微软雅黑" panose="020B0503020204020204" pitchFamily="34" charset="-122"/>
              </a:rPr>
              <a:t>O</a:t>
            </a:r>
            <a:r>
              <a:rPr lang="en-US" altLang="zh-CN" sz="2600" baseline="-25000" dirty="0">
                <a:solidFill>
                  <a:srgbClr val="C00000"/>
                </a:solidFill>
                <a:latin typeface="Times New Roman" panose="02020603050405020304"/>
                <a:ea typeface="微软雅黑" panose="020B0503020204020204" pitchFamily="34" charset="-122"/>
              </a:rPr>
              <a:t>4</a:t>
            </a:r>
            <a:endParaRPr lang="zh-CN" altLang="en-US" sz="2600" dirty="0"/>
          </a:p>
        </p:txBody>
      </p:sp>
      <p:sp>
        <p:nvSpPr>
          <p:cNvPr id="8" name="矩形 7"/>
          <p:cNvSpPr/>
          <p:nvPr/>
        </p:nvSpPr>
        <p:spPr>
          <a:xfrm>
            <a:off x="514493" y="3736817"/>
            <a:ext cx="10981403" cy="1292662"/>
          </a:xfrm>
          <a:prstGeom prst="rect">
            <a:avLst/>
          </a:prstGeom>
        </p:spPr>
        <p:txBody>
          <a:bodyPr wrap="square">
            <a:spAutoFit/>
          </a:bodyPr>
          <a:lstStyle/>
          <a:p>
            <a:pPr>
              <a:lnSpc>
                <a:spcPct val="150000"/>
              </a:lnSpc>
            </a:pPr>
            <a:r>
              <a:rPr lang="en-US" altLang="zh-CN" sz="2600" dirty="0">
                <a:solidFill>
                  <a:srgbClr val="C00000"/>
                </a:solidFill>
                <a:latin typeface="Times New Roman" panose="02020603050405020304"/>
                <a:ea typeface="微软雅黑" panose="020B0503020204020204" pitchFamily="34" charset="-122"/>
              </a:rPr>
              <a:t>FeSO</a:t>
            </a:r>
            <a:r>
              <a:rPr lang="en-US" altLang="zh-CN" sz="2600" baseline="-25000" dirty="0">
                <a:solidFill>
                  <a:srgbClr val="C00000"/>
                </a:solidFill>
                <a:latin typeface="Times New Roman" panose="02020603050405020304"/>
                <a:ea typeface="微软雅黑" panose="020B0503020204020204" pitchFamily="34" charset="-122"/>
              </a:rPr>
              <a:t>4</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分解时生成</a:t>
            </a:r>
            <a:r>
              <a:rPr lang="en-US" altLang="zh-CN" sz="2600" dirty="0">
                <a:solidFill>
                  <a:srgbClr val="C00000"/>
                </a:solidFill>
                <a:latin typeface="Times New Roman" panose="02020603050405020304"/>
                <a:ea typeface="微软雅黑" panose="020B0503020204020204" pitchFamily="34" charset="-122"/>
              </a:rPr>
              <a:t>SO</a:t>
            </a:r>
            <a:r>
              <a:rPr lang="en-US" altLang="zh-CN" sz="2600" baseline="-25000" dirty="0">
                <a:solidFill>
                  <a:srgbClr val="C00000"/>
                </a:solidFill>
                <a:latin typeface="Times New Roman" panose="02020603050405020304"/>
                <a:ea typeface="微软雅黑" panose="020B0503020204020204" pitchFamily="34" charset="-122"/>
              </a:rPr>
              <a:t>2</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和</a:t>
            </a:r>
            <a:r>
              <a:rPr lang="en-US" altLang="zh-CN" sz="2600" dirty="0">
                <a:solidFill>
                  <a:srgbClr val="C00000"/>
                </a:solidFill>
                <a:latin typeface="Times New Roman" panose="02020603050405020304"/>
                <a:ea typeface="微软雅黑" panose="020B0503020204020204" pitchFamily="34" charset="-122"/>
              </a:rPr>
              <a:t>SO</a:t>
            </a:r>
            <a:r>
              <a:rPr lang="en-US" altLang="zh-CN" sz="2600" baseline="-25000" dirty="0">
                <a:solidFill>
                  <a:srgbClr val="C00000"/>
                </a:solidFill>
                <a:latin typeface="Times New Roman" panose="02020603050405020304"/>
                <a:ea typeface="微软雅黑" panose="020B0503020204020204" pitchFamily="34" charset="-122"/>
              </a:rPr>
              <a:t>3</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，部分</a:t>
            </a:r>
            <a:r>
              <a:rPr lang="en-US" altLang="zh-CN" sz="2600" dirty="0">
                <a:solidFill>
                  <a:srgbClr val="C00000"/>
                </a:solidFill>
                <a:latin typeface="Times New Roman" panose="02020603050405020304"/>
                <a:ea typeface="微软雅黑" panose="020B0503020204020204" pitchFamily="34" charset="-122"/>
              </a:rPr>
              <a:t>S</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元素被还原，则</a:t>
            </a:r>
            <a:r>
              <a:rPr lang="en-US" altLang="zh-CN" sz="2600" dirty="0">
                <a:solidFill>
                  <a:srgbClr val="C00000"/>
                </a:solidFill>
                <a:latin typeface="Times New Roman" panose="02020603050405020304"/>
                <a:ea typeface="微软雅黑" panose="020B0503020204020204" pitchFamily="34" charset="-122"/>
              </a:rPr>
              <a:t>Fe</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元素应被氧化，所以</a:t>
            </a:r>
            <a:r>
              <a:rPr lang="en-US" altLang="zh-CN" sz="2600" dirty="0">
                <a:solidFill>
                  <a:srgbClr val="C00000"/>
                </a:solidFill>
                <a:latin typeface="Times New Roman" panose="02020603050405020304"/>
                <a:ea typeface="微软雅黑" panose="020B0503020204020204" pitchFamily="34" charset="-122"/>
              </a:rPr>
              <a:t>X</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为</a:t>
            </a:r>
            <a:r>
              <a:rPr lang="en-US" altLang="zh-CN" sz="2600" dirty="0">
                <a:solidFill>
                  <a:srgbClr val="C00000"/>
                </a:solidFill>
                <a:latin typeface="Times New Roman" panose="02020603050405020304"/>
                <a:ea typeface="微软雅黑" panose="020B0503020204020204" pitchFamily="34" charset="-122"/>
              </a:rPr>
              <a:t>Fe</a:t>
            </a:r>
            <a:r>
              <a:rPr lang="en-US" altLang="zh-CN" sz="2600" baseline="-25000" dirty="0">
                <a:solidFill>
                  <a:srgbClr val="C00000"/>
                </a:solidFill>
                <a:latin typeface="Times New Roman" panose="02020603050405020304"/>
                <a:ea typeface="微软雅黑" panose="020B0503020204020204" pitchFamily="34" charset="-122"/>
              </a:rPr>
              <a:t>2</a:t>
            </a:r>
            <a:r>
              <a:rPr lang="en-US" altLang="zh-CN" sz="2600" dirty="0">
                <a:solidFill>
                  <a:srgbClr val="C00000"/>
                </a:solidFill>
                <a:latin typeface="Times New Roman" panose="02020603050405020304"/>
                <a:ea typeface="微软雅黑" panose="020B0503020204020204" pitchFamily="34" charset="-122"/>
              </a:rPr>
              <a:t>O</a:t>
            </a:r>
            <a:r>
              <a:rPr lang="en-US" altLang="zh-CN" sz="2600" baseline="-25000" dirty="0">
                <a:solidFill>
                  <a:srgbClr val="C00000"/>
                </a:solidFill>
                <a:latin typeface="Times New Roman" panose="02020603050405020304"/>
                <a:ea typeface="微软雅黑" panose="020B0503020204020204" pitchFamily="34" charset="-122"/>
              </a:rPr>
              <a:t>3</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或</a:t>
            </a:r>
            <a:r>
              <a:rPr lang="en-US" altLang="zh-CN" sz="2600" dirty="0">
                <a:solidFill>
                  <a:srgbClr val="C00000"/>
                </a:solidFill>
                <a:latin typeface="Times New Roman" panose="02020603050405020304"/>
                <a:ea typeface="微软雅黑" panose="020B0503020204020204" pitchFamily="34" charset="-122"/>
              </a:rPr>
              <a:t>Fe</a:t>
            </a:r>
            <a:r>
              <a:rPr lang="en-US" altLang="zh-CN" sz="2600" baseline="-25000" dirty="0">
                <a:solidFill>
                  <a:srgbClr val="C00000"/>
                </a:solidFill>
                <a:latin typeface="Times New Roman" panose="02020603050405020304"/>
                <a:ea typeface="微软雅黑" panose="020B0503020204020204" pitchFamily="34" charset="-122"/>
              </a:rPr>
              <a:t>3</a:t>
            </a:r>
            <a:r>
              <a:rPr lang="en-US" altLang="zh-CN" sz="2600" dirty="0">
                <a:solidFill>
                  <a:srgbClr val="C00000"/>
                </a:solidFill>
                <a:latin typeface="Times New Roman" panose="02020603050405020304"/>
                <a:ea typeface="微软雅黑" panose="020B0503020204020204" pitchFamily="34" charset="-122"/>
              </a:rPr>
              <a:t>O</a:t>
            </a:r>
            <a:r>
              <a:rPr lang="en-US" altLang="zh-CN" sz="2600" baseline="-25000" dirty="0">
                <a:solidFill>
                  <a:srgbClr val="C00000"/>
                </a:solidFill>
                <a:latin typeface="Times New Roman" panose="02020603050405020304"/>
                <a:ea typeface="微软雅黑" panose="020B0503020204020204" pitchFamily="34" charset="-122"/>
              </a:rPr>
              <a:t>4</a:t>
            </a:r>
            <a:endParaRPr lang="zh-CN" altLang="en-US" sz="2600" dirty="0"/>
          </a:p>
        </p:txBody>
      </p:sp>
      <p:sp>
        <p:nvSpPr>
          <p:cNvPr id="10" name="矩形 9"/>
          <p:cNvSpPr/>
          <p:nvPr/>
        </p:nvSpPr>
        <p:spPr>
          <a:xfrm>
            <a:off x="4835045" y="5050001"/>
            <a:ext cx="498855" cy="492443"/>
          </a:xfrm>
          <a:prstGeom prst="rect">
            <a:avLst/>
          </a:prstGeom>
        </p:spPr>
        <p:txBody>
          <a:bodyPr wrap="none">
            <a:spAutoFit/>
          </a:bodyPr>
          <a:lstStyle/>
          <a:p>
            <a:r>
              <a:rPr lang="en-US" altLang="zh-CN" sz="2600">
                <a:solidFill>
                  <a:srgbClr val="C00000"/>
                </a:solidFill>
                <a:latin typeface="Times New Roman" panose="02020603050405020304"/>
                <a:ea typeface="微软雅黑" panose="020B0503020204020204" pitchFamily="34" charset="-122"/>
              </a:rPr>
              <a:t>bc</a:t>
            </a:r>
            <a:endParaRPr lang="zh-CN" altLang="en-US" sz="2600" dirty="0"/>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6027"/>
            <a:ext cx="11654075" cy="252374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smtClean="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smtClean="0">
                <a:latin typeface="Times New Roman" panose="02020603050405020304"/>
                <a:ea typeface="黑体" panose="02010609060101010101" charset="-122"/>
                <a:cs typeface="Times New Roman" panose="02020603050405020304"/>
              </a:rPr>
              <a:t>　</a:t>
            </a:r>
            <a:r>
              <a:rPr lang="en-US" altLang="zh-CN" sz="2600" b="1" kern="100" dirty="0">
                <a:solidFill>
                  <a:srgbClr val="0000FF"/>
                </a:solidFill>
                <a:latin typeface="宋体" panose="02010600030101010101" pitchFamily="2" charset="-122"/>
                <a:ea typeface="仿宋_GB2312"/>
                <a:cs typeface="Times New Roman" panose="02020603050405020304"/>
              </a:rPr>
              <a:t>Ⅱ</a:t>
            </a:r>
            <a:r>
              <a:rPr lang="en-US" altLang="zh-CN" sz="2600" b="1" kern="100" dirty="0">
                <a:solidFill>
                  <a:srgbClr val="0000FF"/>
                </a:solidFill>
                <a:latin typeface="Times New Roman" panose="02020603050405020304"/>
                <a:ea typeface="仿宋_GB2312"/>
                <a:cs typeface="Courier New" panose="02070309020205020404"/>
              </a:rPr>
              <a:t>.(4)FeSO</a:t>
            </a:r>
            <a:r>
              <a:rPr lang="en-US" altLang="zh-CN" sz="2600" b="1" kern="100" baseline="-25000" dirty="0">
                <a:solidFill>
                  <a:srgbClr val="0000FF"/>
                </a:solidFill>
                <a:latin typeface="Times New Roman" panose="02020603050405020304"/>
                <a:ea typeface="仿宋_GB2312"/>
                <a:cs typeface="Courier New" panose="02070309020205020404"/>
              </a:rPr>
              <a:t>4</a:t>
            </a:r>
            <a:r>
              <a:rPr lang="zh-CN" altLang="zh-CN" sz="2600" b="1" kern="100" dirty="0">
                <a:solidFill>
                  <a:srgbClr val="0000FF"/>
                </a:solidFill>
                <a:latin typeface="Times New Roman" panose="02020603050405020304"/>
                <a:ea typeface="仿宋_GB2312"/>
                <a:cs typeface="Times New Roman" panose="02020603050405020304"/>
              </a:rPr>
              <a:t>分解时生成</a:t>
            </a:r>
            <a:r>
              <a:rPr lang="en-US" altLang="zh-CN" sz="2600" b="1" kern="100" dirty="0">
                <a:solidFill>
                  <a:srgbClr val="0000FF"/>
                </a:solidFill>
                <a:latin typeface="Times New Roman" panose="02020603050405020304"/>
                <a:ea typeface="仿宋_GB2312"/>
                <a:cs typeface="Courier New" panose="02070309020205020404"/>
              </a:rPr>
              <a:t>SO</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和</a:t>
            </a:r>
            <a:r>
              <a:rPr lang="en-US" altLang="zh-CN" sz="2600" b="1" kern="100" dirty="0">
                <a:solidFill>
                  <a:srgbClr val="0000FF"/>
                </a:solidFill>
                <a:latin typeface="Times New Roman" panose="02020603050405020304"/>
                <a:ea typeface="仿宋_GB2312"/>
                <a:cs typeface="Courier New" panose="02070309020205020404"/>
              </a:rPr>
              <a:t>SO</a:t>
            </a:r>
            <a:r>
              <a:rPr lang="en-US" altLang="zh-CN" sz="2600" b="1" kern="100" baseline="-25000" dirty="0">
                <a:solidFill>
                  <a:srgbClr val="0000FF"/>
                </a:solidFill>
                <a:latin typeface="Times New Roman" panose="02020603050405020304"/>
                <a:ea typeface="仿宋_GB2312"/>
                <a:cs typeface="Courier New" panose="02070309020205020404"/>
              </a:rPr>
              <a:t>3</a:t>
            </a:r>
            <a:r>
              <a:rPr lang="zh-CN" altLang="zh-CN" sz="2600" b="1" kern="100" dirty="0">
                <a:solidFill>
                  <a:srgbClr val="0000FF"/>
                </a:solidFill>
                <a:latin typeface="Times New Roman" panose="02020603050405020304"/>
                <a:ea typeface="仿宋_GB2312"/>
                <a:cs typeface="Times New Roman" panose="02020603050405020304"/>
              </a:rPr>
              <a:t>，部分</a:t>
            </a:r>
            <a:r>
              <a:rPr lang="en-US" altLang="zh-CN" sz="2600" b="1" kern="100" dirty="0">
                <a:solidFill>
                  <a:srgbClr val="0000FF"/>
                </a:solidFill>
                <a:latin typeface="Times New Roman" panose="02020603050405020304"/>
                <a:ea typeface="仿宋_GB2312"/>
                <a:cs typeface="Courier New" panose="02070309020205020404"/>
              </a:rPr>
              <a:t>S</a:t>
            </a:r>
            <a:r>
              <a:rPr lang="zh-CN" altLang="zh-CN" sz="2600" b="1" kern="100" dirty="0">
                <a:solidFill>
                  <a:srgbClr val="0000FF"/>
                </a:solidFill>
                <a:latin typeface="Times New Roman" panose="02020603050405020304"/>
                <a:ea typeface="仿宋_GB2312"/>
                <a:cs typeface="Times New Roman" panose="02020603050405020304"/>
              </a:rPr>
              <a:t>元素被还原，则</a:t>
            </a:r>
            <a:r>
              <a:rPr lang="en-US" altLang="zh-CN" sz="2600" b="1" kern="100" dirty="0">
                <a:solidFill>
                  <a:srgbClr val="0000FF"/>
                </a:solidFill>
                <a:latin typeface="Times New Roman" panose="02020603050405020304"/>
                <a:ea typeface="仿宋_GB2312"/>
                <a:cs typeface="Courier New" panose="02070309020205020404"/>
              </a:rPr>
              <a:t>Fe</a:t>
            </a:r>
            <a:r>
              <a:rPr lang="zh-CN" altLang="zh-CN" sz="2600" b="1" kern="100" dirty="0">
                <a:solidFill>
                  <a:srgbClr val="0000FF"/>
                </a:solidFill>
                <a:latin typeface="Times New Roman" panose="02020603050405020304"/>
                <a:ea typeface="仿宋_GB2312"/>
                <a:cs typeface="Times New Roman" panose="02020603050405020304"/>
              </a:rPr>
              <a:t>元素应被氧化，所以</a:t>
            </a:r>
            <a:r>
              <a:rPr lang="en-US" altLang="zh-CN" sz="2600" b="1" kern="100" dirty="0">
                <a:solidFill>
                  <a:srgbClr val="0000FF"/>
                </a:solidFill>
                <a:latin typeface="Times New Roman" panose="02020603050405020304"/>
                <a:ea typeface="仿宋_GB2312"/>
                <a:cs typeface="Courier New" panose="02070309020205020404"/>
              </a:rPr>
              <a:t>X</a:t>
            </a:r>
            <a:r>
              <a:rPr lang="zh-CN" altLang="zh-CN" sz="2600" b="1" kern="100" dirty="0">
                <a:solidFill>
                  <a:srgbClr val="0000FF"/>
                </a:solidFill>
                <a:latin typeface="Times New Roman" panose="02020603050405020304"/>
                <a:ea typeface="仿宋_GB2312"/>
                <a:cs typeface="Times New Roman" panose="02020603050405020304"/>
              </a:rPr>
              <a:t>为</a:t>
            </a:r>
            <a:r>
              <a:rPr lang="en-US" altLang="zh-CN" sz="2600" b="1" kern="100" dirty="0">
                <a:solidFill>
                  <a:srgbClr val="0000FF"/>
                </a:solidFill>
                <a:latin typeface="Times New Roman" panose="02020603050405020304"/>
                <a:ea typeface="仿宋_GB2312"/>
                <a:cs typeface="Courier New" panose="02070309020205020404"/>
              </a:rPr>
              <a:t>Fe</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O</a:t>
            </a:r>
            <a:r>
              <a:rPr lang="en-US" altLang="zh-CN" sz="2600" b="1" kern="100" baseline="-25000" dirty="0">
                <a:solidFill>
                  <a:srgbClr val="0000FF"/>
                </a:solidFill>
                <a:latin typeface="Times New Roman" panose="02020603050405020304"/>
                <a:ea typeface="仿宋_GB2312"/>
                <a:cs typeface="Courier New" panose="02070309020205020404"/>
              </a:rPr>
              <a:t>3</a:t>
            </a:r>
            <a:r>
              <a:rPr lang="zh-CN" altLang="zh-CN" sz="2600" b="1" kern="100" dirty="0">
                <a:solidFill>
                  <a:srgbClr val="0000FF"/>
                </a:solidFill>
                <a:latin typeface="Times New Roman" panose="02020603050405020304"/>
                <a:ea typeface="仿宋_GB2312"/>
                <a:cs typeface="Times New Roman" panose="02020603050405020304"/>
              </a:rPr>
              <a:t>或</a:t>
            </a:r>
            <a:r>
              <a:rPr lang="en-US" altLang="zh-CN" sz="2600" b="1" kern="100" dirty="0">
                <a:solidFill>
                  <a:srgbClr val="0000FF"/>
                </a:solidFill>
                <a:latin typeface="Times New Roman" panose="02020603050405020304"/>
                <a:ea typeface="仿宋_GB2312"/>
                <a:cs typeface="Courier New" panose="02070309020205020404"/>
              </a:rPr>
              <a:t>Fe</a:t>
            </a:r>
            <a:r>
              <a:rPr lang="en-US" altLang="zh-CN" sz="2600" b="1" kern="100" baseline="-25000" dirty="0">
                <a:solidFill>
                  <a:srgbClr val="0000FF"/>
                </a:solidFill>
                <a:latin typeface="Times New Roman" panose="02020603050405020304"/>
                <a:ea typeface="仿宋_GB2312"/>
                <a:cs typeface="Courier New" panose="02070309020205020404"/>
              </a:rPr>
              <a:t>3</a:t>
            </a:r>
            <a:r>
              <a:rPr lang="en-US" altLang="zh-CN" sz="2600" b="1" kern="100" dirty="0">
                <a:solidFill>
                  <a:srgbClr val="0000FF"/>
                </a:solidFill>
                <a:latin typeface="Times New Roman" panose="02020603050405020304"/>
                <a:ea typeface="仿宋_GB2312"/>
                <a:cs typeface="Courier New" panose="02070309020205020404"/>
              </a:rPr>
              <a:t>O</a:t>
            </a:r>
            <a:r>
              <a:rPr lang="en-US" altLang="zh-CN" sz="2600" b="1" kern="100" baseline="-25000" dirty="0">
                <a:solidFill>
                  <a:srgbClr val="0000FF"/>
                </a:solidFill>
                <a:latin typeface="Times New Roman" panose="02020603050405020304"/>
                <a:ea typeface="仿宋_GB2312"/>
                <a:cs typeface="Courier New" panose="02070309020205020404"/>
              </a:rPr>
              <a:t>4</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(5)</a:t>
            </a:r>
            <a:r>
              <a:rPr lang="zh-CN" altLang="zh-CN" sz="2600" b="1" kern="100" dirty="0">
                <a:solidFill>
                  <a:srgbClr val="0000FF"/>
                </a:solidFill>
                <a:latin typeface="宋体" panose="02010600030101010101" pitchFamily="2" charset="-122"/>
                <a:ea typeface="仿宋_GB2312"/>
                <a:cs typeface="Times New Roman" panose="02020603050405020304"/>
              </a:rPr>
              <a:t>③</a:t>
            </a:r>
            <a:r>
              <a:rPr lang="zh-CN" altLang="zh-CN" sz="2600" b="1" kern="100" dirty="0">
                <a:solidFill>
                  <a:srgbClr val="0000FF"/>
                </a:solidFill>
                <a:latin typeface="Times New Roman" panose="02020603050405020304"/>
                <a:ea typeface="仿宋_GB2312"/>
                <a:cs typeface="Times New Roman" panose="02020603050405020304"/>
              </a:rPr>
              <a:t>中浓硫酸与硝酸钾发生复分解反应生成硝酸，硝酸沸点低，易挥发，浓硫酸的沸点高，难挥发，故利用了浓硫酸的高沸点和酸性，故选</a:t>
            </a:r>
            <a:r>
              <a:rPr lang="en-US" altLang="zh-CN" sz="2600" b="1" kern="100" dirty="0" err="1">
                <a:solidFill>
                  <a:srgbClr val="0000FF"/>
                </a:solidFill>
                <a:latin typeface="Times New Roman" panose="02020603050405020304"/>
                <a:ea typeface="仿宋_GB2312"/>
                <a:cs typeface="Courier New" panose="02070309020205020404"/>
              </a:rPr>
              <a:t>bc</a:t>
            </a:r>
            <a:r>
              <a:rPr lang="zh-CN" altLang="zh-CN" sz="2600" b="1" kern="100" dirty="0">
                <a:solidFill>
                  <a:srgbClr val="0000FF"/>
                </a:solidFill>
                <a:latin typeface="Times New Roman" panose="02020603050405020304"/>
                <a:ea typeface="仿宋_GB2312"/>
                <a:cs typeface="Times New Roman" panose="02020603050405020304"/>
              </a:rPr>
              <a:t>。</a:t>
            </a:r>
            <a:endParaRPr lang="zh-CN" altLang="zh-CN" sz="1050" kern="100" dirty="0">
              <a:effectLst/>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549426"/>
            <a:ext cx="11654075" cy="723251"/>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1.</a:t>
            </a:r>
            <a:r>
              <a:rPr lang="zh-CN" altLang="zh-CN" sz="2600" kern="100" dirty="0">
                <a:latin typeface="Times New Roman" panose="02020603050405020304"/>
                <a:ea typeface="微软雅黑" panose="020B0503020204020204" pitchFamily="34" charset="-122"/>
                <a:cs typeface="Times New Roman" panose="02020603050405020304"/>
              </a:rPr>
              <a:t>下列物质不能既由化合反应制得，又由复分解反应制得的是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7" name="矩形 6"/>
          <p:cNvSpPr/>
          <p:nvPr/>
        </p:nvSpPr>
        <p:spPr>
          <a:xfrm>
            <a:off x="516880" y="1221330"/>
            <a:ext cx="11397613" cy="723251"/>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A.FeCl</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  </a:t>
            </a:r>
            <a:r>
              <a:rPr lang="en-US" altLang="zh-CN" sz="2600" kern="100">
                <a:latin typeface="Times New Roman" panose="02020603050405020304"/>
                <a:ea typeface="微软雅黑" panose="020B0503020204020204" pitchFamily="34" charset="-122"/>
                <a:cs typeface="Courier New" panose="02070309020205020404"/>
              </a:rPr>
              <a:t>	</a:t>
            </a:r>
            <a:r>
              <a:rPr lang="en-US" altLang="zh-CN" sz="2600" kern="100" smtClean="0">
                <a:latin typeface="Times New Roman" panose="02020603050405020304"/>
                <a:ea typeface="微软雅黑" panose="020B0503020204020204" pitchFamily="34" charset="-122"/>
                <a:cs typeface="Courier New" panose="02070309020205020404"/>
              </a:rPr>
              <a:t>B.FeCl</a:t>
            </a:r>
            <a:r>
              <a:rPr lang="en-US" altLang="zh-CN" sz="2600" kern="100" baseline="-25000" smtClean="0">
                <a:latin typeface="Times New Roman" panose="02020603050405020304"/>
                <a:ea typeface="微软雅黑" panose="020B0503020204020204" pitchFamily="34" charset="-122"/>
                <a:cs typeface="Courier New" panose="02070309020205020404"/>
              </a:rPr>
              <a:t>3	</a:t>
            </a:r>
            <a:r>
              <a:rPr lang="en-US" altLang="zh-CN" sz="2600" kern="100" dirty="0" err="1" smtClean="0">
                <a:latin typeface="Times New Roman" panose="02020603050405020304"/>
                <a:ea typeface="微软雅黑" panose="020B0503020204020204" pitchFamily="34" charset="-122"/>
                <a:cs typeface="Courier New" panose="02070309020205020404"/>
              </a:rPr>
              <a:t>C.Fe</a:t>
            </a:r>
            <a:r>
              <a:rPr lang="en-US" altLang="zh-CN" sz="2600" kern="100" dirty="0" smtClean="0">
                <a:latin typeface="Times New Roman" panose="02020603050405020304"/>
                <a:ea typeface="微软雅黑" panose="020B0503020204020204" pitchFamily="34" charset="-122"/>
                <a:cs typeface="Courier New" panose="02070309020205020404"/>
              </a:rPr>
              <a:t>(OH)</a:t>
            </a:r>
            <a:r>
              <a:rPr lang="en-US" altLang="zh-CN" sz="2600" kern="100" baseline="-25000" dirty="0" smtClean="0">
                <a:latin typeface="Times New Roman" panose="02020603050405020304"/>
                <a:ea typeface="微软雅黑" panose="020B0503020204020204" pitchFamily="34" charset="-122"/>
                <a:cs typeface="Courier New" panose="02070309020205020404"/>
              </a:rPr>
              <a:t>2</a:t>
            </a:r>
            <a:r>
              <a:rPr lang="en-US" altLang="zh-CN" sz="2600" kern="100" dirty="0" smtClean="0">
                <a:latin typeface="Times New Roman" panose="02020603050405020304"/>
                <a:ea typeface="微软雅黑" panose="020B0503020204020204" pitchFamily="34" charset="-122"/>
                <a:cs typeface="Courier New" panose="02070309020205020404"/>
              </a:rPr>
              <a:t>  </a:t>
            </a:r>
            <a:r>
              <a:rPr lang="en-US" altLang="zh-CN" sz="2600" kern="100" dirty="0">
                <a:latin typeface="Times New Roman" panose="02020603050405020304"/>
                <a:ea typeface="微软雅黑" panose="020B0503020204020204" pitchFamily="34" charset="-122"/>
                <a:cs typeface="Courier New" panose="02070309020205020404"/>
              </a:rPr>
              <a:t>	</a:t>
            </a:r>
            <a:r>
              <a:rPr lang="en-US" altLang="zh-CN" sz="2600" kern="100" dirty="0" err="1">
                <a:latin typeface="Times New Roman" panose="02020603050405020304"/>
                <a:ea typeface="微软雅黑" panose="020B0503020204020204" pitchFamily="34" charset="-122"/>
                <a:cs typeface="Courier New" panose="02070309020205020404"/>
              </a:rPr>
              <a:t>D.Fe</a:t>
            </a:r>
            <a:r>
              <a:rPr lang="en-US" altLang="zh-CN" sz="2600" kern="100" dirty="0">
                <a:latin typeface="Times New Roman" panose="02020603050405020304"/>
                <a:ea typeface="微软雅黑" panose="020B0503020204020204" pitchFamily="34" charset="-122"/>
                <a:cs typeface="Courier New" panose="02070309020205020404"/>
              </a:rPr>
              <a:t>(OH)</a:t>
            </a:r>
            <a:r>
              <a:rPr lang="en-US" altLang="zh-CN" sz="2600" kern="100" baseline="-25000" dirty="0">
                <a:latin typeface="Times New Roman" panose="02020603050405020304"/>
                <a:ea typeface="微软雅黑" panose="020B0503020204020204" pitchFamily="34" charset="-122"/>
                <a:cs typeface="Courier New" panose="02070309020205020404"/>
              </a:rPr>
              <a:t>3</a:t>
            </a:r>
            <a:endParaRPr lang="zh-CN" altLang="zh-CN" sz="1050" kern="100" dirty="0">
              <a:effectLst/>
              <a:latin typeface="宋体" panose="02010600030101010101" pitchFamily="2" charset="-122"/>
              <a:cs typeface="Courier New" panose="02070309020205020404"/>
            </a:endParaRPr>
          </a:p>
        </p:txBody>
      </p:sp>
      <p:sp>
        <p:nvSpPr>
          <p:cNvPr id="9" name="TextBox 8"/>
          <p:cNvSpPr txBox="1"/>
          <p:nvPr/>
        </p:nvSpPr>
        <p:spPr>
          <a:xfrm>
            <a:off x="9462510" y="715520"/>
            <a:ext cx="413179" cy="553998"/>
          </a:xfrm>
          <a:prstGeom prst="rect">
            <a:avLst/>
          </a:prstGeom>
          <a:noFill/>
        </p:spPr>
        <p:txBody>
          <a:bodyPr wrap="square" rtlCol="0">
            <a:spAutoFit/>
          </a:bodyPr>
          <a:lstStyle/>
          <a:p>
            <a:r>
              <a:rPr lang="en-US" altLang="zh-CN" sz="3000" b="1"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C</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graphicFrame>
        <p:nvGraphicFramePr>
          <p:cNvPr id="2" name="对象 1"/>
          <p:cNvGraphicFramePr>
            <a:graphicFrameLocks noChangeAspect="1"/>
          </p:cNvGraphicFramePr>
          <p:nvPr/>
        </p:nvGraphicFramePr>
        <p:xfrm>
          <a:off x="520700" y="1954062"/>
          <a:ext cx="11290300" cy="4356100"/>
        </p:xfrm>
        <a:graphic>
          <a:graphicData uri="http://schemas.openxmlformats.org/presentationml/2006/ole">
            <mc:AlternateContent xmlns:mc="http://schemas.openxmlformats.org/markup-compatibility/2006">
              <mc:Choice xmlns:v="urn:schemas-microsoft-com:vml" Requires="v">
                <p:oleObj spid="_x0000_s14360" name="Document" r:id="rId1" imgW="11308715" imgH="4368800" progId="Word.Document.8">
                  <p:embed/>
                </p:oleObj>
              </mc:Choice>
              <mc:Fallback>
                <p:oleObj name="Document" r:id="rId1" imgW="11308715" imgH="4368800" progId="Word.Document.8">
                  <p:embed/>
                  <p:pic>
                    <p:nvPicPr>
                      <p:cNvPr id="0" name="对象 1"/>
                      <p:cNvPicPr>
                        <a:picLocks noChangeAspect="1" noChangeArrowheads="1"/>
                      </p:cNvPicPr>
                      <p:nvPr/>
                    </p:nvPicPr>
                    <p:blipFill>
                      <a:blip r:embed="rId2"/>
                      <a:srcRect/>
                      <a:stretch>
                        <a:fillRect/>
                      </a:stretch>
                    </p:blipFill>
                    <p:spPr bwMode="auto">
                      <a:xfrm>
                        <a:off x="520700" y="1954062"/>
                        <a:ext cx="112903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a:hlinkClick r:id="rId1" action="ppaction://hlinksldjump"/>
          </p:cNvPr>
          <p:cNvSpPr txBox="1"/>
          <p:nvPr/>
        </p:nvSpPr>
        <p:spPr>
          <a:xfrm>
            <a:off x="3709190" y="1385024"/>
            <a:ext cx="7285675" cy="584767"/>
          </a:xfrm>
          <a:prstGeom prst="rect">
            <a:avLst/>
          </a:prstGeom>
          <a:noFill/>
        </p:spPr>
        <p:txBody>
          <a:bodyPr wrap="square" lIns="91432" tIns="45716" rIns="91432" bIns="45716" rtlCol="0">
            <a:spAutoFit/>
          </a:bodyPr>
          <a:lstStyle/>
          <a:p>
            <a:r>
              <a:rPr lang="zh-CN" altLang="en-US" sz="3200" dirty="0" smtClean="0">
                <a:solidFill>
                  <a:schemeClr val="accent6">
                    <a:lumMod val="50000"/>
                  </a:schemeClr>
                </a:solidFill>
                <a:latin typeface="方正大黑_GBK" panose="03000509000000000000" pitchFamily="65" charset="-122"/>
                <a:ea typeface="方正大黑_GBK" panose="03000509000000000000" pitchFamily="65" charset="-122"/>
                <a:cs typeface="Times New Roman" panose="02020603050405020304" pitchFamily="18" charset="0"/>
              </a:rPr>
              <a:t>新知自主预习</a:t>
            </a:r>
            <a:endParaRPr lang="en-US" altLang="zh-CN" sz="3200" dirty="0">
              <a:solidFill>
                <a:schemeClr val="accent6">
                  <a:lumMod val="50000"/>
                </a:schemeClr>
              </a:solidFill>
              <a:latin typeface="方正大黑_GBK" panose="03000509000000000000" pitchFamily="65" charset="-122"/>
              <a:ea typeface="方正大黑_GBK" panose="03000509000000000000" pitchFamily="65" charset="-122"/>
              <a:cs typeface="Times New Roman" panose="02020603050405020304" pitchFamily="18" charset="0"/>
            </a:endParaRPr>
          </a:p>
        </p:txBody>
      </p:sp>
      <p:sp>
        <p:nvSpPr>
          <p:cNvPr id="3" name="文本框 2">
            <a:hlinkClick r:id="rId2" action="ppaction://hlinksldjump"/>
          </p:cNvPr>
          <p:cNvSpPr txBox="1"/>
          <p:nvPr/>
        </p:nvSpPr>
        <p:spPr>
          <a:xfrm>
            <a:off x="3709188" y="2271055"/>
            <a:ext cx="7285677" cy="584906"/>
          </a:xfrm>
          <a:prstGeom prst="rect">
            <a:avLst/>
          </a:prstGeom>
          <a:noFill/>
        </p:spPr>
        <p:txBody>
          <a:bodyPr wrap="square" lIns="91432" tIns="45716" rIns="91432" bIns="45716" rtlCol="0">
            <a:spAutoFit/>
          </a:bodyPr>
          <a:lstStyle/>
          <a:p>
            <a:r>
              <a:rPr lang="zh-CN" altLang="en-US" sz="3200" dirty="0" smtClean="0">
                <a:solidFill>
                  <a:schemeClr val="accent1">
                    <a:lumMod val="75000"/>
                  </a:schemeClr>
                </a:solidFill>
                <a:latin typeface="方正大黑_GBK" panose="03000509000000000000" pitchFamily="65" charset="-122"/>
                <a:ea typeface="方正大黑_GBK" panose="03000509000000000000" pitchFamily="65" charset="-122"/>
                <a:cs typeface="Times New Roman" panose="02020603050405020304" pitchFamily="18" charset="0"/>
              </a:rPr>
              <a:t>课堂互动探究</a:t>
            </a:r>
            <a:endParaRPr lang="en-US" altLang="zh-CN" sz="3200" dirty="0">
              <a:solidFill>
                <a:schemeClr val="accent1">
                  <a:lumMod val="75000"/>
                </a:schemeClr>
              </a:solidFill>
              <a:latin typeface="方正大黑_GBK" panose="03000509000000000000" pitchFamily="65" charset="-122"/>
              <a:ea typeface="方正大黑_GBK" panose="03000509000000000000" pitchFamily="65" charset="-122"/>
              <a:cs typeface="Times New Roman" panose="02020603050405020304" pitchFamily="18" charset="0"/>
            </a:endParaRPr>
          </a:p>
        </p:txBody>
      </p:sp>
      <p:sp>
        <p:nvSpPr>
          <p:cNvPr id="33" name="文本框 32"/>
          <p:cNvSpPr txBox="1"/>
          <p:nvPr/>
        </p:nvSpPr>
        <p:spPr>
          <a:xfrm>
            <a:off x="1243168" y="3368820"/>
            <a:ext cx="766980" cy="1200601"/>
          </a:xfrm>
          <a:prstGeom prst="rect">
            <a:avLst/>
          </a:prstGeom>
          <a:noFill/>
        </p:spPr>
        <p:txBody>
          <a:bodyPr wrap="square" lIns="91432" tIns="45716" rIns="91432" bIns="45716" rtlCol="0">
            <a:spAutoFit/>
          </a:bodyPr>
          <a:lstStyle/>
          <a:p>
            <a:pPr>
              <a:lnSpc>
                <a:spcPct val="100000"/>
              </a:lnSpc>
            </a:pPr>
            <a:r>
              <a:rPr lang="zh-CN" altLang="zh-CN" sz="3600" dirty="0">
                <a:solidFill>
                  <a:schemeClr val="tx1">
                    <a:lumMod val="65000"/>
                    <a:lumOff val="35000"/>
                  </a:schemeClr>
                </a:solidFill>
                <a:latin typeface="微软雅黑 Light" panose="020B0502040204020203" charset="-122"/>
                <a:ea typeface="微软雅黑 Light" panose="020B0502040204020203" charset="-122"/>
                <a:cs typeface="微软雅黑 Light" panose="020B0502040204020203" charset="-122"/>
              </a:rPr>
              <a:t>目</a:t>
            </a:r>
            <a:endParaRPr lang="zh-CN" altLang="zh-CN" sz="3600" dirty="0">
              <a:solidFill>
                <a:schemeClr val="tx1">
                  <a:lumMod val="65000"/>
                  <a:lumOff val="35000"/>
                </a:schemeClr>
              </a:solidFill>
              <a:latin typeface="微软雅黑 Light" panose="020B0502040204020203" charset="-122"/>
              <a:ea typeface="微软雅黑 Light" panose="020B0502040204020203" charset="-122"/>
              <a:cs typeface="微软雅黑 Light" panose="020B0502040204020203" charset="-122"/>
            </a:endParaRPr>
          </a:p>
          <a:p>
            <a:pPr>
              <a:lnSpc>
                <a:spcPct val="100000"/>
              </a:lnSpc>
            </a:pPr>
            <a:r>
              <a:rPr lang="zh-CN" altLang="zh-CN" sz="3600" dirty="0">
                <a:solidFill>
                  <a:schemeClr val="tx1">
                    <a:lumMod val="65000"/>
                    <a:lumOff val="35000"/>
                  </a:schemeClr>
                </a:solidFill>
                <a:latin typeface="微软雅黑 Light" panose="020B0502040204020203" charset="-122"/>
                <a:ea typeface="微软雅黑 Light" panose="020B0502040204020203" charset="-122"/>
                <a:cs typeface="微软雅黑 Light" panose="020B0502040204020203" charset="-122"/>
              </a:rPr>
              <a:t>录</a:t>
            </a:r>
            <a:endParaRPr lang="zh-CN" altLang="zh-CN" sz="3600" dirty="0">
              <a:solidFill>
                <a:schemeClr val="tx1">
                  <a:lumMod val="65000"/>
                  <a:lumOff val="35000"/>
                </a:schemeClr>
              </a:solidFill>
              <a:latin typeface="微软雅黑 Light" panose="020B0502040204020203" charset="-122"/>
              <a:ea typeface="微软雅黑 Light" panose="020B0502040204020203" charset="-122"/>
              <a:cs typeface="微软雅黑 Light" panose="020B0502040204020203" charset="-122"/>
            </a:endParaRPr>
          </a:p>
        </p:txBody>
      </p:sp>
      <p:sp>
        <p:nvSpPr>
          <p:cNvPr id="50" name="矩形 49"/>
          <p:cNvSpPr/>
          <p:nvPr/>
        </p:nvSpPr>
        <p:spPr>
          <a:xfrm rot="2520000">
            <a:off x="594918" y="4257391"/>
            <a:ext cx="92063" cy="37746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6" name="矩形 5"/>
          <p:cNvSpPr/>
          <p:nvPr/>
        </p:nvSpPr>
        <p:spPr>
          <a:xfrm rot="2520000">
            <a:off x="1753006" y="-511293"/>
            <a:ext cx="76190" cy="29680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9" name="文本框 8"/>
          <p:cNvSpPr txBox="1"/>
          <p:nvPr/>
        </p:nvSpPr>
        <p:spPr>
          <a:xfrm rot="16200000">
            <a:off x="668866" y="2248529"/>
            <a:ext cx="1858441" cy="523147"/>
          </a:xfrm>
          <a:prstGeom prst="rect">
            <a:avLst/>
          </a:prstGeom>
          <a:noFill/>
        </p:spPr>
        <p:txBody>
          <a:bodyPr wrap="square" lIns="91432" tIns="45716" rIns="91432" bIns="45716" rtlCol="0">
            <a:spAutoFit/>
          </a:bodyPr>
          <a:lstStyle/>
          <a:p>
            <a:r>
              <a:rPr lang="en-US" altLang="zh-CN" sz="2800" dirty="0" smtClean="0">
                <a:solidFill>
                  <a:schemeClr val="tx1">
                    <a:lumMod val="65000"/>
                    <a:lumOff val="35000"/>
                  </a:schemeClr>
                </a:solidFill>
                <a:latin typeface="微软雅黑 Light" panose="020B0502040204020203" charset="-122"/>
                <a:ea typeface="微软雅黑 Light" panose="020B0502040204020203" charset="-122"/>
                <a:cs typeface="微软雅黑 Light" panose="020B0502040204020203" charset="-122"/>
                <a:sym typeface="+mn-ea"/>
              </a:rPr>
              <a:t>CONTENTS</a:t>
            </a:r>
            <a:endParaRPr lang="en-US" altLang="zh-CN" sz="2800" dirty="0">
              <a:solidFill>
                <a:schemeClr val="tx1">
                  <a:lumMod val="65000"/>
                  <a:lumOff val="35000"/>
                </a:schemeClr>
              </a:solidFill>
              <a:latin typeface="微软雅黑 Light" panose="020B0502040204020203" charset="-122"/>
              <a:ea typeface="微软雅黑 Light" panose="020B0502040204020203" charset="-122"/>
              <a:cs typeface="微软雅黑 Light" panose="020B0502040204020203" charset="-122"/>
              <a:sym typeface="+mn-ea"/>
            </a:endParaRPr>
          </a:p>
        </p:txBody>
      </p:sp>
      <p:grpSp>
        <p:nvGrpSpPr>
          <p:cNvPr id="43" name="组合 42"/>
          <p:cNvGrpSpPr/>
          <p:nvPr/>
        </p:nvGrpSpPr>
        <p:grpSpPr>
          <a:xfrm>
            <a:off x="2939668" y="1682907"/>
            <a:ext cx="8055197" cy="292168"/>
            <a:chOff x="4630" y="2578"/>
            <a:chExt cx="12687" cy="460"/>
          </a:xfrm>
        </p:grpSpPr>
        <p:cxnSp>
          <p:nvCxnSpPr>
            <p:cNvPr id="8" name="直接连接符 7"/>
            <p:cNvCxnSpPr/>
            <p:nvPr userDrawn="1"/>
          </p:nvCxnSpPr>
          <p:spPr>
            <a:xfrm flipH="1" flipV="1">
              <a:off x="4757" y="3033"/>
              <a:ext cx="12560" cy="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12" name="文本框 11">
              <a:hlinkClick r:id="rId1" action="ppaction://hlinksldjump"/>
            </p:cNvPr>
            <p:cNvSpPr txBox="1"/>
            <p:nvPr userDrawn="1"/>
          </p:nvSpPr>
          <p:spPr>
            <a:xfrm flipH="1">
              <a:off x="4630" y="2578"/>
              <a:ext cx="1615" cy="436"/>
            </a:xfrm>
            <a:prstGeom prst="rect">
              <a:avLst/>
            </a:prstGeom>
            <a:noFill/>
          </p:spPr>
          <p:txBody>
            <a:bodyPr wrap="square" rtlCol="0">
              <a:spAutoFit/>
            </a:bodyPr>
            <a:lstStyle/>
            <a:p>
              <a:pPr algn="just">
                <a:defRPr/>
              </a:pPr>
              <a:r>
                <a:rPr lang="en-US" sz="1200" b="1" dirty="0">
                  <a:solidFill>
                    <a:schemeClr val="accent6">
                      <a:lumMod val="50000"/>
                    </a:schemeClr>
                  </a:solidFill>
                  <a:latin typeface="微软雅黑" panose="020B0503020204020204" pitchFamily="34" charset="-122"/>
                  <a:ea typeface="微软雅黑" panose="020B0503020204020204" pitchFamily="34" charset="-122"/>
                  <a:sym typeface="+mn-ea"/>
                </a:rPr>
                <a:t>///////</a:t>
              </a:r>
              <a:endParaRPr lang="en-US" sz="1200" b="1" dirty="0">
                <a:solidFill>
                  <a:schemeClr val="accent6">
                    <a:lumMod val="50000"/>
                  </a:schemeClr>
                </a:solidFill>
                <a:latin typeface="微软雅黑" panose="020B0503020204020204" pitchFamily="34" charset="-122"/>
                <a:ea typeface="微软雅黑" panose="020B0503020204020204" pitchFamily="34" charset="-122"/>
                <a:sym typeface="+mn-ea"/>
              </a:endParaRPr>
            </a:p>
          </p:txBody>
        </p:sp>
      </p:grpSp>
      <p:grpSp>
        <p:nvGrpSpPr>
          <p:cNvPr id="44" name="组合 43"/>
          <p:cNvGrpSpPr/>
          <p:nvPr/>
        </p:nvGrpSpPr>
        <p:grpSpPr>
          <a:xfrm>
            <a:off x="2939668" y="2567032"/>
            <a:ext cx="8055197" cy="292168"/>
            <a:chOff x="4630" y="2578"/>
            <a:chExt cx="12687" cy="460"/>
          </a:xfrm>
        </p:grpSpPr>
        <p:cxnSp>
          <p:nvCxnSpPr>
            <p:cNvPr id="45" name="直接连接符 44"/>
            <p:cNvCxnSpPr/>
            <p:nvPr userDrawn="1"/>
          </p:nvCxnSpPr>
          <p:spPr>
            <a:xfrm flipH="1" flipV="1">
              <a:off x="4757" y="3033"/>
              <a:ext cx="12560" cy="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46" name="文本框 45">
              <a:hlinkClick r:id="rId2" action="ppaction://hlinksldjump"/>
            </p:cNvPr>
            <p:cNvSpPr txBox="1"/>
            <p:nvPr userDrawn="1"/>
          </p:nvSpPr>
          <p:spPr>
            <a:xfrm flipH="1">
              <a:off x="4630" y="2578"/>
              <a:ext cx="1615" cy="436"/>
            </a:xfrm>
            <a:prstGeom prst="rect">
              <a:avLst/>
            </a:prstGeom>
            <a:noFill/>
          </p:spPr>
          <p:txBody>
            <a:bodyPr wrap="square" rtlCol="0">
              <a:spAutoFit/>
            </a:bodyPr>
            <a:lstStyle/>
            <a:p>
              <a:pPr>
                <a:defRPr/>
              </a:pPr>
              <a:r>
                <a:rPr lang="en-US" sz="1200" b="1" dirty="0">
                  <a:solidFill>
                    <a:schemeClr val="accent6">
                      <a:lumMod val="50000"/>
                    </a:schemeClr>
                  </a:solidFill>
                  <a:latin typeface="微软雅黑" panose="020B0503020204020204" pitchFamily="34" charset="-122"/>
                  <a:ea typeface="微软雅黑" panose="020B0503020204020204" pitchFamily="34" charset="-122"/>
                  <a:sym typeface="+mn-ea"/>
                </a:rPr>
                <a:t>///////</a:t>
              </a:r>
              <a:endParaRPr lang="en-US" sz="1200" b="1" dirty="0">
                <a:solidFill>
                  <a:schemeClr val="accent6">
                    <a:lumMod val="50000"/>
                  </a:schemeClr>
                </a:solidFill>
                <a:latin typeface="微软雅黑" panose="020B0503020204020204" pitchFamily="34" charset="-122"/>
                <a:ea typeface="微软雅黑" panose="020B0503020204020204" pitchFamily="34" charset="-122"/>
                <a:sym typeface="+mn-ea"/>
              </a:endParaRPr>
            </a:p>
          </p:txBody>
        </p:sp>
      </p:grpSp>
      <p:sp>
        <p:nvSpPr>
          <p:cNvPr id="51" name="文本框 17">
            <a:hlinkClick r:id="rId3" action="ppaction://hlinksldjump"/>
          </p:cNvPr>
          <p:cNvSpPr txBox="1"/>
          <p:nvPr/>
        </p:nvSpPr>
        <p:spPr>
          <a:xfrm>
            <a:off x="3707446" y="3970152"/>
            <a:ext cx="5719335" cy="584767"/>
          </a:xfrm>
          <a:prstGeom prst="rect">
            <a:avLst/>
          </a:prstGeom>
          <a:noFill/>
        </p:spPr>
        <p:txBody>
          <a:bodyPr wrap="square" lIns="91432" tIns="45716" rIns="91432" bIns="45716" rtlCol="0">
            <a:spAutoFit/>
          </a:bodyPr>
          <a:lstStyle/>
          <a:p>
            <a:pPr lvl="0" algn="just"/>
            <a:r>
              <a:rPr lang="zh-CN" altLang="en-US" sz="3200" dirty="0" smtClean="0">
                <a:solidFill>
                  <a:srgbClr val="ED7D31">
                    <a:lumMod val="75000"/>
                  </a:srgbClr>
                </a:solidFill>
                <a:latin typeface="方正大黑_GBK" panose="03000509000000000000" pitchFamily="65" charset="-122"/>
                <a:ea typeface="方正大黑_GBK" panose="03000509000000000000" pitchFamily="65" charset="-122"/>
                <a:cs typeface="Times New Roman" panose="02020603050405020304" pitchFamily="18" charset="0"/>
              </a:rPr>
              <a:t>课后巩固训练</a:t>
            </a:r>
            <a:endParaRPr lang="en-US" altLang="zh-CN" sz="3200" dirty="0">
              <a:solidFill>
                <a:srgbClr val="ED7D31">
                  <a:lumMod val="75000"/>
                </a:srgbClr>
              </a:solidFill>
              <a:latin typeface="方正大黑_GBK" panose="03000509000000000000" pitchFamily="65" charset="-122"/>
              <a:ea typeface="方正大黑_GBK" panose="03000509000000000000" pitchFamily="65" charset="-122"/>
              <a:cs typeface="Times New Roman" panose="02020603050405020304" pitchFamily="18" charset="0"/>
            </a:endParaRPr>
          </a:p>
        </p:txBody>
      </p:sp>
      <p:grpSp>
        <p:nvGrpSpPr>
          <p:cNvPr id="53" name="组合 52"/>
          <p:cNvGrpSpPr/>
          <p:nvPr/>
        </p:nvGrpSpPr>
        <p:grpSpPr>
          <a:xfrm>
            <a:off x="2950948" y="4255378"/>
            <a:ext cx="8055197" cy="292168"/>
            <a:chOff x="4630" y="2578"/>
            <a:chExt cx="12687" cy="460"/>
          </a:xfrm>
        </p:grpSpPr>
        <p:cxnSp>
          <p:nvCxnSpPr>
            <p:cNvPr id="54" name="直接连接符 53"/>
            <p:cNvCxnSpPr/>
            <p:nvPr userDrawn="1"/>
          </p:nvCxnSpPr>
          <p:spPr>
            <a:xfrm flipH="1" flipV="1">
              <a:off x="4757" y="3033"/>
              <a:ext cx="12560" cy="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55" name="文本框 48">
              <a:hlinkClick r:id="rId3" action="ppaction://hlinksldjump"/>
            </p:cNvPr>
            <p:cNvSpPr txBox="1"/>
            <p:nvPr userDrawn="1"/>
          </p:nvSpPr>
          <p:spPr>
            <a:xfrm flipH="1">
              <a:off x="4630" y="2578"/>
              <a:ext cx="1615" cy="436"/>
            </a:xfrm>
            <a:prstGeom prst="rect">
              <a:avLst/>
            </a:prstGeom>
            <a:noFill/>
          </p:spPr>
          <p:txBody>
            <a:bodyPr wrap="square" rtlCol="0">
              <a:spAutoFit/>
            </a:bodyPr>
            <a:lstStyle/>
            <a:p>
              <a:pPr algn="just">
                <a:defRPr/>
              </a:pPr>
              <a:r>
                <a:rPr lang="en-US" sz="1200" b="1" dirty="0">
                  <a:solidFill>
                    <a:schemeClr val="accent6">
                      <a:lumMod val="50000"/>
                    </a:schemeClr>
                  </a:solidFill>
                  <a:latin typeface="微软雅黑" panose="020B0503020204020204" pitchFamily="34" charset="-122"/>
                  <a:ea typeface="微软雅黑" panose="020B0503020204020204" pitchFamily="34" charset="-122"/>
                  <a:sym typeface="+mn-ea"/>
                </a:rPr>
                <a:t>///////</a:t>
              </a:r>
              <a:endParaRPr lang="en-US" sz="1200" b="1" dirty="0">
                <a:solidFill>
                  <a:schemeClr val="accent6">
                    <a:lumMod val="50000"/>
                  </a:schemeClr>
                </a:solidFill>
                <a:latin typeface="微软雅黑" panose="020B0503020204020204" pitchFamily="34" charset="-122"/>
                <a:ea typeface="微软雅黑" panose="020B0503020204020204" pitchFamily="34" charset="-122"/>
                <a:sym typeface="+mn-ea"/>
              </a:endParaRPr>
            </a:p>
          </p:txBody>
        </p:sp>
      </p:grpSp>
      <p:sp>
        <p:nvSpPr>
          <p:cNvPr id="26" name="文本框 2">
            <a:hlinkClick r:id="rId4" action="ppaction://hlinksldjump"/>
          </p:cNvPr>
          <p:cNvSpPr txBox="1"/>
          <p:nvPr/>
        </p:nvSpPr>
        <p:spPr>
          <a:xfrm>
            <a:off x="3707446" y="3140255"/>
            <a:ext cx="7285677" cy="584906"/>
          </a:xfrm>
          <a:prstGeom prst="rect">
            <a:avLst/>
          </a:prstGeom>
          <a:noFill/>
        </p:spPr>
        <p:txBody>
          <a:bodyPr wrap="square" lIns="91432" tIns="45716" rIns="91432" bIns="45716" rtlCol="0">
            <a:spAutoFit/>
          </a:bodyPr>
          <a:lstStyle/>
          <a:p>
            <a:r>
              <a:rPr lang="zh-CN" altLang="en-US" sz="3200" dirty="0" smtClean="0">
                <a:solidFill>
                  <a:srgbClr val="FF00FF"/>
                </a:solidFill>
                <a:latin typeface="方正大黑_GBK" panose="03000509000000000000" pitchFamily="65" charset="-122"/>
                <a:ea typeface="方正大黑_GBK" panose="03000509000000000000" pitchFamily="65" charset="-122"/>
                <a:cs typeface="Times New Roman" panose="02020603050405020304" pitchFamily="18" charset="0"/>
              </a:rPr>
              <a:t>课堂达标训练</a:t>
            </a:r>
            <a:endParaRPr lang="en-US" altLang="zh-CN" sz="3200" dirty="0">
              <a:solidFill>
                <a:srgbClr val="FF00FF"/>
              </a:solidFill>
              <a:latin typeface="方正大黑_GBK" panose="03000509000000000000" pitchFamily="65" charset="-122"/>
              <a:ea typeface="方正大黑_GBK" panose="03000509000000000000" pitchFamily="65" charset="-122"/>
              <a:cs typeface="Times New Roman" panose="02020603050405020304" pitchFamily="18" charset="0"/>
            </a:endParaRPr>
          </a:p>
        </p:txBody>
      </p:sp>
      <p:grpSp>
        <p:nvGrpSpPr>
          <p:cNvPr id="28" name="组合 27"/>
          <p:cNvGrpSpPr/>
          <p:nvPr/>
        </p:nvGrpSpPr>
        <p:grpSpPr>
          <a:xfrm>
            <a:off x="2937926" y="3436232"/>
            <a:ext cx="8055197" cy="292168"/>
            <a:chOff x="4630" y="2578"/>
            <a:chExt cx="12687" cy="460"/>
          </a:xfrm>
        </p:grpSpPr>
        <p:cxnSp>
          <p:nvCxnSpPr>
            <p:cNvPr id="32" name="直接连接符 31"/>
            <p:cNvCxnSpPr/>
            <p:nvPr userDrawn="1"/>
          </p:nvCxnSpPr>
          <p:spPr>
            <a:xfrm flipH="1" flipV="1">
              <a:off x="4757" y="3033"/>
              <a:ext cx="12560" cy="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34" name="文本框 45">
              <a:hlinkClick r:id="rId4" action="ppaction://hlinksldjump"/>
            </p:cNvPr>
            <p:cNvSpPr txBox="1"/>
            <p:nvPr userDrawn="1"/>
          </p:nvSpPr>
          <p:spPr>
            <a:xfrm flipH="1">
              <a:off x="4630" y="2578"/>
              <a:ext cx="1615" cy="436"/>
            </a:xfrm>
            <a:prstGeom prst="rect">
              <a:avLst/>
            </a:prstGeom>
            <a:noFill/>
          </p:spPr>
          <p:txBody>
            <a:bodyPr wrap="square" rtlCol="0">
              <a:spAutoFit/>
            </a:bodyPr>
            <a:lstStyle/>
            <a:p>
              <a:pPr>
                <a:defRPr/>
              </a:pPr>
              <a:r>
                <a:rPr lang="en-US" sz="1200" b="1" dirty="0">
                  <a:solidFill>
                    <a:schemeClr val="accent6">
                      <a:lumMod val="50000"/>
                    </a:schemeClr>
                  </a:solidFill>
                  <a:latin typeface="微软雅黑" panose="020B0503020204020204" pitchFamily="34" charset="-122"/>
                  <a:ea typeface="微软雅黑" panose="020B0503020204020204" pitchFamily="34" charset="-122"/>
                  <a:sym typeface="+mn-ea"/>
                </a:rPr>
                <a:t>///////</a:t>
              </a:r>
              <a:endParaRPr lang="en-US" sz="1200" b="1" dirty="0">
                <a:solidFill>
                  <a:schemeClr val="accent6">
                    <a:lumMod val="50000"/>
                  </a:schemeClr>
                </a:solidFill>
                <a:latin typeface="微软雅黑" panose="020B0503020204020204" pitchFamily="34" charset="-122"/>
                <a:ea typeface="微软雅黑" panose="020B0503020204020204" pitchFamily="34" charset="-122"/>
                <a:sym typeface="+mn-ea"/>
              </a:endParaRPr>
            </a:p>
          </p:txBody>
        </p:sp>
      </p:grpSp>
    </p:spTree>
  </p:cSld>
  <p:clrMapOvr>
    <a:masterClrMapping/>
  </p:clrMapOvr>
  <p:transition spd="slow"/>
  <p:timing>
    <p:tnLst>
      <p:par>
        <p:cTn id="1" dur="indefinite" restart="never" nodeType="tmRoot"/>
      </p:par>
    </p:tnLst>
    <p:bldLst>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723251"/>
          </a:xfrm>
          <a:prstGeom prst="rect">
            <a:avLst/>
          </a:prstGeom>
        </p:spPr>
        <p:txBody>
          <a:bodyPr wrap="square" lIns="121898" tIns="60948" rIns="121898" bIns="60948">
            <a:spAutoFit/>
          </a:bodyPr>
          <a:lstStyle/>
          <a:p>
            <a:pPr marL="269875" indent="-457200" algn="just">
              <a:lnSpc>
                <a:spcPct val="150000"/>
              </a:lnSpc>
              <a:spcAft>
                <a:spcPts val="0"/>
              </a:spcAft>
              <a:tabLst>
                <a:tab pos="270065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2.</a:t>
            </a:r>
            <a:r>
              <a:rPr lang="en-US" altLang="zh-CN" sz="2600" b="1" dirty="0">
                <a:latin typeface="Times New Roman" panose="02020603050405020304"/>
                <a:ea typeface="楷体_GB2312"/>
              </a:rPr>
              <a:t> (2023·</a:t>
            </a:r>
            <a:r>
              <a:rPr lang="zh-CN" altLang="zh-CN" sz="2600" b="1" dirty="0">
                <a:latin typeface="Times New Roman" panose="02020603050405020304"/>
                <a:ea typeface="楷体_GB2312"/>
                <a:cs typeface="Times New Roman" panose="02020603050405020304"/>
              </a:rPr>
              <a:t>长春实验中学高一期末</a:t>
            </a:r>
            <a:r>
              <a:rPr lang="en-US" altLang="zh-CN" sz="2600" b="1" dirty="0">
                <a:latin typeface="Times New Roman" panose="02020603050405020304"/>
                <a:ea typeface="楷体_GB2312"/>
              </a:rPr>
              <a:t>)</a:t>
            </a:r>
            <a:r>
              <a:rPr lang="zh-CN" altLang="zh-CN" sz="2600" dirty="0">
                <a:latin typeface="Times New Roman" panose="02020603050405020304"/>
                <a:ea typeface="微软雅黑" panose="020B0503020204020204" pitchFamily="34" charset="-122"/>
                <a:cs typeface="Times New Roman" panose="02020603050405020304"/>
              </a:rPr>
              <a:t>下列关于铁及其化合物的说法中正确的是</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微软雅黑" panose="020B0503020204020204" pitchFamily="34" charset="-122"/>
                <a:cs typeface="Times New Roman" panose="02020603050405020304"/>
              </a:rPr>
              <a:t>　　</a:t>
            </a:r>
            <a:r>
              <a:rPr lang="en-US" altLang="zh-CN" sz="2600" dirty="0">
                <a:latin typeface="Times New Roman" panose="02020603050405020304"/>
                <a:ea typeface="微软雅黑" panose="020B0503020204020204" pitchFamily="34" charset="-122"/>
              </a:rPr>
              <a:t>)</a:t>
            </a:r>
            <a:endParaRPr lang="zh-CN" altLang="zh-CN" sz="1050" kern="100" dirty="0">
              <a:effectLst/>
              <a:latin typeface="宋体" panose="02010600030101010101" pitchFamily="2" charset="-122"/>
              <a:cs typeface="Courier New" panose="02070309020205020404"/>
            </a:endParaRPr>
          </a:p>
        </p:txBody>
      </p:sp>
      <p:sp>
        <p:nvSpPr>
          <p:cNvPr id="9" name="矩形 8"/>
          <p:cNvSpPr/>
          <p:nvPr/>
        </p:nvSpPr>
        <p:spPr>
          <a:xfrm>
            <a:off x="516880" y="1449541"/>
            <a:ext cx="11397613" cy="2728223"/>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err="1">
                <a:latin typeface="Times New Roman" panose="02020603050405020304"/>
                <a:ea typeface="微软雅黑" panose="020B0503020204020204" pitchFamily="34" charset="-122"/>
                <a:cs typeface="Courier New" panose="02070309020205020404"/>
              </a:rPr>
              <a:t>A.Fe</a:t>
            </a:r>
            <a:r>
              <a:rPr lang="en-US" altLang="zh-CN" sz="2600" kern="100" dirty="0">
                <a:latin typeface="Times New Roman" panose="02020603050405020304"/>
                <a:ea typeface="微软雅黑" panose="020B0503020204020204" pitchFamily="34" charset="-122"/>
                <a:cs typeface="Courier New" panose="02070309020205020404"/>
              </a:rPr>
              <a:t>(OH)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是一种黑色固体，不稳定，在空气中易被氧化转变为红褐色</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高炉炼铁是用还原剂将铁从它的化合物中还原出来</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磁铁矿粉末溶于盐酸后，加入</a:t>
            </a:r>
            <a:r>
              <a:rPr lang="en-US" altLang="zh-CN" sz="2600" kern="100" dirty="0">
                <a:latin typeface="Times New Roman" panose="02020603050405020304"/>
                <a:ea typeface="微软雅黑" panose="020B0503020204020204" pitchFamily="34" charset="-122"/>
                <a:cs typeface="Courier New" panose="02070309020205020404"/>
              </a:rPr>
              <a:t>KSCN</a:t>
            </a:r>
            <a:r>
              <a:rPr lang="zh-CN" altLang="zh-CN" sz="2600" kern="100" dirty="0">
                <a:latin typeface="Times New Roman" panose="02020603050405020304"/>
                <a:ea typeface="微软雅黑" panose="020B0503020204020204" pitchFamily="34" charset="-122"/>
                <a:cs typeface="Times New Roman" panose="02020603050405020304"/>
              </a:rPr>
              <a:t>溶液，生成血红色沉淀</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err="1">
                <a:latin typeface="Times New Roman" panose="02020603050405020304"/>
                <a:ea typeface="微软雅黑" panose="020B0503020204020204" pitchFamily="34" charset="-122"/>
                <a:cs typeface="Courier New" panose="02070309020205020404"/>
              </a:rPr>
              <a:t>D.Fe</a:t>
            </a:r>
            <a:r>
              <a:rPr lang="zh-CN" altLang="zh-CN" sz="2600" kern="100" dirty="0">
                <a:latin typeface="Times New Roman" panose="02020603050405020304"/>
                <a:ea typeface="微软雅黑" panose="020B0503020204020204" pitchFamily="34" charset="-122"/>
                <a:cs typeface="Times New Roman" panose="02020603050405020304"/>
              </a:rPr>
              <a:t>与水蒸气在高温下发生反应生成</a:t>
            </a:r>
            <a:r>
              <a:rPr lang="en-US" altLang="zh-CN" sz="2600" kern="100" dirty="0">
                <a:latin typeface="Times New Roman" panose="02020603050405020304"/>
                <a:ea typeface="微软雅黑" panose="020B0503020204020204" pitchFamily="34" charset="-122"/>
                <a:cs typeface="Courier New" panose="02070309020205020404"/>
              </a:rPr>
              <a:t>Fe</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O</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和</a:t>
            </a:r>
            <a:r>
              <a:rPr lang="en-US" altLang="zh-CN" sz="2600" kern="100" dirty="0">
                <a:latin typeface="Times New Roman" panose="02020603050405020304"/>
                <a:ea typeface="微软雅黑" panose="020B0503020204020204" pitchFamily="34" charset="-122"/>
                <a:cs typeface="Courier New" panose="02070309020205020404"/>
              </a:rPr>
              <a:t>H</a:t>
            </a:r>
            <a:r>
              <a:rPr lang="en-US" altLang="zh-CN" sz="2600" kern="100" baseline="-25000" dirty="0">
                <a:latin typeface="Times New Roman" panose="02020603050405020304"/>
                <a:ea typeface="微软雅黑" panose="020B0503020204020204" pitchFamily="34" charset="-122"/>
                <a:cs typeface="Courier New" panose="02070309020205020404"/>
              </a:rPr>
              <a:t>2</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endParaRPr lang="zh-CN" altLang="zh-CN" sz="1050" kern="100" dirty="0">
              <a:latin typeface="宋体" panose="02010600030101010101" pitchFamily="2" charset="-122"/>
              <a:cs typeface="Courier New" panose="02070309020205020404"/>
            </a:endParaRPr>
          </a:p>
        </p:txBody>
      </p:sp>
      <p:sp>
        <p:nvSpPr>
          <p:cNvPr id="11" name="TextBox 10"/>
          <p:cNvSpPr txBox="1"/>
          <p:nvPr/>
        </p:nvSpPr>
        <p:spPr>
          <a:xfrm>
            <a:off x="11262740" y="909472"/>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B</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16880" y="729449"/>
            <a:ext cx="11397613" cy="364815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en-US" altLang="zh-CN" sz="2600" b="1" kern="100" dirty="0">
                <a:solidFill>
                  <a:srgbClr val="0000FF"/>
                </a:solidFill>
                <a:latin typeface="Times New Roman" panose="02020603050405020304"/>
                <a:ea typeface="仿宋_GB2312"/>
                <a:cs typeface="Courier New" panose="02070309020205020404"/>
              </a:rPr>
              <a:t>Fe(OH)</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为白色固体，不稳定，易被空气中氧气氧化生成红褐色氢氧化铁，故</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错误；高炉炼铁的原理就是利用还原剂</a:t>
            </a:r>
            <a:r>
              <a:rPr lang="en-US" altLang="zh-CN" sz="2600" b="1" kern="100" dirty="0">
                <a:solidFill>
                  <a:srgbClr val="0000FF"/>
                </a:solidFill>
                <a:latin typeface="Times New Roman" panose="02020603050405020304"/>
                <a:ea typeface="仿宋_GB2312"/>
                <a:cs typeface="Courier New" panose="02070309020205020404"/>
              </a:rPr>
              <a:t>(CO)</a:t>
            </a:r>
            <a:r>
              <a:rPr lang="zh-CN" altLang="zh-CN" sz="2600" b="1" kern="100" dirty="0">
                <a:solidFill>
                  <a:srgbClr val="0000FF"/>
                </a:solidFill>
                <a:latin typeface="Times New Roman" panose="02020603050405020304"/>
                <a:ea typeface="仿宋_GB2312"/>
                <a:cs typeface="Times New Roman" panose="02020603050405020304"/>
              </a:rPr>
              <a:t>将铁从铁矿石中还原出来，铁矿石的主要成分是含铁的化合物，故</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正确；磁铁矿是</a:t>
            </a:r>
            <a:r>
              <a:rPr lang="en-US" altLang="zh-CN" sz="2600" b="1" kern="100" dirty="0">
                <a:solidFill>
                  <a:srgbClr val="0000FF"/>
                </a:solidFill>
                <a:latin typeface="Times New Roman" panose="02020603050405020304"/>
                <a:ea typeface="仿宋_GB2312"/>
                <a:cs typeface="Courier New" panose="02070309020205020404"/>
              </a:rPr>
              <a:t>Fe</a:t>
            </a:r>
            <a:r>
              <a:rPr lang="en-US" altLang="zh-CN" sz="2600" b="1" kern="100" baseline="-25000" dirty="0">
                <a:solidFill>
                  <a:srgbClr val="0000FF"/>
                </a:solidFill>
                <a:latin typeface="Times New Roman" panose="02020603050405020304"/>
                <a:ea typeface="仿宋_GB2312"/>
                <a:cs typeface="Courier New" panose="02070309020205020404"/>
              </a:rPr>
              <a:t>3</a:t>
            </a:r>
            <a:r>
              <a:rPr lang="en-US" altLang="zh-CN" sz="2600" b="1" kern="100" dirty="0">
                <a:solidFill>
                  <a:srgbClr val="0000FF"/>
                </a:solidFill>
                <a:latin typeface="Times New Roman" panose="02020603050405020304"/>
                <a:ea typeface="仿宋_GB2312"/>
                <a:cs typeface="Courier New" panose="02070309020205020404"/>
              </a:rPr>
              <a:t>O</a:t>
            </a:r>
            <a:r>
              <a:rPr lang="en-US" altLang="zh-CN" sz="2600" b="1" kern="100" baseline="-25000" dirty="0">
                <a:solidFill>
                  <a:srgbClr val="0000FF"/>
                </a:solidFill>
                <a:latin typeface="Times New Roman" panose="02020603050405020304"/>
                <a:ea typeface="仿宋_GB2312"/>
                <a:cs typeface="Courier New" panose="02070309020205020404"/>
              </a:rPr>
              <a:t>4</a:t>
            </a:r>
            <a:r>
              <a:rPr lang="zh-CN" altLang="zh-CN" sz="2600" b="1" kern="100" dirty="0">
                <a:solidFill>
                  <a:srgbClr val="0000FF"/>
                </a:solidFill>
                <a:latin typeface="Times New Roman" panose="02020603050405020304"/>
                <a:ea typeface="仿宋_GB2312"/>
                <a:cs typeface="Times New Roman" panose="02020603050405020304"/>
              </a:rPr>
              <a:t>，溶于稀盐酸生成三价铁，离子反应方程式为：</a:t>
            </a:r>
            <a:r>
              <a:rPr lang="en-US" altLang="zh-CN" sz="2600" b="1" kern="100" dirty="0">
                <a:solidFill>
                  <a:srgbClr val="0000FF"/>
                </a:solidFill>
                <a:latin typeface="Times New Roman" panose="02020603050405020304"/>
                <a:ea typeface="仿宋_GB2312"/>
                <a:cs typeface="Courier New" panose="02070309020205020404"/>
              </a:rPr>
              <a:t>Fe</a:t>
            </a:r>
            <a:r>
              <a:rPr lang="en-US" altLang="zh-CN" sz="2600" b="1" kern="100" baseline="-25000" dirty="0">
                <a:solidFill>
                  <a:srgbClr val="0000FF"/>
                </a:solidFill>
                <a:latin typeface="Times New Roman" panose="02020603050405020304"/>
                <a:ea typeface="仿宋_GB2312"/>
                <a:cs typeface="Courier New" panose="02070309020205020404"/>
              </a:rPr>
              <a:t>3</a:t>
            </a:r>
            <a:r>
              <a:rPr lang="en-US" altLang="zh-CN" sz="2600" b="1" kern="100" dirty="0">
                <a:solidFill>
                  <a:srgbClr val="0000FF"/>
                </a:solidFill>
                <a:latin typeface="Times New Roman" panose="02020603050405020304"/>
                <a:ea typeface="仿宋_GB2312"/>
                <a:cs typeface="Courier New" panose="02070309020205020404"/>
              </a:rPr>
              <a:t>O</a:t>
            </a:r>
            <a:r>
              <a:rPr lang="en-US" altLang="zh-CN" sz="2600" b="1" kern="100" baseline="-25000" dirty="0">
                <a:solidFill>
                  <a:srgbClr val="0000FF"/>
                </a:solidFill>
                <a:latin typeface="Times New Roman" panose="02020603050405020304"/>
                <a:ea typeface="仿宋_GB2312"/>
                <a:cs typeface="Courier New" panose="02070309020205020404"/>
              </a:rPr>
              <a:t>4</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8H</a:t>
            </a:r>
            <a:r>
              <a:rPr lang="zh-CN" altLang="zh-CN" sz="2600" b="1" kern="100" baseline="30000" dirty="0">
                <a:solidFill>
                  <a:srgbClr val="0000FF"/>
                </a:solidFill>
                <a:latin typeface="Times New Roman" panose="02020603050405020304"/>
                <a:ea typeface="仿宋_GB2312"/>
                <a:cs typeface="Times New Roman" panose="02020603050405020304"/>
              </a:rPr>
              <a:t>＋</a:t>
            </a:r>
            <a:r>
              <a:rPr lang="en-US" altLang="zh-CN" sz="2600" b="1" kern="100" spc="-80" dirty="0">
                <a:solidFill>
                  <a:srgbClr val="0000FF"/>
                </a:solidFill>
                <a:latin typeface="Times New Roman" panose="02020603050405020304"/>
                <a:ea typeface="仿宋_GB2312"/>
                <a:cs typeface="Courier New" panose="02070309020205020404"/>
              </a:rPr>
              <a:t>==</a:t>
            </a:r>
            <a:r>
              <a:rPr lang="en-US" altLang="zh-CN" sz="2600" b="1" kern="100" dirty="0">
                <a:solidFill>
                  <a:srgbClr val="0000FF"/>
                </a:solidFill>
                <a:latin typeface="Times New Roman" panose="02020603050405020304"/>
                <a:ea typeface="仿宋_GB2312"/>
                <a:cs typeface="Courier New" panose="02070309020205020404"/>
              </a:rPr>
              <a:t>=Fe</a:t>
            </a:r>
            <a:r>
              <a:rPr lang="en-US" altLang="zh-CN" sz="2600" b="1" kern="100" baseline="30000" dirty="0">
                <a:solidFill>
                  <a:srgbClr val="0000FF"/>
                </a:solidFill>
                <a:latin typeface="Times New Roman" panose="02020603050405020304"/>
                <a:ea typeface="仿宋_GB2312"/>
                <a:cs typeface="Courier New" panose="02070309020205020404"/>
              </a:rPr>
              <a:t>2</a:t>
            </a:r>
            <a:r>
              <a:rPr lang="zh-CN" altLang="zh-CN" sz="2600" b="1" kern="100" baseline="30000" dirty="0">
                <a:solidFill>
                  <a:srgbClr val="0000FF"/>
                </a:solidFill>
                <a:latin typeface="Times New Roman" panose="02020603050405020304"/>
                <a:ea typeface="仿宋_GB2312"/>
                <a:cs typeface="Times New Roman" panose="02020603050405020304"/>
              </a:rPr>
              <a:t>＋</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2Fe</a:t>
            </a:r>
            <a:r>
              <a:rPr lang="en-US" altLang="zh-CN" sz="2600" b="1" kern="100" baseline="30000" dirty="0">
                <a:solidFill>
                  <a:srgbClr val="0000FF"/>
                </a:solidFill>
                <a:latin typeface="Times New Roman" panose="02020603050405020304"/>
                <a:ea typeface="仿宋_GB2312"/>
                <a:cs typeface="Courier New" panose="02070309020205020404"/>
              </a:rPr>
              <a:t>3</a:t>
            </a:r>
            <a:r>
              <a:rPr lang="zh-CN" altLang="zh-CN" sz="2600" b="1" kern="100" baseline="30000" dirty="0">
                <a:solidFill>
                  <a:srgbClr val="0000FF"/>
                </a:solidFill>
                <a:latin typeface="Times New Roman" panose="02020603050405020304"/>
                <a:ea typeface="仿宋_GB2312"/>
                <a:cs typeface="Times New Roman" panose="02020603050405020304"/>
              </a:rPr>
              <a:t>＋</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4H</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O</a:t>
            </a:r>
            <a:r>
              <a:rPr lang="zh-CN" altLang="zh-CN" sz="2600" b="1" kern="100" dirty="0">
                <a:solidFill>
                  <a:srgbClr val="0000FF"/>
                </a:solidFill>
                <a:latin typeface="Times New Roman" panose="02020603050405020304"/>
                <a:ea typeface="仿宋_GB2312"/>
                <a:cs typeface="Times New Roman" panose="02020603050405020304"/>
              </a:rPr>
              <a:t>，故加入</a:t>
            </a:r>
            <a:r>
              <a:rPr lang="en-US" altLang="zh-CN" sz="2600" b="1" kern="100" dirty="0">
                <a:solidFill>
                  <a:srgbClr val="0000FF"/>
                </a:solidFill>
                <a:latin typeface="Times New Roman" panose="02020603050405020304"/>
                <a:ea typeface="仿宋_GB2312"/>
                <a:cs typeface="Courier New" panose="02070309020205020404"/>
              </a:rPr>
              <a:t>KSCN</a:t>
            </a:r>
            <a:r>
              <a:rPr lang="zh-CN" altLang="zh-CN" sz="2600" b="1" kern="100" dirty="0">
                <a:solidFill>
                  <a:srgbClr val="0000FF"/>
                </a:solidFill>
                <a:latin typeface="Times New Roman" panose="02020603050405020304"/>
                <a:ea typeface="仿宋_GB2312"/>
                <a:cs typeface="Times New Roman" panose="02020603050405020304"/>
              </a:rPr>
              <a:t>溶液显血红色，但不会生成血红色沉淀，故</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错误；</a:t>
            </a:r>
            <a:r>
              <a:rPr lang="en-US" altLang="zh-CN" sz="2600" b="1" kern="100" dirty="0">
                <a:solidFill>
                  <a:srgbClr val="0000FF"/>
                </a:solidFill>
                <a:latin typeface="Times New Roman" panose="02020603050405020304"/>
                <a:ea typeface="仿宋_GB2312"/>
                <a:cs typeface="Courier New" panose="02070309020205020404"/>
              </a:rPr>
              <a:t>Fe</a:t>
            </a:r>
            <a:r>
              <a:rPr lang="zh-CN" altLang="zh-CN" sz="2600" b="1" kern="100" dirty="0">
                <a:solidFill>
                  <a:srgbClr val="0000FF"/>
                </a:solidFill>
                <a:latin typeface="Times New Roman" panose="02020603050405020304"/>
                <a:ea typeface="仿宋_GB2312"/>
                <a:cs typeface="Times New Roman" panose="02020603050405020304"/>
              </a:rPr>
              <a:t>与水蒸气在高温下发生反应生成</a:t>
            </a:r>
            <a:r>
              <a:rPr lang="en-US" altLang="zh-CN" sz="2600" b="1" kern="100" dirty="0">
                <a:solidFill>
                  <a:srgbClr val="0000FF"/>
                </a:solidFill>
                <a:latin typeface="Times New Roman" panose="02020603050405020304"/>
                <a:ea typeface="仿宋_GB2312"/>
                <a:cs typeface="Courier New" panose="02070309020205020404"/>
              </a:rPr>
              <a:t>Fe</a:t>
            </a:r>
            <a:r>
              <a:rPr lang="en-US" altLang="zh-CN" sz="2600" b="1" kern="100" baseline="-25000" dirty="0">
                <a:solidFill>
                  <a:srgbClr val="0000FF"/>
                </a:solidFill>
                <a:latin typeface="Times New Roman" panose="02020603050405020304"/>
                <a:ea typeface="仿宋_GB2312"/>
                <a:cs typeface="Courier New" panose="02070309020205020404"/>
              </a:rPr>
              <a:t>3</a:t>
            </a:r>
            <a:r>
              <a:rPr lang="en-US" altLang="zh-CN" sz="2600" b="1" kern="100" dirty="0">
                <a:solidFill>
                  <a:srgbClr val="0000FF"/>
                </a:solidFill>
                <a:latin typeface="Times New Roman" panose="02020603050405020304"/>
                <a:ea typeface="仿宋_GB2312"/>
                <a:cs typeface="Courier New" panose="02070309020205020404"/>
              </a:rPr>
              <a:t>O</a:t>
            </a:r>
            <a:r>
              <a:rPr lang="en-US" altLang="zh-CN" sz="2600" b="1" kern="100" baseline="-25000" dirty="0">
                <a:solidFill>
                  <a:srgbClr val="0000FF"/>
                </a:solidFill>
                <a:latin typeface="Times New Roman" panose="02020603050405020304"/>
                <a:ea typeface="仿宋_GB2312"/>
                <a:cs typeface="Courier New" panose="02070309020205020404"/>
              </a:rPr>
              <a:t>4</a:t>
            </a:r>
            <a:r>
              <a:rPr lang="zh-CN" altLang="zh-CN" sz="2600" b="1" kern="100" dirty="0">
                <a:solidFill>
                  <a:srgbClr val="0000FF"/>
                </a:solidFill>
                <a:latin typeface="Times New Roman" panose="02020603050405020304"/>
                <a:ea typeface="仿宋_GB2312"/>
                <a:cs typeface="Times New Roman" panose="02020603050405020304"/>
              </a:rPr>
              <a:t>和</a:t>
            </a:r>
            <a:r>
              <a:rPr lang="en-US" altLang="zh-CN" sz="2600" b="1" kern="100" dirty="0">
                <a:solidFill>
                  <a:srgbClr val="0000FF"/>
                </a:solidFill>
                <a:latin typeface="Times New Roman" panose="02020603050405020304"/>
                <a:ea typeface="仿宋_GB2312"/>
                <a:cs typeface="Courier New" panose="02070309020205020404"/>
              </a:rPr>
              <a:t>H</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，故</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错误</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723251"/>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smtClean="0">
                <a:latin typeface="微软雅黑" panose="020B0503020204020204" pitchFamily="34" charset="-122"/>
                <a:ea typeface="微软雅黑" panose="020B0503020204020204" pitchFamily="34" charset="-122"/>
                <a:cs typeface="Courier New" panose="02070309020205020404" pitchFamily="49" charset="0"/>
              </a:rPr>
              <a:t>3.</a:t>
            </a:r>
            <a:r>
              <a:rPr lang="zh-CN" altLang="zh-CN" sz="2600" kern="100" dirty="0">
                <a:latin typeface="Times New Roman" panose="02020603050405020304"/>
                <a:ea typeface="微软雅黑" panose="020B0503020204020204" pitchFamily="34" charset="-122"/>
                <a:cs typeface="Times New Roman" panose="02020603050405020304"/>
              </a:rPr>
              <a:t>在一定条件下，铁与有关物质的反应所得产物错误的是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11" name="TextBox 10"/>
          <p:cNvSpPr txBox="1"/>
          <p:nvPr/>
        </p:nvSpPr>
        <p:spPr>
          <a:xfrm>
            <a:off x="8742418" y="925238"/>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C</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graphicFrame>
        <p:nvGraphicFramePr>
          <p:cNvPr id="2" name="对象 1"/>
          <p:cNvGraphicFramePr>
            <a:graphicFrameLocks noChangeAspect="1"/>
          </p:cNvGraphicFramePr>
          <p:nvPr/>
        </p:nvGraphicFramePr>
        <p:xfrm>
          <a:off x="609600" y="1676400"/>
          <a:ext cx="10883900" cy="1574800"/>
        </p:xfrm>
        <a:graphic>
          <a:graphicData uri="http://schemas.openxmlformats.org/presentationml/2006/ole">
            <mc:AlternateContent xmlns:mc="http://schemas.openxmlformats.org/markup-compatibility/2006">
              <mc:Choice xmlns:v="urn:schemas-microsoft-com:vml" Requires="v">
                <p:oleObj spid="_x0000_s17432" name="Document" r:id="rId1" imgW="10901045" imgH="1590675" progId="Word.Document.8">
                  <p:embed/>
                </p:oleObj>
              </mc:Choice>
              <mc:Fallback>
                <p:oleObj name="Document" r:id="rId1" imgW="10901045" imgH="1590675" progId="Word.Document.8">
                  <p:embed/>
                  <p:pic>
                    <p:nvPicPr>
                      <p:cNvPr id="0" name="图片 17431"/>
                      <p:cNvPicPr/>
                      <p:nvPr/>
                    </p:nvPicPr>
                    <p:blipFill>
                      <a:blip r:embed="rId2"/>
                      <a:stretch>
                        <a:fillRect/>
                      </a:stretch>
                    </p:blipFill>
                    <p:spPr>
                      <a:xfrm>
                        <a:off x="609600" y="1676400"/>
                        <a:ext cx="10883900" cy="1574800"/>
                      </a:xfrm>
                      <a:prstGeom prst="rect">
                        <a:avLst/>
                      </a:prstGeom>
                    </p:spPr>
                  </p:pic>
                </p:oleObj>
              </mc:Fallback>
            </mc:AlternateContent>
          </a:graphicData>
        </a:graphic>
      </p:graphicFrame>
      <p:sp>
        <p:nvSpPr>
          <p:cNvPr id="7" name="矩形 6"/>
          <p:cNvSpPr/>
          <p:nvPr/>
        </p:nvSpPr>
        <p:spPr>
          <a:xfrm>
            <a:off x="514494" y="3382363"/>
            <a:ext cx="11161426" cy="1847661"/>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en-US" altLang="zh-CN" sz="2600" b="1" kern="100" dirty="0">
                <a:solidFill>
                  <a:srgbClr val="0000FF"/>
                </a:solidFill>
                <a:latin typeface="Times New Roman" panose="02020603050405020304"/>
                <a:ea typeface="仿宋_GB2312"/>
                <a:cs typeface="Courier New" panose="02070309020205020404"/>
              </a:rPr>
              <a:t>Cl</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是强氧化剂，可将</a:t>
            </a:r>
            <a:r>
              <a:rPr lang="en-US" altLang="zh-CN" sz="2600" b="1" kern="100" dirty="0">
                <a:solidFill>
                  <a:srgbClr val="0000FF"/>
                </a:solidFill>
                <a:latin typeface="Times New Roman" panose="02020603050405020304"/>
                <a:ea typeface="仿宋_GB2312"/>
                <a:cs typeface="Courier New" panose="02070309020205020404"/>
              </a:rPr>
              <a:t>Fe</a:t>
            </a:r>
            <a:r>
              <a:rPr lang="zh-CN" altLang="zh-CN" sz="2600" b="1" kern="100" dirty="0">
                <a:solidFill>
                  <a:srgbClr val="0000FF"/>
                </a:solidFill>
                <a:latin typeface="Times New Roman" panose="02020603050405020304"/>
                <a:ea typeface="仿宋_GB2312"/>
                <a:cs typeface="Times New Roman" panose="02020603050405020304"/>
              </a:rPr>
              <a:t>氧化成</a:t>
            </a:r>
            <a:r>
              <a:rPr lang="en-US" altLang="zh-CN" sz="2600" b="1" kern="100" dirty="0">
                <a:solidFill>
                  <a:srgbClr val="0000FF"/>
                </a:solidFill>
                <a:latin typeface="Times New Roman" panose="02020603050405020304"/>
                <a:ea typeface="仿宋_GB2312"/>
                <a:cs typeface="Courier New" panose="02070309020205020404"/>
              </a:rPr>
              <a:t>FeCl</a:t>
            </a:r>
            <a:r>
              <a:rPr lang="en-US" altLang="zh-CN" sz="2600" b="1" kern="100" baseline="-25000" dirty="0">
                <a:solidFill>
                  <a:srgbClr val="0000FF"/>
                </a:solidFill>
                <a:latin typeface="Times New Roman" panose="02020603050405020304"/>
                <a:ea typeface="仿宋_GB2312"/>
                <a:cs typeface="Courier New" panose="02070309020205020404"/>
              </a:rPr>
              <a:t>3</a:t>
            </a:r>
            <a:r>
              <a:rPr lang="zh-CN" altLang="zh-CN" sz="2600" b="1" kern="100" dirty="0">
                <a:solidFill>
                  <a:srgbClr val="0000FF"/>
                </a:solidFill>
                <a:latin typeface="Times New Roman" panose="02020603050405020304"/>
                <a:ea typeface="仿宋_GB2312"/>
                <a:cs typeface="Times New Roman" panose="02020603050405020304"/>
              </a:rPr>
              <a:t>，故</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正确；</a:t>
            </a:r>
            <a:r>
              <a:rPr lang="en-US" altLang="zh-CN" sz="2600" b="1" kern="100" dirty="0">
                <a:solidFill>
                  <a:srgbClr val="0000FF"/>
                </a:solidFill>
                <a:latin typeface="Times New Roman" panose="02020603050405020304"/>
                <a:ea typeface="仿宋_GB2312"/>
                <a:cs typeface="Courier New" panose="02070309020205020404"/>
              </a:rPr>
              <a:t>S</a:t>
            </a:r>
            <a:r>
              <a:rPr lang="zh-CN" altLang="zh-CN" sz="2600" b="1" kern="100" dirty="0">
                <a:solidFill>
                  <a:srgbClr val="0000FF"/>
                </a:solidFill>
                <a:latin typeface="Times New Roman" panose="02020603050405020304"/>
                <a:ea typeface="仿宋_GB2312"/>
                <a:cs typeface="Times New Roman" panose="02020603050405020304"/>
              </a:rPr>
              <a:t>是弱氧化剂，可将</a:t>
            </a:r>
            <a:r>
              <a:rPr lang="en-US" altLang="zh-CN" sz="2600" b="1" kern="100" dirty="0">
                <a:solidFill>
                  <a:srgbClr val="0000FF"/>
                </a:solidFill>
                <a:latin typeface="Times New Roman" panose="02020603050405020304"/>
                <a:ea typeface="仿宋_GB2312"/>
                <a:cs typeface="Courier New" panose="02070309020205020404"/>
              </a:rPr>
              <a:t>Fe</a:t>
            </a:r>
            <a:r>
              <a:rPr lang="zh-CN" altLang="zh-CN" sz="2600" b="1" kern="100" dirty="0">
                <a:solidFill>
                  <a:srgbClr val="0000FF"/>
                </a:solidFill>
                <a:latin typeface="Times New Roman" panose="02020603050405020304"/>
                <a:ea typeface="仿宋_GB2312"/>
                <a:cs typeface="Times New Roman" panose="02020603050405020304"/>
              </a:rPr>
              <a:t>氧化成</a:t>
            </a:r>
            <a:r>
              <a:rPr lang="en-US" altLang="zh-CN" sz="2600" b="1" kern="100" dirty="0" err="1">
                <a:solidFill>
                  <a:srgbClr val="0000FF"/>
                </a:solidFill>
                <a:latin typeface="Times New Roman" panose="02020603050405020304"/>
                <a:ea typeface="仿宋_GB2312"/>
                <a:cs typeface="Courier New" panose="02070309020205020404"/>
              </a:rPr>
              <a:t>FeS</a:t>
            </a:r>
            <a:r>
              <a:rPr lang="zh-CN" altLang="zh-CN" sz="2600" b="1" kern="100" dirty="0">
                <a:solidFill>
                  <a:srgbClr val="0000FF"/>
                </a:solidFill>
                <a:latin typeface="Times New Roman" panose="02020603050405020304"/>
                <a:ea typeface="仿宋_GB2312"/>
                <a:cs typeface="Times New Roman" panose="02020603050405020304"/>
              </a:rPr>
              <a:t>，故</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正确；</a:t>
            </a:r>
            <a:r>
              <a:rPr lang="en-US" altLang="zh-CN" sz="2600" b="1" kern="100" dirty="0">
                <a:solidFill>
                  <a:srgbClr val="0000FF"/>
                </a:solidFill>
                <a:latin typeface="Times New Roman" panose="02020603050405020304"/>
                <a:ea typeface="仿宋_GB2312"/>
                <a:cs typeface="Courier New" panose="02070309020205020404"/>
              </a:rPr>
              <a:t>Fe</a:t>
            </a:r>
            <a:r>
              <a:rPr lang="zh-CN" altLang="zh-CN" sz="2600" b="1" kern="100" dirty="0">
                <a:solidFill>
                  <a:srgbClr val="0000FF"/>
                </a:solidFill>
                <a:latin typeface="Times New Roman" panose="02020603050405020304"/>
                <a:ea typeface="仿宋_GB2312"/>
                <a:cs typeface="Times New Roman" panose="02020603050405020304"/>
              </a:rPr>
              <a:t>与</a:t>
            </a:r>
            <a:r>
              <a:rPr lang="en-US" altLang="zh-CN" sz="2600" b="1" kern="100" dirty="0">
                <a:solidFill>
                  <a:srgbClr val="0000FF"/>
                </a:solidFill>
                <a:latin typeface="Times New Roman" panose="02020603050405020304"/>
                <a:ea typeface="仿宋_GB2312"/>
                <a:cs typeface="Courier New" panose="02070309020205020404"/>
              </a:rPr>
              <a:t>H</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O(g)</a:t>
            </a:r>
            <a:r>
              <a:rPr lang="zh-CN" altLang="zh-CN" sz="2600" b="1" kern="100" dirty="0">
                <a:solidFill>
                  <a:srgbClr val="0000FF"/>
                </a:solidFill>
                <a:latin typeface="Times New Roman" panose="02020603050405020304"/>
                <a:ea typeface="仿宋_GB2312"/>
                <a:cs typeface="Times New Roman" panose="02020603050405020304"/>
              </a:rPr>
              <a:t>反应生成</a:t>
            </a:r>
            <a:r>
              <a:rPr lang="en-US" altLang="zh-CN" sz="2600" b="1" kern="100" dirty="0">
                <a:solidFill>
                  <a:srgbClr val="0000FF"/>
                </a:solidFill>
                <a:latin typeface="Times New Roman" panose="02020603050405020304"/>
                <a:ea typeface="仿宋_GB2312"/>
                <a:cs typeface="Courier New" panose="02070309020205020404"/>
              </a:rPr>
              <a:t>Fe</a:t>
            </a:r>
            <a:r>
              <a:rPr lang="en-US" altLang="zh-CN" sz="2600" b="1" kern="100" baseline="-25000" dirty="0">
                <a:solidFill>
                  <a:srgbClr val="0000FF"/>
                </a:solidFill>
                <a:latin typeface="Times New Roman" panose="02020603050405020304"/>
                <a:ea typeface="仿宋_GB2312"/>
                <a:cs typeface="Courier New" panose="02070309020205020404"/>
              </a:rPr>
              <a:t>3</a:t>
            </a:r>
            <a:r>
              <a:rPr lang="en-US" altLang="zh-CN" sz="2600" b="1" kern="100" dirty="0">
                <a:solidFill>
                  <a:srgbClr val="0000FF"/>
                </a:solidFill>
                <a:latin typeface="Times New Roman" panose="02020603050405020304"/>
                <a:ea typeface="仿宋_GB2312"/>
                <a:cs typeface="Courier New" panose="02070309020205020404"/>
              </a:rPr>
              <a:t>O</a:t>
            </a:r>
            <a:r>
              <a:rPr lang="en-US" altLang="zh-CN" sz="2600" b="1" kern="100" baseline="-25000" dirty="0">
                <a:solidFill>
                  <a:srgbClr val="0000FF"/>
                </a:solidFill>
                <a:latin typeface="Times New Roman" panose="02020603050405020304"/>
                <a:ea typeface="仿宋_GB2312"/>
                <a:cs typeface="Courier New" panose="02070309020205020404"/>
              </a:rPr>
              <a:t>4</a:t>
            </a:r>
            <a:r>
              <a:rPr lang="zh-CN" altLang="zh-CN" sz="2600" b="1" kern="100" dirty="0">
                <a:solidFill>
                  <a:srgbClr val="0000FF"/>
                </a:solidFill>
                <a:latin typeface="Times New Roman" panose="02020603050405020304"/>
                <a:ea typeface="仿宋_GB2312"/>
                <a:cs typeface="Times New Roman" panose="02020603050405020304"/>
              </a:rPr>
              <a:t>，而不是</a:t>
            </a:r>
            <a:r>
              <a:rPr lang="en-US" altLang="zh-CN" sz="2600" b="1" kern="100" dirty="0">
                <a:solidFill>
                  <a:srgbClr val="0000FF"/>
                </a:solidFill>
                <a:latin typeface="Times New Roman" panose="02020603050405020304"/>
                <a:ea typeface="仿宋_GB2312"/>
                <a:cs typeface="Courier New" panose="02070309020205020404"/>
              </a:rPr>
              <a:t>Fe(OH)</a:t>
            </a:r>
            <a:r>
              <a:rPr lang="en-US" altLang="zh-CN" sz="2600" b="1" kern="100" baseline="-25000" dirty="0">
                <a:solidFill>
                  <a:srgbClr val="0000FF"/>
                </a:solidFill>
                <a:latin typeface="Times New Roman" panose="02020603050405020304"/>
                <a:ea typeface="仿宋_GB2312"/>
                <a:cs typeface="Courier New" panose="02070309020205020404"/>
              </a:rPr>
              <a:t>3</a:t>
            </a:r>
            <a:r>
              <a:rPr lang="zh-CN" altLang="zh-CN" sz="2600" b="1" kern="100" dirty="0">
                <a:solidFill>
                  <a:srgbClr val="0000FF"/>
                </a:solidFill>
                <a:latin typeface="Times New Roman" panose="02020603050405020304"/>
                <a:ea typeface="仿宋_GB2312"/>
                <a:cs typeface="Times New Roman" panose="02020603050405020304"/>
              </a:rPr>
              <a:t>，故</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错误；</a:t>
            </a:r>
            <a:r>
              <a:rPr lang="en-US" altLang="zh-CN" sz="2600" b="1" kern="100" dirty="0">
                <a:solidFill>
                  <a:srgbClr val="0000FF"/>
                </a:solidFill>
                <a:latin typeface="Times New Roman" panose="02020603050405020304"/>
                <a:ea typeface="仿宋_GB2312"/>
                <a:cs typeface="Courier New" panose="02070309020205020404"/>
              </a:rPr>
              <a:t>Fe</a:t>
            </a:r>
            <a:r>
              <a:rPr lang="zh-CN" altLang="zh-CN" sz="2600" b="1" kern="100" dirty="0">
                <a:solidFill>
                  <a:srgbClr val="0000FF"/>
                </a:solidFill>
                <a:latin typeface="Times New Roman" panose="02020603050405020304"/>
                <a:ea typeface="仿宋_GB2312"/>
                <a:cs typeface="Times New Roman" panose="02020603050405020304"/>
              </a:rPr>
              <a:t>在</a:t>
            </a:r>
            <a:r>
              <a:rPr lang="en-US" altLang="zh-CN" sz="2600" b="1" kern="100" dirty="0">
                <a:solidFill>
                  <a:srgbClr val="0000FF"/>
                </a:solidFill>
                <a:latin typeface="Times New Roman" panose="02020603050405020304"/>
                <a:ea typeface="仿宋_GB2312"/>
                <a:cs typeface="Courier New" panose="02070309020205020404"/>
              </a:rPr>
              <a:t>O</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中燃烧生成</a:t>
            </a:r>
            <a:r>
              <a:rPr lang="en-US" altLang="zh-CN" sz="2600" b="1" kern="100" dirty="0">
                <a:solidFill>
                  <a:srgbClr val="0000FF"/>
                </a:solidFill>
                <a:latin typeface="Times New Roman" panose="02020603050405020304"/>
                <a:ea typeface="仿宋_GB2312"/>
                <a:cs typeface="Courier New" panose="02070309020205020404"/>
              </a:rPr>
              <a:t>Fe</a:t>
            </a:r>
            <a:r>
              <a:rPr lang="en-US" altLang="zh-CN" sz="2600" b="1" kern="100" baseline="-25000" dirty="0">
                <a:solidFill>
                  <a:srgbClr val="0000FF"/>
                </a:solidFill>
                <a:latin typeface="Times New Roman" panose="02020603050405020304"/>
                <a:ea typeface="仿宋_GB2312"/>
                <a:cs typeface="Courier New" panose="02070309020205020404"/>
              </a:rPr>
              <a:t>3</a:t>
            </a:r>
            <a:r>
              <a:rPr lang="en-US" altLang="zh-CN" sz="2600" b="1" kern="100" dirty="0">
                <a:solidFill>
                  <a:srgbClr val="0000FF"/>
                </a:solidFill>
                <a:latin typeface="Times New Roman" panose="02020603050405020304"/>
                <a:ea typeface="仿宋_GB2312"/>
                <a:cs typeface="Courier New" panose="02070309020205020404"/>
              </a:rPr>
              <a:t>O</a:t>
            </a:r>
            <a:r>
              <a:rPr lang="en-US" altLang="zh-CN" sz="2600" b="1" kern="100" baseline="-25000" dirty="0">
                <a:solidFill>
                  <a:srgbClr val="0000FF"/>
                </a:solidFill>
                <a:latin typeface="Times New Roman" panose="02020603050405020304"/>
                <a:ea typeface="仿宋_GB2312"/>
                <a:cs typeface="Courier New" panose="02070309020205020404"/>
              </a:rPr>
              <a:t>4</a:t>
            </a:r>
            <a:r>
              <a:rPr lang="zh-CN" altLang="zh-CN" sz="2600" b="1" kern="100" dirty="0">
                <a:solidFill>
                  <a:srgbClr val="0000FF"/>
                </a:solidFill>
                <a:latin typeface="Times New Roman" panose="02020603050405020304"/>
                <a:ea typeface="仿宋_GB2312"/>
                <a:cs typeface="Times New Roman" panose="02020603050405020304"/>
              </a:rPr>
              <a:t>，故</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正确</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124839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4.</a:t>
            </a:r>
            <a:r>
              <a:rPr lang="en-US" altLang="zh-CN" sz="2600" b="1" kern="100" dirty="0" smtClean="0">
                <a:latin typeface="Times New Roman" panose="02020603050405020304"/>
                <a:ea typeface="楷体_GB2312"/>
                <a:cs typeface="Courier New" panose="02070309020205020404"/>
              </a:rPr>
              <a:t>(</a:t>
            </a:r>
            <a:r>
              <a:rPr lang="en-US" altLang="zh-CN" sz="2600" b="1" kern="100" dirty="0">
                <a:latin typeface="Times New Roman" panose="02020603050405020304"/>
                <a:ea typeface="楷体_GB2312"/>
                <a:cs typeface="Courier New" panose="02070309020205020404"/>
              </a:rPr>
              <a:t>2022·</a:t>
            </a:r>
            <a:r>
              <a:rPr lang="zh-CN" altLang="zh-CN" sz="2600" b="1" kern="100" dirty="0">
                <a:latin typeface="Times New Roman" panose="02020603050405020304"/>
                <a:ea typeface="楷体_GB2312"/>
                <a:cs typeface="Times New Roman" panose="02020603050405020304"/>
              </a:rPr>
              <a:t>石家庄辛集一中高一月考</a:t>
            </a:r>
            <a:r>
              <a:rPr lang="en-US" altLang="zh-CN" sz="2600" b="1" kern="100" dirty="0">
                <a:latin typeface="Times New Roman" panose="02020603050405020304"/>
                <a:ea typeface="楷体_GB231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为了验证</a:t>
            </a:r>
            <a:r>
              <a:rPr lang="en-US" altLang="zh-CN" sz="2600" kern="100" dirty="0">
                <a:latin typeface="Times New Roman" panose="02020603050405020304"/>
                <a:ea typeface="微软雅黑" panose="020B0503020204020204" pitchFamily="34" charset="-122"/>
                <a:cs typeface="Courier New" panose="02070309020205020404"/>
              </a:rPr>
              <a:t>Fe</a:t>
            </a:r>
            <a:r>
              <a:rPr lang="en-US" altLang="zh-CN" sz="2600" kern="100" baseline="30000" dirty="0">
                <a:latin typeface="Times New Roman" panose="02020603050405020304"/>
                <a:ea typeface="微软雅黑" panose="020B0503020204020204" pitchFamily="34" charset="-122"/>
                <a:cs typeface="Courier New" panose="02070309020205020404"/>
              </a:rPr>
              <a:t>3</a:t>
            </a:r>
            <a:r>
              <a:rPr lang="zh-CN" altLang="zh-CN" sz="2600" kern="100" baseline="30000" dirty="0">
                <a:latin typeface="Times New Roman" panose="02020603050405020304"/>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的性质，某化学兴趣小组设计了如图所示的一组实验，其中实验方案设计错误的是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9" name="矩形 8"/>
          <p:cNvSpPr/>
          <p:nvPr/>
        </p:nvSpPr>
        <p:spPr>
          <a:xfrm>
            <a:off x="516880" y="5121863"/>
            <a:ext cx="11397613" cy="723251"/>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只有</a:t>
            </a:r>
            <a:r>
              <a:rPr lang="en-US" altLang="zh-CN" sz="2600" kern="100" dirty="0">
                <a:latin typeface="宋体" panose="02010600030101010101" pitchFamily="2" charset="-122"/>
                <a:ea typeface="微软雅黑" panose="020B0503020204020204" pitchFamily="34" charset="-122"/>
                <a:cs typeface="Times New Roman" panose="02020603050405020304"/>
              </a:rPr>
              <a:t>④</a:t>
            </a:r>
            <a:r>
              <a:rPr lang="en-US" altLang="zh-CN" sz="2600" kern="100" dirty="0">
                <a:latin typeface="Times New Roman" panose="02020603050405020304"/>
                <a:ea typeface="微软雅黑" panose="020B0503020204020204" pitchFamily="34" charset="-122"/>
                <a:cs typeface="Courier New" panose="02070309020205020404"/>
              </a:rPr>
              <a:t>  	B.</a:t>
            </a:r>
            <a:r>
              <a:rPr lang="zh-CN" altLang="zh-CN" sz="2600" kern="100" dirty="0">
                <a:latin typeface="Times New Roman" panose="02020603050405020304"/>
                <a:ea typeface="微软雅黑" panose="020B0503020204020204" pitchFamily="34" charset="-122"/>
                <a:cs typeface="Times New Roman" panose="02020603050405020304"/>
              </a:rPr>
              <a:t>只有</a:t>
            </a:r>
            <a:r>
              <a:rPr lang="en-US" altLang="zh-CN" sz="2600" kern="100" dirty="0" smtClean="0">
                <a:latin typeface="宋体" panose="02010600030101010101" pitchFamily="2" charset="-122"/>
                <a:ea typeface="微软雅黑" panose="020B0503020204020204" pitchFamily="34" charset="-122"/>
                <a:cs typeface="Times New Roman" panose="02020603050405020304"/>
              </a:rPr>
              <a:t>③	</a:t>
            </a:r>
            <a:r>
              <a:rPr lang="en-US" altLang="zh-CN" sz="2600" kern="100" dirty="0" smtClean="0">
                <a:latin typeface="Times New Roman" panose="02020603050405020304"/>
                <a:ea typeface="微软雅黑" panose="020B0503020204020204" pitchFamily="34" charset="-122"/>
                <a:cs typeface="Courier New" panose="02070309020205020404"/>
              </a:rPr>
              <a:t>C</a:t>
            </a:r>
            <a:r>
              <a:rPr lang="en-US" altLang="zh-CN" sz="2600" kern="100" dirty="0">
                <a:latin typeface="Times New Roman" panose="02020603050405020304"/>
                <a:ea typeface="微软雅黑" panose="020B0503020204020204" pitchFamily="34" charset="-122"/>
                <a:cs typeface="Courier New" panose="02070309020205020404"/>
              </a:rPr>
              <a:t>.</a:t>
            </a:r>
            <a:r>
              <a:rPr lang="en-US" altLang="zh-CN" sz="2600" kern="100" dirty="0">
                <a:latin typeface="宋体" panose="02010600030101010101" pitchFamily="2" charset="-122"/>
                <a:ea typeface="微软雅黑" panose="020B0503020204020204" pitchFamily="34" charset="-122"/>
                <a:cs typeface="Times New Roman" panose="02020603050405020304"/>
              </a:rPr>
              <a:t>③④</a:t>
            </a:r>
            <a:r>
              <a:rPr lang="en-US" altLang="zh-CN" sz="2600" kern="100" dirty="0">
                <a:latin typeface="Times New Roman" panose="02020603050405020304"/>
                <a:ea typeface="微软雅黑" panose="020B0503020204020204" pitchFamily="34" charset="-122"/>
                <a:cs typeface="Courier New" panose="02070309020205020404"/>
              </a:rPr>
              <a:t>  	D.</a:t>
            </a:r>
            <a:r>
              <a:rPr lang="en-US" altLang="zh-CN" sz="2600" kern="100" dirty="0" smtClean="0">
                <a:latin typeface="宋体" panose="02010600030101010101" pitchFamily="2" charset="-122"/>
                <a:ea typeface="微软雅黑" panose="020B0503020204020204" pitchFamily="34" charset="-122"/>
                <a:cs typeface="Times New Roman" panose="02020603050405020304"/>
              </a:rPr>
              <a:t>③④⑤</a:t>
            </a:r>
            <a:endParaRPr lang="zh-CN" altLang="zh-CN" sz="1050" kern="100" dirty="0">
              <a:latin typeface="宋体" panose="02010600030101010101" pitchFamily="2" charset="-122"/>
              <a:cs typeface="Courier New" panose="02070309020205020404"/>
            </a:endParaRPr>
          </a:p>
        </p:txBody>
      </p:sp>
      <p:sp>
        <p:nvSpPr>
          <p:cNvPr id="11" name="TextBox 10"/>
          <p:cNvSpPr txBox="1"/>
          <p:nvPr/>
        </p:nvSpPr>
        <p:spPr>
          <a:xfrm>
            <a:off x="8202349" y="1526735"/>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C</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pic>
        <p:nvPicPr>
          <p:cNvPr id="47106" name="Picture 2" descr="SJ439"/>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14838" y="2080733"/>
            <a:ext cx="3780483" cy="274540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774478"/>
            <a:ext cx="11654075" cy="3630265"/>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en-US" altLang="zh-CN" sz="2600" b="1" kern="100" dirty="0">
                <a:solidFill>
                  <a:srgbClr val="0000FF"/>
                </a:solidFill>
                <a:latin typeface="宋体" panose="02010600030101010101" pitchFamily="2" charset="-122"/>
                <a:ea typeface="仿宋_GB2312"/>
                <a:cs typeface="Times New Roman" panose="02020603050405020304"/>
              </a:rPr>
              <a:t>①</a:t>
            </a:r>
            <a:r>
              <a:rPr lang="zh-CN" altLang="zh-CN" sz="2600" b="1" kern="100" dirty="0">
                <a:solidFill>
                  <a:srgbClr val="0000FF"/>
                </a:solidFill>
                <a:latin typeface="Times New Roman" panose="02020603050405020304"/>
                <a:ea typeface="仿宋_GB2312"/>
                <a:cs typeface="Times New Roman" panose="02020603050405020304"/>
              </a:rPr>
              <a:t>铁离子与铁反应生成浅绿色的亚铁离子，体现了铁离子的氧化性，</a:t>
            </a:r>
            <a:r>
              <a:rPr lang="en-US" altLang="zh-CN" sz="2600" b="1" kern="100" dirty="0">
                <a:solidFill>
                  <a:srgbClr val="0000FF"/>
                </a:solidFill>
                <a:latin typeface="宋体" panose="02010600030101010101" pitchFamily="2" charset="-122"/>
                <a:ea typeface="仿宋_GB2312"/>
                <a:cs typeface="Times New Roman" panose="02020603050405020304"/>
              </a:rPr>
              <a:t>①</a:t>
            </a:r>
            <a:r>
              <a:rPr lang="zh-CN" altLang="zh-CN" sz="2600" b="1" kern="100" dirty="0">
                <a:solidFill>
                  <a:srgbClr val="0000FF"/>
                </a:solidFill>
                <a:latin typeface="Times New Roman" panose="02020603050405020304"/>
                <a:ea typeface="仿宋_GB2312"/>
                <a:cs typeface="Times New Roman" panose="02020603050405020304"/>
              </a:rPr>
              <a:t>正确；</a:t>
            </a:r>
            <a:r>
              <a:rPr lang="en-US" altLang="zh-CN" sz="2600" b="1" kern="100" dirty="0">
                <a:solidFill>
                  <a:srgbClr val="0000FF"/>
                </a:solidFill>
                <a:latin typeface="宋体" panose="02010600030101010101" pitchFamily="2" charset="-122"/>
                <a:ea typeface="仿宋_GB2312"/>
                <a:cs typeface="Times New Roman" panose="02020603050405020304"/>
              </a:rPr>
              <a:t>②</a:t>
            </a:r>
            <a:r>
              <a:rPr lang="zh-CN" altLang="zh-CN" sz="2600" b="1" kern="100" dirty="0">
                <a:solidFill>
                  <a:srgbClr val="0000FF"/>
                </a:solidFill>
                <a:latin typeface="Times New Roman" panose="02020603050405020304"/>
                <a:ea typeface="仿宋_GB2312"/>
                <a:cs typeface="Times New Roman" panose="02020603050405020304"/>
              </a:rPr>
              <a:t>铁离子与硫氰化钾溶液反应显血红色，据此能够检验铁离子，</a:t>
            </a:r>
            <a:r>
              <a:rPr lang="en-US" altLang="zh-CN" sz="2600" b="1" kern="100" dirty="0">
                <a:solidFill>
                  <a:srgbClr val="0000FF"/>
                </a:solidFill>
                <a:latin typeface="宋体" panose="02010600030101010101" pitchFamily="2" charset="-122"/>
                <a:ea typeface="仿宋_GB2312"/>
                <a:cs typeface="Times New Roman" panose="02020603050405020304"/>
              </a:rPr>
              <a:t>②</a:t>
            </a:r>
            <a:r>
              <a:rPr lang="zh-CN" altLang="zh-CN" sz="2600" b="1" kern="100" dirty="0">
                <a:solidFill>
                  <a:srgbClr val="0000FF"/>
                </a:solidFill>
                <a:latin typeface="Times New Roman" panose="02020603050405020304"/>
                <a:ea typeface="仿宋_GB2312"/>
                <a:cs typeface="Times New Roman" panose="02020603050405020304"/>
              </a:rPr>
              <a:t>正确；</a:t>
            </a:r>
            <a:r>
              <a:rPr lang="en-US" altLang="zh-CN" sz="2600" b="1" kern="100" dirty="0">
                <a:solidFill>
                  <a:srgbClr val="0000FF"/>
                </a:solidFill>
                <a:latin typeface="宋体" panose="02010600030101010101" pitchFamily="2" charset="-122"/>
                <a:ea typeface="仿宋_GB2312"/>
                <a:cs typeface="Times New Roman" panose="02020603050405020304"/>
              </a:rPr>
              <a:t>③</a:t>
            </a:r>
            <a:r>
              <a:rPr lang="zh-CN" altLang="zh-CN" sz="2600" b="1" kern="100" dirty="0">
                <a:solidFill>
                  <a:srgbClr val="0000FF"/>
                </a:solidFill>
                <a:latin typeface="Times New Roman" panose="02020603050405020304"/>
                <a:ea typeface="仿宋_GB2312"/>
                <a:cs typeface="Times New Roman" panose="02020603050405020304"/>
              </a:rPr>
              <a:t>硫酸铜与氯化铁不发生反应，混合后溶液不会变成无色，</a:t>
            </a:r>
            <a:r>
              <a:rPr lang="en-US" altLang="zh-CN" sz="2600" b="1" kern="100" dirty="0">
                <a:solidFill>
                  <a:srgbClr val="0000FF"/>
                </a:solidFill>
                <a:latin typeface="宋体" panose="02010600030101010101" pitchFamily="2" charset="-122"/>
                <a:ea typeface="仿宋_GB2312"/>
                <a:cs typeface="Times New Roman" panose="02020603050405020304"/>
              </a:rPr>
              <a:t>③</a:t>
            </a:r>
            <a:r>
              <a:rPr lang="zh-CN" altLang="zh-CN" sz="2600" b="1" kern="100" dirty="0">
                <a:solidFill>
                  <a:srgbClr val="0000FF"/>
                </a:solidFill>
                <a:latin typeface="Times New Roman" panose="02020603050405020304"/>
                <a:ea typeface="仿宋_GB2312"/>
                <a:cs typeface="Times New Roman" panose="02020603050405020304"/>
              </a:rPr>
              <a:t>错误；</a:t>
            </a:r>
            <a:r>
              <a:rPr lang="en-US" altLang="zh-CN" sz="2600" b="1" kern="100" dirty="0">
                <a:solidFill>
                  <a:srgbClr val="0000FF"/>
                </a:solidFill>
                <a:latin typeface="宋体" panose="02010600030101010101" pitchFamily="2" charset="-122"/>
                <a:ea typeface="仿宋_GB2312"/>
                <a:cs typeface="Times New Roman" panose="02020603050405020304"/>
              </a:rPr>
              <a:t>④</a:t>
            </a:r>
            <a:r>
              <a:rPr lang="zh-CN" altLang="zh-CN" sz="2600" b="1" kern="100" dirty="0">
                <a:solidFill>
                  <a:srgbClr val="0000FF"/>
                </a:solidFill>
                <a:latin typeface="Times New Roman" panose="02020603050405020304"/>
                <a:ea typeface="仿宋_GB2312"/>
                <a:cs typeface="Times New Roman" panose="02020603050405020304"/>
              </a:rPr>
              <a:t>氯化铁与硝酸银反应生成白色氯化银沉淀，但该性质不是铁离子的性质，</a:t>
            </a:r>
            <a:r>
              <a:rPr lang="en-US" altLang="zh-CN" sz="2600" b="1" kern="100" dirty="0">
                <a:solidFill>
                  <a:srgbClr val="0000FF"/>
                </a:solidFill>
                <a:latin typeface="宋体" panose="02010600030101010101" pitchFamily="2" charset="-122"/>
                <a:ea typeface="仿宋_GB2312"/>
                <a:cs typeface="Times New Roman" panose="02020603050405020304"/>
              </a:rPr>
              <a:t>④</a:t>
            </a:r>
            <a:r>
              <a:rPr lang="zh-CN" altLang="zh-CN" sz="2600" b="1" kern="100" dirty="0">
                <a:solidFill>
                  <a:srgbClr val="0000FF"/>
                </a:solidFill>
                <a:latin typeface="Times New Roman" panose="02020603050405020304"/>
                <a:ea typeface="仿宋_GB2312"/>
                <a:cs typeface="Times New Roman" panose="02020603050405020304"/>
              </a:rPr>
              <a:t>错误；</a:t>
            </a:r>
            <a:r>
              <a:rPr lang="en-US" altLang="zh-CN" sz="2600" b="1" kern="100" dirty="0">
                <a:solidFill>
                  <a:srgbClr val="0000FF"/>
                </a:solidFill>
                <a:latin typeface="宋体" panose="02010600030101010101" pitchFamily="2" charset="-122"/>
                <a:ea typeface="仿宋_GB2312"/>
                <a:cs typeface="Times New Roman" panose="02020603050405020304"/>
              </a:rPr>
              <a:t>⑤</a:t>
            </a:r>
            <a:r>
              <a:rPr lang="zh-CN" altLang="zh-CN" sz="2600" b="1" kern="100" dirty="0">
                <a:solidFill>
                  <a:srgbClr val="0000FF"/>
                </a:solidFill>
                <a:latin typeface="Times New Roman" panose="02020603050405020304"/>
                <a:ea typeface="仿宋_GB2312"/>
                <a:cs typeface="Times New Roman" panose="02020603050405020304"/>
              </a:rPr>
              <a:t>铁离子与氢氧化钠溶液反应生成红褐色氢氧化铁沉淀，据此可以检验是否存在铁离子，</a:t>
            </a:r>
            <a:r>
              <a:rPr lang="zh-CN" altLang="zh-CN" sz="2600" b="1" kern="100" dirty="0">
                <a:solidFill>
                  <a:srgbClr val="0000FF"/>
                </a:solidFill>
                <a:latin typeface="宋体" panose="02010600030101010101" pitchFamily="2" charset="-122"/>
                <a:ea typeface="仿宋_GB2312"/>
                <a:cs typeface="Times New Roman" panose="02020603050405020304"/>
              </a:rPr>
              <a:t>⑤</a:t>
            </a:r>
            <a:r>
              <a:rPr lang="zh-CN" altLang="zh-CN" sz="2600" b="1" kern="100" dirty="0">
                <a:solidFill>
                  <a:srgbClr val="0000FF"/>
                </a:solidFill>
                <a:latin typeface="Times New Roman" panose="02020603050405020304"/>
                <a:ea typeface="仿宋_GB2312"/>
                <a:cs typeface="Times New Roman" panose="02020603050405020304"/>
              </a:rPr>
              <a:t>正确</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511326"/>
            <a:ext cx="11654075" cy="723251"/>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5.</a:t>
            </a:r>
            <a:r>
              <a:rPr lang="zh-CN" altLang="zh-CN" sz="2600" kern="100" dirty="0">
                <a:latin typeface="Times New Roman" panose="02020603050405020304"/>
                <a:ea typeface="微软雅黑" panose="020B0503020204020204" pitchFamily="34" charset="-122"/>
                <a:cs typeface="Times New Roman" panose="02020603050405020304"/>
              </a:rPr>
              <a:t>某同学设计如图装置</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气密性已检查</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制备</a:t>
            </a:r>
            <a:r>
              <a:rPr lang="en-US" altLang="zh-CN" sz="2600" kern="100" dirty="0">
                <a:latin typeface="Times New Roman" panose="02020603050405020304"/>
                <a:ea typeface="微软雅黑" panose="020B0503020204020204" pitchFamily="34" charset="-122"/>
                <a:cs typeface="Courier New" panose="02070309020205020404"/>
              </a:rPr>
              <a:t>Fe(OH)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白色沉淀。</a:t>
            </a:r>
            <a:endParaRPr lang="zh-CN" altLang="zh-CN" sz="1050" kern="100" dirty="0">
              <a:effectLst/>
              <a:latin typeface="宋体" panose="02010600030101010101" pitchFamily="2" charset="-122"/>
              <a:cs typeface="Courier New" panose="02070309020205020404"/>
            </a:endParaRPr>
          </a:p>
        </p:txBody>
      </p:sp>
      <p:pic>
        <p:nvPicPr>
          <p:cNvPr id="16386" name="Picture 2" descr="SJ440"/>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06695" y="1089495"/>
            <a:ext cx="4107798" cy="180023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440441" y="1206001"/>
            <a:ext cx="11235478" cy="3724072"/>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kern="100" dirty="0">
                <a:latin typeface="Times New Roman" panose="02020603050405020304"/>
                <a:ea typeface="微软雅黑" panose="020B0503020204020204" pitchFamily="34" charset="-122"/>
                <a:cs typeface="Times New Roman" panose="02020603050405020304"/>
              </a:rPr>
              <a:t>请回答：</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仪器</a:t>
            </a: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的名称：</a:t>
            </a:r>
            <a:r>
              <a:rPr lang="en-US" altLang="zh-CN" sz="2600" kern="100" dirty="0">
                <a:latin typeface="Times New Roman" panose="02020603050405020304"/>
                <a:ea typeface="微软雅黑" panose="020B0503020204020204" pitchFamily="34" charset="-122"/>
                <a:cs typeface="Courier New" panose="02070309020205020404"/>
              </a:rPr>
              <a:t>__________</a:t>
            </a:r>
            <a:r>
              <a:rPr lang="zh-CN" altLang="zh-CN" sz="2600" kern="100" dirty="0">
                <a:latin typeface="Times New Roman" panose="02020603050405020304"/>
                <a:ea typeface="微软雅黑" panose="020B0503020204020204" pitchFamily="34" charset="-122"/>
                <a:cs typeface="Times New Roman" panose="02020603050405020304"/>
              </a:rPr>
              <a:t>。装置</a:t>
            </a:r>
            <a:r>
              <a:rPr lang="en-US" altLang="zh-CN" sz="2600" kern="100" dirty="0">
                <a:latin typeface="Times New Roman" panose="02020603050405020304"/>
                <a:ea typeface="微软雅黑" panose="020B0503020204020204" pitchFamily="34" charset="-122"/>
                <a:cs typeface="Courier New" panose="02070309020205020404"/>
              </a:rPr>
              <a:t>5</a:t>
            </a:r>
            <a:r>
              <a:rPr lang="zh-CN" altLang="zh-CN" sz="2600" kern="100" dirty="0">
                <a:latin typeface="Times New Roman" panose="02020603050405020304"/>
                <a:ea typeface="微软雅黑" panose="020B0503020204020204" pitchFamily="34" charset="-122"/>
                <a:cs typeface="Times New Roman" panose="02020603050405020304"/>
              </a:rPr>
              <a:t>的作用</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en-US" altLang="zh-CN" sz="2600" kern="100" dirty="0" smtClean="0">
              <a:latin typeface="Times New Roman" panose="02020603050405020304"/>
              <a:ea typeface="微软雅黑" panose="020B0503020204020204" pitchFamily="34" charset="-122"/>
              <a:cs typeface="Times New Roman" panose="02020603050405020304"/>
            </a:endParaRPr>
          </a:p>
          <a:p>
            <a:pPr algn="just">
              <a:lnSpc>
                <a:spcPct val="150000"/>
              </a:lnSpc>
              <a:spcAft>
                <a:spcPts val="0"/>
              </a:spcAft>
              <a:tabLst>
                <a:tab pos="2610485" algn="l"/>
              </a:tabLst>
            </a:pPr>
            <a:r>
              <a:rPr lang="en-US" altLang="zh-CN" sz="2600" kern="100" dirty="0" smtClean="0">
                <a:latin typeface="Times New Roman" panose="02020603050405020304"/>
                <a:ea typeface="微软雅黑" panose="020B0503020204020204" pitchFamily="34" charset="-122"/>
                <a:cs typeface="Courier New" panose="02070309020205020404"/>
              </a:rPr>
              <a:t>___________________________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实验开始时，关闭</a:t>
            </a:r>
            <a:r>
              <a:rPr lang="en-US" altLang="zh-CN" sz="2600" kern="100" dirty="0">
                <a:latin typeface="Times New Roman" panose="02020603050405020304"/>
                <a:ea typeface="微软雅黑" panose="020B0503020204020204" pitchFamily="34" charset="-122"/>
                <a:cs typeface="Courier New" panose="02070309020205020404"/>
              </a:rPr>
              <a:t>K</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，打开</a:t>
            </a:r>
            <a:r>
              <a:rPr lang="en-US" altLang="zh-CN" sz="2600" kern="100" dirty="0">
                <a:latin typeface="Times New Roman" panose="02020603050405020304"/>
                <a:ea typeface="微软雅黑" panose="020B0503020204020204" pitchFamily="34" charset="-122"/>
                <a:cs typeface="Courier New" panose="02070309020205020404"/>
              </a:rPr>
              <a:t>K</a:t>
            </a:r>
            <a:r>
              <a:rPr lang="en-US" altLang="zh-CN" sz="2600" kern="100" baseline="-250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，反应一段时间后，再打开</a:t>
            </a:r>
            <a:r>
              <a:rPr lang="en-US" altLang="zh-CN" sz="2600" kern="100" dirty="0">
                <a:latin typeface="Times New Roman" panose="02020603050405020304"/>
                <a:ea typeface="微软雅黑" panose="020B0503020204020204" pitchFamily="34" charset="-122"/>
                <a:cs typeface="Courier New" panose="02070309020205020404"/>
              </a:rPr>
              <a:t>K</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，关闭</a:t>
            </a:r>
            <a:r>
              <a:rPr lang="en-US" altLang="zh-CN" sz="2600" kern="100" dirty="0">
                <a:latin typeface="Times New Roman" panose="02020603050405020304"/>
                <a:ea typeface="微软雅黑" panose="020B0503020204020204" pitchFamily="34" charset="-122"/>
                <a:cs typeface="Courier New" panose="02070309020205020404"/>
              </a:rPr>
              <a:t>K</a:t>
            </a:r>
            <a:r>
              <a:rPr lang="en-US" altLang="zh-CN" sz="2600" kern="100" baseline="-250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，发现</a:t>
            </a:r>
            <a:r>
              <a:rPr lang="en-US" altLang="zh-CN" sz="2600" kern="1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中溶液不能进入</a:t>
            </a:r>
            <a:r>
              <a:rPr lang="en-US" altLang="zh-CN" sz="2600" kern="100" dirty="0">
                <a:latin typeface="Times New Roman" panose="02020603050405020304"/>
                <a:ea typeface="微软雅黑" panose="020B0503020204020204" pitchFamily="34" charset="-122"/>
                <a:cs typeface="Courier New" panose="02070309020205020404"/>
              </a:rPr>
              <a:t>4</a:t>
            </a:r>
            <a:r>
              <a:rPr lang="zh-CN" altLang="zh-CN" sz="2600" kern="100" dirty="0">
                <a:latin typeface="Times New Roman" panose="02020603050405020304"/>
                <a:ea typeface="微软雅黑" panose="020B0503020204020204" pitchFamily="34" charset="-122"/>
                <a:cs typeface="Times New Roman" panose="02020603050405020304"/>
              </a:rPr>
              <a:t>中。请为装置作一处改进，使溶液能进入</a:t>
            </a:r>
            <a:r>
              <a:rPr lang="en-US" altLang="zh-CN" sz="2600" kern="100" dirty="0">
                <a:latin typeface="Times New Roman" panose="02020603050405020304"/>
                <a:ea typeface="微软雅黑" panose="020B0503020204020204" pitchFamily="34" charset="-122"/>
                <a:cs typeface="Courier New" panose="02070309020205020404"/>
              </a:rPr>
              <a:t>4</a:t>
            </a:r>
            <a:r>
              <a:rPr lang="zh-CN" altLang="zh-CN" sz="2600" kern="100" dirty="0">
                <a:latin typeface="Times New Roman" panose="02020603050405020304"/>
                <a:ea typeface="微软雅黑" panose="020B0503020204020204" pitchFamily="34" charset="-122"/>
                <a:cs typeface="Times New Roman" panose="02020603050405020304"/>
              </a:rPr>
              <a:t>中</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smtClean="0">
                <a:latin typeface="Times New Roman" panose="02020603050405020304"/>
                <a:ea typeface="微软雅黑" panose="020B0503020204020204" pitchFamily="34" charset="-122"/>
                <a:cs typeface="Courier New" panose="02070309020205020404"/>
              </a:rPr>
              <a:t>________________________________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
        <p:nvSpPr>
          <p:cNvPr id="3" name="矩形 2"/>
          <p:cNvSpPr/>
          <p:nvPr/>
        </p:nvSpPr>
        <p:spPr>
          <a:xfrm>
            <a:off x="3136415" y="1857196"/>
            <a:ext cx="1518364" cy="492443"/>
          </a:xfrm>
          <a:prstGeom prst="rect">
            <a:avLst/>
          </a:prstGeom>
        </p:spPr>
        <p:txBody>
          <a:bodyPr wrap="none">
            <a:spAutoFit/>
          </a:bodyPr>
          <a:lstStyle/>
          <a:p>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分液漏斗</a:t>
            </a:r>
            <a:endParaRPr lang="zh-CN" altLang="en-US" sz="2600" dirty="0"/>
          </a:p>
        </p:txBody>
      </p:sp>
      <p:sp>
        <p:nvSpPr>
          <p:cNvPr id="10" name="矩形 9"/>
          <p:cNvSpPr/>
          <p:nvPr/>
        </p:nvSpPr>
        <p:spPr>
          <a:xfrm>
            <a:off x="656416" y="2438556"/>
            <a:ext cx="4314001" cy="523220"/>
          </a:xfrm>
          <a:prstGeom prst="rect">
            <a:avLst/>
          </a:prstGeom>
        </p:spPr>
        <p:txBody>
          <a:bodyPr wrap="none">
            <a:spAutoFit/>
          </a:bodyPr>
          <a:lstStyle/>
          <a:p>
            <a:r>
              <a:rPr lang="zh-CN" altLang="zh-CN" sz="2800">
                <a:solidFill>
                  <a:srgbClr val="C00000"/>
                </a:solidFill>
                <a:latin typeface="Times New Roman" panose="02020603050405020304"/>
                <a:ea typeface="微软雅黑" panose="020B0503020204020204" pitchFamily="34" charset="-122"/>
                <a:cs typeface="Times New Roman" panose="02020603050405020304"/>
              </a:rPr>
              <a:t>液封，防止空气进入装置</a:t>
            </a:r>
            <a:r>
              <a:rPr lang="en-US" altLang="zh-CN" sz="2800" dirty="0">
                <a:solidFill>
                  <a:srgbClr val="C00000"/>
                </a:solidFill>
                <a:latin typeface="Times New Roman" panose="02020603050405020304"/>
                <a:ea typeface="微软雅黑" panose="020B0503020204020204" pitchFamily="34" charset="-122"/>
              </a:rPr>
              <a:t>4</a:t>
            </a:r>
            <a:endParaRPr lang="zh-CN" altLang="en-US" sz="2600" dirty="0"/>
          </a:p>
        </p:txBody>
      </p:sp>
      <p:sp>
        <p:nvSpPr>
          <p:cNvPr id="12" name="矩形 11"/>
          <p:cNvSpPr/>
          <p:nvPr/>
        </p:nvSpPr>
        <p:spPr>
          <a:xfrm>
            <a:off x="694516" y="4204835"/>
            <a:ext cx="4852610" cy="523220"/>
          </a:xfrm>
          <a:prstGeom prst="rect">
            <a:avLst/>
          </a:prstGeom>
        </p:spPr>
        <p:txBody>
          <a:bodyPr wrap="none">
            <a:spAutoFit/>
          </a:bodyPr>
          <a:lstStyle/>
          <a:p>
            <a:r>
              <a:rPr lang="zh-CN" altLang="zh-CN" sz="2800">
                <a:solidFill>
                  <a:srgbClr val="C00000"/>
                </a:solidFill>
                <a:latin typeface="Times New Roman" panose="02020603050405020304"/>
                <a:ea typeface="微软雅黑" panose="020B0503020204020204" pitchFamily="34" charset="-122"/>
                <a:cs typeface="Times New Roman" panose="02020603050405020304"/>
              </a:rPr>
              <a:t>在装置</a:t>
            </a:r>
            <a:r>
              <a:rPr lang="en-US" altLang="zh-CN" sz="2800" dirty="0">
                <a:solidFill>
                  <a:srgbClr val="C00000"/>
                </a:solidFill>
                <a:latin typeface="Times New Roman" panose="02020603050405020304"/>
                <a:ea typeface="微软雅黑" panose="020B0503020204020204" pitchFamily="34" charset="-122"/>
              </a:rPr>
              <a:t>2</a:t>
            </a:r>
            <a:r>
              <a:rPr lang="zh-CN" altLang="zh-CN" sz="2800" dirty="0">
                <a:solidFill>
                  <a:srgbClr val="C00000"/>
                </a:solidFill>
                <a:latin typeface="Times New Roman" panose="02020603050405020304"/>
                <a:ea typeface="微软雅黑" panose="020B0503020204020204" pitchFamily="34" charset="-122"/>
                <a:cs typeface="Times New Roman" panose="02020603050405020304"/>
              </a:rPr>
              <a:t>、</a:t>
            </a:r>
            <a:r>
              <a:rPr lang="en-US" altLang="zh-CN" sz="2800" dirty="0">
                <a:solidFill>
                  <a:srgbClr val="C00000"/>
                </a:solidFill>
                <a:latin typeface="Times New Roman" panose="02020603050405020304"/>
                <a:ea typeface="微软雅黑" panose="020B0503020204020204" pitchFamily="34" charset="-122"/>
              </a:rPr>
              <a:t>3</a:t>
            </a:r>
            <a:r>
              <a:rPr lang="zh-CN" altLang="zh-CN" sz="2800" dirty="0">
                <a:solidFill>
                  <a:srgbClr val="C00000"/>
                </a:solidFill>
                <a:latin typeface="Times New Roman" panose="02020603050405020304"/>
                <a:ea typeface="微软雅黑" panose="020B0503020204020204" pitchFamily="34" charset="-122"/>
                <a:cs typeface="Times New Roman" panose="02020603050405020304"/>
              </a:rPr>
              <a:t>之间添加控制开关</a:t>
            </a:r>
            <a:endParaRPr lang="zh-CN" altLang="en-US" sz="2600" dirty="0"/>
          </a:p>
        </p:txBody>
      </p:sp>
      <p:sp>
        <p:nvSpPr>
          <p:cNvPr id="8" name="矩形 7"/>
          <p:cNvSpPr/>
          <p:nvPr/>
        </p:nvSpPr>
        <p:spPr>
          <a:xfrm>
            <a:off x="394590" y="4818245"/>
            <a:ext cx="11281329" cy="1323415"/>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装置改进后，将</a:t>
            </a:r>
            <a:r>
              <a:rPr lang="en-US" altLang="zh-CN" sz="2600" kern="1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中反应后溶液压入</a:t>
            </a:r>
            <a:r>
              <a:rPr lang="en-US" altLang="zh-CN" sz="2600" kern="100" dirty="0">
                <a:latin typeface="Times New Roman" panose="02020603050405020304"/>
                <a:ea typeface="微软雅黑" panose="020B0503020204020204" pitchFamily="34" charset="-122"/>
                <a:cs typeface="Courier New" panose="02070309020205020404"/>
              </a:rPr>
              <a:t>4</a:t>
            </a:r>
            <a:r>
              <a:rPr lang="zh-CN" altLang="zh-CN" sz="2600" kern="100" dirty="0">
                <a:latin typeface="Times New Roman" panose="02020603050405020304"/>
                <a:ea typeface="微软雅黑" panose="020B0503020204020204" pitchFamily="34" charset="-122"/>
                <a:cs typeface="Times New Roman" panose="02020603050405020304"/>
              </a:rPr>
              <a:t>中，在</a:t>
            </a:r>
            <a:r>
              <a:rPr lang="en-US" altLang="zh-CN" sz="2600" kern="100" dirty="0">
                <a:latin typeface="Times New Roman" panose="02020603050405020304"/>
                <a:ea typeface="微软雅黑" panose="020B0503020204020204" pitchFamily="34" charset="-122"/>
                <a:cs typeface="Courier New" panose="02070309020205020404"/>
              </a:rPr>
              <a:t>4</a:t>
            </a:r>
            <a:r>
              <a:rPr lang="zh-CN" altLang="zh-CN" sz="2600" kern="100" dirty="0">
                <a:latin typeface="Times New Roman" panose="02020603050405020304"/>
                <a:ea typeface="微软雅黑" panose="020B0503020204020204" pitchFamily="34" charset="-122"/>
                <a:cs typeface="Times New Roman" panose="02020603050405020304"/>
              </a:rPr>
              <a:t>中析出了灰绿色沉淀。从实验操作过程分析没有产生白色沉淀的原因</a:t>
            </a:r>
            <a:r>
              <a:rPr lang="en-US" altLang="zh-CN" sz="2600" kern="100" dirty="0" smtClean="0">
                <a:latin typeface="Times New Roman" panose="02020603050405020304"/>
                <a:ea typeface="微软雅黑" panose="020B0503020204020204" pitchFamily="34" charset="-122"/>
                <a:cs typeface="Courier New" panose="02070309020205020404"/>
              </a:rPr>
              <a:t>______________________________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
        <p:nvSpPr>
          <p:cNvPr id="9" name="矩形 8"/>
          <p:cNvSpPr/>
          <p:nvPr/>
        </p:nvSpPr>
        <p:spPr>
          <a:xfrm>
            <a:off x="6964566" y="5460847"/>
            <a:ext cx="4171284" cy="523220"/>
          </a:xfrm>
          <a:prstGeom prst="rect">
            <a:avLst/>
          </a:prstGeom>
        </p:spPr>
        <p:txBody>
          <a:bodyPr wrap="square">
            <a:spAutoFit/>
          </a:bodyPr>
          <a:lstStyle/>
          <a:p>
            <a:r>
              <a:rPr lang="zh-CN" altLang="zh-CN" sz="2800">
                <a:solidFill>
                  <a:srgbClr val="C00000"/>
                </a:solidFill>
                <a:latin typeface="Times New Roman" panose="02020603050405020304"/>
                <a:ea typeface="微软雅黑" panose="020B0503020204020204" pitchFamily="34" charset="-122"/>
                <a:cs typeface="Times New Roman" panose="02020603050405020304"/>
              </a:rPr>
              <a:t>装置</a:t>
            </a:r>
            <a:r>
              <a:rPr lang="en-US" altLang="zh-CN" sz="2800" dirty="0">
                <a:solidFill>
                  <a:srgbClr val="C00000"/>
                </a:solidFill>
                <a:latin typeface="Times New Roman" panose="02020603050405020304"/>
                <a:ea typeface="微软雅黑" panose="020B0503020204020204" pitchFamily="34" charset="-122"/>
              </a:rPr>
              <a:t>4</a:t>
            </a:r>
            <a:r>
              <a:rPr lang="zh-CN" altLang="zh-CN" sz="2800" dirty="0">
                <a:solidFill>
                  <a:srgbClr val="C00000"/>
                </a:solidFill>
                <a:latin typeface="Times New Roman" panose="02020603050405020304"/>
                <a:ea typeface="微软雅黑" panose="020B0503020204020204" pitchFamily="34" charset="-122"/>
                <a:cs typeface="Times New Roman" panose="02020603050405020304"/>
              </a:rPr>
              <a:t>内的空气没有排尽</a:t>
            </a:r>
            <a:endParaRPr lang="zh-CN" altLang="en-US" sz="2600" dirty="0"/>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2"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81890" y="759739"/>
            <a:ext cx="11654075" cy="3030101"/>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en-US" altLang="zh-CN" sz="2600" b="1" kern="100" dirty="0">
                <a:solidFill>
                  <a:srgbClr val="0000FF"/>
                </a:solidFill>
                <a:latin typeface="Times New Roman" panose="02020603050405020304"/>
                <a:ea typeface="仿宋_GB2312"/>
                <a:cs typeface="Courier New" panose="02070309020205020404"/>
              </a:rPr>
              <a:t>(1)</a:t>
            </a:r>
            <a:r>
              <a:rPr lang="zh-CN" altLang="zh-CN" sz="2600" b="1" kern="100" dirty="0">
                <a:solidFill>
                  <a:srgbClr val="0000FF"/>
                </a:solidFill>
                <a:latin typeface="Times New Roman" panose="02020603050405020304"/>
                <a:ea typeface="仿宋_GB2312"/>
                <a:cs typeface="Times New Roman" panose="02020603050405020304"/>
              </a:rPr>
              <a:t>仪器</a:t>
            </a:r>
            <a:r>
              <a:rPr lang="en-US" altLang="zh-CN" sz="2600" b="1" kern="100" dirty="0">
                <a:solidFill>
                  <a:srgbClr val="0000FF"/>
                </a:solidFill>
                <a:latin typeface="Times New Roman" panose="02020603050405020304"/>
                <a:ea typeface="仿宋_GB2312"/>
                <a:cs typeface="Courier New" panose="02070309020205020404"/>
              </a:rPr>
              <a:t>1</a:t>
            </a:r>
            <a:r>
              <a:rPr lang="zh-CN" altLang="zh-CN" sz="2600" b="1" kern="100" dirty="0">
                <a:solidFill>
                  <a:srgbClr val="0000FF"/>
                </a:solidFill>
                <a:latin typeface="Times New Roman" panose="02020603050405020304"/>
                <a:ea typeface="仿宋_GB2312"/>
                <a:cs typeface="Times New Roman" panose="02020603050405020304"/>
              </a:rPr>
              <a:t>的名称为分液漏斗。由于</a:t>
            </a:r>
            <a:r>
              <a:rPr lang="en-US" altLang="zh-CN" sz="2600" b="1" kern="100" dirty="0">
                <a:solidFill>
                  <a:srgbClr val="0000FF"/>
                </a:solidFill>
                <a:latin typeface="Times New Roman" panose="02020603050405020304"/>
                <a:ea typeface="仿宋_GB2312"/>
                <a:cs typeface="Courier New" panose="02070309020205020404"/>
              </a:rPr>
              <a:t>Fe(OH)</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易被氧气氧化，装置</a:t>
            </a:r>
            <a:r>
              <a:rPr lang="en-US" altLang="zh-CN" sz="2600" b="1" kern="100" dirty="0">
                <a:solidFill>
                  <a:srgbClr val="0000FF"/>
                </a:solidFill>
                <a:latin typeface="Times New Roman" panose="02020603050405020304"/>
                <a:ea typeface="仿宋_GB2312"/>
                <a:cs typeface="Courier New" panose="02070309020205020404"/>
              </a:rPr>
              <a:t>5</a:t>
            </a:r>
            <a:r>
              <a:rPr lang="zh-CN" altLang="zh-CN" sz="2600" b="1" kern="100" dirty="0">
                <a:solidFill>
                  <a:srgbClr val="0000FF"/>
                </a:solidFill>
                <a:latin typeface="Times New Roman" panose="02020603050405020304"/>
                <a:ea typeface="仿宋_GB2312"/>
                <a:cs typeface="Times New Roman" panose="02020603050405020304"/>
              </a:rPr>
              <a:t>的作用是通过液封，防止空气进入装置</a:t>
            </a:r>
            <a:r>
              <a:rPr lang="en-US" altLang="zh-CN" sz="2600" b="1" kern="100" dirty="0">
                <a:solidFill>
                  <a:srgbClr val="0000FF"/>
                </a:solidFill>
                <a:latin typeface="Times New Roman" panose="02020603050405020304"/>
                <a:ea typeface="仿宋_GB2312"/>
                <a:cs typeface="Courier New" panose="02070309020205020404"/>
              </a:rPr>
              <a:t>4</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(2)3</a:t>
            </a:r>
            <a:r>
              <a:rPr lang="zh-CN" altLang="zh-CN" sz="2600" b="1" kern="100" dirty="0">
                <a:solidFill>
                  <a:srgbClr val="0000FF"/>
                </a:solidFill>
                <a:latin typeface="Times New Roman" panose="02020603050405020304"/>
                <a:ea typeface="仿宋_GB2312"/>
                <a:cs typeface="Times New Roman" panose="02020603050405020304"/>
              </a:rPr>
              <a:t>中溶液不能进入</a:t>
            </a:r>
            <a:r>
              <a:rPr lang="en-US" altLang="zh-CN" sz="2600" b="1" kern="100" dirty="0">
                <a:solidFill>
                  <a:srgbClr val="0000FF"/>
                </a:solidFill>
                <a:latin typeface="Times New Roman" panose="02020603050405020304"/>
                <a:ea typeface="仿宋_GB2312"/>
                <a:cs typeface="Courier New" panose="02070309020205020404"/>
              </a:rPr>
              <a:t>4</a:t>
            </a:r>
            <a:r>
              <a:rPr lang="zh-CN" altLang="zh-CN" sz="2600" b="1" kern="100" dirty="0">
                <a:solidFill>
                  <a:srgbClr val="0000FF"/>
                </a:solidFill>
                <a:latin typeface="Times New Roman" panose="02020603050405020304"/>
                <a:ea typeface="仿宋_GB2312"/>
                <a:cs typeface="Times New Roman" panose="02020603050405020304"/>
              </a:rPr>
              <a:t>的原因是生成的氢气沿着导管通过</a:t>
            </a:r>
            <a:r>
              <a:rPr lang="en-US" altLang="zh-CN" sz="2600" b="1" kern="1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逸出，三颈烧瓶中无法形成高压，故需在</a:t>
            </a:r>
            <a:r>
              <a:rPr lang="en-US" altLang="zh-CN" sz="2600" b="1" kern="1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3</a:t>
            </a:r>
            <a:r>
              <a:rPr lang="zh-CN" altLang="zh-CN" sz="2600" b="1" kern="100" dirty="0">
                <a:solidFill>
                  <a:srgbClr val="0000FF"/>
                </a:solidFill>
                <a:latin typeface="Times New Roman" panose="02020603050405020304"/>
                <a:ea typeface="仿宋_GB2312"/>
                <a:cs typeface="Times New Roman" panose="02020603050405020304"/>
              </a:rPr>
              <a:t>之间加一个控制开关。</a:t>
            </a:r>
            <a:r>
              <a:rPr lang="en-US" altLang="zh-CN" sz="2600" b="1" kern="100" dirty="0">
                <a:solidFill>
                  <a:srgbClr val="0000FF"/>
                </a:solidFill>
                <a:latin typeface="Times New Roman" panose="02020603050405020304"/>
                <a:ea typeface="仿宋_GB2312"/>
                <a:cs typeface="Courier New" panose="02070309020205020404"/>
              </a:rPr>
              <a:t>(3)</a:t>
            </a:r>
            <a:r>
              <a:rPr lang="zh-CN" altLang="zh-CN" sz="2600" b="1" kern="100" dirty="0">
                <a:solidFill>
                  <a:srgbClr val="0000FF"/>
                </a:solidFill>
                <a:latin typeface="Times New Roman" panose="02020603050405020304"/>
                <a:ea typeface="仿宋_GB2312"/>
                <a:cs typeface="Times New Roman" panose="02020603050405020304"/>
              </a:rPr>
              <a:t>生成灰绿色沉淀说明氢氧化亚铁被氧气氧化，分析原因应该是装置</a:t>
            </a:r>
            <a:r>
              <a:rPr lang="en-US" altLang="zh-CN" sz="2600" b="1" kern="100" dirty="0">
                <a:solidFill>
                  <a:srgbClr val="0000FF"/>
                </a:solidFill>
                <a:latin typeface="Times New Roman" panose="02020603050405020304"/>
                <a:ea typeface="仿宋_GB2312"/>
                <a:cs typeface="Courier New" panose="02070309020205020404"/>
              </a:rPr>
              <a:t>4</a:t>
            </a:r>
            <a:r>
              <a:rPr lang="zh-CN" altLang="zh-CN" sz="2600" b="1" kern="100" dirty="0">
                <a:solidFill>
                  <a:srgbClr val="0000FF"/>
                </a:solidFill>
                <a:latin typeface="Times New Roman" panose="02020603050405020304"/>
                <a:ea typeface="仿宋_GB2312"/>
                <a:cs typeface="Times New Roman" panose="02020603050405020304"/>
              </a:rPr>
              <a:t>中的空气未排尽。</a:t>
            </a:r>
            <a:endParaRPr lang="zh-CN" altLang="zh-CN" sz="1050" kern="100" dirty="0">
              <a:effectLst/>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260418" y="1377611"/>
            <a:ext cx="11654075" cy="723251"/>
          </a:xfrm>
          <a:prstGeom prst="rect">
            <a:avLst/>
          </a:prstGeom>
        </p:spPr>
        <p:txBody>
          <a:bodyPr wrap="square" lIns="121898" tIns="60948" rIns="121898" bIns="60948">
            <a:spAutoFit/>
          </a:bodyPr>
          <a:lstStyle/>
          <a:p>
            <a:pPr marL="252095" indent="-457200" algn="just">
              <a:lnSpc>
                <a:spcPct val="150000"/>
              </a:lnSpc>
              <a:spcAft>
                <a:spcPts val="0"/>
              </a:spcAft>
            </a:pPr>
            <a:r>
              <a:rPr lang="en-US" altLang="zh-CN" sz="2600" kern="100" smtClean="0">
                <a:latin typeface="微软雅黑" panose="020B0503020204020204" pitchFamily="34" charset="-122"/>
                <a:ea typeface="微软雅黑" panose="020B0503020204020204" pitchFamily="34" charset="-122"/>
                <a:cs typeface="Courier New" panose="02070309020205020404" pitchFamily="49" charset="0"/>
              </a:rPr>
              <a:t>1.</a:t>
            </a:r>
            <a:r>
              <a:rPr lang="zh-CN" altLang="zh-CN" sz="2600" dirty="0">
                <a:latin typeface="Times New Roman" panose="02020603050405020304"/>
                <a:ea typeface="微软雅黑" panose="020B0503020204020204" pitchFamily="34" charset="-122"/>
                <a:cs typeface="Times New Roman" panose="02020603050405020304"/>
              </a:rPr>
              <a:t>下列叙述中正确的是</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微软雅黑" panose="020B0503020204020204" pitchFamily="34" charset="-122"/>
                <a:cs typeface="Times New Roman" panose="02020603050405020304"/>
              </a:rPr>
              <a:t>　　</a:t>
            </a:r>
            <a:r>
              <a:rPr lang="en-US" altLang="zh-CN" sz="2600" dirty="0">
                <a:latin typeface="Times New Roman" panose="02020603050405020304"/>
                <a:ea typeface="微软雅黑" panose="020B0503020204020204" pitchFamily="34" charset="-122"/>
              </a:rPr>
              <a:t>)</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11" name="矩形 10"/>
          <p:cNvSpPr/>
          <p:nvPr/>
        </p:nvSpPr>
        <p:spPr>
          <a:xfrm>
            <a:off x="516880" y="2049515"/>
            <a:ext cx="11397613" cy="252374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err="1">
                <a:latin typeface="Times New Roman" panose="02020603050405020304"/>
                <a:ea typeface="微软雅黑" panose="020B0503020204020204" pitchFamily="34" charset="-122"/>
                <a:cs typeface="Courier New" panose="02070309020205020404"/>
              </a:rPr>
              <a:t>A.Fe</a:t>
            </a:r>
            <a:r>
              <a:rPr lang="zh-CN" altLang="zh-CN" sz="2600" kern="100" dirty="0">
                <a:latin typeface="Times New Roman" panose="02020603050405020304"/>
                <a:ea typeface="微软雅黑" panose="020B0503020204020204" pitchFamily="34" charset="-122"/>
                <a:cs typeface="Times New Roman" panose="02020603050405020304"/>
              </a:rPr>
              <a:t>与</a:t>
            </a:r>
            <a:r>
              <a:rPr lang="en-US" altLang="zh-CN" sz="2600" kern="100" dirty="0">
                <a:latin typeface="Times New Roman" panose="02020603050405020304"/>
                <a:ea typeface="微软雅黑" panose="020B0503020204020204" pitchFamily="34" charset="-122"/>
                <a:cs typeface="Courier New" panose="02070309020205020404"/>
              </a:rPr>
              <a:t>S</a:t>
            </a:r>
            <a:r>
              <a:rPr lang="zh-CN" altLang="zh-CN" sz="2600" kern="100" dirty="0">
                <a:latin typeface="Times New Roman" panose="02020603050405020304"/>
                <a:ea typeface="微软雅黑" panose="020B0503020204020204" pitchFamily="34" charset="-122"/>
                <a:cs typeface="Times New Roman" panose="02020603050405020304"/>
              </a:rPr>
              <a:t>混合加热生成</a:t>
            </a:r>
            <a:r>
              <a:rPr lang="en-US" altLang="zh-CN" sz="2600" kern="100" dirty="0">
                <a:latin typeface="Times New Roman" panose="02020603050405020304"/>
                <a:ea typeface="微软雅黑" panose="020B0503020204020204" pitchFamily="34" charset="-122"/>
                <a:cs typeface="Courier New" panose="02070309020205020404"/>
              </a:rPr>
              <a:t>Fe</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S</a:t>
            </a:r>
            <a:r>
              <a:rPr lang="en-US" altLang="zh-CN" sz="2600" kern="100" baseline="-25000" dirty="0">
                <a:latin typeface="Times New Roman" panose="02020603050405020304"/>
                <a:ea typeface="微软雅黑" panose="020B0503020204020204" pitchFamily="34" charset="-122"/>
                <a:cs typeface="Courier New" panose="02070309020205020404"/>
              </a:rPr>
              <a:t>3</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err="1">
                <a:latin typeface="Times New Roman" panose="02020603050405020304"/>
                <a:ea typeface="微软雅黑" panose="020B0503020204020204" pitchFamily="34" charset="-122"/>
                <a:cs typeface="Courier New" panose="02070309020205020404"/>
              </a:rPr>
              <a:t>B.Fe</a:t>
            </a:r>
            <a:r>
              <a:rPr lang="zh-CN" altLang="zh-CN" sz="2600" kern="100" dirty="0">
                <a:latin typeface="Times New Roman" panose="02020603050405020304"/>
                <a:ea typeface="微软雅黑" panose="020B0503020204020204" pitchFamily="34" charset="-122"/>
                <a:cs typeface="Times New Roman" panose="02020603050405020304"/>
              </a:rPr>
              <a:t>在</a:t>
            </a:r>
            <a:r>
              <a:rPr lang="en-US" altLang="zh-CN" sz="2600" kern="100" dirty="0">
                <a:latin typeface="Times New Roman" panose="02020603050405020304"/>
                <a:ea typeface="微软雅黑" panose="020B0503020204020204" pitchFamily="34" charset="-122"/>
                <a:cs typeface="Courier New" panose="02070309020205020404"/>
              </a:rPr>
              <a:t>Cl</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中燃烧可以生成</a:t>
            </a:r>
            <a:r>
              <a:rPr lang="en-US" altLang="zh-CN" sz="2600" kern="100" dirty="0">
                <a:latin typeface="Times New Roman" panose="02020603050405020304"/>
                <a:ea typeface="微软雅黑" panose="020B0503020204020204" pitchFamily="34" charset="-122"/>
                <a:cs typeface="Courier New" panose="02070309020205020404"/>
              </a:rPr>
              <a:t>FeCl</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和</a:t>
            </a:r>
            <a:r>
              <a:rPr lang="en-US" altLang="zh-CN" sz="2600" kern="100" dirty="0">
                <a:latin typeface="Times New Roman" panose="02020603050405020304"/>
                <a:ea typeface="微软雅黑" panose="020B0503020204020204" pitchFamily="34" charset="-122"/>
                <a:cs typeface="Courier New" panose="02070309020205020404"/>
              </a:rPr>
              <a:t>FeCl</a:t>
            </a:r>
            <a:r>
              <a:rPr lang="en-US" altLang="zh-CN" sz="2600" kern="100" baseline="-25000" dirty="0">
                <a:latin typeface="Times New Roman" panose="02020603050405020304"/>
                <a:ea typeface="微软雅黑" panose="020B0503020204020204" pitchFamily="34" charset="-122"/>
                <a:cs typeface="Courier New" panose="02070309020205020404"/>
              </a:rPr>
              <a:t>3</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err="1">
                <a:latin typeface="Times New Roman" panose="02020603050405020304"/>
                <a:ea typeface="微软雅黑" panose="020B0503020204020204" pitchFamily="34" charset="-122"/>
                <a:cs typeface="Courier New" panose="02070309020205020404"/>
              </a:rPr>
              <a:t>C.Fe</a:t>
            </a:r>
            <a:r>
              <a:rPr lang="zh-CN" altLang="zh-CN" sz="2600" kern="100" dirty="0">
                <a:latin typeface="Times New Roman" panose="02020603050405020304"/>
                <a:ea typeface="微软雅黑" panose="020B0503020204020204" pitchFamily="34" charset="-122"/>
                <a:cs typeface="Times New Roman" panose="02020603050405020304"/>
              </a:rPr>
              <a:t>与浓硫酸在常温下反应的离子方程式为</a:t>
            </a:r>
            <a:r>
              <a:rPr lang="en-US" altLang="zh-CN" sz="2600" kern="100" dirty="0">
                <a:latin typeface="Times New Roman" panose="02020603050405020304"/>
                <a:ea typeface="微软雅黑" panose="020B0503020204020204" pitchFamily="34" charset="-122"/>
                <a:cs typeface="Courier New" panose="02070309020205020404"/>
              </a:rPr>
              <a:t>Fe</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2H</a:t>
            </a:r>
            <a:r>
              <a:rPr lang="zh-CN" altLang="zh-CN" sz="2600" kern="100" baseline="30000" dirty="0">
                <a:latin typeface="Times New Roman" panose="02020603050405020304"/>
                <a:ea typeface="微软雅黑" panose="020B0503020204020204" pitchFamily="34" charset="-122"/>
                <a:cs typeface="Times New Roman" panose="02020603050405020304"/>
              </a:rPr>
              <a:t>＋</a:t>
            </a:r>
            <a:r>
              <a:rPr lang="en-US" altLang="zh-CN" sz="2600" kern="100" spc="-80" dirty="0">
                <a:latin typeface="Times New Roman" panose="02020603050405020304"/>
                <a:ea typeface="微软雅黑" panose="020B0503020204020204" pitchFamily="34" charset="-122"/>
                <a:cs typeface="Courier New" panose="02070309020205020404"/>
              </a:rPr>
              <a:t>==</a:t>
            </a:r>
            <a:r>
              <a:rPr lang="en-US" altLang="zh-CN" sz="2600" kern="100" dirty="0">
                <a:latin typeface="Times New Roman" panose="02020603050405020304"/>
                <a:ea typeface="微软雅黑" panose="020B0503020204020204" pitchFamily="34" charset="-122"/>
                <a:cs typeface="Courier New" panose="02070309020205020404"/>
              </a:rPr>
              <a:t>=Fe</a:t>
            </a:r>
            <a:r>
              <a:rPr lang="en-US" altLang="zh-CN" sz="2600" kern="100" baseline="30000" dirty="0">
                <a:latin typeface="Times New Roman" panose="02020603050405020304"/>
                <a:ea typeface="微软雅黑" panose="020B0503020204020204" pitchFamily="34" charset="-122"/>
                <a:cs typeface="Courier New" panose="02070309020205020404"/>
              </a:rPr>
              <a:t>2</a:t>
            </a:r>
            <a:r>
              <a:rPr lang="zh-CN" altLang="zh-CN" sz="2600" kern="100" baseline="30000" dirty="0">
                <a:latin typeface="Times New Roman" panose="02020603050405020304"/>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宋体" panose="02010600030101010101" pitchFamily="2" charset="-122"/>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将铁片放入一定量的</a:t>
            </a:r>
            <a:r>
              <a:rPr lang="en-US" altLang="zh-CN" sz="2600" kern="100" dirty="0">
                <a:latin typeface="Times New Roman" panose="02020603050405020304"/>
                <a:ea typeface="微软雅黑" panose="020B0503020204020204" pitchFamily="34" charset="-122"/>
                <a:cs typeface="Courier New" panose="02070309020205020404"/>
              </a:rPr>
              <a:t>CuSO</a:t>
            </a:r>
            <a:r>
              <a:rPr lang="en-US" altLang="zh-CN" sz="2600" kern="100" baseline="-25000" dirty="0">
                <a:latin typeface="Times New Roman" panose="02020603050405020304"/>
                <a:ea typeface="微软雅黑" panose="020B0503020204020204" pitchFamily="34" charset="-122"/>
                <a:cs typeface="Courier New" panose="02070309020205020404"/>
              </a:rPr>
              <a:t>4</a:t>
            </a:r>
            <a:r>
              <a:rPr lang="zh-CN" altLang="zh-CN" sz="2600" kern="100" dirty="0">
                <a:latin typeface="Times New Roman" panose="02020603050405020304"/>
                <a:ea typeface="微软雅黑" panose="020B0503020204020204" pitchFamily="34" charset="-122"/>
                <a:cs typeface="Times New Roman" panose="02020603050405020304"/>
              </a:rPr>
              <a:t>溶液中，片刻后取出铁片，溶液的质量一定</a:t>
            </a:r>
            <a:r>
              <a:rPr lang="zh-CN" altLang="zh-CN" sz="2600" kern="100" dirty="0" smtClean="0">
                <a:latin typeface="Times New Roman" panose="02020603050405020304"/>
                <a:ea typeface="微软雅黑" panose="020B0503020204020204" pitchFamily="34" charset="-122"/>
                <a:cs typeface="Times New Roman" panose="02020603050405020304"/>
              </a:rPr>
              <a:t>减小</a:t>
            </a:r>
            <a:endParaRPr lang="zh-CN" altLang="zh-CN" sz="1050" kern="100" dirty="0">
              <a:latin typeface="宋体" panose="02010600030101010101" pitchFamily="2" charset="-122"/>
              <a:cs typeface="Courier New" panose="02070309020205020404"/>
            </a:endParaRPr>
          </a:p>
        </p:txBody>
      </p:sp>
      <p:sp>
        <p:nvSpPr>
          <p:cNvPr id="12" name="TextBox 11"/>
          <p:cNvSpPr txBox="1"/>
          <p:nvPr/>
        </p:nvSpPr>
        <p:spPr>
          <a:xfrm>
            <a:off x="3807930" y="1528371"/>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D</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3" name="矩形 2"/>
          <p:cNvSpPr/>
          <p:nvPr/>
        </p:nvSpPr>
        <p:spPr>
          <a:xfrm>
            <a:off x="4835045" y="729449"/>
            <a:ext cx="2957861" cy="523220"/>
          </a:xfrm>
          <a:prstGeom prst="rect">
            <a:avLst/>
          </a:prstGeom>
        </p:spPr>
        <p:txBody>
          <a:bodyPr wrap="none">
            <a:spAutoFit/>
          </a:bodyPr>
          <a:lstStyle/>
          <a:p>
            <a:r>
              <a:rPr lang="en-US" altLang="zh-CN" sz="2800" dirty="0">
                <a:latin typeface="Times New Roman" panose="02020603050405020304"/>
                <a:ea typeface="微软雅黑" panose="020B0503020204020204" pitchFamily="34" charset="-122"/>
              </a:rPr>
              <a:t>A</a:t>
            </a:r>
            <a:r>
              <a:rPr lang="zh-CN" altLang="zh-CN" sz="2800" dirty="0">
                <a:latin typeface="Times New Roman" panose="02020603050405020304"/>
                <a:ea typeface="微软雅黑" panose="020B0503020204020204" pitchFamily="34" charset="-122"/>
                <a:cs typeface="Times New Roman" panose="02020603050405020304"/>
              </a:rPr>
              <a:t>级　合格过关练</a:t>
            </a:r>
            <a:endParaRPr lang="zh-CN" altLang="en-US" sz="2800" dirty="0"/>
          </a:p>
        </p:txBody>
      </p:sp>
      <p:sp>
        <p:nvSpPr>
          <p:cNvPr id="8" name="矩形 7"/>
          <p:cNvSpPr/>
          <p:nvPr/>
        </p:nvSpPr>
        <p:spPr>
          <a:xfrm>
            <a:off x="574448" y="4487901"/>
            <a:ext cx="11243394" cy="1847661"/>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en-US" altLang="zh-CN" sz="2600" b="1" kern="100" dirty="0">
                <a:solidFill>
                  <a:srgbClr val="0000FF"/>
                </a:solidFill>
                <a:latin typeface="Times New Roman" panose="02020603050405020304"/>
                <a:ea typeface="仿宋_GB2312"/>
                <a:cs typeface="Courier New" panose="02070309020205020404"/>
              </a:rPr>
              <a:t>Fe</a:t>
            </a:r>
            <a:r>
              <a:rPr lang="zh-CN" altLang="zh-CN" sz="2600" b="1" kern="100" dirty="0">
                <a:solidFill>
                  <a:srgbClr val="0000FF"/>
                </a:solidFill>
                <a:latin typeface="Times New Roman" panose="02020603050405020304"/>
                <a:ea typeface="仿宋_GB2312"/>
                <a:cs typeface="Times New Roman" panose="02020603050405020304"/>
              </a:rPr>
              <a:t>与</a:t>
            </a:r>
            <a:r>
              <a:rPr lang="en-US" altLang="zh-CN" sz="2600" b="1" kern="100" dirty="0">
                <a:solidFill>
                  <a:srgbClr val="0000FF"/>
                </a:solidFill>
                <a:latin typeface="Times New Roman" panose="02020603050405020304"/>
                <a:ea typeface="仿宋_GB2312"/>
                <a:cs typeface="Courier New" panose="02070309020205020404"/>
              </a:rPr>
              <a:t>S</a:t>
            </a:r>
            <a:r>
              <a:rPr lang="zh-CN" altLang="zh-CN" sz="2600" b="1" kern="100" dirty="0">
                <a:solidFill>
                  <a:srgbClr val="0000FF"/>
                </a:solidFill>
                <a:latin typeface="Times New Roman" panose="02020603050405020304"/>
                <a:ea typeface="仿宋_GB2312"/>
                <a:cs typeface="Times New Roman" panose="02020603050405020304"/>
              </a:rPr>
              <a:t>反应生成</a:t>
            </a:r>
            <a:r>
              <a:rPr lang="en-US" altLang="zh-CN" sz="2600" b="1" kern="100" dirty="0" err="1">
                <a:solidFill>
                  <a:srgbClr val="0000FF"/>
                </a:solidFill>
                <a:latin typeface="Times New Roman" panose="02020603050405020304"/>
                <a:ea typeface="仿宋_GB2312"/>
                <a:cs typeface="Courier New" panose="02070309020205020404"/>
              </a:rPr>
              <a:t>FeS</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Fe</a:t>
            </a:r>
            <a:r>
              <a:rPr lang="zh-CN" altLang="zh-CN" sz="2600" b="1" kern="100" dirty="0">
                <a:solidFill>
                  <a:srgbClr val="0000FF"/>
                </a:solidFill>
                <a:latin typeface="Times New Roman" panose="02020603050405020304"/>
                <a:ea typeface="仿宋_GB2312"/>
                <a:cs typeface="Times New Roman" panose="02020603050405020304"/>
              </a:rPr>
              <a:t>与</a:t>
            </a:r>
            <a:r>
              <a:rPr lang="en-US" altLang="zh-CN" sz="2600" b="1" kern="100" dirty="0">
                <a:solidFill>
                  <a:srgbClr val="0000FF"/>
                </a:solidFill>
                <a:latin typeface="Times New Roman" panose="02020603050405020304"/>
                <a:ea typeface="仿宋_GB2312"/>
                <a:cs typeface="Courier New" panose="02070309020205020404"/>
              </a:rPr>
              <a:t>Cl</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反应时只生成</a:t>
            </a:r>
            <a:r>
              <a:rPr lang="en-US" altLang="zh-CN" sz="2600" b="1" kern="100" dirty="0">
                <a:solidFill>
                  <a:srgbClr val="0000FF"/>
                </a:solidFill>
                <a:latin typeface="Times New Roman" panose="02020603050405020304"/>
                <a:ea typeface="仿宋_GB2312"/>
                <a:cs typeface="Courier New" panose="02070309020205020404"/>
              </a:rPr>
              <a:t>FeCl</a:t>
            </a:r>
            <a:r>
              <a:rPr lang="en-US" altLang="zh-CN" sz="2600" b="1" kern="100" baseline="-25000" dirty="0">
                <a:solidFill>
                  <a:srgbClr val="0000FF"/>
                </a:solidFill>
                <a:latin typeface="Times New Roman" panose="02020603050405020304"/>
                <a:ea typeface="仿宋_GB2312"/>
                <a:cs typeface="Courier New" panose="02070309020205020404"/>
              </a:rPr>
              <a:t>3</a:t>
            </a:r>
            <a:r>
              <a:rPr lang="zh-CN" altLang="zh-CN" sz="2600" b="1" kern="100" dirty="0">
                <a:solidFill>
                  <a:srgbClr val="0000FF"/>
                </a:solidFill>
                <a:latin typeface="Times New Roman" panose="02020603050405020304"/>
                <a:ea typeface="仿宋_GB2312"/>
                <a:cs typeface="Times New Roman" panose="02020603050405020304"/>
              </a:rPr>
              <a:t>；常温下，铁遇浓硫酸发生钝化现象，没有</a:t>
            </a:r>
            <a:r>
              <a:rPr lang="en-US" altLang="zh-CN" sz="2600" b="1" kern="100" dirty="0">
                <a:solidFill>
                  <a:srgbClr val="0000FF"/>
                </a:solidFill>
                <a:latin typeface="Times New Roman" panose="02020603050405020304"/>
                <a:ea typeface="仿宋_GB2312"/>
                <a:cs typeface="Courier New" panose="02070309020205020404"/>
              </a:rPr>
              <a:t>H</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产生，且没有离子方程式；由反应</a:t>
            </a:r>
            <a:r>
              <a:rPr lang="en-US" altLang="zh-CN" sz="2600" b="1" kern="100" dirty="0">
                <a:solidFill>
                  <a:srgbClr val="0000FF"/>
                </a:solidFill>
                <a:latin typeface="Times New Roman" panose="02020603050405020304"/>
                <a:ea typeface="仿宋_GB2312"/>
                <a:cs typeface="Courier New" panose="02070309020205020404"/>
              </a:rPr>
              <a:t>Fe</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Cu</a:t>
            </a:r>
            <a:r>
              <a:rPr lang="en-US" altLang="zh-CN" sz="2600" b="1" kern="100" baseline="30000" dirty="0">
                <a:solidFill>
                  <a:srgbClr val="0000FF"/>
                </a:solidFill>
                <a:latin typeface="Times New Roman" panose="02020603050405020304"/>
                <a:ea typeface="仿宋_GB2312"/>
                <a:cs typeface="Courier New" panose="02070309020205020404"/>
              </a:rPr>
              <a:t>2</a:t>
            </a:r>
            <a:r>
              <a:rPr lang="zh-CN" altLang="zh-CN" sz="2600" b="1" kern="100" baseline="30000" dirty="0">
                <a:solidFill>
                  <a:srgbClr val="0000FF"/>
                </a:solidFill>
                <a:latin typeface="Times New Roman" panose="02020603050405020304"/>
                <a:ea typeface="仿宋_GB2312"/>
                <a:cs typeface="Times New Roman" panose="02020603050405020304"/>
              </a:rPr>
              <a:t>＋</a:t>
            </a:r>
            <a:r>
              <a:rPr lang="en-US" altLang="zh-CN" sz="2600" b="1" kern="100" spc="-80" dirty="0">
                <a:solidFill>
                  <a:srgbClr val="0000FF"/>
                </a:solidFill>
                <a:latin typeface="Times New Roman" panose="02020603050405020304"/>
                <a:ea typeface="仿宋_GB2312"/>
                <a:cs typeface="Courier New" panose="02070309020205020404"/>
              </a:rPr>
              <a:t>==</a:t>
            </a:r>
            <a:r>
              <a:rPr lang="en-US" altLang="zh-CN" sz="2600" b="1" kern="100" dirty="0">
                <a:solidFill>
                  <a:srgbClr val="0000FF"/>
                </a:solidFill>
                <a:latin typeface="Times New Roman" panose="02020603050405020304"/>
                <a:ea typeface="仿宋_GB2312"/>
                <a:cs typeface="Courier New" panose="02070309020205020404"/>
              </a:rPr>
              <a:t>=Fe</a:t>
            </a:r>
            <a:r>
              <a:rPr lang="en-US" altLang="zh-CN" sz="2600" b="1" kern="100" baseline="30000" dirty="0">
                <a:solidFill>
                  <a:srgbClr val="0000FF"/>
                </a:solidFill>
                <a:latin typeface="Times New Roman" panose="02020603050405020304"/>
                <a:ea typeface="仿宋_GB2312"/>
                <a:cs typeface="Courier New" panose="02070309020205020404"/>
              </a:rPr>
              <a:t>2</a:t>
            </a:r>
            <a:r>
              <a:rPr lang="zh-CN" altLang="zh-CN" sz="2600" b="1" kern="100" baseline="30000" dirty="0">
                <a:solidFill>
                  <a:srgbClr val="0000FF"/>
                </a:solidFill>
                <a:latin typeface="Times New Roman" panose="02020603050405020304"/>
                <a:ea typeface="仿宋_GB2312"/>
                <a:cs typeface="Times New Roman" panose="02020603050405020304"/>
              </a:rPr>
              <a:t>＋</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Cu</a:t>
            </a:r>
            <a:r>
              <a:rPr lang="zh-CN" altLang="zh-CN" sz="2600" b="1" kern="100" dirty="0">
                <a:solidFill>
                  <a:srgbClr val="0000FF"/>
                </a:solidFill>
                <a:latin typeface="Times New Roman" panose="02020603050405020304"/>
                <a:ea typeface="仿宋_GB2312"/>
                <a:cs typeface="Times New Roman" panose="02020603050405020304"/>
              </a:rPr>
              <a:t>可知，反应后的溶液的质量一定减小</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774478"/>
            <a:ext cx="11654075" cy="1248394"/>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2.</a:t>
            </a:r>
            <a:r>
              <a:rPr lang="zh-CN" altLang="zh-CN" sz="2600" kern="100" dirty="0">
                <a:latin typeface="Times New Roman" panose="02020603050405020304"/>
                <a:ea typeface="微软雅黑" panose="020B0503020204020204" pitchFamily="34" charset="-122"/>
                <a:cs typeface="Times New Roman" panose="02020603050405020304"/>
              </a:rPr>
              <a:t>实验室用</a:t>
            </a:r>
            <a:r>
              <a:rPr lang="en-US" altLang="zh-CN" sz="2600" kern="100" dirty="0">
                <a:latin typeface="Times New Roman" panose="02020603050405020304"/>
                <a:ea typeface="微软雅黑" panose="020B0503020204020204" pitchFamily="34" charset="-122"/>
                <a:cs typeface="Courier New" panose="02070309020205020404"/>
              </a:rPr>
              <a:t>FeCl</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和烧碱制备</a:t>
            </a:r>
            <a:r>
              <a:rPr lang="en-US" altLang="zh-CN" sz="2600" kern="100" dirty="0">
                <a:latin typeface="Times New Roman" panose="02020603050405020304"/>
                <a:ea typeface="微软雅黑" panose="020B0503020204020204" pitchFamily="34" charset="-122"/>
                <a:cs typeface="Courier New" panose="02070309020205020404"/>
              </a:rPr>
              <a:t>Fe(OH)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，为了生成的产物不容易被氧化，下列说法不正确的是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9" name="矩形 8"/>
          <p:cNvSpPr/>
          <p:nvPr/>
        </p:nvSpPr>
        <p:spPr>
          <a:xfrm>
            <a:off x="516880" y="1989610"/>
            <a:ext cx="11397613" cy="252374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配制</a:t>
            </a:r>
            <a:r>
              <a:rPr lang="en-US" altLang="zh-CN" sz="2600" kern="100" dirty="0">
                <a:latin typeface="Times New Roman" panose="02020603050405020304"/>
                <a:ea typeface="微软雅黑" panose="020B0503020204020204" pitchFamily="34" charset="-122"/>
                <a:cs typeface="Courier New" panose="02070309020205020404"/>
              </a:rPr>
              <a:t>FeCl</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和烧碱溶液所用的蒸馏水通常要煮沸</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可在</a:t>
            </a:r>
            <a:r>
              <a:rPr lang="en-US" altLang="zh-CN" sz="2600" kern="100" dirty="0">
                <a:latin typeface="Times New Roman" panose="02020603050405020304"/>
                <a:ea typeface="微软雅黑" panose="020B0503020204020204" pitchFamily="34" charset="-122"/>
                <a:cs typeface="Courier New" panose="02070309020205020404"/>
              </a:rPr>
              <a:t>FeCl</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溶液的上面加一层苯，以隔绝空气</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向</a:t>
            </a:r>
            <a:r>
              <a:rPr lang="en-US" altLang="zh-CN" sz="2600" kern="100" dirty="0">
                <a:latin typeface="Times New Roman" panose="02020603050405020304"/>
                <a:ea typeface="微软雅黑" panose="020B0503020204020204" pitchFamily="34" charset="-122"/>
                <a:cs typeface="Courier New" panose="02070309020205020404"/>
              </a:rPr>
              <a:t>FeCl</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溶液中滴加烧碱溶液时，胶头滴管尖嘴不能伸入试管内</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产生</a:t>
            </a:r>
            <a:r>
              <a:rPr lang="en-US" altLang="zh-CN" sz="2600" kern="100" dirty="0">
                <a:latin typeface="Times New Roman" panose="02020603050405020304"/>
                <a:ea typeface="微软雅黑" panose="020B0503020204020204" pitchFamily="34" charset="-122"/>
                <a:cs typeface="Courier New" panose="02070309020205020404"/>
              </a:rPr>
              <a:t>Fe(OH)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沉淀后，不能振荡</a:t>
            </a:r>
            <a:r>
              <a:rPr lang="zh-CN" altLang="zh-CN" sz="2600" kern="100" dirty="0" smtClean="0">
                <a:latin typeface="Times New Roman" panose="02020603050405020304"/>
                <a:ea typeface="微软雅黑" panose="020B0503020204020204" pitchFamily="34" charset="-122"/>
                <a:cs typeface="Times New Roman" panose="02020603050405020304"/>
              </a:rPr>
              <a:t>试管</a:t>
            </a:r>
            <a:endParaRPr lang="zh-CN" altLang="zh-CN" sz="1050" kern="100" dirty="0">
              <a:latin typeface="宋体" panose="02010600030101010101" pitchFamily="2" charset="-122"/>
              <a:cs typeface="Courier New" panose="02070309020205020404"/>
            </a:endParaRPr>
          </a:p>
        </p:txBody>
      </p:sp>
      <p:sp>
        <p:nvSpPr>
          <p:cNvPr id="10" name="TextBox 9"/>
          <p:cNvSpPr txBox="1"/>
          <p:nvPr/>
        </p:nvSpPr>
        <p:spPr>
          <a:xfrm>
            <a:off x="2494746" y="1499112"/>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C</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1266363"/>
            <a:ext cx="11243394" cy="3630265"/>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对，</a:t>
            </a:r>
            <a:r>
              <a:rPr lang="en-US" altLang="zh-CN" sz="2600" b="1" kern="100" dirty="0">
                <a:solidFill>
                  <a:srgbClr val="0000FF"/>
                </a:solidFill>
                <a:latin typeface="Times New Roman" panose="02020603050405020304"/>
                <a:ea typeface="仿宋_GB2312"/>
                <a:cs typeface="Courier New" panose="02070309020205020404"/>
              </a:rPr>
              <a:t>FeCl</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和烧碱溶液要现用现配，且配制溶液所用的蒸馏水要煮沸以除去氧气，确保</a:t>
            </a:r>
            <a:r>
              <a:rPr lang="en-US" altLang="zh-CN" sz="2600" b="1" kern="100" dirty="0">
                <a:solidFill>
                  <a:srgbClr val="0000FF"/>
                </a:solidFill>
                <a:latin typeface="Times New Roman" panose="02020603050405020304"/>
                <a:ea typeface="仿宋_GB2312"/>
                <a:cs typeface="Courier New" panose="02070309020205020404"/>
              </a:rPr>
              <a:t>Fe(OH)</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在无氧的环境中生成。</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对，在</a:t>
            </a:r>
            <a:r>
              <a:rPr lang="en-US" altLang="zh-CN" sz="2600" b="1" kern="100" dirty="0">
                <a:solidFill>
                  <a:srgbClr val="0000FF"/>
                </a:solidFill>
                <a:latin typeface="Times New Roman" panose="02020603050405020304"/>
                <a:ea typeface="仿宋_GB2312"/>
                <a:cs typeface="Courier New" panose="02070309020205020404"/>
              </a:rPr>
              <a:t>FeCl</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溶液的上面加一层苯或一层油，以隔绝空气，防止氧气溶入。</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错，向</a:t>
            </a:r>
            <a:r>
              <a:rPr lang="en-US" altLang="zh-CN" sz="2600" b="1" kern="100" dirty="0">
                <a:solidFill>
                  <a:srgbClr val="0000FF"/>
                </a:solidFill>
                <a:latin typeface="Times New Roman" panose="02020603050405020304"/>
                <a:ea typeface="仿宋_GB2312"/>
                <a:cs typeface="Courier New" panose="02070309020205020404"/>
              </a:rPr>
              <a:t>FeCl</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溶液中滴加烧碱溶液时，要将胶头滴管的尖嘴伸入</a:t>
            </a:r>
            <a:r>
              <a:rPr lang="en-US" altLang="zh-CN" sz="2600" b="1" kern="100" dirty="0">
                <a:solidFill>
                  <a:srgbClr val="0000FF"/>
                </a:solidFill>
                <a:latin typeface="Times New Roman" panose="02020603050405020304"/>
                <a:ea typeface="仿宋_GB2312"/>
                <a:cs typeface="Courier New" panose="02070309020205020404"/>
              </a:rPr>
              <a:t>FeCl</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溶液中，防止氢氧化钠溶液在滴入时接触空气溶有氧气。</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对，产生</a:t>
            </a:r>
            <a:r>
              <a:rPr lang="en-US" altLang="zh-CN" sz="2600" b="1" kern="100" dirty="0">
                <a:solidFill>
                  <a:srgbClr val="0000FF"/>
                </a:solidFill>
                <a:latin typeface="Times New Roman" panose="02020603050405020304"/>
                <a:ea typeface="仿宋_GB2312"/>
                <a:cs typeface="Courier New" panose="02070309020205020404"/>
              </a:rPr>
              <a:t>Fe(OH)</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沉淀后，若振荡试管，会增大沉淀与空气接触，使沉淀更易被氧化。</a:t>
            </a:r>
            <a:r>
              <a:rPr lang="zh-CN" altLang="zh-CN" sz="2600" b="1" kern="100" dirty="0">
                <a:solidFill>
                  <a:srgbClr val="0000FF"/>
                </a:solidFill>
                <a:latin typeface="宋体" panose="02010600030101010101" pitchFamily="2" charset="-122"/>
                <a:ea typeface="Times New Roman" panose="02020603050405020304"/>
                <a:cs typeface="Courier New" panose="02070309020205020404"/>
              </a:rPr>
              <a:t> </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1248394"/>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3.</a:t>
            </a:r>
            <a:r>
              <a:rPr lang="zh-CN" altLang="zh-CN" sz="2600" kern="100" dirty="0">
                <a:latin typeface="Times New Roman" panose="02020603050405020304"/>
                <a:ea typeface="微软雅黑" panose="020B0503020204020204" pitchFamily="34" charset="-122"/>
                <a:cs typeface="Times New Roman" panose="02020603050405020304"/>
              </a:rPr>
              <a:t>某溶液中可能存在</a:t>
            </a:r>
            <a:r>
              <a:rPr lang="en-US" altLang="zh-CN" sz="2600" kern="100" dirty="0">
                <a:latin typeface="Times New Roman" panose="02020603050405020304"/>
                <a:ea typeface="微软雅黑" panose="020B0503020204020204" pitchFamily="34" charset="-122"/>
                <a:cs typeface="Courier New" panose="02070309020205020404"/>
              </a:rPr>
              <a:t>Mg</a:t>
            </a:r>
            <a:r>
              <a:rPr lang="en-US" altLang="zh-CN" sz="2600" kern="100" baseline="30000" dirty="0">
                <a:latin typeface="Times New Roman" panose="02020603050405020304"/>
                <a:ea typeface="微软雅黑" panose="020B0503020204020204" pitchFamily="34" charset="-122"/>
                <a:cs typeface="Courier New" panose="02070309020205020404"/>
              </a:rPr>
              <a:t>2</a:t>
            </a:r>
            <a:r>
              <a:rPr lang="zh-CN" altLang="zh-CN" sz="2600" kern="100" baseline="30000" dirty="0">
                <a:latin typeface="Times New Roman" panose="02020603050405020304"/>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Fe</a:t>
            </a:r>
            <a:r>
              <a:rPr lang="en-US" altLang="zh-CN" sz="2600" kern="100" baseline="30000" dirty="0">
                <a:latin typeface="Times New Roman" panose="02020603050405020304"/>
                <a:ea typeface="微软雅黑" panose="020B0503020204020204" pitchFamily="34" charset="-122"/>
                <a:cs typeface="Courier New" panose="02070309020205020404"/>
              </a:rPr>
              <a:t>2</a:t>
            </a:r>
            <a:r>
              <a:rPr lang="zh-CN" altLang="zh-CN" sz="2600" kern="100" baseline="30000" dirty="0">
                <a:latin typeface="Times New Roman" panose="02020603050405020304"/>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Fe</a:t>
            </a:r>
            <a:r>
              <a:rPr lang="en-US" altLang="zh-CN" sz="2600" kern="100" baseline="30000" dirty="0">
                <a:latin typeface="Times New Roman" panose="02020603050405020304"/>
                <a:ea typeface="微软雅黑" panose="020B0503020204020204" pitchFamily="34" charset="-122"/>
                <a:cs typeface="Courier New" panose="02070309020205020404"/>
              </a:rPr>
              <a:t>3</a:t>
            </a:r>
            <a:r>
              <a:rPr lang="zh-CN" altLang="zh-CN" sz="2600" kern="100" baseline="30000" dirty="0">
                <a:latin typeface="Times New Roman" panose="02020603050405020304"/>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，加入</a:t>
            </a:r>
            <a:r>
              <a:rPr lang="en-US" altLang="zh-CN" sz="2600" kern="100" dirty="0" err="1">
                <a:latin typeface="Times New Roman" panose="02020603050405020304"/>
                <a:ea typeface="微软雅黑" panose="020B0503020204020204" pitchFamily="34" charset="-122"/>
                <a:cs typeface="Courier New" panose="02070309020205020404"/>
              </a:rPr>
              <a:t>NaOH</a:t>
            </a:r>
            <a:r>
              <a:rPr lang="zh-CN" altLang="zh-CN" sz="2600" kern="100" dirty="0">
                <a:latin typeface="Times New Roman" panose="02020603050405020304"/>
                <a:ea typeface="微软雅黑" panose="020B0503020204020204" pitchFamily="34" charset="-122"/>
                <a:cs typeface="Times New Roman" panose="02020603050405020304"/>
              </a:rPr>
              <a:t>溶液，开始时有白色沉淀生成，然后迅速变成灰绿色，最后变成红褐色，下列结论正确的是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8" name="矩形 7"/>
          <p:cNvSpPr/>
          <p:nvPr/>
        </p:nvSpPr>
        <p:spPr>
          <a:xfrm>
            <a:off x="516880" y="2106379"/>
            <a:ext cx="11397613" cy="252374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一定有</a:t>
            </a:r>
            <a:r>
              <a:rPr lang="en-US" altLang="zh-CN" sz="2600" kern="100" dirty="0">
                <a:latin typeface="Times New Roman" panose="02020603050405020304"/>
                <a:ea typeface="微软雅黑" panose="020B0503020204020204" pitchFamily="34" charset="-122"/>
                <a:cs typeface="Courier New" panose="02070309020205020404"/>
              </a:rPr>
              <a:t>Fe</a:t>
            </a:r>
            <a:r>
              <a:rPr lang="en-US" altLang="zh-CN" sz="2600" kern="100" baseline="30000" dirty="0">
                <a:latin typeface="Times New Roman" panose="02020603050405020304"/>
                <a:ea typeface="微软雅黑" panose="020B0503020204020204" pitchFamily="34" charset="-122"/>
                <a:cs typeface="Courier New" panose="02070309020205020404"/>
              </a:rPr>
              <a:t>2</a:t>
            </a:r>
            <a:r>
              <a:rPr lang="zh-CN" altLang="zh-CN" sz="2600" kern="100" baseline="30000" dirty="0">
                <a:latin typeface="Times New Roman" panose="02020603050405020304"/>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，一定没有</a:t>
            </a:r>
            <a:r>
              <a:rPr lang="en-US" altLang="zh-CN" sz="2600" kern="100" dirty="0">
                <a:latin typeface="Times New Roman" panose="02020603050405020304"/>
                <a:ea typeface="微软雅黑" panose="020B0503020204020204" pitchFamily="34" charset="-122"/>
                <a:cs typeface="Courier New" panose="02070309020205020404"/>
              </a:rPr>
              <a:t>Fe</a:t>
            </a:r>
            <a:r>
              <a:rPr lang="en-US" altLang="zh-CN" sz="2600" kern="100" baseline="30000" dirty="0">
                <a:latin typeface="Times New Roman" panose="02020603050405020304"/>
                <a:ea typeface="微软雅黑" panose="020B0503020204020204" pitchFamily="34" charset="-122"/>
                <a:cs typeface="Courier New" panose="02070309020205020404"/>
              </a:rPr>
              <a:t>3</a:t>
            </a:r>
            <a:r>
              <a:rPr lang="zh-CN" altLang="zh-CN" sz="2600" kern="100" baseline="30000" dirty="0">
                <a:latin typeface="Times New Roman" panose="02020603050405020304"/>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Mg</a:t>
            </a:r>
            <a:r>
              <a:rPr lang="en-US" altLang="zh-CN" sz="2600" kern="100" baseline="30000" dirty="0">
                <a:latin typeface="Times New Roman" panose="02020603050405020304"/>
                <a:ea typeface="微软雅黑" panose="020B0503020204020204" pitchFamily="34" charset="-122"/>
                <a:cs typeface="Courier New" panose="02070309020205020404"/>
              </a:rPr>
              <a:t>2</a:t>
            </a:r>
            <a:r>
              <a:rPr lang="zh-CN" altLang="zh-CN" sz="2600" kern="100" baseline="30000" dirty="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一定有</a:t>
            </a:r>
            <a:r>
              <a:rPr lang="en-US" altLang="zh-CN" sz="2600" kern="100" dirty="0">
                <a:latin typeface="Times New Roman" panose="02020603050405020304"/>
                <a:ea typeface="微软雅黑" panose="020B0503020204020204" pitchFamily="34" charset="-122"/>
                <a:cs typeface="Courier New" panose="02070309020205020404"/>
              </a:rPr>
              <a:t>Fe</a:t>
            </a:r>
            <a:r>
              <a:rPr lang="en-US" altLang="zh-CN" sz="2600" kern="100" baseline="30000" dirty="0">
                <a:latin typeface="Times New Roman" panose="02020603050405020304"/>
                <a:ea typeface="微软雅黑" panose="020B0503020204020204" pitchFamily="34" charset="-122"/>
                <a:cs typeface="Courier New" panose="02070309020205020404"/>
              </a:rPr>
              <a:t>3</a:t>
            </a:r>
            <a:r>
              <a:rPr lang="zh-CN" altLang="zh-CN" sz="2600" kern="100" baseline="30000" dirty="0">
                <a:latin typeface="Times New Roman" panose="02020603050405020304"/>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，一定没有</a:t>
            </a:r>
            <a:r>
              <a:rPr lang="en-US" altLang="zh-CN" sz="2600" kern="100" dirty="0">
                <a:latin typeface="Times New Roman" panose="02020603050405020304"/>
                <a:ea typeface="微软雅黑" panose="020B0503020204020204" pitchFamily="34" charset="-122"/>
                <a:cs typeface="Courier New" panose="02070309020205020404"/>
              </a:rPr>
              <a:t>Fe</a:t>
            </a:r>
            <a:r>
              <a:rPr lang="en-US" altLang="zh-CN" sz="2600" kern="100" baseline="30000" dirty="0">
                <a:latin typeface="Times New Roman" panose="02020603050405020304"/>
                <a:ea typeface="微软雅黑" panose="020B0503020204020204" pitchFamily="34" charset="-122"/>
                <a:cs typeface="Courier New" panose="02070309020205020404"/>
              </a:rPr>
              <a:t>2</a:t>
            </a:r>
            <a:r>
              <a:rPr lang="zh-CN" altLang="zh-CN" sz="2600" kern="100" baseline="30000" dirty="0">
                <a:latin typeface="Times New Roman" panose="02020603050405020304"/>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Mg</a:t>
            </a:r>
            <a:r>
              <a:rPr lang="en-US" altLang="zh-CN" sz="2600" kern="100" baseline="30000" dirty="0">
                <a:latin typeface="Times New Roman" panose="02020603050405020304"/>
                <a:ea typeface="微软雅黑" panose="020B0503020204020204" pitchFamily="34" charset="-122"/>
                <a:cs typeface="Courier New" panose="02070309020205020404"/>
              </a:rPr>
              <a:t>2</a:t>
            </a:r>
            <a:r>
              <a:rPr lang="zh-CN" altLang="zh-CN" sz="2600" kern="100" baseline="30000" dirty="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一定有</a:t>
            </a:r>
            <a:r>
              <a:rPr lang="en-US" altLang="zh-CN" sz="2600" kern="100" dirty="0">
                <a:latin typeface="Times New Roman" panose="02020603050405020304"/>
                <a:ea typeface="微软雅黑" panose="020B0503020204020204" pitchFamily="34" charset="-122"/>
                <a:cs typeface="Courier New" panose="02070309020205020404"/>
              </a:rPr>
              <a:t>Fe</a:t>
            </a:r>
            <a:r>
              <a:rPr lang="en-US" altLang="zh-CN" sz="2600" kern="100" baseline="30000" dirty="0">
                <a:latin typeface="Times New Roman" panose="02020603050405020304"/>
                <a:ea typeface="微软雅黑" panose="020B0503020204020204" pitchFamily="34" charset="-122"/>
                <a:cs typeface="Courier New" panose="02070309020205020404"/>
              </a:rPr>
              <a:t>3</a:t>
            </a:r>
            <a:r>
              <a:rPr lang="zh-CN" altLang="zh-CN" sz="2600" kern="100" baseline="30000" dirty="0">
                <a:latin typeface="Times New Roman" panose="02020603050405020304"/>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，可能有</a:t>
            </a:r>
            <a:r>
              <a:rPr lang="en-US" altLang="zh-CN" sz="2600" kern="100" dirty="0">
                <a:latin typeface="Times New Roman" panose="02020603050405020304"/>
                <a:ea typeface="微软雅黑" panose="020B0503020204020204" pitchFamily="34" charset="-122"/>
                <a:cs typeface="Courier New" panose="02070309020205020404"/>
              </a:rPr>
              <a:t>Fe</a:t>
            </a:r>
            <a:r>
              <a:rPr lang="en-US" altLang="zh-CN" sz="2600" kern="100" baseline="30000" dirty="0">
                <a:latin typeface="Times New Roman" panose="02020603050405020304"/>
                <a:ea typeface="微软雅黑" panose="020B0503020204020204" pitchFamily="34" charset="-122"/>
                <a:cs typeface="Courier New" panose="02070309020205020404"/>
              </a:rPr>
              <a:t>2</a:t>
            </a:r>
            <a:r>
              <a:rPr lang="zh-CN" altLang="zh-CN" sz="2600" kern="100" baseline="30000" dirty="0">
                <a:latin typeface="Times New Roman" panose="02020603050405020304"/>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，一定没有</a:t>
            </a:r>
            <a:r>
              <a:rPr lang="en-US" altLang="zh-CN" sz="2600" kern="100" dirty="0">
                <a:latin typeface="Times New Roman" panose="02020603050405020304"/>
                <a:ea typeface="微软雅黑" panose="020B0503020204020204" pitchFamily="34" charset="-122"/>
                <a:cs typeface="Courier New" panose="02070309020205020404"/>
              </a:rPr>
              <a:t>Mg</a:t>
            </a:r>
            <a:r>
              <a:rPr lang="en-US" altLang="zh-CN" sz="2600" kern="100" baseline="30000" dirty="0">
                <a:latin typeface="Times New Roman" panose="02020603050405020304"/>
                <a:ea typeface="微软雅黑" panose="020B0503020204020204" pitchFamily="34" charset="-122"/>
                <a:cs typeface="Courier New" panose="02070309020205020404"/>
              </a:rPr>
              <a:t>2</a:t>
            </a:r>
            <a:r>
              <a:rPr lang="zh-CN" altLang="zh-CN" sz="2600" kern="100" baseline="30000" dirty="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一定有</a:t>
            </a:r>
            <a:r>
              <a:rPr lang="en-US" altLang="zh-CN" sz="2600" kern="100" dirty="0">
                <a:latin typeface="Times New Roman" panose="02020603050405020304"/>
                <a:ea typeface="微软雅黑" panose="020B0503020204020204" pitchFamily="34" charset="-122"/>
                <a:cs typeface="Courier New" panose="02070309020205020404"/>
              </a:rPr>
              <a:t>Fe</a:t>
            </a:r>
            <a:r>
              <a:rPr lang="en-US" altLang="zh-CN" sz="2600" kern="100" baseline="30000" dirty="0">
                <a:latin typeface="Times New Roman" panose="02020603050405020304"/>
                <a:ea typeface="微软雅黑" panose="020B0503020204020204" pitchFamily="34" charset="-122"/>
                <a:cs typeface="Courier New" panose="02070309020205020404"/>
              </a:rPr>
              <a:t>2</a:t>
            </a:r>
            <a:r>
              <a:rPr lang="zh-CN" altLang="zh-CN" sz="2600" kern="100" baseline="30000" dirty="0">
                <a:latin typeface="Times New Roman" panose="02020603050405020304"/>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，可能有</a:t>
            </a:r>
            <a:r>
              <a:rPr lang="en-US" altLang="zh-CN" sz="2600" kern="100" dirty="0">
                <a:latin typeface="Times New Roman" panose="02020603050405020304"/>
                <a:ea typeface="微软雅黑" panose="020B0503020204020204" pitchFamily="34" charset="-122"/>
                <a:cs typeface="Courier New" panose="02070309020205020404"/>
              </a:rPr>
              <a:t>Mg</a:t>
            </a:r>
            <a:r>
              <a:rPr lang="en-US" altLang="zh-CN" sz="2600" kern="100" baseline="30000" dirty="0">
                <a:latin typeface="Times New Roman" panose="02020603050405020304"/>
                <a:ea typeface="微软雅黑" panose="020B0503020204020204" pitchFamily="34" charset="-122"/>
                <a:cs typeface="Courier New" panose="02070309020205020404"/>
              </a:rPr>
              <a:t>2</a:t>
            </a:r>
            <a:r>
              <a:rPr lang="zh-CN" altLang="zh-CN" sz="2600" kern="100" baseline="30000" dirty="0">
                <a:latin typeface="Times New Roman" panose="02020603050405020304"/>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，一定没有</a:t>
            </a:r>
            <a:r>
              <a:rPr lang="en-US" altLang="zh-CN" sz="2600" kern="100" dirty="0">
                <a:latin typeface="Times New Roman" panose="02020603050405020304"/>
                <a:ea typeface="微软雅黑" panose="020B0503020204020204" pitchFamily="34" charset="-122"/>
                <a:cs typeface="Courier New" panose="02070309020205020404"/>
              </a:rPr>
              <a:t>Fe</a:t>
            </a:r>
            <a:r>
              <a:rPr lang="en-US" altLang="zh-CN" sz="2600" kern="100" baseline="30000" dirty="0">
                <a:latin typeface="Times New Roman" panose="02020603050405020304"/>
                <a:ea typeface="微软雅黑" panose="020B0503020204020204" pitchFamily="34" charset="-122"/>
                <a:cs typeface="Courier New" panose="02070309020205020404"/>
              </a:rPr>
              <a:t>3</a:t>
            </a:r>
            <a:r>
              <a:rPr lang="zh-CN" altLang="zh-CN" sz="2600" kern="100" baseline="300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
        <p:nvSpPr>
          <p:cNvPr id="10" name="TextBox 9"/>
          <p:cNvSpPr txBox="1"/>
          <p:nvPr/>
        </p:nvSpPr>
        <p:spPr>
          <a:xfrm>
            <a:off x="10415758" y="1473712"/>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D</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5" name="矩形 4"/>
          <p:cNvSpPr/>
          <p:nvPr/>
        </p:nvSpPr>
        <p:spPr>
          <a:xfrm>
            <a:off x="432525" y="4535332"/>
            <a:ext cx="11243394" cy="1847661"/>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生成白色沉淀，可能是</a:t>
            </a:r>
            <a:r>
              <a:rPr lang="en-US" altLang="zh-CN" sz="2600" b="1" kern="100" dirty="0">
                <a:solidFill>
                  <a:srgbClr val="0000FF"/>
                </a:solidFill>
                <a:latin typeface="Times New Roman" panose="02020603050405020304"/>
                <a:ea typeface="仿宋_GB2312"/>
                <a:cs typeface="Courier New" panose="02070309020205020404"/>
              </a:rPr>
              <a:t>Fe(OH)</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或</a:t>
            </a:r>
            <a:r>
              <a:rPr lang="en-US" altLang="zh-CN" sz="2600" b="1" kern="100" dirty="0">
                <a:solidFill>
                  <a:srgbClr val="0000FF"/>
                </a:solidFill>
                <a:latin typeface="Times New Roman" panose="02020603050405020304"/>
                <a:ea typeface="仿宋_GB2312"/>
                <a:cs typeface="Courier New" panose="02070309020205020404"/>
              </a:rPr>
              <a:t>Mg(OH</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a:t>
            </a:r>
            <a:r>
              <a:rPr lang="zh-CN" altLang="zh-CN" sz="2600" b="1" kern="100" dirty="0">
                <a:solidFill>
                  <a:srgbClr val="0000FF"/>
                </a:solidFill>
                <a:latin typeface="Times New Roman" panose="02020603050405020304"/>
                <a:ea typeface="仿宋_GB2312"/>
                <a:cs typeface="Times New Roman" panose="02020603050405020304"/>
              </a:rPr>
              <a:t>或二者的混合物，一定没有</a:t>
            </a:r>
            <a:r>
              <a:rPr lang="en-US" altLang="zh-CN" sz="2600" b="1" kern="100" dirty="0">
                <a:solidFill>
                  <a:srgbClr val="0000FF"/>
                </a:solidFill>
                <a:latin typeface="Times New Roman" panose="02020603050405020304"/>
                <a:ea typeface="仿宋_GB2312"/>
                <a:cs typeface="Courier New" panose="02070309020205020404"/>
              </a:rPr>
              <a:t>Fe</a:t>
            </a:r>
            <a:r>
              <a:rPr lang="en-US" altLang="zh-CN" sz="2600" b="1" kern="100" baseline="30000" dirty="0">
                <a:solidFill>
                  <a:srgbClr val="0000FF"/>
                </a:solidFill>
                <a:latin typeface="Times New Roman" panose="02020603050405020304"/>
                <a:ea typeface="仿宋_GB2312"/>
                <a:cs typeface="Courier New" panose="02070309020205020404"/>
              </a:rPr>
              <a:t>3</a:t>
            </a:r>
            <a:r>
              <a:rPr lang="zh-CN" altLang="zh-CN" sz="2600" b="1" kern="100" baseline="30000" dirty="0">
                <a:solidFill>
                  <a:srgbClr val="0000FF"/>
                </a:solidFill>
                <a:latin typeface="Times New Roman" panose="02020603050405020304"/>
                <a:ea typeface="仿宋_GB2312"/>
                <a:cs typeface="Times New Roman" panose="02020603050405020304"/>
              </a:rPr>
              <a:t>＋</a:t>
            </a:r>
            <a:r>
              <a:rPr lang="zh-CN" altLang="zh-CN" sz="2600" b="1" kern="100" dirty="0">
                <a:solidFill>
                  <a:srgbClr val="0000FF"/>
                </a:solidFill>
                <a:latin typeface="Times New Roman" panose="02020603050405020304"/>
                <a:ea typeface="仿宋_GB2312"/>
                <a:cs typeface="Times New Roman" panose="02020603050405020304"/>
              </a:rPr>
              <a:t>，白色沉淀变成灰绿色，灰绿色变成红褐色，一定有</a:t>
            </a:r>
            <a:r>
              <a:rPr lang="en-US" altLang="zh-CN" sz="2600" b="1" kern="100" dirty="0">
                <a:solidFill>
                  <a:srgbClr val="0000FF"/>
                </a:solidFill>
                <a:latin typeface="Times New Roman" panose="02020603050405020304"/>
                <a:ea typeface="仿宋_GB2312"/>
                <a:cs typeface="Courier New" panose="02070309020205020404"/>
              </a:rPr>
              <a:t>Fe</a:t>
            </a:r>
            <a:r>
              <a:rPr lang="en-US" altLang="zh-CN" sz="2600" b="1" kern="100" baseline="30000" dirty="0">
                <a:solidFill>
                  <a:srgbClr val="0000FF"/>
                </a:solidFill>
                <a:latin typeface="Times New Roman" panose="02020603050405020304"/>
                <a:ea typeface="仿宋_GB2312"/>
                <a:cs typeface="Courier New" panose="02070309020205020404"/>
              </a:rPr>
              <a:t>2</a:t>
            </a:r>
            <a:r>
              <a:rPr lang="zh-CN" altLang="zh-CN" sz="2600" b="1" kern="100" baseline="30000" dirty="0">
                <a:solidFill>
                  <a:srgbClr val="0000FF"/>
                </a:solidFill>
                <a:latin typeface="Times New Roman" panose="02020603050405020304"/>
                <a:ea typeface="仿宋_GB2312"/>
                <a:cs typeface="Times New Roman" panose="02020603050405020304"/>
              </a:rPr>
              <a:t>＋</a:t>
            </a:r>
            <a:r>
              <a:rPr lang="zh-CN" altLang="zh-CN" sz="2600" b="1" kern="100" dirty="0">
                <a:solidFill>
                  <a:srgbClr val="0000FF"/>
                </a:solidFill>
                <a:latin typeface="Times New Roman" panose="02020603050405020304"/>
                <a:ea typeface="仿宋_GB2312"/>
                <a:cs typeface="Times New Roman" panose="02020603050405020304"/>
              </a:rPr>
              <a:t>，可能有</a:t>
            </a:r>
            <a:r>
              <a:rPr lang="en-US" altLang="zh-CN" sz="2600" b="1" kern="100" dirty="0">
                <a:solidFill>
                  <a:srgbClr val="0000FF"/>
                </a:solidFill>
                <a:latin typeface="Times New Roman" panose="02020603050405020304"/>
                <a:ea typeface="仿宋_GB2312"/>
                <a:cs typeface="Courier New" panose="02070309020205020404"/>
              </a:rPr>
              <a:t>Mg</a:t>
            </a:r>
            <a:r>
              <a:rPr lang="en-US" altLang="zh-CN" sz="2600" b="1" kern="100" baseline="30000" dirty="0">
                <a:solidFill>
                  <a:srgbClr val="0000FF"/>
                </a:solidFill>
                <a:latin typeface="Times New Roman" panose="02020603050405020304"/>
                <a:ea typeface="仿宋_GB2312"/>
                <a:cs typeface="Courier New" panose="02070309020205020404"/>
              </a:rPr>
              <a:t>2</a:t>
            </a:r>
            <a:r>
              <a:rPr lang="zh-CN" altLang="zh-CN" sz="2600" b="1" kern="100" baseline="30000" dirty="0">
                <a:solidFill>
                  <a:srgbClr val="0000FF"/>
                </a:solidFill>
                <a:latin typeface="Times New Roman" panose="02020603050405020304"/>
                <a:ea typeface="仿宋_GB2312"/>
                <a:cs typeface="Times New Roman" panose="02020603050405020304"/>
              </a:rPr>
              <a:t>＋</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1248394"/>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4.</a:t>
            </a:r>
            <a:r>
              <a:rPr lang="en-US" altLang="zh-CN" sz="2600" b="1" kern="100" dirty="0">
                <a:latin typeface="Times New Roman" panose="02020603050405020304"/>
                <a:ea typeface="楷体_GB2312"/>
                <a:cs typeface="Courier New" panose="02070309020205020404"/>
              </a:rPr>
              <a:t> (2022·</a:t>
            </a:r>
            <a:r>
              <a:rPr lang="zh-CN" altLang="zh-CN" sz="2600" b="1" kern="100" dirty="0">
                <a:latin typeface="Times New Roman" panose="02020603050405020304"/>
                <a:ea typeface="楷体_GB2312"/>
                <a:cs typeface="Times New Roman" panose="02020603050405020304"/>
              </a:rPr>
              <a:t>石家庄辛集一中高一月考</a:t>
            </a:r>
            <a:r>
              <a:rPr lang="en-US" altLang="zh-CN" sz="2600" b="1" kern="100" dirty="0">
                <a:latin typeface="Times New Roman" panose="02020603050405020304"/>
                <a:ea typeface="楷体_GB231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下列各组反应，最终一定能得到白色沉淀的是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9" name="矩形 8"/>
          <p:cNvSpPr/>
          <p:nvPr/>
        </p:nvSpPr>
        <p:spPr>
          <a:xfrm>
            <a:off x="516880" y="2061209"/>
            <a:ext cx="11397613" cy="252374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向</a:t>
            </a:r>
            <a:r>
              <a:rPr lang="en-US" altLang="zh-CN" sz="2600" kern="100" dirty="0">
                <a:latin typeface="Times New Roman" panose="02020603050405020304"/>
                <a:ea typeface="微软雅黑" panose="020B0503020204020204" pitchFamily="34" charset="-122"/>
                <a:cs typeface="Courier New" panose="02070309020205020404"/>
              </a:rPr>
              <a:t>CaCl</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溶液中通入</a:t>
            </a:r>
            <a:r>
              <a:rPr lang="en-US" altLang="zh-CN" sz="2600" kern="100" dirty="0">
                <a:latin typeface="Times New Roman" panose="02020603050405020304"/>
                <a:ea typeface="微软雅黑" panose="020B0503020204020204" pitchFamily="34" charset="-122"/>
                <a:cs typeface="Courier New" panose="02070309020205020404"/>
              </a:rPr>
              <a:t>CO</a:t>
            </a:r>
            <a:r>
              <a:rPr lang="en-US" altLang="zh-CN" sz="2600" kern="100" baseline="-25000" dirty="0">
                <a:latin typeface="Times New Roman" panose="02020603050405020304"/>
                <a:ea typeface="微软雅黑" panose="020B0503020204020204" pitchFamily="34" charset="-122"/>
                <a:cs typeface="Courier New" panose="02070309020205020404"/>
              </a:rPr>
              <a:t>2</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向</a:t>
            </a:r>
            <a:r>
              <a:rPr lang="en-US" altLang="zh-CN" sz="2600" kern="100" dirty="0">
                <a:latin typeface="Times New Roman" panose="02020603050405020304"/>
                <a:ea typeface="微软雅黑" panose="020B0503020204020204" pitchFamily="34" charset="-122"/>
                <a:cs typeface="Courier New" panose="02070309020205020404"/>
              </a:rPr>
              <a:t>FeCl</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溶液中加入</a:t>
            </a:r>
            <a:r>
              <a:rPr lang="en-US" altLang="zh-CN" sz="2600" kern="100" dirty="0" err="1">
                <a:latin typeface="Times New Roman" panose="02020603050405020304"/>
                <a:ea typeface="微软雅黑" panose="020B0503020204020204" pitchFamily="34" charset="-122"/>
                <a:cs typeface="Courier New" panose="02070309020205020404"/>
              </a:rPr>
              <a:t>NaOH</a:t>
            </a:r>
            <a:r>
              <a:rPr lang="zh-CN" altLang="zh-CN" sz="2600" kern="100" dirty="0">
                <a:latin typeface="Times New Roman" panose="02020603050405020304"/>
                <a:ea typeface="微软雅黑" panose="020B0503020204020204" pitchFamily="34" charset="-122"/>
                <a:cs typeface="Times New Roman" panose="02020603050405020304"/>
              </a:rPr>
              <a:t>溶液</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向</a:t>
            </a:r>
            <a:r>
              <a:rPr lang="en-US" altLang="zh-CN" sz="2600" kern="100" dirty="0">
                <a:latin typeface="Times New Roman" panose="02020603050405020304"/>
                <a:ea typeface="微软雅黑" panose="020B0503020204020204" pitchFamily="34" charset="-122"/>
                <a:cs typeface="Courier New" panose="02070309020205020404"/>
              </a:rPr>
              <a:t>FeCl</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溶液中加入过量</a:t>
            </a:r>
            <a:r>
              <a:rPr lang="en-US" altLang="zh-CN" sz="2600" kern="100" dirty="0" err="1">
                <a:latin typeface="Times New Roman" panose="02020603050405020304"/>
                <a:ea typeface="微软雅黑" panose="020B0503020204020204" pitchFamily="34" charset="-122"/>
                <a:cs typeface="Courier New" panose="02070309020205020404"/>
              </a:rPr>
              <a:t>NaOH</a:t>
            </a:r>
            <a:r>
              <a:rPr lang="zh-CN" altLang="zh-CN" sz="2600" kern="100" dirty="0">
                <a:latin typeface="Times New Roman" panose="02020603050405020304"/>
                <a:ea typeface="微软雅黑" panose="020B0503020204020204" pitchFamily="34" charset="-122"/>
                <a:cs typeface="Times New Roman" panose="02020603050405020304"/>
              </a:rPr>
              <a:t>溶液</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向</a:t>
            </a:r>
            <a:r>
              <a:rPr lang="en-US" altLang="zh-CN" sz="2600" kern="100" dirty="0">
                <a:latin typeface="Times New Roman" panose="02020603050405020304"/>
                <a:ea typeface="微软雅黑" panose="020B0503020204020204" pitchFamily="34" charset="-122"/>
                <a:cs typeface="Courier New" panose="02070309020205020404"/>
              </a:rPr>
              <a:t>MgSO</a:t>
            </a:r>
            <a:r>
              <a:rPr lang="en-US" altLang="zh-CN" sz="2600" kern="100" baseline="-25000" dirty="0">
                <a:latin typeface="Times New Roman" panose="02020603050405020304"/>
                <a:ea typeface="微软雅黑" panose="020B0503020204020204" pitchFamily="34" charset="-122"/>
                <a:cs typeface="Courier New" panose="02070309020205020404"/>
              </a:rPr>
              <a:t>4</a:t>
            </a:r>
            <a:r>
              <a:rPr lang="zh-CN" altLang="zh-CN" sz="2600" kern="100" dirty="0">
                <a:latin typeface="Times New Roman" panose="02020603050405020304"/>
                <a:ea typeface="微软雅黑" panose="020B0503020204020204" pitchFamily="34" charset="-122"/>
                <a:cs typeface="Times New Roman" panose="02020603050405020304"/>
              </a:rPr>
              <a:t>溶液中加入足量</a:t>
            </a:r>
            <a:r>
              <a:rPr lang="en-US" altLang="zh-CN" sz="2600" kern="100" dirty="0" err="1">
                <a:latin typeface="Times New Roman" panose="02020603050405020304"/>
                <a:ea typeface="微软雅黑" panose="020B0503020204020204" pitchFamily="34" charset="-122"/>
                <a:cs typeface="Courier New" panose="02070309020205020404"/>
              </a:rPr>
              <a:t>NaOH</a:t>
            </a:r>
            <a:r>
              <a:rPr lang="zh-CN" altLang="zh-CN" sz="2600" kern="100" dirty="0" smtClean="0">
                <a:latin typeface="Times New Roman" panose="02020603050405020304"/>
                <a:ea typeface="微软雅黑" panose="020B0503020204020204" pitchFamily="34" charset="-122"/>
                <a:cs typeface="Times New Roman" panose="02020603050405020304"/>
              </a:rPr>
              <a:t>溶液</a:t>
            </a:r>
            <a:endParaRPr lang="zh-CN" altLang="zh-CN" sz="1050" kern="100" dirty="0">
              <a:latin typeface="宋体" panose="02010600030101010101" pitchFamily="2" charset="-122"/>
              <a:cs typeface="Courier New" panose="02070309020205020404"/>
            </a:endParaRPr>
          </a:p>
        </p:txBody>
      </p:sp>
      <p:sp>
        <p:nvSpPr>
          <p:cNvPr id="10" name="TextBox 9"/>
          <p:cNvSpPr txBox="1"/>
          <p:nvPr/>
        </p:nvSpPr>
        <p:spPr>
          <a:xfrm>
            <a:off x="1183785" y="1486412"/>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D</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1266363"/>
            <a:ext cx="11243394" cy="3047990"/>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en-US" altLang="zh-CN" sz="2600" b="1" kern="100" dirty="0">
                <a:solidFill>
                  <a:srgbClr val="0000FF"/>
                </a:solidFill>
                <a:latin typeface="Times New Roman" panose="02020603050405020304"/>
                <a:ea typeface="仿宋_GB2312"/>
                <a:cs typeface="Courier New" panose="02070309020205020404"/>
              </a:rPr>
              <a:t>CaCl</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溶液中通入</a:t>
            </a:r>
            <a:r>
              <a:rPr lang="en-US" altLang="zh-CN" sz="2600" b="1" kern="100" dirty="0">
                <a:solidFill>
                  <a:srgbClr val="0000FF"/>
                </a:solidFill>
                <a:latin typeface="Times New Roman" panose="02020603050405020304"/>
                <a:ea typeface="仿宋_GB2312"/>
                <a:cs typeface="Courier New" panose="02070309020205020404"/>
              </a:rPr>
              <a:t>CO</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，不发生反应，不能得到沉淀，故</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不选；</a:t>
            </a:r>
            <a:r>
              <a:rPr lang="en-US" altLang="zh-CN" sz="2600" b="1" kern="100" dirty="0">
                <a:solidFill>
                  <a:srgbClr val="0000FF"/>
                </a:solidFill>
                <a:latin typeface="Times New Roman" panose="02020603050405020304"/>
                <a:ea typeface="仿宋_GB2312"/>
                <a:cs typeface="Courier New" panose="02070309020205020404"/>
              </a:rPr>
              <a:t>FeCl</a:t>
            </a:r>
            <a:r>
              <a:rPr lang="en-US" altLang="zh-CN" sz="2600" b="1" kern="100" baseline="-25000" dirty="0">
                <a:solidFill>
                  <a:srgbClr val="0000FF"/>
                </a:solidFill>
                <a:latin typeface="Times New Roman" panose="02020603050405020304"/>
                <a:ea typeface="仿宋_GB2312"/>
                <a:cs typeface="Courier New" panose="02070309020205020404"/>
              </a:rPr>
              <a:t>3</a:t>
            </a:r>
            <a:r>
              <a:rPr lang="zh-CN" altLang="zh-CN" sz="2600" b="1" kern="100" dirty="0">
                <a:solidFill>
                  <a:srgbClr val="0000FF"/>
                </a:solidFill>
                <a:latin typeface="Times New Roman" panose="02020603050405020304"/>
                <a:ea typeface="仿宋_GB2312"/>
                <a:cs typeface="Times New Roman" panose="02020603050405020304"/>
              </a:rPr>
              <a:t>溶液中加入</a:t>
            </a:r>
            <a:r>
              <a:rPr lang="en-US" altLang="zh-CN" sz="2600" b="1" kern="100" dirty="0" err="1">
                <a:solidFill>
                  <a:srgbClr val="0000FF"/>
                </a:solidFill>
                <a:latin typeface="Times New Roman" panose="02020603050405020304"/>
                <a:ea typeface="仿宋_GB2312"/>
                <a:cs typeface="Courier New" panose="02070309020205020404"/>
              </a:rPr>
              <a:t>NaOH</a:t>
            </a:r>
            <a:r>
              <a:rPr lang="zh-CN" altLang="zh-CN" sz="2600" b="1" kern="100" dirty="0">
                <a:solidFill>
                  <a:srgbClr val="0000FF"/>
                </a:solidFill>
                <a:latin typeface="Times New Roman" panose="02020603050405020304"/>
                <a:ea typeface="仿宋_GB2312"/>
                <a:cs typeface="Times New Roman" panose="02020603050405020304"/>
              </a:rPr>
              <a:t>溶液，反应生成红褐色的氢氧化铁沉淀，故</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不选；</a:t>
            </a:r>
            <a:r>
              <a:rPr lang="en-US" altLang="zh-CN" sz="2600" b="1" kern="100" dirty="0">
                <a:solidFill>
                  <a:srgbClr val="0000FF"/>
                </a:solidFill>
                <a:latin typeface="Times New Roman" panose="02020603050405020304"/>
                <a:ea typeface="仿宋_GB2312"/>
                <a:cs typeface="Courier New" panose="02070309020205020404"/>
              </a:rPr>
              <a:t>FeCl</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溶液中加入过量</a:t>
            </a:r>
            <a:r>
              <a:rPr lang="en-US" altLang="zh-CN" sz="2600" b="1" kern="100" dirty="0" err="1">
                <a:solidFill>
                  <a:srgbClr val="0000FF"/>
                </a:solidFill>
                <a:latin typeface="Times New Roman" panose="02020603050405020304"/>
                <a:ea typeface="仿宋_GB2312"/>
                <a:cs typeface="Courier New" panose="02070309020205020404"/>
              </a:rPr>
              <a:t>NaOH</a:t>
            </a:r>
            <a:r>
              <a:rPr lang="zh-CN" altLang="zh-CN" sz="2600" b="1" kern="100" dirty="0">
                <a:solidFill>
                  <a:srgbClr val="0000FF"/>
                </a:solidFill>
                <a:latin typeface="Times New Roman" panose="02020603050405020304"/>
                <a:ea typeface="仿宋_GB2312"/>
                <a:cs typeface="Times New Roman" panose="02020603050405020304"/>
              </a:rPr>
              <a:t>溶液会先生成白色的氢氧化亚铁沉淀，然后迅速变为灰绿色，最终得到红褐色沉淀氢氧化铁，故</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不选；</a:t>
            </a:r>
            <a:r>
              <a:rPr lang="en-US" altLang="zh-CN" sz="2600" b="1" kern="100" dirty="0">
                <a:solidFill>
                  <a:srgbClr val="0000FF"/>
                </a:solidFill>
                <a:latin typeface="Times New Roman" panose="02020603050405020304"/>
                <a:ea typeface="仿宋_GB2312"/>
                <a:cs typeface="Courier New" panose="02070309020205020404"/>
              </a:rPr>
              <a:t>MgSO</a:t>
            </a:r>
            <a:r>
              <a:rPr lang="en-US" altLang="zh-CN" sz="2600" b="1" kern="100" baseline="-25000" dirty="0">
                <a:solidFill>
                  <a:srgbClr val="0000FF"/>
                </a:solidFill>
                <a:latin typeface="Times New Roman" panose="02020603050405020304"/>
                <a:ea typeface="仿宋_GB2312"/>
                <a:cs typeface="Courier New" panose="02070309020205020404"/>
              </a:rPr>
              <a:t>4</a:t>
            </a:r>
            <a:r>
              <a:rPr lang="zh-CN" altLang="zh-CN" sz="2600" b="1" kern="100" dirty="0">
                <a:solidFill>
                  <a:srgbClr val="0000FF"/>
                </a:solidFill>
                <a:latin typeface="Times New Roman" panose="02020603050405020304"/>
                <a:ea typeface="仿宋_GB2312"/>
                <a:cs typeface="Times New Roman" panose="02020603050405020304"/>
              </a:rPr>
              <a:t>溶液中加入足量</a:t>
            </a:r>
            <a:r>
              <a:rPr lang="en-US" altLang="zh-CN" sz="2600" b="1" kern="100" dirty="0" err="1">
                <a:solidFill>
                  <a:srgbClr val="0000FF"/>
                </a:solidFill>
                <a:latin typeface="Times New Roman" panose="02020603050405020304"/>
                <a:ea typeface="仿宋_GB2312"/>
                <a:cs typeface="Courier New" panose="02070309020205020404"/>
              </a:rPr>
              <a:t>NaOH</a:t>
            </a:r>
            <a:r>
              <a:rPr lang="zh-CN" altLang="zh-CN" sz="2600" b="1" kern="100" dirty="0">
                <a:solidFill>
                  <a:srgbClr val="0000FF"/>
                </a:solidFill>
                <a:latin typeface="Times New Roman" panose="02020603050405020304"/>
                <a:ea typeface="仿宋_GB2312"/>
                <a:cs typeface="Times New Roman" panose="02020603050405020304"/>
              </a:rPr>
              <a:t>溶液，生成白色的氢氧化镁沉淀，故选</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60418" y="356703"/>
            <a:ext cx="11654075" cy="1248394"/>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5.</a:t>
            </a:r>
            <a:r>
              <a:rPr lang="zh-CN" altLang="zh-CN" sz="2600" kern="100" dirty="0">
                <a:latin typeface="Times New Roman" panose="02020603050405020304"/>
                <a:ea typeface="微软雅黑" panose="020B0503020204020204" pitchFamily="34" charset="-122"/>
                <a:cs typeface="Times New Roman" panose="02020603050405020304"/>
              </a:rPr>
              <a:t>为了探究铁及其化合物的氧化性和还原性，某同学设计了如下实验方案，其中符合实验要求且完全正确的是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10" name="TextBox 9"/>
          <p:cNvSpPr txBox="1"/>
          <p:nvPr/>
        </p:nvSpPr>
        <p:spPr>
          <a:xfrm>
            <a:off x="5476604" y="1075566"/>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A</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graphicFrame>
        <p:nvGraphicFramePr>
          <p:cNvPr id="4" name="表格 3"/>
          <p:cNvGraphicFramePr>
            <a:graphicFrameLocks noGrp="1"/>
          </p:cNvGraphicFramePr>
          <p:nvPr>
            <p:custDataLst>
              <p:tags r:id="rId1"/>
            </p:custDataLst>
          </p:nvPr>
        </p:nvGraphicFramePr>
        <p:xfrm>
          <a:off x="769774" y="1809587"/>
          <a:ext cx="10906145" cy="4527549"/>
        </p:xfrm>
        <a:graphic>
          <a:graphicData uri="http://schemas.openxmlformats.org/drawingml/2006/table">
            <a:tbl>
              <a:tblPr/>
              <a:tblGrid>
                <a:gridCol w="880307"/>
                <a:gridCol w="1833044"/>
                <a:gridCol w="1987191"/>
                <a:gridCol w="3685281"/>
                <a:gridCol w="2520322"/>
              </a:tblGrid>
              <a:tr h="503061">
                <a:tc>
                  <a:txBody>
                    <a:bodyPr/>
                    <a:lstStyle/>
                    <a:p>
                      <a:pPr algn="ctr">
                        <a:lnSpc>
                          <a:spcPct val="150000"/>
                        </a:lnSpc>
                        <a:spcAft>
                          <a:spcPts val="0"/>
                        </a:spcAft>
                        <a:tabLst>
                          <a:tab pos="2610485" algn="l"/>
                        </a:tabLst>
                      </a:pPr>
                      <a:r>
                        <a:rPr lang="en-US" sz="2200" kern="100">
                          <a:effectLst/>
                          <a:latin typeface="Times New Roman" panose="02020603050405020304"/>
                          <a:cs typeface="Courier New" panose="02070309020205020404"/>
                        </a:rPr>
                        <a:t> </a:t>
                      </a:r>
                      <a:r>
                        <a:rPr lang="zh-CN" sz="2200" kern="100">
                          <a:effectLst/>
                          <a:latin typeface="Times New Roman" panose="02020603050405020304"/>
                          <a:cs typeface="Courier New" panose="02070309020205020404"/>
                        </a:rPr>
                        <a:t>选项</a:t>
                      </a:r>
                      <a:endParaRPr lang="zh-CN" sz="2200" kern="100">
                        <a:effectLst/>
                        <a:latin typeface="Times New Roman" panose="02020603050405020304"/>
                        <a:cs typeface="Courier New" panose="02070309020205020404"/>
                      </a:endParaRPr>
                    </a:p>
                  </a:txBody>
                  <a:tcPr marL="58046" marR="5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200" kern="100">
                          <a:effectLst/>
                          <a:latin typeface="Times New Roman" panose="02020603050405020304"/>
                          <a:ea typeface="微软雅黑" panose="020B0503020204020204" pitchFamily="34" charset="-122"/>
                          <a:cs typeface="Times New Roman" panose="02020603050405020304"/>
                        </a:rPr>
                        <a:t>实验操作</a:t>
                      </a:r>
                      <a:endParaRPr lang="zh-CN" sz="900" kern="100">
                        <a:effectLst/>
                        <a:latin typeface="宋体" panose="02010600030101010101" pitchFamily="2" charset="-122"/>
                        <a:cs typeface="Courier New" panose="02070309020205020404"/>
                      </a:endParaRPr>
                    </a:p>
                  </a:txBody>
                  <a:tcPr marL="58046" marR="5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200" kern="100">
                          <a:effectLst/>
                          <a:latin typeface="Times New Roman" panose="02020603050405020304"/>
                          <a:ea typeface="微软雅黑" panose="020B0503020204020204" pitchFamily="34" charset="-122"/>
                          <a:cs typeface="Times New Roman" panose="02020603050405020304"/>
                        </a:rPr>
                        <a:t>实验现象</a:t>
                      </a:r>
                      <a:endParaRPr lang="zh-CN" sz="900" kern="100">
                        <a:effectLst/>
                        <a:latin typeface="宋体" panose="02010600030101010101" pitchFamily="2" charset="-122"/>
                        <a:cs typeface="Courier New" panose="02070309020205020404"/>
                      </a:endParaRPr>
                    </a:p>
                  </a:txBody>
                  <a:tcPr marL="58046" marR="5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200" kern="100">
                          <a:effectLst/>
                          <a:latin typeface="Times New Roman" panose="02020603050405020304"/>
                          <a:ea typeface="微软雅黑" panose="020B0503020204020204" pitchFamily="34" charset="-122"/>
                          <a:cs typeface="Times New Roman" panose="02020603050405020304"/>
                        </a:rPr>
                        <a:t>离子反应</a:t>
                      </a:r>
                      <a:endParaRPr lang="zh-CN" sz="900" kern="100">
                        <a:effectLst/>
                        <a:latin typeface="宋体" panose="02010600030101010101" pitchFamily="2" charset="-122"/>
                        <a:cs typeface="Courier New" panose="02070309020205020404"/>
                      </a:endParaRPr>
                    </a:p>
                  </a:txBody>
                  <a:tcPr marL="58046" marR="5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200" kern="100">
                          <a:effectLst/>
                          <a:latin typeface="Times New Roman" panose="02020603050405020304"/>
                          <a:ea typeface="微软雅黑" panose="020B0503020204020204" pitchFamily="34" charset="-122"/>
                          <a:cs typeface="Times New Roman" panose="02020603050405020304"/>
                        </a:rPr>
                        <a:t>实验结论</a:t>
                      </a:r>
                      <a:endParaRPr lang="zh-CN" sz="900" kern="100">
                        <a:effectLst/>
                        <a:latin typeface="宋体" panose="02010600030101010101" pitchFamily="2" charset="-122"/>
                        <a:cs typeface="Courier New" panose="02070309020205020404"/>
                      </a:endParaRPr>
                    </a:p>
                  </a:txBody>
                  <a:tcPr marL="58046" marR="5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6122">
                <a:tc>
                  <a:txBody>
                    <a:bodyPr/>
                    <a:lstStyle/>
                    <a:p>
                      <a:pPr algn="ctr">
                        <a:lnSpc>
                          <a:spcPct val="150000"/>
                        </a:lnSpc>
                        <a:spcAft>
                          <a:spcPts val="0"/>
                        </a:spcAft>
                        <a:tabLst>
                          <a:tab pos="2610485" algn="l"/>
                        </a:tabLst>
                      </a:pPr>
                      <a:r>
                        <a:rPr lang="en-US" sz="2200" kern="100">
                          <a:effectLst/>
                          <a:latin typeface="Times New Roman" panose="02020603050405020304"/>
                          <a:ea typeface="微软雅黑" panose="020B0503020204020204" pitchFamily="34" charset="-122"/>
                          <a:cs typeface="Courier New" panose="02070309020205020404"/>
                        </a:rPr>
                        <a:t>A</a:t>
                      </a:r>
                      <a:endParaRPr lang="zh-CN" sz="900" kern="100">
                        <a:effectLst/>
                        <a:latin typeface="宋体" panose="02010600030101010101" pitchFamily="2" charset="-122"/>
                        <a:cs typeface="Courier New" panose="02070309020205020404"/>
                      </a:endParaRPr>
                    </a:p>
                  </a:txBody>
                  <a:tcPr marL="58046" marR="5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200" kern="100">
                          <a:effectLst/>
                          <a:latin typeface="Times New Roman" panose="02020603050405020304"/>
                          <a:ea typeface="微软雅黑" panose="020B0503020204020204" pitchFamily="34" charset="-122"/>
                          <a:cs typeface="Times New Roman" panose="02020603050405020304"/>
                        </a:rPr>
                        <a:t>在氯化亚铁溶液中通入氯气</a:t>
                      </a:r>
                      <a:endParaRPr lang="zh-CN" sz="900" kern="100">
                        <a:effectLst/>
                        <a:latin typeface="宋体" panose="02010600030101010101" pitchFamily="2" charset="-122"/>
                        <a:cs typeface="Courier New" panose="02070309020205020404"/>
                      </a:endParaRPr>
                    </a:p>
                  </a:txBody>
                  <a:tcPr marL="58046" marR="5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200" kern="100">
                          <a:effectLst/>
                          <a:latin typeface="Times New Roman" panose="02020603050405020304"/>
                          <a:ea typeface="微软雅黑" panose="020B0503020204020204" pitchFamily="34" charset="-122"/>
                          <a:cs typeface="Times New Roman" panose="02020603050405020304"/>
                        </a:rPr>
                        <a:t>溶液由浅绿色变成棕黄色</a:t>
                      </a:r>
                      <a:endParaRPr lang="zh-CN" sz="900" kern="100">
                        <a:effectLst/>
                        <a:latin typeface="宋体" panose="02010600030101010101" pitchFamily="2" charset="-122"/>
                        <a:cs typeface="Courier New" panose="02070309020205020404"/>
                      </a:endParaRPr>
                    </a:p>
                  </a:txBody>
                  <a:tcPr marL="58046" marR="5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200" kern="100">
                          <a:effectLst/>
                          <a:latin typeface="Times New Roman" panose="02020603050405020304"/>
                          <a:ea typeface="微软雅黑" panose="020B0503020204020204" pitchFamily="34" charset="-122"/>
                          <a:cs typeface="Courier New" panose="02070309020205020404"/>
                        </a:rPr>
                        <a:t>2Fe</a:t>
                      </a:r>
                      <a:r>
                        <a:rPr lang="en-US" sz="2200" kern="100" baseline="30000">
                          <a:effectLst/>
                          <a:latin typeface="Times New Roman" panose="02020603050405020304"/>
                          <a:ea typeface="微软雅黑" panose="020B0503020204020204" pitchFamily="34" charset="-122"/>
                          <a:cs typeface="Courier New" panose="02070309020205020404"/>
                        </a:rPr>
                        <a:t>2</a:t>
                      </a:r>
                      <a:r>
                        <a:rPr lang="zh-CN" sz="2200" kern="100" baseline="30000">
                          <a:effectLst/>
                          <a:latin typeface="Times New Roman" panose="02020603050405020304"/>
                          <a:ea typeface="微软雅黑" panose="020B0503020204020204" pitchFamily="34" charset="-122"/>
                          <a:cs typeface="Times New Roman" panose="02020603050405020304"/>
                        </a:rPr>
                        <a:t>＋</a:t>
                      </a:r>
                      <a:r>
                        <a:rPr lang="zh-CN" sz="2200" kern="100">
                          <a:effectLst/>
                          <a:latin typeface="Times New Roman" panose="02020603050405020304"/>
                          <a:ea typeface="微软雅黑" panose="020B0503020204020204" pitchFamily="34" charset="-122"/>
                          <a:cs typeface="Times New Roman" panose="02020603050405020304"/>
                        </a:rPr>
                        <a:t>＋</a:t>
                      </a:r>
                      <a:r>
                        <a:rPr lang="en-US" sz="2200" kern="100">
                          <a:effectLst/>
                          <a:latin typeface="Times New Roman" panose="02020603050405020304"/>
                          <a:ea typeface="微软雅黑" panose="020B0503020204020204" pitchFamily="34" charset="-122"/>
                          <a:cs typeface="Courier New" panose="02070309020205020404"/>
                        </a:rPr>
                        <a:t>Cl</a:t>
                      </a:r>
                      <a:r>
                        <a:rPr lang="en-US" sz="2200" kern="100" baseline="-25000">
                          <a:effectLst/>
                          <a:latin typeface="Times New Roman" panose="02020603050405020304"/>
                          <a:ea typeface="微软雅黑" panose="020B0503020204020204" pitchFamily="34" charset="-122"/>
                          <a:cs typeface="Courier New" panose="02070309020205020404"/>
                        </a:rPr>
                        <a:t>2</a:t>
                      </a:r>
                      <a:r>
                        <a:rPr lang="en-US" sz="2200" kern="100" spc="-80">
                          <a:effectLst/>
                          <a:latin typeface="Times New Roman" panose="02020603050405020304"/>
                          <a:ea typeface="微软雅黑" panose="020B0503020204020204" pitchFamily="34" charset="-122"/>
                          <a:cs typeface="Courier New" panose="02070309020205020404"/>
                        </a:rPr>
                        <a:t>==</a:t>
                      </a:r>
                      <a:r>
                        <a:rPr lang="en-US" sz="2200" kern="100">
                          <a:effectLst/>
                          <a:latin typeface="Times New Roman" panose="02020603050405020304"/>
                          <a:ea typeface="微软雅黑" panose="020B0503020204020204" pitchFamily="34" charset="-122"/>
                          <a:cs typeface="Courier New" panose="02070309020205020404"/>
                        </a:rPr>
                        <a:t>=2Fe</a:t>
                      </a:r>
                      <a:r>
                        <a:rPr lang="en-US" sz="2200" kern="100" baseline="30000">
                          <a:effectLst/>
                          <a:latin typeface="Times New Roman" panose="02020603050405020304"/>
                          <a:ea typeface="微软雅黑" panose="020B0503020204020204" pitchFamily="34" charset="-122"/>
                          <a:cs typeface="Courier New" panose="02070309020205020404"/>
                        </a:rPr>
                        <a:t>3</a:t>
                      </a:r>
                      <a:r>
                        <a:rPr lang="zh-CN" sz="2200" kern="100" baseline="30000">
                          <a:effectLst/>
                          <a:latin typeface="Times New Roman" panose="02020603050405020304"/>
                          <a:ea typeface="微软雅黑" panose="020B0503020204020204" pitchFamily="34" charset="-122"/>
                          <a:cs typeface="Times New Roman" panose="02020603050405020304"/>
                        </a:rPr>
                        <a:t>＋</a:t>
                      </a:r>
                      <a:r>
                        <a:rPr lang="zh-CN" sz="2200" kern="100">
                          <a:effectLst/>
                          <a:latin typeface="Times New Roman" panose="02020603050405020304"/>
                          <a:ea typeface="微软雅黑" panose="020B0503020204020204" pitchFamily="34" charset="-122"/>
                          <a:cs typeface="Times New Roman" panose="02020603050405020304"/>
                        </a:rPr>
                        <a:t>＋</a:t>
                      </a:r>
                      <a:r>
                        <a:rPr lang="en-US" sz="2200" kern="100">
                          <a:effectLst/>
                          <a:latin typeface="Times New Roman" panose="02020603050405020304"/>
                          <a:ea typeface="微软雅黑" panose="020B0503020204020204" pitchFamily="34" charset="-122"/>
                          <a:cs typeface="Courier New" panose="02070309020205020404"/>
                        </a:rPr>
                        <a:t>2Cl</a:t>
                      </a:r>
                      <a:r>
                        <a:rPr lang="zh-CN" sz="2200" kern="100" baseline="30000">
                          <a:effectLst/>
                          <a:latin typeface="Times New Roman" panose="02020603050405020304"/>
                          <a:ea typeface="微软雅黑" panose="020B0503020204020204" pitchFamily="34" charset="-122"/>
                          <a:cs typeface="Times New Roman" panose="02020603050405020304"/>
                        </a:rPr>
                        <a:t>－</a:t>
                      </a:r>
                      <a:endParaRPr lang="zh-CN" sz="900" kern="100">
                        <a:effectLst/>
                        <a:latin typeface="宋体" panose="02010600030101010101" pitchFamily="2" charset="-122"/>
                        <a:cs typeface="Courier New" panose="02070309020205020404"/>
                      </a:endParaRPr>
                    </a:p>
                  </a:txBody>
                  <a:tcPr marL="58046" marR="5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200" kern="100">
                          <a:effectLst/>
                          <a:latin typeface="Times New Roman" panose="02020603050405020304"/>
                          <a:ea typeface="微软雅黑" panose="020B0503020204020204" pitchFamily="34" charset="-122"/>
                          <a:cs typeface="Courier New" panose="02070309020205020404"/>
                        </a:rPr>
                        <a:t>Fe</a:t>
                      </a:r>
                      <a:r>
                        <a:rPr lang="en-US" sz="2200" kern="100" baseline="30000">
                          <a:effectLst/>
                          <a:latin typeface="Times New Roman" panose="02020603050405020304"/>
                          <a:ea typeface="微软雅黑" panose="020B0503020204020204" pitchFamily="34" charset="-122"/>
                          <a:cs typeface="Courier New" panose="02070309020205020404"/>
                        </a:rPr>
                        <a:t>2</a:t>
                      </a:r>
                      <a:r>
                        <a:rPr lang="zh-CN" sz="2200" kern="100" baseline="30000">
                          <a:effectLst/>
                          <a:latin typeface="Times New Roman" panose="02020603050405020304"/>
                          <a:ea typeface="微软雅黑" panose="020B0503020204020204" pitchFamily="34" charset="-122"/>
                          <a:cs typeface="Times New Roman" panose="02020603050405020304"/>
                        </a:rPr>
                        <a:t>＋</a:t>
                      </a:r>
                      <a:r>
                        <a:rPr lang="zh-CN" sz="2200" kern="100">
                          <a:effectLst/>
                          <a:latin typeface="Times New Roman" panose="02020603050405020304"/>
                          <a:ea typeface="微软雅黑" panose="020B0503020204020204" pitchFamily="34" charset="-122"/>
                          <a:cs typeface="Times New Roman" panose="02020603050405020304"/>
                        </a:rPr>
                        <a:t>具有还原性</a:t>
                      </a:r>
                      <a:endParaRPr lang="zh-CN" sz="900" kern="100">
                        <a:effectLst/>
                        <a:latin typeface="宋体" panose="02010600030101010101" pitchFamily="2" charset="-122"/>
                        <a:cs typeface="Courier New" panose="02070309020205020404"/>
                      </a:endParaRPr>
                    </a:p>
                  </a:txBody>
                  <a:tcPr marL="58046" marR="5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6122">
                <a:tc>
                  <a:txBody>
                    <a:bodyPr/>
                    <a:lstStyle/>
                    <a:p>
                      <a:pPr algn="ctr">
                        <a:lnSpc>
                          <a:spcPct val="150000"/>
                        </a:lnSpc>
                        <a:spcAft>
                          <a:spcPts val="0"/>
                        </a:spcAft>
                        <a:tabLst>
                          <a:tab pos="2610485" algn="l"/>
                        </a:tabLst>
                      </a:pPr>
                      <a:r>
                        <a:rPr lang="en-US" sz="2200" kern="100">
                          <a:effectLst/>
                          <a:latin typeface="Times New Roman" panose="02020603050405020304"/>
                          <a:ea typeface="微软雅黑" panose="020B0503020204020204" pitchFamily="34" charset="-122"/>
                          <a:cs typeface="Courier New" panose="02070309020205020404"/>
                        </a:rPr>
                        <a:t>B</a:t>
                      </a:r>
                      <a:endParaRPr lang="zh-CN" sz="900" kern="100">
                        <a:effectLst/>
                        <a:latin typeface="宋体" panose="02010600030101010101" pitchFamily="2" charset="-122"/>
                        <a:cs typeface="Courier New" panose="02070309020205020404"/>
                      </a:endParaRPr>
                    </a:p>
                  </a:txBody>
                  <a:tcPr marL="58046" marR="5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200" kern="100">
                          <a:effectLst/>
                          <a:latin typeface="Times New Roman" panose="02020603050405020304"/>
                          <a:ea typeface="微软雅黑" panose="020B0503020204020204" pitchFamily="34" charset="-122"/>
                          <a:cs typeface="Times New Roman" panose="02020603050405020304"/>
                        </a:rPr>
                        <a:t>在氯化亚铁溶液中加入锌片</a:t>
                      </a:r>
                      <a:endParaRPr lang="zh-CN" sz="900" kern="100">
                        <a:effectLst/>
                        <a:latin typeface="宋体" panose="02010600030101010101" pitchFamily="2" charset="-122"/>
                        <a:cs typeface="Courier New" panose="02070309020205020404"/>
                      </a:endParaRPr>
                    </a:p>
                  </a:txBody>
                  <a:tcPr marL="58046" marR="5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200" kern="100">
                          <a:effectLst/>
                          <a:latin typeface="Times New Roman" panose="02020603050405020304"/>
                          <a:ea typeface="微软雅黑" panose="020B0503020204020204" pitchFamily="34" charset="-122"/>
                          <a:cs typeface="Times New Roman" panose="02020603050405020304"/>
                        </a:rPr>
                        <a:t>溶液由浅绿色变成无色</a:t>
                      </a:r>
                      <a:endParaRPr lang="zh-CN" sz="900" kern="100">
                        <a:effectLst/>
                        <a:latin typeface="宋体" panose="02010600030101010101" pitchFamily="2" charset="-122"/>
                        <a:cs typeface="Courier New" panose="02070309020205020404"/>
                      </a:endParaRPr>
                    </a:p>
                  </a:txBody>
                  <a:tcPr marL="58046" marR="5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200" kern="100">
                          <a:effectLst/>
                          <a:latin typeface="Times New Roman" panose="02020603050405020304"/>
                          <a:ea typeface="微软雅黑" panose="020B0503020204020204" pitchFamily="34" charset="-122"/>
                          <a:cs typeface="Courier New" panose="02070309020205020404"/>
                        </a:rPr>
                        <a:t>Fe</a:t>
                      </a:r>
                      <a:r>
                        <a:rPr lang="en-US" sz="2200" kern="100" baseline="30000">
                          <a:effectLst/>
                          <a:latin typeface="Times New Roman" panose="02020603050405020304"/>
                          <a:ea typeface="微软雅黑" panose="020B0503020204020204" pitchFamily="34" charset="-122"/>
                          <a:cs typeface="Courier New" panose="02070309020205020404"/>
                        </a:rPr>
                        <a:t>2</a:t>
                      </a:r>
                      <a:r>
                        <a:rPr lang="zh-CN" sz="2200" kern="100" baseline="30000">
                          <a:effectLst/>
                          <a:latin typeface="Times New Roman" panose="02020603050405020304"/>
                          <a:ea typeface="微软雅黑" panose="020B0503020204020204" pitchFamily="34" charset="-122"/>
                          <a:cs typeface="Times New Roman" panose="02020603050405020304"/>
                        </a:rPr>
                        <a:t>＋</a:t>
                      </a:r>
                      <a:r>
                        <a:rPr lang="zh-CN" sz="2200" kern="100">
                          <a:effectLst/>
                          <a:latin typeface="Times New Roman" panose="02020603050405020304"/>
                          <a:ea typeface="微软雅黑" panose="020B0503020204020204" pitchFamily="34" charset="-122"/>
                          <a:cs typeface="Times New Roman" panose="02020603050405020304"/>
                        </a:rPr>
                        <a:t>＋</a:t>
                      </a:r>
                      <a:r>
                        <a:rPr lang="en-US" sz="2200" kern="100">
                          <a:effectLst/>
                          <a:latin typeface="Times New Roman" panose="02020603050405020304"/>
                          <a:ea typeface="微软雅黑" panose="020B0503020204020204" pitchFamily="34" charset="-122"/>
                          <a:cs typeface="Courier New" panose="02070309020205020404"/>
                        </a:rPr>
                        <a:t>Zn</a:t>
                      </a:r>
                      <a:r>
                        <a:rPr lang="en-US" sz="2200" kern="100" spc="-80">
                          <a:effectLst/>
                          <a:latin typeface="Times New Roman" panose="02020603050405020304"/>
                          <a:ea typeface="微软雅黑" panose="020B0503020204020204" pitchFamily="34" charset="-122"/>
                          <a:cs typeface="Courier New" panose="02070309020205020404"/>
                        </a:rPr>
                        <a:t>==</a:t>
                      </a:r>
                      <a:r>
                        <a:rPr lang="en-US" sz="2200" kern="100">
                          <a:effectLst/>
                          <a:latin typeface="Times New Roman" panose="02020603050405020304"/>
                          <a:ea typeface="微软雅黑" panose="020B0503020204020204" pitchFamily="34" charset="-122"/>
                          <a:cs typeface="Courier New" panose="02070309020205020404"/>
                        </a:rPr>
                        <a:t>=Fe</a:t>
                      </a:r>
                      <a:r>
                        <a:rPr lang="zh-CN" sz="2200" kern="100">
                          <a:effectLst/>
                          <a:latin typeface="Times New Roman" panose="02020603050405020304"/>
                          <a:ea typeface="微软雅黑" panose="020B0503020204020204" pitchFamily="34" charset="-122"/>
                          <a:cs typeface="Times New Roman" panose="02020603050405020304"/>
                        </a:rPr>
                        <a:t>＋</a:t>
                      </a:r>
                      <a:r>
                        <a:rPr lang="en-US" sz="2200" kern="100">
                          <a:effectLst/>
                          <a:latin typeface="Times New Roman" panose="02020603050405020304"/>
                          <a:ea typeface="微软雅黑" panose="020B0503020204020204" pitchFamily="34" charset="-122"/>
                          <a:cs typeface="Courier New" panose="02070309020205020404"/>
                        </a:rPr>
                        <a:t>Zn</a:t>
                      </a:r>
                      <a:r>
                        <a:rPr lang="en-US" sz="2200" kern="100" baseline="30000">
                          <a:effectLst/>
                          <a:latin typeface="Times New Roman" panose="02020603050405020304"/>
                          <a:ea typeface="微软雅黑" panose="020B0503020204020204" pitchFamily="34" charset="-122"/>
                          <a:cs typeface="Courier New" panose="02070309020205020404"/>
                        </a:rPr>
                        <a:t>2</a:t>
                      </a:r>
                      <a:r>
                        <a:rPr lang="zh-CN" sz="2200" kern="100" baseline="30000">
                          <a:effectLst/>
                          <a:latin typeface="Times New Roman" panose="02020603050405020304"/>
                          <a:ea typeface="微软雅黑" panose="020B0503020204020204" pitchFamily="34" charset="-122"/>
                          <a:cs typeface="Times New Roman" panose="02020603050405020304"/>
                        </a:rPr>
                        <a:t>＋</a:t>
                      </a:r>
                      <a:endParaRPr lang="zh-CN" sz="900" kern="100">
                        <a:effectLst/>
                        <a:latin typeface="宋体" panose="02010600030101010101" pitchFamily="2" charset="-122"/>
                        <a:cs typeface="Courier New" panose="02070309020205020404"/>
                      </a:endParaRPr>
                    </a:p>
                  </a:txBody>
                  <a:tcPr marL="58046" marR="5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200" kern="100">
                          <a:effectLst/>
                          <a:latin typeface="Times New Roman" panose="02020603050405020304"/>
                          <a:ea typeface="微软雅黑" panose="020B0503020204020204" pitchFamily="34" charset="-122"/>
                          <a:cs typeface="Courier New" panose="02070309020205020404"/>
                        </a:rPr>
                        <a:t>Zn</a:t>
                      </a:r>
                      <a:r>
                        <a:rPr lang="zh-CN" sz="2200" kern="100">
                          <a:effectLst/>
                          <a:latin typeface="Times New Roman" panose="02020603050405020304"/>
                          <a:ea typeface="微软雅黑" panose="020B0503020204020204" pitchFamily="34" charset="-122"/>
                          <a:cs typeface="Times New Roman" panose="02020603050405020304"/>
                        </a:rPr>
                        <a:t>具有还原性</a:t>
                      </a:r>
                      <a:endParaRPr lang="zh-CN" sz="900" kern="100">
                        <a:effectLst/>
                        <a:latin typeface="宋体" panose="02010600030101010101" pitchFamily="2" charset="-122"/>
                        <a:cs typeface="Courier New" panose="02070309020205020404"/>
                      </a:endParaRPr>
                    </a:p>
                  </a:txBody>
                  <a:tcPr marL="58046" marR="5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6122">
                <a:tc>
                  <a:txBody>
                    <a:bodyPr/>
                    <a:lstStyle/>
                    <a:p>
                      <a:pPr algn="ctr">
                        <a:lnSpc>
                          <a:spcPct val="150000"/>
                        </a:lnSpc>
                        <a:spcAft>
                          <a:spcPts val="0"/>
                        </a:spcAft>
                        <a:tabLst>
                          <a:tab pos="2610485" algn="l"/>
                        </a:tabLst>
                      </a:pPr>
                      <a:r>
                        <a:rPr lang="en-US" sz="2200" kern="100">
                          <a:effectLst/>
                          <a:latin typeface="Times New Roman" panose="02020603050405020304"/>
                          <a:ea typeface="微软雅黑" panose="020B0503020204020204" pitchFamily="34" charset="-122"/>
                          <a:cs typeface="Courier New" panose="02070309020205020404"/>
                        </a:rPr>
                        <a:t>C</a:t>
                      </a:r>
                      <a:endParaRPr lang="zh-CN" sz="900" kern="100">
                        <a:effectLst/>
                        <a:latin typeface="宋体" panose="02010600030101010101" pitchFamily="2" charset="-122"/>
                        <a:cs typeface="Courier New" panose="02070309020205020404"/>
                      </a:endParaRPr>
                    </a:p>
                  </a:txBody>
                  <a:tcPr marL="58046" marR="5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200" kern="100">
                          <a:effectLst/>
                          <a:latin typeface="Times New Roman" panose="02020603050405020304"/>
                          <a:ea typeface="微软雅黑" panose="020B0503020204020204" pitchFamily="34" charset="-122"/>
                          <a:cs typeface="Times New Roman" panose="02020603050405020304"/>
                        </a:rPr>
                        <a:t>在氯化铁溶液中加入铁粉</a:t>
                      </a:r>
                      <a:endParaRPr lang="zh-CN" sz="900" kern="100">
                        <a:effectLst/>
                        <a:latin typeface="宋体" panose="02010600030101010101" pitchFamily="2" charset="-122"/>
                        <a:cs typeface="Courier New" panose="02070309020205020404"/>
                      </a:endParaRPr>
                    </a:p>
                  </a:txBody>
                  <a:tcPr marL="58046" marR="5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200" kern="100">
                          <a:effectLst/>
                          <a:latin typeface="Times New Roman" panose="02020603050405020304"/>
                          <a:ea typeface="微软雅黑" panose="020B0503020204020204" pitchFamily="34" charset="-122"/>
                          <a:cs typeface="Times New Roman" panose="02020603050405020304"/>
                        </a:rPr>
                        <a:t>溶液由棕黄色变成浅绿色</a:t>
                      </a:r>
                      <a:endParaRPr lang="zh-CN" sz="900" kern="100">
                        <a:effectLst/>
                        <a:latin typeface="宋体" panose="02010600030101010101" pitchFamily="2" charset="-122"/>
                        <a:cs typeface="Courier New" panose="02070309020205020404"/>
                      </a:endParaRPr>
                    </a:p>
                  </a:txBody>
                  <a:tcPr marL="58046" marR="5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200" kern="100">
                          <a:effectLst/>
                          <a:latin typeface="Times New Roman" panose="02020603050405020304"/>
                          <a:ea typeface="微软雅黑" panose="020B0503020204020204" pitchFamily="34" charset="-122"/>
                          <a:cs typeface="Courier New" panose="02070309020205020404"/>
                        </a:rPr>
                        <a:t>Fe</a:t>
                      </a:r>
                      <a:r>
                        <a:rPr lang="en-US" sz="2200" kern="100" baseline="30000">
                          <a:effectLst/>
                          <a:latin typeface="Times New Roman" panose="02020603050405020304"/>
                          <a:ea typeface="微软雅黑" panose="020B0503020204020204" pitchFamily="34" charset="-122"/>
                          <a:cs typeface="Courier New" panose="02070309020205020404"/>
                        </a:rPr>
                        <a:t>3</a:t>
                      </a:r>
                      <a:r>
                        <a:rPr lang="zh-CN" sz="2200" kern="100" baseline="30000">
                          <a:effectLst/>
                          <a:latin typeface="Times New Roman" panose="02020603050405020304"/>
                          <a:ea typeface="微软雅黑" panose="020B0503020204020204" pitchFamily="34" charset="-122"/>
                          <a:cs typeface="Times New Roman" panose="02020603050405020304"/>
                        </a:rPr>
                        <a:t>＋</a:t>
                      </a:r>
                      <a:r>
                        <a:rPr lang="zh-CN" sz="2200" kern="100">
                          <a:effectLst/>
                          <a:latin typeface="Times New Roman" panose="02020603050405020304"/>
                          <a:ea typeface="微软雅黑" panose="020B0503020204020204" pitchFamily="34" charset="-122"/>
                          <a:cs typeface="Times New Roman" panose="02020603050405020304"/>
                        </a:rPr>
                        <a:t>＋</a:t>
                      </a:r>
                      <a:r>
                        <a:rPr lang="en-US" sz="2200" kern="100">
                          <a:effectLst/>
                          <a:latin typeface="Times New Roman" panose="02020603050405020304"/>
                          <a:ea typeface="微软雅黑" panose="020B0503020204020204" pitchFamily="34" charset="-122"/>
                          <a:cs typeface="Courier New" panose="02070309020205020404"/>
                        </a:rPr>
                        <a:t>Fe</a:t>
                      </a:r>
                      <a:r>
                        <a:rPr lang="en-US" sz="2200" kern="100" spc="-80">
                          <a:effectLst/>
                          <a:latin typeface="Times New Roman" panose="02020603050405020304"/>
                          <a:ea typeface="微软雅黑" panose="020B0503020204020204" pitchFamily="34" charset="-122"/>
                          <a:cs typeface="Courier New" panose="02070309020205020404"/>
                        </a:rPr>
                        <a:t>==</a:t>
                      </a:r>
                      <a:r>
                        <a:rPr lang="en-US" sz="2200" kern="100">
                          <a:effectLst/>
                          <a:latin typeface="Times New Roman" panose="02020603050405020304"/>
                          <a:ea typeface="微软雅黑" panose="020B0503020204020204" pitchFamily="34" charset="-122"/>
                          <a:cs typeface="Courier New" panose="02070309020205020404"/>
                        </a:rPr>
                        <a:t>=2Fe</a:t>
                      </a:r>
                      <a:r>
                        <a:rPr lang="en-US" sz="2200" kern="100" baseline="30000">
                          <a:effectLst/>
                          <a:latin typeface="Times New Roman" panose="02020603050405020304"/>
                          <a:ea typeface="微软雅黑" panose="020B0503020204020204" pitchFamily="34" charset="-122"/>
                          <a:cs typeface="Courier New" panose="02070309020205020404"/>
                        </a:rPr>
                        <a:t>2</a:t>
                      </a:r>
                      <a:r>
                        <a:rPr lang="zh-CN" sz="2200" kern="100" baseline="30000">
                          <a:effectLst/>
                          <a:latin typeface="Times New Roman" panose="02020603050405020304"/>
                          <a:ea typeface="微软雅黑" panose="020B0503020204020204" pitchFamily="34" charset="-122"/>
                          <a:cs typeface="Times New Roman" panose="02020603050405020304"/>
                        </a:rPr>
                        <a:t>＋</a:t>
                      </a:r>
                      <a:endParaRPr lang="zh-CN" sz="900" kern="100">
                        <a:effectLst/>
                        <a:latin typeface="宋体" panose="02010600030101010101" pitchFamily="2" charset="-122"/>
                        <a:cs typeface="Courier New" panose="02070309020205020404"/>
                      </a:endParaRPr>
                    </a:p>
                  </a:txBody>
                  <a:tcPr marL="58046" marR="5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200" kern="100">
                          <a:effectLst/>
                          <a:latin typeface="Times New Roman" panose="02020603050405020304"/>
                          <a:ea typeface="微软雅黑" panose="020B0503020204020204" pitchFamily="34" charset="-122"/>
                          <a:cs typeface="Times New Roman" panose="02020603050405020304"/>
                        </a:rPr>
                        <a:t>铁单质具有还原性</a:t>
                      </a:r>
                      <a:endParaRPr lang="zh-CN" sz="900" kern="100">
                        <a:effectLst/>
                        <a:latin typeface="宋体" panose="02010600030101010101" pitchFamily="2" charset="-122"/>
                        <a:cs typeface="Courier New" panose="02070309020205020404"/>
                      </a:endParaRPr>
                    </a:p>
                  </a:txBody>
                  <a:tcPr marL="58046" marR="5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6122">
                <a:tc>
                  <a:txBody>
                    <a:bodyPr/>
                    <a:lstStyle/>
                    <a:p>
                      <a:pPr algn="ctr">
                        <a:lnSpc>
                          <a:spcPct val="150000"/>
                        </a:lnSpc>
                        <a:spcAft>
                          <a:spcPts val="0"/>
                        </a:spcAft>
                        <a:tabLst>
                          <a:tab pos="2610485" algn="l"/>
                        </a:tabLst>
                      </a:pPr>
                      <a:r>
                        <a:rPr lang="en-US" sz="2200" kern="100">
                          <a:effectLst/>
                          <a:latin typeface="Times New Roman" panose="02020603050405020304"/>
                          <a:ea typeface="微软雅黑" panose="020B0503020204020204" pitchFamily="34" charset="-122"/>
                          <a:cs typeface="Courier New" panose="02070309020205020404"/>
                        </a:rPr>
                        <a:t>D</a:t>
                      </a:r>
                      <a:endParaRPr lang="zh-CN" sz="900" kern="100">
                        <a:effectLst/>
                        <a:latin typeface="宋体" panose="02010600030101010101" pitchFamily="2" charset="-122"/>
                        <a:cs typeface="Courier New" panose="02070309020205020404"/>
                      </a:endParaRPr>
                    </a:p>
                  </a:txBody>
                  <a:tcPr marL="58046" marR="5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200" kern="100">
                          <a:effectLst/>
                          <a:latin typeface="Times New Roman" panose="02020603050405020304"/>
                          <a:ea typeface="微软雅黑" panose="020B0503020204020204" pitchFamily="34" charset="-122"/>
                          <a:cs typeface="Times New Roman" panose="02020603050405020304"/>
                        </a:rPr>
                        <a:t>在氯化铁溶液中加入铜粉</a:t>
                      </a:r>
                      <a:endParaRPr lang="zh-CN" sz="900" kern="100">
                        <a:effectLst/>
                        <a:latin typeface="宋体" panose="02010600030101010101" pitchFamily="2" charset="-122"/>
                        <a:cs typeface="Courier New" panose="02070309020205020404"/>
                      </a:endParaRPr>
                    </a:p>
                  </a:txBody>
                  <a:tcPr marL="58046" marR="5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200" kern="100">
                          <a:effectLst/>
                          <a:latin typeface="Times New Roman" panose="02020603050405020304"/>
                          <a:ea typeface="微软雅黑" panose="020B0503020204020204" pitchFamily="34" charset="-122"/>
                          <a:cs typeface="Times New Roman" panose="02020603050405020304"/>
                        </a:rPr>
                        <a:t>溶液由蓝色变成棕黄色</a:t>
                      </a:r>
                      <a:endParaRPr lang="zh-CN" sz="900" kern="100">
                        <a:effectLst/>
                        <a:latin typeface="宋体" panose="02010600030101010101" pitchFamily="2" charset="-122"/>
                        <a:cs typeface="Courier New" panose="02070309020205020404"/>
                      </a:endParaRPr>
                    </a:p>
                  </a:txBody>
                  <a:tcPr marL="58046" marR="5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200" kern="100">
                          <a:effectLst/>
                          <a:latin typeface="Times New Roman" panose="02020603050405020304"/>
                          <a:ea typeface="微软雅黑" panose="020B0503020204020204" pitchFamily="34" charset="-122"/>
                          <a:cs typeface="Courier New" panose="02070309020205020404"/>
                        </a:rPr>
                        <a:t>2Fe</a:t>
                      </a:r>
                      <a:r>
                        <a:rPr lang="en-US" sz="2200" kern="100" baseline="30000">
                          <a:effectLst/>
                          <a:latin typeface="Times New Roman" panose="02020603050405020304"/>
                          <a:ea typeface="微软雅黑" panose="020B0503020204020204" pitchFamily="34" charset="-122"/>
                          <a:cs typeface="Courier New" panose="02070309020205020404"/>
                        </a:rPr>
                        <a:t>3</a:t>
                      </a:r>
                      <a:r>
                        <a:rPr lang="zh-CN" sz="2200" kern="100" baseline="30000">
                          <a:effectLst/>
                          <a:latin typeface="Times New Roman" panose="02020603050405020304"/>
                          <a:ea typeface="微软雅黑" panose="020B0503020204020204" pitchFamily="34" charset="-122"/>
                          <a:cs typeface="Times New Roman" panose="02020603050405020304"/>
                        </a:rPr>
                        <a:t>＋</a:t>
                      </a:r>
                      <a:r>
                        <a:rPr lang="zh-CN" sz="2200" kern="100">
                          <a:effectLst/>
                          <a:latin typeface="Times New Roman" panose="02020603050405020304"/>
                          <a:ea typeface="微软雅黑" panose="020B0503020204020204" pitchFamily="34" charset="-122"/>
                          <a:cs typeface="Times New Roman" panose="02020603050405020304"/>
                        </a:rPr>
                        <a:t>＋</a:t>
                      </a:r>
                      <a:r>
                        <a:rPr lang="en-US" sz="2200" kern="100">
                          <a:effectLst/>
                          <a:latin typeface="Times New Roman" panose="02020603050405020304"/>
                          <a:ea typeface="微软雅黑" panose="020B0503020204020204" pitchFamily="34" charset="-122"/>
                          <a:cs typeface="Courier New" panose="02070309020205020404"/>
                        </a:rPr>
                        <a:t>Cu</a:t>
                      </a:r>
                      <a:r>
                        <a:rPr lang="en-US" sz="2200" kern="100" spc="-80">
                          <a:effectLst/>
                          <a:latin typeface="Times New Roman" panose="02020603050405020304"/>
                          <a:ea typeface="微软雅黑" panose="020B0503020204020204" pitchFamily="34" charset="-122"/>
                          <a:cs typeface="Courier New" panose="02070309020205020404"/>
                        </a:rPr>
                        <a:t>==</a:t>
                      </a:r>
                      <a:r>
                        <a:rPr lang="en-US" sz="2200" kern="100">
                          <a:effectLst/>
                          <a:latin typeface="Times New Roman" panose="02020603050405020304"/>
                          <a:ea typeface="微软雅黑" panose="020B0503020204020204" pitchFamily="34" charset="-122"/>
                          <a:cs typeface="Courier New" panose="02070309020205020404"/>
                        </a:rPr>
                        <a:t>=2Fe</a:t>
                      </a:r>
                      <a:r>
                        <a:rPr lang="en-US" sz="2200" kern="100" baseline="30000">
                          <a:effectLst/>
                          <a:latin typeface="Times New Roman" panose="02020603050405020304"/>
                          <a:ea typeface="微软雅黑" panose="020B0503020204020204" pitchFamily="34" charset="-122"/>
                          <a:cs typeface="Courier New" panose="02070309020205020404"/>
                        </a:rPr>
                        <a:t>2</a:t>
                      </a:r>
                      <a:r>
                        <a:rPr lang="zh-CN" sz="2200" kern="100" baseline="30000">
                          <a:effectLst/>
                          <a:latin typeface="Times New Roman" panose="02020603050405020304"/>
                          <a:ea typeface="微软雅黑" panose="020B0503020204020204" pitchFamily="34" charset="-122"/>
                          <a:cs typeface="Times New Roman" panose="02020603050405020304"/>
                        </a:rPr>
                        <a:t>＋</a:t>
                      </a:r>
                      <a:r>
                        <a:rPr lang="zh-CN" sz="2200" kern="100">
                          <a:effectLst/>
                          <a:latin typeface="Times New Roman" panose="02020603050405020304"/>
                          <a:ea typeface="微软雅黑" panose="020B0503020204020204" pitchFamily="34" charset="-122"/>
                          <a:cs typeface="Times New Roman" panose="02020603050405020304"/>
                        </a:rPr>
                        <a:t>＋</a:t>
                      </a:r>
                      <a:r>
                        <a:rPr lang="en-US" sz="2200" kern="100">
                          <a:effectLst/>
                          <a:latin typeface="Times New Roman" panose="02020603050405020304"/>
                          <a:ea typeface="微软雅黑" panose="020B0503020204020204" pitchFamily="34" charset="-122"/>
                          <a:cs typeface="Courier New" panose="02070309020205020404"/>
                        </a:rPr>
                        <a:t>Cu</a:t>
                      </a:r>
                      <a:r>
                        <a:rPr lang="en-US" sz="2200" kern="100" baseline="30000">
                          <a:effectLst/>
                          <a:latin typeface="Times New Roman" panose="02020603050405020304"/>
                          <a:ea typeface="微软雅黑" panose="020B0503020204020204" pitchFamily="34" charset="-122"/>
                          <a:cs typeface="Courier New" panose="02070309020205020404"/>
                        </a:rPr>
                        <a:t>2</a:t>
                      </a:r>
                      <a:r>
                        <a:rPr lang="zh-CN" sz="2200" kern="100" baseline="30000">
                          <a:effectLst/>
                          <a:latin typeface="Times New Roman" panose="02020603050405020304"/>
                          <a:ea typeface="微软雅黑" panose="020B0503020204020204" pitchFamily="34" charset="-122"/>
                          <a:cs typeface="Times New Roman" panose="02020603050405020304"/>
                        </a:rPr>
                        <a:t>＋</a:t>
                      </a:r>
                      <a:endParaRPr lang="zh-CN" sz="900" kern="100">
                        <a:effectLst/>
                        <a:latin typeface="宋体" panose="02010600030101010101" pitchFamily="2" charset="-122"/>
                        <a:cs typeface="Courier New" panose="02070309020205020404"/>
                      </a:endParaRPr>
                    </a:p>
                  </a:txBody>
                  <a:tcPr marL="58046" marR="5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200" kern="100" dirty="0">
                          <a:effectLst/>
                          <a:latin typeface="Times New Roman" panose="02020603050405020304"/>
                          <a:ea typeface="微软雅黑" panose="020B0503020204020204" pitchFamily="34" charset="-122"/>
                          <a:cs typeface="Courier New" panose="02070309020205020404"/>
                        </a:rPr>
                        <a:t>Fe</a:t>
                      </a:r>
                      <a:r>
                        <a:rPr lang="en-US" sz="2200" kern="100" baseline="30000" dirty="0">
                          <a:effectLst/>
                          <a:latin typeface="Times New Roman" panose="02020603050405020304"/>
                          <a:ea typeface="微软雅黑" panose="020B0503020204020204" pitchFamily="34" charset="-122"/>
                          <a:cs typeface="Courier New" panose="02070309020205020404"/>
                        </a:rPr>
                        <a:t>3</a:t>
                      </a:r>
                      <a:r>
                        <a:rPr lang="zh-CN" sz="2200" kern="100" baseline="30000" dirty="0">
                          <a:effectLst/>
                          <a:latin typeface="Times New Roman" panose="02020603050405020304"/>
                          <a:ea typeface="微软雅黑" panose="020B0503020204020204" pitchFamily="34" charset="-122"/>
                          <a:cs typeface="Times New Roman" panose="02020603050405020304"/>
                        </a:rPr>
                        <a:t>＋</a:t>
                      </a:r>
                      <a:r>
                        <a:rPr lang="zh-CN" sz="2200" kern="100" dirty="0">
                          <a:effectLst/>
                          <a:latin typeface="Times New Roman" panose="02020603050405020304"/>
                          <a:ea typeface="微软雅黑" panose="020B0503020204020204" pitchFamily="34" charset="-122"/>
                          <a:cs typeface="Times New Roman" panose="02020603050405020304"/>
                        </a:rPr>
                        <a:t>具有氧化性</a:t>
                      </a:r>
                      <a:endParaRPr lang="zh-CN" sz="900" kern="100" dirty="0">
                        <a:effectLst/>
                        <a:latin typeface="宋体" panose="02010600030101010101" pitchFamily="2" charset="-122"/>
                        <a:cs typeface="Courier New" panose="02070309020205020404"/>
                      </a:endParaRPr>
                    </a:p>
                  </a:txBody>
                  <a:tcPr marL="58046" marR="58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4486" y="1266363"/>
            <a:ext cx="11243394" cy="3047990"/>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氯气能够将</a:t>
            </a:r>
            <a:r>
              <a:rPr lang="en-US" altLang="zh-CN" sz="2600" b="1" kern="100" dirty="0">
                <a:solidFill>
                  <a:srgbClr val="0000FF"/>
                </a:solidFill>
                <a:latin typeface="Times New Roman" panose="02020603050405020304"/>
                <a:ea typeface="仿宋_GB2312"/>
                <a:cs typeface="Courier New" panose="02070309020205020404"/>
              </a:rPr>
              <a:t>Fe</a:t>
            </a:r>
            <a:r>
              <a:rPr lang="en-US" altLang="zh-CN" sz="2600" b="1" kern="100" baseline="30000" dirty="0">
                <a:solidFill>
                  <a:srgbClr val="0000FF"/>
                </a:solidFill>
                <a:latin typeface="Times New Roman" panose="02020603050405020304"/>
                <a:ea typeface="仿宋_GB2312"/>
                <a:cs typeface="Courier New" panose="02070309020205020404"/>
              </a:rPr>
              <a:t>2</a:t>
            </a:r>
            <a:r>
              <a:rPr lang="zh-CN" altLang="zh-CN" sz="2600" b="1" kern="100" baseline="300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a:t>
            </a:r>
            <a:r>
              <a:rPr lang="zh-CN" altLang="zh-CN" sz="2600" b="1" kern="100" dirty="0">
                <a:solidFill>
                  <a:srgbClr val="0000FF"/>
                </a:solidFill>
                <a:latin typeface="Times New Roman" panose="02020603050405020304"/>
                <a:ea typeface="仿宋_GB2312"/>
                <a:cs typeface="Times New Roman" panose="02020603050405020304"/>
              </a:rPr>
              <a:t>浅绿色</a:t>
            </a:r>
            <a:r>
              <a:rPr lang="en-US" altLang="zh-CN" sz="2600" b="1" kern="100" dirty="0">
                <a:solidFill>
                  <a:srgbClr val="0000FF"/>
                </a:solidFill>
                <a:latin typeface="Times New Roman" panose="02020603050405020304"/>
                <a:ea typeface="仿宋_GB2312"/>
                <a:cs typeface="Courier New" panose="02070309020205020404"/>
              </a:rPr>
              <a:t>)</a:t>
            </a:r>
            <a:r>
              <a:rPr lang="zh-CN" altLang="zh-CN" sz="2600" b="1" kern="100" dirty="0">
                <a:solidFill>
                  <a:srgbClr val="0000FF"/>
                </a:solidFill>
                <a:latin typeface="Times New Roman" panose="02020603050405020304"/>
                <a:ea typeface="仿宋_GB2312"/>
                <a:cs typeface="Times New Roman" panose="02020603050405020304"/>
              </a:rPr>
              <a:t>氧化为</a:t>
            </a:r>
            <a:r>
              <a:rPr lang="en-US" altLang="zh-CN" sz="2600" b="1" kern="100" dirty="0">
                <a:solidFill>
                  <a:srgbClr val="0000FF"/>
                </a:solidFill>
                <a:latin typeface="Times New Roman" panose="02020603050405020304"/>
                <a:ea typeface="仿宋_GB2312"/>
                <a:cs typeface="Courier New" panose="02070309020205020404"/>
              </a:rPr>
              <a:t>Fe</a:t>
            </a:r>
            <a:r>
              <a:rPr lang="en-US" altLang="zh-CN" sz="2600" b="1" kern="100" baseline="30000" dirty="0">
                <a:solidFill>
                  <a:srgbClr val="0000FF"/>
                </a:solidFill>
                <a:latin typeface="Times New Roman" panose="02020603050405020304"/>
                <a:ea typeface="仿宋_GB2312"/>
                <a:cs typeface="Courier New" panose="02070309020205020404"/>
              </a:rPr>
              <a:t>3</a:t>
            </a:r>
            <a:r>
              <a:rPr lang="zh-CN" altLang="zh-CN" sz="2600" b="1" kern="100" baseline="300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a:t>
            </a:r>
            <a:r>
              <a:rPr lang="zh-CN" altLang="zh-CN" sz="2600" b="1" kern="100" dirty="0">
                <a:solidFill>
                  <a:srgbClr val="0000FF"/>
                </a:solidFill>
                <a:latin typeface="Times New Roman" panose="02020603050405020304"/>
                <a:ea typeface="仿宋_GB2312"/>
                <a:cs typeface="Times New Roman" panose="02020603050405020304"/>
              </a:rPr>
              <a:t>棕黄色</a:t>
            </a:r>
            <a:r>
              <a:rPr lang="en-US" altLang="zh-CN" sz="2600" b="1" kern="100" dirty="0">
                <a:solidFill>
                  <a:srgbClr val="0000FF"/>
                </a:solidFill>
                <a:latin typeface="Times New Roman" panose="02020603050405020304"/>
                <a:ea typeface="仿宋_GB2312"/>
                <a:cs typeface="Courier New" panose="02070309020205020404"/>
              </a:rPr>
              <a:t>)</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项正确；锌置换出铁，锌逐渐溶解，溶液变为无色，且析出黑色固体，实验现象错误，由于本题探究铁及其化合物的性质，实验结论应是</a:t>
            </a:r>
            <a:r>
              <a:rPr lang="en-US" altLang="zh-CN" sz="2600" b="1" kern="100" dirty="0">
                <a:solidFill>
                  <a:srgbClr val="0000FF"/>
                </a:solidFill>
                <a:latin typeface="Times New Roman" panose="02020603050405020304"/>
                <a:ea typeface="仿宋_GB2312"/>
                <a:cs typeface="Courier New" panose="02070309020205020404"/>
              </a:rPr>
              <a:t>Fe</a:t>
            </a:r>
            <a:r>
              <a:rPr lang="en-US" altLang="zh-CN" sz="2600" b="1" kern="100" baseline="30000" dirty="0">
                <a:solidFill>
                  <a:srgbClr val="0000FF"/>
                </a:solidFill>
                <a:latin typeface="Times New Roman" panose="02020603050405020304"/>
                <a:ea typeface="仿宋_GB2312"/>
                <a:cs typeface="Courier New" panose="02070309020205020404"/>
              </a:rPr>
              <a:t>2</a:t>
            </a:r>
            <a:r>
              <a:rPr lang="zh-CN" altLang="zh-CN" sz="2600" b="1" kern="100" baseline="30000" dirty="0">
                <a:solidFill>
                  <a:srgbClr val="0000FF"/>
                </a:solidFill>
                <a:latin typeface="Times New Roman" panose="02020603050405020304"/>
                <a:ea typeface="仿宋_GB2312"/>
                <a:cs typeface="Times New Roman" panose="02020603050405020304"/>
              </a:rPr>
              <a:t>＋</a:t>
            </a:r>
            <a:r>
              <a:rPr lang="zh-CN" altLang="zh-CN" sz="2600" b="1" kern="100" dirty="0">
                <a:solidFill>
                  <a:srgbClr val="0000FF"/>
                </a:solidFill>
                <a:latin typeface="Times New Roman" panose="02020603050405020304"/>
                <a:ea typeface="仿宋_GB2312"/>
                <a:cs typeface="Times New Roman" panose="02020603050405020304"/>
              </a:rPr>
              <a:t>具有氧化性，</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项错误；</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项，离子方程式错误，正确的离子方程式应为</a:t>
            </a:r>
            <a:r>
              <a:rPr lang="en-US" altLang="zh-CN" sz="2600" b="1" kern="100" dirty="0">
                <a:solidFill>
                  <a:srgbClr val="0000FF"/>
                </a:solidFill>
                <a:latin typeface="Times New Roman" panose="02020603050405020304"/>
                <a:ea typeface="仿宋_GB2312"/>
                <a:cs typeface="Courier New" panose="02070309020205020404"/>
              </a:rPr>
              <a:t>2Fe</a:t>
            </a:r>
            <a:r>
              <a:rPr lang="en-US" altLang="zh-CN" sz="2600" b="1" kern="100" baseline="30000" dirty="0">
                <a:solidFill>
                  <a:srgbClr val="0000FF"/>
                </a:solidFill>
                <a:latin typeface="Times New Roman" panose="02020603050405020304"/>
                <a:ea typeface="仿宋_GB2312"/>
                <a:cs typeface="Courier New" panose="02070309020205020404"/>
              </a:rPr>
              <a:t>3</a:t>
            </a:r>
            <a:r>
              <a:rPr lang="zh-CN" altLang="zh-CN" sz="2600" b="1" kern="100" baseline="30000" dirty="0">
                <a:solidFill>
                  <a:srgbClr val="0000FF"/>
                </a:solidFill>
                <a:latin typeface="Times New Roman" panose="02020603050405020304"/>
                <a:ea typeface="仿宋_GB2312"/>
                <a:cs typeface="Times New Roman" panose="02020603050405020304"/>
              </a:rPr>
              <a:t>＋</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Fe</a:t>
            </a:r>
            <a:r>
              <a:rPr lang="en-US" altLang="zh-CN" sz="2600" b="1" kern="100" spc="-80" dirty="0">
                <a:solidFill>
                  <a:srgbClr val="0000FF"/>
                </a:solidFill>
                <a:latin typeface="Times New Roman" panose="02020603050405020304"/>
                <a:ea typeface="仿宋_GB2312"/>
                <a:cs typeface="Courier New" panose="02070309020205020404"/>
              </a:rPr>
              <a:t>==</a:t>
            </a:r>
            <a:r>
              <a:rPr lang="en-US" altLang="zh-CN" sz="2600" b="1" kern="100" dirty="0">
                <a:solidFill>
                  <a:srgbClr val="0000FF"/>
                </a:solidFill>
                <a:latin typeface="Times New Roman" panose="02020603050405020304"/>
                <a:ea typeface="仿宋_GB2312"/>
                <a:cs typeface="Courier New" panose="02070309020205020404"/>
              </a:rPr>
              <a:t>=3Fe</a:t>
            </a:r>
            <a:r>
              <a:rPr lang="en-US" altLang="zh-CN" sz="2600" b="1" kern="100" baseline="30000" dirty="0">
                <a:solidFill>
                  <a:srgbClr val="0000FF"/>
                </a:solidFill>
                <a:latin typeface="Times New Roman" panose="02020603050405020304"/>
                <a:ea typeface="仿宋_GB2312"/>
                <a:cs typeface="Courier New" panose="02070309020205020404"/>
              </a:rPr>
              <a:t>2</a:t>
            </a:r>
            <a:r>
              <a:rPr lang="zh-CN" altLang="zh-CN" sz="2600" b="1" kern="100" baseline="30000" dirty="0">
                <a:solidFill>
                  <a:srgbClr val="0000FF"/>
                </a:solidFill>
                <a:latin typeface="Times New Roman" panose="02020603050405020304"/>
                <a:ea typeface="仿宋_GB2312"/>
                <a:cs typeface="Times New Roman" panose="02020603050405020304"/>
              </a:rPr>
              <a:t>＋</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项错误；</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项，实验现象应该是铜粉逐渐溶解，溶液由棕黄色变为蓝色，</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项错误</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549426"/>
            <a:ext cx="11654075" cy="723251"/>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6.</a:t>
            </a:r>
            <a:r>
              <a:rPr lang="zh-CN" altLang="zh-CN" sz="2600" kern="100" dirty="0">
                <a:latin typeface="Times New Roman" panose="02020603050405020304"/>
                <a:ea typeface="微软雅黑" panose="020B0503020204020204" pitchFamily="34" charset="-122"/>
                <a:cs typeface="Times New Roman" panose="02020603050405020304"/>
              </a:rPr>
              <a:t>已知</a:t>
            </a: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为常见的金属单质，根据如图所示的关系，下列叙述中正确的是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9" name="矩形 8"/>
          <p:cNvSpPr/>
          <p:nvPr/>
        </p:nvSpPr>
        <p:spPr>
          <a:xfrm>
            <a:off x="516880" y="3246612"/>
            <a:ext cx="11397613" cy="252374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a:t>
            </a:r>
            <a:r>
              <a:rPr lang="zh-CN" altLang="zh-CN" sz="2600" kern="100" dirty="0">
                <a:latin typeface="Times New Roman" panose="02020603050405020304"/>
                <a:ea typeface="微软雅黑" panose="020B0503020204020204" pitchFamily="34" charset="-122"/>
                <a:cs typeface="Times New Roman" panose="02020603050405020304"/>
              </a:rPr>
              <a:t>为</a:t>
            </a:r>
            <a:r>
              <a:rPr lang="en-US" altLang="zh-CN" sz="2600" kern="100" dirty="0">
                <a:latin typeface="Times New Roman" panose="02020603050405020304"/>
                <a:ea typeface="微软雅黑" panose="020B0503020204020204" pitchFamily="34" charset="-122"/>
                <a:cs typeface="Courier New" panose="02070309020205020404"/>
              </a:rPr>
              <a:t>Fe</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为</a:t>
            </a:r>
            <a:r>
              <a:rPr lang="en-US" altLang="zh-CN" sz="2600" kern="100" dirty="0">
                <a:latin typeface="Times New Roman" panose="02020603050405020304"/>
                <a:ea typeface="微软雅黑" panose="020B0503020204020204" pitchFamily="34" charset="-122"/>
                <a:cs typeface="Courier New" panose="02070309020205020404"/>
              </a:rPr>
              <a:t>Fe</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O</a:t>
            </a:r>
            <a:r>
              <a:rPr lang="en-US" altLang="zh-CN" sz="2600" kern="100" baseline="-25000" dirty="0">
                <a:latin typeface="Times New Roman" panose="02020603050405020304"/>
                <a:ea typeface="微软雅黑" panose="020B0503020204020204" pitchFamily="34" charset="-122"/>
                <a:cs typeface="Courier New" panose="02070309020205020404"/>
              </a:rPr>
              <a:t>3</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B.C</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溶液的颜色变化：浅绿色</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棕黄色</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en-US" altLang="zh-CN" sz="2600" kern="100" dirty="0">
                <a:latin typeface="宋体" panose="02010600030101010101" pitchFamily="2" charset="-122"/>
                <a:ea typeface="微软雅黑" panose="020B0503020204020204" pitchFamily="34" charset="-122"/>
                <a:cs typeface="Times New Roman" panose="02020603050405020304"/>
              </a:rPr>
              <a:t>④</a:t>
            </a:r>
            <a:r>
              <a:rPr lang="zh-CN" altLang="zh-CN" sz="2600" kern="100" dirty="0">
                <a:latin typeface="Times New Roman" panose="02020603050405020304"/>
                <a:ea typeface="微软雅黑" panose="020B0503020204020204" pitchFamily="34" charset="-122"/>
                <a:cs typeface="Times New Roman" panose="02020603050405020304"/>
              </a:rPr>
              <a:t>的离子方程式：</a:t>
            </a:r>
            <a:r>
              <a:rPr lang="en-US" altLang="zh-CN" sz="2600" kern="100" dirty="0">
                <a:latin typeface="Times New Roman" panose="02020603050405020304"/>
                <a:ea typeface="微软雅黑" panose="020B0503020204020204" pitchFamily="34" charset="-122"/>
                <a:cs typeface="Courier New" panose="02070309020205020404"/>
              </a:rPr>
              <a:t>Fe</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2Fe</a:t>
            </a:r>
            <a:r>
              <a:rPr lang="en-US" altLang="zh-CN" sz="2600" kern="100" baseline="30000" dirty="0">
                <a:latin typeface="Times New Roman" panose="02020603050405020304"/>
                <a:ea typeface="微软雅黑" panose="020B0503020204020204" pitchFamily="34" charset="-122"/>
                <a:cs typeface="Courier New" panose="02070309020205020404"/>
              </a:rPr>
              <a:t>3</a:t>
            </a:r>
            <a:r>
              <a:rPr lang="zh-CN" altLang="zh-CN" sz="2600" kern="100" baseline="30000" dirty="0">
                <a:latin typeface="Times New Roman" panose="02020603050405020304"/>
                <a:ea typeface="微软雅黑" panose="020B0503020204020204" pitchFamily="34" charset="-122"/>
                <a:cs typeface="Times New Roman" panose="02020603050405020304"/>
              </a:rPr>
              <a:t>＋</a:t>
            </a:r>
            <a:r>
              <a:rPr lang="en-US" altLang="zh-CN" sz="2600" kern="100" spc="-80" dirty="0">
                <a:latin typeface="Times New Roman" panose="02020603050405020304"/>
                <a:ea typeface="微软雅黑" panose="020B0503020204020204" pitchFamily="34" charset="-122"/>
                <a:cs typeface="Courier New" panose="02070309020205020404"/>
              </a:rPr>
              <a:t>==</a:t>
            </a:r>
            <a:r>
              <a:rPr lang="en-US" altLang="zh-CN" sz="2600" kern="100" dirty="0">
                <a:latin typeface="Times New Roman" panose="02020603050405020304"/>
                <a:ea typeface="微软雅黑" panose="020B0503020204020204" pitchFamily="34" charset="-122"/>
                <a:cs typeface="Courier New" panose="02070309020205020404"/>
              </a:rPr>
              <a:t>=3Fe</a:t>
            </a:r>
            <a:r>
              <a:rPr lang="en-US" altLang="zh-CN" sz="2600" kern="100" baseline="30000" dirty="0">
                <a:latin typeface="Times New Roman" panose="02020603050405020304"/>
                <a:ea typeface="微软雅黑" panose="020B0503020204020204" pitchFamily="34" charset="-122"/>
                <a:cs typeface="Courier New" panose="02070309020205020404"/>
              </a:rPr>
              <a:t>2</a:t>
            </a:r>
            <a:r>
              <a:rPr lang="zh-CN" altLang="zh-CN" sz="2600" kern="100" baseline="30000" dirty="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en-US" altLang="zh-CN" sz="2600" kern="100" dirty="0">
                <a:latin typeface="宋体" panose="02010600030101010101" pitchFamily="2" charset="-122"/>
                <a:ea typeface="微软雅黑" panose="020B0503020204020204" pitchFamily="34" charset="-122"/>
                <a:cs typeface="Times New Roman" panose="02020603050405020304"/>
              </a:rPr>
              <a:t>⑤</a:t>
            </a:r>
            <a:r>
              <a:rPr lang="zh-CN" altLang="zh-CN" sz="2600" kern="100" dirty="0">
                <a:latin typeface="Times New Roman" panose="02020603050405020304"/>
                <a:ea typeface="微软雅黑" panose="020B0503020204020204" pitchFamily="34" charset="-122"/>
                <a:cs typeface="Times New Roman" panose="02020603050405020304"/>
              </a:rPr>
              <a:t>的离子方程式：</a:t>
            </a:r>
            <a:r>
              <a:rPr lang="en-US" altLang="zh-CN" sz="2600" kern="100" dirty="0">
                <a:latin typeface="Times New Roman" panose="02020603050405020304"/>
                <a:ea typeface="微软雅黑" panose="020B0503020204020204" pitchFamily="34" charset="-122"/>
                <a:cs typeface="Courier New" panose="02070309020205020404"/>
              </a:rPr>
              <a:t>4Fe(OH)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O</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2H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O</a:t>
            </a:r>
            <a:r>
              <a:rPr lang="en-US" altLang="zh-CN" sz="2600" kern="100" spc="-80" dirty="0">
                <a:latin typeface="Times New Roman" panose="02020603050405020304"/>
                <a:ea typeface="微软雅黑" panose="020B0503020204020204" pitchFamily="34" charset="-122"/>
                <a:cs typeface="Courier New" panose="02070309020205020404"/>
              </a:rPr>
              <a:t>==</a:t>
            </a:r>
            <a:r>
              <a:rPr lang="en-US" altLang="zh-CN" sz="2600" kern="100" dirty="0">
                <a:latin typeface="Times New Roman" panose="02020603050405020304"/>
                <a:ea typeface="微软雅黑" panose="020B0503020204020204" pitchFamily="34" charset="-122"/>
                <a:cs typeface="Courier New" panose="02070309020205020404"/>
              </a:rPr>
              <a:t>=</a:t>
            </a:r>
            <a:r>
              <a:rPr lang="en-US" altLang="zh-CN" sz="2600" kern="100" dirty="0" smtClean="0">
                <a:latin typeface="Times New Roman" panose="02020603050405020304"/>
                <a:ea typeface="微软雅黑" panose="020B0503020204020204" pitchFamily="34" charset="-122"/>
                <a:cs typeface="Courier New" panose="02070309020205020404"/>
              </a:rPr>
              <a:t>4Fe(OH)</a:t>
            </a:r>
            <a:r>
              <a:rPr lang="en-US" altLang="zh-CN" sz="2600" kern="100" baseline="-25000" dirty="0" smtClean="0">
                <a:latin typeface="Times New Roman" panose="02020603050405020304"/>
                <a:ea typeface="微软雅黑" panose="020B0503020204020204" pitchFamily="34" charset="-122"/>
                <a:cs typeface="Courier New" panose="02070309020205020404"/>
              </a:rPr>
              <a:t>3</a:t>
            </a:r>
            <a:endParaRPr lang="zh-CN" altLang="zh-CN" sz="1050" kern="100" dirty="0">
              <a:latin typeface="宋体" panose="02010600030101010101" pitchFamily="2" charset="-122"/>
              <a:cs typeface="Courier New" panose="02070309020205020404"/>
            </a:endParaRPr>
          </a:p>
        </p:txBody>
      </p:sp>
      <p:sp>
        <p:nvSpPr>
          <p:cNvPr id="10" name="TextBox 9"/>
          <p:cNvSpPr txBox="1"/>
          <p:nvPr/>
        </p:nvSpPr>
        <p:spPr>
          <a:xfrm>
            <a:off x="11019217" y="700186"/>
            <a:ext cx="413179" cy="553998"/>
          </a:xfrm>
          <a:prstGeom prst="rect">
            <a:avLst/>
          </a:prstGeom>
          <a:noFill/>
        </p:spPr>
        <p:txBody>
          <a:bodyPr wrap="square" rtlCol="0">
            <a:spAutoFit/>
          </a:bodyPr>
          <a:lstStyle/>
          <a:p>
            <a:r>
              <a:rPr lang="en-US" altLang="zh-CN"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B</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pic>
        <p:nvPicPr>
          <p:cNvPr id="49154" name="Picture 2" descr="SJ442+"/>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31566" y="1254184"/>
            <a:ext cx="4694835" cy="199242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4486" y="1266363"/>
            <a:ext cx="11243394" cy="1847661"/>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由</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b="1" kern="100" dirty="0">
                <a:solidFill>
                  <a:srgbClr val="0000FF"/>
                </a:solidFill>
                <a:latin typeface="Times New Roman" panose="02020603050405020304"/>
                <a:ea typeface="仿宋_GB2312"/>
                <a:cs typeface="Times New Roman" panose="02020603050405020304"/>
              </a:rPr>
              <a:t>红褐色固体</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b="1" kern="100" dirty="0">
                <a:solidFill>
                  <a:srgbClr val="0000FF"/>
                </a:solidFill>
                <a:latin typeface="Times New Roman" panose="02020603050405020304"/>
                <a:ea typeface="仿宋_GB2312"/>
                <a:cs typeface="Times New Roman" panose="02020603050405020304"/>
              </a:rPr>
              <a:t>可知</a:t>
            </a:r>
            <a:r>
              <a:rPr lang="en-US" altLang="zh-CN" sz="2600" b="1" kern="100" dirty="0">
                <a:solidFill>
                  <a:srgbClr val="0000FF"/>
                </a:solidFill>
                <a:latin typeface="Times New Roman" panose="02020603050405020304"/>
                <a:ea typeface="仿宋_GB2312"/>
                <a:cs typeface="Courier New" panose="02070309020205020404"/>
              </a:rPr>
              <a:t>F</a:t>
            </a:r>
            <a:r>
              <a:rPr lang="zh-CN" altLang="zh-CN" sz="2600" b="1" kern="100" dirty="0">
                <a:solidFill>
                  <a:srgbClr val="0000FF"/>
                </a:solidFill>
                <a:latin typeface="Times New Roman" panose="02020603050405020304"/>
                <a:ea typeface="仿宋_GB2312"/>
                <a:cs typeface="Times New Roman" panose="02020603050405020304"/>
              </a:rPr>
              <a:t>是</a:t>
            </a:r>
            <a:r>
              <a:rPr lang="en-US" altLang="zh-CN" sz="2600" b="1" kern="100" dirty="0">
                <a:solidFill>
                  <a:srgbClr val="0000FF"/>
                </a:solidFill>
                <a:latin typeface="Times New Roman" panose="02020603050405020304"/>
                <a:ea typeface="仿宋_GB2312"/>
                <a:cs typeface="Courier New" panose="02070309020205020404"/>
              </a:rPr>
              <a:t>Fe(OH)</a:t>
            </a:r>
            <a:r>
              <a:rPr lang="en-US" altLang="zh-CN" sz="2600" b="1" kern="100" baseline="-25000" dirty="0">
                <a:solidFill>
                  <a:srgbClr val="0000FF"/>
                </a:solidFill>
                <a:latin typeface="Times New Roman" panose="02020603050405020304"/>
                <a:ea typeface="仿宋_GB2312"/>
                <a:cs typeface="Courier New" panose="02070309020205020404"/>
              </a:rPr>
              <a:t>3</a:t>
            </a:r>
            <a:r>
              <a:rPr lang="zh-CN" altLang="zh-CN" sz="2600" b="1" kern="100" dirty="0">
                <a:solidFill>
                  <a:srgbClr val="0000FF"/>
                </a:solidFill>
                <a:latin typeface="Times New Roman" panose="02020603050405020304"/>
                <a:ea typeface="仿宋_GB2312"/>
                <a:cs typeface="Times New Roman" panose="02020603050405020304"/>
              </a:rPr>
              <a:t>，从而得出</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为</a:t>
            </a:r>
            <a:r>
              <a:rPr lang="en-US" altLang="zh-CN" sz="2600" b="1" kern="100" dirty="0">
                <a:solidFill>
                  <a:srgbClr val="0000FF"/>
                </a:solidFill>
                <a:latin typeface="Times New Roman" panose="02020603050405020304"/>
                <a:ea typeface="仿宋_GB2312"/>
                <a:cs typeface="Courier New" panose="02070309020205020404"/>
              </a:rPr>
              <a:t>Fe</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b="1" kern="100" dirty="0">
                <a:solidFill>
                  <a:srgbClr val="0000FF"/>
                </a:solidFill>
                <a:latin typeface="Times New Roman" panose="02020603050405020304"/>
                <a:ea typeface="仿宋_GB2312"/>
                <a:cs typeface="Times New Roman" panose="02020603050405020304"/>
              </a:rPr>
              <a:t>黑色晶体</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为</a:t>
            </a:r>
            <a:r>
              <a:rPr lang="en-US" altLang="zh-CN" sz="2600" b="1" kern="100" dirty="0">
                <a:solidFill>
                  <a:srgbClr val="0000FF"/>
                </a:solidFill>
                <a:latin typeface="Times New Roman" panose="02020603050405020304"/>
                <a:ea typeface="仿宋_GB2312"/>
                <a:cs typeface="Courier New" panose="02070309020205020404"/>
              </a:rPr>
              <a:t>Fe</a:t>
            </a:r>
            <a:r>
              <a:rPr lang="en-US" altLang="zh-CN" sz="2600" b="1" kern="100" baseline="-25000" dirty="0">
                <a:solidFill>
                  <a:srgbClr val="0000FF"/>
                </a:solidFill>
                <a:latin typeface="Times New Roman" panose="02020603050405020304"/>
                <a:ea typeface="仿宋_GB2312"/>
                <a:cs typeface="Courier New" panose="02070309020205020404"/>
              </a:rPr>
              <a:t>3</a:t>
            </a:r>
            <a:r>
              <a:rPr lang="en-US" altLang="zh-CN" sz="2600" b="1" kern="100" dirty="0">
                <a:solidFill>
                  <a:srgbClr val="0000FF"/>
                </a:solidFill>
                <a:latin typeface="Times New Roman" panose="02020603050405020304"/>
                <a:ea typeface="仿宋_GB2312"/>
                <a:cs typeface="Courier New" panose="02070309020205020404"/>
              </a:rPr>
              <a:t>O</a:t>
            </a:r>
            <a:r>
              <a:rPr lang="en-US" altLang="zh-CN" sz="2600" b="1" kern="100" baseline="-25000" dirty="0">
                <a:solidFill>
                  <a:srgbClr val="0000FF"/>
                </a:solidFill>
                <a:latin typeface="Times New Roman" panose="02020603050405020304"/>
                <a:ea typeface="仿宋_GB2312"/>
                <a:cs typeface="Courier New" panose="02070309020205020404"/>
              </a:rPr>
              <a:t>4</a:t>
            </a:r>
            <a:r>
              <a:rPr lang="zh-CN" altLang="zh-CN" sz="2600" b="1" kern="100" dirty="0">
                <a:solidFill>
                  <a:srgbClr val="0000FF"/>
                </a:solidFill>
                <a:latin typeface="Times New Roman" panose="02020603050405020304"/>
                <a:ea typeface="仿宋_GB2312"/>
                <a:cs typeface="Times New Roman" panose="02020603050405020304"/>
              </a:rPr>
              <a:t>，继而推出</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为</a:t>
            </a:r>
            <a:r>
              <a:rPr lang="en-US" altLang="zh-CN" sz="2600" b="1" kern="100" dirty="0">
                <a:solidFill>
                  <a:srgbClr val="0000FF"/>
                </a:solidFill>
                <a:latin typeface="Times New Roman" panose="02020603050405020304"/>
                <a:ea typeface="仿宋_GB2312"/>
                <a:cs typeface="Courier New" panose="02070309020205020404"/>
              </a:rPr>
              <a:t>FeCl</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为</a:t>
            </a:r>
            <a:r>
              <a:rPr lang="en-US" altLang="zh-CN" sz="2600" b="1" kern="100" dirty="0">
                <a:solidFill>
                  <a:srgbClr val="0000FF"/>
                </a:solidFill>
                <a:latin typeface="Times New Roman" panose="02020603050405020304"/>
                <a:ea typeface="仿宋_GB2312"/>
                <a:cs typeface="Courier New" panose="02070309020205020404"/>
              </a:rPr>
              <a:t>FeCl</a:t>
            </a:r>
            <a:r>
              <a:rPr lang="en-US" altLang="zh-CN" sz="2600" b="1" kern="100" baseline="-25000" dirty="0">
                <a:solidFill>
                  <a:srgbClr val="0000FF"/>
                </a:solidFill>
                <a:latin typeface="Times New Roman" panose="02020603050405020304"/>
                <a:ea typeface="仿宋_GB2312"/>
                <a:cs typeface="Courier New" panose="02070309020205020404"/>
              </a:rPr>
              <a:t>3</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E</a:t>
            </a:r>
            <a:r>
              <a:rPr lang="zh-CN" altLang="zh-CN" sz="2600" b="1" kern="100" dirty="0">
                <a:solidFill>
                  <a:srgbClr val="0000FF"/>
                </a:solidFill>
                <a:latin typeface="Times New Roman" panose="02020603050405020304"/>
                <a:ea typeface="仿宋_GB2312"/>
                <a:cs typeface="Times New Roman" panose="02020603050405020304"/>
              </a:rPr>
              <a:t>为</a:t>
            </a:r>
            <a:r>
              <a:rPr lang="en-US" altLang="zh-CN" sz="2600" b="1" kern="100" dirty="0">
                <a:solidFill>
                  <a:srgbClr val="0000FF"/>
                </a:solidFill>
                <a:latin typeface="Times New Roman" panose="02020603050405020304"/>
                <a:ea typeface="仿宋_GB2312"/>
                <a:cs typeface="Courier New" panose="02070309020205020404"/>
              </a:rPr>
              <a:t>Fe(OH)</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宋体" panose="02010600030101010101" pitchFamily="2" charset="-122"/>
                <a:ea typeface="仿宋_GB2312"/>
                <a:cs typeface="Times New Roman" panose="02020603050405020304"/>
              </a:rPr>
              <a:t>⑤</a:t>
            </a:r>
            <a:r>
              <a:rPr lang="zh-CN" altLang="zh-CN" sz="2600" b="1" kern="100" dirty="0">
                <a:solidFill>
                  <a:srgbClr val="0000FF"/>
                </a:solidFill>
                <a:latin typeface="Times New Roman" panose="02020603050405020304"/>
                <a:ea typeface="仿宋_GB2312"/>
                <a:cs typeface="Times New Roman" panose="02020603050405020304"/>
              </a:rPr>
              <a:t>的离子方程式为</a:t>
            </a:r>
            <a:r>
              <a:rPr lang="en-US" altLang="zh-CN" sz="2600" b="1" kern="100" dirty="0">
                <a:solidFill>
                  <a:srgbClr val="0000FF"/>
                </a:solidFill>
                <a:latin typeface="Times New Roman" panose="02020603050405020304"/>
                <a:ea typeface="仿宋_GB2312"/>
                <a:cs typeface="Courier New" panose="02070309020205020404"/>
              </a:rPr>
              <a:t>Fe</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2Fe</a:t>
            </a:r>
            <a:r>
              <a:rPr lang="en-US" altLang="zh-CN" sz="2600" b="1" kern="100" baseline="30000" dirty="0">
                <a:solidFill>
                  <a:srgbClr val="0000FF"/>
                </a:solidFill>
                <a:latin typeface="Times New Roman" panose="02020603050405020304"/>
                <a:ea typeface="仿宋_GB2312"/>
                <a:cs typeface="Courier New" panose="02070309020205020404"/>
              </a:rPr>
              <a:t>3</a:t>
            </a:r>
            <a:r>
              <a:rPr lang="zh-CN" altLang="zh-CN" sz="2600" b="1" kern="100" baseline="30000" dirty="0">
                <a:solidFill>
                  <a:srgbClr val="0000FF"/>
                </a:solidFill>
                <a:latin typeface="Times New Roman" panose="02020603050405020304"/>
                <a:ea typeface="仿宋_GB2312"/>
                <a:cs typeface="Times New Roman" panose="02020603050405020304"/>
              </a:rPr>
              <a:t>＋</a:t>
            </a:r>
            <a:r>
              <a:rPr lang="en-US" altLang="zh-CN" sz="2600" b="1" kern="100" spc="-80" dirty="0">
                <a:solidFill>
                  <a:srgbClr val="0000FF"/>
                </a:solidFill>
                <a:latin typeface="Times New Roman" panose="02020603050405020304"/>
                <a:ea typeface="仿宋_GB2312"/>
                <a:cs typeface="Courier New" panose="02070309020205020404"/>
              </a:rPr>
              <a:t>==</a:t>
            </a:r>
            <a:r>
              <a:rPr lang="en-US" altLang="zh-CN" sz="2600" b="1" kern="100" dirty="0">
                <a:solidFill>
                  <a:srgbClr val="0000FF"/>
                </a:solidFill>
                <a:latin typeface="Times New Roman" panose="02020603050405020304"/>
                <a:ea typeface="仿宋_GB2312"/>
                <a:cs typeface="Courier New" panose="02070309020205020404"/>
              </a:rPr>
              <a:t>=3Fe</a:t>
            </a:r>
            <a:r>
              <a:rPr lang="en-US" altLang="zh-CN" sz="2600" b="1" kern="100" baseline="30000" dirty="0">
                <a:solidFill>
                  <a:srgbClr val="0000FF"/>
                </a:solidFill>
                <a:latin typeface="Times New Roman" panose="02020603050405020304"/>
                <a:ea typeface="仿宋_GB2312"/>
                <a:cs typeface="Courier New" panose="02070309020205020404"/>
              </a:rPr>
              <a:t>2</a:t>
            </a:r>
            <a:r>
              <a:rPr lang="zh-CN" altLang="zh-CN" sz="2600" b="1" kern="100" baseline="30000" dirty="0">
                <a:solidFill>
                  <a:srgbClr val="0000FF"/>
                </a:solidFill>
                <a:latin typeface="Times New Roman" panose="02020603050405020304"/>
                <a:ea typeface="仿宋_GB2312"/>
                <a:cs typeface="Times New Roman" panose="02020603050405020304"/>
              </a:rPr>
              <a:t>＋</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宋体" panose="02010600030101010101" pitchFamily="2" charset="-122"/>
                <a:ea typeface="仿宋_GB2312"/>
                <a:cs typeface="Times New Roman" panose="02020603050405020304"/>
              </a:rPr>
              <a:t>④</a:t>
            </a:r>
            <a:r>
              <a:rPr lang="zh-CN" altLang="zh-CN" sz="2600" b="1" kern="100" dirty="0">
                <a:solidFill>
                  <a:srgbClr val="0000FF"/>
                </a:solidFill>
                <a:latin typeface="Times New Roman" panose="02020603050405020304"/>
                <a:ea typeface="仿宋_GB2312"/>
                <a:cs typeface="Times New Roman" panose="02020603050405020304"/>
              </a:rPr>
              <a:t>的离子方程式为</a:t>
            </a:r>
            <a:r>
              <a:rPr lang="en-US" altLang="zh-CN" sz="2600" b="1" kern="100" dirty="0">
                <a:solidFill>
                  <a:srgbClr val="0000FF"/>
                </a:solidFill>
                <a:latin typeface="Times New Roman" panose="02020603050405020304"/>
                <a:ea typeface="仿宋_GB2312"/>
                <a:cs typeface="Courier New" panose="02070309020205020404"/>
              </a:rPr>
              <a:t>2Fe</a:t>
            </a:r>
            <a:r>
              <a:rPr lang="en-US" altLang="zh-CN" sz="2600" b="1" kern="100" baseline="30000" dirty="0">
                <a:solidFill>
                  <a:srgbClr val="0000FF"/>
                </a:solidFill>
                <a:latin typeface="Times New Roman" panose="02020603050405020304"/>
                <a:ea typeface="仿宋_GB2312"/>
                <a:cs typeface="Courier New" panose="02070309020205020404"/>
              </a:rPr>
              <a:t>2</a:t>
            </a:r>
            <a:r>
              <a:rPr lang="zh-CN" altLang="zh-CN" sz="2600" b="1" kern="100" baseline="30000" dirty="0">
                <a:solidFill>
                  <a:srgbClr val="0000FF"/>
                </a:solidFill>
                <a:latin typeface="Times New Roman" panose="02020603050405020304"/>
                <a:ea typeface="仿宋_GB2312"/>
                <a:cs typeface="Times New Roman" panose="02020603050405020304"/>
              </a:rPr>
              <a:t>＋</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Cl</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spc="-80" dirty="0">
                <a:solidFill>
                  <a:srgbClr val="0000FF"/>
                </a:solidFill>
                <a:latin typeface="Times New Roman" panose="02020603050405020304"/>
                <a:ea typeface="仿宋_GB2312"/>
                <a:cs typeface="Courier New" panose="02070309020205020404"/>
              </a:rPr>
              <a:t>==</a:t>
            </a:r>
            <a:r>
              <a:rPr lang="en-US" altLang="zh-CN" sz="2600" b="1" kern="100" dirty="0">
                <a:solidFill>
                  <a:srgbClr val="0000FF"/>
                </a:solidFill>
                <a:latin typeface="Times New Roman" panose="02020603050405020304"/>
                <a:ea typeface="仿宋_GB2312"/>
                <a:cs typeface="Courier New" panose="02070309020205020404"/>
              </a:rPr>
              <a:t>=2Fe</a:t>
            </a:r>
            <a:r>
              <a:rPr lang="en-US" altLang="zh-CN" sz="2600" b="1" kern="100" baseline="30000" dirty="0">
                <a:solidFill>
                  <a:srgbClr val="0000FF"/>
                </a:solidFill>
                <a:latin typeface="Times New Roman" panose="02020603050405020304"/>
                <a:ea typeface="仿宋_GB2312"/>
                <a:cs typeface="Courier New" panose="02070309020205020404"/>
              </a:rPr>
              <a:t>3</a:t>
            </a:r>
            <a:r>
              <a:rPr lang="zh-CN" altLang="zh-CN" sz="2600" b="1" kern="100" baseline="30000" dirty="0">
                <a:solidFill>
                  <a:srgbClr val="0000FF"/>
                </a:solidFill>
                <a:latin typeface="Times New Roman" panose="02020603050405020304"/>
                <a:ea typeface="仿宋_GB2312"/>
                <a:cs typeface="Times New Roman" panose="02020603050405020304"/>
              </a:rPr>
              <a:t>＋</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2Cl</a:t>
            </a:r>
            <a:r>
              <a:rPr lang="zh-CN" altLang="zh-CN" sz="2600" b="1" kern="100" baseline="30000" dirty="0">
                <a:solidFill>
                  <a:srgbClr val="0000FF"/>
                </a:solidFill>
                <a:latin typeface="Times New Roman" panose="02020603050405020304"/>
                <a:ea typeface="仿宋_GB2312"/>
                <a:cs typeface="Times New Roman" panose="02020603050405020304"/>
              </a:rPr>
              <a:t>－</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774478"/>
            <a:ext cx="11654075" cy="1923579"/>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7.</a:t>
            </a:r>
            <a:r>
              <a:rPr lang="en-US" altLang="zh-CN" sz="2600" b="1" kern="100" dirty="0" smtClean="0">
                <a:latin typeface="Times New Roman" panose="02020603050405020304"/>
                <a:ea typeface="楷体_GB2312"/>
                <a:cs typeface="Courier New" panose="02070309020205020404"/>
              </a:rPr>
              <a:t>(</a:t>
            </a:r>
            <a:r>
              <a:rPr lang="en-US" altLang="zh-CN" sz="2600" b="1" kern="100" dirty="0">
                <a:latin typeface="Times New Roman" panose="02020603050405020304"/>
                <a:ea typeface="楷体_GB2312"/>
                <a:cs typeface="Courier New" panose="02070309020205020404"/>
              </a:rPr>
              <a:t>2022·</a:t>
            </a:r>
            <a:r>
              <a:rPr lang="zh-CN" altLang="zh-CN" sz="2600" b="1" kern="100" dirty="0">
                <a:latin typeface="Times New Roman" panose="02020603050405020304"/>
                <a:ea typeface="楷体_GB2312"/>
                <a:cs typeface="Times New Roman" panose="02020603050405020304"/>
              </a:rPr>
              <a:t>惠州高一期末联考</a:t>
            </a:r>
            <a:r>
              <a:rPr lang="en-US" altLang="zh-CN" sz="2600" b="1" kern="100" dirty="0">
                <a:latin typeface="Times New Roman" panose="02020603050405020304"/>
                <a:ea typeface="楷体_GB231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把少量废铁屑溶于过量稀硫酸</a:t>
            </a:r>
            <a:r>
              <a:rPr lang="zh-CN" altLang="zh-CN" sz="2600" kern="100" dirty="0" smtClean="0">
                <a:latin typeface="Times New Roman" panose="02020603050405020304"/>
                <a:ea typeface="微软雅黑" panose="020B0503020204020204" pitchFamily="34" charset="-122"/>
                <a:cs typeface="Times New Roman" panose="02020603050405020304"/>
              </a:rPr>
              <a:t>中</a:t>
            </a:r>
            <a:r>
              <a:rPr lang="en-US" altLang="zh-CN" sz="2600" kern="100" dirty="0" smtClean="0">
                <a:latin typeface="Times New Roman" panose="02020603050405020304"/>
                <a:ea typeface="微软雅黑" panose="020B0503020204020204" pitchFamily="34" charset="-122"/>
                <a:cs typeface="Times New Roman" panose="02020603050405020304"/>
              </a:rPr>
              <a:t>,</a:t>
            </a:r>
            <a:r>
              <a:rPr lang="zh-CN" altLang="zh-CN" sz="2600" kern="100" dirty="0" smtClean="0">
                <a:latin typeface="Times New Roman" panose="02020603050405020304"/>
                <a:ea typeface="微软雅黑" panose="020B0503020204020204" pitchFamily="34" charset="-122"/>
                <a:cs typeface="Times New Roman" panose="02020603050405020304"/>
              </a:rPr>
              <a:t>过滤</a:t>
            </a:r>
            <a:r>
              <a:rPr lang="zh-CN" altLang="zh-CN" sz="2600" kern="100" dirty="0">
                <a:latin typeface="Times New Roman" panose="02020603050405020304"/>
                <a:ea typeface="微软雅黑" panose="020B0503020204020204" pitchFamily="34" charset="-122"/>
                <a:cs typeface="Times New Roman" panose="02020603050405020304"/>
              </a:rPr>
              <a:t>、除去</a:t>
            </a:r>
            <a:r>
              <a:rPr lang="zh-CN" altLang="zh-CN" sz="2600" kern="100" dirty="0" smtClean="0">
                <a:latin typeface="Times New Roman" panose="02020603050405020304"/>
                <a:ea typeface="微软雅黑" panose="020B0503020204020204" pitchFamily="34" charset="-122"/>
                <a:cs typeface="Times New Roman" panose="02020603050405020304"/>
              </a:rPr>
              <a:t>杂质</a:t>
            </a:r>
            <a:r>
              <a:rPr lang="en-US" altLang="zh-CN" sz="2600" kern="100" dirty="0" smtClean="0">
                <a:latin typeface="Times New Roman" panose="02020603050405020304"/>
                <a:ea typeface="微软雅黑" panose="020B0503020204020204" pitchFamily="34" charset="-122"/>
                <a:cs typeface="Times New Roman" panose="02020603050405020304"/>
              </a:rPr>
              <a:t>,</a:t>
            </a:r>
            <a:r>
              <a:rPr lang="zh-CN" altLang="zh-CN" sz="2600" kern="100" dirty="0" smtClean="0">
                <a:latin typeface="Times New Roman" panose="02020603050405020304"/>
                <a:ea typeface="微软雅黑" panose="020B0503020204020204" pitchFamily="34" charset="-122"/>
                <a:cs typeface="Times New Roman" panose="02020603050405020304"/>
              </a:rPr>
              <a:t>在</a:t>
            </a:r>
            <a:r>
              <a:rPr lang="zh-CN" altLang="zh-CN" sz="2600" kern="100" dirty="0">
                <a:latin typeface="Times New Roman" panose="02020603050405020304"/>
                <a:ea typeface="微软雅黑" panose="020B0503020204020204" pitchFamily="34" charset="-122"/>
                <a:cs typeface="Times New Roman" panose="02020603050405020304"/>
              </a:rPr>
              <a:t>滤液中加入适量</a:t>
            </a:r>
            <a:r>
              <a:rPr lang="zh-CN" altLang="zh-CN" sz="2600" kern="100" dirty="0" smtClean="0">
                <a:latin typeface="Times New Roman" panose="02020603050405020304"/>
                <a:ea typeface="微软雅黑" panose="020B0503020204020204" pitchFamily="34" charset="-122"/>
                <a:cs typeface="Times New Roman" panose="02020603050405020304"/>
              </a:rPr>
              <a:t>硝酸</a:t>
            </a:r>
            <a:r>
              <a:rPr lang="en-US" altLang="zh-CN" sz="2600" kern="100" dirty="0" smtClean="0">
                <a:latin typeface="Times New Roman" panose="02020603050405020304"/>
                <a:ea typeface="微软雅黑" panose="020B0503020204020204" pitchFamily="34" charset="-122"/>
                <a:cs typeface="Times New Roman" panose="02020603050405020304"/>
              </a:rPr>
              <a:t>,</a:t>
            </a:r>
            <a:r>
              <a:rPr lang="zh-CN" altLang="zh-CN" sz="2600" kern="100" dirty="0" smtClean="0">
                <a:latin typeface="Times New Roman" panose="02020603050405020304"/>
                <a:ea typeface="微软雅黑" panose="020B0503020204020204" pitchFamily="34" charset="-122"/>
                <a:cs typeface="Times New Roman" panose="02020603050405020304"/>
              </a:rPr>
              <a:t>再</a:t>
            </a:r>
            <a:r>
              <a:rPr lang="zh-CN" altLang="zh-CN" sz="2600" kern="100" dirty="0">
                <a:latin typeface="Times New Roman" panose="02020603050405020304"/>
                <a:ea typeface="微软雅黑" panose="020B0503020204020204" pitchFamily="34" charset="-122"/>
                <a:cs typeface="Times New Roman" panose="02020603050405020304"/>
              </a:rPr>
              <a:t>加入适量的</a:t>
            </a:r>
            <a:r>
              <a:rPr lang="zh-CN" altLang="zh-CN" sz="2600" kern="100" dirty="0" smtClean="0">
                <a:latin typeface="Times New Roman" panose="02020603050405020304"/>
                <a:ea typeface="微软雅黑" panose="020B0503020204020204" pitchFamily="34" charset="-122"/>
                <a:cs typeface="Times New Roman" panose="02020603050405020304"/>
              </a:rPr>
              <a:t>氨水</a:t>
            </a:r>
            <a:r>
              <a:rPr lang="en-US" altLang="zh-CN" sz="2600" kern="100" dirty="0" smtClean="0">
                <a:latin typeface="Times New Roman" panose="02020603050405020304"/>
                <a:ea typeface="微软雅黑" panose="020B0503020204020204" pitchFamily="34" charset="-122"/>
                <a:cs typeface="Times New Roman" panose="02020603050405020304"/>
              </a:rPr>
              <a:t>,</a:t>
            </a:r>
            <a:r>
              <a:rPr lang="zh-CN" altLang="zh-CN" sz="2600" kern="100" dirty="0" smtClean="0">
                <a:latin typeface="Times New Roman" panose="02020603050405020304"/>
                <a:ea typeface="微软雅黑" panose="020B0503020204020204" pitchFamily="34" charset="-122"/>
                <a:cs typeface="Times New Roman" panose="02020603050405020304"/>
              </a:rPr>
              <a:t>有</a:t>
            </a:r>
            <a:r>
              <a:rPr lang="zh-CN" altLang="zh-CN" sz="2600" kern="100" dirty="0">
                <a:latin typeface="Times New Roman" panose="02020603050405020304"/>
                <a:ea typeface="微软雅黑" panose="020B0503020204020204" pitchFamily="34" charset="-122"/>
                <a:cs typeface="Times New Roman" panose="02020603050405020304"/>
              </a:rPr>
              <a:t>红褐色沉淀生成。</a:t>
            </a:r>
            <a:r>
              <a:rPr lang="zh-CN" altLang="zh-CN" sz="2600" kern="100" dirty="0" smtClean="0">
                <a:latin typeface="Times New Roman" panose="02020603050405020304"/>
                <a:ea typeface="微软雅黑" panose="020B0503020204020204" pitchFamily="34" charset="-122"/>
                <a:cs typeface="Times New Roman" panose="02020603050405020304"/>
              </a:rPr>
              <a:t>过滤</a:t>
            </a:r>
            <a:r>
              <a:rPr lang="en-US" altLang="zh-CN" sz="2600" kern="100" dirty="0" smtClean="0">
                <a:latin typeface="Times New Roman" panose="02020603050405020304"/>
                <a:ea typeface="微软雅黑" panose="020B0503020204020204" pitchFamily="34" charset="-122"/>
                <a:cs typeface="Times New Roman" panose="02020603050405020304"/>
              </a:rPr>
              <a:t>,</a:t>
            </a:r>
            <a:r>
              <a:rPr lang="zh-CN" altLang="zh-CN" sz="2600" kern="100" dirty="0" smtClean="0">
                <a:latin typeface="Times New Roman" panose="02020603050405020304"/>
                <a:ea typeface="微软雅黑" panose="020B0503020204020204" pitchFamily="34" charset="-122"/>
                <a:cs typeface="Times New Roman" panose="02020603050405020304"/>
              </a:rPr>
              <a:t>加热</a:t>
            </a:r>
            <a:r>
              <a:rPr lang="zh-CN" altLang="zh-CN" sz="2600" kern="100" dirty="0">
                <a:latin typeface="Times New Roman" panose="02020603050405020304"/>
                <a:ea typeface="微软雅黑" panose="020B0503020204020204" pitchFamily="34" charset="-122"/>
                <a:cs typeface="Times New Roman" panose="02020603050405020304"/>
              </a:rPr>
              <a:t>沉淀物至质量不再发生</a:t>
            </a:r>
            <a:r>
              <a:rPr lang="zh-CN" altLang="zh-CN" sz="2600" kern="100" dirty="0" smtClean="0">
                <a:latin typeface="Times New Roman" panose="02020603050405020304"/>
                <a:ea typeface="微软雅黑" panose="020B0503020204020204" pitchFamily="34" charset="-122"/>
                <a:cs typeface="Times New Roman" panose="02020603050405020304"/>
              </a:rPr>
              <a:t>变化</a:t>
            </a:r>
            <a:r>
              <a:rPr lang="en-US" altLang="zh-CN" sz="2600" kern="100" dirty="0" smtClean="0">
                <a:latin typeface="Times New Roman" panose="02020603050405020304"/>
                <a:ea typeface="微软雅黑" panose="020B0503020204020204" pitchFamily="34" charset="-122"/>
                <a:cs typeface="Times New Roman" panose="02020603050405020304"/>
              </a:rPr>
              <a:t>,</a:t>
            </a:r>
            <a:r>
              <a:rPr lang="zh-CN" altLang="zh-CN" sz="2600" kern="100" dirty="0" smtClean="0">
                <a:latin typeface="Times New Roman" panose="02020603050405020304"/>
                <a:ea typeface="微软雅黑" panose="020B0503020204020204" pitchFamily="34" charset="-122"/>
                <a:cs typeface="Times New Roman" panose="02020603050405020304"/>
              </a:rPr>
              <a:t>得到</a:t>
            </a:r>
            <a:r>
              <a:rPr lang="zh-CN" altLang="zh-CN" sz="2600" kern="100" dirty="0">
                <a:latin typeface="Times New Roman" panose="02020603050405020304"/>
                <a:ea typeface="微软雅黑" panose="020B0503020204020204" pitchFamily="34" charset="-122"/>
                <a:cs typeface="Times New Roman" panose="02020603050405020304"/>
              </a:rPr>
              <a:t>红褐色的残渣。上述沉淀和残渣分别为</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9" name="矩形 8"/>
          <p:cNvSpPr/>
          <p:nvPr/>
        </p:nvSpPr>
        <p:spPr>
          <a:xfrm>
            <a:off x="516880" y="2529679"/>
            <a:ext cx="11397613" cy="1323415"/>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err="1">
                <a:latin typeface="Times New Roman" panose="02020603050405020304"/>
                <a:ea typeface="微软雅黑" panose="020B0503020204020204" pitchFamily="34" charset="-122"/>
                <a:cs typeface="Courier New" panose="02070309020205020404"/>
              </a:rPr>
              <a:t>A.Fe</a:t>
            </a:r>
            <a:r>
              <a:rPr lang="en-US" altLang="zh-CN" sz="2600" kern="100" dirty="0">
                <a:latin typeface="Times New Roman" panose="02020603050405020304"/>
                <a:ea typeface="微软雅黑" panose="020B0503020204020204" pitchFamily="34" charset="-122"/>
                <a:cs typeface="Courier New" panose="02070309020205020404"/>
              </a:rPr>
              <a:t>(OH)</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smtClean="0">
                <a:latin typeface="Times New Roman" panose="02020603050405020304"/>
                <a:ea typeface="微软雅黑" panose="020B0503020204020204" pitchFamily="34" charset="-122"/>
                <a:cs typeface="Courier New" panose="02070309020205020404"/>
              </a:rPr>
              <a:t>Fe</a:t>
            </a:r>
            <a:r>
              <a:rPr lang="en-US" altLang="zh-CN" sz="2600" kern="100" baseline="-25000" dirty="0" smtClean="0">
                <a:latin typeface="Times New Roman" panose="02020603050405020304"/>
                <a:ea typeface="微软雅黑" panose="020B0503020204020204" pitchFamily="34" charset="-122"/>
                <a:cs typeface="Courier New" panose="02070309020205020404"/>
              </a:rPr>
              <a:t>2</a:t>
            </a:r>
            <a:r>
              <a:rPr lang="en-US" altLang="zh-CN" sz="2600" kern="100" dirty="0" smtClean="0">
                <a:latin typeface="Times New Roman" panose="02020603050405020304"/>
                <a:ea typeface="微软雅黑" panose="020B0503020204020204" pitchFamily="34" charset="-122"/>
                <a:cs typeface="Courier New" panose="02070309020205020404"/>
              </a:rPr>
              <a:t>O</a:t>
            </a:r>
            <a:r>
              <a:rPr lang="en-US" altLang="zh-CN" sz="2600" kern="100" baseline="-25000" dirty="0" smtClean="0">
                <a:latin typeface="Times New Roman" panose="02020603050405020304"/>
                <a:ea typeface="微软雅黑" panose="020B0503020204020204" pitchFamily="34" charset="-122"/>
                <a:cs typeface="Courier New" panose="02070309020205020404"/>
              </a:rPr>
              <a:t>3			</a:t>
            </a:r>
            <a:r>
              <a:rPr lang="en-US" altLang="zh-CN" sz="2600" kern="100" dirty="0" err="1" smtClean="0">
                <a:latin typeface="Times New Roman" panose="02020603050405020304"/>
                <a:ea typeface="微软雅黑" panose="020B0503020204020204" pitchFamily="34" charset="-122"/>
                <a:cs typeface="Courier New" panose="02070309020205020404"/>
              </a:rPr>
              <a:t>B.Fe</a:t>
            </a:r>
            <a:r>
              <a:rPr lang="en-US" altLang="zh-CN" sz="2600" kern="100" dirty="0" smtClean="0">
                <a:latin typeface="Times New Roman" panose="02020603050405020304"/>
                <a:ea typeface="微软雅黑" panose="020B0503020204020204" pitchFamily="34" charset="-122"/>
                <a:cs typeface="Courier New" panose="02070309020205020404"/>
              </a:rPr>
              <a:t>(OH)</a:t>
            </a:r>
            <a:r>
              <a:rPr lang="en-US" altLang="zh-CN" sz="2600" kern="100" baseline="-25000" dirty="0" smtClean="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err="1">
                <a:latin typeface="Times New Roman" panose="02020603050405020304"/>
                <a:ea typeface="微软雅黑" panose="020B0503020204020204" pitchFamily="34" charset="-122"/>
                <a:cs typeface="Courier New" panose="02070309020205020404"/>
              </a:rPr>
              <a:t>FeO</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err="1">
                <a:latin typeface="Times New Roman" panose="02020603050405020304"/>
                <a:ea typeface="微软雅黑" panose="020B0503020204020204" pitchFamily="34" charset="-122"/>
                <a:cs typeface="Courier New" panose="02070309020205020404"/>
              </a:rPr>
              <a:t>C.Fe</a:t>
            </a:r>
            <a:r>
              <a:rPr lang="en-US" altLang="zh-CN" sz="2600" kern="100" dirty="0">
                <a:latin typeface="Times New Roman" panose="02020603050405020304"/>
                <a:ea typeface="微软雅黑" panose="020B0503020204020204" pitchFamily="34" charset="-122"/>
                <a:cs typeface="Courier New" panose="02070309020205020404"/>
              </a:rPr>
              <a:t>(OH)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Fe(OH)</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smtClean="0">
                <a:latin typeface="Times New Roman" panose="02020603050405020304"/>
                <a:ea typeface="微软雅黑" panose="020B0503020204020204" pitchFamily="34" charset="-122"/>
                <a:cs typeface="Courier New" panose="02070309020205020404"/>
              </a:rPr>
              <a:t>Fe</a:t>
            </a:r>
            <a:r>
              <a:rPr lang="en-US" altLang="zh-CN" sz="2600" kern="100" baseline="-25000" dirty="0" smtClean="0">
                <a:latin typeface="Times New Roman" panose="02020603050405020304"/>
                <a:ea typeface="微软雅黑" panose="020B0503020204020204" pitchFamily="34" charset="-122"/>
                <a:cs typeface="Courier New" panose="02070309020205020404"/>
              </a:rPr>
              <a:t>3</a:t>
            </a:r>
            <a:r>
              <a:rPr lang="en-US" altLang="zh-CN" sz="2600" kern="100" dirty="0" smtClean="0">
                <a:latin typeface="Times New Roman" panose="02020603050405020304"/>
                <a:ea typeface="微软雅黑" panose="020B0503020204020204" pitchFamily="34" charset="-122"/>
                <a:cs typeface="Courier New" panose="02070309020205020404"/>
              </a:rPr>
              <a:t>O</a:t>
            </a:r>
            <a:r>
              <a:rPr lang="en-US" altLang="zh-CN" sz="2600" kern="100" baseline="-25000" dirty="0" smtClean="0">
                <a:latin typeface="Times New Roman" panose="02020603050405020304"/>
                <a:ea typeface="微软雅黑" panose="020B0503020204020204" pitchFamily="34" charset="-122"/>
                <a:cs typeface="Courier New" panose="02070309020205020404"/>
              </a:rPr>
              <a:t>4	</a:t>
            </a:r>
            <a:r>
              <a:rPr lang="en-US" altLang="zh-CN" sz="2600" kern="100" dirty="0" smtClean="0">
                <a:latin typeface="Times New Roman" panose="02020603050405020304"/>
                <a:ea typeface="微软雅黑" panose="020B0503020204020204" pitchFamily="34" charset="-122"/>
                <a:cs typeface="Courier New" panose="02070309020205020404"/>
              </a:rPr>
              <a:t>D.Fe</a:t>
            </a:r>
            <a:r>
              <a:rPr lang="en-US" altLang="zh-CN" sz="2600" kern="100" baseline="-25000" dirty="0" smtClean="0">
                <a:latin typeface="Times New Roman" panose="02020603050405020304"/>
                <a:ea typeface="微软雅黑" panose="020B0503020204020204" pitchFamily="34" charset="-122"/>
                <a:cs typeface="Courier New" panose="02070309020205020404"/>
              </a:rPr>
              <a:t>2</a:t>
            </a:r>
            <a:r>
              <a:rPr lang="en-US" altLang="zh-CN" sz="2600" kern="100" dirty="0" smtClean="0">
                <a:latin typeface="Times New Roman" panose="02020603050405020304"/>
                <a:ea typeface="微软雅黑" panose="020B0503020204020204" pitchFamily="34" charset="-122"/>
                <a:cs typeface="Courier New" panose="02070309020205020404"/>
              </a:rPr>
              <a:t>O</a:t>
            </a:r>
            <a:r>
              <a:rPr lang="en-US" altLang="zh-CN" sz="2600" kern="100" baseline="-25000" dirty="0" smtClean="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smtClean="0">
                <a:latin typeface="Times New Roman" panose="02020603050405020304"/>
                <a:ea typeface="微软雅黑" panose="020B0503020204020204" pitchFamily="34" charset="-122"/>
                <a:cs typeface="Courier New" panose="02070309020205020404"/>
              </a:rPr>
              <a:t>Fe(OH)</a:t>
            </a:r>
            <a:r>
              <a:rPr lang="en-US" altLang="zh-CN" sz="2600" kern="100" baseline="-25000" dirty="0" smtClean="0">
                <a:latin typeface="Times New Roman" panose="02020603050405020304"/>
                <a:ea typeface="微软雅黑" panose="020B0503020204020204" pitchFamily="34" charset="-122"/>
                <a:cs typeface="Courier New" panose="02070309020205020404"/>
              </a:rPr>
              <a:t>3</a:t>
            </a:r>
            <a:endParaRPr lang="zh-CN" altLang="zh-CN" sz="1050" kern="100" dirty="0">
              <a:latin typeface="宋体" panose="02010600030101010101" pitchFamily="2" charset="-122"/>
              <a:cs typeface="Courier New" panose="02070309020205020404"/>
            </a:endParaRPr>
          </a:p>
        </p:txBody>
      </p:sp>
      <p:sp>
        <p:nvSpPr>
          <p:cNvPr id="10" name="TextBox 9"/>
          <p:cNvSpPr txBox="1"/>
          <p:nvPr/>
        </p:nvSpPr>
        <p:spPr>
          <a:xfrm>
            <a:off x="10504658" y="2064581"/>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A</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5" name="矩形 4"/>
          <p:cNvSpPr/>
          <p:nvPr/>
        </p:nvSpPr>
        <p:spPr>
          <a:xfrm>
            <a:off x="432525" y="3922432"/>
            <a:ext cx="11243394" cy="1847661"/>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en-US" altLang="zh-CN" sz="2600" b="1" kern="100" dirty="0">
                <a:solidFill>
                  <a:srgbClr val="0000FF"/>
                </a:solidFill>
                <a:latin typeface="Times New Roman" panose="02020603050405020304"/>
                <a:ea typeface="仿宋_GB2312"/>
                <a:cs typeface="Courier New" panose="02070309020205020404"/>
              </a:rPr>
              <a:t>Fe</a:t>
            </a:r>
            <a:r>
              <a:rPr lang="zh-CN" altLang="zh-CN" sz="2600" b="1" kern="100" dirty="0">
                <a:solidFill>
                  <a:srgbClr val="0000FF"/>
                </a:solidFill>
                <a:latin typeface="Times New Roman" panose="02020603050405020304"/>
                <a:ea typeface="仿宋_GB2312"/>
                <a:cs typeface="Times New Roman" panose="02020603050405020304"/>
              </a:rPr>
              <a:t>和硫酸反应生成硫酸亚铁和氢气，除去杂质，滤液中的亚铁离子被硝酸氧化成</a:t>
            </a:r>
            <a:r>
              <a:rPr lang="en-US" altLang="zh-CN" sz="2600" b="1" kern="100" dirty="0">
                <a:solidFill>
                  <a:srgbClr val="0000FF"/>
                </a:solidFill>
                <a:latin typeface="Times New Roman" panose="02020603050405020304"/>
                <a:ea typeface="仿宋_GB2312"/>
                <a:cs typeface="Courier New" panose="02070309020205020404"/>
              </a:rPr>
              <a:t>Fe</a:t>
            </a:r>
            <a:r>
              <a:rPr lang="en-US" altLang="zh-CN" sz="2600" b="1" kern="100" baseline="30000" dirty="0">
                <a:solidFill>
                  <a:srgbClr val="0000FF"/>
                </a:solidFill>
                <a:latin typeface="Times New Roman" panose="02020603050405020304"/>
                <a:ea typeface="仿宋_GB2312"/>
                <a:cs typeface="Courier New" panose="02070309020205020404"/>
              </a:rPr>
              <a:t>3</a:t>
            </a:r>
            <a:r>
              <a:rPr lang="zh-CN" altLang="zh-CN" sz="2600" b="1" kern="100" baseline="30000" dirty="0">
                <a:solidFill>
                  <a:srgbClr val="0000FF"/>
                </a:solidFill>
                <a:latin typeface="Times New Roman" panose="02020603050405020304"/>
                <a:ea typeface="仿宋_GB2312"/>
                <a:cs typeface="Times New Roman" panose="02020603050405020304"/>
              </a:rPr>
              <a:t>＋</a:t>
            </a:r>
            <a:r>
              <a:rPr lang="zh-CN" altLang="zh-CN" sz="2600" b="1" kern="100" dirty="0">
                <a:solidFill>
                  <a:srgbClr val="0000FF"/>
                </a:solidFill>
                <a:latin typeface="Times New Roman" panose="02020603050405020304"/>
                <a:ea typeface="仿宋_GB2312"/>
                <a:cs typeface="Times New Roman" panose="02020603050405020304"/>
              </a:rPr>
              <a:t>，加入氨水生成红褐色的</a:t>
            </a:r>
            <a:r>
              <a:rPr lang="en-US" altLang="zh-CN" sz="2600" b="1" kern="100" dirty="0">
                <a:solidFill>
                  <a:srgbClr val="0000FF"/>
                </a:solidFill>
                <a:latin typeface="Times New Roman" panose="02020603050405020304"/>
                <a:ea typeface="仿宋_GB2312"/>
                <a:cs typeface="Courier New" panose="02070309020205020404"/>
              </a:rPr>
              <a:t>Fe(OH)</a:t>
            </a:r>
            <a:r>
              <a:rPr lang="en-US" altLang="zh-CN" sz="2600" b="1" kern="100" baseline="-25000" dirty="0">
                <a:solidFill>
                  <a:srgbClr val="0000FF"/>
                </a:solidFill>
                <a:latin typeface="Times New Roman" panose="02020603050405020304"/>
                <a:ea typeface="仿宋_GB2312"/>
                <a:cs typeface="Courier New" panose="02070309020205020404"/>
              </a:rPr>
              <a:t>3</a:t>
            </a:r>
            <a:r>
              <a:rPr lang="zh-CN" altLang="zh-CN" sz="2600" b="1" kern="100" dirty="0">
                <a:solidFill>
                  <a:srgbClr val="0000FF"/>
                </a:solidFill>
                <a:latin typeface="Times New Roman" panose="02020603050405020304"/>
                <a:ea typeface="仿宋_GB2312"/>
                <a:cs typeface="Times New Roman" panose="02020603050405020304"/>
              </a:rPr>
              <a:t>沉淀，</a:t>
            </a:r>
            <a:r>
              <a:rPr lang="en-US" altLang="zh-CN" sz="2600" b="1" kern="100" dirty="0">
                <a:solidFill>
                  <a:srgbClr val="0000FF"/>
                </a:solidFill>
                <a:latin typeface="Times New Roman" panose="02020603050405020304"/>
                <a:ea typeface="仿宋_GB2312"/>
                <a:cs typeface="Courier New" panose="02070309020205020404"/>
              </a:rPr>
              <a:t>Fe(OH)</a:t>
            </a:r>
            <a:r>
              <a:rPr lang="en-US" altLang="zh-CN" sz="2600" b="1" kern="100" baseline="-25000" dirty="0">
                <a:solidFill>
                  <a:srgbClr val="0000FF"/>
                </a:solidFill>
                <a:latin typeface="Times New Roman" panose="02020603050405020304"/>
                <a:ea typeface="仿宋_GB2312"/>
                <a:cs typeface="Courier New" panose="02070309020205020404"/>
              </a:rPr>
              <a:t>3</a:t>
            </a:r>
            <a:r>
              <a:rPr lang="zh-CN" altLang="zh-CN" sz="2600" b="1" kern="100" dirty="0">
                <a:solidFill>
                  <a:srgbClr val="0000FF"/>
                </a:solidFill>
                <a:latin typeface="Times New Roman" panose="02020603050405020304"/>
                <a:ea typeface="仿宋_GB2312"/>
                <a:cs typeface="Times New Roman" panose="02020603050405020304"/>
              </a:rPr>
              <a:t>受热分解成红褐色的</a:t>
            </a:r>
            <a:r>
              <a:rPr lang="en-US" altLang="zh-CN" sz="2600" b="1" kern="100" dirty="0">
                <a:solidFill>
                  <a:srgbClr val="0000FF"/>
                </a:solidFill>
                <a:latin typeface="Times New Roman" panose="02020603050405020304"/>
                <a:ea typeface="仿宋_GB2312"/>
                <a:cs typeface="Courier New" panose="02070309020205020404"/>
              </a:rPr>
              <a:t>Fe</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O</a:t>
            </a:r>
            <a:r>
              <a:rPr lang="en-US" altLang="zh-CN" sz="2600" b="1" kern="100" baseline="-25000" dirty="0">
                <a:solidFill>
                  <a:srgbClr val="0000FF"/>
                </a:solidFill>
                <a:latin typeface="Times New Roman" panose="02020603050405020304"/>
                <a:ea typeface="仿宋_GB2312"/>
                <a:cs typeface="Courier New" panose="02070309020205020404"/>
              </a:rPr>
              <a:t>3</a:t>
            </a:r>
            <a:r>
              <a:rPr lang="zh-CN" altLang="zh-CN" sz="2600" b="1" kern="100" dirty="0">
                <a:solidFill>
                  <a:srgbClr val="0000FF"/>
                </a:solidFill>
                <a:latin typeface="Times New Roman" panose="02020603050405020304"/>
                <a:ea typeface="仿宋_GB2312"/>
                <a:cs typeface="Times New Roman" panose="02020603050405020304"/>
              </a:rPr>
              <a:t>和水，故沉淀是</a:t>
            </a:r>
            <a:r>
              <a:rPr lang="en-US" altLang="zh-CN" sz="2600" b="1" kern="100" dirty="0">
                <a:solidFill>
                  <a:srgbClr val="0000FF"/>
                </a:solidFill>
                <a:latin typeface="Times New Roman" panose="02020603050405020304"/>
                <a:ea typeface="仿宋_GB2312"/>
                <a:cs typeface="Courier New" panose="02070309020205020404"/>
              </a:rPr>
              <a:t>Fe(OH)</a:t>
            </a:r>
            <a:r>
              <a:rPr lang="en-US" altLang="zh-CN" sz="2600" b="1" kern="100" baseline="-25000" dirty="0">
                <a:solidFill>
                  <a:srgbClr val="0000FF"/>
                </a:solidFill>
                <a:latin typeface="Times New Roman" panose="02020603050405020304"/>
                <a:ea typeface="仿宋_GB2312"/>
                <a:cs typeface="Courier New" panose="02070309020205020404"/>
              </a:rPr>
              <a:t>3</a:t>
            </a:r>
            <a:r>
              <a:rPr lang="zh-CN" altLang="zh-CN" sz="2600" b="1" kern="100" dirty="0">
                <a:solidFill>
                  <a:srgbClr val="0000FF"/>
                </a:solidFill>
                <a:latin typeface="Times New Roman" panose="02020603050405020304"/>
                <a:ea typeface="仿宋_GB2312"/>
                <a:cs typeface="Times New Roman" panose="02020603050405020304"/>
              </a:rPr>
              <a:t>，红褐色残渣是</a:t>
            </a:r>
            <a:r>
              <a:rPr lang="en-US" altLang="zh-CN" sz="2600" b="1" kern="100" dirty="0">
                <a:solidFill>
                  <a:srgbClr val="0000FF"/>
                </a:solidFill>
                <a:latin typeface="Times New Roman" panose="02020603050405020304"/>
                <a:ea typeface="仿宋_GB2312"/>
                <a:cs typeface="Courier New" panose="02070309020205020404"/>
              </a:rPr>
              <a:t>Fe</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O</a:t>
            </a:r>
            <a:r>
              <a:rPr lang="en-US" altLang="zh-CN" sz="2600" b="1" kern="100" baseline="-25000" dirty="0">
                <a:solidFill>
                  <a:srgbClr val="0000FF"/>
                </a:solidFill>
                <a:latin typeface="Times New Roman" panose="02020603050405020304"/>
                <a:ea typeface="仿宋_GB2312"/>
                <a:cs typeface="Courier New" panose="02070309020205020404"/>
              </a:rPr>
              <a:t>3</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549426"/>
            <a:ext cx="11654075" cy="1248394"/>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8.</a:t>
            </a:r>
            <a:r>
              <a:rPr lang="zh-CN" altLang="zh-CN" sz="2600" kern="100" dirty="0">
                <a:latin typeface="Times New Roman" panose="02020603050405020304"/>
                <a:ea typeface="微软雅黑" panose="020B0503020204020204" pitchFamily="34" charset="-122"/>
                <a:cs typeface="Times New Roman" panose="02020603050405020304"/>
              </a:rPr>
              <a:t>如图为铁元素的</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价</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类</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二维图，其中的箭头表示部分物质间的转化关系，下列说法正确的是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10" name="TextBox 9"/>
          <p:cNvSpPr txBox="1"/>
          <p:nvPr/>
        </p:nvSpPr>
        <p:spPr>
          <a:xfrm>
            <a:off x="3521751" y="1269518"/>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C</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679942" y="1905000"/>
          <a:ext cx="11176000" cy="4152900"/>
        </p:xfrm>
        <a:graphic>
          <a:graphicData uri="http://schemas.openxmlformats.org/presentationml/2006/ole">
            <mc:AlternateContent xmlns:mc="http://schemas.openxmlformats.org/markup-compatibility/2006">
              <mc:Choice xmlns:v="urn:schemas-microsoft-com:vml" Requires="v">
                <p:oleObj spid="_x0000_s24599" name="Document" r:id="rId1" imgW="11194415" imgH="4168775" progId="Word.Document.8">
                  <p:embed/>
                </p:oleObj>
              </mc:Choice>
              <mc:Fallback>
                <p:oleObj name="Document" r:id="rId1" imgW="11194415" imgH="4168775" progId="Word.Document.8">
                  <p:embed/>
                  <p:pic>
                    <p:nvPicPr>
                      <p:cNvPr id="0" name="图片 24598"/>
                      <p:cNvPicPr/>
                      <p:nvPr/>
                    </p:nvPicPr>
                    <p:blipFill>
                      <a:blip r:embed="rId2"/>
                      <a:stretch>
                        <a:fillRect/>
                      </a:stretch>
                    </p:blipFill>
                    <p:spPr>
                      <a:xfrm>
                        <a:off x="679942" y="1905000"/>
                        <a:ext cx="11176000" cy="4152900"/>
                      </a:xfrm>
                      <a:prstGeom prst="rect">
                        <a:avLst/>
                      </a:prstGeom>
                    </p:spPr>
                  </p:pic>
                </p:oleObj>
              </mc:Fallback>
            </mc:AlternateContent>
          </a:graphicData>
        </a:graphic>
      </p:graphicFrame>
      <p:pic>
        <p:nvPicPr>
          <p:cNvPr id="24592" name="Picture 16" descr="SJ44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95436" y="1266343"/>
            <a:ext cx="3780483" cy="219119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1247497"/>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kern="100" dirty="0">
                <a:latin typeface="Times New Roman" panose="02020603050405020304"/>
                <a:ea typeface="微软雅黑" panose="020B0503020204020204" pitchFamily="34" charset="-122"/>
                <a:cs typeface="Times New Roman" panose="02020603050405020304"/>
              </a:rPr>
              <a:t>反应条件的控制</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Times New Roman" panose="02020603050405020304"/>
                <a:ea typeface="黑体" panose="02010609060101010101" charset="-122"/>
                <a:cs typeface="Courier New" panose="02070309020205020404"/>
              </a:rPr>
              <a:t>1</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黑体" panose="02010609060101010101" charset="-122"/>
                <a:cs typeface="Times New Roman" panose="02020603050405020304"/>
              </a:rPr>
              <a:t>控制反应条件的</a:t>
            </a:r>
            <a:r>
              <a:rPr lang="zh-CN" altLang="zh-CN" sz="2600" kern="100" dirty="0" smtClean="0">
                <a:latin typeface="Times New Roman" panose="02020603050405020304"/>
                <a:ea typeface="黑体" panose="02010609060101010101" charset="-122"/>
                <a:cs typeface="Times New Roman" panose="02020603050405020304"/>
              </a:rPr>
              <a:t>意义</a:t>
            </a:r>
            <a:endParaRPr lang="zh-CN" altLang="zh-CN" sz="1050" kern="100" dirty="0">
              <a:latin typeface="宋体" panose="02010600030101010101" pitchFamily="2" charset="-122"/>
              <a:cs typeface="Courier New" panose="02070309020205020404"/>
            </a:endParaRPr>
          </a:p>
        </p:txBody>
      </p:sp>
      <p:sp>
        <p:nvSpPr>
          <p:cNvPr id="8" name="矩形 7"/>
          <p:cNvSpPr/>
          <p:nvPr/>
        </p:nvSpPr>
        <p:spPr>
          <a:xfrm>
            <a:off x="516880" y="1986451"/>
            <a:ext cx="11397613" cy="1848559"/>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kern="100" dirty="0">
                <a:latin typeface="Times New Roman" panose="02020603050405020304"/>
                <a:ea typeface="微软雅黑" panose="020B0503020204020204" pitchFamily="34" charset="-122"/>
                <a:cs typeface="Times New Roman" panose="02020603050405020304"/>
              </a:rPr>
              <a:t>反应条件对化学反应</a:t>
            </a:r>
            <a:r>
              <a:rPr lang="zh-CN" altLang="zh-CN" sz="2600" kern="100" dirty="0" smtClean="0">
                <a:latin typeface="Times New Roman" panose="02020603050405020304"/>
                <a:ea typeface="微软雅黑" panose="020B0503020204020204" pitchFamily="34" charset="-122"/>
                <a:cs typeface="Times New Roman" panose="02020603050405020304"/>
              </a:rPr>
              <a:t>的</a:t>
            </a:r>
            <a:r>
              <a:rPr lang="en-US" altLang="zh-CN" sz="2600" kern="100" dirty="0" smtClean="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rPr>
              <a:t>______</a:t>
            </a:r>
            <a:r>
              <a:rPr lang="zh-CN" altLang="zh-CN" sz="2600" kern="100" dirty="0" smtClean="0">
                <a:latin typeface="Times New Roman" panose="02020603050405020304"/>
                <a:ea typeface="微软雅黑" panose="020B0503020204020204" pitchFamily="34" charset="-122"/>
                <a:cs typeface="Times New Roman" panose="02020603050405020304"/>
              </a:rPr>
              <a:t>、</a:t>
            </a:r>
            <a:r>
              <a:rPr lang="en-US" altLang="zh-CN" sz="2600" kern="100" dirty="0" smtClean="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rPr>
              <a:t>______</a:t>
            </a:r>
            <a:r>
              <a:rPr lang="zh-CN" altLang="zh-CN" sz="2600" kern="100" dirty="0" smtClean="0">
                <a:latin typeface="Times New Roman" panose="02020603050405020304"/>
                <a:ea typeface="微软雅黑" panose="020B0503020204020204" pitchFamily="34" charset="-122"/>
                <a:cs typeface="Times New Roman" panose="02020603050405020304"/>
              </a:rPr>
              <a:t>和</a:t>
            </a:r>
            <a:r>
              <a:rPr lang="en-US" altLang="zh-CN" sz="2600" kern="100" dirty="0" smtClean="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rPr>
              <a:t>______</a:t>
            </a:r>
            <a:r>
              <a:rPr lang="zh-CN" altLang="zh-CN" sz="2600" kern="100" dirty="0" smtClean="0">
                <a:latin typeface="Times New Roman" panose="02020603050405020304"/>
                <a:ea typeface="微软雅黑" panose="020B0503020204020204" pitchFamily="34" charset="-122"/>
                <a:cs typeface="Times New Roman" panose="02020603050405020304"/>
              </a:rPr>
              <a:t>都会</a:t>
            </a:r>
            <a:r>
              <a:rPr lang="zh-CN" altLang="zh-CN" sz="2600" kern="100" dirty="0">
                <a:latin typeface="Times New Roman" panose="02020603050405020304"/>
                <a:ea typeface="微软雅黑" panose="020B0503020204020204" pitchFamily="34" charset="-122"/>
                <a:cs typeface="Times New Roman" panose="02020603050405020304"/>
              </a:rPr>
              <a:t>有不同程度的影响。在研究物质的性质和制备时</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应</a:t>
            </a:r>
            <a:r>
              <a:rPr lang="zh-CN" altLang="zh-CN" sz="2600" kern="100" dirty="0" smtClean="0">
                <a:latin typeface="Times New Roman" panose="02020603050405020304"/>
                <a:ea typeface="微软雅黑" panose="020B0503020204020204" pitchFamily="34" charset="-122"/>
                <a:cs typeface="Times New Roman" panose="02020603050405020304"/>
              </a:rPr>
              <a:t>依据</a:t>
            </a:r>
            <a:r>
              <a:rPr lang="en-US" altLang="zh-CN" sz="2600" kern="100" dirty="0" smtClean="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rPr>
              <a:t>________________</a:t>
            </a:r>
            <a:r>
              <a:rPr lang="zh-CN" altLang="zh-CN" sz="2600" kern="100" dirty="0" smtClean="0">
                <a:latin typeface="Times New Roman" panose="02020603050405020304"/>
                <a:ea typeface="微软雅黑" panose="020B0503020204020204" pitchFamily="34" charset="-122"/>
                <a:cs typeface="Times New Roman" panose="02020603050405020304"/>
              </a:rPr>
              <a:t>和</a:t>
            </a:r>
            <a:r>
              <a:rPr lang="zh-CN" altLang="zh-CN" sz="2600" kern="100" dirty="0">
                <a:latin typeface="Times New Roman" panose="02020603050405020304"/>
                <a:ea typeface="微软雅黑" panose="020B0503020204020204" pitchFamily="34" charset="-122"/>
                <a:cs typeface="Times New Roman" panose="02020603050405020304"/>
              </a:rPr>
              <a:t>反应物、生成物的特点</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合理选择并控制好反应条件</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才能达到预期的效果</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
        <p:nvSpPr>
          <p:cNvPr id="2" name="矩形 1"/>
          <p:cNvSpPr/>
          <p:nvPr/>
        </p:nvSpPr>
        <p:spPr>
          <a:xfrm>
            <a:off x="4114953" y="2137734"/>
            <a:ext cx="851515"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方向</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3" name="矩形 2"/>
          <p:cNvSpPr/>
          <p:nvPr/>
        </p:nvSpPr>
        <p:spPr>
          <a:xfrm>
            <a:off x="5373031" y="2137733"/>
            <a:ext cx="851515"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速率</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4" name="矩形 3"/>
          <p:cNvSpPr/>
          <p:nvPr/>
        </p:nvSpPr>
        <p:spPr>
          <a:xfrm>
            <a:off x="6815298" y="2137734"/>
            <a:ext cx="851515"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限度</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5" name="矩形 4"/>
          <p:cNvSpPr/>
          <p:nvPr/>
        </p:nvSpPr>
        <p:spPr>
          <a:xfrm>
            <a:off x="5502814" y="2728306"/>
            <a:ext cx="2518638"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化学反应的规律</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P spid="4" grpId="0" autoUpdateAnimBg="0"/>
      <p:bldP spid="5"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381000" y="944402"/>
          <a:ext cx="11493500" cy="1765300"/>
        </p:xfrm>
        <a:graphic>
          <a:graphicData uri="http://schemas.openxmlformats.org/presentationml/2006/ole">
            <mc:AlternateContent xmlns:mc="http://schemas.openxmlformats.org/markup-compatibility/2006">
              <mc:Choice xmlns:v="urn:schemas-microsoft-com:vml" Requires="v">
                <p:oleObj spid="_x0000_s22551" name="Document" r:id="rId1" imgW="11505565" imgH="1787525" progId="Word.Document.8">
                  <p:embed/>
                </p:oleObj>
              </mc:Choice>
              <mc:Fallback>
                <p:oleObj name="Document" r:id="rId1" imgW="11505565" imgH="1787525" progId="Word.Document.8">
                  <p:embed/>
                  <p:pic>
                    <p:nvPicPr>
                      <p:cNvPr id="0" name="图片 22550"/>
                      <p:cNvPicPr/>
                      <p:nvPr/>
                    </p:nvPicPr>
                    <p:blipFill>
                      <a:blip r:embed="rId2"/>
                      <a:stretch>
                        <a:fillRect/>
                      </a:stretch>
                    </p:blipFill>
                    <p:spPr>
                      <a:xfrm>
                        <a:off x="381000" y="944402"/>
                        <a:ext cx="11493500" cy="17653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774478"/>
            <a:ext cx="11654075" cy="723251"/>
          </a:xfrm>
          <a:prstGeom prst="rect">
            <a:avLst/>
          </a:prstGeom>
        </p:spPr>
        <p:txBody>
          <a:bodyPr wrap="square" lIns="121898" tIns="60948" rIns="121898" bIns="60948">
            <a:spAutoFit/>
          </a:bodyPr>
          <a:lstStyle/>
          <a:p>
            <a:pPr marL="269875" indent="-457200" algn="just">
              <a:lnSpc>
                <a:spcPct val="150000"/>
              </a:lnSpc>
              <a:spcAft>
                <a:spcPts val="0"/>
              </a:spcAft>
              <a:tabLst>
                <a:tab pos="270065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9.</a:t>
            </a:r>
            <a:r>
              <a:rPr lang="en-US" altLang="zh-CN" sz="2600" b="1" dirty="0" smtClean="0">
                <a:latin typeface="Times New Roman" panose="02020603050405020304"/>
                <a:ea typeface="楷体_GB2312"/>
              </a:rPr>
              <a:t>(</a:t>
            </a:r>
            <a:r>
              <a:rPr lang="en-US" altLang="zh-CN" sz="2600" b="1" dirty="0">
                <a:latin typeface="Times New Roman" panose="02020603050405020304"/>
                <a:ea typeface="楷体_GB2312"/>
              </a:rPr>
              <a:t>2023·</a:t>
            </a:r>
            <a:r>
              <a:rPr lang="zh-CN" altLang="zh-CN" sz="2600" b="1" dirty="0">
                <a:latin typeface="Times New Roman" panose="02020603050405020304"/>
                <a:ea typeface="楷体_GB2312"/>
                <a:cs typeface="Times New Roman" panose="02020603050405020304"/>
              </a:rPr>
              <a:t>黑龙江实验中学高一期中</a:t>
            </a:r>
            <a:r>
              <a:rPr lang="en-US" altLang="zh-CN" sz="2600" b="1" dirty="0">
                <a:latin typeface="Times New Roman" panose="02020603050405020304"/>
                <a:ea typeface="楷体_GB2312"/>
              </a:rPr>
              <a:t>)</a:t>
            </a:r>
            <a:r>
              <a:rPr lang="zh-CN" altLang="zh-CN" sz="2600" dirty="0">
                <a:latin typeface="Times New Roman" panose="02020603050405020304"/>
                <a:ea typeface="微软雅黑" panose="020B0503020204020204" pitchFamily="34" charset="-122"/>
                <a:cs typeface="Times New Roman" panose="02020603050405020304"/>
              </a:rPr>
              <a:t>下列说法中正确的是</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微软雅黑" panose="020B0503020204020204" pitchFamily="34" charset="-122"/>
                <a:cs typeface="Times New Roman" panose="02020603050405020304"/>
              </a:rPr>
              <a:t>　　</a:t>
            </a:r>
            <a:r>
              <a:rPr lang="en-US" altLang="zh-CN" sz="2600" dirty="0">
                <a:latin typeface="Times New Roman" panose="02020603050405020304"/>
                <a:ea typeface="微软雅黑" panose="020B0503020204020204" pitchFamily="34" charset="-122"/>
              </a:rPr>
              <a:t>)</a:t>
            </a:r>
            <a:endParaRPr lang="zh-CN" altLang="zh-CN" sz="1050" kern="100" dirty="0">
              <a:effectLst/>
              <a:latin typeface="宋体" panose="02010600030101010101" pitchFamily="2" charset="-122"/>
              <a:cs typeface="Courier New" panose="02070309020205020404"/>
            </a:endParaRPr>
          </a:p>
        </p:txBody>
      </p:sp>
      <p:sp>
        <p:nvSpPr>
          <p:cNvPr id="10" name="TextBox 9"/>
          <p:cNvSpPr txBox="1"/>
          <p:nvPr/>
        </p:nvSpPr>
        <p:spPr>
          <a:xfrm>
            <a:off x="8420472" y="909472"/>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B</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graphicFrame>
        <p:nvGraphicFramePr>
          <p:cNvPr id="2" name="对象 1"/>
          <p:cNvGraphicFramePr>
            <a:graphicFrameLocks noChangeAspect="1"/>
          </p:cNvGraphicFramePr>
          <p:nvPr/>
        </p:nvGraphicFramePr>
        <p:xfrm>
          <a:off x="540242" y="1527655"/>
          <a:ext cx="11341100" cy="3162300"/>
        </p:xfrm>
        <a:graphic>
          <a:graphicData uri="http://schemas.openxmlformats.org/presentationml/2006/ole">
            <mc:AlternateContent xmlns:mc="http://schemas.openxmlformats.org/markup-compatibility/2006">
              <mc:Choice xmlns:v="urn:schemas-microsoft-com:vml" Requires="v">
                <p:oleObj spid="_x0000_s52232" name="Document" r:id="rId1" imgW="11358880" imgH="3176905" progId="Word.Document.8">
                  <p:embed/>
                </p:oleObj>
              </mc:Choice>
              <mc:Fallback>
                <p:oleObj name="Document" r:id="rId1" imgW="11358880" imgH="3176905" progId="Word.Document.8">
                  <p:embed/>
                  <p:pic>
                    <p:nvPicPr>
                      <p:cNvPr id="0" name="图片 52231"/>
                      <p:cNvPicPr/>
                      <p:nvPr/>
                    </p:nvPicPr>
                    <p:blipFill>
                      <a:blip r:embed="rId2"/>
                      <a:stretch>
                        <a:fillRect/>
                      </a:stretch>
                    </p:blipFill>
                    <p:spPr>
                      <a:xfrm>
                        <a:off x="540242" y="1527655"/>
                        <a:ext cx="11341100" cy="31623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nvGraphicFramePr>
        <p:xfrm>
          <a:off x="381000" y="723900"/>
          <a:ext cx="11493500" cy="3759200"/>
        </p:xfrm>
        <a:graphic>
          <a:graphicData uri="http://schemas.openxmlformats.org/presentationml/2006/ole">
            <mc:AlternateContent xmlns:mc="http://schemas.openxmlformats.org/markup-compatibility/2006">
              <mc:Choice xmlns:v="urn:schemas-microsoft-com:vml" Requires="v">
                <p:oleObj spid="_x0000_s23575" name="Document" r:id="rId1" imgW="11505565" imgH="3771900" progId="Word.Document.8">
                  <p:embed/>
                </p:oleObj>
              </mc:Choice>
              <mc:Fallback>
                <p:oleObj name="Document" r:id="rId1" imgW="11505565" imgH="3771900" progId="Word.Document.8">
                  <p:embed/>
                  <p:pic>
                    <p:nvPicPr>
                      <p:cNvPr id="0" name="对象 1"/>
                      <p:cNvPicPr>
                        <a:picLocks noChangeAspect="1" noChangeArrowheads="1"/>
                      </p:cNvPicPr>
                      <p:nvPr/>
                    </p:nvPicPr>
                    <p:blipFill>
                      <a:blip r:embed="rId2"/>
                      <a:srcRect/>
                      <a:stretch>
                        <a:fillRect/>
                      </a:stretch>
                    </p:blipFill>
                    <p:spPr bwMode="auto">
                      <a:xfrm>
                        <a:off x="381000" y="723900"/>
                        <a:ext cx="11493500" cy="3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549426"/>
            <a:ext cx="11654075" cy="2523744"/>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10.</a:t>
            </a:r>
            <a:r>
              <a:rPr lang="en-US" altLang="zh-CN" sz="2600" b="1" kern="100" dirty="0">
                <a:latin typeface="Times New Roman" panose="02020603050405020304"/>
                <a:ea typeface="楷体_GB2312"/>
                <a:cs typeface="Courier New" panose="02070309020205020404"/>
              </a:rPr>
              <a:t> (2023·</a:t>
            </a:r>
            <a:r>
              <a:rPr lang="zh-CN" altLang="zh-CN" sz="2600" b="1" kern="100" dirty="0">
                <a:latin typeface="Times New Roman" panose="02020603050405020304"/>
                <a:ea typeface="楷体_GB2312"/>
                <a:cs typeface="Times New Roman" panose="02020603050405020304"/>
              </a:rPr>
              <a:t>长沙一中高一测试</a:t>
            </a:r>
            <a:r>
              <a:rPr lang="en-US" altLang="zh-CN" sz="2600" b="1" kern="100" dirty="0">
                <a:latin typeface="Times New Roman" panose="02020603050405020304"/>
                <a:ea typeface="楷体_GB2312"/>
                <a:cs typeface="Courier New" panose="02070309020205020404"/>
              </a:rPr>
              <a:t>)</a:t>
            </a:r>
            <a:r>
              <a:rPr lang="en-US" altLang="zh-CN" sz="2600" kern="100" dirty="0">
                <a:latin typeface="Times New Roman" panose="02020603050405020304"/>
                <a:ea typeface="微软雅黑" panose="020B0503020204020204" pitchFamily="34" charset="-122"/>
                <a:cs typeface="Courier New" panose="02070309020205020404"/>
              </a:rPr>
              <a:t>15 g</a:t>
            </a:r>
            <a:r>
              <a:rPr lang="zh-CN" altLang="zh-CN" sz="2600" kern="100" dirty="0">
                <a:latin typeface="Times New Roman" panose="02020603050405020304"/>
                <a:ea typeface="微软雅黑" panose="020B0503020204020204" pitchFamily="34" charset="-122"/>
                <a:cs typeface="Times New Roman" panose="02020603050405020304"/>
              </a:rPr>
              <a:t>铁粉和氧化铁的混合物，放入</a:t>
            </a:r>
            <a:r>
              <a:rPr lang="en-US" altLang="zh-CN" sz="2600" kern="100" dirty="0">
                <a:latin typeface="Times New Roman" panose="02020603050405020304"/>
                <a:ea typeface="微软雅黑" panose="020B0503020204020204" pitchFamily="34" charset="-122"/>
                <a:cs typeface="Courier New" panose="02070309020205020404"/>
              </a:rPr>
              <a:t>150 mL</a:t>
            </a:r>
            <a:r>
              <a:rPr lang="zh-CN" altLang="zh-CN" sz="2600" kern="100" dirty="0">
                <a:latin typeface="Times New Roman" panose="02020603050405020304"/>
                <a:ea typeface="微软雅黑" panose="020B0503020204020204" pitchFamily="34" charset="-122"/>
                <a:cs typeface="Times New Roman" panose="02020603050405020304"/>
              </a:rPr>
              <a:t>稀</a:t>
            </a:r>
            <a:r>
              <a:rPr lang="en-US" altLang="zh-CN" sz="2600" kern="100" dirty="0">
                <a:latin typeface="Times New Roman" panose="02020603050405020304"/>
                <a:ea typeface="微软雅黑" panose="020B0503020204020204" pitchFamily="34" charset="-122"/>
                <a:cs typeface="Courier New" panose="02070309020205020404"/>
              </a:rPr>
              <a:t>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SO</a:t>
            </a:r>
            <a:r>
              <a:rPr lang="en-US" altLang="zh-CN" sz="2600" kern="100" baseline="-25000" dirty="0">
                <a:latin typeface="Times New Roman" panose="02020603050405020304"/>
                <a:ea typeface="微软雅黑" panose="020B0503020204020204" pitchFamily="34" charset="-122"/>
                <a:cs typeface="Courier New" panose="02070309020205020404"/>
              </a:rPr>
              <a:t>4</a:t>
            </a:r>
            <a:r>
              <a:rPr lang="zh-CN" altLang="zh-CN" sz="2600" kern="100" dirty="0">
                <a:latin typeface="Times New Roman" panose="02020603050405020304"/>
                <a:ea typeface="微软雅黑" panose="020B0503020204020204" pitchFamily="34" charset="-122"/>
                <a:cs typeface="Times New Roman" panose="02020603050405020304"/>
              </a:rPr>
              <a:t>中，发现固体完全溶解，并放出</a:t>
            </a:r>
            <a:r>
              <a:rPr lang="en-US" altLang="zh-CN" sz="2600" kern="100" dirty="0">
                <a:latin typeface="Times New Roman" panose="02020603050405020304"/>
                <a:ea typeface="微软雅黑" panose="020B0503020204020204" pitchFamily="34" charset="-122"/>
                <a:cs typeface="Courier New" panose="02070309020205020404"/>
              </a:rPr>
              <a:t>1.68 L 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标准状况</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，加入</a:t>
            </a:r>
            <a:r>
              <a:rPr lang="en-US" altLang="zh-CN" sz="2600" kern="100" dirty="0">
                <a:latin typeface="Times New Roman" panose="02020603050405020304"/>
                <a:ea typeface="微软雅黑" panose="020B0503020204020204" pitchFamily="34" charset="-122"/>
                <a:cs typeface="Courier New" panose="02070309020205020404"/>
              </a:rPr>
              <a:t>KSCN</a:t>
            </a:r>
            <a:r>
              <a:rPr lang="zh-CN" altLang="zh-CN" sz="2600" kern="100" dirty="0">
                <a:latin typeface="Times New Roman" panose="02020603050405020304"/>
                <a:ea typeface="微软雅黑" panose="020B0503020204020204" pitchFamily="34" charset="-122"/>
                <a:cs typeface="Times New Roman" panose="02020603050405020304"/>
              </a:rPr>
              <a:t>溶液后，无颜色变化。为了使</a:t>
            </a:r>
            <a:r>
              <a:rPr lang="en-US" altLang="zh-CN" sz="2600" kern="100" dirty="0">
                <a:latin typeface="Times New Roman" panose="02020603050405020304"/>
                <a:ea typeface="微软雅黑" panose="020B0503020204020204" pitchFamily="34" charset="-122"/>
                <a:cs typeface="Courier New" panose="02070309020205020404"/>
              </a:rPr>
              <a:t>Fe</a:t>
            </a:r>
            <a:r>
              <a:rPr lang="en-US" altLang="zh-CN" sz="2600" kern="100" baseline="30000" dirty="0">
                <a:latin typeface="Times New Roman" panose="02020603050405020304"/>
                <a:ea typeface="微软雅黑" panose="020B0503020204020204" pitchFamily="34" charset="-122"/>
                <a:cs typeface="Courier New" panose="02070309020205020404"/>
              </a:rPr>
              <a:t>2</a:t>
            </a:r>
            <a:r>
              <a:rPr lang="zh-CN" altLang="zh-CN" sz="2600" kern="100" baseline="30000" dirty="0">
                <a:latin typeface="Times New Roman" panose="02020603050405020304"/>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完全转化为</a:t>
            </a:r>
            <a:r>
              <a:rPr lang="en-US" altLang="zh-CN" sz="2600" kern="100" dirty="0">
                <a:latin typeface="Times New Roman" panose="02020603050405020304"/>
                <a:ea typeface="微软雅黑" panose="020B0503020204020204" pitchFamily="34" charset="-122"/>
                <a:cs typeface="Courier New" panose="02070309020205020404"/>
              </a:rPr>
              <a:t>Fe(OH)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沉淀，共耗用</a:t>
            </a:r>
            <a:r>
              <a:rPr lang="en-US" altLang="zh-CN" sz="2600" kern="100" dirty="0">
                <a:latin typeface="Times New Roman" panose="02020603050405020304"/>
                <a:ea typeface="微软雅黑" panose="020B0503020204020204" pitchFamily="34" charset="-122"/>
                <a:cs typeface="Courier New" panose="02070309020205020404"/>
              </a:rPr>
              <a:t>200 mL 3 </a:t>
            </a:r>
            <a:r>
              <a:rPr lang="en-US" altLang="zh-CN" sz="2600" kern="100" dirty="0" err="1">
                <a:latin typeface="Times New Roman" panose="02020603050405020304"/>
                <a:ea typeface="微软雅黑" panose="020B0503020204020204" pitchFamily="34" charset="-122"/>
                <a:cs typeface="Courier New" panose="02070309020205020404"/>
              </a:rPr>
              <a:t>mol·L</a:t>
            </a:r>
            <a:r>
              <a:rPr lang="zh-CN" altLang="zh-CN" sz="2600" kern="100" baseline="30000" dirty="0">
                <a:latin typeface="Times New Roman" panose="02020603050405020304"/>
                <a:ea typeface="微软雅黑" panose="020B0503020204020204" pitchFamily="34" charset="-122"/>
                <a:cs typeface="Times New Roman" panose="02020603050405020304"/>
              </a:rPr>
              <a:t>－</a:t>
            </a:r>
            <a:r>
              <a:rPr lang="en-US" altLang="zh-CN" sz="2600" kern="100" baseline="30000" dirty="0">
                <a:latin typeface="Times New Roman" panose="02020603050405020304"/>
                <a:ea typeface="微软雅黑" panose="020B0503020204020204" pitchFamily="34" charset="-122"/>
                <a:cs typeface="Courier New" panose="02070309020205020404"/>
              </a:rPr>
              <a:t>1</a:t>
            </a:r>
            <a:r>
              <a:rPr lang="en-US" altLang="zh-CN" sz="2600" kern="100" dirty="0">
                <a:latin typeface="Times New Roman" panose="02020603050405020304"/>
                <a:ea typeface="微软雅黑" panose="020B0503020204020204" pitchFamily="34" charset="-122"/>
                <a:cs typeface="Courier New" panose="02070309020205020404"/>
              </a:rPr>
              <a:t> </a:t>
            </a:r>
            <a:r>
              <a:rPr lang="en-US" altLang="zh-CN" sz="2600" kern="100" dirty="0" err="1">
                <a:latin typeface="Times New Roman" panose="02020603050405020304"/>
                <a:ea typeface="微软雅黑" panose="020B0503020204020204" pitchFamily="34" charset="-122"/>
                <a:cs typeface="Courier New" panose="02070309020205020404"/>
              </a:rPr>
              <a:t>NaOH</a:t>
            </a:r>
            <a:r>
              <a:rPr lang="zh-CN" altLang="zh-CN" sz="2600" kern="100" dirty="0">
                <a:latin typeface="Times New Roman" panose="02020603050405020304"/>
                <a:ea typeface="微软雅黑" panose="020B0503020204020204" pitchFamily="34" charset="-122"/>
                <a:cs typeface="Times New Roman" panose="02020603050405020304"/>
              </a:rPr>
              <a:t>溶液，则原硫酸溶液的物质的量浓度为</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9" name="矩形 8"/>
          <p:cNvSpPr/>
          <p:nvPr/>
        </p:nvSpPr>
        <p:spPr>
          <a:xfrm>
            <a:off x="514493" y="2988166"/>
            <a:ext cx="11219977" cy="723251"/>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A.4 </a:t>
            </a:r>
            <a:r>
              <a:rPr lang="en-US" altLang="zh-CN" sz="2600" kern="100" dirty="0" err="1">
                <a:latin typeface="Times New Roman" panose="02020603050405020304"/>
                <a:ea typeface="微软雅黑" panose="020B0503020204020204" pitchFamily="34" charset="-122"/>
                <a:cs typeface="Courier New" panose="02070309020205020404"/>
              </a:rPr>
              <a:t>mol·L</a:t>
            </a:r>
            <a:r>
              <a:rPr lang="zh-CN" altLang="zh-CN" sz="2600" kern="100" baseline="30000" dirty="0">
                <a:latin typeface="Times New Roman" panose="02020603050405020304"/>
                <a:ea typeface="微软雅黑" panose="020B0503020204020204" pitchFamily="34" charset="-122"/>
                <a:cs typeface="Times New Roman" panose="02020603050405020304"/>
              </a:rPr>
              <a:t>－</a:t>
            </a:r>
            <a:r>
              <a:rPr lang="en-US" altLang="zh-CN" sz="2600" kern="100" baseline="30000" dirty="0">
                <a:latin typeface="Times New Roman" panose="02020603050405020304"/>
                <a:ea typeface="微软雅黑" panose="020B0503020204020204" pitchFamily="34" charset="-122"/>
                <a:cs typeface="Courier New" panose="02070309020205020404"/>
              </a:rPr>
              <a:t>1</a:t>
            </a:r>
            <a:r>
              <a:rPr lang="en-US" altLang="zh-CN" sz="2600" kern="100" dirty="0">
                <a:latin typeface="Times New Roman" panose="02020603050405020304"/>
                <a:ea typeface="微软雅黑" panose="020B0503020204020204" pitchFamily="34" charset="-122"/>
                <a:cs typeface="Courier New" panose="02070309020205020404"/>
              </a:rPr>
              <a:t>  	B.3 </a:t>
            </a:r>
            <a:r>
              <a:rPr lang="en-US" altLang="zh-CN" sz="2600" kern="100" dirty="0" err="1">
                <a:latin typeface="Times New Roman" panose="02020603050405020304"/>
                <a:ea typeface="微软雅黑" panose="020B0503020204020204" pitchFamily="34" charset="-122"/>
                <a:cs typeface="Courier New" panose="02070309020205020404"/>
              </a:rPr>
              <a:t>mol·L</a:t>
            </a:r>
            <a:r>
              <a:rPr lang="zh-CN" altLang="zh-CN" sz="2600" kern="100" baseline="30000" dirty="0">
                <a:latin typeface="Times New Roman" panose="02020603050405020304"/>
                <a:ea typeface="微软雅黑" panose="020B0503020204020204" pitchFamily="34" charset="-122"/>
                <a:cs typeface="Times New Roman" panose="02020603050405020304"/>
              </a:rPr>
              <a:t>－</a:t>
            </a:r>
            <a:r>
              <a:rPr lang="en-US" altLang="zh-CN" sz="2600" kern="100" baseline="30000" dirty="0" smtClean="0">
                <a:latin typeface="Times New Roman" panose="02020603050405020304"/>
                <a:ea typeface="微软雅黑" panose="020B0503020204020204" pitchFamily="34" charset="-122"/>
                <a:cs typeface="Courier New" panose="02070309020205020404"/>
              </a:rPr>
              <a:t>1	</a:t>
            </a:r>
            <a:r>
              <a:rPr lang="en-US" altLang="zh-CN" sz="2600" kern="100" dirty="0" smtClean="0">
                <a:latin typeface="Times New Roman" panose="02020603050405020304"/>
                <a:ea typeface="微软雅黑" panose="020B0503020204020204" pitchFamily="34" charset="-122"/>
                <a:cs typeface="Courier New" panose="02070309020205020404"/>
              </a:rPr>
              <a:t>C.2 </a:t>
            </a:r>
            <a:r>
              <a:rPr lang="en-US" altLang="zh-CN" sz="2600" kern="100" dirty="0" err="1">
                <a:latin typeface="Times New Roman" panose="02020603050405020304"/>
                <a:ea typeface="微软雅黑" panose="020B0503020204020204" pitchFamily="34" charset="-122"/>
                <a:cs typeface="Courier New" panose="02070309020205020404"/>
              </a:rPr>
              <a:t>mol·L</a:t>
            </a:r>
            <a:r>
              <a:rPr lang="zh-CN" altLang="zh-CN" sz="2600" kern="100" baseline="30000" dirty="0">
                <a:latin typeface="Times New Roman" panose="02020603050405020304"/>
                <a:ea typeface="微软雅黑" panose="020B0503020204020204" pitchFamily="34" charset="-122"/>
                <a:cs typeface="Times New Roman" panose="02020603050405020304"/>
              </a:rPr>
              <a:t>－</a:t>
            </a:r>
            <a:r>
              <a:rPr lang="en-US" altLang="zh-CN" sz="2600" kern="100" baseline="30000" dirty="0">
                <a:latin typeface="Times New Roman" panose="02020603050405020304"/>
                <a:ea typeface="微软雅黑" panose="020B0503020204020204" pitchFamily="34" charset="-122"/>
                <a:cs typeface="Courier New" panose="02070309020205020404"/>
              </a:rPr>
              <a:t>1</a:t>
            </a:r>
            <a:r>
              <a:rPr lang="en-US" altLang="zh-CN" sz="2600" kern="100" dirty="0">
                <a:latin typeface="Times New Roman" panose="02020603050405020304"/>
                <a:ea typeface="微软雅黑" panose="020B0503020204020204" pitchFamily="34" charset="-122"/>
                <a:cs typeface="Courier New" panose="02070309020205020404"/>
              </a:rPr>
              <a:t>  	D.1 </a:t>
            </a:r>
            <a:r>
              <a:rPr lang="en-US" altLang="zh-CN" sz="2600" kern="100" dirty="0" err="1">
                <a:latin typeface="Times New Roman" panose="02020603050405020304"/>
                <a:ea typeface="微软雅黑" panose="020B0503020204020204" pitchFamily="34" charset="-122"/>
                <a:cs typeface="Courier New" panose="02070309020205020404"/>
              </a:rPr>
              <a:t>mol·L</a:t>
            </a:r>
            <a:r>
              <a:rPr lang="zh-CN" altLang="zh-CN" sz="2600" kern="100" baseline="30000" dirty="0">
                <a:latin typeface="Times New Roman" panose="02020603050405020304"/>
                <a:ea typeface="微软雅黑" panose="020B0503020204020204" pitchFamily="34" charset="-122"/>
                <a:cs typeface="Times New Roman" panose="02020603050405020304"/>
              </a:rPr>
              <a:t>－</a:t>
            </a:r>
            <a:r>
              <a:rPr lang="en-US" altLang="zh-CN" sz="2600" kern="100" baseline="30000" dirty="0" smtClean="0">
                <a:latin typeface="Times New Roman" panose="02020603050405020304"/>
                <a:ea typeface="微软雅黑" panose="020B0503020204020204" pitchFamily="34" charset="-122"/>
                <a:cs typeface="Courier New" panose="02070309020205020404"/>
              </a:rPr>
              <a:t>1</a:t>
            </a:r>
            <a:endParaRPr lang="zh-CN" altLang="zh-CN" sz="1050" kern="100" dirty="0">
              <a:latin typeface="宋体" panose="02010600030101010101" pitchFamily="2" charset="-122"/>
              <a:cs typeface="Courier New" panose="02070309020205020404"/>
            </a:endParaRPr>
          </a:p>
        </p:txBody>
      </p:sp>
      <p:sp>
        <p:nvSpPr>
          <p:cNvPr id="10" name="TextBox 9"/>
          <p:cNvSpPr txBox="1"/>
          <p:nvPr/>
        </p:nvSpPr>
        <p:spPr>
          <a:xfrm>
            <a:off x="7327634" y="2464950"/>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C</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14493" y="909472"/>
            <a:ext cx="11219977" cy="3649052"/>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发现固体完全溶解，铁和氧化铁均无剩余，铁元素在反应后的溶液中以</a:t>
            </a:r>
            <a:r>
              <a:rPr lang="en-US" altLang="zh-CN" sz="2600" b="1" kern="100" dirty="0">
                <a:solidFill>
                  <a:srgbClr val="0000FF"/>
                </a:solidFill>
                <a:latin typeface="Times New Roman" panose="02020603050405020304"/>
                <a:ea typeface="仿宋_GB2312"/>
                <a:cs typeface="Courier New" panose="02070309020205020404"/>
              </a:rPr>
              <a:t>Fe</a:t>
            </a:r>
            <a:r>
              <a:rPr lang="en-US" altLang="zh-CN" sz="2600" b="1" kern="100" baseline="30000" dirty="0">
                <a:solidFill>
                  <a:srgbClr val="0000FF"/>
                </a:solidFill>
                <a:latin typeface="Times New Roman" panose="02020603050405020304"/>
                <a:ea typeface="仿宋_GB2312"/>
                <a:cs typeface="Courier New" panose="02070309020205020404"/>
              </a:rPr>
              <a:t>2</a:t>
            </a:r>
            <a:r>
              <a:rPr lang="zh-CN" altLang="zh-CN" sz="2600" b="1" kern="100" baseline="30000" dirty="0">
                <a:solidFill>
                  <a:srgbClr val="0000FF"/>
                </a:solidFill>
                <a:latin typeface="Times New Roman" panose="02020603050405020304"/>
                <a:ea typeface="仿宋_GB2312"/>
                <a:cs typeface="Times New Roman" panose="02020603050405020304"/>
              </a:rPr>
              <a:t>＋</a:t>
            </a:r>
            <a:r>
              <a:rPr lang="zh-CN" altLang="zh-CN" sz="2600" b="1" kern="100" dirty="0">
                <a:solidFill>
                  <a:srgbClr val="0000FF"/>
                </a:solidFill>
                <a:latin typeface="Times New Roman" panose="02020603050405020304"/>
                <a:ea typeface="仿宋_GB2312"/>
                <a:cs typeface="Times New Roman" panose="02020603050405020304"/>
              </a:rPr>
              <a:t>形式存在，为了中和过量的硫酸，而且使铁完全转化成</a:t>
            </a:r>
            <a:r>
              <a:rPr lang="en-US" altLang="zh-CN" sz="2600" b="1" kern="100" dirty="0">
                <a:solidFill>
                  <a:srgbClr val="0000FF"/>
                </a:solidFill>
                <a:latin typeface="Times New Roman" panose="02020603050405020304"/>
                <a:ea typeface="仿宋_GB2312"/>
                <a:cs typeface="Courier New" panose="02070309020205020404"/>
              </a:rPr>
              <a:t>Fe(OH)</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，共消耗</a:t>
            </a:r>
            <a:r>
              <a:rPr lang="en-US" altLang="zh-CN" sz="2600" b="1" kern="100" dirty="0">
                <a:solidFill>
                  <a:srgbClr val="0000FF"/>
                </a:solidFill>
                <a:latin typeface="Times New Roman" panose="02020603050405020304"/>
                <a:ea typeface="仿宋_GB2312"/>
                <a:cs typeface="Courier New" panose="02070309020205020404"/>
              </a:rPr>
              <a:t>3 </a:t>
            </a:r>
            <a:r>
              <a:rPr lang="en-US" altLang="zh-CN" sz="2600" b="1" kern="100" dirty="0" err="1">
                <a:solidFill>
                  <a:srgbClr val="0000FF"/>
                </a:solidFill>
                <a:latin typeface="Times New Roman" panose="02020603050405020304"/>
                <a:ea typeface="仿宋_GB2312"/>
                <a:cs typeface="Courier New" panose="02070309020205020404"/>
              </a:rPr>
              <a:t>mol·L</a:t>
            </a:r>
            <a:r>
              <a:rPr lang="zh-CN" altLang="zh-CN" sz="2600" b="1" kern="100" baseline="30000" dirty="0">
                <a:solidFill>
                  <a:srgbClr val="0000FF"/>
                </a:solidFill>
                <a:latin typeface="Times New Roman" panose="02020603050405020304"/>
                <a:ea typeface="仿宋_GB2312"/>
                <a:cs typeface="Times New Roman" panose="02020603050405020304"/>
              </a:rPr>
              <a:t>－</a:t>
            </a:r>
            <a:r>
              <a:rPr lang="en-US" altLang="zh-CN" sz="2600" b="1" kern="100" baseline="30000" dirty="0">
                <a:solidFill>
                  <a:srgbClr val="0000FF"/>
                </a:solidFill>
                <a:latin typeface="Times New Roman" panose="02020603050405020304"/>
                <a:ea typeface="仿宋_GB2312"/>
                <a:cs typeface="Courier New" panose="02070309020205020404"/>
              </a:rPr>
              <a:t>1</a:t>
            </a:r>
            <a:r>
              <a:rPr lang="zh-CN" altLang="zh-CN" sz="2600" b="1" kern="100" dirty="0">
                <a:solidFill>
                  <a:srgbClr val="0000FF"/>
                </a:solidFill>
                <a:latin typeface="Times New Roman" panose="02020603050405020304"/>
                <a:ea typeface="仿宋_GB2312"/>
                <a:cs typeface="Times New Roman" panose="02020603050405020304"/>
              </a:rPr>
              <a:t>的</a:t>
            </a:r>
            <a:r>
              <a:rPr lang="en-US" altLang="zh-CN" sz="2600" b="1" kern="100" dirty="0" err="1">
                <a:solidFill>
                  <a:srgbClr val="0000FF"/>
                </a:solidFill>
                <a:latin typeface="Times New Roman" panose="02020603050405020304"/>
                <a:ea typeface="仿宋_GB2312"/>
                <a:cs typeface="Courier New" panose="02070309020205020404"/>
              </a:rPr>
              <a:t>NaOH</a:t>
            </a:r>
            <a:r>
              <a:rPr lang="zh-CN" altLang="zh-CN" sz="2600" b="1" kern="100" dirty="0">
                <a:solidFill>
                  <a:srgbClr val="0000FF"/>
                </a:solidFill>
                <a:latin typeface="Times New Roman" panose="02020603050405020304"/>
                <a:ea typeface="仿宋_GB2312"/>
                <a:cs typeface="Times New Roman" panose="02020603050405020304"/>
              </a:rPr>
              <a:t>溶液</a:t>
            </a:r>
            <a:r>
              <a:rPr lang="en-US" altLang="zh-CN" sz="2600" b="1" kern="100" dirty="0">
                <a:solidFill>
                  <a:srgbClr val="0000FF"/>
                </a:solidFill>
                <a:latin typeface="Times New Roman" panose="02020603050405020304"/>
                <a:ea typeface="仿宋_GB2312"/>
                <a:cs typeface="Courier New" panose="02070309020205020404"/>
              </a:rPr>
              <a:t>200 mL</a:t>
            </a:r>
            <a:r>
              <a:rPr lang="zh-CN" altLang="zh-CN" sz="2600" b="1" kern="100" dirty="0">
                <a:solidFill>
                  <a:srgbClr val="0000FF"/>
                </a:solidFill>
                <a:latin typeface="Times New Roman" panose="02020603050405020304"/>
                <a:ea typeface="仿宋_GB2312"/>
                <a:cs typeface="Times New Roman" panose="02020603050405020304"/>
              </a:rPr>
              <a:t>，反应后的溶液溶质只有</a:t>
            </a:r>
            <a:r>
              <a:rPr lang="en-US" altLang="zh-CN" sz="2600" b="1" kern="100" dirty="0">
                <a:solidFill>
                  <a:srgbClr val="0000FF"/>
                </a:solidFill>
                <a:latin typeface="Times New Roman" panose="02020603050405020304"/>
                <a:ea typeface="仿宋_GB2312"/>
                <a:cs typeface="Courier New" panose="02070309020205020404"/>
              </a:rPr>
              <a:t>Na</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SO</a:t>
            </a:r>
            <a:r>
              <a:rPr lang="en-US" altLang="zh-CN" sz="2600" b="1" kern="100" baseline="-25000" dirty="0">
                <a:solidFill>
                  <a:srgbClr val="0000FF"/>
                </a:solidFill>
                <a:latin typeface="Times New Roman" panose="02020603050405020304"/>
                <a:ea typeface="仿宋_GB2312"/>
                <a:cs typeface="Courier New" panose="02070309020205020404"/>
              </a:rPr>
              <a:t>4</a:t>
            </a:r>
            <a:r>
              <a:rPr lang="zh-CN" altLang="zh-CN" sz="2600" b="1" kern="100" dirty="0">
                <a:solidFill>
                  <a:srgbClr val="0000FF"/>
                </a:solidFill>
                <a:latin typeface="Times New Roman" panose="02020603050405020304"/>
                <a:ea typeface="仿宋_GB2312"/>
                <a:cs typeface="Times New Roman" panose="02020603050405020304"/>
              </a:rPr>
              <a:t>，根据硫酸根守恒，则</a:t>
            </a:r>
            <a:r>
              <a:rPr lang="en-US" altLang="zh-CN" sz="2600" b="1" i="1" kern="100" dirty="0">
                <a:solidFill>
                  <a:srgbClr val="0000FF"/>
                </a:solidFill>
                <a:latin typeface="Times New Roman" panose="02020603050405020304"/>
                <a:ea typeface="仿宋_GB2312"/>
                <a:cs typeface="Courier New" panose="02070309020205020404"/>
              </a:rPr>
              <a:t>n</a:t>
            </a:r>
            <a:r>
              <a:rPr lang="en-US" altLang="zh-CN" sz="2600" b="1" kern="100" dirty="0">
                <a:solidFill>
                  <a:srgbClr val="0000FF"/>
                </a:solidFill>
                <a:latin typeface="Times New Roman" panose="02020603050405020304"/>
                <a:ea typeface="仿宋_GB2312"/>
                <a:cs typeface="Courier New" panose="02070309020205020404"/>
              </a:rPr>
              <a:t>(H</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SO</a:t>
            </a:r>
            <a:r>
              <a:rPr lang="en-US" altLang="zh-CN" sz="2600" b="1" kern="100" baseline="-25000" dirty="0">
                <a:solidFill>
                  <a:srgbClr val="0000FF"/>
                </a:solidFill>
                <a:latin typeface="Times New Roman" panose="02020603050405020304"/>
                <a:ea typeface="仿宋_GB2312"/>
                <a:cs typeface="Courier New" panose="02070309020205020404"/>
              </a:rPr>
              <a:t>4</a:t>
            </a:r>
            <a:r>
              <a:rPr lang="en-US" altLang="zh-CN" sz="2600" b="1" kern="100" dirty="0">
                <a:solidFill>
                  <a:srgbClr val="0000FF"/>
                </a:solidFill>
                <a:latin typeface="Times New Roman" panose="02020603050405020304"/>
                <a:ea typeface="仿宋_GB2312"/>
                <a:cs typeface="Courier New" panose="02070309020205020404"/>
              </a:rPr>
              <a:t>)</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i="1" kern="100" dirty="0">
                <a:solidFill>
                  <a:srgbClr val="0000FF"/>
                </a:solidFill>
                <a:latin typeface="Times New Roman" panose="02020603050405020304"/>
                <a:ea typeface="仿宋_GB2312"/>
                <a:cs typeface="Courier New" panose="02070309020205020404"/>
              </a:rPr>
              <a:t>n</a:t>
            </a:r>
            <a:r>
              <a:rPr lang="en-US" altLang="zh-CN" sz="2600" b="1" kern="100" dirty="0">
                <a:solidFill>
                  <a:srgbClr val="0000FF"/>
                </a:solidFill>
                <a:latin typeface="Times New Roman" panose="02020603050405020304"/>
                <a:ea typeface="仿宋_GB2312"/>
                <a:cs typeface="Courier New" panose="02070309020205020404"/>
              </a:rPr>
              <a:t>(Na</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SO</a:t>
            </a:r>
            <a:r>
              <a:rPr lang="en-US" altLang="zh-CN" sz="2600" b="1" kern="100" baseline="-25000" dirty="0">
                <a:solidFill>
                  <a:srgbClr val="0000FF"/>
                </a:solidFill>
                <a:latin typeface="Times New Roman" panose="02020603050405020304"/>
                <a:ea typeface="仿宋_GB2312"/>
                <a:cs typeface="Courier New" panose="02070309020205020404"/>
              </a:rPr>
              <a:t>4</a:t>
            </a:r>
            <a:r>
              <a:rPr lang="en-US" altLang="zh-CN" sz="2600" b="1" kern="100" dirty="0">
                <a:solidFill>
                  <a:srgbClr val="0000FF"/>
                </a:solidFill>
                <a:latin typeface="Times New Roman" panose="02020603050405020304"/>
                <a:ea typeface="仿宋_GB2312"/>
                <a:cs typeface="Courier New" panose="02070309020205020404"/>
              </a:rPr>
              <a:t>)</a:t>
            </a:r>
            <a:r>
              <a:rPr lang="zh-CN" altLang="zh-CN" sz="2600" b="1" kern="100" dirty="0">
                <a:solidFill>
                  <a:srgbClr val="0000FF"/>
                </a:solidFill>
                <a:latin typeface="Times New Roman" panose="02020603050405020304"/>
                <a:ea typeface="仿宋_GB2312"/>
                <a:cs typeface="Times New Roman" panose="02020603050405020304"/>
              </a:rPr>
              <a:t>，根据钠离子守恒，则</a:t>
            </a:r>
            <a:r>
              <a:rPr lang="en-US" altLang="zh-CN" sz="2600" b="1" i="1" kern="100" dirty="0">
                <a:solidFill>
                  <a:srgbClr val="0000FF"/>
                </a:solidFill>
                <a:latin typeface="Times New Roman" panose="02020603050405020304"/>
                <a:ea typeface="仿宋_GB2312"/>
                <a:cs typeface="Courier New" panose="02070309020205020404"/>
              </a:rPr>
              <a:t>n</a:t>
            </a:r>
            <a:r>
              <a:rPr lang="en-US" altLang="zh-CN" sz="2600" b="1" kern="100" dirty="0">
                <a:solidFill>
                  <a:srgbClr val="0000FF"/>
                </a:solidFill>
                <a:latin typeface="Times New Roman" panose="02020603050405020304"/>
                <a:ea typeface="仿宋_GB2312"/>
                <a:cs typeface="Courier New" panose="02070309020205020404"/>
              </a:rPr>
              <a:t>(Na</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SO</a:t>
            </a:r>
            <a:r>
              <a:rPr lang="en-US" altLang="zh-CN" sz="2600" b="1" kern="100" baseline="-25000" dirty="0">
                <a:solidFill>
                  <a:srgbClr val="0000FF"/>
                </a:solidFill>
                <a:latin typeface="Times New Roman" panose="02020603050405020304"/>
                <a:ea typeface="仿宋_GB2312"/>
                <a:cs typeface="Courier New" panose="02070309020205020404"/>
              </a:rPr>
              <a:t>4</a:t>
            </a:r>
            <a:r>
              <a:rPr lang="en-US" altLang="zh-CN" sz="2600" b="1" kern="100" dirty="0">
                <a:solidFill>
                  <a:srgbClr val="0000FF"/>
                </a:solidFill>
                <a:latin typeface="Times New Roman" panose="02020603050405020304"/>
                <a:ea typeface="仿宋_GB2312"/>
                <a:cs typeface="Courier New" panose="02070309020205020404"/>
              </a:rPr>
              <a:t>)</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0.5</a:t>
            </a:r>
            <a:r>
              <a:rPr lang="en-US" altLang="zh-CN" sz="2600" b="1" i="1" kern="100" dirty="0">
                <a:solidFill>
                  <a:srgbClr val="0000FF"/>
                </a:solidFill>
                <a:latin typeface="Times New Roman" panose="02020603050405020304"/>
                <a:ea typeface="仿宋_GB2312"/>
                <a:cs typeface="Courier New" panose="02070309020205020404"/>
              </a:rPr>
              <a:t>n</a:t>
            </a:r>
            <a:r>
              <a:rPr lang="en-US" altLang="zh-CN" sz="2600" b="1" kern="100" dirty="0">
                <a:solidFill>
                  <a:srgbClr val="0000FF"/>
                </a:solidFill>
                <a:latin typeface="Times New Roman" panose="02020603050405020304"/>
                <a:ea typeface="仿宋_GB2312"/>
                <a:cs typeface="Courier New" panose="02070309020205020404"/>
              </a:rPr>
              <a:t>(</a:t>
            </a:r>
            <a:r>
              <a:rPr lang="en-US" altLang="zh-CN" sz="2600" b="1" kern="100" dirty="0" err="1">
                <a:solidFill>
                  <a:srgbClr val="0000FF"/>
                </a:solidFill>
                <a:latin typeface="Times New Roman" panose="02020603050405020304"/>
                <a:ea typeface="仿宋_GB2312"/>
                <a:cs typeface="Courier New" panose="02070309020205020404"/>
              </a:rPr>
              <a:t>NaOH</a:t>
            </a:r>
            <a:r>
              <a:rPr lang="en-US" altLang="zh-CN" sz="2600" b="1" kern="100" dirty="0">
                <a:solidFill>
                  <a:srgbClr val="0000FF"/>
                </a:solidFill>
                <a:latin typeface="Times New Roman" panose="02020603050405020304"/>
                <a:ea typeface="仿宋_GB2312"/>
                <a:cs typeface="Courier New" panose="02070309020205020404"/>
              </a:rPr>
              <a:t>)</a:t>
            </a:r>
            <a:r>
              <a:rPr lang="zh-CN" altLang="zh-CN" sz="2600" b="1" kern="100" dirty="0">
                <a:solidFill>
                  <a:srgbClr val="0000FF"/>
                </a:solidFill>
                <a:latin typeface="Times New Roman" panose="02020603050405020304"/>
                <a:ea typeface="仿宋_GB2312"/>
                <a:cs typeface="Times New Roman" panose="02020603050405020304"/>
              </a:rPr>
              <a:t>，则有：</a:t>
            </a:r>
            <a:r>
              <a:rPr lang="en-US" altLang="zh-CN" sz="2600" b="1" i="1" kern="100" dirty="0">
                <a:solidFill>
                  <a:srgbClr val="0000FF"/>
                </a:solidFill>
                <a:latin typeface="Times New Roman" panose="02020603050405020304"/>
                <a:ea typeface="仿宋_GB2312"/>
                <a:cs typeface="Courier New" panose="02070309020205020404"/>
              </a:rPr>
              <a:t>n</a:t>
            </a:r>
            <a:r>
              <a:rPr lang="en-US" altLang="zh-CN" sz="2600" b="1" kern="100" dirty="0">
                <a:solidFill>
                  <a:srgbClr val="0000FF"/>
                </a:solidFill>
                <a:latin typeface="Times New Roman" panose="02020603050405020304"/>
                <a:ea typeface="仿宋_GB2312"/>
                <a:cs typeface="Courier New" panose="02070309020205020404"/>
              </a:rPr>
              <a:t>(H</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SO</a:t>
            </a:r>
            <a:r>
              <a:rPr lang="en-US" altLang="zh-CN" sz="2600" b="1" kern="100" baseline="-25000" dirty="0">
                <a:solidFill>
                  <a:srgbClr val="0000FF"/>
                </a:solidFill>
                <a:latin typeface="Times New Roman" panose="02020603050405020304"/>
                <a:ea typeface="仿宋_GB2312"/>
                <a:cs typeface="Courier New" panose="02070309020205020404"/>
              </a:rPr>
              <a:t>4</a:t>
            </a:r>
            <a:r>
              <a:rPr lang="en-US" altLang="zh-CN" sz="2600" b="1" kern="100" dirty="0">
                <a:solidFill>
                  <a:srgbClr val="0000FF"/>
                </a:solidFill>
                <a:latin typeface="Times New Roman" panose="02020603050405020304"/>
                <a:ea typeface="仿宋_GB2312"/>
                <a:cs typeface="Courier New" panose="02070309020205020404"/>
              </a:rPr>
              <a:t>)</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i="1" kern="100" dirty="0">
                <a:solidFill>
                  <a:srgbClr val="0000FF"/>
                </a:solidFill>
                <a:latin typeface="Times New Roman" panose="02020603050405020304"/>
                <a:ea typeface="仿宋_GB2312"/>
                <a:cs typeface="Courier New" panose="02070309020205020404"/>
              </a:rPr>
              <a:t>n</a:t>
            </a:r>
            <a:r>
              <a:rPr lang="en-US" altLang="zh-CN" sz="2600" b="1" kern="100" dirty="0">
                <a:solidFill>
                  <a:srgbClr val="0000FF"/>
                </a:solidFill>
                <a:latin typeface="Times New Roman" panose="02020603050405020304"/>
                <a:ea typeface="仿宋_GB2312"/>
                <a:cs typeface="Courier New" panose="02070309020205020404"/>
              </a:rPr>
              <a:t>(Na</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SO</a:t>
            </a:r>
            <a:r>
              <a:rPr lang="en-US" altLang="zh-CN" sz="2600" b="1" kern="100" baseline="-25000" dirty="0">
                <a:solidFill>
                  <a:srgbClr val="0000FF"/>
                </a:solidFill>
                <a:latin typeface="Times New Roman" panose="02020603050405020304"/>
                <a:ea typeface="仿宋_GB2312"/>
                <a:cs typeface="Courier New" panose="02070309020205020404"/>
              </a:rPr>
              <a:t>4</a:t>
            </a:r>
            <a:r>
              <a:rPr lang="en-US" altLang="zh-CN" sz="2600" b="1" kern="100" dirty="0">
                <a:solidFill>
                  <a:srgbClr val="0000FF"/>
                </a:solidFill>
                <a:latin typeface="Times New Roman" panose="02020603050405020304"/>
                <a:ea typeface="仿宋_GB2312"/>
                <a:cs typeface="Courier New" panose="02070309020205020404"/>
              </a:rPr>
              <a:t>)</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0.5</a:t>
            </a:r>
            <a:r>
              <a:rPr lang="en-US" altLang="zh-CN" sz="2600" b="1" i="1" kern="100" dirty="0">
                <a:solidFill>
                  <a:srgbClr val="0000FF"/>
                </a:solidFill>
                <a:latin typeface="Times New Roman" panose="02020603050405020304"/>
                <a:ea typeface="仿宋_GB2312"/>
                <a:cs typeface="Courier New" panose="02070309020205020404"/>
              </a:rPr>
              <a:t>n</a:t>
            </a:r>
            <a:r>
              <a:rPr lang="en-US" altLang="zh-CN" sz="2600" b="1" kern="100" dirty="0">
                <a:solidFill>
                  <a:srgbClr val="0000FF"/>
                </a:solidFill>
                <a:latin typeface="Times New Roman" panose="02020603050405020304"/>
                <a:ea typeface="仿宋_GB2312"/>
                <a:cs typeface="Courier New" panose="02070309020205020404"/>
              </a:rPr>
              <a:t>(</a:t>
            </a:r>
            <a:r>
              <a:rPr lang="en-US" altLang="zh-CN" sz="2600" b="1" kern="100" dirty="0" err="1">
                <a:solidFill>
                  <a:srgbClr val="0000FF"/>
                </a:solidFill>
                <a:latin typeface="Times New Roman" panose="02020603050405020304"/>
                <a:ea typeface="仿宋_GB2312"/>
                <a:cs typeface="Courier New" panose="02070309020205020404"/>
              </a:rPr>
              <a:t>NaOH</a:t>
            </a:r>
            <a:r>
              <a:rPr lang="en-US" altLang="zh-CN" sz="2600" b="1" kern="100" dirty="0">
                <a:solidFill>
                  <a:srgbClr val="0000FF"/>
                </a:solidFill>
                <a:latin typeface="Times New Roman" panose="02020603050405020304"/>
                <a:ea typeface="仿宋_GB2312"/>
                <a:cs typeface="Courier New" panose="02070309020205020404"/>
              </a:rPr>
              <a:t>)</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0.5</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3 </a:t>
            </a:r>
            <a:r>
              <a:rPr lang="en-US" altLang="zh-CN" sz="2600" b="1" kern="100" dirty="0" err="1">
                <a:solidFill>
                  <a:srgbClr val="0000FF"/>
                </a:solidFill>
                <a:latin typeface="Times New Roman" panose="02020603050405020304"/>
                <a:ea typeface="仿宋_GB2312"/>
                <a:cs typeface="Courier New" panose="02070309020205020404"/>
              </a:rPr>
              <a:t>mol·L</a:t>
            </a:r>
            <a:r>
              <a:rPr lang="zh-CN" altLang="zh-CN" sz="2600" b="1" kern="100" baseline="30000" dirty="0">
                <a:solidFill>
                  <a:srgbClr val="0000FF"/>
                </a:solidFill>
                <a:latin typeface="Times New Roman" panose="02020603050405020304"/>
                <a:ea typeface="仿宋_GB2312"/>
                <a:cs typeface="Times New Roman" panose="02020603050405020304"/>
              </a:rPr>
              <a:t>－</a:t>
            </a:r>
            <a:r>
              <a:rPr lang="en-US" altLang="zh-CN" sz="2600" b="1" kern="100" baseline="30000" dirty="0">
                <a:solidFill>
                  <a:srgbClr val="0000FF"/>
                </a:solidFill>
                <a:latin typeface="Times New Roman" panose="02020603050405020304"/>
                <a:ea typeface="仿宋_GB2312"/>
                <a:cs typeface="Courier New" panose="02070309020205020404"/>
              </a:rPr>
              <a:t>1</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0.2 L</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0.3 </a:t>
            </a:r>
            <a:r>
              <a:rPr lang="en-US" altLang="zh-CN" sz="2600" b="1" kern="100" dirty="0" err="1">
                <a:solidFill>
                  <a:srgbClr val="0000FF"/>
                </a:solidFill>
                <a:latin typeface="Times New Roman" panose="02020603050405020304"/>
                <a:ea typeface="仿宋_GB2312"/>
                <a:cs typeface="Courier New" panose="02070309020205020404"/>
              </a:rPr>
              <a:t>mol</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i="1" kern="100" dirty="0">
                <a:solidFill>
                  <a:srgbClr val="0000FF"/>
                </a:solidFill>
                <a:latin typeface="Times New Roman" panose="02020603050405020304"/>
                <a:ea typeface="仿宋_GB2312"/>
                <a:cs typeface="Courier New" panose="02070309020205020404"/>
              </a:rPr>
              <a:t>c</a:t>
            </a:r>
            <a:r>
              <a:rPr lang="en-US" altLang="zh-CN" sz="2600" b="1" kern="100" dirty="0">
                <a:solidFill>
                  <a:srgbClr val="0000FF"/>
                </a:solidFill>
                <a:latin typeface="Times New Roman" panose="02020603050405020304"/>
                <a:ea typeface="仿宋_GB2312"/>
                <a:cs typeface="Courier New" panose="02070309020205020404"/>
              </a:rPr>
              <a:t>(H</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SO</a:t>
            </a:r>
            <a:r>
              <a:rPr lang="en-US" altLang="zh-CN" sz="2600" b="1" kern="100" baseline="-25000" dirty="0">
                <a:solidFill>
                  <a:srgbClr val="0000FF"/>
                </a:solidFill>
                <a:latin typeface="Times New Roman" panose="02020603050405020304"/>
                <a:ea typeface="仿宋_GB2312"/>
                <a:cs typeface="Courier New" panose="02070309020205020404"/>
              </a:rPr>
              <a:t>4</a:t>
            </a:r>
            <a:r>
              <a:rPr lang="en-US" altLang="zh-CN" sz="2600" b="1" kern="100" dirty="0">
                <a:solidFill>
                  <a:srgbClr val="0000FF"/>
                </a:solidFill>
                <a:latin typeface="Times New Roman" panose="02020603050405020304"/>
                <a:ea typeface="仿宋_GB2312"/>
                <a:cs typeface="Courier New" panose="02070309020205020404"/>
              </a:rPr>
              <a:t>)</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0.3 </a:t>
            </a:r>
            <a:r>
              <a:rPr lang="en-US" altLang="zh-CN" sz="2600" b="1" kern="100" dirty="0" err="1">
                <a:solidFill>
                  <a:srgbClr val="0000FF"/>
                </a:solidFill>
                <a:latin typeface="Times New Roman" panose="02020603050405020304"/>
                <a:ea typeface="仿宋_GB2312"/>
                <a:cs typeface="Courier New" panose="02070309020205020404"/>
              </a:rPr>
              <a:t>mol</a:t>
            </a:r>
            <a:r>
              <a:rPr lang="en-US" altLang="zh-CN" sz="2600" b="1" kern="100" dirty="0">
                <a:solidFill>
                  <a:srgbClr val="0000FF"/>
                </a:solidFill>
                <a:latin typeface="Times New Roman" panose="02020603050405020304"/>
                <a:ea typeface="仿宋_GB2312"/>
                <a:cs typeface="Courier New" panose="02070309020205020404"/>
              </a:rPr>
              <a:t>/0.15 L</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2 </a:t>
            </a:r>
            <a:r>
              <a:rPr lang="en-US" altLang="zh-CN" sz="2600" b="1" kern="100" dirty="0" err="1">
                <a:solidFill>
                  <a:srgbClr val="0000FF"/>
                </a:solidFill>
                <a:latin typeface="Times New Roman" panose="02020603050405020304"/>
                <a:ea typeface="仿宋_GB2312"/>
                <a:cs typeface="Courier New" panose="02070309020205020404"/>
              </a:rPr>
              <a:t>mol·L</a:t>
            </a:r>
            <a:r>
              <a:rPr lang="zh-CN" altLang="zh-CN" sz="2600" b="1" kern="100" baseline="30000" dirty="0">
                <a:solidFill>
                  <a:srgbClr val="0000FF"/>
                </a:solidFill>
                <a:latin typeface="Times New Roman" panose="02020603050405020304"/>
                <a:ea typeface="仿宋_GB2312"/>
                <a:cs typeface="Times New Roman" panose="02020603050405020304"/>
              </a:rPr>
              <a:t>－</a:t>
            </a:r>
            <a:r>
              <a:rPr lang="en-US" altLang="zh-CN" sz="2600" b="1" kern="100" baseline="30000" dirty="0">
                <a:solidFill>
                  <a:srgbClr val="0000FF"/>
                </a:solidFill>
                <a:latin typeface="Times New Roman" panose="02020603050405020304"/>
                <a:ea typeface="仿宋_GB2312"/>
                <a:cs typeface="Courier New" panose="02070309020205020404"/>
              </a:rPr>
              <a:t>1</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561193"/>
            <a:ext cx="11654075" cy="1323415"/>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11.</a:t>
            </a:r>
            <a:r>
              <a:rPr lang="en-US" altLang="zh-CN" sz="2600" b="1" kern="100" dirty="0" smtClean="0">
                <a:latin typeface="Times New Roman" panose="02020603050405020304"/>
                <a:ea typeface="楷体_GB2312"/>
                <a:cs typeface="Courier New" panose="02070309020205020404"/>
              </a:rPr>
              <a:t>(</a:t>
            </a:r>
            <a:r>
              <a:rPr lang="en-US" altLang="zh-CN" sz="2600" b="1" kern="100" dirty="0">
                <a:latin typeface="Times New Roman" panose="02020603050405020304"/>
                <a:ea typeface="楷体_GB2312"/>
                <a:cs typeface="Courier New" panose="02070309020205020404"/>
              </a:rPr>
              <a:t>2023·</a:t>
            </a:r>
            <a:r>
              <a:rPr lang="zh-CN" altLang="zh-CN" sz="2600" b="1" kern="100" dirty="0">
                <a:latin typeface="Times New Roman" panose="02020603050405020304"/>
                <a:ea typeface="楷体_GB2312"/>
                <a:cs typeface="Times New Roman" panose="02020603050405020304"/>
              </a:rPr>
              <a:t>龙岩高一期末联考</a:t>
            </a:r>
            <a:r>
              <a:rPr lang="en-US" altLang="zh-CN" sz="2600" b="1" kern="100" dirty="0">
                <a:latin typeface="Times New Roman" panose="02020603050405020304"/>
                <a:ea typeface="楷体_GB231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某实验小组为了探究铁及其化合物的有关性质设计了如下实验：</a:t>
            </a:r>
            <a:endParaRPr lang="zh-CN" altLang="zh-CN" sz="1050" kern="100" dirty="0">
              <a:effectLst/>
              <a:latin typeface="宋体" panose="02010600030101010101" pitchFamily="2" charset="-122"/>
              <a:cs typeface="Courier New" panose="02070309020205020404"/>
            </a:endParaRPr>
          </a:p>
        </p:txBody>
      </p:sp>
      <p:sp>
        <p:nvSpPr>
          <p:cNvPr id="9" name="矩形 8"/>
          <p:cNvSpPr/>
          <p:nvPr/>
        </p:nvSpPr>
        <p:spPr>
          <a:xfrm>
            <a:off x="514493" y="3126159"/>
            <a:ext cx="11219977" cy="3123908"/>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kern="100" dirty="0">
                <a:latin typeface="Times New Roman" panose="02020603050405020304"/>
                <a:ea typeface="微软雅黑" panose="020B0503020204020204" pitchFamily="34" charset="-122"/>
                <a:cs typeface="Times New Roman" panose="02020603050405020304"/>
              </a:rPr>
              <a:t>现象</a:t>
            </a:r>
            <a:r>
              <a:rPr lang="en-US" altLang="zh-CN" sz="2600" kern="100" dirty="0">
                <a:latin typeface="宋体" panose="02010600030101010101" pitchFamily="2" charset="-122"/>
                <a:ea typeface="微软雅黑" panose="020B0503020204020204" pitchFamily="34" charset="-122"/>
                <a:cs typeface="Times New Roman" panose="02020603050405020304"/>
              </a:rPr>
              <a:t>Ⅱ</a:t>
            </a:r>
            <a:r>
              <a:rPr lang="zh-CN" altLang="zh-CN" sz="2600" kern="100" dirty="0">
                <a:latin typeface="Times New Roman" panose="02020603050405020304"/>
                <a:ea typeface="微软雅黑" panose="020B0503020204020204" pitchFamily="34" charset="-122"/>
                <a:cs typeface="Times New Roman" panose="02020603050405020304"/>
              </a:rPr>
              <a:t>：生成白色沉淀，</a:t>
            </a:r>
            <a:r>
              <a:rPr lang="en-US" altLang="zh-CN" sz="2600" kern="100" dirty="0">
                <a:latin typeface="Times New Roman" panose="02020603050405020304"/>
                <a:ea typeface="微软雅黑" panose="020B0503020204020204" pitchFamily="34" charset="-122"/>
                <a:cs typeface="Courier New" panose="02070309020205020404"/>
              </a:rPr>
              <a:t>3 min</a:t>
            </a:r>
            <a:r>
              <a:rPr lang="zh-CN" altLang="zh-CN" sz="2600" kern="100" dirty="0">
                <a:latin typeface="Times New Roman" panose="02020603050405020304"/>
                <a:ea typeface="微软雅黑" panose="020B0503020204020204" pitchFamily="34" charset="-122"/>
                <a:cs typeface="Times New Roman" panose="02020603050405020304"/>
              </a:rPr>
              <a:t>后沉淀基本变为红褐色</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zh-CN" altLang="zh-CN" sz="2600" kern="100" dirty="0">
                <a:latin typeface="Times New Roman" panose="02020603050405020304"/>
                <a:ea typeface="微软雅黑" panose="020B0503020204020204" pitchFamily="34" charset="-122"/>
                <a:cs typeface="Times New Roman" panose="02020603050405020304"/>
              </a:rPr>
              <a:t>现象</a:t>
            </a:r>
            <a:r>
              <a:rPr lang="en-US" altLang="zh-CN" sz="2600" kern="100" dirty="0">
                <a:latin typeface="宋体" panose="02010600030101010101" pitchFamily="2" charset="-122"/>
                <a:ea typeface="微软雅黑" panose="020B0503020204020204" pitchFamily="34" charset="-122"/>
                <a:cs typeface="Times New Roman" panose="02020603050405020304"/>
              </a:rPr>
              <a:t>Ⅲ</a:t>
            </a:r>
            <a:r>
              <a:rPr lang="zh-CN" altLang="zh-CN" sz="2600" kern="100" dirty="0">
                <a:latin typeface="Times New Roman" panose="02020603050405020304"/>
                <a:ea typeface="微软雅黑" panose="020B0503020204020204" pitchFamily="34" charset="-122"/>
                <a:cs typeface="Times New Roman" panose="02020603050405020304"/>
              </a:rPr>
              <a:t>：生成白色沉淀，</a:t>
            </a:r>
            <a:r>
              <a:rPr lang="en-US" altLang="zh-CN" sz="2600" kern="100" dirty="0">
                <a:latin typeface="Times New Roman" panose="02020603050405020304"/>
                <a:ea typeface="微软雅黑" panose="020B0503020204020204" pitchFamily="34" charset="-122"/>
                <a:cs typeface="Courier New" panose="02070309020205020404"/>
              </a:rPr>
              <a:t>3 min</a:t>
            </a:r>
            <a:r>
              <a:rPr lang="zh-CN" altLang="zh-CN" sz="2600" kern="100" dirty="0">
                <a:latin typeface="Times New Roman" panose="02020603050405020304"/>
                <a:ea typeface="微软雅黑" panose="020B0503020204020204" pitchFamily="34" charset="-122"/>
                <a:cs typeface="Times New Roman" panose="02020603050405020304"/>
              </a:rPr>
              <a:t>后沉淀颜色几乎不变</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实验</a:t>
            </a:r>
            <a:r>
              <a:rPr lang="en-US" altLang="zh-CN" sz="2600" kern="100" dirty="0">
                <a:latin typeface="宋体" panose="02010600030101010101" pitchFamily="2" charset="-122"/>
                <a:ea typeface="微软雅黑" panose="020B0503020204020204" pitchFamily="34" charset="-122"/>
                <a:cs typeface="Times New Roman" panose="02020603050405020304"/>
              </a:rPr>
              <a:t>Ⅰ</a:t>
            </a:r>
            <a:r>
              <a:rPr lang="zh-CN" altLang="zh-CN" sz="2600" kern="100" dirty="0">
                <a:latin typeface="Times New Roman" panose="02020603050405020304"/>
                <a:ea typeface="微软雅黑" panose="020B0503020204020204" pitchFamily="34" charset="-122"/>
                <a:cs typeface="Times New Roman" panose="02020603050405020304"/>
              </a:rPr>
              <a:t>中的现象为</a:t>
            </a:r>
            <a:r>
              <a:rPr lang="en-US" altLang="zh-CN" sz="2600" kern="100" dirty="0" smtClean="0">
                <a:latin typeface="Times New Roman" panose="02020603050405020304"/>
                <a:ea typeface="微软雅黑" panose="020B0503020204020204" pitchFamily="34" charset="-122"/>
                <a:cs typeface="Courier New" panose="02070309020205020404"/>
              </a:rPr>
              <a:t>________________________________________________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zh-CN" altLang="zh-CN" sz="2600" kern="100" dirty="0">
                <a:latin typeface="Times New Roman" panose="02020603050405020304"/>
                <a:ea typeface="微软雅黑" panose="020B0503020204020204" pitchFamily="34" charset="-122"/>
                <a:cs typeface="Times New Roman" panose="02020603050405020304"/>
              </a:rPr>
              <a:t>该现象说明</a:t>
            </a:r>
            <a:r>
              <a:rPr lang="en-US" altLang="zh-CN" sz="2600" kern="100" dirty="0">
                <a:latin typeface="Times New Roman" panose="02020603050405020304"/>
                <a:ea typeface="微软雅黑" panose="020B0503020204020204" pitchFamily="34" charset="-122"/>
                <a:cs typeface="Courier New" panose="02070309020205020404"/>
              </a:rPr>
              <a:t>Fe</a:t>
            </a:r>
            <a:r>
              <a:rPr lang="en-US" altLang="zh-CN" sz="2600" kern="100" baseline="30000" dirty="0">
                <a:latin typeface="Times New Roman" panose="02020603050405020304"/>
                <a:ea typeface="微软雅黑" panose="020B0503020204020204" pitchFamily="34" charset="-122"/>
                <a:cs typeface="Courier New" panose="02070309020205020404"/>
              </a:rPr>
              <a:t>3</a:t>
            </a:r>
            <a:r>
              <a:rPr lang="zh-CN" altLang="zh-CN" sz="2600" kern="100" baseline="30000" dirty="0">
                <a:latin typeface="Times New Roman" panose="02020603050405020304"/>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具有</a:t>
            </a:r>
            <a:r>
              <a:rPr lang="en-US" altLang="zh-CN" sz="2600" kern="100" dirty="0">
                <a:latin typeface="Times New Roman" panose="02020603050405020304"/>
                <a:ea typeface="微软雅黑" panose="020B0503020204020204" pitchFamily="34" charset="-122"/>
                <a:cs typeface="Courier New" panose="02070309020205020404"/>
              </a:rPr>
              <a:t>________</a:t>
            </a:r>
            <a:r>
              <a:rPr lang="zh-CN" altLang="zh-CN" sz="2600" kern="100" dirty="0">
                <a:latin typeface="Times New Roman" panose="02020603050405020304"/>
                <a:ea typeface="微软雅黑" panose="020B0503020204020204" pitchFamily="34" charset="-122"/>
                <a:cs typeface="Times New Roman" panose="02020603050405020304"/>
              </a:rPr>
              <a:t>性，确定滤液</a:t>
            </a: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中不含</a:t>
            </a:r>
            <a:r>
              <a:rPr lang="en-US" altLang="zh-CN" sz="2600" kern="100" dirty="0">
                <a:latin typeface="Times New Roman" panose="02020603050405020304"/>
                <a:ea typeface="微软雅黑" panose="020B0503020204020204" pitchFamily="34" charset="-122"/>
                <a:cs typeface="Courier New" panose="02070309020205020404"/>
              </a:rPr>
              <a:t>Fe</a:t>
            </a:r>
            <a:r>
              <a:rPr lang="en-US" altLang="zh-CN" sz="2600" kern="100" baseline="30000" dirty="0">
                <a:latin typeface="Times New Roman" panose="02020603050405020304"/>
                <a:ea typeface="微软雅黑" panose="020B0503020204020204" pitchFamily="34" charset="-122"/>
                <a:cs typeface="Courier New" panose="02070309020205020404"/>
              </a:rPr>
              <a:t>3</a:t>
            </a:r>
            <a:r>
              <a:rPr lang="zh-CN" altLang="zh-CN" sz="2600" kern="100" baseline="30000" dirty="0">
                <a:latin typeface="Times New Roman" panose="02020603050405020304"/>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操作及现象为</a:t>
            </a:r>
            <a:r>
              <a:rPr lang="en-US" altLang="zh-CN" sz="2600" kern="100" dirty="0" smtClean="0">
                <a:latin typeface="Times New Roman" panose="02020603050405020304"/>
                <a:ea typeface="微软雅黑" panose="020B0503020204020204" pitchFamily="34" charset="-122"/>
                <a:cs typeface="Courier New" panose="02070309020205020404"/>
              </a:rPr>
              <a:t>__________________________________________________________________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
        <p:nvSpPr>
          <p:cNvPr id="3" name="矩形 2"/>
          <p:cNvSpPr/>
          <p:nvPr/>
        </p:nvSpPr>
        <p:spPr>
          <a:xfrm>
            <a:off x="3934930" y="4393409"/>
            <a:ext cx="5186035"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pitchFamily="34" charset="-122"/>
                <a:cs typeface="Times New Roman" panose="02020603050405020304"/>
              </a:rPr>
              <a:t>铁粉减少，溶液由黄色变为浅绿色</a:t>
            </a:r>
            <a:endParaRPr lang="zh-CN" altLang="en-US" sz="2600" dirty="0"/>
          </a:p>
        </p:txBody>
      </p:sp>
      <p:pic>
        <p:nvPicPr>
          <p:cNvPr id="50178" name="Picture 2" descr="SJ539"/>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68556" y="1449541"/>
            <a:ext cx="4186811" cy="175162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4087330" y="5021427"/>
            <a:ext cx="851515"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pitchFamily="34" charset="-122"/>
                <a:cs typeface="Times New Roman" panose="02020603050405020304"/>
              </a:rPr>
              <a:t>氧化</a:t>
            </a:r>
            <a:endParaRPr lang="zh-CN" altLang="en-US" sz="2600" dirty="0"/>
          </a:p>
        </p:txBody>
      </p:sp>
      <p:sp>
        <p:nvSpPr>
          <p:cNvPr id="12" name="矩形 11"/>
          <p:cNvSpPr/>
          <p:nvPr/>
        </p:nvSpPr>
        <p:spPr>
          <a:xfrm>
            <a:off x="618316" y="5448147"/>
            <a:ext cx="10900741" cy="692497"/>
          </a:xfrm>
          <a:prstGeom prst="rect">
            <a:avLst/>
          </a:prstGeom>
        </p:spPr>
        <p:txBody>
          <a:bodyPr wrap="none">
            <a:spAutoFit/>
          </a:bodyPr>
          <a:lstStyle/>
          <a:p>
            <a:pPr algn="just">
              <a:lnSpc>
                <a:spcPct val="150000"/>
              </a:lnSpc>
              <a:spcAft>
                <a:spcPts val="0"/>
              </a:spcAft>
              <a:tabLst>
                <a:tab pos="2610485" algn="l"/>
              </a:tabLst>
            </a:pPr>
            <a:r>
              <a:rPr lang="zh-CN" altLang="zh-CN" sz="2600" kern="100" dirty="0">
                <a:solidFill>
                  <a:srgbClr val="C00000"/>
                </a:solidFill>
                <a:latin typeface="Times New Roman" panose="02020603050405020304"/>
                <a:ea typeface="微软雅黑" panose="020B0503020204020204" pitchFamily="34" charset="-122"/>
                <a:cs typeface="Times New Roman" panose="02020603050405020304"/>
              </a:rPr>
              <a:t>取少量滤液</a:t>
            </a:r>
            <a:r>
              <a:rPr lang="en-US" altLang="zh-CN" sz="2600" kern="100" dirty="0">
                <a:solidFill>
                  <a:srgbClr val="C00000"/>
                </a:solidFill>
                <a:latin typeface="Times New Roman" panose="02020603050405020304"/>
                <a:ea typeface="微软雅黑" panose="020B0503020204020204" pitchFamily="34" charset="-122"/>
                <a:cs typeface="Courier New" panose="02070309020205020404"/>
              </a:rPr>
              <a:t>A</a:t>
            </a:r>
            <a:r>
              <a:rPr lang="zh-CN" altLang="zh-CN" sz="2600" kern="100" dirty="0">
                <a:solidFill>
                  <a:srgbClr val="C00000"/>
                </a:solidFill>
                <a:latin typeface="Times New Roman" panose="02020603050405020304"/>
                <a:ea typeface="微软雅黑" panose="020B0503020204020204" pitchFamily="34" charset="-122"/>
                <a:cs typeface="Times New Roman" panose="02020603050405020304"/>
              </a:rPr>
              <a:t>于试管</a:t>
            </a:r>
            <a:r>
              <a:rPr lang="zh-CN" altLang="zh-CN" sz="2600" kern="100" dirty="0" smtClean="0">
                <a:solidFill>
                  <a:srgbClr val="C00000"/>
                </a:solidFill>
                <a:latin typeface="Times New Roman" panose="02020603050405020304"/>
                <a:ea typeface="微软雅黑" panose="020B0503020204020204" pitchFamily="34" charset="-122"/>
                <a:cs typeface="Times New Roman" panose="02020603050405020304"/>
              </a:rPr>
              <a:t>中</a:t>
            </a:r>
            <a:r>
              <a:rPr lang="en-US" altLang="zh-CN" sz="2600" kern="100" dirty="0" smtClean="0">
                <a:solidFill>
                  <a:srgbClr val="C00000"/>
                </a:solidFill>
                <a:latin typeface="Times New Roman" panose="02020603050405020304"/>
                <a:ea typeface="微软雅黑" panose="020B0503020204020204" pitchFamily="34" charset="-122"/>
                <a:cs typeface="Times New Roman" panose="02020603050405020304"/>
              </a:rPr>
              <a:t>,</a:t>
            </a:r>
            <a:r>
              <a:rPr lang="zh-CN" altLang="zh-CN" sz="2600" kern="100" dirty="0" smtClean="0">
                <a:solidFill>
                  <a:srgbClr val="C00000"/>
                </a:solidFill>
                <a:latin typeface="Times New Roman" panose="02020603050405020304"/>
                <a:ea typeface="微软雅黑" panose="020B0503020204020204" pitchFamily="34" charset="-122"/>
                <a:cs typeface="Times New Roman" panose="02020603050405020304"/>
              </a:rPr>
              <a:t>滴</a:t>
            </a:r>
            <a:r>
              <a:rPr lang="zh-CN" altLang="zh-CN" sz="2600" kern="100" dirty="0">
                <a:solidFill>
                  <a:srgbClr val="C00000"/>
                </a:solidFill>
                <a:latin typeface="Times New Roman" panose="02020603050405020304"/>
                <a:ea typeface="微软雅黑" panose="020B0503020204020204" pitchFamily="34" charset="-122"/>
                <a:cs typeface="Times New Roman" panose="02020603050405020304"/>
              </a:rPr>
              <a:t>加少量</a:t>
            </a:r>
            <a:r>
              <a:rPr lang="en-US" altLang="zh-CN" sz="2600" kern="100" dirty="0">
                <a:solidFill>
                  <a:srgbClr val="C00000"/>
                </a:solidFill>
                <a:latin typeface="Times New Roman" panose="02020603050405020304"/>
                <a:ea typeface="微软雅黑" panose="020B0503020204020204" pitchFamily="34" charset="-122"/>
                <a:cs typeface="Courier New" panose="02070309020205020404"/>
              </a:rPr>
              <a:t>KSCN</a:t>
            </a:r>
            <a:r>
              <a:rPr lang="zh-CN" altLang="zh-CN" sz="2600" kern="100" dirty="0" smtClean="0">
                <a:solidFill>
                  <a:srgbClr val="C00000"/>
                </a:solidFill>
                <a:latin typeface="Times New Roman" panose="02020603050405020304"/>
                <a:ea typeface="微软雅黑" panose="020B0503020204020204" pitchFamily="34" charset="-122"/>
                <a:cs typeface="Times New Roman" panose="02020603050405020304"/>
              </a:rPr>
              <a:t>溶液</a:t>
            </a:r>
            <a:r>
              <a:rPr lang="en-US" altLang="zh-CN" sz="2600" kern="100" dirty="0" smtClean="0">
                <a:solidFill>
                  <a:srgbClr val="C00000"/>
                </a:solidFill>
                <a:latin typeface="Times New Roman" panose="02020603050405020304"/>
                <a:ea typeface="微软雅黑" panose="020B0503020204020204" pitchFamily="34" charset="-122"/>
                <a:cs typeface="Times New Roman" panose="02020603050405020304"/>
              </a:rPr>
              <a:t>,</a:t>
            </a:r>
            <a:r>
              <a:rPr lang="zh-CN" altLang="zh-CN" sz="2600" kern="100" dirty="0" smtClean="0">
                <a:solidFill>
                  <a:srgbClr val="C00000"/>
                </a:solidFill>
                <a:latin typeface="Times New Roman" panose="02020603050405020304"/>
                <a:ea typeface="微软雅黑" panose="020B0503020204020204" pitchFamily="34" charset="-122"/>
                <a:cs typeface="Times New Roman" panose="02020603050405020304"/>
              </a:rPr>
              <a:t>无</a:t>
            </a:r>
            <a:r>
              <a:rPr lang="zh-CN" altLang="zh-CN" sz="2600" kern="100" dirty="0">
                <a:solidFill>
                  <a:srgbClr val="C00000"/>
                </a:solidFill>
                <a:latin typeface="Times New Roman" panose="02020603050405020304"/>
                <a:ea typeface="微软雅黑" panose="020B0503020204020204" pitchFamily="34" charset="-122"/>
                <a:cs typeface="Times New Roman" panose="02020603050405020304"/>
              </a:rPr>
              <a:t>明显</a:t>
            </a:r>
            <a:r>
              <a:rPr lang="zh-CN" altLang="zh-CN" sz="2600" kern="100" dirty="0" smtClean="0">
                <a:solidFill>
                  <a:srgbClr val="C00000"/>
                </a:solidFill>
                <a:latin typeface="Times New Roman" panose="02020603050405020304"/>
                <a:ea typeface="微软雅黑" panose="020B0503020204020204" pitchFamily="34" charset="-122"/>
                <a:cs typeface="Times New Roman" panose="02020603050405020304"/>
              </a:rPr>
              <a:t>现象</a:t>
            </a:r>
            <a:r>
              <a:rPr lang="en-US" altLang="zh-CN" sz="2600" kern="100" dirty="0" smtClean="0">
                <a:solidFill>
                  <a:srgbClr val="C00000"/>
                </a:solidFill>
                <a:latin typeface="Times New Roman" panose="02020603050405020304"/>
                <a:ea typeface="微软雅黑" panose="020B0503020204020204" pitchFamily="34" charset="-122"/>
                <a:cs typeface="Times New Roman" panose="02020603050405020304"/>
              </a:rPr>
              <a:t>,</a:t>
            </a:r>
            <a:r>
              <a:rPr lang="zh-CN" altLang="zh-CN" sz="2600" kern="100" dirty="0" smtClean="0">
                <a:solidFill>
                  <a:srgbClr val="C00000"/>
                </a:solidFill>
                <a:latin typeface="Times New Roman" panose="02020603050405020304"/>
                <a:ea typeface="微软雅黑" panose="020B0503020204020204" pitchFamily="34" charset="-122"/>
                <a:cs typeface="Times New Roman" panose="02020603050405020304"/>
              </a:rPr>
              <a:t>说明</a:t>
            </a:r>
            <a:r>
              <a:rPr lang="zh-CN" altLang="zh-CN" sz="2600" kern="100" dirty="0">
                <a:solidFill>
                  <a:srgbClr val="C00000"/>
                </a:solidFill>
                <a:latin typeface="Times New Roman" panose="02020603050405020304"/>
                <a:ea typeface="微软雅黑" panose="020B0503020204020204" pitchFamily="34" charset="-122"/>
                <a:cs typeface="Times New Roman" panose="02020603050405020304"/>
              </a:rPr>
              <a:t>溶液中无</a:t>
            </a:r>
            <a:r>
              <a:rPr lang="en-US" altLang="zh-CN" sz="2600" kern="100" dirty="0">
                <a:solidFill>
                  <a:srgbClr val="C00000"/>
                </a:solidFill>
                <a:latin typeface="Times New Roman" panose="02020603050405020304"/>
                <a:ea typeface="微软雅黑" panose="020B0503020204020204" pitchFamily="34" charset="-122"/>
                <a:cs typeface="Courier New" panose="02070309020205020404"/>
              </a:rPr>
              <a:t>Fe</a:t>
            </a:r>
            <a:r>
              <a:rPr lang="en-US" altLang="zh-CN" sz="2600" kern="100" baseline="30000" dirty="0">
                <a:solidFill>
                  <a:srgbClr val="C00000"/>
                </a:solidFill>
                <a:latin typeface="Times New Roman" panose="02020603050405020304"/>
                <a:ea typeface="微软雅黑" panose="020B0503020204020204" pitchFamily="34" charset="-122"/>
                <a:cs typeface="Courier New" panose="02070309020205020404"/>
              </a:rPr>
              <a:t>3</a:t>
            </a:r>
            <a:r>
              <a:rPr lang="zh-CN" altLang="zh-CN" sz="2600" kern="100" baseline="30000" dirty="0" smtClean="0">
                <a:solidFill>
                  <a:srgbClr val="C00000"/>
                </a:solidFill>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729449"/>
            <a:ext cx="11243394" cy="4924401"/>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b="1" dirty="0">
                <a:solidFill>
                  <a:srgbClr val="0000FF"/>
                </a:solidFill>
                <a:latin typeface="Times New Roman" panose="02020603050405020304"/>
                <a:ea typeface="黑体" panose="02010609060101010101" charset="-122"/>
                <a:cs typeface="Times New Roman" panose="02020603050405020304"/>
              </a:rPr>
              <a:t>解析</a:t>
            </a:r>
            <a:r>
              <a:rPr lang="zh-CN" altLang="zh-CN" sz="2600" dirty="0">
                <a:latin typeface="Times New Roman" panose="02020603050405020304"/>
                <a:ea typeface="黑体" panose="02010609060101010101" charset="-122"/>
                <a:cs typeface="Times New Roman" panose="02020603050405020304"/>
              </a:rPr>
              <a:t>　</a:t>
            </a:r>
            <a:r>
              <a:rPr lang="zh-CN" altLang="zh-CN" sz="2600" b="1" dirty="0">
                <a:solidFill>
                  <a:srgbClr val="0000FF"/>
                </a:solidFill>
                <a:latin typeface="Times New Roman" panose="02020603050405020304"/>
                <a:ea typeface="仿宋_GB2312"/>
                <a:cs typeface="Times New Roman" panose="02020603050405020304"/>
              </a:rPr>
              <a:t>将</a:t>
            </a:r>
            <a:r>
              <a:rPr lang="zh-CN" altLang="zh-CN" sz="2600" b="1">
                <a:solidFill>
                  <a:srgbClr val="0000FF"/>
                </a:solidFill>
                <a:latin typeface="Times New Roman" panose="02020603050405020304"/>
                <a:ea typeface="仿宋_GB2312"/>
                <a:cs typeface="Times New Roman" panose="02020603050405020304"/>
              </a:rPr>
              <a:t>氯化铁</a:t>
            </a:r>
            <a:r>
              <a:rPr lang="zh-CN" altLang="zh-CN" sz="2600" b="1" smtClean="0">
                <a:solidFill>
                  <a:srgbClr val="0000FF"/>
                </a:solidFill>
                <a:latin typeface="Times New Roman" panose="02020603050405020304"/>
                <a:ea typeface="仿宋_GB2312"/>
                <a:cs typeface="Times New Roman" panose="02020603050405020304"/>
              </a:rPr>
              <a:t>加入过量</a:t>
            </a:r>
            <a:r>
              <a:rPr lang="zh-CN" altLang="zh-CN" sz="2600" b="1" dirty="0">
                <a:solidFill>
                  <a:srgbClr val="0000FF"/>
                </a:solidFill>
                <a:latin typeface="Times New Roman" panose="02020603050405020304"/>
                <a:ea typeface="仿宋_GB2312"/>
                <a:cs typeface="Times New Roman" panose="02020603050405020304"/>
              </a:rPr>
              <a:t>铁粉中，将氯化铁全部转化为氯化亚铁，然后将氯化亚铁分成两份，一份滴入</a:t>
            </a:r>
            <a:r>
              <a:rPr lang="en-US" altLang="zh-CN" sz="2600" b="1" dirty="0" err="1">
                <a:solidFill>
                  <a:srgbClr val="0000FF"/>
                </a:solidFill>
                <a:latin typeface="Times New Roman" panose="02020603050405020304"/>
                <a:ea typeface="仿宋_GB2312"/>
              </a:rPr>
              <a:t>NaOH</a:t>
            </a:r>
            <a:r>
              <a:rPr lang="zh-CN" altLang="zh-CN" sz="2600" b="1" dirty="0">
                <a:solidFill>
                  <a:srgbClr val="0000FF"/>
                </a:solidFill>
                <a:latin typeface="Times New Roman" panose="02020603050405020304"/>
                <a:ea typeface="仿宋_GB2312"/>
                <a:cs typeface="Times New Roman" panose="02020603050405020304"/>
              </a:rPr>
              <a:t>溶液，生成白色沉淀为</a:t>
            </a:r>
            <a:r>
              <a:rPr lang="en-US" altLang="zh-CN" sz="2600" b="1" dirty="0">
                <a:solidFill>
                  <a:srgbClr val="0000FF"/>
                </a:solidFill>
                <a:latin typeface="Times New Roman" panose="02020603050405020304"/>
                <a:ea typeface="仿宋_GB2312"/>
              </a:rPr>
              <a:t>Fe(OH)</a:t>
            </a:r>
            <a:r>
              <a:rPr lang="en-US" altLang="zh-CN" sz="2600" b="1" baseline="-25000" dirty="0">
                <a:solidFill>
                  <a:srgbClr val="0000FF"/>
                </a:solidFill>
                <a:latin typeface="Times New Roman" panose="02020603050405020304"/>
                <a:ea typeface="仿宋_GB2312"/>
              </a:rPr>
              <a:t>2</a:t>
            </a:r>
            <a:r>
              <a:rPr lang="zh-CN" altLang="zh-CN" sz="2600" b="1" dirty="0">
                <a:solidFill>
                  <a:srgbClr val="0000FF"/>
                </a:solidFill>
                <a:latin typeface="Times New Roman" panose="02020603050405020304"/>
                <a:ea typeface="仿宋_GB2312"/>
                <a:cs typeface="Times New Roman" panose="02020603050405020304"/>
              </a:rPr>
              <a:t>，</a:t>
            </a:r>
            <a:r>
              <a:rPr lang="en-US" altLang="zh-CN" sz="2600" b="1" dirty="0">
                <a:solidFill>
                  <a:srgbClr val="0000FF"/>
                </a:solidFill>
                <a:latin typeface="Times New Roman" panose="02020603050405020304"/>
                <a:ea typeface="仿宋_GB2312"/>
              </a:rPr>
              <a:t>Fe(OH)</a:t>
            </a:r>
            <a:r>
              <a:rPr lang="en-US" altLang="zh-CN" sz="2600" b="1" baseline="-25000" dirty="0">
                <a:solidFill>
                  <a:srgbClr val="0000FF"/>
                </a:solidFill>
                <a:latin typeface="Times New Roman" panose="02020603050405020304"/>
                <a:ea typeface="仿宋_GB2312"/>
              </a:rPr>
              <a:t>2</a:t>
            </a:r>
            <a:r>
              <a:rPr lang="zh-CN" altLang="zh-CN" sz="2600" b="1" dirty="0">
                <a:solidFill>
                  <a:srgbClr val="0000FF"/>
                </a:solidFill>
                <a:latin typeface="Times New Roman" panose="02020603050405020304"/>
                <a:ea typeface="仿宋_GB2312"/>
                <a:cs typeface="Times New Roman" panose="02020603050405020304"/>
              </a:rPr>
              <a:t>具有较强的还原性，易被氧气氧化为红褐色</a:t>
            </a:r>
            <a:r>
              <a:rPr lang="en-US" altLang="zh-CN" sz="2600" b="1" dirty="0">
                <a:solidFill>
                  <a:srgbClr val="0000FF"/>
                </a:solidFill>
                <a:latin typeface="Times New Roman" panose="02020603050405020304"/>
                <a:ea typeface="仿宋_GB2312"/>
              </a:rPr>
              <a:t>Fe(OH)</a:t>
            </a:r>
            <a:r>
              <a:rPr lang="en-US" altLang="zh-CN" sz="2600" b="1" baseline="-25000" dirty="0">
                <a:solidFill>
                  <a:srgbClr val="0000FF"/>
                </a:solidFill>
                <a:latin typeface="Times New Roman" panose="02020603050405020304"/>
                <a:ea typeface="仿宋_GB2312"/>
              </a:rPr>
              <a:t>3</a:t>
            </a:r>
            <a:r>
              <a:rPr lang="zh-CN" altLang="zh-CN" sz="2600" b="1" dirty="0">
                <a:solidFill>
                  <a:srgbClr val="0000FF"/>
                </a:solidFill>
                <a:latin typeface="Times New Roman" panose="02020603050405020304"/>
                <a:ea typeface="仿宋_GB2312"/>
                <a:cs typeface="Times New Roman" panose="02020603050405020304"/>
              </a:rPr>
              <a:t>；一份滴入</a:t>
            </a:r>
            <a:r>
              <a:rPr lang="en-US" altLang="zh-CN" sz="2600" b="1" dirty="0">
                <a:solidFill>
                  <a:srgbClr val="0000FF"/>
                </a:solidFill>
                <a:latin typeface="Times New Roman" panose="02020603050405020304"/>
                <a:ea typeface="仿宋_GB2312"/>
              </a:rPr>
              <a:t>NaHCO</a:t>
            </a:r>
            <a:r>
              <a:rPr lang="en-US" altLang="zh-CN" sz="2600" b="1" baseline="-25000" dirty="0">
                <a:solidFill>
                  <a:srgbClr val="0000FF"/>
                </a:solidFill>
                <a:latin typeface="Times New Roman" panose="02020603050405020304"/>
                <a:ea typeface="仿宋_GB2312"/>
              </a:rPr>
              <a:t>3</a:t>
            </a:r>
            <a:r>
              <a:rPr lang="zh-CN" altLang="zh-CN" sz="2600" b="1" dirty="0">
                <a:solidFill>
                  <a:srgbClr val="0000FF"/>
                </a:solidFill>
                <a:latin typeface="Times New Roman" panose="02020603050405020304"/>
                <a:ea typeface="仿宋_GB2312"/>
                <a:cs typeface="Times New Roman" panose="02020603050405020304"/>
              </a:rPr>
              <a:t>溶液，反应生成</a:t>
            </a:r>
            <a:r>
              <a:rPr lang="en-US" altLang="zh-CN" sz="2600" b="1" dirty="0">
                <a:solidFill>
                  <a:srgbClr val="0000FF"/>
                </a:solidFill>
                <a:latin typeface="Times New Roman" panose="02020603050405020304"/>
                <a:ea typeface="仿宋_GB2312"/>
              </a:rPr>
              <a:t>FeCO</a:t>
            </a:r>
            <a:r>
              <a:rPr lang="en-US" altLang="zh-CN" sz="2600" b="1" baseline="-25000" dirty="0">
                <a:solidFill>
                  <a:srgbClr val="0000FF"/>
                </a:solidFill>
                <a:latin typeface="Times New Roman" panose="02020603050405020304"/>
                <a:ea typeface="仿宋_GB2312"/>
              </a:rPr>
              <a:t>3</a:t>
            </a:r>
            <a:r>
              <a:rPr lang="zh-CN" altLang="zh-CN" sz="2600" b="1" dirty="0">
                <a:solidFill>
                  <a:srgbClr val="0000FF"/>
                </a:solidFill>
                <a:latin typeface="Times New Roman" panose="02020603050405020304"/>
                <a:ea typeface="仿宋_GB2312"/>
                <a:cs typeface="Times New Roman" panose="02020603050405020304"/>
              </a:rPr>
              <a:t>白色沉淀。</a:t>
            </a:r>
            <a:r>
              <a:rPr lang="en-US" altLang="zh-CN" sz="2600" b="1" dirty="0">
                <a:solidFill>
                  <a:srgbClr val="0000FF"/>
                </a:solidFill>
                <a:latin typeface="Times New Roman" panose="02020603050405020304"/>
                <a:ea typeface="仿宋_GB2312"/>
              </a:rPr>
              <a:t>(1)Fe</a:t>
            </a:r>
            <a:r>
              <a:rPr lang="en-US" altLang="zh-CN" sz="2600" b="1" baseline="30000" dirty="0">
                <a:solidFill>
                  <a:srgbClr val="0000FF"/>
                </a:solidFill>
                <a:latin typeface="Times New Roman" panose="02020603050405020304"/>
                <a:ea typeface="仿宋_GB2312"/>
              </a:rPr>
              <a:t>3</a:t>
            </a:r>
            <a:r>
              <a:rPr lang="zh-CN" altLang="zh-CN" sz="2600" b="1" baseline="30000" dirty="0">
                <a:solidFill>
                  <a:srgbClr val="0000FF"/>
                </a:solidFill>
                <a:latin typeface="Times New Roman" panose="02020603050405020304"/>
                <a:ea typeface="仿宋_GB2312"/>
                <a:cs typeface="Times New Roman" panose="02020603050405020304"/>
              </a:rPr>
              <a:t>＋</a:t>
            </a:r>
            <a:r>
              <a:rPr lang="zh-CN" altLang="zh-CN" sz="2600" b="1" dirty="0">
                <a:solidFill>
                  <a:srgbClr val="0000FF"/>
                </a:solidFill>
                <a:latin typeface="Times New Roman" panose="02020603050405020304"/>
                <a:ea typeface="仿宋_GB2312"/>
                <a:cs typeface="Times New Roman" panose="02020603050405020304"/>
              </a:rPr>
              <a:t>溶液显黄色，</a:t>
            </a:r>
            <a:r>
              <a:rPr lang="en-US" altLang="zh-CN" sz="2600" b="1" dirty="0">
                <a:solidFill>
                  <a:srgbClr val="0000FF"/>
                </a:solidFill>
                <a:latin typeface="Times New Roman" panose="02020603050405020304"/>
                <a:ea typeface="仿宋_GB2312"/>
              </a:rPr>
              <a:t>Fe</a:t>
            </a:r>
            <a:r>
              <a:rPr lang="en-US" altLang="zh-CN" sz="2600" b="1" baseline="30000" dirty="0">
                <a:solidFill>
                  <a:srgbClr val="0000FF"/>
                </a:solidFill>
                <a:latin typeface="Times New Roman" panose="02020603050405020304"/>
                <a:ea typeface="仿宋_GB2312"/>
              </a:rPr>
              <a:t>2</a:t>
            </a:r>
            <a:r>
              <a:rPr lang="zh-CN" altLang="zh-CN" sz="2600" b="1" baseline="30000" dirty="0">
                <a:solidFill>
                  <a:srgbClr val="0000FF"/>
                </a:solidFill>
                <a:latin typeface="Times New Roman" panose="02020603050405020304"/>
                <a:ea typeface="仿宋_GB2312"/>
                <a:cs typeface="Times New Roman" panose="02020603050405020304"/>
              </a:rPr>
              <a:t>＋</a:t>
            </a:r>
            <a:r>
              <a:rPr lang="zh-CN" altLang="zh-CN" sz="2600" b="1" dirty="0">
                <a:solidFill>
                  <a:srgbClr val="0000FF"/>
                </a:solidFill>
                <a:latin typeface="Times New Roman" panose="02020603050405020304"/>
                <a:ea typeface="仿宋_GB2312"/>
                <a:cs typeface="Times New Roman" panose="02020603050405020304"/>
              </a:rPr>
              <a:t>溶液显浅绿色，</a:t>
            </a:r>
            <a:r>
              <a:rPr lang="en-US" altLang="zh-CN" sz="2600" b="1" dirty="0">
                <a:solidFill>
                  <a:srgbClr val="0000FF"/>
                </a:solidFill>
                <a:latin typeface="Times New Roman" panose="02020603050405020304"/>
                <a:ea typeface="仿宋_GB2312"/>
              </a:rPr>
              <a:t>FeCl</a:t>
            </a:r>
            <a:r>
              <a:rPr lang="en-US" altLang="zh-CN" sz="2600" b="1" baseline="-25000" dirty="0">
                <a:solidFill>
                  <a:srgbClr val="0000FF"/>
                </a:solidFill>
                <a:latin typeface="Times New Roman" panose="02020603050405020304"/>
                <a:ea typeface="仿宋_GB2312"/>
              </a:rPr>
              <a:t>3</a:t>
            </a:r>
            <a:r>
              <a:rPr lang="zh-CN" altLang="zh-CN" sz="2600" b="1" dirty="0">
                <a:solidFill>
                  <a:srgbClr val="0000FF"/>
                </a:solidFill>
                <a:latin typeface="Times New Roman" panose="02020603050405020304"/>
                <a:ea typeface="仿宋_GB2312"/>
                <a:cs typeface="Times New Roman" panose="02020603050405020304"/>
              </a:rPr>
              <a:t>和铁粉发生反应</a:t>
            </a:r>
            <a:r>
              <a:rPr lang="en-US" altLang="zh-CN" sz="2600" b="1" dirty="0">
                <a:solidFill>
                  <a:srgbClr val="0000FF"/>
                </a:solidFill>
                <a:latin typeface="Times New Roman" panose="02020603050405020304"/>
                <a:ea typeface="仿宋_GB2312"/>
              </a:rPr>
              <a:t>2Fe</a:t>
            </a:r>
            <a:r>
              <a:rPr lang="en-US" altLang="zh-CN" sz="2600" b="1" baseline="30000" dirty="0">
                <a:solidFill>
                  <a:srgbClr val="0000FF"/>
                </a:solidFill>
                <a:latin typeface="Times New Roman" panose="02020603050405020304"/>
                <a:ea typeface="仿宋_GB2312"/>
              </a:rPr>
              <a:t>3</a:t>
            </a:r>
            <a:r>
              <a:rPr lang="zh-CN" altLang="zh-CN" sz="2600" b="1" baseline="30000" dirty="0">
                <a:solidFill>
                  <a:srgbClr val="0000FF"/>
                </a:solidFill>
                <a:latin typeface="Times New Roman" panose="02020603050405020304"/>
                <a:ea typeface="仿宋_GB2312"/>
                <a:cs typeface="Times New Roman" panose="02020603050405020304"/>
              </a:rPr>
              <a:t>＋</a:t>
            </a:r>
            <a:r>
              <a:rPr lang="zh-CN" altLang="zh-CN" sz="2600" b="1" dirty="0">
                <a:solidFill>
                  <a:srgbClr val="0000FF"/>
                </a:solidFill>
                <a:latin typeface="Times New Roman" panose="02020603050405020304"/>
                <a:ea typeface="仿宋_GB2312"/>
                <a:cs typeface="Times New Roman" panose="02020603050405020304"/>
              </a:rPr>
              <a:t>＋</a:t>
            </a:r>
            <a:r>
              <a:rPr lang="en-US" altLang="zh-CN" sz="2600" b="1" dirty="0">
                <a:solidFill>
                  <a:srgbClr val="0000FF"/>
                </a:solidFill>
                <a:latin typeface="Times New Roman" panose="02020603050405020304"/>
                <a:ea typeface="仿宋_GB2312"/>
              </a:rPr>
              <a:t>Fe</a:t>
            </a:r>
            <a:r>
              <a:rPr lang="en-US" altLang="zh-CN" sz="2600" b="1" spc="-80" dirty="0">
                <a:solidFill>
                  <a:srgbClr val="0000FF"/>
                </a:solidFill>
                <a:latin typeface="Times New Roman" panose="02020603050405020304"/>
                <a:ea typeface="仿宋_GB2312"/>
              </a:rPr>
              <a:t>==</a:t>
            </a:r>
            <a:r>
              <a:rPr lang="en-US" altLang="zh-CN" sz="2600" b="1" dirty="0">
                <a:solidFill>
                  <a:srgbClr val="0000FF"/>
                </a:solidFill>
                <a:latin typeface="Times New Roman" panose="02020603050405020304"/>
                <a:ea typeface="仿宋_GB2312"/>
              </a:rPr>
              <a:t>=3Fe</a:t>
            </a:r>
            <a:r>
              <a:rPr lang="en-US" altLang="zh-CN" sz="2600" b="1" baseline="30000" dirty="0">
                <a:solidFill>
                  <a:srgbClr val="0000FF"/>
                </a:solidFill>
                <a:latin typeface="Times New Roman" panose="02020603050405020304"/>
                <a:ea typeface="仿宋_GB2312"/>
              </a:rPr>
              <a:t>2</a:t>
            </a:r>
            <a:r>
              <a:rPr lang="zh-CN" altLang="zh-CN" sz="2600" b="1" baseline="30000" dirty="0">
                <a:solidFill>
                  <a:srgbClr val="0000FF"/>
                </a:solidFill>
                <a:latin typeface="Times New Roman" panose="02020603050405020304"/>
                <a:ea typeface="仿宋_GB2312"/>
                <a:cs typeface="Times New Roman" panose="02020603050405020304"/>
              </a:rPr>
              <a:t>＋</a:t>
            </a:r>
            <a:r>
              <a:rPr lang="zh-CN" altLang="zh-CN" sz="2600" b="1" dirty="0">
                <a:solidFill>
                  <a:srgbClr val="0000FF"/>
                </a:solidFill>
                <a:latin typeface="Times New Roman" panose="02020603050405020304"/>
                <a:ea typeface="仿宋_GB2312"/>
                <a:cs typeface="Times New Roman" panose="02020603050405020304"/>
              </a:rPr>
              <a:t>，所以实验</a:t>
            </a:r>
            <a:r>
              <a:rPr lang="en-US" altLang="zh-CN" sz="2600" b="1" dirty="0">
                <a:solidFill>
                  <a:srgbClr val="0000FF"/>
                </a:solidFill>
                <a:latin typeface="宋体" panose="02010600030101010101" pitchFamily="2" charset="-122"/>
                <a:ea typeface="仿宋_GB2312"/>
                <a:cs typeface="Times New Roman" panose="02020603050405020304"/>
              </a:rPr>
              <a:t>Ⅰ</a:t>
            </a:r>
            <a:r>
              <a:rPr lang="zh-CN" altLang="zh-CN" sz="2600" b="1" dirty="0">
                <a:solidFill>
                  <a:srgbClr val="0000FF"/>
                </a:solidFill>
                <a:latin typeface="Times New Roman" panose="02020603050405020304"/>
                <a:ea typeface="仿宋_GB2312"/>
                <a:cs typeface="Times New Roman" panose="02020603050405020304"/>
              </a:rPr>
              <a:t>中的现象为：铁粉减少，溶液由黄色变为浅绿色；反应中</a:t>
            </a:r>
            <a:r>
              <a:rPr lang="en-US" altLang="zh-CN" sz="2600" b="1" dirty="0">
                <a:solidFill>
                  <a:srgbClr val="0000FF"/>
                </a:solidFill>
                <a:latin typeface="Times New Roman" panose="02020603050405020304"/>
                <a:ea typeface="仿宋_GB2312"/>
              </a:rPr>
              <a:t>Fe</a:t>
            </a:r>
            <a:r>
              <a:rPr lang="en-US" altLang="zh-CN" sz="2600" b="1" baseline="30000" dirty="0">
                <a:solidFill>
                  <a:srgbClr val="0000FF"/>
                </a:solidFill>
                <a:latin typeface="Times New Roman" panose="02020603050405020304"/>
                <a:ea typeface="仿宋_GB2312"/>
              </a:rPr>
              <a:t>3</a:t>
            </a:r>
            <a:r>
              <a:rPr lang="zh-CN" altLang="zh-CN" sz="2600" b="1" baseline="30000" dirty="0">
                <a:solidFill>
                  <a:srgbClr val="0000FF"/>
                </a:solidFill>
                <a:latin typeface="Times New Roman" panose="02020603050405020304"/>
                <a:ea typeface="仿宋_GB2312"/>
                <a:cs typeface="Times New Roman" panose="02020603050405020304"/>
              </a:rPr>
              <a:t>＋</a:t>
            </a:r>
            <a:r>
              <a:rPr lang="zh-CN" altLang="zh-CN" sz="2600" b="1" dirty="0">
                <a:solidFill>
                  <a:srgbClr val="0000FF"/>
                </a:solidFill>
                <a:latin typeface="Times New Roman" panose="02020603050405020304"/>
                <a:ea typeface="仿宋_GB2312"/>
                <a:cs typeface="Times New Roman" panose="02020603050405020304"/>
              </a:rPr>
              <a:t>作氧化剂，该现象说明</a:t>
            </a:r>
            <a:r>
              <a:rPr lang="en-US" altLang="zh-CN" sz="2600" b="1" dirty="0">
                <a:solidFill>
                  <a:srgbClr val="0000FF"/>
                </a:solidFill>
                <a:latin typeface="Times New Roman" panose="02020603050405020304"/>
                <a:ea typeface="仿宋_GB2312"/>
              </a:rPr>
              <a:t>Fe</a:t>
            </a:r>
            <a:r>
              <a:rPr lang="en-US" altLang="zh-CN" sz="2600" b="1" baseline="30000" dirty="0">
                <a:solidFill>
                  <a:srgbClr val="0000FF"/>
                </a:solidFill>
                <a:latin typeface="Times New Roman" panose="02020603050405020304"/>
                <a:ea typeface="仿宋_GB2312"/>
              </a:rPr>
              <a:t>3</a:t>
            </a:r>
            <a:r>
              <a:rPr lang="zh-CN" altLang="zh-CN" sz="2600" b="1" baseline="30000" dirty="0">
                <a:solidFill>
                  <a:srgbClr val="0000FF"/>
                </a:solidFill>
                <a:latin typeface="Times New Roman" panose="02020603050405020304"/>
                <a:ea typeface="仿宋_GB2312"/>
                <a:cs typeface="Times New Roman" panose="02020603050405020304"/>
              </a:rPr>
              <a:t>＋</a:t>
            </a:r>
            <a:r>
              <a:rPr lang="zh-CN" altLang="zh-CN" sz="2600" b="1" dirty="0">
                <a:solidFill>
                  <a:srgbClr val="0000FF"/>
                </a:solidFill>
                <a:latin typeface="Times New Roman" panose="02020603050405020304"/>
                <a:ea typeface="仿宋_GB2312"/>
                <a:cs typeface="Times New Roman" panose="02020603050405020304"/>
              </a:rPr>
              <a:t>具有氧化性；取少量滤液</a:t>
            </a:r>
            <a:r>
              <a:rPr lang="en-US" altLang="zh-CN" sz="2600" b="1" dirty="0">
                <a:solidFill>
                  <a:srgbClr val="0000FF"/>
                </a:solidFill>
                <a:latin typeface="Times New Roman" panose="02020603050405020304"/>
                <a:ea typeface="仿宋_GB2312"/>
              </a:rPr>
              <a:t>A</a:t>
            </a:r>
            <a:r>
              <a:rPr lang="zh-CN" altLang="zh-CN" sz="2600" b="1" dirty="0">
                <a:solidFill>
                  <a:srgbClr val="0000FF"/>
                </a:solidFill>
                <a:latin typeface="Times New Roman" panose="02020603050405020304"/>
                <a:ea typeface="仿宋_GB2312"/>
                <a:cs typeface="Times New Roman" panose="02020603050405020304"/>
              </a:rPr>
              <a:t>于试管中，滴加少量</a:t>
            </a:r>
            <a:r>
              <a:rPr lang="en-US" altLang="zh-CN" sz="2600" b="1" dirty="0">
                <a:solidFill>
                  <a:srgbClr val="0000FF"/>
                </a:solidFill>
                <a:latin typeface="Times New Roman" panose="02020603050405020304"/>
                <a:ea typeface="仿宋_GB2312"/>
              </a:rPr>
              <a:t>KSCN</a:t>
            </a:r>
            <a:r>
              <a:rPr lang="zh-CN" altLang="zh-CN" sz="2600" b="1" dirty="0">
                <a:solidFill>
                  <a:srgbClr val="0000FF"/>
                </a:solidFill>
                <a:latin typeface="Times New Roman" panose="02020603050405020304"/>
                <a:ea typeface="仿宋_GB2312"/>
                <a:cs typeface="Times New Roman" panose="02020603050405020304"/>
              </a:rPr>
              <a:t>溶液，无明显现象，说明溶液中无</a:t>
            </a:r>
            <a:r>
              <a:rPr lang="en-US" altLang="zh-CN" sz="2600" b="1" dirty="0">
                <a:solidFill>
                  <a:srgbClr val="0000FF"/>
                </a:solidFill>
                <a:latin typeface="Times New Roman" panose="02020603050405020304"/>
                <a:ea typeface="仿宋_GB2312"/>
              </a:rPr>
              <a:t>Fe</a:t>
            </a:r>
            <a:r>
              <a:rPr lang="en-US" altLang="zh-CN" sz="2600" b="1" baseline="30000" dirty="0">
                <a:solidFill>
                  <a:srgbClr val="0000FF"/>
                </a:solidFill>
                <a:latin typeface="Times New Roman" panose="02020603050405020304"/>
                <a:ea typeface="仿宋_GB2312"/>
              </a:rPr>
              <a:t>3</a:t>
            </a:r>
            <a:r>
              <a:rPr lang="zh-CN" altLang="zh-CN" sz="2600" b="1" baseline="30000" dirty="0">
                <a:solidFill>
                  <a:srgbClr val="0000FF"/>
                </a:solidFill>
                <a:latin typeface="Times New Roman" panose="02020603050405020304"/>
                <a:ea typeface="仿宋_GB2312"/>
                <a:cs typeface="Times New Roman" panose="02020603050405020304"/>
              </a:rPr>
              <a:t>＋</a:t>
            </a:r>
            <a:r>
              <a:rPr lang="zh-CN" altLang="zh-CN" sz="2600" b="1" dirty="0">
                <a:solidFill>
                  <a:srgbClr val="0000FF"/>
                </a:solidFill>
                <a:latin typeface="Times New Roman" panose="02020603050405020304"/>
                <a:ea typeface="仿宋_GB2312"/>
                <a:cs typeface="Times New Roman" panose="02020603050405020304"/>
              </a:rPr>
              <a:t>；</a:t>
            </a:r>
            <a:endParaRPr lang="zh-CN" altLang="zh-CN" sz="1050" kern="100" dirty="0">
              <a:effectLst/>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587526"/>
            <a:ext cx="11243394" cy="5524565"/>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用化学方程式表示</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现象</a:t>
            </a:r>
            <a:r>
              <a:rPr lang="en-US" altLang="zh-CN" sz="2600" kern="100" dirty="0">
                <a:latin typeface="宋体" panose="02010600030101010101" pitchFamily="2" charset="-122"/>
                <a:ea typeface="微软雅黑" panose="020B0503020204020204" pitchFamily="34" charset="-122"/>
                <a:cs typeface="Times New Roman" panose="02020603050405020304"/>
              </a:rPr>
              <a:t>Ⅱ”</a:t>
            </a:r>
            <a:r>
              <a:rPr lang="zh-CN" altLang="zh-CN" sz="2600" kern="100" dirty="0">
                <a:latin typeface="Times New Roman" panose="02020603050405020304"/>
                <a:ea typeface="微软雅黑" panose="020B0503020204020204" pitchFamily="34" charset="-122"/>
                <a:cs typeface="Times New Roman" panose="02020603050405020304"/>
              </a:rPr>
              <a:t>中沉淀由白色变为红褐色的原因</a:t>
            </a:r>
            <a:r>
              <a:rPr lang="en-US" altLang="zh-CN" sz="2600" kern="100" dirty="0" smtClean="0">
                <a:latin typeface="Times New Roman" panose="02020603050405020304"/>
                <a:ea typeface="微软雅黑" panose="020B0503020204020204" pitchFamily="34" charset="-122"/>
                <a:cs typeface="Courier New" panose="02070309020205020404"/>
              </a:rPr>
              <a:t>___________________________________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探究</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现象</a:t>
            </a:r>
            <a:r>
              <a:rPr lang="en-US" altLang="zh-CN" sz="2600" kern="100" dirty="0">
                <a:latin typeface="宋体" panose="02010600030101010101" pitchFamily="2" charset="-122"/>
                <a:ea typeface="微软雅黑" panose="020B0503020204020204" pitchFamily="34" charset="-122"/>
                <a:cs typeface="Times New Roman" panose="02020603050405020304"/>
              </a:rPr>
              <a:t>Ⅲ”</a:t>
            </a:r>
            <a:r>
              <a:rPr lang="zh-CN" altLang="zh-CN" sz="2600" kern="100" dirty="0">
                <a:latin typeface="Times New Roman" panose="02020603050405020304"/>
                <a:ea typeface="微软雅黑" panose="020B0503020204020204" pitchFamily="34" charset="-122"/>
                <a:cs typeface="Times New Roman" panose="02020603050405020304"/>
              </a:rPr>
              <a:t>中白色沉淀的组成：</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①</a:t>
            </a:r>
            <a:r>
              <a:rPr lang="zh-CN" altLang="zh-CN" sz="2600" kern="100" dirty="0">
                <a:latin typeface="Times New Roman" panose="02020603050405020304"/>
                <a:ea typeface="微软雅黑" panose="020B0503020204020204" pitchFamily="34" charset="-122"/>
                <a:cs typeface="Times New Roman" panose="02020603050405020304"/>
              </a:rPr>
              <a:t>查阅资料发现</a:t>
            </a:r>
            <a:r>
              <a:rPr lang="en-US" altLang="zh-CN" sz="2600" kern="100" dirty="0">
                <a:latin typeface="Times New Roman" panose="02020603050405020304"/>
                <a:ea typeface="微软雅黑" panose="020B0503020204020204" pitchFamily="34" charset="-122"/>
                <a:cs typeface="Courier New" panose="02070309020205020404"/>
              </a:rPr>
              <a:t>Fe(HCO</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en-US" altLang="zh-CN" sz="2600" kern="100" dirty="0">
                <a:latin typeface="Times New Roman" panose="02020603050405020304"/>
                <a:ea typeface="微软雅黑" panose="020B0503020204020204" pitchFamily="34" charset="-122"/>
                <a:cs typeface="Courier New" panose="02070309020205020404"/>
              </a:rPr>
              <a:t>)</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在水中不存在，由此对沉淀</a:t>
            </a:r>
            <a:r>
              <a:rPr lang="zh-CN" altLang="zh-CN" sz="2600" kern="100">
                <a:latin typeface="Times New Roman" panose="02020603050405020304"/>
                <a:ea typeface="微软雅黑" panose="020B0503020204020204" pitchFamily="34" charset="-122"/>
                <a:cs typeface="Times New Roman" panose="02020603050405020304"/>
              </a:rPr>
              <a:t>的</a:t>
            </a:r>
            <a:r>
              <a:rPr lang="zh-CN" altLang="zh-CN" sz="2600" kern="100" smtClean="0">
                <a:latin typeface="Times New Roman" panose="02020603050405020304"/>
                <a:ea typeface="微软雅黑" panose="020B0503020204020204" pitchFamily="34" charset="-122"/>
                <a:cs typeface="Times New Roman" panose="02020603050405020304"/>
              </a:rPr>
              <a:t>组成</a:t>
            </a:r>
            <a:r>
              <a:rPr lang="zh-CN" altLang="en-US" sz="2600" kern="100" smtClean="0">
                <a:latin typeface="Times New Roman" panose="02020603050405020304"/>
                <a:ea typeface="微软雅黑" panose="020B0503020204020204" pitchFamily="34" charset="-122"/>
                <a:cs typeface="Times New Roman" panose="02020603050405020304"/>
              </a:rPr>
              <a:t>做</a:t>
            </a:r>
            <a:r>
              <a:rPr lang="zh-CN" altLang="zh-CN" sz="2600" kern="100" smtClean="0">
                <a:latin typeface="Times New Roman" panose="02020603050405020304"/>
                <a:ea typeface="微软雅黑" panose="020B0503020204020204" pitchFamily="34" charset="-122"/>
                <a:cs typeface="Times New Roman" panose="02020603050405020304"/>
              </a:rPr>
              <a:t>如下</a:t>
            </a:r>
            <a:r>
              <a:rPr lang="zh-CN" altLang="zh-CN" sz="2600" kern="100" dirty="0">
                <a:latin typeface="Times New Roman" panose="02020603050405020304"/>
                <a:ea typeface="微软雅黑" panose="020B0503020204020204" pitchFamily="34" charset="-122"/>
                <a:cs typeface="Times New Roman" panose="02020603050405020304"/>
              </a:rPr>
              <a:t>假设：</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zh-CN" altLang="zh-CN" sz="2600" kern="100" dirty="0">
                <a:latin typeface="Times New Roman" panose="02020603050405020304"/>
                <a:ea typeface="微软雅黑" panose="020B0503020204020204" pitchFamily="34" charset="-122"/>
                <a:cs typeface="Times New Roman" panose="02020603050405020304"/>
              </a:rPr>
              <a:t>假设</a:t>
            </a: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：依据</a:t>
            </a:r>
            <a:r>
              <a:rPr lang="en-US" altLang="zh-CN" sz="2600" kern="100" dirty="0">
                <a:latin typeface="Times New Roman" panose="02020603050405020304"/>
                <a:ea typeface="微软雅黑" panose="020B0503020204020204" pitchFamily="34" charset="-122"/>
                <a:cs typeface="Courier New" panose="02070309020205020404"/>
              </a:rPr>
              <a:t>NaHCO</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溶液呈碱性，推测沉淀可能为</a:t>
            </a:r>
            <a:r>
              <a:rPr lang="en-US" altLang="zh-CN" sz="2600" kern="100" dirty="0">
                <a:latin typeface="Times New Roman" panose="02020603050405020304"/>
                <a:ea typeface="微软雅黑" panose="020B0503020204020204" pitchFamily="34" charset="-122"/>
                <a:cs typeface="Courier New" panose="02070309020205020404"/>
              </a:rPr>
              <a:t>____________(</a:t>
            </a:r>
            <a:r>
              <a:rPr lang="zh-CN" altLang="zh-CN" sz="2600" kern="100" dirty="0">
                <a:latin typeface="Times New Roman" panose="02020603050405020304"/>
                <a:ea typeface="微软雅黑" panose="020B0503020204020204" pitchFamily="34" charset="-122"/>
                <a:cs typeface="Times New Roman" panose="02020603050405020304"/>
              </a:rPr>
              <a:t>填化学式</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zh-CN" altLang="zh-CN" sz="2600" kern="100" dirty="0">
                <a:latin typeface="Times New Roman" panose="02020603050405020304"/>
                <a:ea typeface="微软雅黑" panose="020B0503020204020204" pitchFamily="34" charset="-122"/>
                <a:cs typeface="Times New Roman" panose="02020603050405020304"/>
              </a:rPr>
              <a:t>假设</a:t>
            </a: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：依据</a:t>
            </a:r>
            <a:r>
              <a:rPr lang="en-US" altLang="zh-CN" sz="2600" kern="100" dirty="0">
                <a:latin typeface="Times New Roman" panose="02020603050405020304"/>
                <a:ea typeface="微软雅黑" panose="020B0503020204020204" pitchFamily="34" charset="-122"/>
                <a:cs typeface="Courier New" panose="02070309020205020404"/>
              </a:rPr>
              <a:t>NaHCO</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溶液中存在的微粒，推测沉淀还可能为</a:t>
            </a:r>
            <a:r>
              <a:rPr lang="en-US" altLang="zh-CN" sz="2600" kern="100" dirty="0">
                <a:latin typeface="Times New Roman" panose="02020603050405020304"/>
                <a:ea typeface="微软雅黑" panose="020B0503020204020204" pitchFamily="34" charset="-122"/>
                <a:cs typeface="Courier New" panose="02070309020205020404"/>
              </a:rPr>
              <a:t>____________(</a:t>
            </a:r>
            <a:r>
              <a:rPr lang="zh-CN" altLang="zh-CN" sz="2600" kern="100" dirty="0">
                <a:latin typeface="Times New Roman" panose="02020603050405020304"/>
                <a:ea typeface="微软雅黑" panose="020B0503020204020204" pitchFamily="34" charset="-122"/>
                <a:cs typeface="Times New Roman" panose="02020603050405020304"/>
              </a:rPr>
              <a:t>填化学式</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②</a:t>
            </a:r>
            <a:r>
              <a:rPr lang="zh-CN" altLang="zh-CN" sz="2600" kern="100" dirty="0">
                <a:latin typeface="Times New Roman" panose="02020603050405020304"/>
                <a:ea typeface="微软雅黑" panose="020B0503020204020204" pitchFamily="34" charset="-122"/>
                <a:cs typeface="Times New Roman" panose="02020603050405020304"/>
              </a:rPr>
              <a:t>验证上述假设的实验过程及现象如下，说明假设</a:t>
            </a:r>
            <a:r>
              <a:rPr lang="en-US" altLang="zh-CN" sz="2600" kern="100" dirty="0">
                <a:latin typeface="Times New Roman" panose="02020603050405020304"/>
                <a:ea typeface="微软雅黑" panose="020B0503020204020204" pitchFamily="34" charset="-122"/>
                <a:cs typeface="Courier New" panose="02070309020205020404"/>
              </a:rPr>
              <a:t>________</a:t>
            </a:r>
            <a:r>
              <a:rPr lang="zh-CN" altLang="zh-CN" sz="2600" kern="100" dirty="0">
                <a:latin typeface="Times New Roman" panose="02020603050405020304"/>
                <a:ea typeface="微软雅黑" panose="020B0503020204020204" pitchFamily="34" charset="-122"/>
                <a:cs typeface="Times New Roman" panose="02020603050405020304"/>
              </a:rPr>
              <a:t>正确</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填</a:t>
            </a: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或</a:t>
            </a:r>
            <a:r>
              <a:rPr lang="en-US" altLang="zh-CN" sz="2600" kern="100" dirty="0">
                <a:latin typeface="Times New Roman" panose="02020603050405020304"/>
                <a:ea typeface="微软雅黑" panose="020B0503020204020204" pitchFamily="34" charset="-122"/>
                <a:cs typeface="Courier New" panose="02070309020205020404"/>
              </a:rPr>
              <a:t>“b</a:t>
            </a:r>
            <a:r>
              <a:rPr lang="en-US" altLang="zh-CN" sz="2600" kern="100" dirty="0" smtClean="0">
                <a:latin typeface="Times New Roman" panose="02020603050405020304"/>
                <a:ea typeface="微软雅黑" panose="020B0503020204020204" pitchFamily="34" charset="-122"/>
                <a:cs typeface="Courier New" panose="02070309020205020404"/>
              </a:rPr>
              <a:t>”)</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effectLst/>
              <a:latin typeface="宋体" panose="02010600030101010101" pitchFamily="2" charset="-122"/>
              <a:cs typeface="Courier New" panose="02070309020205020404"/>
            </a:endParaRPr>
          </a:p>
        </p:txBody>
      </p:sp>
      <p:sp>
        <p:nvSpPr>
          <p:cNvPr id="6" name="矩形 5"/>
          <p:cNvSpPr/>
          <p:nvPr/>
        </p:nvSpPr>
        <p:spPr>
          <a:xfrm>
            <a:off x="729148" y="1253644"/>
            <a:ext cx="5186035" cy="492443"/>
          </a:xfrm>
          <a:prstGeom prst="rect">
            <a:avLst/>
          </a:prstGeom>
        </p:spPr>
        <p:txBody>
          <a:bodyPr wrap="none">
            <a:spAutoFit/>
          </a:bodyPr>
          <a:lstStyle/>
          <a:p>
            <a:r>
              <a:rPr lang="en-US" altLang="zh-CN" sz="2600" dirty="0">
                <a:solidFill>
                  <a:srgbClr val="C00000"/>
                </a:solidFill>
                <a:latin typeface="Times New Roman" panose="02020603050405020304"/>
                <a:ea typeface="微软雅黑" panose="020B0503020204020204" pitchFamily="34" charset="-122"/>
              </a:rPr>
              <a:t>4Fe(OH)</a:t>
            </a:r>
            <a:r>
              <a:rPr lang="en-US" altLang="zh-CN" sz="2600" baseline="-25000" dirty="0">
                <a:solidFill>
                  <a:srgbClr val="C00000"/>
                </a:solidFill>
                <a:latin typeface="Times New Roman" panose="02020603050405020304"/>
                <a:ea typeface="微软雅黑" panose="020B0503020204020204" pitchFamily="34" charset="-122"/>
              </a:rPr>
              <a:t>2</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a:t>
            </a:r>
            <a:r>
              <a:rPr lang="en-US" altLang="zh-CN" sz="2600" dirty="0">
                <a:solidFill>
                  <a:srgbClr val="C00000"/>
                </a:solidFill>
                <a:latin typeface="Times New Roman" panose="02020603050405020304"/>
                <a:ea typeface="微软雅黑" panose="020B0503020204020204" pitchFamily="34" charset="-122"/>
              </a:rPr>
              <a:t>O</a:t>
            </a:r>
            <a:r>
              <a:rPr lang="en-US" altLang="zh-CN" sz="2600" baseline="-25000" dirty="0">
                <a:solidFill>
                  <a:srgbClr val="C00000"/>
                </a:solidFill>
                <a:latin typeface="Times New Roman" panose="02020603050405020304"/>
                <a:ea typeface="微软雅黑" panose="020B0503020204020204" pitchFamily="34" charset="-122"/>
              </a:rPr>
              <a:t>2</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a:t>
            </a:r>
            <a:r>
              <a:rPr lang="en-US" altLang="zh-CN" sz="2600" dirty="0">
                <a:solidFill>
                  <a:srgbClr val="C00000"/>
                </a:solidFill>
                <a:latin typeface="Times New Roman" panose="02020603050405020304"/>
                <a:ea typeface="微软雅黑" panose="020B0503020204020204" pitchFamily="34" charset="-122"/>
              </a:rPr>
              <a:t>2H</a:t>
            </a:r>
            <a:r>
              <a:rPr lang="en-US" altLang="zh-CN" sz="2600" baseline="-25000" dirty="0">
                <a:solidFill>
                  <a:srgbClr val="C00000"/>
                </a:solidFill>
                <a:latin typeface="Times New Roman" panose="02020603050405020304"/>
                <a:ea typeface="微软雅黑" panose="020B0503020204020204" pitchFamily="34" charset="-122"/>
              </a:rPr>
              <a:t>2</a:t>
            </a:r>
            <a:r>
              <a:rPr lang="en-US" altLang="zh-CN" sz="2600" dirty="0">
                <a:solidFill>
                  <a:srgbClr val="C00000"/>
                </a:solidFill>
                <a:latin typeface="Times New Roman" panose="02020603050405020304"/>
                <a:ea typeface="微软雅黑" panose="020B0503020204020204" pitchFamily="34" charset="-122"/>
              </a:rPr>
              <a:t>O</a:t>
            </a:r>
            <a:r>
              <a:rPr lang="en-US" altLang="zh-CN" sz="2600" spc="-80" dirty="0">
                <a:solidFill>
                  <a:srgbClr val="C00000"/>
                </a:solidFill>
                <a:latin typeface="Times New Roman" panose="02020603050405020304"/>
                <a:ea typeface="微软雅黑" panose="020B0503020204020204" pitchFamily="34" charset="-122"/>
              </a:rPr>
              <a:t>==</a:t>
            </a:r>
            <a:r>
              <a:rPr lang="en-US" altLang="zh-CN" sz="2600" dirty="0">
                <a:solidFill>
                  <a:srgbClr val="C00000"/>
                </a:solidFill>
                <a:latin typeface="Times New Roman" panose="02020603050405020304"/>
                <a:ea typeface="微软雅黑" panose="020B0503020204020204" pitchFamily="34" charset="-122"/>
              </a:rPr>
              <a:t>=4Fe(OH)</a:t>
            </a:r>
            <a:r>
              <a:rPr lang="en-US" altLang="zh-CN" sz="2600" baseline="-25000" dirty="0">
                <a:solidFill>
                  <a:srgbClr val="C00000"/>
                </a:solidFill>
                <a:latin typeface="Times New Roman" panose="02020603050405020304"/>
                <a:ea typeface="微软雅黑" panose="020B0503020204020204" pitchFamily="34" charset="-122"/>
              </a:rPr>
              <a:t>3</a:t>
            </a:r>
            <a:endParaRPr lang="zh-CN" altLang="en-US" sz="2600" dirty="0"/>
          </a:p>
        </p:txBody>
      </p:sp>
      <p:sp>
        <p:nvSpPr>
          <p:cNvPr id="7" name="矩形 6"/>
          <p:cNvSpPr/>
          <p:nvPr/>
        </p:nvSpPr>
        <p:spPr>
          <a:xfrm>
            <a:off x="8184829" y="3041174"/>
            <a:ext cx="1330814" cy="492443"/>
          </a:xfrm>
          <a:prstGeom prst="rect">
            <a:avLst/>
          </a:prstGeom>
        </p:spPr>
        <p:txBody>
          <a:bodyPr wrap="none">
            <a:spAutoFit/>
          </a:bodyPr>
          <a:lstStyle/>
          <a:p>
            <a:r>
              <a:rPr lang="en-US" altLang="zh-CN" sz="2600" dirty="0">
                <a:solidFill>
                  <a:srgbClr val="C00000"/>
                </a:solidFill>
                <a:latin typeface="Times New Roman" panose="02020603050405020304"/>
                <a:ea typeface="微软雅黑" panose="020B0503020204020204" pitchFamily="34" charset="-122"/>
              </a:rPr>
              <a:t>Fe(OH)</a:t>
            </a:r>
            <a:r>
              <a:rPr lang="en-US" altLang="zh-CN" sz="2600" baseline="-25000" dirty="0">
                <a:solidFill>
                  <a:srgbClr val="C00000"/>
                </a:solidFill>
                <a:latin typeface="Times New Roman" panose="02020603050405020304"/>
                <a:ea typeface="微软雅黑" panose="020B0503020204020204" pitchFamily="34" charset="-122"/>
              </a:rPr>
              <a:t>2</a:t>
            </a:r>
            <a:endParaRPr lang="zh-CN" altLang="en-US" sz="2600" dirty="0"/>
          </a:p>
        </p:txBody>
      </p:sp>
      <p:sp>
        <p:nvSpPr>
          <p:cNvPr id="8" name="矩形 7"/>
          <p:cNvSpPr/>
          <p:nvPr/>
        </p:nvSpPr>
        <p:spPr>
          <a:xfrm>
            <a:off x="874539" y="4197512"/>
            <a:ext cx="1091966" cy="492443"/>
          </a:xfrm>
          <a:prstGeom prst="rect">
            <a:avLst/>
          </a:prstGeom>
        </p:spPr>
        <p:txBody>
          <a:bodyPr wrap="none">
            <a:spAutoFit/>
          </a:bodyPr>
          <a:lstStyle/>
          <a:p>
            <a:r>
              <a:rPr lang="en-US" altLang="zh-CN" sz="2600">
                <a:solidFill>
                  <a:srgbClr val="C00000"/>
                </a:solidFill>
                <a:latin typeface="Times New Roman" panose="02020603050405020304"/>
                <a:ea typeface="微软雅黑" panose="020B0503020204020204" pitchFamily="34" charset="-122"/>
              </a:rPr>
              <a:t>FeCO</a:t>
            </a:r>
            <a:r>
              <a:rPr lang="en-US" altLang="zh-CN" sz="2600" baseline="-25000">
                <a:solidFill>
                  <a:srgbClr val="C00000"/>
                </a:solidFill>
                <a:latin typeface="Times New Roman" panose="02020603050405020304"/>
                <a:ea typeface="微软雅黑" panose="020B0503020204020204" pitchFamily="34" charset="-122"/>
              </a:rPr>
              <a:t>3</a:t>
            </a:r>
            <a:endParaRPr lang="zh-CN" altLang="en-US" sz="2600" dirty="0"/>
          </a:p>
        </p:txBody>
      </p:sp>
      <p:sp>
        <p:nvSpPr>
          <p:cNvPr id="9" name="矩形 8"/>
          <p:cNvSpPr/>
          <p:nvPr/>
        </p:nvSpPr>
        <p:spPr>
          <a:xfrm>
            <a:off x="8624196" y="4854104"/>
            <a:ext cx="351378" cy="492443"/>
          </a:xfrm>
          <a:prstGeom prst="rect">
            <a:avLst/>
          </a:prstGeom>
        </p:spPr>
        <p:txBody>
          <a:bodyPr wrap="none">
            <a:spAutoFit/>
          </a:bodyPr>
          <a:lstStyle/>
          <a:p>
            <a:r>
              <a:rPr lang="en-US" altLang="zh-CN" sz="2600">
                <a:solidFill>
                  <a:srgbClr val="C00000"/>
                </a:solidFill>
                <a:latin typeface="Times New Roman" panose="02020603050405020304"/>
                <a:ea typeface="微软雅黑" panose="020B0503020204020204" pitchFamily="34" charset="-122"/>
              </a:rPr>
              <a:t>b</a:t>
            </a:r>
            <a:endParaRPr lang="zh-CN" altLang="en-US" sz="2600" dirty="0"/>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nvGraphicFramePr>
        <p:xfrm>
          <a:off x="381000" y="774700"/>
          <a:ext cx="11493500" cy="4216400"/>
        </p:xfrm>
        <a:graphic>
          <a:graphicData uri="http://schemas.openxmlformats.org/presentationml/2006/ole">
            <mc:AlternateContent xmlns:mc="http://schemas.openxmlformats.org/markup-compatibility/2006">
              <mc:Choice xmlns:v="urn:schemas-microsoft-com:vml" Requires="v">
                <p:oleObj spid="_x0000_s55304" name="Document" r:id="rId1" imgW="11505565" imgH="4225290" progId="Word.Document.8">
                  <p:embed/>
                </p:oleObj>
              </mc:Choice>
              <mc:Fallback>
                <p:oleObj name="Document" r:id="rId1" imgW="11505565" imgH="4225290" progId="Word.Document.8">
                  <p:embed/>
                  <p:pic>
                    <p:nvPicPr>
                      <p:cNvPr id="0" name="图片 55303"/>
                      <p:cNvPicPr/>
                      <p:nvPr/>
                    </p:nvPicPr>
                    <p:blipFill>
                      <a:blip r:embed="rId2"/>
                      <a:stretch>
                        <a:fillRect/>
                      </a:stretch>
                    </p:blipFill>
                    <p:spPr>
                      <a:xfrm>
                        <a:off x="381000" y="774700"/>
                        <a:ext cx="11493500" cy="42164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549426"/>
            <a:ext cx="11243394" cy="5840730"/>
          </a:xfrm>
          <a:prstGeom prst="rect">
            <a:avLst/>
          </a:prstGeom>
        </p:spPr>
        <p:txBody>
          <a:bodyPr wrap="square" lIns="121898" tIns="60948" rIns="121898" bIns="60948">
            <a:spAutoFit/>
          </a:bodyPr>
          <a:lstStyle/>
          <a:p>
            <a:pPr algn="just">
              <a:lnSpc>
                <a:spcPct val="130000"/>
              </a:lnSpc>
              <a:spcAft>
                <a:spcPts val="0"/>
              </a:spcAft>
              <a:tabLst>
                <a:tab pos="261048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ⅰ</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将白色沉淀进行充分洗涤后加入稀硫酸，沉淀完全溶解并产生无色气泡；</a:t>
            </a:r>
            <a:endParaRPr lang="zh-CN" altLang="zh-CN" sz="1050" kern="100" dirty="0">
              <a:latin typeface="宋体" panose="02010600030101010101" pitchFamily="2" charset="-122"/>
              <a:cs typeface="Courier New" panose="02070309020205020404"/>
            </a:endParaRPr>
          </a:p>
          <a:p>
            <a:pPr algn="just">
              <a:lnSpc>
                <a:spcPct val="130000"/>
              </a:lnSpc>
              <a:spcAft>
                <a:spcPts val="0"/>
              </a:spcAft>
              <a:tabLst>
                <a:tab pos="261048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ⅱ</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向</a:t>
            </a:r>
            <a:r>
              <a:rPr lang="en-US" altLang="zh-CN" sz="2600" kern="100" dirty="0">
                <a:latin typeface="宋体" panose="02010600030101010101" pitchFamily="2" charset="-122"/>
                <a:ea typeface="微软雅黑" panose="020B0503020204020204" pitchFamily="34" charset="-122"/>
                <a:cs typeface="Times New Roman" panose="02020603050405020304"/>
              </a:rPr>
              <a:t>ⅰ</a:t>
            </a:r>
            <a:r>
              <a:rPr lang="zh-CN" altLang="zh-CN" sz="2600" kern="100" dirty="0">
                <a:latin typeface="Times New Roman" panose="02020603050405020304"/>
                <a:ea typeface="微软雅黑" panose="020B0503020204020204" pitchFamily="34" charset="-122"/>
                <a:cs typeface="Times New Roman" panose="02020603050405020304"/>
              </a:rPr>
              <a:t>所得溶液中滴入</a:t>
            </a:r>
            <a:r>
              <a:rPr lang="en-US" altLang="zh-CN" sz="2600" kern="100" dirty="0">
                <a:latin typeface="Times New Roman" panose="02020603050405020304"/>
                <a:ea typeface="微软雅黑" panose="020B0503020204020204" pitchFamily="34" charset="-122"/>
                <a:cs typeface="Courier New" panose="02070309020205020404"/>
              </a:rPr>
              <a:t>KSCN</a:t>
            </a:r>
            <a:r>
              <a:rPr lang="zh-CN" altLang="zh-CN" sz="2600" kern="100" dirty="0">
                <a:latin typeface="Times New Roman" panose="02020603050405020304"/>
                <a:ea typeface="微软雅黑" panose="020B0503020204020204" pitchFamily="34" charset="-122"/>
                <a:cs typeface="Times New Roman" panose="02020603050405020304"/>
              </a:rPr>
              <a:t>试剂，溶液不变红；</a:t>
            </a:r>
            <a:endParaRPr lang="zh-CN" altLang="zh-CN" sz="1050" kern="100" dirty="0">
              <a:latin typeface="宋体" panose="02010600030101010101" pitchFamily="2" charset="-122"/>
              <a:cs typeface="Courier New" panose="02070309020205020404"/>
            </a:endParaRPr>
          </a:p>
          <a:p>
            <a:pPr algn="just">
              <a:lnSpc>
                <a:spcPct val="130000"/>
              </a:lnSpc>
              <a:spcAft>
                <a:spcPts val="0"/>
              </a:spcAft>
              <a:tabLst>
                <a:tab pos="261048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ⅲ</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向</a:t>
            </a:r>
            <a:r>
              <a:rPr lang="en-US" altLang="zh-CN" sz="2600" kern="100" dirty="0">
                <a:latin typeface="宋体" panose="02010600030101010101" pitchFamily="2" charset="-122"/>
                <a:ea typeface="微软雅黑" panose="020B0503020204020204" pitchFamily="34" charset="-122"/>
                <a:cs typeface="Times New Roman" panose="02020603050405020304"/>
              </a:rPr>
              <a:t>ⅱ</a:t>
            </a:r>
            <a:r>
              <a:rPr lang="zh-CN" altLang="zh-CN" sz="2600" kern="100" dirty="0">
                <a:latin typeface="Times New Roman" panose="02020603050405020304"/>
                <a:ea typeface="微软雅黑" panose="020B0503020204020204" pitchFamily="34" charset="-122"/>
                <a:cs typeface="Times New Roman" panose="02020603050405020304"/>
              </a:rPr>
              <a:t>所得溶液中再滴入少量新制氯水，溶液立即变为红色。</a:t>
            </a:r>
            <a:endParaRPr lang="zh-CN" altLang="zh-CN" sz="1050" kern="100" dirty="0">
              <a:latin typeface="宋体" panose="02010600030101010101" pitchFamily="2" charset="-122"/>
              <a:cs typeface="Courier New" panose="02070309020205020404"/>
            </a:endParaRPr>
          </a:p>
          <a:p>
            <a:pPr algn="just">
              <a:lnSpc>
                <a:spcPct val="130000"/>
              </a:lnSpc>
              <a:spcAft>
                <a:spcPts val="0"/>
              </a:spcAft>
              <a:tabLst>
                <a:tab pos="261048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③</a:t>
            </a:r>
            <a:r>
              <a:rPr lang="zh-CN" altLang="zh-CN" sz="2600" kern="100" dirty="0">
                <a:latin typeface="Times New Roman" panose="02020603050405020304"/>
                <a:ea typeface="微软雅黑" panose="020B0503020204020204" pitchFamily="34" charset="-122"/>
                <a:cs typeface="Times New Roman" panose="02020603050405020304"/>
              </a:rPr>
              <a:t>实验小组发现，若将白色沉淀在空气中久置，最终也会变为红褐色。</a:t>
            </a:r>
            <a:endParaRPr lang="zh-CN" altLang="zh-CN" sz="1050" kern="100" dirty="0">
              <a:latin typeface="宋体" panose="02010600030101010101" pitchFamily="2" charset="-122"/>
              <a:cs typeface="Courier New" panose="02070309020205020404"/>
            </a:endParaRPr>
          </a:p>
          <a:p>
            <a:pPr algn="just">
              <a:lnSpc>
                <a:spcPct val="13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(4)</a:t>
            </a:r>
            <a:r>
              <a:rPr lang="zh-CN" altLang="zh-CN" sz="2600" kern="100" dirty="0">
                <a:latin typeface="Times New Roman" panose="02020603050405020304"/>
                <a:ea typeface="微软雅黑" panose="020B0503020204020204" pitchFamily="34" charset="-122"/>
                <a:cs typeface="Times New Roman" panose="02020603050405020304"/>
              </a:rPr>
              <a:t>为探究溶液酸碱性对</a:t>
            </a:r>
            <a:r>
              <a:rPr lang="en-US" altLang="zh-CN" sz="2600" kern="100" dirty="0">
                <a:latin typeface="Times New Roman" panose="02020603050405020304"/>
                <a:ea typeface="微软雅黑" panose="020B0503020204020204" pitchFamily="34" charset="-122"/>
                <a:cs typeface="Courier New" panose="02070309020205020404"/>
              </a:rPr>
              <a:t>Fe</a:t>
            </a:r>
            <a:r>
              <a:rPr lang="en-US" altLang="zh-CN" sz="2600" kern="100" baseline="30000" dirty="0">
                <a:latin typeface="Times New Roman" panose="02020603050405020304"/>
                <a:ea typeface="微软雅黑" panose="020B0503020204020204" pitchFamily="34" charset="-122"/>
                <a:cs typeface="Courier New" panose="02070309020205020404"/>
              </a:rPr>
              <a:t>2</a:t>
            </a:r>
            <a:r>
              <a:rPr lang="zh-CN" altLang="zh-CN" sz="2600" kern="100" baseline="30000" dirty="0">
                <a:latin typeface="Times New Roman" panose="02020603050405020304"/>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还原性的影响，对比实验</a:t>
            </a:r>
            <a:r>
              <a:rPr lang="en-US" altLang="zh-CN" sz="2600" kern="100" dirty="0">
                <a:latin typeface="宋体" panose="02010600030101010101" pitchFamily="2" charset="-122"/>
                <a:ea typeface="微软雅黑" panose="020B0503020204020204" pitchFamily="34" charset="-122"/>
                <a:cs typeface="Times New Roman" panose="02020603050405020304"/>
              </a:rPr>
              <a:t>Ⅱ</a:t>
            </a:r>
            <a:r>
              <a:rPr lang="zh-CN" altLang="zh-CN" sz="2600" kern="100" dirty="0">
                <a:latin typeface="Times New Roman" panose="02020603050405020304"/>
                <a:ea typeface="微软雅黑" panose="020B0503020204020204" pitchFamily="34" charset="-122"/>
                <a:cs typeface="Times New Roman" panose="02020603050405020304"/>
              </a:rPr>
              <a:t>，设计了下图所示实验</a:t>
            </a:r>
            <a:r>
              <a:rPr lang="en-US" altLang="zh-CN" sz="2600" kern="100" dirty="0">
                <a:latin typeface="宋体" panose="02010600030101010101" pitchFamily="2" charset="-122"/>
                <a:ea typeface="微软雅黑" panose="020B0503020204020204" pitchFamily="34" charset="-122"/>
                <a:cs typeface="Times New Roman" panose="02020603050405020304"/>
              </a:rPr>
              <a:t>Ⅳ</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en-US" altLang="zh-CN" sz="2600" kern="100" dirty="0" smtClean="0">
              <a:latin typeface="Times New Roman" panose="02020603050405020304"/>
              <a:ea typeface="微软雅黑" panose="020B0503020204020204" pitchFamily="34" charset="-122"/>
              <a:cs typeface="Times New Roman" panose="02020603050405020304"/>
            </a:endParaRPr>
          </a:p>
          <a:p>
            <a:pPr algn="just">
              <a:lnSpc>
                <a:spcPct val="130000"/>
              </a:lnSpc>
              <a:spcAft>
                <a:spcPts val="0"/>
              </a:spcAft>
              <a:tabLst>
                <a:tab pos="2610485" algn="l"/>
              </a:tabLst>
            </a:pPr>
            <a:endParaRPr lang="en-US" altLang="zh-CN" sz="2600" kern="100" dirty="0">
              <a:latin typeface="Times New Roman" panose="02020603050405020304"/>
              <a:ea typeface="微软雅黑" panose="020B0503020204020204" pitchFamily="34" charset="-122"/>
              <a:cs typeface="Times New Roman" panose="02020603050405020304"/>
            </a:endParaRPr>
          </a:p>
          <a:p>
            <a:pPr algn="just">
              <a:lnSpc>
                <a:spcPct val="130000"/>
              </a:lnSpc>
              <a:spcAft>
                <a:spcPts val="0"/>
              </a:spcAft>
              <a:tabLst>
                <a:tab pos="2610485" algn="l"/>
              </a:tabLst>
            </a:pPr>
            <a:endParaRPr lang="en-US" altLang="zh-CN" sz="2600" kern="100" dirty="0" smtClean="0">
              <a:latin typeface="Times New Roman" panose="02020603050405020304"/>
              <a:ea typeface="微软雅黑" panose="020B0503020204020204" pitchFamily="34" charset="-122"/>
              <a:cs typeface="Times New Roman" panose="02020603050405020304"/>
            </a:endParaRPr>
          </a:p>
          <a:p>
            <a:pPr algn="just">
              <a:lnSpc>
                <a:spcPct val="130000"/>
              </a:lnSpc>
              <a:spcAft>
                <a:spcPts val="0"/>
              </a:spcAft>
              <a:tabLst>
                <a:tab pos="2610485" algn="l"/>
              </a:tabLst>
            </a:pPr>
            <a:r>
              <a:rPr lang="zh-CN" altLang="zh-CN" sz="2600" kern="100" dirty="0">
                <a:latin typeface="Times New Roman" panose="02020603050405020304"/>
                <a:ea typeface="微软雅黑" panose="020B0503020204020204" pitchFamily="34" charset="-122"/>
                <a:cs typeface="Times New Roman" panose="02020603050405020304"/>
              </a:rPr>
              <a:t>现象</a:t>
            </a:r>
            <a:r>
              <a:rPr lang="en-US" altLang="zh-CN" sz="2600" kern="100" dirty="0">
                <a:latin typeface="宋体" panose="02010600030101010101" pitchFamily="2" charset="-122"/>
                <a:ea typeface="微软雅黑" panose="020B0503020204020204" pitchFamily="34" charset="-122"/>
                <a:cs typeface="Times New Roman" panose="02020603050405020304"/>
              </a:rPr>
              <a:t>Ⅳ</a:t>
            </a:r>
            <a:r>
              <a:rPr lang="zh-CN" altLang="zh-CN" sz="2600" kern="100" dirty="0">
                <a:latin typeface="Times New Roman" panose="02020603050405020304"/>
                <a:ea typeface="微软雅黑" panose="020B0503020204020204" pitchFamily="34" charset="-122"/>
                <a:cs typeface="Times New Roman" panose="02020603050405020304"/>
              </a:rPr>
              <a:t>：溶液略显红色，</a:t>
            </a:r>
            <a:r>
              <a:rPr lang="en-US" altLang="zh-CN" sz="2600" kern="100" dirty="0">
                <a:latin typeface="Times New Roman" panose="02020603050405020304"/>
                <a:ea typeface="微软雅黑" panose="020B0503020204020204" pitchFamily="34" charset="-122"/>
                <a:cs typeface="Courier New" panose="02070309020205020404"/>
              </a:rPr>
              <a:t>3 min</a:t>
            </a:r>
            <a:r>
              <a:rPr lang="zh-CN" altLang="zh-CN" sz="2600" kern="100" dirty="0">
                <a:latin typeface="Times New Roman" panose="02020603050405020304"/>
                <a:ea typeface="微软雅黑" panose="020B0503020204020204" pitchFamily="34" charset="-122"/>
                <a:cs typeface="Times New Roman" panose="02020603050405020304"/>
              </a:rPr>
              <a:t>后溶液颜色没有明显变深</a:t>
            </a:r>
            <a:endParaRPr lang="zh-CN" altLang="zh-CN" sz="2600" kern="100" dirty="0">
              <a:latin typeface="宋体" panose="02010600030101010101" pitchFamily="2" charset="-122"/>
              <a:cs typeface="Courier New" panose="02070309020205020404"/>
            </a:endParaRPr>
          </a:p>
          <a:p>
            <a:pPr algn="just">
              <a:lnSpc>
                <a:spcPct val="130000"/>
              </a:lnSpc>
              <a:spcAft>
                <a:spcPts val="0"/>
              </a:spcAft>
              <a:tabLst>
                <a:tab pos="2610485" algn="l"/>
              </a:tabLst>
            </a:pPr>
            <a:r>
              <a:rPr lang="zh-CN" altLang="zh-CN" sz="2600" kern="100" dirty="0">
                <a:latin typeface="Times New Roman" panose="02020603050405020304"/>
                <a:ea typeface="微软雅黑" panose="020B0503020204020204" pitchFamily="34" charset="-122"/>
                <a:cs typeface="Times New Roman" panose="02020603050405020304"/>
              </a:rPr>
              <a:t>根据实验</a:t>
            </a:r>
            <a:r>
              <a:rPr lang="zh-CN" altLang="zh-CN" sz="2600" kern="100" dirty="0">
                <a:latin typeface="宋体" panose="02010600030101010101" pitchFamily="2" charset="-122"/>
                <a:ea typeface="微软雅黑" panose="020B0503020204020204" pitchFamily="34" charset="-122"/>
                <a:cs typeface="Times New Roman" panose="02020603050405020304"/>
              </a:rPr>
              <a:t>Ⅰ</a:t>
            </a:r>
            <a:r>
              <a:rPr lang="zh-CN" altLang="zh-CN" sz="2600" kern="100" dirty="0">
                <a:latin typeface="Times New Roman" panose="02020603050405020304"/>
                <a:ea typeface="微软雅黑" panose="020B0503020204020204" pitchFamily="34" charset="-122"/>
                <a:cs typeface="Times New Roman" panose="02020603050405020304"/>
              </a:rPr>
              <a:t>～</a:t>
            </a:r>
            <a:r>
              <a:rPr lang="zh-CN" altLang="zh-CN" sz="2600" kern="100" dirty="0">
                <a:latin typeface="宋体" panose="02010600030101010101" pitchFamily="2" charset="-122"/>
                <a:ea typeface="微软雅黑" panose="020B0503020204020204" pitchFamily="34" charset="-122"/>
                <a:cs typeface="Times New Roman" panose="02020603050405020304"/>
              </a:rPr>
              <a:t>Ⅳ</a:t>
            </a:r>
            <a:r>
              <a:rPr lang="zh-CN" altLang="zh-CN" sz="2600" kern="100" dirty="0">
                <a:latin typeface="Times New Roman" panose="02020603050405020304"/>
                <a:ea typeface="微软雅黑" panose="020B0503020204020204" pitchFamily="34" charset="-122"/>
                <a:cs typeface="Times New Roman" panose="02020603050405020304"/>
              </a:rPr>
              <a:t>，避免</a:t>
            </a:r>
            <a:r>
              <a:rPr lang="en-US" altLang="zh-CN" sz="2600" kern="100" dirty="0">
                <a:latin typeface="Times New Roman" panose="02020603050405020304"/>
                <a:ea typeface="微软雅黑" panose="020B0503020204020204" pitchFamily="34" charset="-122"/>
                <a:cs typeface="Courier New" panose="02070309020205020404"/>
              </a:rPr>
              <a:t>Fe</a:t>
            </a:r>
            <a:r>
              <a:rPr lang="en-US" altLang="zh-CN" sz="2600" kern="100" baseline="30000" dirty="0">
                <a:latin typeface="Times New Roman" panose="02020603050405020304"/>
                <a:ea typeface="微软雅黑" panose="020B0503020204020204" pitchFamily="34" charset="-122"/>
                <a:cs typeface="Courier New" panose="02070309020205020404"/>
              </a:rPr>
              <a:t>2</a:t>
            </a:r>
            <a:r>
              <a:rPr lang="zh-CN" altLang="zh-CN" sz="2600" kern="100" baseline="30000" dirty="0">
                <a:latin typeface="Times New Roman" panose="02020603050405020304"/>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被空气氧化的措施有</a:t>
            </a:r>
            <a:endParaRPr lang="zh-CN" altLang="zh-CN" sz="2600" kern="100" dirty="0">
              <a:latin typeface="宋体" panose="02010600030101010101" pitchFamily="2" charset="-122"/>
              <a:cs typeface="Courier New" panose="02070309020205020404"/>
            </a:endParaRPr>
          </a:p>
          <a:p>
            <a:pPr algn="just">
              <a:lnSpc>
                <a:spcPct val="13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____________________________________________________(</a:t>
            </a:r>
            <a:r>
              <a:rPr lang="zh-CN" altLang="zh-CN" sz="2600" kern="100" dirty="0">
                <a:latin typeface="Times New Roman" panose="02020603050405020304"/>
                <a:ea typeface="微软雅黑" panose="020B0503020204020204" pitchFamily="34" charset="-122"/>
                <a:cs typeface="Times New Roman" panose="02020603050405020304"/>
              </a:rPr>
              <a:t>写出两条即可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2600" kern="100" dirty="0">
              <a:latin typeface="宋体" panose="02010600030101010101" pitchFamily="2" charset="-122"/>
              <a:cs typeface="Courier New" panose="02070309020205020404"/>
            </a:endParaRPr>
          </a:p>
        </p:txBody>
      </p:sp>
      <p:pic>
        <p:nvPicPr>
          <p:cNvPr id="51202" name="Picture 2" descr="SJ540"/>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34815" y="3404394"/>
            <a:ext cx="4120164" cy="108013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694516" y="5726596"/>
            <a:ext cx="7520007"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pitchFamily="34" charset="-122"/>
                <a:cs typeface="Times New Roman" panose="02020603050405020304"/>
              </a:rPr>
              <a:t>控制溶液为酸性环境；使</a:t>
            </a:r>
            <a:r>
              <a:rPr lang="en-US" altLang="zh-CN" sz="2600" dirty="0">
                <a:solidFill>
                  <a:srgbClr val="C00000"/>
                </a:solidFill>
                <a:latin typeface="Times New Roman" panose="02020603050405020304"/>
                <a:ea typeface="微软雅黑" panose="020B0503020204020204" pitchFamily="34" charset="-122"/>
              </a:rPr>
              <a:t>Fe</a:t>
            </a:r>
            <a:r>
              <a:rPr lang="en-US" altLang="zh-CN" sz="2600" baseline="30000" dirty="0">
                <a:solidFill>
                  <a:srgbClr val="C00000"/>
                </a:solidFill>
                <a:latin typeface="Times New Roman" panose="02020603050405020304"/>
                <a:ea typeface="微软雅黑" panose="020B0503020204020204" pitchFamily="34" charset="-122"/>
              </a:rPr>
              <a:t>2</a:t>
            </a:r>
            <a:r>
              <a:rPr lang="zh-CN" altLang="zh-CN" sz="2600" baseline="30000" dirty="0">
                <a:solidFill>
                  <a:srgbClr val="C00000"/>
                </a:solidFill>
                <a:latin typeface="Times New Roman" panose="02020603050405020304"/>
                <a:ea typeface="微软雅黑" panose="020B0503020204020204" pitchFamily="34" charset="-122"/>
                <a:cs typeface="Times New Roman" panose="02020603050405020304"/>
              </a:rPr>
              <a:t>＋</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以碳酸盐的形式沉淀</a:t>
            </a:r>
            <a:endParaRPr lang="zh-CN" altLang="en-US" sz="2600" dirty="0"/>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434719"/>
            <a:ext cx="11654075" cy="648230"/>
          </a:xfrm>
          <a:prstGeom prst="rect">
            <a:avLst/>
          </a:prstGeom>
        </p:spPr>
        <p:txBody>
          <a:bodyPr wrap="square" lIns="121898" tIns="60948" rIns="121898" bIns="60948">
            <a:spAutoFit/>
          </a:bodyPr>
          <a:lstStyle/>
          <a:p>
            <a:pPr marL="252095" indent="-457200" algn="just">
              <a:lnSpc>
                <a:spcPct val="150000"/>
              </a:lnSpc>
              <a:spcAft>
                <a:spcPts val="0"/>
              </a:spcAft>
            </a:pPr>
            <a:r>
              <a:rPr lang="en-US" altLang="zh-CN" sz="2600" dirty="0">
                <a:latin typeface="Times New Roman" panose="02020603050405020304"/>
                <a:ea typeface="黑体" panose="02010609060101010101" charset="-122"/>
              </a:rPr>
              <a:t>2</a:t>
            </a:r>
            <a:r>
              <a:rPr lang="en-US" altLang="zh-CN" sz="2600" dirty="0">
                <a:latin typeface="Times New Roman" panose="02020603050405020304"/>
                <a:ea typeface="微软雅黑" panose="020B0503020204020204" pitchFamily="34" charset="-122"/>
              </a:rPr>
              <a:t>.</a:t>
            </a:r>
            <a:r>
              <a:rPr lang="en-US" altLang="zh-CN" sz="2600" dirty="0">
                <a:latin typeface="Times New Roman" panose="02020603050405020304"/>
                <a:ea typeface="黑体" panose="02010609060101010101" charset="-122"/>
              </a:rPr>
              <a:t>Fe(OH)</a:t>
            </a:r>
            <a:r>
              <a:rPr lang="en-US" altLang="zh-CN" sz="2600" baseline="-25000" dirty="0">
                <a:latin typeface="Times New Roman" panose="02020603050405020304"/>
                <a:ea typeface="黑体" panose="02010609060101010101" charset="-122"/>
              </a:rPr>
              <a:t>2</a:t>
            </a:r>
            <a:r>
              <a:rPr lang="zh-CN" altLang="zh-CN" sz="2600" dirty="0">
                <a:latin typeface="Times New Roman" panose="02020603050405020304"/>
                <a:ea typeface="黑体" panose="02010609060101010101" charset="-122"/>
                <a:cs typeface="Times New Roman" panose="02020603050405020304"/>
              </a:rPr>
              <a:t>和</a:t>
            </a:r>
            <a:r>
              <a:rPr lang="en-US" altLang="zh-CN" sz="2600" dirty="0">
                <a:latin typeface="Times New Roman" panose="02020603050405020304"/>
                <a:ea typeface="黑体" panose="02010609060101010101" charset="-122"/>
              </a:rPr>
              <a:t>Fe(OH)</a:t>
            </a:r>
            <a:r>
              <a:rPr lang="en-US" altLang="zh-CN" sz="2600" baseline="-25000" dirty="0">
                <a:latin typeface="Times New Roman" panose="02020603050405020304"/>
                <a:ea typeface="黑体" panose="02010609060101010101" charset="-122"/>
              </a:rPr>
              <a:t>3</a:t>
            </a:r>
            <a:r>
              <a:rPr lang="zh-CN" altLang="zh-CN" sz="2600" dirty="0">
                <a:latin typeface="Times New Roman" panose="02020603050405020304"/>
                <a:ea typeface="黑体" panose="02010609060101010101" charset="-122"/>
                <a:cs typeface="Times New Roman" panose="02020603050405020304"/>
              </a:rPr>
              <a:t>性质的比较</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graphicFrame>
        <p:nvGraphicFramePr>
          <p:cNvPr id="2" name="对象 1"/>
          <p:cNvGraphicFramePr>
            <a:graphicFrameLocks noChangeAspect="1"/>
          </p:cNvGraphicFramePr>
          <p:nvPr/>
        </p:nvGraphicFramePr>
        <p:xfrm>
          <a:off x="381000" y="1168400"/>
          <a:ext cx="11480800" cy="5080000"/>
        </p:xfrm>
        <a:graphic>
          <a:graphicData uri="http://schemas.openxmlformats.org/presentationml/2006/ole">
            <mc:AlternateContent xmlns:mc="http://schemas.openxmlformats.org/markup-compatibility/2006">
              <mc:Choice xmlns:v="urn:schemas-microsoft-com:vml" Requires="v">
                <p:oleObj spid="_x0000_s2073" name="Document" r:id="rId1" imgW="11649075" imgH="5304790" progId="Word.Document.8">
                  <p:embed/>
                </p:oleObj>
              </mc:Choice>
              <mc:Fallback>
                <p:oleObj name="Document" r:id="rId1" imgW="11649075" imgH="5304790" progId="Word.Document.8">
                  <p:embed/>
                  <p:pic>
                    <p:nvPicPr>
                      <p:cNvPr id="0" name="图片 2072"/>
                      <p:cNvPicPr/>
                      <p:nvPr/>
                    </p:nvPicPr>
                    <p:blipFill>
                      <a:blip r:embed="rId2"/>
                      <a:stretch>
                        <a:fillRect/>
                      </a:stretch>
                    </p:blipFill>
                    <p:spPr>
                      <a:xfrm>
                        <a:off x="381000" y="1168400"/>
                        <a:ext cx="11480800" cy="5080000"/>
                      </a:xfrm>
                      <a:prstGeom prst="rect">
                        <a:avLst/>
                      </a:prstGeom>
                    </p:spPr>
                  </p:pic>
                </p:oleObj>
              </mc:Fallback>
            </mc:AlternateContent>
          </a:graphicData>
        </a:graphic>
      </p:graphicFrame>
      <p:sp>
        <p:nvSpPr>
          <p:cNvPr id="5" name="矩形 4"/>
          <p:cNvSpPr/>
          <p:nvPr/>
        </p:nvSpPr>
        <p:spPr>
          <a:xfrm>
            <a:off x="3754907" y="2324256"/>
            <a:ext cx="1524776" cy="492443"/>
          </a:xfrm>
          <a:prstGeom prst="rect">
            <a:avLst/>
          </a:prstGeom>
        </p:spPr>
        <p:txBody>
          <a:bodyPr wrap="none">
            <a:spAutoFit/>
          </a:bodyPr>
          <a:lstStyle/>
          <a:p>
            <a:r>
              <a:rPr lang="zh-CN" altLang="en-US" sz="2600" b="1" dirty="0" smtClean="0">
                <a:solidFill>
                  <a:srgbClr val="C00000"/>
                </a:solidFill>
                <a:latin typeface="Times New Roman" panose="02020603050405020304"/>
                <a:ea typeface="宋体" panose="02010600030101010101" pitchFamily="2" charset="-122"/>
                <a:sym typeface="Times New Roman" panose="02020603050405020304"/>
              </a:rPr>
              <a:t>白色固体</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7" name="矩形 6"/>
          <p:cNvSpPr/>
          <p:nvPr/>
        </p:nvSpPr>
        <p:spPr>
          <a:xfrm>
            <a:off x="8435505" y="2298856"/>
            <a:ext cx="1859805" cy="492443"/>
          </a:xfrm>
          <a:prstGeom prst="rect">
            <a:avLst/>
          </a:prstGeom>
        </p:spPr>
        <p:txBody>
          <a:bodyPr wrap="none">
            <a:spAutoFit/>
          </a:bodyPr>
          <a:lstStyle/>
          <a:p>
            <a:r>
              <a:rPr lang="zh-CN" altLang="en-US" sz="2600" b="1" smtClean="0">
                <a:solidFill>
                  <a:srgbClr val="C00000"/>
                </a:solidFill>
                <a:latin typeface="Times New Roman" panose="02020603050405020304"/>
                <a:ea typeface="宋体" panose="02010600030101010101" pitchFamily="2" charset="-122"/>
                <a:sym typeface="Times New Roman" panose="02020603050405020304"/>
              </a:rPr>
              <a:t>红褐色固体</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9" name="矩形 8"/>
          <p:cNvSpPr/>
          <p:nvPr/>
        </p:nvSpPr>
        <p:spPr>
          <a:xfrm>
            <a:off x="3754907" y="2886551"/>
            <a:ext cx="1524776" cy="492443"/>
          </a:xfrm>
          <a:prstGeom prst="rect">
            <a:avLst/>
          </a:prstGeom>
        </p:spPr>
        <p:txBody>
          <a:bodyPr wrap="none">
            <a:spAutoFit/>
          </a:bodyPr>
          <a:lstStyle/>
          <a:p>
            <a:r>
              <a:rPr lang="zh-CN" altLang="en-US" sz="2600" b="1" dirty="0" smtClean="0">
                <a:solidFill>
                  <a:srgbClr val="C00000"/>
                </a:solidFill>
                <a:latin typeface="Times New Roman" panose="02020603050405020304"/>
                <a:ea typeface="宋体" panose="02010600030101010101" pitchFamily="2" charset="-122"/>
                <a:sym typeface="Times New Roman" panose="02020603050405020304"/>
              </a:rPr>
              <a:t>不溶于水</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10" name="矩形 9"/>
          <p:cNvSpPr/>
          <p:nvPr/>
        </p:nvSpPr>
        <p:spPr>
          <a:xfrm>
            <a:off x="8890982" y="2857386"/>
            <a:ext cx="1524776" cy="492443"/>
          </a:xfrm>
          <a:prstGeom prst="rect">
            <a:avLst/>
          </a:prstGeom>
        </p:spPr>
        <p:txBody>
          <a:bodyPr wrap="none">
            <a:spAutoFit/>
          </a:bodyPr>
          <a:lstStyle/>
          <a:p>
            <a:r>
              <a:rPr lang="zh-CN" altLang="en-US" sz="2600" b="1" dirty="0" smtClean="0">
                <a:solidFill>
                  <a:srgbClr val="C00000"/>
                </a:solidFill>
                <a:latin typeface="Times New Roman" panose="02020603050405020304"/>
                <a:ea typeface="宋体" panose="02010600030101010101" pitchFamily="2" charset="-122"/>
                <a:sym typeface="Times New Roman" panose="02020603050405020304"/>
              </a:rPr>
              <a:t>不溶于水</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11" name="矩形 10"/>
          <p:cNvSpPr/>
          <p:nvPr/>
        </p:nvSpPr>
        <p:spPr>
          <a:xfrm>
            <a:off x="2134700" y="3966689"/>
            <a:ext cx="4594848" cy="492443"/>
          </a:xfrm>
          <a:prstGeom prst="rect">
            <a:avLst/>
          </a:prstGeom>
        </p:spPr>
        <p:txBody>
          <a:bodyPr wrap="none">
            <a:spAutoFit/>
          </a:bodyPr>
          <a:lstStyle/>
          <a:p>
            <a:r>
              <a:rPr lang="en-US" altLang="zh-CN" sz="2600">
                <a:solidFill>
                  <a:srgbClr val="C00000"/>
                </a:solidFill>
                <a:latin typeface="Times New Roman" panose="02020603050405020304"/>
                <a:ea typeface="微软雅黑" panose="020B0503020204020204" pitchFamily="34" charset="-122"/>
              </a:rPr>
              <a:t>Fe(OH)</a:t>
            </a:r>
            <a:r>
              <a:rPr lang="en-US" altLang="zh-CN" sz="2600" baseline="-25000">
                <a:solidFill>
                  <a:srgbClr val="C00000"/>
                </a:solidFill>
                <a:latin typeface="Times New Roman" panose="02020603050405020304"/>
                <a:ea typeface="微软雅黑" panose="020B0503020204020204" pitchFamily="34" charset="-122"/>
              </a:rPr>
              <a:t>2</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a:t>
            </a:r>
            <a:r>
              <a:rPr lang="en-US" altLang="zh-CN" sz="2600" dirty="0">
                <a:solidFill>
                  <a:srgbClr val="C00000"/>
                </a:solidFill>
                <a:latin typeface="Times New Roman" panose="02020603050405020304"/>
                <a:ea typeface="微软雅黑" panose="020B0503020204020204" pitchFamily="34" charset="-122"/>
              </a:rPr>
              <a:t>2H</a:t>
            </a:r>
            <a:r>
              <a:rPr lang="zh-CN" altLang="zh-CN" sz="2600" baseline="30000" dirty="0">
                <a:solidFill>
                  <a:srgbClr val="C00000"/>
                </a:solidFill>
                <a:latin typeface="Times New Roman" panose="02020603050405020304"/>
                <a:ea typeface="微软雅黑" panose="020B0503020204020204" pitchFamily="34" charset="-122"/>
                <a:cs typeface="Times New Roman" panose="02020603050405020304"/>
              </a:rPr>
              <a:t>＋</a:t>
            </a:r>
            <a:r>
              <a:rPr lang="en-US" altLang="zh-CN" sz="2600" spc="-80" dirty="0">
                <a:solidFill>
                  <a:srgbClr val="C00000"/>
                </a:solidFill>
                <a:latin typeface="Times New Roman" panose="02020603050405020304"/>
                <a:ea typeface="微软雅黑" panose="020B0503020204020204" pitchFamily="34" charset="-122"/>
              </a:rPr>
              <a:t>==</a:t>
            </a:r>
            <a:r>
              <a:rPr lang="en-US" altLang="zh-CN" sz="2600" dirty="0">
                <a:solidFill>
                  <a:srgbClr val="C00000"/>
                </a:solidFill>
                <a:latin typeface="Times New Roman" panose="02020603050405020304"/>
                <a:ea typeface="微软雅黑" panose="020B0503020204020204" pitchFamily="34" charset="-122"/>
              </a:rPr>
              <a:t>=Fe</a:t>
            </a:r>
            <a:r>
              <a:rPr lang="en-US" altLang="zh-CN" sz="2600" baseline="30000" dirty="0">
                <a:solidFill>
                  <a:srgbClr val="C00000"/>
                </a:solidFill>
                <a:latin typeface="Times New Roman" panose="02020603050405020304"/>
                <a:ea typeface="微软雅黑" panose="020B0503020204020204" pitchFamily="34" charset="-122"/>
              </a:rPr>
              <a:t>2</a:t>
            </a:r>
            <a:r>
              <a:rPr lang="zh-CN" altLang="zh-CN" sz="2600" baseline="30000" dirty="0">
                <a:solidFill>
                  <a:srgbClr val="C00000"/>
                </a:solidFill>
                <a:latin typeface="Times New Roman" panose="02020603050405020304"/>
                <a:ea typeface="微软雅黑" panose="020B0503020204020204" pitchFamily="34" charset="-122"/>
                <a:cs typeface="Times New Roman" panose="02020603050405020304"/>
              </a:rPr>
              <a:t>＋</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a:t>
            </a:r>
            <a:r>
              <a:rPr lang="en-US" altLang="zh-CN" sz="2600" dirty="0">
                <a:solidFill>
                  <a:srgbClr val="C00000"/>
                </a:solidFill>
                <a:latin typeface="Times New Roman" panose="02020603050405020304"/>
                <a:ea typeface="微软雅黑" panose="020B0503020204020204" pitchFamily="34" charset="-122"/>
              </a:rPr>
              <a:t>2H</a:t>
            </a:r>
            <a:r>
              <a:rPr lang="en-US" altLang="zh-CN" sz="2600" baseline="-25000" dirty="0">
                <a:solidFill>
                  <a:srgbClr val="C00000"/>
                </a:solidFill>
                <a:latin typeface="Times New Roman" panose="02020603050405020304"/>
                <a:ea typeface="微软雅黑" panose="020B0503020204020204" pitchFamily="34" charset="-122"/>
              </a:rPr>
              <a:t>2</a:t>
            </a:r>
            <a:r>
              <a:rPr lang="en-US" altLang="zh-CN" sz="2600" dirty="0">
                <a:solidFill>
                  <a:srgbClr val="C00000"/>
                </a:solidFill>
                <a:latin typeface="Times New Roman" panose="02020603050405020304"/>
                <a:ea typeface="微软雅黑" panose="020B0503020204020204" pitchFamily="34" charset="-122"/>
              </a:rPr>
              <a:t>O</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12" name="矩形 11"/>
          <p:cNvSpPr/>
          <p:nvPr/>
        </p:nvSpPr>
        <p:spPr>
          <a:xfrm>
            <a:off x="7164711" y="3944463"/>
            <a:ext cx="4680598" cy="492443"/>
          </a:xfrm>
          <a:prstGeom prst="rect">
            <a:avLst/>
          </a:prstGeom>
        </p:spPr>
        <p:txBody>
          <a:bodyPr wrap="square">
            <a:spAutoFit/>
          </a:bodyPr>
          <a:lstStyle/>
          <a:p>
            <a:r>
              <a:rPr lang="en-US" altLang="zh-CN" sz="2600" dirty="0">
                <a:solidFill>
                  <a:srgbClr val="C00000"/>
                </a:solidFill>
                <a:latin typeface="Times New Roman" panose="02020603050405020304"/>
                <a:ea typeface="微软雅黑" panose="020B0503020204020204" pitchFamily="34" charset="-122"/>
              </a:rPr>
              <a:t>Fe(OH)</a:t>
            </a:r>
            <a:r>
              <a:rPr lang="en-US" altLang="zh-CN" sz="2600" baseline="-25000" dirty="0">
                <a:solidFill>
                  <a:srgbClr val="C00000"/>
                </a:solidFill>
                <a:latin typeface="Times New Roman" panose="02020603050405020304"/>
                <a:ea typeface="微软雅黑" panose="020B0503020204020204" pitchFamily="34" charset="-122"/>
              </a:rPr>
              <a:t>3</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a:t>
            </a:r>
            <a:r>
              <a:rPr lang="en-US" altLang="zh-CN" sz="2600" dirty="0">
                <a:solidFill>
                  <a:srgbClr val="C00000"/>
                </a:solidFill>
                <a:latin typeface="Times New Roman" panose="02020603050405020304"/>
                <a:ea typeface="微软雅黑" panose="020B0503020204020204" pitchFamily="34" charset="-122"/>
              </a:rPr>
              <a:t>3H</a:t>
            </a:r>
            <a:r>
              <a:rPr lang="zh-CN" altLang="zh-CN" sz="2600" baseline="30000" dirty="0">
                <a:solidFill>
                  <a:srgbClr val="C00000"/>
                </a:solidFill>
                <a:latin typeface="Times New Roman" panose="02020603050405020304"/>
                <a:ea typeface="微软雅黑" panose="020B0503020204020204" pitchFamily="34" charset="-122"/>
                <a:cs typeface="Times New Roman" panose="02020603050405020304"/>
              </a:rPr>
              <a:t>＋</a:t>
            </a:r>
            <a:r>
              <a:rPr lang="en-US" altLang="zh-CN" sz="2600" spc="-80" dirty="0" smtClean="0">
                <a:solidFill>
                  <a:srgbClr val="C00000"/>
                </a:solidFill>
                <a:latin typeface="Times New Roman" panose="02020603050405020304"/>
                <a:ea typeface="微软雅黑" panose="020B0503020204020204" pitchFamily="34" charset="-122"/>
              </a:rPr>
              <a:t>==</a:t>
            </a:r>
            <a:r>
              <a:rPr lang="en-US" altLang="zh-CN" sz="2600" dirty="0" smtClean="0">
                <a:solidFill>
                  <a:srgbClr val="C00000"/>
                </a:solidFill>
                <a:latin typeface="Times New Roman" panose="02020603050405020304"/>
                <a:ea typeface="微软雅黑" panose="020B0503020204020204" pitchFamily="34" charset="-122"/>
              </a:rPr>
              <a:t>=Fe</a:t>
            </a:r>
            <a:r>
              <a:rPr lang="en-US" altLang="zh-CN" sz="2600" baseline="30000" dirty="0" smtClean="0">
                <a:solidFill>
                  <a:srgbClr val="C00000"/>
                </a:solidFill>
                <a:latin typeface="Times New Roman" panose="02020603050405020304"/>
                <a:ea typeface="微软雅黑" panose="020B0503020204020204" pitchFamily="34" charset="-122"/>
              </a:rPr>
              <a:t>3</a:t>
            </a:r>
            <a:r>
              <a:rPr lang="zh-CN" altLang="zh-CN" sz="2600" baseline="30000" dirty="0">
                <a:solidFill>
                  <a:srgbClr val="C00000"/>
                </a:solidFill>
                <a:latin typeface="Times New Roman" panose="02020603050405020304"/>
                <a:ea typeface="微软雅黑" panose="020B0503020204020204" pitchFamily="34" charset="-122"/>
                <a:cs typeface="Times New Roman" panose="02020603050405020304"/>
              </a:rPr>
              <a:t>＋</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a:t>
            </a:r>
            <a:r>
              <a:rPr lang="en-US" altLang="zh-CN" sz="2600" dirty="0">
                <a:solidFill>
                  <a:srgbClr val="C00000"/>
                </a:solidFill>
                <a:latin typeface="Times New Roman" panose="02020603050405020304"/>
                <a:ea typeface="微软雅黑" panose="020B0503020204020204" pitchFamily="34" charset="-122"/>
              </a:rPr>
              <a:t>3H</a:t>
            </a:r>
            <a:r>
              <a:rPr lang="en-US" altLang="zh-CN" sz="2600" baseline="-25000" dirty="0">
                <a:solidFill>
                  <a:srgbClr val="C00000"/>
                </a:solidFill>
                <a:latin typeface="Times New Roman" panose="02020603050405020304"/>
                <a:ea typeface="微软雅黑" panose="020B0503020204020204" pitchFamily="34" charset="-122"/>
              </a:rPr>
              <a:t>2</a:t>
            </a:r>
            <a:r>
              <a:rPr lang="en-US" altLang="zh-CN" sz="2600" dirty="0">
                <a:solidFill>
                  <a:srgbClr val="C00000"/>
                </a:solidFill>
                <a:latin typeface="Times New Roman" panose="02020603050405020304"/>
                <a:ea typeface="微软雅黑" panose="020B0503020204020204" pitchFamily="34" charset="-122"/>
              </a:rPr>
              <a:t>O</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7" grpId="0" autoUpdateAnimBg="0"/>
      <p:bldP spid="9" grpId="0" autoUpdateAnimBg="0"/>
      <p:bldP spid="10" grpId="0" autoUpdateAnimBg="0"/>
      <p:bldP spid="11" grpId="0" autoUpdateAnimBg="0"/>
      <p:bldP spid="12"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862041"/>
            <a:ext cx="11243394" cy="1847661"/>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smtClean="0">
                <a:solidFill>
                  <a:srgbClr val="0000FF"/>
                </a:solidFill>
                <a:latin typeface="Times New Roman" panose="02020603050405020304"/>
                <a:ea typeface="黑体" panose="02010609060101010101" charset="-122"/>
                <a:cs typeface="Times New Roman" panose="02020603050405020304"/>
              </a:rPr>
              <a:t>解析</a:t>
            </a:r>
            <a:r>
              <a:rPr lang="zh-CN" altLang="zh-CN" sz="2600" b="1" kern="100" dirty="0" smtClean="0">
                <a:solidFill>
                  <a:srgbClr val="0000FF"/>
                </a:solidFill>
                <a:latin typeface="Times New Roman" panose="02020603050405020304"/>
                <a:ea typeface="仿宋_GB2312"/>
                <a:cs typeface="Times New Roman" panose="02020603050405020304"/>
              </a:rPr>
              <a:t>　</a:t>
            </a:r>
            <a:r>
              <a:rPr lang="en-US" altLang="zh-CN" sz="2600" b="1" kern="100" dirty="0">
                <a:solidFill>
                  <a:srgbClr val="0000FF"/>
                </a:solidFill>
                <a:latin typeface="Times New Roman" panose="02020603050405020304"/>
                <a:ea typeface="仿宋_GB2312"/>
                <a:cs typeface="Courier New" panose="02070309020205020404"/>
              </a:rPr>
              <a:t>(4)</a:t>
            </a:r>
            <a:r>
              <a:rPr lang="zh-CN" altLang="zh-CN" sz="2600" b="1" kern="100" dirty="0">
                <a:solidFill>
                  <a:srgbClr val="0000FF"/>
                </a:solidFill>
                <a:latin typeface="Times New Roman" panose="02020603050405020304"/>
                <a:ea typeface="仿宋_GB2312"/>
                <a:cs typeface="Times New Roman" panose="02020603050405020304"/>
              </a:rPr>
              <a:t>实验</a:t>
            </a:r>
            <a:r>
              <a:rPr lang="en-US" altLang="zh-CN" sz="2600" b="1" kern="100" dirty="0">
                <a:solidFill>
                  <a:srgbClr val="0000FF"/>
                </a:solidFill>
                <a:latin typeface="宋体" panose="02010600030101010101" pitchFamily="2" charset="-122"/>
                <a:ea typeface="仿宋_GB2312"/>
                <a:cs typeface="Times New Roman" panose="02020603050405020304"/>
              </a:rPr>
              <a:t>Ⅳ</a:t>
            </a:r>
            <a:r>
              <a:rPr lang="zh-CN" altLang="zh-CN" sz="2600" b="1" kern="100" dirty="0">
                <a:solidFill>
                  <a:srgbClr val="0000FF"/>
                </a:solidFill>
                <a:latin typeface="Times New Roman" panose="02020603050405020304"/>
                <a:ea typeface="仿宋_GB2312"/>
                <a:cs typeface="Times New Roman" panose="02020603050405020304"/>
              </a:rPr>
              <a:t>的现象显示，在酸性条件下，</a:t>
            </a:r>
            <a:r>
              <a:rPr lang="en-US" altLang="zh-CN" sz="2600" b="1" kern="100" dirty="0">
                <a:solidFill>
                  <a:srgbClr val="0000FF"/>
                </a:solidFill>
                <a:latin typeface="Times New Roman" panose="02020603050405020304"/>
                <a:ea typeface="仿宋_GB2312"/>
                <a:cs typeface="Courier New" panose="02070309020205020404"/>
              </a:rPr>
              <a:t>Fe</a:t>
            </a:r>
            <a:r>
              <a:rPr lang="en-US" altLang="zh-CN" sz="2600" b="1" kern="100" baseline="30000" dirty="0">
                <a:solidFill>
                  <a:srgbClr val="0000FF"/>
                </a:solidFill>
                <a:latin typeface="Times New Roman" panose="02020603050405020304"/>
                <a:ea typeface="仿宋_GB2312"/>
                <a:cs typeface="Courier New" panose="02070309020205020404"/>
              </a:rPr>
              <a:t>2</a:t>
            </a:r>
            <a:r>
              <a:rPr lang="zh-CN" altLang="zh-CN" sz="2600" b="1" kern="100" baseline="30000" dirty="0">
                <a:solidFill>
                  <a:srgbClr val="0000FF"/>
                </a:solidFill>
                <a:latin typeface="Times New Roman" panose="02020603050405020304"/>
                <a:ea typeface="仿宋_GB2312"/>
                <a:cs typeface="Times New Roman" panose="02020603050405020304"/>
              </a:rPr>
              <a:t>＋</a:t>
            </a:r>
            <a:r>
              <a:rPr lang="zh-CN" altLang="zh-CN" sz="2600" b="1" kern="100" dirty="0">
                <a:solidFill>
                  <a:srgbClr val="0000FF"/>
                </a:solidFill>
                <a:latin typeface="Times New Roman" panose="02020603050405020304"/>
                <a:ea typeface="仿宋_GB2312"/>
                <a:cs typeface="Times New Roman" panose="02020603050405020304"/>
              </a:rPr>
              <a:t>不易被氧化；由实验</a:t>
            </a:r>
            <a:r>
              <a:rPr lang="en-US" altLang="zh-CN" sz="2600" b="1" kern="100" dirty="0">
                <a:solidFill>
                  <a:srgbClr val="0000FF"/>
                </a:solidFill>
                <a:latin typeface="宋体" panose="02010600030101010101" pitchFamily="2" charset="-122"/>
                <a:ea typeface="仿宋_GB2312"/>
                <a:cs typeface="Times New Roman" panose="02020603050405020304"/>
              </a:rPr>
              <a:t>Ⅲ</a:t>
            </a:r>
            <a:r>
              <a:rPr lang="zh-CN" altLang="zh-CN" sz="2600" b="1" kern="100" dirty="0">
                <a:solidFill>
                  <a:srgbClr val="0000FF"/>
                </a:solidFill>
                <a:latin typeface="Times New Roman" panose="02020603050405020304"/>
                <a:ea typeface="仿宋_GB2312"/>
                <a:cs typeface="Times New Roman" panose="02020603050405020304"/>
              </a:rPr>
              <a:t>知，</a:t>
            </a:r>
            <a:r>
              <a:rPr lang="en-US" altLang="zh-CN" sz="2600" b="1" kern="100" dirty="0">
                <a:solidFill>
                  <a:srgbClr val="0000FF"/>
                </a:solidFill>
                <a:latin typeface="Times New Roman" panose="02020603050405020304"/>
                <a:ea typeface="仿宋_GB2312"/>
                <a:cs typeface="Courier New" panose="02070309020205020404"/>
              </a:rPr>
              <a:t>Fe</a:t>
            </a:r>
            <a:r>
              <a:rPr lang="en-US" altLang="zh-CN" sz="2600" b="1" kern="100" baseline="30000" dirty="0">
                <a:solidFill>
                  <a:srgbClr val="0000FF"/>
                </a:solidFill>
                <a:latin typeface="Times New Roman" panose="02020603050405020304"/>
                <a:ea typeface="仿宋_GB2312"/>
                <a:cs typeface="Courier New" panose="02070309020205020404"/>
              </a:rPr>
              <a:t>2</a:t>
            </a:r>
            <a:r>
              <a:rPr lang="zh-CN" altLang="zh-CN" sz="2600" b="1" kern="100" baseline="30000" dirty="0">
                <a:solidFill>
                  <a:srgbClr val="0000FF"/>
                </a:solidFill>
                <a:latin typeface="Times New Roman" panose="02020603050405020304"/>
                <a:ea typeface="仿宋_GB2312"/>
                <a:cs typeface="Times New Roman" panose="02020603050405020304"/>
              </a:rPr>
              <a:t>＋</a:t>
            </a:r>
            <a:r>
              <a:rPr lang="zh-CN" altLang="zh-CN" sz="2600" b="1" kern="100" dirty="0">
                <a:solidFill>
                  <a:srgbClr val="0000FF"/>
                </a:solidFill>
                <a:latin typeface="Times New Roman" panose="02020603050405020304"/>
                <a:ea typeface="仿宋_GB2312"/>
                <a:cs typeface="Times New Roman" panose="02020603050405020304"/>
              </a:rPr>
              <a:t>转化为</a:t>
            </a:r>
            <a:r>
              <a:rPr lang="en-US" altLang="zh-CN" sz="2600" b="1" kern="100" dirty="0">
                <a:solidFill>
                  <a:srgbClr val="0000FF"/>
                </a:solidFill>
                <a:latin typeface="Times New Roman" panose="02020603050405020304"/>
                <a:ea typeface="仿宋_GB2312"/>
                <a:cs typeface="Courier New" panose="02070309020205020404"/>
              </a:rPr>
              <a:t>FeCO</a:t>
            </a:r>
            <a:r>
              <a:rPr lang="en-US" altLang="zh-CN" sz="2600" b="1" kern="100" baseline="-25000" dirty="0">
                <a:solidFill>
                  <a:srgbClr val="0000FF"/>
                </a:solidFill>
                <a:latin typeface="Times New Roman" panose="02020603050405020304"/>
                <a:ea typeface="仿宋_GB2312"/>
                <a:cs typeface="Courier New" panose="02070309020205020404"/>
              </a:rPr>
              <a:t>3</a:t>
            </a:r>
            <a:r>
              <a:rPr lang="zh-CN" altLang="zh-CN" sz="2600" b="1" kern="100" dirty="0">
                <a:solidFill>
                  <a:srgbClr val="0000FF"/>
                </a:solidFill>
                <a:latin typeface="Times New Roman" panose="02020603050405020304"/>
                <a:ea typeface="仿宋_GB2312"/>
                <a:cs typeface="Times New Roman" panose="02020603050405020304"/>
              </a:rPr>
              <a:t>后不易被氧化；因此为避免</a:t>
            </a:r>
            <a:r>
              <a:rPr lang="en-US" altLang="zh-CN" sz="2600" b="1" kern="100" dirty="0">
                <a:solidFill>
                  <a:srgbClr val="0000FF"/>
                </a:solidFill>
                <a:latin typeface="Times New Roman" panose="02020603050405020304"/>
                <a:ea typeface="仿宋_GB2312"/>
                <a:cs typeface="Courier New" panose="02070309020205020404"/>
              </a:rPr>
              <a:t>Fe</a:t>
            </a:r>
            <a:r>
              <a:rPr lang="en-US" altLang="zh-CN" sz="2600" b="1" kern="100" baseline="30000" dirty="0">
                <a:solidFill>
                  <a:srgbClr val="0000FF"/>
                </a:solidFill>
                <a:latin typeface="Times New Roman" panose="02020603050405020304"/>
                <a:ea typeface="仿宋_GB2312"/>
                <a:cs typeface="Courier New" panose="02070309020205020404"/>
              </a:rPr>
              <a:t>2</a:t>
            </a:r>
            <a:r>
              <a:rPr lang="zh-CN" altLang="zh-CN" sz="2600" b="1" kern="100" baseline="30000" dirty="0">
                <a:solidFill>
                  <a:srgbClr val="0000FF"/>
                </a:solidFill>
                <a:latin typeface="Times New Roman" panose="02020603050405020304"/>
                <a:ea typeface="仿宋_GB2312"/>
                <a:cs typeface="Times New Roman" panose="02020603050405020304"/>
              </a:rPr>
              <a:t>＋</a:t>
            </a:r>
            <a:r>
              <a:rPr lang="zh-CN" altLang="zh-CN" sz="2600" b="1" kern="100" dirty="0">
                <a:solidFill>
                  <a:srgbClr val="0000FF"/>
                </a:solidFill>
                <a:latin typeface="Times New Roman" panose="02020603050405020304"/>
                <a:ea typeface="仿宋_GB2312"/>
                <a:cs typeface="Times New Roman" panose="02020603050405020304"/>
              </a:rPr>
              <a:t>被空气氧化，可采取的措施是控制溶液为酸性环境或使</a:t>
            </a:r>
            <a:r>
              <a:rPr lang="en-US" altLang="zh-CN" sz="2600" b="1" kern="100" dirty="0">
                <a:solidFill>
                  <a:srgbClr val="0000FF"/>
                </a:solidFill>
                <a:latin typeface="Times New Roman" panose="02020603050405020304"/>
                <a:ea typeface="仿宋_GB2312"/>
                <a:cs typeface="Courier New" panose="02070309020205020404"/>
              </a:rPr>
              <a:t>Fe</a:t>
            </a:r>
            <a:r>
              <a:rPr lang="en-US" altLang="zh-CN" sz="2600" b="1" kern="100" baseline="30000" dirty="0">
                <a:solidFill>
                  <a:srgbClr val="0000FF"/>
                </a:solidFill>
                <a:latin typeface="Times New Roman" panose="02020603050405020304"/>
                <a:ea typeface="仿宋_GB2312"/>
                <a:cs typeface="Courier New" panose="02070309020205020404"/>
              </a:rPr>
              <a:t>2</a:t>
            </a:r>
            <a:r>
              <a:rPr lang="zh-CN" altLang="zh-CN" sz="2600" b="1" kern="100" baseline="30000" dirty="0">
                <a:solidFill>
                  <a:srgbClr val="0000FF"/>
                </a:solidFill>
                <a:latin typeface="Times New Roman" panose="02020603050405020304"/>
                <a:ea typeface="仿宋_GB2312"/>
                <a:cs typeface="Times New Roman" panose="02020603050405020304"/>
              </a:rPr>
              <a:t>＋</a:t>
            </a:r>
            <a:r>
              <a:rPr lang="zh-CN" altLang="zh-CN" sz="2600" b="1" kern="100" dirty="0">
                <a:solidFill>
                  <a:srgbClr val="0000FF"/>
                </a:solidFill>
                <a:latin typeface="Times New Roman" panose="02020603050405020304"/>
                <a:ea typeface="仿宋_GB2312"/>
                <a:cs typeface="Times New Roman" panose="02020603050405020304"/>
              </a:rPr>
              <a:t>以碳酸盐的形式沉淀</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774478"/>
            <a:ext cx="11654075" cy="1248394"/>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12.</a:t>
            </a:r>
            <a:r>
              <a:rPr lang="zh-CN" altLang="zh-CN" sz="2600" kern="100" dirty="0">
                <a:latin typeface="Times New Roman" panose="02020603050405020304"/>
                <a:ea typeface="微软雅黑" panose="020B0503020204020204" pitchFamily="34" charset="-122"/>
                <a:cs typeface="Times New Roman" panose="02020603050405020304"/>
              </a:rPr>
              <a:t>铁是应用最广泛的金属，铁的氯化物、氧化物以及高价铁的含氧酸盐均为重要化合物。</a:t>
            </a:r>
            <a:endParaRPr lang="zh-CN" altLang="zh-CN" sz="1050" kern="100" dirty="0">
              <a:effectLst/>
              <a:latin typeface="宋体" panose="02010600030101010101" pitchFamily="2" charset="-122"/>
              <a:cs typeface="Courier New" panose="02070309020205020404"/>
            </a:endParaRPr>
          </a:p>
        </p:txBody>
      </p:sp>
      <p:sp>
        <p:nvSpPr>
          <p:cNvPr id="9" name="矩形 8"/>
          <p:cNvSpPr/>
          <p:nvPr/>
        </p:nvSpPr>
        <p:spPr>
          <a:xfrm>
            <a:off x="514493" y="1989610"/>
            <a:ext cx="11219977" cy="3724072"/>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在实验室中，</a:t>
            </a:r>
            <a:r>
              <a:rPr lang="en-US" altLang="zh-CN" sz="2600" kern="100" dirty="0">
                <a:latin typeface="Times New Roman" panose="02020603050405020304"/>
                <a:ea typeface="微软雅黑" panose="020B0503020204020204" pitchFamily="34" charset="-122"/>
                <a:cs typeface="Courier New" panose="02070309020205020404"/>
              </a:rPr>
              <a:t>FeCl</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可用铁粉和</a:t>
            </a:r>
            <a:r>
              <a:rPr lang="en-US" altLang="zh-CN" sz="2600" kern="100" dirty="0">
                <a:latin typeface="Times New Roman" panose="02020603050405020304"/>
                <a:ea typeface="微软雅黑" panose="020B0503020204020204" pitchFamily="34" charset="-122"/>
                <a:cs typeface="Courier New" panose="02070309020205020404"/>
              </a:rPr>
              <a:t>________(</a:t>
            </a:r>
            <a:r>
              <a:rPr lang="zh-CN" altLang="zh-CN" sz="2600" kern="100" dirty="0">
                <a:latin typeface="Times New Roman" panose="02020603050405020304"/>
                <a:ea typeface="微软雅黑" panose="020B0503020204020204" pitchFamily="34" charset="-122"/>
                <a:cs typeface="Times New Roman" panose="02020603050405020304"/>
              </a:rPr>
              <a:t>填名称</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反应制备。</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(2)Fe</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en-US" altLang="zh-CN" sz="2600" kern="100" dirty="0">
                <a:latin typeface="Times New Roman" panose="02020603050405020304"/>
                <a:ea typeface="微软雅黑" panose="020B0503020204020204" pitchFamily="34" charset="-122"/>
                <a:cs typeface="Courier New" panose="02070309020205020404"/>
              </a:rPr>
              <a:t>O</a:t>
            </a:r>
            <a:r>
              <a:rPr lang="en-US" altLang="zh-CN" sz="2600" kern="100" baseline="-25000" dirty="0">
                <a:latin typeface="Times New Roman" panose="02020603050405020304"/>
                <a:ea typeface="微软雅黑" panose="020B0503020204020204" pitchFamily="34" charset="-122"/>
                <a:cs typeface="Courier New" panose="02070309020205020404"/>
              </a:rPr>
              <a:t>4</a:t>
            </a:r>
            <a:r>
              <a:rPr lang="zh-CN" altLang="zh-CN" sz="2600" kern="100" dirty="0">
                <a:latin typeface="Times New Roman" panose="02020603050405020304"/>
                <a:ea typeface="微软雅黑" panose="020B0503020204020204" pitchFamily="34" charset="-122"/>
                <a:cs typeface="Times New Roman" panose="02020603050405020304"/>
              </a:rPr>
              <a:t>可用多种方法制得，其中由一种单质和一种化合物通过化合反应制备的化学方程式</a:t>
            </a:r>
            <a:r>
              <a:rPr lang="zh-CN" altLang="zh-CN" sz="2600" kern="100" dirty="0" smtClean="0">
                <a:latin typeface="Times New Roman" panose="02020603050405020304"/>
                <a:ea typeface="微软雅黑" panose="020B0503020204020204" pitchFamily="34" charset="-122"/>
                <a:cs typeface="Times New Roman" panose="02020603050405020304"/>
              </a:rPr>
              <a:t>为</a:t>
            </a:r>
            <a:r>
              <a:rPr lang="en-US" altLang="zh-CN" sz="2600" kern="100" dirty="0" smtClean="0">
                <a:latin typeface="Times New Roman" panose="02020603050405020304"/>
                <a:ea typeface="微软雅黑" panose="020B0503020204020204" pitchFamily="34" charset="-122"/>
                <a:cs typeface="Courier New" panose="02070309020205020404"/>
              </a:rPr>
              <a:t>______________________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实验室在制备</a:t>
            </a:r>
            <a:r>
              <a:rPr lang="en-US" altLang="zh-CN" sz="2600" kern="100" dirty="0">
                <a:latin typeface="Times New Roman" panose="02020603050405020304"/>
                <a:ea typeface="微软雅黑" panose="020B0503020204020204" pitchFamily="34" charset="-122"/>
                <a:cs typeface="Courier New" panose="02070309020205020404"/>
              </a:rPr>
              <a:t>Fe(OH)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时必须隔绝空气，否则发生的现象是</a:t>
            </a:r>
            <a:r>
              <a:rPr lang="en-US" altLang="zh-CN" sz="2600" kern="100" dirty="0" smtClean="0">
                <a:latin typeface="Times New Roman" panose="02020603050405020304"/>
                <a:ea typeface="微软雅黑" panose="020B0503020204020204" pitchFamily="34" charset="-122"/>
                <a:cs typeface="Courier New" panose="02070309020205020404"/>
              </a:rPr>
              <a:t>_____________________________________________</a:t>
            </a:r>
            <a:r>
              <a:rPr lang="zh-CN" altLang="zh-CN" sz="2600" kern="100" dirty="0" smtClean="0">
                <a:latin typeface="Times New Roman" panose="02020603050405020304"/>
                <a:ea typeface="微软雅黑" panose="020B0503020204020204" pitchFamily="34" charset="-122"/>
                <a:cs typeface="Times New Roman" panose="02020603050405020304"/>
              </a:rPr>
              <a:t>，对应</a:t>
            </a:r>
            <a:r>
              <a:rPr lang="zh-CN" altLang="zh-CN" sz="2600" kern="100" dirty="0">
                <a:latin typeface="Times New Roman" panose="02020603050405020304"/>
                <a:ea typeface="微软雅黑" panose="020B0503020204020204" pitchFamily="34" charset="-122"/>
                <a:cs typeface="Times New Roman" panose="02020603050405020304"/>
              </a:rPr>
              <a:t>的化学方程式为</a:t>
            </a:r>
            <a:r>
              <a:rPr lang="en-US" altLang="zh-CN" sz="2600" kern="100" dirty="0" smtClean="0">
                <a:latin typeface="Times New Roman" panose="02020603050405020304"/>
                <a:ea typeface="微软雅黑" panose="020B0503020204020204" pitchFamily="34" charset="-122"/>
                <a:cs typeface="Courier New" panose="02070309020205020404"/>
              </a:rPr>
              <a:t>___________________________________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
        <p:nvSpPr>
          <p:cNvPr id="3" name="矩形 2"/>
          <p:cNvSpPr/>
          <p:nvPr/>
        </p:nvSpPr>
        <p:spPr>
          <a:xfrm>
            <a:off x="5450335" y="2080733"/>
            <a:ext cx="1184940"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pitchFamily="34" charset="-122"/>
                <a:cs typeface="Times New Roman" panose="02020603050405020304"/>
              </a:rPr>
              <a:t>稀盐酸</a:t>
            </a:r>
            <a:endParaRPr lang="zh-CN" altLang="en-US" sz="2600" dirty="0"/>
          </a:p>
        </p:txBody>
      </p:sp>
      <p:graphicFrame>
        <p:nvGraphicFramePr>
          <p:cNvPr id="4" name="对象 3"/>
          <p:cNvGraphicFramePr>
            <a:graphicFrameLocks noChangeAspect="1"/>
          </p:cNvGraphicFramePr>
          <p:nvPr/>
        </p:nvGraphicFramePr>
        <p:xfrm>
          <a:off x="3394861" y="3061087"/>
          <a:ext cx="3441700" cy="787400"/>
        </p:xfrm>
        <a:graphic>
          <a:graphicData uri="http://schemas.openxmlformats.org/presentationml/2006/ole">
            <mc:AlternateContent xmlns:mc="http://schemas.openxmlformats.org/markup-compatibility/2006">
              <mc:Choice xmlns:v="urn:schemas-microsoft-com:vml" Requires="v">
                <p:oleObj spid="_x0000_s29718" name="Document" r:id="rId1" imgW="3446145" imgH="792480" progId="Word.Document.8">
                  <p:embed/>
                </p:oleObj>
              </mc:Choice>
              <mc:Fallback>
                <p:oleObj name="Document" r:id="rId1" imgW="3446145" imgH="792480" progId="Word.Document.8">
                  <p:embed/>
                  <p:pic>
                    <p:nvPicPr>
                      <p:cNvPr id="0" name="图片 29717"/>
                      <p:cNvPicPr/>
                      <p:nvPr/>
                    </p:nvPicPr>
                    <p:blipFill>
                      <a:blip r:embed="rId2"/>
                      <a:stretch>
                        <a:fillRect/>
                      </a:stretch>
                    </p:blipFill>
                    <p:spPr>
                      <a:xfrm>
                        <a:off x="3394861" y="3061087"/>
                        <a:ext cx="3441700" cy="787400"/>
                      </a:xfrm>
                      <a:prstGeom prst="rect">
                        <a:avLst/>
                      </a:prstGeom>
                    </p:spPr>
                  </p:pic>
                </p:oleObj>
              </mc:Fallback>
            </mc:AlternateContent>
          </a:graphicData>
        </a:graphic>
      </p:graphicFrame>
      <p:sp>
        <p:nvSpPr>
          <p:cNvPr id="11" name="矩形 10"/>
          <p:cNvSpPr/>
          <p:nvPr/>
        </p:nvSpPr>
        <p:spPr>
          <a:xfrm>
            <a:off x="887239" y="4471832"/>
            <a:ext cx="7186583"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pitchFamily="34" charset="-122"/>
                <a:cs typeface="Times New Roman" panose="02020603050405020304"/>
              </a:rPr>
              <a:t>白色沉淀迅速变为灰绿色，最终变为红褐色沉淀</a:t>
            </a:r>
            <a:endParaRPr lang="zh-CN" altLang="en-US" sz="2600" dirty="0"/>
          </a:p>
        </p:txBody>
      </p:sp>
      <p:sp>
        <p:nvSpPr>
          <p:cNvPr id="12" name="矩形 11"/>
          <p:cNvSpPr/>
          <p:nvPr/>
        </p:nvSpPr>
        <p:spPr>
          <a:xfrm>
            <a:off x="874539" y="5021427"/>
            <a:ext cx="5128648" cy="492443"/>
          </a:xfrm>
          <a:prstGeom prst="rect">
            <a:avLst/>
          </a:prstGeom>
        </p:spPr>
        <p:txBody>
          <a:bodyPr wrap="none">
            <a:spAutoFit/>
          </a:bodyPr>
          <a:lstStyle/>
          <a:p>
            <a:r>
              <a:rPr lang="en-US" altLang="zh-CN" sz="2600">
                <a:solidFill>
                  <a:srgbClr val="C00000"/>
                </a:solidFill>
                <a:latin typeface="Times New Roman" panose="02020603050405020304"/>
                <a:ea typeface="微软雅黑" panose="020B0503020204020204" pitchFamily="34" charset="-122"/>
              </a:rPr>
              <a:t>4Fe(OH)</a:t>
            </a:r>
            <a:r>
              <a:rPr lang="en-US" altLang="zh-CN" sz="2600" baseline="-25000">
                <a:solidFill>
                  <a:srgbClr val="C00000"/>
                </a:solidFill>
                <a:latin typeface="Times New Roman" panose="02020603050405020304"/>
                <a:ea typeface="微软雅黑" panose="020B0503020204020204" pitchFamily="34" charset="-122"/>
              </a:rPr>
              <a:t>2</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a:t>
            </a:r>
            <a:r>
              <a:rPr lang="en-US" altLang="zh-CN" sz="2600" dirty="0">
                <a:solidFill>
                  <a:srgbClr val="C00000"/>
                </a:solidFill>
                <a:latin typeface="Times New Roman" panose="02020603050405020304"/>
                <a:ea typeface="微软雅黑" panose="020B0503020204020204" pitchFamily="34" charset="-122"/>
              </a:rPr>
              <a:t>O</a:t>
            </a:r>
            <a:r>
              <a:rPr lang="en-US" altLang="zh-CN" sz="2600" baseline="-25000" dirty="0">
                <a:solidFill>
                  <a:srgbClr val="C00000"/>
                </a:solidFill>
                <a:latin typeface="Times New Roman" panose="02020603050405020304"/>
                <a:ea typeface="微软雅黑" panose="020B0503020204020204" pitchFamily="34" charset="-122"/>
              </a:rPr>
              <a:t>2</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a:t>
            </a:r>
            <a:r>
              <a:rPr lang="en-US" altLang="zh-CN" sz="2600" dirty="0">
                <a:solidFill>
                  <a:srgbClr val="C00000"/>
                </a:solidFill>
                <a:latin typeface="Times New Roman" panose="02020603050405020304"/>
                <a:ea typeface="微软雅黑" panose="020B0503020204020204" pitchFamily="34" charset="-122"/>
              </a:rPr>
              <a:t>2H</a:t>
            </a:r>
            <a:r>
              <a:rPr lang="en-US" altLang="zh-CN" sz="2600" baseline="-25000" dirty="0">
                <a:solidFill>
                  <a:srgbClr val="C00000"/>
                </a:solidFill>
                <a:latin typeface="Times New Roman" panose="02020603050405020304"/>
                <a:ea typeface="微软雅黑" panose="020B0503020204020204" pitchFamily="34" charset="-122"/>
              </a:rPr>
              <a:t>2</a:t>
            </a:r>
            <a:r>
              <a:rPr lang="en-US" altLang="zh-CN" sz="2600" dirty="0">
                <a:solidFill>
                  <a:srgbClr val="C00000"/>
                </a:solidFill>
                <a:latin typeface="Times New Roman" panose="02020603050405020304"/>
                <a:ea typeface="微软雅黑" panose="020B0503020204020204" pitchFamily="34" charset="-122"/>
              </a:rPr>
              <a:t>O</a:t>
            </a:r>
            <a:r>
              <a:rPr lang="en-US" altLang="zh-CN" sz="2600" spc="-80" dirty="0">
                <a:solidFill>
                  <a:srgbClr val="C00000"/>
                </a:solidFill>
                <a:latin typeface="Times New Roman" panose="02020603050405020304"/>
                <a:ea typeface="微软雅黑" panose="020B0503020204020204" pitchFamily="34" charset="-122"/>
              </a:rPr>
              <a:t>==</a:t>
            </a:r>
            <a:r>
              <a:rPr lang="en-US" altLang="zh-CN" sz="2600" dirty="0">
                <a:solidFill>
                  <a:srgbClr val="C00000"/>
                </a:solidFill>
                <a:latin typeface="Times New Roman" panose="02020603050405020304"/>
                <a:ea typeface="微软雅黑" panose="020B0503020204020204" pitchFamily="34" charset="-122"/>
              </a:rPr>
              <a:t>=4Fe(OH)</a:t>
            </a:r>
            <a:r>
              <a:rPr lang="en-US" altLang="zh-CN" sz="2600" baseline="-25000" dirty="0">
                <a:solidFill>
                  <a:srgbClr val="C00000"/>
                </a:solidFill>
                <a:latin typeface="Times New Roman" panose="02020603050405020304"/>
                <a:ea typeface="微软雅黑" panose="020B0503020204020204" pitchFamily="34" charset="-122"/>
              </a:rPr>
              <a:t>3</a:t>
            </a:r>
            <a:endParaRPr lang="zh-CN" altLang="en-US" sz="2600" dirty="0"/>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anim calcmode="lin" valueType="num">
                                      <p:cBhvr>
                                        <p:cTn id="12" dur="2000" fill="hold"/>
                                        <p:tgtEl>
                                          <p:spTgt spid="4"/>
                                        </p:tgtEl>
                                        <p:attrNameLst>
                                          <p:attrName>ppt_w</p:attrName>
                                        </p:attrNameLst>
                                      </p:cBhvr>
                                      <p:tavLst>
                                        <p:tav tm="0" fmla="#ppt_w*sin(2.5*pi*$)">
                                          <p:val>
                                            <p:fltVal val="0"/>
                                          </p:val>
                                        </p:tav>
                                        <p:tav tm="100000">
                                          <p:val>
                                            <p:fltVal val="1"/>
                                          </p:val>
                                        </p:tav>
                                      </p:tavLst>
                                    </p:anim>
                                    <p:anim calcmode="lin" valueType="num">
                                      <p:cBhvr>
                                        <p:cTn id="13"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nvGraphicFramePr>
        <p:xfrm>
          <a:off x="381000" y="525940"/>
          <a:ext cx="11493500" cy="3263900"/>
        </p:xfrm>
        <a:graphic>
          <a:graphicData uri="http://schemas.openxmlformats.org/presentationml/2006/ole">
            <mc:AlternateContent xmlns:mc="http://schemas.openxmlformats.org/markup-compatibility/2006">
              <mc:Choice xmlns:v="urn:schemas-microsoft-com:vml" Requires="v">
                <p:oleObj spid="_x0000_s56328" name="Document" r:id="rId1" imgW="11505565" imgH="3269615" progId="Word.Document.8">
                  <p:embed/>
                </p:oleObj>
              </mc:Choice>
              <mc:Fallback>
                <p:oleObj name="Document" r:id="rId1" imgW="11505565" imgH="3269615" progId="Word.Document.8">
                  <p:embed/>
                  <p:pic>
                    <p:nvPicPr>
                      <p:cNvPr id="0" name="图片 56327"/>
                      <p:cNvPicPr/>
                      <p:nvPr/>
                    </p:nvPicPr>
                    <p:blipFill>
                      <a:blip r:embed="rId2"/>
                      <a:stretch>
                        <a:fillRect/>
                      </a:stretch>
                    </p:blipFill>
                    <p:spPr>
                      <a:xfrm>
                        <a:off x="381000" y="525940"/>
                        <a:ext cx="11493500" cy="32639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729449"/>
            <a:ext cx="11243394" cy="4924401"/>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(4)</a:t>
            </a:r>
            <a:r>
              <a:rPr lang="zh-CN" altLang="zh-CN" sz="2600" kern="100" dirty="0">
                <a:latin typeface="Times New Roman" panose="02020603050405020304"/>
                <a:ea typeface="微软雅黑" panose="020B0503020204020204" pitchFamily="34" charset="-122"/>
                <a:cs typeface="Times New Roman" panose="02020603050405020304"/>
              </a:rPr>
              <a:t>红砖是用黏土高温烧结而成的，因其含有</a:t>
            </a:r>
            <a:r>
              <a:rPr lang="en-US" altLang="zh-CN" sz="2600" kern="100" dirty="0">
                <a:latin typeface="Times New Roman" panose="02020603050405020304"/>
                <a:ea typeface="微软雅黑" panose="020B0503020204020204" pitchFamily="34" charset="-122"/>
                <a:cs typeface="Courier New" panose="02070309020205020404"/>
              </a:rPr>
              <a:t>Fe</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O</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呈红色或棕红色而得名，常用作建筑材料。请设计一个简单实验证明红砖中含有</a:t>
            </a:r>
            <a:r>
              <a:rPr lang="en-US" altLang="zh-CN" sz="2600" kern="100" dirty="0">
                <a:latin typeface="Times New Roman" panose="02020603050405020304"/>
                <a:ea typeface="微软雅黑" panose="020B0503020204020204" pitchFamily="34" charset="-122"/>
                <a:cs typeface="Courier New" panose="02070309020205020404"/>
              </a:rPr>
              <a:t>Fe</a:t>
            </a:r>
            <a:r>
              <a:rPr lang="en-US" altLang="zh-CN" sz="2600" kern="100" baseline="30000" dirty="0">
                <a:latin typeface="Times New Roman" panose="02020603050405020304"/>
                <a:ea typeface="微软雅黑" panose="020B0503020204020204" pitchFamily="34" charset="-122"/>
                <a:cs typeface="Courier New" panose="02070309020205020404"/>
              </a:rPr>
              <a:t>3</a:t>
            </a:r>
            <a:r>
              <a:rPr lang="zh-CN" altLang="zh-CN" sz="2600" kern="100" baseline="30000" dirty="0">
                <a:latin typeface="Times New Roman" panose="02020603050405020304"/>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smtClean="0">
                <a:latin typeface="Times New Roman" panose="02020603050405020304"/>
                <a:ea typeface="微软雅黑" panose="020B0503020204020204" pitchFamily="34" charset="-122"/>
                <a:cs typeface="Courier New" panose="02070309020205020404"/>
              </a:rPr>
              <a:t>_____________________________________________________________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(5)</a:t>
            </a:r>
            <a:r>
              <a:rPr lang="zh-CN" altLang="zh-CN" sz="2600" kern="100" dirty="0">
                <a:latin typeface="Times New Roman" panose="02020603050405020304"/>
                <a:ea typeface="微软雅黑" panose="020B0503020204020204" pitchFamily="34" charset="-122"/>
                <a:cs typeface="Times New Roman" panose="02020603050405020304"/>
              </a:rPr>
              <a:t>现有一含有</a:t>
            </a:r>
            <a:r>
              <a:rPr lang="en-US" altLang="zh-CN" sz="2600" kern="100" dirty="0">
                <a:latin typeface="Times New Roman" panose="02020603050405020304"/>
                <a:ea typeface="微软雅黑" panose="020B0503020204020204" pitchFamily="34" charset="-122"/>
                <a:cs typeface="Courier New" panose="02070309020205020404"/>
              </a:rPr>
              <a:t>FeCl</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和</a:t>
            </a:r>
            <a:r>
              <a:rPr lang="en-US" altLang="zh-CN" sz="2600" kern="100" dirty="0">
                <a:latin typeface="Times New Roman" panose="02020603050405020304"/>
                <a:ea typeface="微软雅黑" panose="020B0503020204020204" pitchFamily="34" charset="-122"/>
                <a:cs typeface="Courier New" panose="02070309020205020404"/>
              </a:rPr>
              <a:t>FeCl</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的混合物样品，实验测得</a:t>
            </a:r>
            <a:r>
              <a:rPr lang="en-US" altLang="zh-CN" sz="2600" i="1" kern="100" dirty="0">
                <a:latin typeface="Times New Roman" panose="02020603050405020304"/>
                <a:ea typeface="微软雅黑" panose="020B0503020204020204" pitchFamily="34" charset="-122"/>
                <a:cs typeface="Courier New" panose="02070309020205020404"/>
              </a:rPr>
              <a:t>n</a:t>
            </a:r>
            <a:r>
              <a:rPr lang="en-US" altLang="zh-CN" sz="2600" kern="100" dirty="0">
                <a:latin typeface="Times New Roman" panose="02020603050405020304"/>
                <a:ea typeface="微软雅黑" panose="020B0503020204020204" pitchFamily="34" charset="-122"/>
                <a:cs typeface="Courier New" panose="02070309020205020404"/>
              </a:rPr>
              <a:t>(Fe)</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en-US" altLang="zh-CN" sz="2600" i="1" kern="100" dirty="0">
                <a:latin typeface="Times New Roman" panose="02020603050405020304"/>
                <a:ea typeface="微软雅黑" panose="020B0503020204020204" pitchFamily="34" charset="-122"/>
                <a:cs typeface="Courier New" panose="02070309020205020404"/>
              </a:rPr>
              <a:t>n</a:t>
            </a:r>
            <a:r>
              <a:rPr lang="en-US" altLang="zh-CN" sz="2600" kern="100" dirty="0">
                <a:latin typeface="Times New Roman" panose="02020603050405020304"/>
                <a:ea typeface="微软雅黑" panose="020B0503020204020204" pitchFamily="34" charset="-122"/>
                <a:cs typeface="Courier New" panose="02070309020205020404"/>
              </a:rPr>
              <a:t>(</a:t>
            </a:r>
            <a:r>
              <a:rPr lang="en-US" altLang="zh-CN" sz="2600" kern="100" dirty="0" err="1">
                <a:latin typeface="Times New Roman" panose="02020603050405020304"/>
                <a:ea typeface="微软雅黑" panose="020B0503020204020204" pitchFamily="34" charset="-122"/>
                <a:cs typeface="Courier New" panose="02070309020205020404"/>
              </a:rPr>
              <a:t>Cl</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1</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2.1</a:t>
            </a:r>
            <a:r>
              <a:rPr lang="zh-CN" altLang="zh-CN" sz="2600" kern="100" dirty="0">
                <a:latin typeface="Times New Roman" panose="02020603050405020304"/>
                <a:ea typeface="微软雅黑" panose="020B0503020204020204" pitchFamily="34" charset="-122"/>
                <a:cs typeface="Times New Roman" panose="02020603050405020304"/>
              </a:rPr>
              <a:t>，则该样品中</a:t>
            </a:r>
            <a:r>
              <a:rPr lang="en-US" altLang="zh-CN" sz="2600" kern="100" dirty="0">
                <a:latin typeface="Times New Roman" panose="02020603050405020304"/>
                <a:ea typeface="微软雅黑" panose="020B0503020204020204" pitchFamily="34" charset="-122"/>
                <a:cs typeface="Courier New" panose="02070309020205020404"/>
              </a:rPr>
              <a:t>FeCl</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的物质的量分数为</a:t>
            </a:r>
            <a:r>
              <a:rPr lang="en-US" altLang="zh-CN" sz="2600" kern="100" dirty="0">
                <a:latin typeface="Times New Roman" panose="02020603050405020304"/>
                <a:ea typeface="微软雅黑" panose="020B0503020204020204" pitchFamily="34" charset="-122"/>
                <a:cs typeface="Courier New" panose="02070309020205020404"/>
              </a:rPr>
              <a:t>________</a:t>
            </a:r>
            <a:r>
              <a:rPr lang="zh-CN" altLang="zh-CN" sz="2600" kern="100" dirty="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(6)</a:t>
            </a:r>
            <a:r>
              <a:rPr lang="zh-CN" altLang="zh-CN" sz="2600" kern="100" dirty="0">
                <a:latin typeface="Times New Roman" panose="02020603050405020304"/>
                <a:ea typeface="微软雅黑" panose="020B0503020204020204" pitchFamily="34" charset="-122"/>
                <a:cs typeface="Times New Roman" panose="02020603050405020304"/>
              </a:rPr>
              <a:t>高铁酸钾</a:t>
            </a:r>
            <a:r>
              <a:rPr lang="en-US" altLang="zh-CN" sz="2600" kern="100" dirty="0">
                <a:latin typeface="Times New Roman" panose="02020603050405020304"/>
                <a:ea typeface="微软雅黑" panose="020B0503020204020204" pitchFamily="34" charset="-122"/>
                <a:cs typeface="Courier New" panose="02070309020205020404"/>
              </a:rPr>
              <a:t>(K</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FeO</a:t>
            </a:r>
            <a:r>
              <a:rPr lang="en-US" altLang="zh-CN" sz="2600" kern="100" baseline="-25000" dirty="0">
                <a:latin typeface="Times New Roman" panose="02020603050405020304"/>
                <a:ea typeface="微软雅黑" panose="020B0503020204020204" pitchFamily="34" charset="-122"/>
                <a:cs typeface="Courier New" panose="02070309020205020404"/>
              </a:rPr>
              <a:t>4</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是一种强氧化剂，可作为水处理剂和高容量电池材料。</a:t>
            </a:r>
            <a:r>
              <a:rPr lang="en-US" altLang="zh-CN" sz="2600" kern="100" dirty="0">
                <a:latin typeface="Times New Roman" panose="02020603050405020304"/>
                <a:ea typeface="微软雅黑" panose="020B0503020204020204" pitchFamily="34" charset="-122"/>
                <a:cs typeface="Courier New" panose="02070309020205020404"/>
              </a:rPr>
              <a:t>FeCl</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和</a:t>
            </a:r>
            <a:r>
              <a:rPr lang="en-US" altLang="zh-CN" sz="2600" kern="100" dirty="0" err="1">
                <a:latin typeface="Times New Roman" panose="02020603050405020304"/>
                <a:ea typeface="微软雅黑" panose="020B0503020204020204" pitchFamily="34" charset="-122"/>
                <a:cs typeface="Courier New" panose="02070309020205020404"/>
              </a:rPr>
              <a:t>KClO</a:t>
            </a:r>
            <a:r>
              <a:rPr lang="zh-CN" altLang="zh-CN" sz="2600" kern="100" dirty="0">
                <a:latin typeface="Times New Roman" panose="02020603050405020304"/>
                <a:ea typeface="微软雅黑" panose="020B0503020204020204" pitchFamily="34" charset="-122"/>
                <a:cs typeface="Times New Roman" panose="02020603050405020304"/>
              </a:rPr>
              <a:t>在强碱性条件下反应可制取</a:t>
            </a:r>
            <a:r>
              <a:rPr lang="en-US" altLang="zh-CN" sz="2600" kern="100" dirty="0">
                <a:latin typeface="Times New Roman" panose="02020603050405020304"/>
                <a:ea typeface="微软雅黑" panose="020B0503020204020204" pitchFamily="34" charset="-122"/>
                <a:cs typeface="Courier New" panose="02070309020205020404"/>
              </a:rPr>
              <a:t>K</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FeO</a:t>
            </a:r>
            <a:r>
              <a:rPr lang="en-US" altLang="zh-CN" sz="2600" kern="100" baseline="-25000" dirty="0">
                <a:latin typeface="Times New Roman" panose="02020603050405020304"/>
                <a:ea typeface="微软雅黑" panose="020B0503020204020204" pitchFamily="34" charset="-122"/>
                <a:cs typeface="Courier New" panose="02070309020205020404"/>
              </a:rPr>
              <a:t>4</a:t>
            </a:r>
            <a:r>
              <a:rPr lang="zh-CN" altLang="zh-CN" sz="2600" kern="100" dirty="0">
                <a:latin typeface="Times New Roman" panose="02020603050405020304"/>
                <a:ea typeface="微软雅黑" panose="020B0503020204020204" pitchFamily="34" charset="-122"/>
                <a:cs typeface="Times New Roman" panose="02020603050405020304"/>
              </a:rPr>
              <a:t>，其反应的离子方程式为</a:t>
            </a:r>
            <a:r>
              <a:rPr lang="en-US" altLang="zh-CN" sz="2600" kern="100" dirty="0" smtClean="0">
                <a:latin typeface="Times New Roman" panose="02020603050405020304"/>
                <a:ea typeface="微软雅黑" panose="020B0503020204020204" pitchFamily="34" charset="-122"/>
                <a:cs typeface="Courier New" panose="02070309020205020404"/>
              </a:rPr>
              <a:t>_________________________________________________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
        <p:nvSpPr>
          <p:cNvPr id="3" name="矩形 2"/>
          <p:cNvSpPr/>
          <p:nvPr/>
        </p:nvSpPr>
        <p:spPr>
          <a:xfrm>
            <a:off x="694516" y="1989610"/>
            <a:ext cx="10076798"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pitchFamily="34" charset="-122"/>
                <a:cs typeface="Times New Roman" panose="02020603050405020304"/>
              </a:rPr>
              <a:t>将样品粉碎，用盐酸浸泡后取上层清液，滴加</a:t>
            </a:r>
            <a:r>
              <a:rPr lang="en-US" altLang="zh-CN" sz="2600" dirty="0">
                <a:solidFill>
                  <a:srgbClr val="C00000"/>
                </a:solidFill>
                <a:latin typeface="Times New Roman" panose="02020603050405020304"/>
                <a:ea typeface="微软雅黑" panose="020B0503020204020204" pitchFamily="34" charset="-122"/>
              </a:rPr>
              <a:t>KSCN</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溶液后显血红色</a:t>
            </a:r>
            <a:endParaRPr lang="zh-CN" altLang="en-US" sz="2600" dirty="0"/>
          </a:p>
        </p:txBody>
      </p:sp>
      <p:sp>
        <p:nvSpPr>
          <p:cNvPr id="4" name="矩形 3"/>
          <p:cNvSpPr/>
          <p:nvPr/>
        </p:nvSpPr>
        <p:spPr>
          <a:xfrm>
            <a:off x="5659841" y="3186271"/>
            <a:ext cx="795411" cy="492443"/>
          </a:xfrm>
          <a:prstGeom prst="rect">
            <a:avLst/>
          </a:prstGeom>
        </p:spPr>
        <p:txBody>
          <a:bodyPr wrap="none">
            <a:spAutoFit/>
          </a:bodyPr>
          <a:lstStyle/>
          <a:p>
            <a:r>
              <a:rPr lang="en-US" altLang="zh-CN" sz="2600" dirty="0">
                <a:solidFill>
                  <a:srgbClr val="C00000"/>
                </a:solidFill>
                <a:latin typeface="Times New Roman" panose="02020603050405020304"/>
                <a:ea typeface="微软雅黑" panose="020B0503020204020204" pitchFamily="34" charset="-122"/>
              </a:rPr>
              <a:t>10%</a:t>
            </a:r>
            <a:endParaRPr lang="zh-CN" altLang="en-US" sz="2600" dirty="0"/>
          </a:p>
        </p:txBody>
      </p:sp>
      <p:graphicFrame>
        <p:nvGraphicFramePr>
          <p:cNvPr id="6" name="对象 5"/>
          <p:cNvGraphicFramePr>
            <a:graphicFrameLocks noChangeAspect="1"/>
          </p:cNvGraphicFramePr>
          <p:nvPr/>
        </p:nvGraphicFramePr>
        <p:xfrm>
          <a:off x="694516" y="4967770"/>
          <a:ext cx="7302500" cy="584200"/>
        </p:xfrm>
        <a:graphic>
          <a:graphicData uri="http://schemas.openxmlformats.org/presentationml/2006/ole">
            <mc:AlternateContent xmlns:mc="http://schemas.openxmlformats.org/markup-compatibility/2006">
              <mc:Choice xmlns:v="urn:schemas-microsoft-com:vml" Requires="v">
                <p:oleObj spid="_x0000_s30742" name="Document" r:id="rId1" imgW="7316470" imgH="596900" progId="Word.Document.8">
                  <p:embed/>
                </p:oleObj>
              </mc:Choice>
              <mc:Fallback>
                <p:oleObj name="Document" r:id="rId1" imgW="7316470" imgH="596900" progId="Word.Document.8">
                  <p:embed/>
                  <p:pic>
                    <p:nvPicPr>
                      <p:cNvPr id="0" name="图片 30741"/>
                      <p:cNvPicPr/>
                      <p:nvPr/>
                    </p:nvPicPr>
                    <p:blipFill>
                      <a:blip r:embed="rId2"/>
                      <a:stretch>
                        <a:fillRect/>
                      </a:stretch>
                    </p:blipFill>
                    <p:spPr>
                      <a:xfrm>
                        <a:off x="694516" y="4967770"/>
                        <a:ext cx="7302500" cy="5842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nvGraphicFramePr>
        <p:xfrm>
          <a:off x="381000" y="755178"/>
          <a:ext cx="11493500" cy="4114800"/>
        </p:xfrm>
        <a:graphic>
          <a:graphicData uri="http://schemas.openxmlformats.org/presentationml/2006/ole">
            <mc:AlternateContent xmlns:mc="http://schemas.openxmlformats.org/markup-compatibility/2006">
              <mc:Choice xmlns:v="urn:schemas-microsoft-com:vml" Requires="v">
                <p:oleObj spid="_x0000_s31766" name="Document" r:id="rId1" imgW="11505565" imgH="4168775" progId="Word.Document.8">
                  <p:embed/>
                </p:oleObj>
              </mc:Choice>
              <mc:Fallback>
                <p:oleObj name="Document" r:id="rId1" imgW="11505565" imgH="4168775" progId="Word.Document.8">
                  <p:embed/>
                  <p:pic>
                    <p:nvPicPr>
                      <p:cNvPr id="0" name="图片 31765"/>
                      <p:cNvPicPr/>
                      <p:nvPr/>
                    </p:nvPicPr>
                    <p:blipFill>
                      <a:blip r:embed="rId2"/>
                      <a:stretch>
                        <a:fillRect/>
                      </a:stretch>
                    </p:blipFill>
                    <p:spPr>
                      <a:xfrm>
                        <a:off x="381000" y="755178"/>
                        <a:ext cx="11493500" cy="41148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1285284"/>
            <a:ext cx="11654075" cy="723251"/>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13.</a:t>
            </a:r>
            <a:r>
              <a:rPr lang="zh-CN" altLang="zh-CN" sz="2600" kern="100" dirty="0">
                <a:latin typeface="Times New Roman" panose="02020603050405020304"/>
                <a:ea typeface="微软雅黑" panose="020B0503020204020204" pitchFamily="34" charset="-122"/>
                <a:cs typeface="Times New Roman" panose="02020603050405020304"/>
              </a:rPr>
              <a:t>用废铁屑制备磁性胶体粒子，制取过程</a:t>
            </a:r>
            <a:r>
              <a:rPr lang="zh-CN" altLang="zh-CN" sz="2600" kern="100" dirty="0" smtClean="0">
                <a:latin typeface="Times New Roman" panose="02020603050405020304"/>
                <a:ea typeface="微软雅黑" panose="020B0503020204020204" pitchFamily="34" charset="-122"/>
                <a:cs typeface="Times New Roman" panose="02020603050405020304"/>
              </a:rPr>
              <a:t>如</a:t>
            </a:r>
            <a:r>
              <a:rPr lang="zh-CN" altLang="en-US" sz="2600" kern="100" dirty="0" smtClean="0">
                <a:latin typeface="Times New Roman" panose="02020603050405020304"/>
                <a:ea typeface="微软雅黑" panose="020B0503020204020204" pitchFamily="34" charset="-122"/>
                <a:cs typeface="Times New Roman" panose="02020603050405020304"/>
              </a:rPr>
              <a:t>图</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effectLst/>
              <a:latin typeface="宋体" panose="02010600030101010101" pitchFamily="2" charset="-122"/>
              <a:cs typeface="Courier New" panose="02070309020205020404"/>
            </a:endParaRPr>
          </a:p>
        </p:txBody>
      </p:sp>
      <p:sp>
        <p:nvSpPr>
          <p:cNvPr id="10" name="矩形 9"/>
          <p:cNvSpPr/>
          <p:nvPr/>
        </p:nvSpPr>
        <p:spPr>
          <a:xfrm>
            <a:off x="694517" y="1989610"/>
            <a:ext cx="10801380" cy="3724072"/>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kern="100" dirty="0">
                <a:latin typeface="Times New Roman" panose="02020603050405020304"/>
                <a:ea typeface="微软雅黑" panose="020B0503020204020204" pitchFamily="34" charset="-122"/>
                <a:cs typeface="Times New Roman" panose="02020603050405020304"/>
              </a:rPr>
              <a:t>下列说法不正确的是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加稀</a:t>
            </a:r>
            <a:r>
              <a:rPr lang="en-US" altLang="zh-CN" sz="2600" kern="100" dirty="0">
                <a:latin typeface="Times New Roman" panose="02020603050405020304"/>
                <a:ea typeface="微软雅黑" panose="020B0503020204020204" pitchFamily="34" charset="-122"/>
                <a:cs typeface="Courier New" panose="02070309020205020404"/>
              </a:rPr>
              <a:t>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SO</a:t>
            </a:r>
            <a:r>
              <a:rPr lang="en-US" altLang="zh-CN" sz="2600" kern="100" baseline="-25000" dirty="0">
                <a:latin typeface="Times New Roman" panose="02020603050405020304"/>
                <a:ea typeface="微软雅黑" panose="020B0503020204020204" pitchFamily="34" charset="-122"/>
                <a:cs typeface="Courier New" panose="02070309020205020404"/>
              </a:rPr>
              <a:t>4</a:t>
            </a:r>
            <a:r>
              <a:rPr lang="zh-CN" altLang="zh-CN" sz="2600" kern="100" dirty="0">
                <a:latin typeface="Times New Roman" panose="02020603050405020304"/>
                <a:ea typeface="微软雅黑" panose="020B0503020204020204" pitchFamily="34" charset="-122"/>
                <a:cs typeface="Times New Roman" panose="02020603050405020304"/>
              </a:rPr>
              <a:t>是为了使铁溶解生成硫酸亚铁</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通入</a:t>
            </a:r>
            <a:r>
              <a:rPr lang="en-US" altLang="zh-CN" sz="2600" kern="100" dirty="0">
                <a:latin typeface="Times New Roman" panose="02020603050405020304"/>
                <a:ea typeface="微软雅黑" panose="020B0503020204020204" pitchFamily="34" charset="-122"/>
                <a:cs typeface="Courier New" panose="02070309020205020404"/>
              </a:rPr>
              <a:t>N</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是为了防止空气中的</a:t>
            </a:r>
            <a:r>
              <a:rPr lang="en-US" altLang="zh-CN" sz="2600" kern="100" dirty="0">
                <a:latin typeface="Times New Roman" panose="02020603050405020304"/>
                <a:ea typeface="微软雅黑" panose="020B0503020204020204" pitchFamily="34" charset="-122"/>
                <a:cs typeface="Courier New" panose="02070309020205020404"/>
              </a:rPr>
              <a:t>O</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氧化二价铁离子</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加适量的</a:t>
            </a:r>
            <a:r>
              <a:rPr lang="en-US" altLang="zh-CN" sz="2600" kern="100" dirty="0">
                <a:latin typeface="Times New Roman" panose="02020603050405020304"/>
                <a:ea typeface="微软雅黑" panose="020B0503020204020204" pitchFamily="34" charset="-122"/>
                <a:cs typeface="Courier New" panose="02070309020205020404"/>
              </a:rPr>
              <a:t>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O</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是为了将部分的</a:t>
            </a:r>
            <a:r>
              <a:rPr lang="en-US" altLang="zh-CN" sz="2600" kern="100" dirty="0">
                <a:latin typeface="Times New Roman" panose="02020603050405020304"/>
                <a:ea typeface="微软雅黑" panose="020B0503020204020204" pitchFamily="34" charset="-122"/>
                <a:cs typeface="Courier New" panose="02070309020205020404"/>
              </a:rPr>
              <a:t>Fe</a:t>
            </a:r>
            <a:r>
              <a:rPr lang="en-US" altLang="zh-CN" sz="2600" kern="100" baseline="30000" dirty="0">
                <a:latin typeface="Times New Roman" panose="02020603050405020304"/>
                <a:ea typeface="微软雅黑" panose="020B0503020204020204" pitchFamily="34" charset="-122"/>
                <a:cs typeface="Courier New" panose="02070309020205020404"/>
              </a:rPr>
              <a:t>2</a:t>
            </a:r>
            <a:r>
              <a:rPr lang="zh-CN" altLang="zh-CN" sz="2600" kern="100" baseline="30000" dirty="0">
                <a:latin typeface="Times New Roman" panose="02020603050405020304"/>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氧化为</a:t>
            </a:r>
            <a:r>
              <a:rPr lang="en-US" altLang="zh-CN" sz="2600" kern="100" dirty="0">
                <a:latin typeface="Times New Roman" panose="02020603050405020304"/>
                <a:ea typeface="微软雅黑" panose="020B0503020204020204" pitchFamily="34" charset="-122"/>
                <a:cs typeface="Courier New" panose="02070309020205020404"/>
              </a:rPr>
              <a:t>Fe</a:t>
            </a:r>
            <a:r>
              <a:rPr lang="en-US" altLang="zh-CN" sz="2600" kern="100" baseline="30000" dirty="0">
                <a:latin typeface="Times New Roman" panose="02020603050405020304"/>
                <a:ea typeface="微软雅黑" panose="020B0503020204020204" pitchFamily="34" charset="-122"/>
                <a:cs typeface="Courier New" panose="02070309020205020404"/>
              </a:rPr>
              <a:t>3</a:t>
            </a:r>
            <a:r>
              <a:rPr lang="zh-CN" altLang="zh-CN" sz="2600" kern="100" baseline="30000" dirty="0">
                <a:latin typeface="Times New Roman" panose="02020603050405020304"/>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，涉及反应</a:t>
            </a:r>
            <a:r>
              <a:rPr lang="en-US" altLang="zh-CN" sz="2600" kern="100" dirty="0">
                <a:latin typeface="Times New Roman" panose="02020603050405020304"/>
                <a:ea typeface="微软雅黑" panose="020B0503020204020204" pitchFamily="34" charset="-122"/>
                <a:cs typeface="Courier New" panose="02070309020205020404"/>
              </a:rPr>
              <a:t>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O</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2Fe</a:t>
            </a:r>
            <a:r>
              <a:rPr lang="en-US" altLang="zh-CN" sz="2600" kern="100" baseline="30000" dirty="0">
                <a:latin typeface="Times New Roman" panose="02020603050405020304"/>
                <a:ea typeface="微软雅黑" panose="020B0503020204020204" pitchFamily="34" charset="-122"/>
                <a:cs typeface="Courier New" panose="02070309020205020404"/>
              </a:rPr>
              <a:t>2</a:t>
            </a:r>
            <a:r>
              <a:rPr lang="zh-CN" altLang="zh-CN" sz="2600" kern="100" baseline="30000" dirty="0">
                <a:latin typeface="Times New Roman" panose="02020603050405020304"/>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2H</a:t>
            </a:r>
            <a:r>
              <a:rPr lang="zh-CN" altLang="zh-CN" sz="2600" kern="100" baseline="30000" dirty="0">
                <a:latin typeface="Times New Roman" panose="02020603050405020304"/>
                <a:ea typeface="微软雅黑" panose="020B0503020204020204" pitchFamily="34" charset="-122"/>
                <a:cs typeface="Times New Roman" panose="02020603050405020304"/>
              </a:rPr>
              <a:t>＋</a:t>
            </a:r>
            <a:r>
              <a:rPr lang="en-US" altLang="zh-CN" sz="2600" kern="100" spc="-80" dirty="0">
                <a:latin typeface="Times New Roman" panose="02020603050405020304"/>
                <a:ea typeface="微软雅黑" panose="020B0503020204020204" pitchFamily="34" charset="-122"/>
                <a:cs typeface="Courier New" panose="02070309020205020404"/>
              </a:rPr>
              <a:t>==</a:t>
            </a:r>
            <a:r>
              <a:rPr lang="en-US" altLang="zh-CN" sz="2600" kern="100" dirty="0">
                <a:latin typeface="Times New Roman" panose="02020603050405020304"/>
                <a:ea typeface="微软雅黑" panose="020B0503020204020204" pitchFamily="34" charset="-122"/>
                <a:cs typeface="Courier New" panose="02070309020205020404"/>
              </a:rPr>
              <a:t>=2Fe</a:t>
            </a:r>
            <a:r>
              <a:rPr lang="en-US" altLang="zh-CN" sz="2600" kern="100" baseline="30000" dirty="0">
                <a:latin typeface="Times New Roman" panose="02020603050405020304"/>
                <a:ea typeface="微软雅黑" panose="020B0503020204020204" pitchFamily="34" charset="-122"/>
                <a:cs typeface="Courier New" panose="02070309020205020404"/>
              </a:rPr>
              <a:t>3</a:t>
            </a:r>
            <a:r>
              <a:rPr lang="zh-CN" altLang="zh-CN" sz="2600" kern="100" baseline="30000" dirty="0">
                <a:latin typeface="Times New Roman" panose="02020603050405020304"/>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2H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O</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溶液</a:t>
            </a: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中</a:t>
            </a:r>
            <a:r>
              <a:rPr lang="en-US" altLang="zh-CN" sz="2600" kern="100" dirty="0">
                <a:latin typeface="Times New Roman" panose="02020603050405020304"/>
                <a:ea typeface="微软雅黑" panose="020B0503020204020204" pitchFamily="34" charset="-122"/>
                <a:cs typeface="Courier New" panose="02070309020205020404"/>
              </a:rPr>
              <a:t>Fe</a:t>
            </a:r>
            <a:r>
              <a:rPr lang="en-US" altLang="zh-CN" sz="2600" kern="100" baseline="30000" dirty="0">
                <a:latin typeface="Times New Roman" panose="02020603050405020304"/>
                <a:ea typeface="微软雅黑" panose="020B0503020204020204" pitchFamily="34" charset="-122"/>
                <a:cs typeface="Courier New" panose="02070309020205020404"/>
              </a:rPr>
              <a:t>2</a:t>
            </a:r>
            <a:r>
              <a:rPr lang="zh-CN" altLang="zh-CN" sz="2600" kern="100" baseline="30000" dirty="0">
                <a:latin typeface="Times New Roman" panose="02020603050405020304"/>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和</a:t>
            </a:r>
            <a:r>
              <a:rPr lang="en-US" altLang="zh-CN" sz="2600" kern="100" dirty="0">
                <a:latin typeface="Times New Roman" panose="02020603050405020304"/>
                <a:ea typeface="微软雅黑" panose="020B0503020204020204" pitchFamily="34" charset="-122"/>
                <a:cs typeface="Courier New" panose="02070309020205020404"/>
              </a:rPr>
              <a:t>Fe</a:t>
            </a:r>
            <a:r>
              <a:rPr lang="en-US" altLang="zh-CN" sz="2600" kern="100" baseline="30000" dirty="0">
                <a:latin typeface="Times New Roman" panose="02020603050405020304"/>
                <a:ea typeface="微软雅黑" panose="020B0503020204020204" pitchFamily="34" charset="-122"/>
                <a:cs typeface="Courier New" panose="02070309020205020404"/>
              </a:rPr>
              <a:t>3</a:t>
            </a:r>
            <a:r>
              <a:rPr lang="zh-CN" altLang="zh-CN" sz="2600" kern="100" baseline="30000" dirty="0">
                <a:latin typeface="Times New Roman" panose="02020603050405020304"/>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的浓度比为</a:t>
            </a:r>
            <a:r>
              <a:rPr lang="en-US" altLang="zh-CN" sz="2600" kern="100" dirty="0">
                <a:latin typeface="Times New Roman" panose="02020603050405020304"/>
                <a:ea typeface="微软雅黑" panose="020B0503020204020204" pitchFamily="34" charset="-122"/>
                <a:cs typeface="Courier New" panose="02070309020205020404"/>
              </a:rPr>
              <a:t>2</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en-US" altLang="zh-CN" sz="2600" kern="100" dirty="0" smtClean="0">
                <a:latin typeface="Times New Roman" panose="02020603050405020304"/>
                <a:ea typeface="微软雅黑" panose="020B0503020204020204" pitchFamily="34" charset="-122"/>
                <a:cs typeface="Courier New" panose="02070309020205020404"/>
              </a:rPr>
              <a:t>1</a:t>
            </a:r>
            <a:endParaRPr lang="zh-CN" altLang="zh-CN" sz="1050" kern="100" dirty="0">
              <a:latin typeface="宋体" panose="02010600030101010101" pitchFamily="2" charset="-122"/>
              <a:cs typeface="Courier New" panose="02070309020205020404"/>
            </a:endParaRPr>
          </a:p>
        </p:txBody>
      </p:sp>
      <p:sp>
        <p:nvSpPr>
          <p:cNvPr id="11" name="TextBox 10"/>
          <p:cNvSpPr txBox="1"/>
          <p:nvPr/>
        </p:nvSpPr>
        <p:spPr>
          <a:xfrm>
            <a:off x="3998320" y="2117604"/>
            <a:ext cx="773225"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D</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3" name="矩形 2"/>
          <p:cNvSpPr/>
          <p:nvPr/>
        </p:nvSpPr>
        <p:spPr>
          <a:xfrm>
            <a:off x="4835045" y="566275"/>
            <a:ext cx="2937022" cy="523220"/>
          </a:xfrm>
          <a:prstGeom prst="rect">
            <a:avLst/>
          </a:prstGeom>
        </p:spPr>
        <p:txBody>
          <a:bodyPr wrap="none">
            <a:spAutoFit/>
          </a:bodyPr>
          <a:lstStyle/>
          <a:p>
            <a:r>
              <a:rPr lang="en-US" altLang="zh-CN" sz="2800" dirty="0">
                <a:latin typeface="Times New Roman" panose="02020603050405020304"/>
                <a:ea typeface="微软雅黑" panose="020B0503020204020204" pitchFamily="34" charset="-122"/>
              </a:rPr>
              <a:t>B</a:t>
            </a:r>
            <a:r>
              <a:rPr lang="zh-CN" altLang="zh-CN" sz="2800" dirty="0">
                <a:latin typeface="Times New Roman" panose="02020603050405020304"/>
                <a:ea typeface="微软雅黑" panose="020B0503020204020204" pitchFamily="34" charset="-122"/>
                <a:cs typeface="Times New Roman" panose="02020603050405020304"/>
              </a:rPr>
              <a:t>级　素养培优练</a:t>
            </a:r>
            <a:endParaRPr lang="zh-CN" altLang="en-US" sz="2800" dirty="0"/>
          </a:p>
        </p:txBody>
      </p:sp>
      <p:pic>
        <p:nvPicPr>
          <p:cNvPr id="53250" name="Picture 2" descr="SJ444"/>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81043" y="1939338"/>
            <a:ext cx="4879962" cy="144018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1266363"/>
            <a:ext cx="11243394" cy="3047990"/>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稀硫酸与铁反应生成硫酸亚铁，</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项正确；</a:t>
            </a:r>
            <a:r>
              <a:rPr lang="en-US" altLang="zh-CN" sz="2600" b="1" kern="100" dirty="0">
                <a:solidFill>
                  <a:srgbClr val="0000FF"/>
                </a:solidFill>
                <a:latin typeface="Times New Roman" panose="02020603050405020304"/>
                <a:ea typeface="仿宋_GB2312"/>
                <a:cs typeface="Courier New" panose="02070309020205020404"/>
              </a:rPr>
              <a:t>Fe</a:t>
            </a:r>
            <a:r>
              <a:rPr lang="en-US" altLang="zh-CN" sz="2600" b="1" kern="100" baseline="30000" dirty="0">
                <a:solidFill>
                  <a:srgbClr val="0000FF"/>
                </a:solidFill>
                <a:latin typeface="Times New Roman" panose="02020603050405020304"/>
                <a:ea typeface="仿宋_GB2312"/>
                <a:cs typeface="Courier New" panose="02070309020205020404"/>
              </a:rPr>
              <a:t>2</a:t>
            </a:r>
            <a:r>
              <a:rPr lang="zh-CN" altLang="zh-CN" sz="2600" b="1" kern="100" baseline="30000" dirty="0">
                <a:solidFill>
                  <a:srgbClr val="0000FF"/>
                </a:solidFill>
                <a:latin typeface="Times New Roman" panose="02020603050405020304"/>
                <a:ea typeface="仿宋_GB2312"/>
                <a:cs typeface="Times New Roman" panose="02020603050405020304"/>
              </a:rPr>
              <a:t>＋</a:t>
            </a:r>
            <a:r>
              <a:rPr lang="zh-CN" altLang="zh-CN" sz="2600" b="1" kern="100" dirty="0">
                <a:solidFill>
                  <a:srgbClr val="0000FF"/>
                </a:solidFill>
                <a:latin typeface="Times New Roman" panose="02020603050405020304"/>
                <a:ea typeface="仿宋_GB2312"/>
                <a:cs typeface="Times New Roman" panose="02020603050405020304"/>
              </a:rPr>
              <a:t>容易被氧气氧化，因此通入</a:t>
            </a:r>
            <a:r>
              <a:rPr lang="en-US" altLang="zh-CN" sz="2600" b="1" kern="100" dirty="0">
                <a:solidFill>
                  <a:srgbClr val="0000FF"/>
                </a:solidFill>
                <a:latin typeface="Times New Roman" panose="02020603050405020304"/>
                <a:ea typeface="仿宋_GB2312"/>
                <a:cs typeface="Courier New" panose="02070309020205020404"/>
              </a:rPr>
              <a:t>N</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的目的是防止空气中的氧气氧化</a:t>
            </a:r>
            <a:r>
              <a:rPr lang="en-US" altLang="zh-CN" sz="2600" b="1" kern="100" dirty="0">
                <a:solidFill>
                  <a:srgbClr val="0000FF"/>
                </a:solidFill>
                <a:latin typeface="Times New Roman" panose="02020603050405020304"/>
                <a:ea typeface="仿宋_GB2312"/>
                <a:cs typeface="Courier New" panose="02070309020205020404"/>
              </a:rPr>
              <a:t>Fe</a:t>
            </a:r>
            <a:r>
              <a:rPr lang="en-US" altLang="zh-CN" sz="2600" b="1" kern="100" baseline="30000" dirty="0">
                <a:solidFill>
                  <a:srgbClr val="0000FF"/>
                </a:solidFill>
                <a:latin typeface="Times New Roman" panose="02020603050405020304"/>
                <a:ea typeface="仿宋_GB2312"/>
                <a:cs typeface="Courier New" panose="02070309020205020404"/>
              </a:rPr>
              <a:t>2</a:t>
            </a:r>
            <a:r>
              <a:rPr lang="zh-CN" altLang="zh-CN" sz="2600" b="1" kern="100" baseline="30000" dirty="0">
                <a:solidFill>
                  <a:srgbClr val="0000FF"/>
                </a:solidFill>
                <a:latin typeface="Times New Roman" panose="02020603050405020304"/>
                <a:ea typeface="仿宋_GB2312"/>
                <a:cs typeface="Times New Roman" panose="02020603050405020304"/>
              </a:rPr>
              <a:t>＋</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项正确；利用</a:t>
            </a:r>
            <a:r>
              <a:rPr lang="en-US" altLang="zh-CN" sz="2600" b="1" kern="100" dirty="0">
                <a:solidFill>
                  <a:srgbClr val="0000FF"/>
                </a:solidFill>
                <a:latin typeface="Times New Roman" panose="02020603050405020304"/>
                <a:ea typeface="仿宋_GB2312"/>
                <a:cs typeface="Courier New" panose="02070309020205020404"/>
              </a:rPr>
              <a:t>H</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O</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的氧化性，把</a:t>
            </a:r>
            <a:r>
              <a:rPr lang="en-US" altLang="zh-CN" sz="2600" b="1" kern="100" dirty="0">
                <a:solidFill>
                  <a:srgbClr val="0000FF"/>
                </a:solidFill>
                <a:latin typeface="Times New Roman" panose="02020603050405020304"/>
                <a:ea typeface="仿宋_GB2312"/>
                <a:cs typeface="Courier New" panose="02070309020205020404"/>
              </a:rPr>
              <a:t>Fe</a:t>
            </a:r>
            <a:r>
              <a:rPr lang="en-US" altLang="zh-CN" sz="2600" b="1" kern="100" baseline="30000" dirty="0">
                <a:solidFill>
                  <a:srgbClr val="0000FF"/>
                </a:solidFill>
                <a:latin typeface="Times New Roman" panose="02020603050405020304"/>
                <a:ea typeface="仿宋_GB2312"/>
                <a:cs typeface="Courier New" panose="02070309020205020404"/>
              </a:rPr>
              <a:t>2</a:t>
            </a:r>
            <a:r>
              <a:rPr lang="zh-CN" altLang="zh-CN" sz="2600" b="1" kern="100" baseline="30000" dirty="0">
                <a:solidFill>
                  <a:srgbClr val="0000FF"/>
                </a:solidFill>
                <a:latin typeface="Times New Roman" panose="02020603050405020304"/>
                <a:ea typeface="仿宋_GB2312"/>
                <a:cs typeface="Times New Roman" panose="02020603050405020304"/>
              </a:rPr>
              <a:t>＋</a:t>
            </a:r>
            <a:r>
              <a:rPr lang="zh-CN" altLang="zh-CN" sz="2600" b="1" kern="100" dirty="0">
                <a:solidFill>
                  <a:srgbClr val="0000FF"/>
                </a:solidFill>
                <a:latin typeface="Times New Roman" panose="02020603050405020304"/>
                <a:ea typeface="仿宋_GB2312"/>
                <a:cs typeface="Times New Roman" panose="02020603050405020304"/>
              </a:rPr>
              <a:t>氧化成</a:t>
            </a:r>
            <a:r>
              <a:rPr lang="en-US" altLang="zh-CN" sz="2600" b="1" kern="100" dirty="0">
                <a:solidFill>
                  <a:srgbClr val="0000FF"/>
                </a:solidFill>
                <a:latin typeface="Times New Roman" panose="02020603050405020304"/>
                <a:ea typeface="仿宋_GB2312"/>
                <a:cs typeface="Courier New" panose="02070309020205020404"/>
              </a:rPr>
              <a:t>Fe</a:t>
            </a:r>
            <a:r>
              <a:rPr lang="en-US" altLang="zh-CN" sz="2600" b="1" kern="100" baseline="30000" dirty="0">
                <a:solidFill>
                  <a:srgbClr val="0000FF"/>
                </a:solidFill>
                <a:latin typeface="Times New Roman" panose="02020603050405020304"/>
                <a:ea typeface="仿宋_GB2312"/>
                <a:cs typeface="Courier New" panose="02070309020205020404"/>
              </a:rPr>
              <a:t>3</a:t>
            </a:r>
            <a:r>
              <a:rPr lang="zh-CN" altLang="zh-CN" sz="2600" b="1" kern="100" baseline="30000" dirty="0">
                <a:solidFill>
                  <a:srgbClr val="0000FF"/>
                </a:solidFill>
                <a:latin typeface="Times New Roman" panose="02020603050405020304"/>
                <a:ea typeface="仿宋_GB2312"/>
                <a:cs typeface="Times New Roman" panose="02020603050405020304"/>
              </a:rPr>
              <a:t>＋</a:t>
            </a:r>
            <a:r>
              <a:rPr lang="zh-CN" altLang="zh-CN" sz="2600" b="1" kern="100" dirty="0">
                <a:solidFill>
                  <a:srgbClr val="0000FF"/>
                </a:solidFill>
                <a:latin typeface="Times New Roman" panose="02020603050405020304"/>
                <a:ea typeface="仿宋_GB2312"/>
                <a:cs typeface="Times New Roman" panose="02020603050405020304"/>
              </a:rPr>
              <a:t>，涉及反应</a:t>
            </a:r>
            <a:r>
              <a:rPr lang="en-US" altLang="zh-CN" sz="2600" b="1" kern="100" dirty="0">
                <a:solidFill>
                  <a:srgbClr val="0000FF"/>
                </a:solidFill>
                <a:latin typeface="Times New Roman" panose="02020603050405020304"/>
                <a:ea typeface="仿宋_GB2312"/>
                <a:cs typeface="Courier New" panose="02070309020205020404"/>
              </a:rPr>
              <a:t>2Fe</a:t>
            </a:r>
            <a:r>
              <a:rPr lang="en-US" altLang="zh-CN" sz="2600" b="1" kern="100" baseline="30000" dirty="0">
                <a:solidFill>
                  <a:srgbClr val="0000FF"/>
                </a:solidFill>
                <a:latin typeface="Times New Roman" panose="02020603050405020304"/>
                <a:ea typeface="仿宋_GB2312"/>
                <a:cs typeface="Courier New" panose="02070309020205020404"/>
              </a:rPr>
              <a:t>2</a:t>
            </a:r>
            <a:r>
              <a:rPr lang="zh-CN" altLang="zh-CN" sz="2600" b="1" kern="100" baseline="30000" dirty="0">
                <a:solidFill>
                  <a:srgbClr val="0000FF"/>
                </a:solidFill>
                <a:latin typeface="Times New Roman" panose="02020603050405020304"/>
                <a:ea typeface="仿宋_GB2312"/>
                <a:cs typeface="Times New Roman" panose="02020603050405020304"/>
              </a:rPr>
              <a:t>＋</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H</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O</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2H</a:t>
            </a:r>
            <a:r>
              <a:rPr lang="zh-CN" altLang="zh-CN" sz="2600" b="1" kern="100" baseline="30000" dirty="0">
                <a:solidFill>
                  <a:srgbClr val="0000FF"/>
                </a:solidFill>
                <a:latin typeface="Times New Roman" panose="02020603050405020304"/>
                <a:ea typeface="仿宋_GB2312"/>
                <a:cs typeface="Times New Roman" panose="02020603050405020304"/>
              </a:rPr>
              <a:t>＋</a:t>
            </a:r>
            <a:r>
              <a:rPr lang="en-US" altLang="zh-CN" sz="2600" b="1" kern="100" spc="-80" dirty="0">
                <a:solidFill>
                  <a:srgbClr val="0000FF"/>
                </a:solidFill>
                <a:latin typeface="Times New Roman" panose="02020603050405020304"/>
                <a:ea typeface="仿宋_GB2312"/>
                <a:cs typeface="Courier New" panose="02070309020205020404"/>
              </a:rPr>
              <a:t>==</a:t>
            </a:r>
            <a:r>
              <a:rPr lang="en-US" altLang="zh-CN" sz="2600" b="1" kern="100" dirty="0">
                <a:solidFill>
                  <a:srgbClr val="0000FF"/>
                </a:solidFill>
                <a:latin typeface="Times New Roman" panose="02020603050405020304"/>
                <a:ea typeface="仿宋_GB2312"/>
                <a:cs typeface="Courier New" panose="02070309020205020404"/>
              </a:rPr>
              <a:t>=2Fe</a:t>
            </a:r>
            <a:r>
              <a:rPr lang="en-US" altLang="zh-CN" sz="2600" b="1" kern="100" baseline="30000" dirty="0">
                <a:solidFill>
                  <a:srgbClr val="0000FF"/>
                </a:solidFill>
                <a:latin typeface="Times New Roman" panose="02020603050405020304"/>
                <a:ea typeface="仿宋_GB2312"/>
                <a:cs typeface="Courier New" panose="02070309020205020404"/>
              </a:rPr>
              <a:t>3</a:t>
            </a:r>
            <a:r>
              <a:rPr lang="zh-CN" altLang="zh-CN" sz="2600" b="1" kern="100" baseline="30000" dirty="0">
                <a:solidFill>
                  <a:srgbClr val="0000FF"/>
                </a:solidFill>
                <a:latin typeface="Times New Roman" panose="02020603050405020304"/>
                <a:ea typeface="仿宋_GB2312"/>
                <a:cs typeface="Times New Roman" panose="02020603050405020304"/>
              </a:rPr>
              <a:t>＋</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2H</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O</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项正确；</a:t>
            </a:r>
            <a:r>
              <a:rPr lang="en-US" altLang="zh-CN" sz="2600" b="1" kern="100" dirty="0">
                <a:solidFill>
                  <a:srgbClr val="0000FF"/>
                </a:solidFill>
                <a:latin typeface="Times New Roman" panose="02020603050405020304"/>
                <a:ea typeface="仿宋_GB2312"/>
                <a:cs typeface="Courier New" panose="02070309020205020404"/>
              </a:rPr>
              <a:t>Fe</a:t>
            </a:r>
            <a:r>
              <a:rPr lang="en-US" altLang="zh-CN" sz="2600" b="1" kern="100" baseline="-25000" dirty="0">
                <a:solidFill>
                  <a:srgbClr val="0000FF"/>
                </a:solidFill>
                <a:latin typeface="Times New Roman" panose="02020603050405020304"/>
                <a:ea typeface="仿宋_GB2312"/>
                <a:cs typeface="Courier New" panose="02070309020205020404"/>
              </a:rPr>
              <a:t>3</a:t>
            </a:r>
            <a:r>
              <a:rPr lang="en-US" altLang="zh-CN" sz="2600" b="1" kern="100" dirty="0">
                <a:solidFill>
                  <a:srgbClr val="0000FF"/>
                </a:solidFill>
                <a:latin typeface="Times New Roman" panose="02020603050405020304"/>
                <a:ea typeface="仿宋_GB2312"/>
                <a:cs typeface="Courier New" panose="02070309020205020404"/>
              </a:rPr>
              <a:t>O</a:t>
            </a:r>
            <a:r>
              <a:rPr lang="en-US" altLang="zh-CN" sz="2600" b="1" kern="100" baseline="-25000" dirty="0">
                <a:solidFill>
                  <a:srgbClr val="0000FF"/>
                </a:solidFill>
                <a:latin typeface="Times New Roman" panose="02020603050405020304"/>
                <a:ea typeface="仿宋_GB2312"/>
                <a:cs typeface="Courier New" panose="02070309020205020404"/>
              </a:rPr>
              <a:t>4</a:t>
            </a:r>
            <a:r>
              <a:rPr lang="zh-CN" altLang="zh-CN" sz="2600" b="1" kern="100" dirty="0">
                <a:solidFill>
                  <a:srgbClr val="0000FF"/>
                </a:solidFill>
                <a:latin typeface="Times New Roman" panose="02020603050405020304"/>
                <a:ea typeface="仿宋_GB2312"/>
                <a:cs typeface="Times New Roman" panose="02020603050405020304"/>
              </a:rPr>
              <a:t>中</a:t>
            </a:r>
            <a:r>
              <a:rPr lang="en-US" altLang="zh-CN" sz="2600" b="1" kern="100" dirty="0">
                <a:solidFill>
                  <a:srgbClr val="0000FF"/>
                </a:solidFill>
                <a:latin typeface="Times New Roman" panose="02020603050405020304"/>
                <a:ea typeface="仿宋_GB2312"/>
                <a:cs typeface="Courier New" panose="02070309020205020404"/>
              </a:rPr>
              <a:t>Fe</a:t>
            </a:r>
            <a:r>
              <a:rPr lang="en-US" altLang="zh-CN" sz="2600" b="1" kern="100" baseline="30000" dirty="0">
                <a:solidFill>
                  <a:srgbClr val="0000FF"/>
                </a:solidFill>
                <a:latin typeface="Times New Roman" panose="02020603050405020304"/>
                <a:ea typeface="仿宋_GB2312"/>
                <a:cs typeface="Courier New" panose="02070309020205020404"/>
              </a:rPr>
              <a:t>2</a:t>
            </a:r>
            <a:r>
              <a:rPr lang="zh-CN" altLang="zh-CN" sz="2600" b="1" kern="100" baseline="30000" dirty="0">
                <a:solidFill>
                  <a:srgbClr val="0000FF"/>
                </a:solidFill>
                <a:latin typeface="Times New Roman" panose="02020603050405020304"/>
                <a:ea typeface="仿宋_GB2312"/>
                <a:cs typeface="Times New Roman" panose="02020603050405020304"/>
              </a:rPr>
              <a:t>＋</a:t>
            </a:r>
            <a:r>
              <a:rPr lang="zh-CN" altLang="zh-CN" sz="2600" b="1" kern="100" dirty="0">
                <a:solidFill>
                  <a:srgbClr val="0000FF"/>
                </a:solidFill>
                <a:latin typeface="Times New Roman" panose="02020603050405020304"/>
                <a:ea typeface="仿宋_GB2312"/>
                <a:cs typeface="Times New Roman" panose="02020603050405020304"/>
              </a:rPr>
              <a:t>和</a:t>
            </a:r>
            <a:r>
              <a:rPr lang="en-US" altLang="zh-CN" sz="2600" b="1" kern="100" dirty="0">
                <a:solidFill>
                  <a:srgbClr val="0000FF"/>
                </a:solidFill>
                <a:latin typeface="Times New Roman" panose="02020603050405020304"/>
                <a:ea typeface="仿宋_GB2312"/>
                <a:cs typeface="Courier New" panose="02070309020205020404"/>
              </a:rPr>
              <a:t>Fe</a:t>
            </a:r>
            <a:r>
              <a:rPr lang="en-US" altLang="zh-CN" sz="2600" b="1" kern="100" baseline="30000" dirty="0">
                <a:solidFill>
                  <a:srgbClr val="0000FF"/>
                </a:solidFill>
                <a:latin typeface="Times New Roman" panose="02020603050405020304"/>
                <a:ea typeface="仿宋_GB2312"/>
                <a:cs typeface="Courier New" panose="02070309020205020404"/>
              </a:rPr>
              <a:t>3</a:t>
            </a:r>
            <a:r>
              <a:rPr lang="zh-CN" altLang="zh-CN" sz="2600" b="1" kern="100" baseline="30000" dirty="0">
                <a:solidFill>
                  <a:srgbClr val="0000FF"/>
                </a:solidFill>
                <a:latin typeface="Times New Roman" panose="02020603050405020304"/>
                <a:ea typeface="仿宋_GB2312"/>
                <a:cs typeface="Times New Roman" panose="02020603050405020304"/>
              </a:rPr>
              <a:t>＋</a:t>
            </a:r>
            <a:r>
              <a:rPr lang="zh-CN" altLang="zh-CN" sz="2600" b="1" kern="100" dirty="0">
                <a:solidFill>
                  <a:srgbClr val="0000FF"/>
                </a:solidFill>
                <a:latin typeface="Times New Roman" panose="02020603050405020304"/>
                <a:ea typeface="仿宋_GB2312"/>
                <a:cs typeface="Times New Roman" panose="02020603050405020304"/>
              </a:rPr>
              <a:t>物质的量之比为</a:t>
            </a:r>
            <a:r>
              <a:rPr lang="en-US" altLang="zh-CN" sz="2600" b="1" kern="100" dirty="0">
                <a:solidFill>
                  <a:srgbClr val="0000FF"/>
                </a:solidFill>
                <a:latin typeface="Times New Roman" panose="02020603050405020304"/>
                <a:ea typeface="仿宋_GB2312"/>
                <a:cs typeface="Courier New" panose="02070309020205020404"/>
              </a:rPr>
              <a:t>1</a:t>
            </a:r>
            <a:r>
              <a:rPr lang="en-US" altLang="zh-CN" sz="2600" b="1" kern="100" dirty="0">
                <a:solidFill>
                  <a:srgbClr val="0000FF"/>
                </a:solidFill>
                <a:latin typeface="宋体" panose="02010600030101010101" pitchFamily="2" charset="-122"/>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，因此溶液</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中</a:t>
            </a:r>
            <a:r>
              <a:rPr lang="en-US" altLang="zh-CN" sz="2600" b="1" kern="100" dirty="0">
                <a:solidFill>
                  <a:srgbClr val="0000FF"/>
                </a:solidFill>
                <a:latin typeface="Times New Roman" panose="02020603050405020304"/>
                <a:ea typeface="仿宋_GB2312"/>
                <a:cs typeface="Courier New" panose="02070309020205020404"/>
              </a:rPr>
              <a:t>Fe</a:t>
            </a:r>
            <a:r>
              <a:rPr lang="en-US" altLang="zh-CN" sz="2600" b="1" kern="100" baseline="30000" dirty="0">
                <a:solidFill>
                  <a:srgbClr val="0000FF"/>
                </a:solidFill>
                <a:latin typeface="Times New Roman" panose="02020603050405020304"/>
                <a:ea typeface="仿宋_GB2312"/>
                <a:cs typeface="Courier New" panose="02070309020205020404"/>
              </a:rPr>
              <a:t>2</a:t>
            </a:r>
            <a:r>
              <a:rPr lang="zh-CN" altLang="zh-CN" sz="2600" b="1" kern="100" baseline="30000" dirty="0">
                <a:solidFill>
                  <a:srgbClr val="0000FF"/>
                </a:solidFill>
                <a:latin typeface="Times New Roman" panose="02020603050405020304"/>
                <a:ea typeface="仿宋_GB2312"/>
                <a:cs typeface="Times New Roman" panose="02020603050405020304"/>
              </a:rPr>
              <a:t>＋</a:t>
            </a:r>
            <a:r>
              <a:rPr lang="zh-CN" altLang="zh-CN" sz="2600" b="1" kern="100" dirty="0">
                <a:solidFill>
                  <a:srgbClr val="0000FF"/>
                </a:solidFill>
                <a:latin typeface="Times New Roman" panose="02020603050405020304"/>
                <a:ea typeface="仿宋_GB2312"/>
                <a:cs typeface="Times New Roman" panose="02020603050405020304"/>
              </a:rPr>
              <a:t>和</a:t>
            </a:r>
            <a:r>
              <a:rPr lang="en-US" altLang="zh-CN" sz="2600" b="1" kern="100" dirty="0">
                <a:solidFill>
                  <a:srgbClr val="0000FF"/>
                </a:solidFill>
                <a:latin typeface="Times New Roman" panose="02020603050405020304"/>
                <a:ea typeface="仿宋_GB2312"/>
                <a:cs typeface="Courier New" panose="02070309020205020404"/>
              </a:rPr>
              <a:t>Fe</a:t>
            </a:r>
            <a:r>
              <a:rPr lang="en-US" altLang="zh-CN" sz="2600" b="1" kern="100" baseline="30000" dirty="0">
                <a:solidFill>
                  <a:srgbClr val="0000FF"/>
                </a:solidFill>
                <a:latin typeface="Times New Roman" panose="02020603050405020304"/>
                <a:ea typeface="仿宋_GB2312"/>
                <a:cs typeface="Courier New" panose="02070309020205020404"/>
              </a:rPr>
              <a:t>3</a:t>
            </a:r>
            <a:r>
              <a:rPr lang="zh-CN" altLang="zh-CN" sz="2600" b="1" kern="100" baseline="30000" dirty="0">
                <a:solidFill>
                  <a:srgbClr val="0000FF"/>
                </a:solidFill>
                <a:latin typeface="Times New Roman" panose="02020603050405020304"/>
                <a:ea typeface="仿宋_GB2312"/>
                <a:cs typeface="Times New Roman" panose="02020603050405020304"/>
              </a:rPr>
              <a:t>＋</a:t>
            </a:r>
            <a:r>
              <a:rPr lang="zh-CN" altLang="zh-CN" sz="2600" b="1" kern="100" dirty="0">
                <a:solidFill>
                  <a:srgbClr val="0000FF"/>
                </a:solidFill>
                <a:latin typeface="Times New Roman" panose="02020603050405020304"/>
                <a:ea typeface="仿宋_GB2312"/>
                <a:cs typeface="Times New Roman" panose="02020603050405020304"/>
              </a:rPr>
              <a:t>的浓度比为</a:t>
            </a:r>
            <a:r>
              <a:rPr lang="en-US" altLang="zh-CN" sz="2600" b="1" kern="100" dirty="0">
                <a:solidFill>
                  <a:srgbClr val="0000FF"/>
                </a:solidFill>
                <a:latin typeface="Times New Roman" panose="02020603050405020304"/>
                <a:ea typeface="仿宋_GB2312"/>
                <a:cs typeface="Courier New" panose="02070309020205020404"/>
              </a:rPr>
              <a:t>1</a:t>
            </a:r>
            <a:r>
              <a:rPr lang="en-US" altLang="zh-CN" sz="2600" b="1" kern="100" dirty="0">
                <a:solidFill>
                  <a:srgbClr val="0000FF"/>
                </a:solidFill>
                <a:latin typeface="宋体" panose="02010600030101010101" pitchFamily="2" charset="-122"/>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项错误</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9" y="549426"/>
            <a:ext cx="6914925" cy="2148641"/>
          </a:xfrm>
          <a:prstGeom prst="rect">
            <a:avLst/>
          </a:prstGeom>
        </p:spPr>
        <p:txBody>
          <a:bodyPr wrap="square" lIns="121898" tIns="60948" rIns="121898" bIns="60948">
            <a:spAutoFit/>
          </a:bodyPr>
          <a:lstStyle/>
          <a:p>
            <a:pPr marL="269875" indent="-457200" algn="just">
              <a:lnSpc>
                <a:spcPct val="13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14.</a:t>
            </a:r>
            <a:r>
              <a:rPr lang="en-US" altLang="zh-CN" sz="2600" b="1" kern="100" dirty="0" smtClean="0">
                <a:latin typeface="Times New Roman" panose="02020603050405020304"/>
                <a:ea typeface="楷体_GB2312"/>
                <a:cs typeface="Courier New" panose="02070309020205020404"/>
              </a:rPr>
              <a:t>(</a:t>
            </a:r>
            <a:r>
              <a:rPr lang="en-US" altLang="zh-CN" sz="2600" b="1" kern="100" dirty="0">
                <a:latin typeface="Times New Roman" panose="02020603050405020304"/>
                <a:ea typeface="楷体_GB2312"/>
                <a:cs typeface="Courier New" panose="02070309020205020404"/>
              </a:rPr>
              <a:t>2023·</a:t>
            </a:r>
            <a:r>
              <a:rPr lang="zh-CN" altLang="zh-CN" sz="2600" b="1" kern="100" dirty="0">
                <a:latin typeface="Times New Roman" panose="02020603050405020304"/>
                <a:ea typeface="楷体_GB2312"/>
                <a:cs typeface="Times New Roman" panose="02020603050405020304"/>
              </a:rPr>
              <a:t>厦门双十中学高一月考</a:t>
            </a:r>
            <a:r>
              <a:rPr lang="en-US" altLang="zh-CN" sz="2600" b="1" kern="100" dirty="0">
                <a:latin typeface="Times New Roman" panose="02020603050405020304"/>
                <a:ea typeface="楷体_GB231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某小组为探究</a:t>
            </a:r>
            <a:r>
              <a:rPr lang="en-US" altLang="zh-CN" sz="2600" kern="100" dirty="0">
                <a:latin typeface="Times New Roman" panose="02020603050405020304"/>
                <a:ea typeface="微软雅黑" panose="020B0503020204020204" pitchFamily="34" charset="-122"/>
                <a:cs typeface="Courier New" panose="02070309020205020404"/>
              </a:rPr>
              <a:t>K</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en-US" altLang="zh-CN" sz="2600" kern="100" dirty="0">
                <a:latin typeface="Times New Roman" panose="02020603050405020304"/>
                <a:ea typeface="微软雅黑" panose="020B0503020204020204" pitchFamily="34" charset="-122"/>
                <a:cs typeface="Courier New" panose="02070309020205020404"/>
              </a:rPr>
              <a:t>[Fe(C</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O</a:t>
            </a:r>
            <a:r>
              <a:rPr lang="en-US" altLang="zh-CN" sz="2600" kern="100" baseline="-25000" dirty="0">
                <a:latin typeface="Times New Roman" panose="02020603050405020304"/>
                <a:ea typeface="微软雅黑" panose="020B0503020204020204" pitchFamily="34" charset="-122"/>
                <a:cs typeface="Courier New" panose="02070309020205020404"/>
              </a:rPr>
              <a:t>4</a:t>
            </a:r>
            <a:r>
              <a:rPr lang="en-US" altLang="zh-CN" sz="2600" kern="100" dirty="0">
                <a:latin typeface="Times New Roman" panose="02020603050405020304"/>
                <a:ea typeface="微软雅黑" panose="020B0503020204020204" pitchFamily="34" charset="-122"/>
                <a:cs typeface="Courier New" panose="02070309020205020404"/>
              </a:rPr>
              <a:t>)</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en-US" altLang="zh-CN" sz="2600" kern="100" dirty="0">
                <a:latin typeface="Times New Roman" panose="02020603050405020304"/>
                <a:ea typeface="微软雅黑" panose="020B0503020204020204" pitchFamily="34" charset="-122"/>
                <a:cs typeface="Courier New" panose="02070309020205020404"/>
              </a:rPr>
              <a:t>]·3H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O(</a:t>
            </a:r>
            <a:r>
              <a:rPr lang="zh-CN" altLang="zh-CN" sz="2600" kern="100" dirty="0">
                <a:latin typeface="Times New Roman" panose="02020603050405020304"/>
                <a:ea typeface="微软雅黑" panose="020B0503020204020204" pitchFamily="34" charset="-122"/>
                <a:cs typeface="Times New Roman" panose="02020603050405020304"/>
              </a:rPr>
              <a:t>三草酸合铁酸钾晶体</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的热分解</a:t>
            </a:r>
            <a:r>
              <a:rPr lang="zh-CN" altLang="zh-CN" sz="2600" kern="100" dirty="0" smtClean="0">
                <a:latin typeface="Times New Roman" panose="02020603050405020304"/>
                <a:ea typeface="微软雅黑" panose="020B0503020204020204" pitchFamily="34" charset="-122"/>
                <a:cs typeface="Times New Roman" panose="02020603050405020304"/>
              </a:rPr>
              <a:t>产物</a:t>
            </a:r>
            <a:r>
              <a:rPr lang="en-US" altLang="zh-CN" sz="2600" kern="100" dirty="0" smtClean="0">
                <a:latin typeface="Times New Roman" panose="02020603050405020304"/>
                <a:ea typeface="微软雅黑" panose="020B0503020204020204" pitchFamily="34" charset="-122"/>
                <a:cs typeface="Times New Roman" panose="02020603050405020304"/>
              </a:rPr>
              <a:t>,</a:t>
            </a:r>
            <a:r>
              <a:rPr lang="zh-CN" altLang="zh-CN" sz="2600" kern="100" dirty="0" smtClean="0">
                <a:latin typeface="Times New Roman" panose="02020603050405020304"/>
                <a:ea typeface="微软雅黑" panose="020B0503020204020204" pitchFamily="34" charset="-122"/>
                <a:cs typeface="Times New Roman" panose="02020603050405020304"/>
              </a:rPr>
              <a:t>按</a:t>
            </a:r>
            <a:r>
              <a:rPr lang="zh-CN" altLang="zh-CN" sz="2600" kern="100" dirty="0">
                <a:latin typeface="Times New Roman" panose="02020603050405020304"/>
                <a:ea typeface="微软雅黑" panose="020B0503020204020204" pitchFamily="34" charset="-122"/>
                <a:cs typeface="Times New Roman" panose="02020603050405020304"/>
              </a:rPr>
              <a:t>如图所示装置进行实验。下列有关叙述错误的是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9" name="矩形 8"/>
          <p:cNvSpPr/>
          <p:nvPr/>
        </p:nvSpPr>
        <p:spPr>
          <a:xfrm>
            <a:off x="514493" y="2680618"/>
            <a:ext cx="11219977" cy="3438994"/>
          </a:xfrm>
          <a:prstGeom prst="rect">
            <a:avLst/>
          </a:prstGeom>
        </p:spPr>
        <p:txBody>
          <a:bodyPr wrap="square" lIns="121898" tIns="60948" rIns="121898" bIns="60948">
            <a:spAutoFit/>
          </a:bodyPr>
          <a:lstStyle/>
          <a:p>
            <a:pPr algn="just">
              <a:lnSpc>
                <a:spcPct val="12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通入氮气的目的有：隔绝空气、使反应产生的气体全部进入后续装置</a:t>
            </a:r>
            <a:endParaRPr lang="zh-CN" altLang="zh-CN" sz="1050" kern="100" dirty="0">
              <a:latin typeface="宋体" panose="02010600030101010101" pitchFamily="2" charset="-122"/>
              <a:cs typeface="Courier New" panose="02070309020205020404"/>
            </a:endParaRPr>
          </a:p>
          <a:p>
            <a:pPr algn="just">
              <a:lnSpc>
                <a:spcPct val="12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实验中观察到装置</a:t>
            </a:r>
            <a:r>
              <a:rPr lang="en-US" altLang="zh-CN" sz="2600" kern="100" dirty="0">
                <a:latin typeface="Times New Roman" panose="02020603050405020304"/>
                <a:ea typeface="微软雅黑" panose="020B0503020204020204" pitchFamily="34" charset="-122"/>
                <a:cs typeface="Courier New" panose="02070309020205020404"/>
              </a:rPr>
              <a:t>F</a:t>
            </a:r>
            <a:r>
              <a:rPr lang="zh-CN" altLang="zh-CN" sz="2600" kern="100" dirty="0">
                <a:latin typeface="Times New Roman" panose="02020603050405020304"/>
                <a:ea typeface="微软雅黑" panose="020B0503020204020204" pitchFamily="34" charset="-122"/>
                <a:cs typeface="Times New Roman" panose="02020603050405020304"/>
              </a:rPr>
              <a:t>中澄清石灰水变浑浊，装置</a:t>
            </a:r>
            <a:r>
              <a:rPr lang="en-US" altLang="zh-CN" sz="2600" kern="100" dirty="0">
                <a:latin typeface="Times New Roman" panose="02020603050405020304"/>
                <a:ea typeface="微软雅黑" panose="020B0503020204020204" pitchFamily="34" charset="-122"/>
                <a:cs typeface="Courier New" panose="02070309020205020404"/>
              </a:rPr>
              <a:t>E</a:t>
            </a:r>
            <a:r>
              <a:rPr lang="zh-CN" altLang="zh-CN" sz="2600" kern="100" dirty="0">
                <a:latin typeface="Times New Roman" panose="02020603050405020304"/>
                <a:ea typeface="微软雅黑" panose="020B0503020204020204" pitchFamily="34" charset="-122"/>
                <a:cs typeface="Times New Roman" panose="02020603050405020304"/>
              </a:rPr>
              <a:t>中固体变为红色，由此可判断热分解产物中一定含有</a:t>
            </a:r>
            <a:r>
              <a:rPr lang="en-US" altLang="zh-CN" sz="2600" kern="100" dirty="0">
                <a:latin typeface="Times New Roman" panose="02020603050405020304"/>
                <a:ea typeface="微软雅黑" panose="020B0503020204020204" pitchFamily="34" charset="-122"/>
                <a:cs typeface="Courier New" panose="02070309020205020404"/>
              </a:rPr>
              <a:t>CO</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和</a:t>
            </a:r>
            <a:r>
              <a:rPr lang="en-US" altLang="zh-CN" sz="2600" kern="100" dirty="0">
                <a:latin typeface="Times New Roman" panose="02020603050405020304"/>
                <a:ea typeface="微软雅黑" panose="020B0503020204020204" pitchFamily="34" charset="-122"/>
                <a:cs typeface="Courier New" panose="02070309020205020404"/>
              </a:rPr>
              <a:t>CO</a:t>
            </a:r>
            <a:endParaRPr lang="zh-CN" altLang="zh-CN" sz="1050" kern="100" dirty="0">
              <a:latin typeface="宋体" panose="02010600030101010101" pitchFamily="2" charset="-122"/>
              <a:cs typeface="Courier New" panose="02070309020205020404"/>
            </a:endParaRPr>
          </a:p>
          <a:p>
            <a:pPr algn="just">
              <a:lnSpc>
                <a:spcPct val="12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为防止倒吸，停止实验时应进行的操作是：先熄灭装置</a:t>
            </a: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E</a:t>
            </a:r>
            <a:r>
              <a:rPr lang="zh-CN" altLang="zh-CN" sz="2600" kern="100" dirty="0">
                <a:latin typeface="Times New Roman" panose="02020603050405020304"/>
                <a:ea typeface="微软雅黑" panose="020B0503020204020204" pitchFamily="34" charset="-122"/>
                <a:cs typeface="Times New Roman" panose="02020603050405020304"/>
              </a:rPr>
              <a:t>的酒精灯，冷却后停止通入氮气</a:t>
            </a:r>
            <a:endParaRPr lang="zh-CN" altLang="zh-CN" sz="1050" kern="100" dirty="0">
              <a:latin typeface="宋体" panose="02010600030101010101" pitchFamily="2" charset="-122"/>
              <a:cs typeface="Courier New" panose="02070309020205020404"/>
            </a:endParaRPr>
          </a:p>
          <a:p>
            <a:pPr algn="just">
              <a:lnSpc>
                <a:spcPct val="12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样品完全分解后，取少许装置</a:t>
            </a: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中残留物于试管中，加稀硫酸溶解，滴入</a:t>
            </a: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滴</a:t>
            </a:r>
            <a:r>
              <a:rPr lang="en-US" altLang="zh-CN" sz="2600" kern="100" dirty="0">
                <a:latin typeface="Times New Roman" panose="02020603050405020304"/>
                <a:ea typeface="微软雅黑" panose="020B0503020204020204" pitchFamily="34" charset="-122"/>
                <a:cs typeface="Courier New" panose="02070309020205020404"/>
              </a:rPr>
              <a:t>KSCN</a:t>
            </a:r>
            <a:r>
              <a:rPr lang="zh-CN" altLang="zh-CN" sz="2600" kern="100" dirty="0">
                <a:latin typeface="Times New Roman" panose="02020603050405020304"/>
                <a:ea typeface="微软雅黑" panose="020B0503020204020204" pitchFamily="34" charset="-122"/>
                <a:cs typeface="Times New Roman" panose="02020603050405020304"/>
              </a:rPr>
              <a:t>溶液，溶液变血红色，可证明残留物中含有</a:t>
            </a:r>
            <a:r>
              <a:rPr lang="en-US" altLang="zh-CN" sz="2600" kern="100" dirty="0">
                <a:latin typeface="Times New Roman" panose="02020603050405020304"/>
                <a:ea typeface="微软雅黑" panose="020B0503020204020204" pitchFamily="34" charset="-122"/>
                <a:cs typeface="Courier New" panose="02070309020205020404"/>
              </a:rPr>
              <a:t>Fe</a:t>
            </a:r>
            <a:r>
              <a:rPr lang="en-US" altLang="zh-CN" sz="2600" kern="100" baseline="30000" dirty="0">
                <a:latin typeface="Times New Roman" panose="02020603050405020304"/>
                <a:ea typeface="微软雅黑" panose="020B0503020204020204" pitchFamily="34" charset="-122"/>
                <a:cs typeface="Courier New" panose="02070309020205020404"/>
              </a:rPr>
              <a:t>3</a:t>
            </a:r>
            <a:r>
              <a:rPr lang="zh-CN" altLang="zh-CN" sz="2600" kern="100" baseline="300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
        <p:nvSpPr>
          <p:cNvPr id="10" name="TextBox 9"/>
          <p:cNvSpPr txBox="1"/>
          <p:nvPr/>
        </p:nvSpPr>
        <p:spPr>
          <a:xfrm>
            <a:off x="3884130" y="2169633"/>
            <a:ext cx="900115"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B</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pic>
        <p:nvPicPr>
          <p:cNvPr id="54274" name="Picture 2" descr="SJ541"/>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55367" y="650874"/>
            <a:ext cx="3965996" cy="179575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729449"/>
            <a:ext cx="11243394" cy="4924401"/>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探究三草酸合铁酸钾</a:t>
            </a:r>
            <a:r>
              <a:rPr lang="en-US" altLang="zh-CN" sz="2600" b="1" kern="100" dirty="0">
                <a:solidFill>
                  <a:srgbClr val="0000FF"/>
                </a:solidFill>
                <a:latin typeface="Times New Roman" panose="02020603050405020304"/>
                <a:ea typeface="仿宋_GB2312"/>
                <a:cs typeface="Courier New" panose="02070309020205020404"/>
              </a:rPr>
              <a:t>K</a:t>
            </a:r>
            <a:r>
              <a:rPr lang="en-US" altLang="zh-CN" sz="2600" b="1" kern="100" baseline="-25000" dirty="0">
                <a:solidFill>
                  <a:srgbClr val="0000FF"/>
                </a:solidFill>
                <a:latin typeface="Times New Roman" panose="02020603050405020304"/>
                <a:ea typeface="仿宋_GB2312"/>
                <a:cs typeface="Courier New" panose="02070309020205020404"/>
              </a:rPr>
              <a:t>3</a:t>
            </a:r>
            <a:r>
              <a:rPr lang="en-US" altLang="zh-CN" sz="2600" b="1" kern="100" dirty="0">
                <a:solidFill>
                  <a:srgbClr val="0000FF"/>
                </a:solidFill>
                <a:latin typeface="Times New Roman" panose="02020603050405020304"/>
                <a:ea typeface="仿宋_GB2312"/>
                <a:cs typeface="Courier New" panose="02070309020205020404"/>
              </a:rPr>
              <a:t>[Fe(C</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O</a:t>
            </a:r>
            <a:r>
              <a:rPr lang="en-US" altLang="zh-CN" sz="2600" b="1" kern="100" baseline="-25000" dirty="0">
                <a:solidFill>
                  <a:srgbClr val="0000FF"/>
                </a:solidFill>
                <a:latin typeface="Times New Roman" panose="02020603050405020304"/>
                <a:ea typeface="仿宋_GB2312"/>
                <a:cs typeface="Courier New" panose="02070309020205020404"/>
              </a:rPr>
              <a:t>4</a:t>
            </a:r>
            <a:r>
              <a:rPr lang="en-US" altLang="zh-CN" sz="2600" b="1" kern="100" dirty="0">
                <a:solidFill>
                  <a:srgbClr val="0000FF"/>
                </a:solidFill>
                <a:latin typeface="Times New Roman" panose="02020603050405020304"/>
                <a:ea typeface="仿宋_GB2312"/>
                <a:cs typeface="Courier New" panose="02070309020205020404"/>
              </a:rPr>
              <a:t>)</a:t>
            </a:r>
            <a:r>
              <a:rPr lang="en-US" altLang="zh-CN" sz="2600" b="1" kern="100" baseline="-25000" dirty="0">
                <a:solidFill>
                  <a:srgbClr val="0000FF"/>
                </a:solidFill>
                <a:latin typeface="Times New Roman" panose="02020603050405020304"/>
                <a:ea typeface="仿宋_GB2312"/>
                <a:cs typeface="Courier New" panose="02070309020205020404"/>
              </a:rPr>
              <a:t>3</a:t>
            </a:r>
            <a:r>
              <a:rPr lang="en-US" altLang="zh-CN" sz="2600" b="1" kern="100" dirty="0">
                <a:solidFill>
                  <a:srgbClr val="0000FF"/>
                </a:solidFill>
                <a:latin typeface="Times New Roman" panose="02020603050405020304"/>
                <a:ea typeface="仿宋_GB2312"/>
                <a:cs typeface="Courier New" panose="02070309020205020404"/>
              </a:rPr>
              <a:t>]·3H</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O</a:t>
            </a:r>
            <a:r>
              <a:rPr lang="zh-CN" altLang="zh-CN" sz="2600" b="1" kern="100" dirty="0">
                <a:solidFill>
                  <a:srgbClr val="0000FF"/>
                </a:solidFill>
                <a:latin typeface="Times New Roman" panose="02020603050405020304"/>
                <a:ea typeface="仿宋_GB2312"/>
                <a:cs typeface="Times New Roman" panose="02020603050405020304"/>
              </a:rPr>
              <a:t>受热分解的产物，连接好装置后，加入药品前，应该进行的实验操作是检验装置气密性，利用氮气提供惰性环境，避免干扰分解产物的分析和验证，装置</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：三草酸合铁酸钾</a:t>
            </a:r>
            <a:r>
              <a:rPr lang="en-US" altLang="zh-CN" sz="2600" b="1" kern="100" dirty="0">
                <a:solidFill>
                  <a:srgbClr val="0000FF"/>
                </a:solidFill>
                <a:latin typeface="Times New Roman" panose="02020603050405020304"/>
                <a:ea typeface="仿宋_GB2312"/>
                <a:cs typeface="Courier New" panose="02070309020205020404"/>
              </a:rPr>
              <a:t>K</a:t>
            </a:r>
            <a:r>
              <a:rPr lang="en-US" altLang="zh-CN" sz="2600" b="1" kern="100" baseline="-25000" dirty="0">
                <a:solidFill>
                  <a:srgbClr val="0000FF"/>
                </a:solidFill>
                <a:latin typeface="Times New Roman" panose="02020603050405020304"/>
                <a:ea typeface="仿宋_GB2312"/>
                <a:cs typeface="Courier New" panose="02070309020205020404"/>
              </a:rPr>
              <a:t>3</a:t>
            </a:r>
            <a:r>
              <a:rPr lang="en-US" altLang="zh-CN" sz="2600" b="1" kern="100" dirty="0">
                <a:solidFill>
                  <a:srgbClr val="0000FF"/>
                </a:solidFill>
                <a:latin typeface="Times New Roman" panose="02020603050405020304"/>
                <a:ea typeface="仿宋_GB2312"/>
                <a:cs typeface="Courier New" panose="02070309020205020404"/>
              </a:rPr>
              <a:t>[Fe(C</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O</a:t>
            </a:r>
            <a:r>
              <a:rPr lang="en-US" altLang="zh-CN" sz="2600" b="1" kern="100" baseline="-25000" dirty="0">
                <a:solidFill>
                  <a:srgbClr val="0000FF"/>
                </a:solidFill>
                <a:latin typeface="Times New Roman" panose="02020603050405020304"/>
                <a:ea typeface="仿宋_GB2312"/>
                <a:cs typeface="Courier New" panose="02070309020205020404"/>
              </a:rPr>
              <a:t>4</a:t>
            </a:r>
            <a:r>
              <a:rPr lang="en-US" altLang="zh-CN" sz="2600" b="1" kern="100" dirty="0">
                <a:solidFill>
                  <a:srgbClr val="0000FF"/>
                </a:solidFill>
                <a:latin typeface="Times New Roman" panose="02020603050405020304"/>
                <a:ea typeface="仿宋_GB2312"/>
                <a:cs typeface="Courier New" panose="02070309020205020404"/>
              </a:rPr>
              <a:t>)</a:t>
            </a:r>
            <a:r>
              <a:rPr lang="en-US" altLang="zh-CN" sz="2600" b="1" kern="100" baseline="-25000" dirty="0">
                <a:solidFill>
                  <a:srgbClr val="0000FF"/>
                </a:solidFill>
                <a:latin typeface="Times New Roman" panose="02020603050405020304"/>
                <a:ea typeface="仿宋_GB2312"/>
                <a:cs typeface="Courier New" panose="02070309020205020404"/>
              </a:rPr>
              <a:t>3</a:t>
            </a:r>
            <a:r>
              <a:rPr lang="en-US" altLang="zh-CN" sz="2600" b="1" kern="100" dirty="0">
                <a:solidFill>
                  <a:srgbClr val="0000FF"/>
                </a:solidFill>
                <a:latin typeface="Times New Roman" panose="02020603050405020304"/>
                <a:ea typeface="仿宋_GB2312"/>
                <a:cs typeface="Courier New" panose="02070309020205020404"/>
              </a:rPr>
              <a:t>]·3H</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O</a:t>
            </a:r>
            <a:r>
              <a:rPr lang="zh-CN" altLang="zh-CN" sz="2600" b="1" kern="100" dirty="0">
                <a:solidFill>
                  <a:srgbClr val="0000FF"/>
                </a:solidFill>
                <a:latin typeface="Times New Roman" panose="02020603050405020304"/>
                <a:ea typeface="仿宋_GB2312"/>
                <a:cs typeface="Times New Roman" panose="02020603050405020304"/>
              </a:rPr>
              <a:t>受热分解，装置</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：将气体产物通过澄清石灰水，观察到澄清石灰水变浑浊，有</a:t>
            </a:r>
            <a:r>
              <a:rPr lang="en-US" altLang="zh-CN" sz="2600" b="1" kern="100" dirty="0">
                <a:solidFill>
                  <a:srgbClr val="0000FF"/>
                </a:solidFill>
                <a:latin typeface="Times New Roman" panose="02020603050405020304"/>
                <a:ea typeface="仿宋_GB2312"/>
                <a:cs typeface="Courier New" panose="02070309020205020404"/>
              </a:rPr>
              <a:t>CO</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生成，装置</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：用氢氧化钠将</a:t>
            </a:r>
            <a:r>
              <a:rPr lang="en-US" altLang="zh-CN" sz="2600" b="1" kern="100" dirty="0">
                <a:solidFill>
                  <a:srgbClr val="0000FF"/>
                </a:solidFill>
                <a:latin typeface="Times New Roman" panose="02020603050405020304"/>
                <a:ea typeface="仿宋_GB2312"/>
                <a:cs typeface="Courier New" panose="02070309020205020404"/>
              </a:rPr>
              <a:t>CO</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除尽，装置</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：净化</a:t>
            </a:r>
            <a:r>
              <a:rPr lang="en-US" altLang="zh-CN" sz="2600" b="1" kern="100" dirty="0">
                <a:solidFill>
                  <a:srgbClr val="0000FF"/>
                </a:solidFill>
                <a:latin typeface="Times New Roman" panose="02020603050405020304"/>
                <a:ea typeface="仿宋_GB2312"/>
                <a:cs typeface="Courier New" panose="02070309020205020404"/>
              </a:rPr>
              <a:t>(</a:t>
            </a:r>
            <a:r>
              <a:rPr lang="zh-CN" altLang="zh-CN" sz="2600" b="1" kern="100" dirty="0">
                <a:solidFill>
                  <a:srgbClr val="0000FF"/>
                </a:solidFill>
                <a:latin typeface="Times New Roman" panose="02020603050405020304"/>
                <a:ea typeface="仿宋_GB2312"/>
                <a:cs typeface="Times New Roman" panose="02020603050405020304"/>
              </a:rPr>
              <a:t>干燥</a:t>
            </a:r>
            <a:r>
              <a:rPr lang="en-US" altLang="zh-CN" sz="2600" b="1" kern="100" dirty="0">
                <a:solidFill>
                  <a:srgbClr val="0000FF"/>
                </a:solidFill>
                <a:latin typeface="Times New Roman" panose="02020603050405020304"/>
                <a:ea typeface="仿宋_GB2312"/>
                <a:cs typeface="Courier New" panose="02070309020205020404"/>
              </a:rPr>
              <a:t>)</a:t>
            </a:r>
            <a:r>
              <a:rPr lang="zh-CN" altLang="zh-CN" sz="2600" b="1" kern="100" dirty="0">
                <a:solidFill>
                  <a:srgbClr val="0000FF"/>
                </a:solidFill>
                <a:latin typeface="Times New Roman" panose="02020603050405020304"/>
                <a:ea typeface="仿宋_GB2312"/>
                <a:cs typeface="Times New Roman" panose="02020603050405020304"/>
              </a:rPr>
              <a:t>剩余产物气体，装置</a:t>
            </a:r>
            <a:r>
              <a:rPr lang="en-US" altLang="zh-CN" sz="2600" b="1" kern="100" dirty="0">
                <a:solidFill>
                  <a:srgbClr val="0000FF"/>
                </a:solidFill>
                <a:latin typeface="Times New Roman" panose="02020603050405020304"/>
                <a:ea typeface="仿宋_GB2312"/>
                <a:cs typeface="Courier New" panose="02070309020205020404"/>
              </a:rPr>
              <a:t>E</a:t>
            </a:r>
            <a:r>
              <a:rPr lang="zh-CN" altLang="zh-CN" sz="2600" b="1" kern="100" dirty="0">
                <a:solidFill>
                  <a:srgbClr val="0000FF"/>
                </a:solidFill>
                <a:latin typeface="Times New Roman" panose="02020603050405020304"/>
                <a:ea typeface="仿宋_GB2312"/>
                <a:cs typeface="Times New Roman" panose="02020603050405020304"/>
              </a:rPr>
              <a:t>：检验</a:t>
            </a:r>
            <a:r>
              <a:rPr lang="en-US" altLang="zh-CN" sz="2600" b="1" kern="100" dirty="0">
                <a:solidFill>
                  <a:srgbClr val="0000FF"/>
                </a:solidFill>
                <a:latin typeface="Times New Roman" panose="02020603050405020304"/>
                <a:ea typeface="仿宋_GB2312"/>
                <a:cs typeface="Courier New" panose="02070309020205020404"/>
              </a:rPr>
              <a:t>CO(</a:t>
            </a:r>
            <a:r>
              <a:rPr lang="zh-CN" altLang="zh-CN" sz="2600" b="1" kern="100" dirty="0">
                <a:solidFill>
                  <a:srgbClr val="0000FF"/>
                </a:solidFill>
                <a:latin typeface="Times New Roman" panose="02020603050405020304"/>
                <a:ea typeface="仿宋_GB2312"/>
                <a:cs typeface="Times New Roman" panose="02020603050405020304"/>
              </a:rPr>
              <a:t>用</a:t>
            </a:r>
            <a:r>
              <a:rPr lang="en-US" altLang="zh-CN" sz="2600" b="1" kern="100" dirty="0" err="1">
                <a:solidFill>
                  <a:srgbClr val="0000FF"/>
                </a:solidFill>
                <a:latin typeface="Times New Roman" panose="02020603050405020304"/>
                <a:ea typeface="仿宋_GB2312"/>
                <a:cs typeface="Courier New" panose="02070309020205020404"/>
              </a:rPr>
              <a:t>CuO</a:t>
            </a:r>
            <a:r>
              <a:rPr lang="zh-CN" altLang="zh-CN" sz="2600" b="1" kern="100" dirty="0">
                <a:solidFill>
                  <a:srgbClr val="0000FF"/>
                </a:solidFill>
                <a:latin typeface="Times New Roman" panose="02020603050405020304"/>
                <a:ea typeface="仿宋_GB2312"/>
                <a:cs typeface="Times New Roman" panose="02020603050405020304"/>
              </a:rPr>
              <a:t>，变红</a:t>
            </a:r>
            <a:r>
              <a:rPr lang="en-US" altLang="zh-CN" sz="2600" b="1" kern="100" dirty="0">
                <a:solidFill>
                  <a:srgbClr val="0000FF"/>
                </a:solidFill>
                <a:latin typeface="Times New Roman" panose="02020603050405020304"/>
                <a:ea typeface="仿宋_GB2312"/>
                <a:cs typeface="Courier New" panose="02070309020205020404"/>
              </a:rPr>
              <a:t>)</a:t>
            </a:r>
            <a:r>
              <a:rPr lang="zh-CN" altLang="zh-CN" sz="2600" b="1" kern="100" dirty="0">
                <a:solidFill>
                  <a:srgbClr val="0000FF"/>
                </a:solidFill>
                <a:latin typeface="Times New Roman" panose="02020603050405020304"/>
                <a:ea typeface="仿宋_GB2312"/>
                <a:cs typeface="Times New Roman" panose="02020603050405020304"/>
              </a:rPr>
              <a:t>，装置</a:t>
            </a:r>
            <a:r>
              <a:rPr lang="en-US" altLang="zh-CN" sz="2600" b="1" kern="100" dirty="0">
                <a:solidFill>
                  <a:srgbClr val="0000FF"/>
                </a:solidFill>
                <a:latin typeface="Times New Roman" panose="02020603050405020304"/>
                <a:ea typeface="仿宋_GB2312"/>
                <a:cs typeface="Courier New" panose="02070309020205020404"/>
              </a:rPr>
              <a:t>F</a:t>
            </a:r>
            <a:r>
              <a:rPr lang="zh-CN" altLang="zh-CN" sz="2600" b="1" kern="100" dirty="0">
                <a:solidFill>
                  <a:srgbClr val="0000FF"/>
                </a:solidFill>
                <a:latin typeface="Times New Roman" panose="02020603050405020304"/>
                <a:ea typeface="仿宋_GB2312"/>
                <a:cs typeface="Times New Roman" panose="02020603050405020304"/>
              </a:rPr>
              <a:t>：检验有</a:t>
            </a:r>
            <a:r>
              <a:rPr lang="en-US" altLang="zh-CN" sz="2600" b="1" kern="100" dirty="0">
                <a:solidFill>
                  <a:srgbClr val="0000FF"/>
                </a:solidFill>
                <a:latin typeface="Times New Roman" panose="02020603050405020304"/>
                <a:ea typeface="仿宋_GB2312"/>
                <a:cs typeface="Courier New" panose="02070309020205020404"/>
              </a:rPr>
              <a:t>CO</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生成</a:t>
            </a:r>
            <a:r>
              <a:rPr lang="en-US" altLang="zh-CN" sz="2600" b="1" kern="100" dirty="0">
                <a:solidFill>
                  <a:srgbClr val="0000FF"/>
                </a:solidFill>
                <a:latin typeface="Times New Roman" panose="02020603050405020304"/>
                <a:ea typeface="仿宋_GB2312"/>
                <a:cs typeface="Courier New" panose="02070309020205020404"/>
              </a:rPr>
              <a:t>(CO</a:t>
            </a:r>
            <a:r>
              <a:rPr lang="zh-CN" altLang="zh-CN" sz="2600" b="1" kern="100" dirty="0">
                <a:solidFill>
                  <a:srgbClr val="0000FF"/>
                </a:solidFill>
                <a:latin typeface="Times New Roman" panose="02020603050405020304"/>
                <a:ea typeface="仿宋_GB2312"/>
                <a:cs typeface="Times New Roman" panose="02020603050405020304"/>
              </a:rPr>
              <a:t>的氧化产物</a:t>
            </a:r>
            <a:r>
              <a:rPr lang="en-US" altLang="zh-CN" sz="2600" b="1" kern="100" dirty="0">
                <a:solidFill>
                  <a:srgbClr val="0000FF"/>
                </a:solidFill>
                <a:latin typeface="Times New Roman" panose="02020603050405020304"/>
                <a:ea typeface="仿宋_GB2312"/>
                <a:cs typeface="Courier New" panose="02070309020205020404"/>
              </a:rPr>
              <a:t>)</a:t>
            </a:r>
            <a:r>
              <a:rPr lang="zh-CN" altLang="zh-CN" sz="2600" b="1" kern="100" dirty="0">
                <a:solidFill>
                  <a:srgbClr val="0000FF"/>
                </a:solidFill>
                <a:latin typeface="Times New Roman" panose="02020603050405020304"/>
                <a:ea typeface="仿宋_GB2312"/>
                <a:cs typeface="Times New Roman" panose="02020603050405020304"/>
              </a:rPr>
              <a:t>。在反应开始前通入</a:t>
            </a:r>
            <a:r>
              <a:rPr lang="en-US" altLang="zh-CN" sz="2600" b="1" kern="100" dirty="0">
                <a:solidFill>
                  <a:srgbClr val="0000FF"/>
                </a:solidFill>
                <a:latin typeface="Times New Roman" panose="02020603050405020304"/>
                <a:ea typeface="仿宋_GB2312"/>
                <a:cs typeface="Courier New" panose="02070309020205020404"/>
              </a:rPr>
              <a:t>N</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，可排净装置中的空气，以免</a:t>
            </a:r>
            <a:r>
              <a:rPr lang="en-US" altLang="zh-CN" sz="2600" b="1" kern="100" dirty="0">
                <a:solidFill>
                  <a:srgbClr val="0000FF"/>
                </a:solidFill>
                <a:latin typeface="Times New Roman" panose="02020603050405020304"/>
                <a:ea typeface="仿宋_GB2312"/>
                <a:cs typeface="Courier New" panose="02070309020205020404"/>
              </a:rPr>
              <a:t>O</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和</a:t>
            </a:r>
            <a:r>
              <a:rPr lang="en-US" altLang="zh-CN" sz="2600" b="1" kern="100" dirty="0">
                <a:solidFill>
                  <a:srgbClr val="0000FF"/>
                </a:solidFill>
                <a:latin typeface="Times New Roman" panose="02020603050405020304"/>
                <a:ea typeface="仿宋_GB2312"/>
                <a:cs typeface="Courier New" panose="02070309020205020404"/>
              </a:rPr>
              <a:t>CO</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对实验干扰，同时用</a:t>
            </a:r>
            <a:r>
              <a:rPr lang="en-US" altLang="zh-CN" sz="2600" b="1" kern="100" dirty="0">
                <a:solidFill>
                  <a:srgbClr val="0000FF"/>
                </a:solidFill>
                <a:latin typeface="Times New Roman" panose="02020603050405020304"/>
                <a:ea typeface="仿宋_GB2312"/>
                <a:cs typeface="Courier New" panose="02070309020205020404"/>
              </a:rPr>
              <a:t>N</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把装置</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E</a:t>
            </a:r>
            <a:r>
              <a:rPr lang="zh-CN" altLang="zh-CN" sz="2600" b="1" kern="100" dirty="0">
                <a:solidFill>
                  <a:srgbClr val="0000FF"/>
                </a:solidFill>
                <a:latin typeface="Times New Roman" panose="02020603050405020304"/>
                <a:ea typeface="仿宋_GB2312"/>
                <a:cs typeface="Times New Roman" panose="02020603050405020304"/>
              </a:rPr>
              <a:t>中反应生成的气体排出</a:t>
            </a:r>
            <a:r>
              <a:rPr lang="zh-CN" altLang="zh-CN" sz="2600" b="1" kern="100" dirty="0" smtClean="0">
                <a:solidFill>
                  <a:srgbClr val="0000FF"/>
                </a:solidFill>
                <a:latin typeface="Times New Roman" panose="02020603050405020304"/>
                <a:ea typeface="仿宋_GB2312"/>
                <a:cs typeface="Times New Roman" panose="02020603050405020304"/>
              </a:rPr>
              <a:t>进行</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605837"/>
            <a:ext cx="11243394" cy="3724072"/>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smtClean="0">
                <a:solidFill>
                  <a:srgbClr val="0000FF"/>
                </a:solidFill>
                <a:latin typeface="Times New Roman" panose="02020603050405020304"/>
                <a:ea typeface="仿宋_GB2312"/>
                <a:cs typeface="Times New Roman" panose="02020603050405020304"/>
              </a:rPr>
              <a:t>后续</a:t>
            </a:r>
            <a:r>
              <a:rPr lang="zh-CN" altLang="zh-CN" sz="2600" b="1" kern="100" dirty="0">
                <a:solidFill>
                  <a:srgbClr val="0000FF"/>
                </a:solidFill>
                <a:latin typeface="Times New Roman" panose="02020603050405020304"/>
                <a:ea typeface="仿宋_GB2312"/>
                <a:cs typeface="Times New Roman" panose="02020603050405020304"/>
              </a:rPr>
              <a:t>检验，故</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正确；</a:t>
            </a:r>
            <a:r>
              <a:rPr lang="en-US" altLang="zh-CN" sz="2600" b="1" kern="100" dirty="0">
                <a:solidFill>
                  <a:srgbClr val="0000FF"/>
                </a:solidFill>
                <a:latin typeface="Times New Roman" panose="02020603050405020304"/>
                <a:ea typeface="仿宋_GB2312"/>
                <a:cs typeface="Courier New" panose="02070309020205020404"/>
              </a:rPr>
              <a:t>E</a:t>
            </a:r>
            <a:r>
              <a:rPr lang="zh-CN" altLang="zh-CN" sz="2600" b="1" kern="100" dirty="0">
                <a:solidFill>
                  <a:srgbClr val="0000FF"/>
                </a:solidFill>
                <a:latin typeface="Times New Roman" panose="02020603050405020304"/>
                <a:ea typeface="仿宋_GB2312"/>
                <a:cs typeface="Times New Roman" panose="02020603050405020304"/>
              </a:rPr>
              <a:t>中固体变红、</a:t>
            </a:r>
            <a:r>
              <a:rPr lang="en-US" altLang="zh-CN" sz="2600" b="1" kern="100" dirty="0">
                <a:solidFill>
                  <a:srgbClr val="0000FF"/>
                </a:solidFill>
                <a:latin typeface="Times New Roman" panose="02020603050405020304"/>
                <a:ea typeface="仿宋_GB2312"/>
                <a:cs typeface="Courier New" panose="02070309020205020404"/>
              </a:rPr>
              <a:t>F</a:t>
            </a:r>
            <a:r>
              <a:rPr lang="zh-CN" altLang="zh-CN" sz="2600" b="1" kern="100" dirty="0">
                <a:solidFill>
                  <a:srgbClr val="0000FF"/>
                </a:solidFill>
                <a:latin typeface="Times New Roman" panose="02020603050405020304"/>
                <a:ea typeface="仿宋_GB2312"/>
                <a:cs typeface="Times New Roman" panose="02020603050405020304"/>
              </a:rPr>
              <a:t>中澄清石灰水变浑浊证明分解产物中有还原性气体</a:t>
            </a:r>
            <a:r>
              <a:rPr lang="en-US" altLang="zh-CN" sz="2600" b="1" kern="100" dirty="0">
                <a:solidFill>
                  <a:srgbClr val="0000FF"/>
                </a:solidFill>
                <a:latin typeface="Times New Roman" panose="02020603050405020304"/>
                <a:ea typeface="仿宋_GB2312"/>
                <a:cs typeface="Courier New" panose="02070309020205020404"/>
              </a:rPr>
              <a:t>CO</a:t>
            </a:r>
            <a:r>
              <a:rPr lang="zh-CN" altLang="zh-CN" sz="2600" b="1" kern="100" dirty="0">
                <a:solidFill>
                  <a:srgbClr val="0000FF"/>
                </a:solidFill>
                <a:latin typeface="Times New Roman" panose="02020603050405020304"/>
                <a:ea typeface="仿宋_GB2312"/>
                <a:cs typeface="Times New Roman" panose="02020603050405020304"/>
              </a:rPr>
              <a:t>，只有</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中澄清石灰水变浑浊才可证明分解产物中一定含有</a:t>
            </a:r>
            <a:r>
              <a:rPr lang="en-US" altLang="zh-CN" sz="2600" b="1" kern="100" dirty="0">
                <a:solidFill>
                  <a:srgbClr val="0000FF"/>
                </a:solidFill>
                <a:latin typeface="Times New Roman" panose="02020603050405020304"/>
                <a:ea typeface="仿宋_GB2312"/>
                <a:cs typeface="Courier New" panose="02070309020205020404"/>
              </a:rPr>
              <a:t>CO</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，故</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错误；为防止倒吸，需要先熄灭反应装置中的酒精灯，冷却至常温过程中需保持一直通入</a:t>
            </a:r>
            <a:r>
              <a:rPr lang="en-US" altLang="zh-CN" sz="2600" b="1" kern="100" dirty="0">
                <a:solidFill>
                  <a:srgbClr val="0000FF"/>
                </a:solidFill>
                <a:latin typeface="Times New Roman" panose="02020603050405020304"/>
                <a:ea typeface="仿宋_GB2312"/>
                <a:cs typeface="Courier New" panose="02070309020205020404"/>
              </a:rPr>
              <a:t>N</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，故</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正确；结束实验后，待</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中固体冷却至室温，取少量于试管中，加稀硫酸溶解，滴加</a:t>
            </a:r>
            <a:r>
              <a:rPr lang="en-US" altLang="zh-CN" sz="2600" b="1" kern="100" dirty="0">
                <a:solidFill>
                  <a:srgbClr val="0000FF"/>
                </a:solidFill>
                <a:latin typeface="Times New Roman" panose="02020603050405020304"/>
                <a:ea typeface="仿宋_GB2312"/>
                <a:cs typeface="Courier New" panose="02070309020205020404"/>
              </a:rPr>
              <a:t>1</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滴</a:t>
            </a:r>
            <a:r>
              <a:rPr lang="en-US" altLang="zh-CN" sz="2600" b="1" kern="100" dirty="0">
                <a:solidFill>
                  <a:srgbClr val="0000FF"/>
                </a:solidFill>
                <a:latin typeface="Times New Roman" panose="02020603050405020304"/>
                <a:ea typeface="仿宋_GB2312"/>
                <a:cs typeface="Courier New" panose="02070309020205020404"/>
              </a:rPr>
              <a:t>KSCN</a:t>
            </a:r>
            <a:r>
              <a:rPr lang="zh-CN" altLang="zh-CN" sz="2600" b="1" kern="100" dirty="0">
                <a:solidFill>
                  <a:srgbClr val="0000FF"/>
                </a:solidFill>
                <a:latin typeface="Times New Roman" panose="02020603050405020304"/>
                <a:ea typeface="仿宋_GB2312"/>
                <a:cs typeface="Times New Roman" panose="02020603050405020304"/>
              </a:rPr>
              <a:t>溶液，溶液变红，即证明残留物中含有</a:t>
            </a:r>
            <a:r>
              <a:rPr lang="en-US" altLang="zh-CN" sz="2600" b="1" kern="100" dirty="0">
                <a:solidFill>
                  <a:srgbClr val="0000FF"/>
                </a:solidFill>
                <a:latin typeface="Times New Roman" panose="02020603050405020304"/>
                <a:ea typeface="仿宋_GB2312"/>
                <a:cs typeface="Courier New" panose="02070309020205020404"/>
              </a:rPr>
              <a:t>Fe</a:t>
            </a:r>
            <a:r>
              <a:rPr lang="en-US" altLang="zh-CN" sz="2600" b="1" kern="100" baseline="30000" dirty="0">
                <a:solidFill>
                  <a:srgbClr val="0000FF"/>
                </a:solidFill>
                <a:latin typeface="Times New Roman" panose="02020603050405020304"/>
                <a:ea typeface="仿宋_GB2312"/>
                <a:cs typeface="Courier New" panose="02070309020205020404"/>
              </a:rPr>
              <a:t>3</a:t>
            </a:r>
            <a:r>
              <a:rPr lang="zh-CN" altLang="zh-CN" sz="2600" b="1" kern="100" baseline="30000" dirty="0">
                <a:solidFill>
                  <a:srgbClr val="0000FF"/>
                </a:solidFill>
                <a:latin typeface="Times New Roman" panose="02020603050405020304"/>
                <a:ea typeface="仿宋_GB2312"/>
                <a:cs typeface="Times New Roman" panose="02020603050405020304"/>
              </a:rPr>
              <a:t>＋</a:t>
            </a:r>
            <a:r>
              <a:rPr lang="zh-CN" altLang="zh-CN" sz="2600" b="1" kern="100" dirty="0">
                <a:solidFill>
                  <a:srgbClr val="0000FF"/>
                </a:solidFill>
                <a:latin typeface="Times New Roman" panose="02020603050405020304"/>
                <a:ea typeface="仿宋_GB2312"/>
                <a:cs typeface="Times New Roman" panose="02020603050405020304"/>
              </a:rPr>
              <a:t>，故</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正确</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280961"/>
            <a:ext cx="11654075" cy="647332"/>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a:latin typeface="Times New Roman" panose="02020603050405020304"/>
                <a:ea typeface="黑体" panose="02010609060101010101" charset="-122"/>
                <a:cs typeface="Courier New" panose="02070309020205020404"/>
              </a:rPr>
              <a:t>3.Fe(OH)</a:t>
            </a:r>
            <a:r>
              <a:rPr lang="en-US" altLang="zh-CN" sz="2600" kern="100" baseline="-25000" dirty="0">
                <a:latin typeface="Times New Roman" panose="02020603050405020304"/>
                <a:ea typeface="黑体" panose="02010609060101010101" charset="-122"/>
                <a:cs typeface="Courier New" panose="02070309020205020404"/>
              </a:rPr>
              <a:t>2</a:t>
            </a:r>
            <a:r>
              <a:rPr lang="zh-CN" altLang="zh-CN" sz="2600" kern="100" dirty="0">
                <a:latin typeface="Times New Roman" panose="02020603050405020304"/>
                <a:ea typeface="黑体" panose="02010609060101010101" charset="-122"/>
                <a:cs typeface="Times New Roman" panose="02020603050405020304"/>
              </a:rPr>
              <a:t>的制备实验</a:t>
            </a:r>
            <a:endParaRPr lang="zh-CN" altLang="zh-CN" sz="1050" kern="100" dirty="0">
              <a:effectLst/>
              <a:latin typeface="宋体" panose="02010600030101010101" pitchFamily="2" charset="-122"/>
              <a:cs typeface="Courier New" panose="02070309020205020404"/>
            </a:endParaRPr>
          </a:p>
        </p:txBody>
      </p:sp>
      <p:graphicFrame>
        <p:nvGraphicFramePr>
          <p:cNvPr id="3" name="表格 2"/>
          <p:cNvGraphicFramePr>
            <a:graphicFrameLocks noGrp="1"/>
          </p:cNvGraphicFramePr>
          <p:nvPr/>
        </p:nvGraphicFramePr>
        <p:xfrm>
          <a:off x="609600" y="1001053"/>
          <a:ext cx="10971213" cy="5383540"/>
        </p:xfrm>
        <a:graphic>
          <a:graphicData uri="http://schemas.openxmlformats.org/drawingml/2006/table">
            <a:tbl>
              <a:tblPr/>
              <a:tblGrid>
                <a:gridCol w="2845933"/>
                <a:gridCol w="4331435"/>
                <a:gridCol w="3793845"/>
              </a:tblGrid>
              <a:tr h="1620207">
                <a:tc>
                  <a:txBody>
                    <a:bodyPr/>
                    <a:lstStyle/>
                    <a:p>
                      <a:pPr algn="ctr">
                        <a:lnSpc>
                          <a:spcPct val="150000"/>
                        </a:lnSpc>
                        <a:spcAft>
                          <a:spcPts val="0"/>
                        </a:spcAft>
                        <a:tabLst>
                          <a:tab pos="2700655" algn="l"/>
                        </a:tabLst>
                      </a:pPr>
                      <a:r>
                        <a:rPr lang="zh-CN" sz="2600" kern="100" dirty="0">
                          <a:effectLst/>
                          <a:latin typeface="Times New Roman" panose="02020603050405020304"/>
                          <a:ea typeface="微软雅黑" panose="020B0503020204020204" pitchFamily="34" charset="-122"/>
                          <a:cs typeface="Times New Roman" panose="02020603050405020304"/>
                        </a:rPr>
                        <a:t>实验操作</a:t>
                      </a:r>
                      <a:endParaRPr lang="zh-CN" sz="1050" kern="100"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endParaRPr lang="en-US" sz="2600" kern="100">
                        <a:effectLst/>
                        <a:latin typeface="Times New Roman" panose="02020603050405020304"/>
                        <a:ea typeface="微软雅黑" panose="020B0503020204020204" pitchFamily="34"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endParaRPr lang="en-US" sz="2600" kern="100">
                        <a:effectLst/>
                        <a:latin typeface="Times New Roman" panose="02020603050405020304"/>
                        <a:ea typeface="微软雅黑" panose="020B0503020204020204" pitchFamily="34"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0253">
                <a:tc>
                  <a:txBody>
                    <a:bodyPr/>
                    <a:lstStyle/>
                    <a:p>
                      <a:pPr algn="ctr">
                        <a:lnSpc>
                          <a:spcPct val="150000"/>
                        </a:lnSpc>
                        <a:spcAft>
                          <a:spcPts val="0"/>
                        </a:spcAft>
                        <a:tabLst>
                          <a:tab pos="2700655" algn="l"/>
                        </a:tabLst>
                      </a:pPr>
                      <a:r>
                        <a:rPr lang="zh-CN" sz="2600" kern="100">
                          <a:effectLst/>
                          <a:latin typeface="Times New Roman" panose="02020603050405020304"/>
                          <a:ea typeface="微软雅黑" panose="020B0503020204020204" pitchFamily="34" charset="-122"/>
                          <a:cs typeface="Times New Roman" panose="02020603050405020304"/>
                        </a:rPr>
                        <a:t>实验现象</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50000"/>
                        </a:lnSpc>
                        <a:spcAft>
                          <a:spcPts val="0"/>
                        </a:spcAft>
                        <a:tabLst>
                          <a:tab pos="2700655" algn="l"/>
                        </a:tabLst>
                      </a:pPr>
                      <a:r>
                        <a:rPr lang="en-US" sz="2600" kern="100" dirty="0">
                          <a:effectLst/>
                          <a:latin typeface="宋体" panose="02010600030101010101" pitchFamily="2" charset="-122"/>
                          <a:ea typeface="微软雅黑" panose="020B0503020204020204" pitchFamily="34" charset="-122"/>
                          <a:cs typeface="Times New Roman" panose="02020603050405020304"/>
                        </a:rPr>
                        <a:t>①</a:t>
                      </a:r>
                      <a:r>
                        <a:rPr lang="en-US" sz="2600" kern="100" dirty="0">
                          <a:effectLst/>
                          <a:latin typeface="Times New Roman" panose="02020603050405020304"/>
                          <a:ea typeface="微软雅黑" panose="020B0503020204020204" pitchFamily="34" charset="-122"/>
                          <a:cs typeface="Courier New" panose="02070309020205020404"/>
                        </a:rPr>
                        <a:t>A</a:t>
                      </a:r>
                      <a:r>
                        <a:rPr lang="zh-CN" sz="2600" kern="100" dirty="0">
                          <a:effectLst/>
                          <a:latin typeface="Times New Roman" panose="02020603050405020304"/>
                          <a:ea typeface="微软雅黑" panose="020B0503020204020204" pitchFamily="34" charset="-122"/>
                          <a:cs typeface="Times New Roman" panose="02020603050405020304"/>
                        </a:rPr>
                        <a:t>试管</a:t>
                      </a:r>
                      <a:r>
                        <a:rPr lang="zh-CN" sz="2600" kern="100" dirty="0" smtClean="0">
                          <a:effectLst/>
                          <a:latin typeface="Times New Roman" panose="02020603050405020304"/>
                          <a:ea typeface="微软雅黑" panose="020B0503020204020204" pitchFamily="34" charset="-122"/>
                          <a:cs typeface="Times New Roman" panose="02020603050405020304"/>
                        </a:rPr>
                        <a:t>中</a:t>
                      </a:r>
                      <a:r>
                        <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Times New Roman" panose="02020603050405020304"/>
                          <a:sym typeface="Times New Roman" panose="02020603050405020304"/>
                        </a:rPr>
                        <a:t>_____________________________________</a:t>
                      </a:r>
                      <a:endPar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Times New Roman" panose="02020603050405020304"/>
                        <a:sym typeface="Times New Roman" panose="02020603050405020304"/>
                      </a:endParaRPr>
                    </a:p>
                    <a:p>
                      <a:pPr algn="l">
                        <a:lnSpc>
                          <a:spcPct val="150000"/>
                        </a:lnSpc>
                        <a:spcAft>
                          <a:spcPts val="0"/>
                        </a:spcAft>
                        <a:tabLst>
                          <a:tab pos="2700655" algn="l"/>
                        </a:tabLst>
                      </a:pPr>
                      <a:r>
                        <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Times New Roman" panose="02020603050405020304"/>
                          <a:sym typeface="Times New Roman" panose="02020603050405020304"/>
                        </a:rPr>
                        <a:t>___________________</a:t>
                      </a:r>
                      <a:r>
                        <a:rPr lang="zh-CN" sz="2600" kern="100" dirty="0" smtClean="0">
                          <a:effectLst/>
                          <a:latin typeface="Times New Roman" panose="02020603050405020304"/>
                          <a:ea typeface="微软雅黑" panose="020B0503020204020204" pitchFamily="34" charset="-122"/>
                          <a:cs typeface="Times New Roman" panose="02020603050405020304"/>
                        </a:rPr>
                        <a:t>。</a:t>
                      </a:r>
                      <a:endParaRPr lang="zh-CN" sz="1050" kern="100" dirty="0">
                        <a:effectLst/>
                        <a:latin typeface="宋体" panose="02010600030101010101" pitchFamily="2" charset="-122"/>
                        <a:cs typeface="Courier New" panose="02070309020205020404"/>
                      </a:endParaRPr>
                    </a:p>
                    <a:p>
                      <a:pPr algn="l">
                        <a:lnSpc>
                          <a:spcPct val="150000"/>
                        </a:lnSpc>
                        <a:spcAft>
                          <a:spcPts val="0"/>
                        </a:spcAft>
                        <a:tabLst>
                          <a:tab pos="2700655" algn="l"/>
                        </a:tabLst>
                      </a:pPr>
                      <a:r>
                        <a:rPr lang="en-US" sz="2600" kern="100" dirty="0">
                          <a:effectLst/>
                          <a:latin typeface="宋体" panose="02010600030101010101" pitchFamily="2" charset="-122"/>
                          <a:ea typeface="微软雅黑" panose="020B0503020204020204" pitchFamily="34" charset="-122"/>
                          <a:cs typeface="Times New Roman" panose="02020603050405020304"/>
                        </a:rPr>
                        <a:t>②</a:t>
                      </a:r>
                      <a:r>
                        <a:rPr lang="en-US" sz="2600" kern="100" dirty="0">
                          <a:effectLst/>
                          <a:latin typeface="Times New Roman" panose="02020603050405020304"/>
                          <a:ea typeface="微软雅黑" panose="020B0503020204020204" pitchFamily="34" charset="-122"/>
                          <a:cs typeface="Courier New" panose="02070309020205020404"/>
                        </a:rPr>
                        <a:t>B</a:t>
                      </a:r>
                      <a:r>
                        <a:rPr lang="zh-CN" sz="2600" kern="100" dirty="0">
                          <a:effectLst/>
                          <a:latin typeface="Times New Roman" panose="02020603050405020304"/>
                          <a:ea typeface="微软雅黑" panose="020B0503020204020204" pitchFamily="34" charset="-122"/>
                          <a:cs typeface="Times New Roman" panose="02020603050405020304"/>
                        </a:rPr>
                        <a:t>试管</a:t>
                      </a:r>
                      <a:r>
                        <a:rPr lang="zh-CN" sz="2600" kern="100" dirty="0" smtClean="0">
                          <a:effectLst/>
                          <a:latin typeface="Times New Roman" panose="02020603050405020304"/>
                          <a:ea typeface="微软雅黑" panose="020B0503020204020204" pitchFamily="34" charset="-122"/>
                          <a:cs typeface="Times New Roman" panose="02020603050405020304"/>
                        </a:rPr>
                        <a:t>中</a:t>
                      </a:r>
                      <a:r>
                        <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Times New Roman" panose="02020603050405020304"/>
                          <a:sym typeface="Times New Roman" panose="02020603050405020304"/>
                        </a:rPr>
                        <a:t>____________________</a:t>
                      </a:r>
                      <a:r>
                        <a:rPr lang="zh-CN" sz="2600" kern="100" dirty="0" smtClean="0">
                          <a:effectLst/>
                          <a:latin typeface="Times New Roman" panose="02020603050405020304"/>
                          <a:ea typeface="微软雅黑" panose="020B0503020204020204" pitchFamily="34" charset="-122"/>
                          <a:cs typeface="Times New Roman" panose="02020603050405020304"/>
                        </a:rPr>
                        <a:t>。</a:t>
                      </a:r>
                      <a:endParaRPr lang="zh-CN" sz="1050" kern="100"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r>
              <a:tr h="0">
                <a:tc>
                  <a:txBody>
                    <a:bodyPr/>
                    <a:lstStyle/>
                    <a:p>
                      <a:pPr algn="ctr">
                        <a:lnSpc>
                          <a:spcPct val="150000"/>
                        </a:lnSpc>
                        <a:spcAft>
                          <a:spcPts val="0"/>
                        </a:spcAft>
                        <a:tabLst>
                          <a:tab pos="2700655" algn="l"/>
                        </a:tabLst>
                      </a:pPr>
                      <a:r>
                        <a:rPr lang="zh-CN" sz="2600" kern="100">
                          <a:effectLst/>
                          <a:latin typeface="Times New Roman" panose="02020603050405020304"/>
                          <a:ea typeface="微软雅黑" panose="020B0503020204020204" pitchFamily="34" charset="-122"/>
                          <a:cs typeface="Times New Roman" panose="02020603050405020304"/>
                        </a:rPr>
                        <a:t>实验结论</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50000"/>
                        </a:lnSpc>
                        <a:spcAft>
                          <a:spcPts val="0"/>
                        </a:spcAft>
                        <a:tabLst>
                          <a:tab pos="2700655" algn="l"/>
                        </a:tabLst>
                      </a:pPr>
                      <a:r>
                        <a:rPr lang="zh-CN" sz="2600" kern="100">
                          <a:effectLst/>
                          <a:latin typeface="Times New Roman" panose="02020603050405020304"/>
                          <a:ea typeface="微软雅黑" panose="020B0503020204020204" pitchFamily="34" charset="-122"/>
                          <a:cs typeface="Times New Roman" panose="02020603050405020304"/>
                        </a:rPr>
                        <a:t>在不同的反应条件下</a:t>
                      </a:r>
                      <a:r>
                        <a:rPr lang="en-US" sz="2600" kern="100">
                          <a:effectLst/>
                          <a:latin typeface="Times New Roman" panose="02020603050405020304"/>
                          <a:ea typeface="微软雅黑" panose="020B0503020204020204" pitchFamily="34" charset="-122"/>
                          <a:cs typeface="Courier New" panose="02070309020205020404"/>
                        </a:rPr>
                        <a:t>,FeSO</a:t>
                      </a:r>
                      <a:r>
                        <a:rPr lang="en-US" sz="2600" kern="100" baseline="-25000">
                          <a:effectLst/>
                          <a:latin typeface="Times New Roman" panose="02020603050405020304"/>
                          <a:ea typeface="微软雅黑" panose="020B0503020204020204" pitchFamily="34" charset="-122"/>
                          <a:cs typeface="Courier New" panose="02070309020205020404"/>
                        </a:rPr>
                        <a:t>4</a:t>
                      </a:r>
                      <a:r>
                        <a:rPr lang="zh-CN" sz="2600" kern="100">
                          <a:effectLst/>
                          <a:latin typeface="Times New Roman" panose="02020603050405020304"/>
                          <a:ea typeface="微软雅黑" panose="020B0503020204020204" pitchFamily="34" charset="-122"/>
                          <a:cs typeface="Times New Roman" panose="02020603050405020304"/>
                        </a:rPr>
                        <a:t>溶液与</a:t>
                      </a:r>
                      <a:r>
                        <a:rPr lang="en-US" sz="2600" kern="100">
                          <a:effectLst/>
                          <a:latin typeface="Times New Roman" panose="02020603050405020304"/>
                          <a:ea typeface="微软雅黑" panose="020B0503020204020204" pitchFamily="34" charset="-122"/>
                          <a:cs typeface="Courier New" panose="02070309020205020404"/>
                        </a:rPr>
                        <a:t>NaOH</a:t>
                      </a:r>
                      <a:r>
                        <a:rPr lang="zh-CN" sz="2600" kern="100">
                          <a:effectLst/>
                          <a:latin typeface="Times New Roman" panose="02020603050405020304"/>
                          <a:ea typeface="微软雅黑" panose="020B0503020204020204" pitchFamily="34" charset="-122"/>
                          <a:cs typeface="Times New Roman" panose="02020603050405020304"/>
                        </a:rPr>
                        <a:t>溶液反应的实验现象不同</a:t>
                      </a:r>
                      <a:r>
                        <a:rPr lang="en-US" sz="2600" kern="100">
                          <a:effectLst/>
                          <a:latin typeface="Times New Roman" panose="02020603050405020304"/>
                          <a:ea typeface="微软雅黑" panose="020B0503020204020204" pitchFamily="34" charset="-122"/>
                          <a:cs typeface="Courier New" panose="02070309020205020404"/>
                        </a:rPr>
                        <a:t>,</a:t>
                      </a:r>
                      <a:r>
                        <a:rPr lang="zh-CN" sz="2600" kern="100">
                          <a:effectLst/>
                          <a:latin typeface="Times New Roman" panose="02020603050405020304"/>
                          <a:ea typeface="微软雅黑" panose="020B0503020204020204" pitchFamily="34" charset="-122"/>
                          <a:cs typeface="Times New Roman" panose="02020603050405020304"/>
                        </a:rPr>
                        <a:t>得到的产物也不同</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r>
              <a:tr h="0">
                <a:tc>
                  <a:txBody>
                    <a:bodyPr/>
                    <a:lstStyle/>
                    <a:p>
                      <a:pPr algn="ctr">
                        <a:lnSpc>
                          <a:spcPct val="150000"/>
                        </a:lnSpc>
                        <a:spcAft>
                          <a:spcPts val="0"/>
                        </a:spcAft>
                        <a:tabLst>
                          <a:tab pos="2700655" algn="l"/>
                        </a:tabLst>
                      </a:pPr>
                      <a:r>
                        <a:rPr lang="zh-CN" sz="2600" kern="100">
                          <a:effectLst/>
                          <a:latin typeface="Times New Roman" panose="02020603050405020304"/>
                          <a:ea typeface="微软雅黑" panose="020B0503020204020204" pitchFamily="34" charset="-122"/>
                          <a:cs typeface="Times New Roman" panose="02020603050405020304"/>
                        </a:rPr>
                        <a:t>反应的离子方程式</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tabLst>
                          <a:tab pos="2700655" algn="l"/>
                        </a:tabLst>
                      </a:pPr>
                      <a:r>
                        <a:rPr lang="en-US" sz="2600" kern="100" dirty="0">
                          <a:effectLst/>
                          <a:latin typeface="Times New Roman" panose="02020603050405020304"/>
                          <a:ea typeface="微软雅黑" panose="020B0503020204020204" pitchFamily="34" charset="-122"/>
                          <a:cs typeface="Courier New" panose="02070309020205020404"/>
                        </a:rPr>
                        <a:t>Fe</a:t>
                      </a:r>
                      <a:r>
                        <a:rPr lang="en-US" sz="2600" kern="100" baseline="30000" dirty="0">
                          <a:effectLst/>
                          <a:latin typeface="Times New Roman" panose="02020603050405020304"/>
                          <a:ea typeface="微软雅黑" panose="020B0503020204020204" pitchFamily="34" charset="-122"/>
                          <a:cs typeface="Courier New" panose="02070309020205020404"/>
                        </a:rPr>
                        <a:t>2</a:t>
                      </a:r>
                      <a:r>
                        <a:rPr lang="zh-CN" sz="2600" kern="100" baseline="30000" dirty="0">
                          <a:effectLst/>
                          <a:latin typeface="Times New Roman" panose="02020603050405020304"/>
                          <a:ea typeface="微软雅黑" panose="020B0503020204020204" pitchFamily="34" charset="-122"/>
                          <a:cs typeface="Times New Roman" panose="02020603050405020304"/>
                        </a:rPr>
                        <a:t>＋</a:t>
                      </a:r>
                      <a:r>
                        <a:rPr lang="zh-CN" sz="2600" kern="100" dirty="0">
                          <a:effectLst/>
                          <a:latin typeface="Times New Roman" panose="02020603050405020304"/>
                          <a:ea typeface="微软雅黑" panose="020B0503020204020204" pitchFamily="34" charset="-122"/>
                          <a:cs typeface="Times New Roman" panose="02020603050405020304"/>
                        </a:rPr>
                        <a:t>＋</a:t>
                      </a:r>
                      <a:r>
                        <a:rPr lang="en-US" sz="2600" kern="100" dirty="0">
                          <a:effectLst/>
                          <a:latin typeface="Times New Roman" panose="02020603050405020304"/>
                          <a:ea typeface="微软雅黑" panose="020B0503020204020204" pitchFamily="34" charset="-122"/>
                          <a:cs typeface="Courier New" panose="02070309020205020404"/>
                        </a:rPr>
                        <a:t>2OH</a:t>
                      </a:r>
                      <a:r>
                        <a:rPr lang="zh-CN" sz="2600" kern="100" baseline="30000" dirty="0">
                          <a:effectLst/>
                          <a:latin typeface="Times New Roman" panose="02020603050405020304"/>
                          <a:ea typeface="微软雅黑" panose="020B0503020204020204" pitchFamily="34" charset="-122"/>
                          <a:cs typeface="Times New Roman" panose="02020603050405020304"/>
                        </a:rPr>
                        <a:t>－</a:t>
                      </a:r>
                      <a:r>
                        <a:rPr lang="en-US" sz="2600" kern="100" spc="-80" dirty="0">
                          <a:effectLst/>
                          <a:latin typeface="Times New Roman" panose="02020603050405020304"/>
                          <a:ea typeface="微软雅黑" panose="020B0503020204020204" pitchFamily="34" charset="-122"/>
                          <a:cs typeface="Courier New" panose="02070309020205020404"/>
                        </a:rPr>
                        <a:t>==</a:t>
                      </a:r>
                      <a:r>
                        <a:rPr lang="en-US" sz="2600" kern="100" dirty="0">
                          <a:effectLst/>
                          <a:latin typeface="Times New Roman" panose="02020603050405020304"/>
                          <a:ea typeface="微软雅黑" panose="020B0503020204020204" pitchFamily="34" charset="-122"/>
                          <a:cs typeface="Courier New" panose="02070309020205020404"/>
                        </a:rPr>
                        <a:t>=Fe(OH)</a:t>
                      </a:r>
                      <a:r>
                        <a:rPr lang="en-US" sz="2600" kern="100" baseline="-25000" dirty="0">
                          <a:effectLst/>
                          <a:latin typeface="Times New Roman" panose="02020603050405020304"/>
                          <a:ea typeface="微软雅黑" panose="020B0503020204020204" pitchFamily="34" charset="-122"/>
                          <a:cs typeface="Courier New" panose="02070309020205020404"/>
                        </a:rPr>
                        <a:t>2</a:t>
                      </a:r>
                      <a:r>
                        <a:rPr lang="en-US" sz="2600" kern="100" dirty="0">
                          <a:effectLst/>
                          <a:latin typeface="宋体" panose="02010600030101010101" pitchFamily="2" charset="-122"/>
                          <a:ea typeface="微软雅黑" panose="020B0503020204020204" pitchFamily="34" charset="-122"/>
                          <a:cs typeface="Times New Roman" panose="02020603050405020304"/>
                        </a:rPr>
                        <a:t>↓</a:t>
                      </a:r>
                      <a:endParaRPr lang="zh-CN" sz="1050" kern="100"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r>
            </a:tbl>
          </a:graphicData>
        </a:graphic>
      </p:graphicFrame>
      <p:pic>
        <p:nvPicPr>
          <p:cNvPr id="1028" name="Picture 4" descr="E:\李燕燕\2022\PPT\2023（春） 化学 必修 第二册 苏教版（新教材） 冀 双选\SJ430.TIF"/>
          <p:cNvPicPr>
            <a:picLocks noChangeAspect="1" noChangeArrowheads="1"/>
          </p:cNvPicPr>
          <p:nvPr/>
        </p:nvPicPr>
        <p:blipFill>
          <a:blip r:embed="rId1" r:link="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05412" y="1158246"/>
            <a:ext cx="1589794" cy="128299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E:\李燕燕\2022\PPT\2023（春） 化学 必修 第二册 苏教版（新教材） 冀 双选\SJ431.TIF"/>
          <p:cNvPicPr>
            <a:picLocks noChangeAspect="1" noChangeArrowheads="1"/>
          </p:cNvPicPr>
          <p:nvPr/>
        </p:nvPicPr>
        <p:blipFill>
          <a:blip r:embed="rId3" r:link="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08046" y="1121070"/>
            <a:ext cx="1561902" cy="1436392"/>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3532374" y="2706324"/>
            <a:ext cx="7899724" cy="1292662"/>
          </a:xfrm>
          <a:prstGeom prst="rect">
            <a:avLst/>
          </a:prstGeom>
        </p:spPr>
        <p:txBody>
          <a:bodyPr wrap="square">
            <a:spAutoFit/>
          </a:bodyPr>
          <a:lstStyle/>
          <a:p>
            <a:pPr>
              <a:lnSpc>
                <a:spcPct val="150000"/>
              </a:lnSpc>
            </a:pPr>
            <a:r>
              <a:rPr lang="en-US" altLang="zh-CN" sz="2600" b="1" kern="100" dirty="0" smtClean="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                  </a:t>
            </a:r>
            <a:r>
              <a:rPr lang="zh-CN" altLang="zh-CN" sz="2600" b="1" kern="100" dirty="0" smtClean="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开始</a:t>
            </a:r>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生成白色絮状沉淀</a:t>
            </a:r>
            <a:r>
              <a:rPr lang="en-US" altLang="zh-CN" sz="2600" b="1"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a:t>
            </a:r>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逐步变成灰绿色</a:t>
            </a:r>
            <a:r>
              <a:rPr lang="en-US" altLang="zh-CN" sz="2600" b="1"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a:t>
            </a:r>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最后变成红褐色沉淀</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5" name="矩形 4"/>
          <p:cNvSpPr/>
          <p:nvPr/>
        </p:nvSpPr>
        <p:spPr>
          <a:xfrm>
            <a:off x="5195091" y="4017489"/>
            <a:ext cx="3185487"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有白色絮状沉淀生成</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473226"/>
            <a:ext cx="11654075" cy="1248394"/>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15.</a:t>
            </a:r>
            <a:r>
              <a:rPr lang="en-US" altLang="zh-CN" sz="2600" b="1" kern="100" dirty="0" smtClean="0">
                <a:latin typeface="Times New Roman" panose="02020603050405020304"/>
                <a:ea typeface="楷体_GB2312"/>
                <a:cs typeface="Courier New" panose="02070309020205020404"/>
              </a:rPr>
              <a:t>(</a:t>
            </a:r>
            <a:r>
              <a:rPr lang="en-US" altLang="zh-CN" sz="2600" b="1" kern="100" dirty="0">
                <a:latin typeface="Times New Roman" panose="02020603050405020304"/>
                <a:ea typeface="楷体_GB2312"/>
                <a:cs typeface="Courier New" panose="02070309020205020404"/>
              </a:rPr>
              <a:t>2023·</a:t>
            </a:r>
            <a:r>
              <a:rPr lang="zh-CN" altLang="zh-CN" sz="2600" b="1" kern="100" dirty="0">
                <a:latin typeface="Times New Roman" panose="02020603050405020304"/>
                <a:ea typeface="楷体_GB2312"/>
                <a:cs typeface="Times New Roman" panose="02020603050405020304"/>
              </a:rPr>
              <a:t>洛阳孟津一中高一期末</a:t>
            </a:r>
            <a:r>
              <a:rPr lang="en-US" altLang="zh-CN" sz="2600" b="1" kern="100" dirty="0">
                <a:latin typeface="Times New Roman" panose="02020603050405020304"/>
                <a:ea typeface="楷体_GB231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长期放置的</a:t>
            </a:r>
            <a:r>
              <a:rPr lang="en-US" altLang="zh-CN" sz="2600" kern="100" dirty="0">
                <a:latin typeface="Times New Roman" panose="02020603050405020304"/>
                <a:ea typeface="微软雅黑" panose="020B0503020204020204" pitchFamily="34" charset="-122"/>
                <a:cs typeface="Courier New" panose="02070309020205020404"/>
              </a:rPr>
              <a:t>FeSO</a:t>
            </a:r>
            <a:r>
              <a:rPr lang="en-US" altLang="zh-CN" sz="2600" kern="100" baseline="-25000" dirty="0">
                <a:latin typeface="Times New Roman" panose="02020603050405020304"/>
                <a:ea typeface="微软雅黑" panose="020B0503020204020204" pitchFamily="34" charset="-122"/>
                <a:cs typeface="Courier New" panose="02070309020205020404"/>
              </a:rPr>
              <a:t>4</a:t>
            </a:r>
            <a:r>
              <a:rPr lang="zh-CN" altLang="zh-CN" sz="2600" kern="100" dirty="0">
                <a:latin typeface="Times New Roman" panose="02020603050405020304"/>
                <a:ea typeface="微软雅黑" panose="020B0503020204020204" pitchFamily="34" charset="-122"/>
                <a:cs typeface="Times New Roman" panose="02020603050405020304"/>
              </a:rPr>
              <a:t>溶液易被氧化而变质。某兴趣小组分别对新制和久置的两瓶</a:t>
            </a:r>
            <a:r>
              <a:rPr lang="en-US" altLang="zh-CN" sz="2600" kern="100" dirty="0">
                <a:latin typeface="Times New Roman" panose="02020603050405020304"/>
                <a:ea typeface="微软雅黑" panose="020B0503020204020204" pitchFamily="34" charset="-122"/>
                <a:cs typeface="Courier New" panose="02070309020205020404"/>
              </a:rPr>
              <a:t>FeSO</a:t>
            </a:r>
            <a:r>
              <a:rPr lang="en-US" altLang="zh-CN" sz="2600" kern="100" baseline="-25000" dirty="0">
                <a:latin typeface="Times New Roman" panose="02020603050405020304"/>
                <a:ea typeface="微软雅黑" panose="020B0503020204020204" pitchFamily="34" charset="-122"/>
                <a:cs typeface="Courier New" panose="02070309020205020404"/>
              </a:rPr>
              <a:t>4</a:t>
            </a:r>
            <a:r>
              <a:rPr lang="zh-CN" altLang="zh-CN" sz="2600" kern="100" dirty="0">
                <a:latin typeface="Times New Roman" panose="02020603050405020304"/>
                <a:ea typeface="微软雅黑" panose="020B0503020204020204" pitchFamily="34" charset="-122"/>
                <a:cs typeface="Times New Roman" panose="02020603050405020304"/>
              </a:rPr>
              <a:t>溶液进行了如表实验。</a:t>
            </a:r>
            <a:endParaRPr lang="zh-CN" altLang="zh-CN" sz="1050" kern="100" dirty="0">
              <a:effectLst/>
              <a:latin typeface="宋体" panose="02010600030101010101" pitchFamily="2" charset="-122"/>
              <a:cs typeface="Courier New" panose="02070309020205020404"/>
            </a:endParaRPr>
          </a:p>
        </p:txBody>
      </p:sp>
      <p:sp>
        <p:nvSpPr>
          <p:cNvPr id="9" name="矩形 8"/>
          <p:cNvSpPr/>
          <p:nvPr/>
        </p:nvSpPr>
        <p:spPr>
          <a:xfrm>
            <a:off x="514493" y="1685199"/>
            <a:ext cx="11219977" cy="648230"/>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Ⅰ</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分别取</a:t>
            </a:r>
            <a:r>
              <a:rPr lang="en-US" altLang="zh-CN" sz="2600" kern="100" dirty="0">
                <a:latin typeface="Times New Roman" panose="02020603050405020304"/>
                <a:ea typeface="微软雅黑" panose="020B0503020204020204" pitchFamily="34" charset="-122"/>
                <a:cs typeface="Courier New" panose="02070309020205020404"/>
              </a:rPr>
              <a:t>2 mL</a:t>
            </a:r>
            <a:r>
              <a:rPr lang="zh-CN" altLang="zh-CN" sz="2600" kern="100" dirty="0">
                <a:latin typeface="Times New Roman" panose="02020603050405020304"/>
                <a:ea typeface="微软雅黑" panose="020B0503020204020204" pitchFamily="34" charset="-122"/>
                <a:cs typeface="Times New Roman" panose="02020603050405020304"/>
              </a:rPr>
              <a:t>新制的</a:t>
            </a:r>
            <a:r>
              <a:rPr lang="en-US" altLang="zh-CN" sz="2600" kern="100" dirty="0">
                <a:latin typeface="Times New Roman" panose="02020603050405020304"/>
                <a:ea typeface="微软雅黑" panose="020B0503020204020204" pitchFamily="34" charset="-122"/>
                <a:cs typeface="Courier New" panose="02070309020205020404"/>
              </a:rPr>
              <a:t>FeSO</a:t>
            </a:r>
            <a:r>
              <a:rPr lang="en-US" altLang="zh-CN" sz="2600" kern="100" baseline="-25000" dirty="0">
                <a:latin typeface="Times New Roman" panose="02020603050405020304"/>
                <a:ea typeface="微软雅黑" panose="020B0503020204020204" pitchFamily="34" charset="-122"/>
                <a:cs typeface="Courier New" panose="02070309020205020404"/>
              </a:rPr>
              <a:t>4</a:t>
            </a:r>
            <a:r>
              <a:rPr lang="zh-CN" altLang="zh-CN" sz="2600" kern="100" dirty="0">
                <a:latin typeface="Times New Roman" panose="02020603050405020304"/>
                <a:ea typeface="微软雅黑" panose="020B0503020204020204" pitchFamily="34" charset="-122"/>
                <a:cs typeface="Times New Roman" panose="02020603050405020304"/>
              </a:rPr>
              <a:t>溶液于三支试管中，进行如图实验</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graphicFrame>
        <p:nvGraphicFramePr>
          <p:cNvPr id="4" name="表格 3"/>
          <p:cNvGraphicFramePr>
            <a:graphicFrameLocks noGrp="1"/>
          </p:cNvGraphicFramePr>
          <p:nvPr/>
        </p:nvGraphicFramePr>
        <p:xfrm>
          <a:off x="874539" y="2481070"/>
          <a:ext cx="10261311" cy="3725269"/>
        </p:xfrm>
        <a:graphic>
          <a:graphicData uri="http://schemas.openxmlformats.org/drawingml/2006/table">
            <a:tbl>
              <a:tblPr/>
              <a:tblGrid>
                <a:gridCol w="1620207"/>
                <a:gridCol w="1620207"/>
                <a:gridCol w="3780483"/>
                <a:gridCol w="3240414"/>
              </a:tblGrid>
              <a:tr h="1065306">
                <a:tc rowSpan="4">
                  <a:txBody>
                    <a:bodyPr/>
                    <a:lstStyle/>
                    <a:p>
                      <a:pPr algn="ctr">
                        <a:lnSpc>
                          <a:spcPct val="150000"/>
                        </a:lnSpc>
                        <a:spcAft>
                          <a:spcPts val="0"/>
                        </a:spcAft>
                        <a:tabLst>
                          <a:tab pos="2610485" algn="l"/>
                        </a:tabLst>
                      </a:pPr>
                      <a:endParaRPr lang="en-US" sz="2600" kern="100" dirty="0">
                        <a:effectLst/>
                        <a:latin typeface="Times New Roman" panose="02020603050405020304"/>
                        <a:ea typeface="微软雅黑" panose="020B0503020204020204" pitchFamily="34" charset="-122"/>
                        <a:cs typeface="Courier New" panose="02070309020205020404"/>
                      </a:endParaRPr>
                    </a:p>
                  </a:txBody>
                  <a:tcPr marL="30730" marR="307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实验</a:t>
                      </a:r>
                      <a:endParaRPr lang="zh-CN" sz="2600" kern="100">
                        <a:effectLst/>
                        <a:latin typeface="宋体" panose="02010600030101010101" pitchFamily="2" charset="-122"/>
                        <a:cs typeface="Courier New" panose="02070309020205020404"/>
                      </a:endParaRPr>
                    </a:p>
                  </a:txBody>
                  <a:tcPr marL="30730" marR="307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试剂</a:t>
                      </a:r>
                      <a:r>
                        <a:rPr lang="en-US" sz="2600" kern="100">
                          <a:effectLst/>
                          <a:latin typeface="Times New Roman" panose="02020603050405020304"/>
                          <a:ea typeface="微软雅黑" panose="020B0503020204020204" pitchFamily="34" charset="-122"/>
                          <a:cs typeface="Courier New" panose="02070309020205020404"/>
                        </a:rPr>
                        <a:t>X</a:t>
                      </a:r>
                      <a:endParaRPr lang="zh-CN" sz="2600" kern="100">
                        <a:effectLst/>
                        <a:latin typeface="宋体" panose="02010600030101010101" pitchFamily="2" charset="-122"/>
                        <a:cs typeface="Courier New" panose="02070309020205020404"/>
                      </a:endParaRPr>
                    </a:p>
                  </a:txBody>
                  <a:tcPr marL="30730" marR="307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实验现象</a:t>
                      </a:r>
                      <a:endParaRPr lang="zh-CN" sz="2600" kern="100">
                        <a:effectLst/>
                        <a:latin typeface="宋体" panose="02010600030101010101" pitchFamily="2" charset="-122"/>
                        <a:cs typeface="Courier New" panose="02070309020205020404"/>
                      </a:endParaRPr>
                    </a:p>
                  </a:txBody>
                  <a:tcPr marL="30730" marR="307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8979">
                <a:tc vMerge="1">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实验</a:t>
                      </a:r>
                      <a:r>
                        <a:rPr lang="en-US" sz="2600" kern="100">
                          <a:effectLst/>
                          <a:latin typeface="宋体" panose="02010600030101010101" pitchFamily="2" charset="-122"/>
                          <a:ea typeface="微软雅黑" panose="020B0503020204020204" pitchFamily="34" charset="-122"/>
                          <a:cs typeface="Times New Roman" panose="02020603050405020304"/>
                        </a:rPr>
                        <a:t>ⅰ</a:t>
                      </a:r>
                      <a:endParaRPr lang="zh-CN" sz="2600" kern="100">
                        <a:effectLst/>
                        <a:latin typeface="宋体" panose="02010600030101010101" pitchFamily="2" charset="-122"/>
                        <a:cs typeface="Courier New" panose="02070309020205020404"/>
                      </a:endParaRPr>
                    </a:p>
                  </a:txBody>
                  <a:tcPr marL="30730" marR="307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1 mL 1mol/L NaOH</a:t>
                      </a:r>
                      <a:r>
                        <a:rPr lang="zh-CN" sz="2600" kern="100">
                          <a:effectLst/>
                          <a:latin typeface="Times New Roman" panose="02020603050405020304"/>
                          <a:ea typeface="微软雅黑" panose="020B0503020204020204" pitchFamily="34" charset="-122"/>
                          <a:cs typeface="Times New Roman" panose="02020603050405020304"/>
                        </a:rPr>
                        <a:t>溶液</a:t>
                      </a:r>
                      <a:endParaRPr lang="zh-CN" sz="2600" kern="100">
                        <a:effectLst/>
                        <a:latin typeface="宋体" panose="02010600030101010101" pitchFamily="2" charset="-122"/>
                        <a:cs typeface="Courier New" panose="02070309020205020404"/>
                      </a:endParaRPr>
                    </a:p>
                  </a:txBody>
                  <a:tcPr marL="30730" marR="307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现象</a:t>
                      </a:r>
                      <a:r>
                        <a:rPr lang="en-US" sz="2600" kern="100">
                          <a:effectLst/>
                          <a:latin typeface="Times New Roman" panose="02020603050405020304"/>
                          <a:ea typeface="微软雅黑" panose="020B0503020204020204" pitchFamily="34" charset="-122"/>
                          <a:cs typeface="Courier New" panose="02070309020205020404"/>
                        </a:rPr>
                        <a:t>a</a:t>
                      </a:r>
                      <a:endParaRPr lang="zh-CN" sz="2600" kern="100">
                        <a:effectLst/>
                        <a:latin typeface="宋体" panose="02010600030101010101" pitchFamily="2" charset="-122"/>
                        <a:cs typeface="Courier New" panose="02070309020205020404"/>
                      </a:endParaRPr>
                    </a:p>
                  </a:txBody>
                  <a:tcPr marL="30730" marR="307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2264">
                <a:tc vMerge="1">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实验</a:t>
                      </a:r>
                      <a:r>
                        <a:rPr lang="en-US" sz="2600" kern="100">
                          <a:effectLst/>
                          <a:latin typeface="宋体" panose="02010600030101010101" pitchFamily="2" charset="-122"/>
                          <a:ea typeface="微软雅黑" panose="020B0503020204020204" pitchFamily="34" charset="-122"/>
                          <a:cs typeface="Times New Roman" panose="02020603050405020304"/>
                        </a:rPr>
                        <a:t>ⅱ</a:t>
                      </a:r>
                      <a:endParaRPr lang="zh-CN" sz="2600" kern="100">
                        <a:effectLst/>
                        <a:latin typeface="宋体" panose="02010600030101010101" pitchFamily="2" charset="-122"/>
                        <a:cs typeface="Courier New" panose="02070309020205020404"/>
                      </a:endParaRPr>
                    </a:p>
                  </a:txBody>
                  <a:tcPr marL="30730" marR="307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dirty="0">
                          <a:effectLst/>
                          <a:latin typeface="Times New Roman" panose="02020603050405020304"/>
                          <a:ea typeface="微软雅黑" panose="020B0503020204020204" pitchFamily="34" charset="-122"/>
                          <a:cs typeface="Courier New" panose="02070309020205020404"/>
                        </a:rPr>
                        <a:t>5</a:t>
                      </a:r>
                      <a:r>
                        <a:rPr lang="zh-CN" sz="2600" kern="100" dirty="0">
                          <a:effectLst/>
                          <a:latin typeface="Times New Roman" panose="02020603050405020304"/>
                          <a:ea typeface="微软雅黑" panose="020B0503020204020204" pitchFamily="34" charset="-122"/>
                          <a:cs typeface="Times New Roman" panose="02020603050405020304"/>
                        </a:rPr>
                        <a:t>滴酸性</a:t>
                      </a:r>
                      <a:r>
                        <a:rPr lang="en-US" sz="2600" kern="100" dirty="0">
                          <a:effectLst/>
                          <a:latin typeface="Times New Roman" panose="02020603050405020304"/>
                          <a:ea typeface="微软雅黑" panose="020B0503020204020204" pitchFamily="34" charset="-122"/>
                          <a:cs typeface="Courier New" panose="02070309020205020404"/>
                        </a:rPr>
                        <a:t>KMnO</a:t>
                      </a:r>
                      <a:r>
                        <a:rPr lang="en-US" sz="2600" kern="100" baseline="-25000" dirty="0">
                          <a:effectLst/>
                          <a:latin typeface="Times New Roman" panose="02020603050405020304"/>
                          <a:ea typeface="微软雅黑" panose="020B0503020204020204" pitchFamily="34" charset="-122"/>
                          <a:cs typeface="Courier New" panose="02070309020205020404"/>
                        </a:rPr>
                        <a:t>4</a:t>
                      </a:r>
                      <a:r>
                        <a:rPr lang="zh-CN" sz="2600" kern="100" dirty="0">
                          <a:effectLst/>
                          <a:latin typeface="Times New Roman" panose="02020603050405020304"/>
                          <a:ea typeface="微软雅黑" panose="020B0503020204020204" pitchFamily="34" charset="-122"/>
                          <a:cs typeface="Times New Roman" panose="02020603050405020304"/>
                        </a:rPr>
                        <a:t>溶液</a:t>
                      </a:r>
                      <a:endParaRPr lang="zh-CN" sz="2600" kern="100" dirty="0">
                        <a:effectLst/>
                        <a:latin typeface="宋体" panose="02010600030101010101" pitchFamily="2" charset="-122"/>
                        <a:cs typeface="Courier New" panose="02070309020205020404"/>
                      </a:endParaRPr>
                    </a:p>
                  </a:txBody>
                  <a:tcPr marL="30730" marR="307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现象</a:t>
                      </a:r>
                      <a:r>
                        <a:rPr lang="en-US" sz="2600" kern="100">
                          <a:effectLst/>
                          <a:latin typeface="Times New Roman" panose="02020603050405020304"/>
                          <a:ea typeface="微软雅黑" panose="020B0503020204020204" pitchFamily="34" charset="-122"/>
                          <a:cs typeface="Courier New" panose="02070309020205020404"/>
                        </a:rPr>
                        <a:t>b</a:t>
                      </a:r>
                      <a:r>
                        <a:rPr lang="zh-CN" sz="2600" kern="100">
                          <a:effectLst/>
                          <a:latin typeface="Times New Roman" panose="02020603050405020304"/>
                          <a:ea typeface="微软雅黑" panose="020B0503020204020204" pitchFamily="34" charset="-122"/>
                          <a:cs typeface="Times New Roman" panose="02020603050405020304"/>
                        </a:rPr>
                        <a:t>：紫色褪去</a:t>
                      </a:r>
                      <a:endParaRPr lang="zh-CN" sz="2600" kern="100">
                        <a:effectLst/>
                        <a:latin typeface="宋体" panose="02010600030101010101" pitchFamily="2" charset="-122"/>
                        <a:cs typeface="Courier New" panose="02070309020205020404"/>
                      </a:endParaRPr>
                    </a:p>
                  </a:txBody>
                  <a:tcPr marL="30730" marR="307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8979">
                <a:tc vMerge="1">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实验</a:t>
                      </a:r>
                      <a:r>
                        <a:rPr lang="en-US" sz="2600" kern="100">
                          <a:effectLst/>
                          <a:latin typeface="宋体" panose="02010600030101010101" pitchFamily="2" charset="-122"/>
                          <a:ea typeface="微软雅黑" panose="020B0503020204020204" pitchFamily="34" charset="-122"/>
                          <a:cs typeface="Times New Roman" panose="02020603050405020304"/>
                        </a:rPr>
                        <a:t>ⅲ</a:t>
                      </a:r>
                      <a:endParaRPr lang="zh-CN" sz="2600" kern="100">
                        <a:effectLst/>
                        <a:latin typeface="宋体" panose="02010600030101010101" pitchFamily="2" charset="-122"/>
                        <a:cs typeface="Courier New" panose="02070309020205020404"/>
                      </a:endParaRPr>
                    </a:p>
                  </a:txBody>
                  <a:tcPr marL="30730" marR="307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依次加入</a:t>
                      </a:r>
                      <a:r>
                        <a:rPr lang="en-US" sz="2600" kern="100">
                          <a:effectLst/>
                          <a:latin typeface="Times New Roman" panose="02020603050405020304"/>
                          <a:ea typeface="微软雅黑" panose="020B0503020204020204" pitchFamily="34" charset="-122"/>
                          <a:cs typeface="Courier New" panose="02070309020205020404"/>
                        </a:rPr>
                        <a:t>5</a:t>
                      </a:r>
                      <a:r>
                        <a:rPr lang="zh-CN" sz="2600" kern="100">
                          <a:effectLst/>
                          <a:latin typeface="Times New Roman" panose="02020603050405020304"/>
                          <a:ea typeface="微软雅黑" panose="020B0503020204020204" pitchFamily="34" charset="-122"/>
                          <a:cs typeface="Times New Roman" panose="02020603050405020304"/>
                        </a:rPr>
                        <a:t>滴</a:t>
                      </a:r>
                      <a:r>
                        <a:rPr lang="en-US" sz="2600" kern="100">
                          <a:effectLst/>
                          <a:latin typeface="Times New Roman" panose="02020603050405020304"/>
                          <a:ea typeface="微软雅黑" panose="020B0503020204020204" pitchFamily="34" charset="-122"/>
                          <a:cs typeface="Courier New" panose="02070309020205020404"/>
                        </a:rPr>
                        <a:t>KSCN</a:t>
                      </a:r>
                      <a:r>
                        <a:rPr lang="zh-CN" sz="2600" kern="100">
                          <a:effectLst/>
                          <a:latin typeface="Times New Roman" panose="02020603050405020304"/>
                          <a:ea typeface="微软雅黑" panose="020B0503020204020204" pitchFamily="34" charset="-122"/>
                          <a:cs typeface="Times New Roman" panose="02020603050405020304"/>
                        </a:rPr>
                        <a:t>溶液、</a:t>
                      </a:r>
                      <a:r>
                        <a:rPr lang="en-US" sz="2600" kern="100">
                          <a:effectLst/>
                          <a:latin typeface="Times New Roman" panose="02020603050405020304"/>
                          <a:ea typeface="微软雅黑" panose="020B0503020204020204" pitchFamily="34" charset="-122"/>
                          <a:cs typeface="Courier New" panose="02070309020205020404"/>
                        </a:rPr>
                        <a:t>5</a:t>
                      </a:r>
                      <a:r>
                        <a:rPr lang="zh-CN" sz="2600" kern="100">
                          <a:effectLst/>
                          <a:latin typeface="Times New Roman" panose="02020603050405020304"/>
                          <a:ea typeface="微软雅黑" panose="020B0503020204020204" pitchFamily="34" charset="-122"/>
                          <a:cs typeface="Times New Roman" panose="02020603050405020304"/>
                        </a:rPr>
                        <a:t>滴氯水</a:t>
                      </a:r>
                      <a:endParaRPr lang="zh-CN" sz="2600" kern="100">
                        <a:effectLst/>
                        <a:latin typeface="宋体" panose="02010600030101010101" pitchFamily="2" charset="-122"/>
                        <a:cs typeface="Courier New" panose="02070309020205020404"/>
                      </a:endParaRPr>
                    </a:p>
                  </a:txBody>
                  <a:tcPr marL="30730" marR="307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dirty="0">
                          <a:effectLst/>
                          <a:latin typeface="Times New Roman" panose="02020603050405020304"/>
                          <a:ea typeface="微软雅黑" panose="020B0503020204020204" pitchFamily="34" charset="-122"/>
                          <a:cs typeface="Times New Roman" panose="02020603050405020304"/>
                        </a:rPr>
                        <a:t>现象</a:t>
                      </a:r>
                      <a:r>
                        <a:rPr lang="en-US" sz="2600" kern="100" dirty="0">
                          <a:effectLst/>
                          <a:latin typeface="Times New Roman" panose="02020603050405020304"/>
                          <a:ea typeface="微软雅黑" panose="020B0503020204020204" pitchFamily="34" charset="-122"/>
                          <a:cs typeface="Courier New" panose="02070309020205020404"/>
                        </a:rPr>
                        <a:t>c</a:t>
                      </a:r>
                      <a:endParaRPr lang="zh-CN" sz="2600" kern="100" dirty="0">
                        <a:effectLst/>
                        <a:latin typeface="宋体" panose="02010600030101010101" pitchFamily="2" charset="-122"/>
                        <a:cs typeface="Courier New" panose="02070309020205020404"/>
                      </a:endParaRPr>
                    </a:p>
                  </a:txBody>
                  <a:tcPr marL="30730" marR="307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7346" name="图片 286" descr="说明: SJ542"/>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82911" y="3452469"/>
            <a:ext cx="1231812" cy="1400553"/>
          </a:xfrm>
          <a:prstGeom prst="rect">
            <a:avLst/>
          </a:prstGeom>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34486" y="501097"/>
            <a:ext cx="11521456" cy="3123908"/>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方案</a:t>
            </a:r>
            <a:r>
              <a:rPr lang="en-US" altLang="zh-CN" sz="2600" kern="100" dirty="0">
                <a:latin typeface="宋体" panose="02010600030101010101" pitchFamily="2" charset="-122"/>
                <a:ea typeface="微软雅黑" panose="020B0503020204020204" pitchFamily="34" charset="-122"/>
                <a:cs typeface="Times New Roman" panose="02020603050405020304"/>
              </a:rPr>
              <a:t>ⅰ</a:t>
            </a:r>
            <a:r>
              <a:rPr lang="zh-CN" altLang="zh-CN" sz="2600" kern="100" dirty="0">
                <a:latin typeface="Times New Roman" panose="02020603050405020304"/>
                <a:ea typeface="微软雅黑" panose="020B0503020204020204" pitchFamily="34" charset="-122"/>
                <a:cs typeface="Times New Roman" panose="02020603050405020304"/>
              </a:rPr>
              <a:t>中，现象</a:t>
            </a: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是立即产生白色沉淀，白色沉淀逐渐变为灰绿色，最终变为红褐色。白色沉淀的化学式是</a:t>
            </a:r>
            <a:r>
              <a:rPr lang="en-US" altLang="zh-CN" sz="2600" kern="100" dirty="0">
                <a:latin typeface="Times New Roman" panose="02020603050405020304"/>
                <a:ea typeface="微软雅黑" panose="020B0503020204020204" pitchFamily="34" charset="-122"/>
                <a:cs typeface="Courier New" panose="02070309020205020404"/>
              </a:rPr>
              <a:t>____________</a:t>
            </a:r>
            <a:r>
              <a:rPr lang="zh-CN" altLang="zh-CN" sz="2600" kern="100" dirty="0">
                <a:latin typeface="Times New Roman" panose="02020603050405020304"/>
                <a:ea typeface="微软雅黑" panose="020B0503020204020204" pitchFamily="34" charset="-122"/>
                <a:cs typeface="Times New Roman" panose="02020603050405020304"/>
              </a:rPr>
              <a:t>，最终变为红褐色的化学方程式是</a:t>
            </a:r>
            <a:r>
              <a:rPr lang="en-US" altLang="zh-CN" sz="2600" kern="100" dirty="0" smtClean="0">
                <a:latin typeface="Times New Roman" panose="02020603050405020304"/>
                <a:ea typeface="微软雅黑" panose="020B0503020204020204" pitchFamily="34" charset="-122"/>
                <a:cs typeface="Courier New" panose="02070309020205020404"/>
              </a:rPr>
              <a:t>____________________________________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方案</a:t>
            </a:r>
            <a:r>
              <a:rPr lang="en-US" altLang="zh-CN" sz="2600" kern="100" dirty="0">
                <a:latin typeface="宋体" panose="02010600030101010101" pitchFamily="2" charset="-122"/>
                <a:ea typeface="微软雅黑" panose="020B0503020204020204" pitchFamily="34" charset="-122"/>
                <a:cs typeface="Times New Roman" panose="02020603050405020304"/>
              </a:rPr>
              <a:t>ⅲ</a:t>
            </a:r>
            <a:r>
              <a:rPr lang="zh-CN" altLang="zh-CN" sz="2600" kern="100" dirty="0">
                <a:latin typeface="Times New Roman" panose="02020603050405020304"/>
                <a:ea typeface="微软雅黑" panose="020B0503020204020204" pitchFamily="34" charset="-122"/>
                <a:cs typeface="Times New Roman" panose="02020603050405020304"/>
              </a:rPr>
              <a:t>的实验现象是</a:t>
            </a:r>
            <a:r>
              <a:rPr lang="en-US" altLang="zh-CN" sz="2600" kern="100" dirty="0" smtClean="0">
                <a:latin typeface="Times New Roman" panose="02020603050405020304"/>
                <a:ea typeface="微软雅黑" panose="020B0503020204020204" pitchFamily="34" charset="-122"/>
                <a:cs typeface="Courier New" panose="02070309020205020404"/>
              </a:rPr>
              <a:t>_______________________________________________</a:t>
            </a:r>
            <a:r>
              <a:rPr lang="zh-CN" altLang="zh-CN" sz="2600" kern="100" dirty="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zh-CN" altLang="zh-CN" sz="2600" kern="100" dirty="0">
                <a:latin typeface="Times New Roman" panose="02020603050405020304"/>
                <a:ea typeface="微软雅黑" panose="020B0503020204020204" pitchFamily="34" charset="-122"/>
                <a:cs typeface="Times New Roman" panose="02020603050405020304"/>
              </a:rPr>
              <a:t>写出氯水参与反应的离子方程式：</a:t>
            </a:r>
            <a:r>
              <a:rPr lang="en-US" altLang="zh-CN" sz="2600" kern="100" dirty="0" smtClean="0">
                <a:latin typeface="Times New Roman" panose="02020603050405020304"/>
                <a:ea typeface="微软雅黑" panose="020B0503020204020204" pitchFamily="34" charset="-122"/>
                <a:cs typeface="Courier New" panose="02070309020205020404"/>
              </a:rPr>
              <a:t>___________________________________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
        <p:nvSpPr>
          <p:cNvPr id="5" name="矩形 4"/>
          <p:cNvSpPr/>
          <p:nvPr/>
        </p:nvSpPr>
        <p:spPr>
          <a:xfrm>
            <a:off x="5664507" y="1152995"/>
            <a:ext cx="1330814" cy="492443"/>
          </a:xfrm>
          <a:prstGeom prst="rect">
            <a:avLst/>
          </a:prstGeom>
        </p:spPr>
        <p:txBody>
          <a:bodyPr wrap="none">
            <a:spAutoFit/>
          </a:bodyPr>
          <a:lstStyle/>
          <a:p>
            <a:r>
              <a:rPr lang="en-US" altLang="zh-CN" sz="2600" dirty="0">
                <a:solidFill>
                  <a:srgbClr val="C00000"/>
                </a:solidFill>
                <a:latin typeface="Times New Roman" panose="02020603050405020304"/>
                <a:ea typeface="微软雅黑" panose="020B0503020204020204" pitchFamily="34" charset="-122"/>
              </a:rPr>
              <a:t>Fe(OH)</a:t>
            </a:r>
            <a:r>
              <a:rPr lang="en-US" altLang="zh-CN" sz="2600" baseline="-25000" dirty="0">
                <a:solidFill>
                  <a:srgbClr val="C00000"/>
                </a:solidFill>
                <a:latin typeface="Times New Roman" panose="02020603050405020304"/>
                <a:ea typeface="微软雅黑" panose="020B0503020204020204" pitchFamily="34" charset="-122"/>
              </a:rPr>
              <a:t>2</a:t>
            </a:r>
            <a:endParaRPr lang="zh-CN" altLang="en-US" sz="2600" dirty="0"/>
          </a:p>
        </p:txBody>
      </p:sp>
      <p:sp>
        <p:nvSpPr>
          <p:cNvPr id="6" name="矩形 5"/>
          <p:cNvSpPr/>
          <p:nvPr/>
        </p:nvSpPr>
        <p:spPr>
          <a:xfrm>
            <a:off x="1054562" y="1616864"/>
            <a:ext cx="5128648" cy="617477"/>
          </a:xfrm>
          <a:prstGeom prst="rect">
            <a:avLst/>
          </a:prstGeom>
        </p:spPr>
        <p:txBody>
          <a:bodyPr wrap="none">
            <a:spAutoFit/>
          </a:bodyPr>
          <a:lstStyle/>
          <a:p>
            <a:pPr algn="just">
              <a:lnSpc>
                <a:spcPct val="150000"/>
              </a:lnSpc>
              <a:spcAft>
                <a:spcPts val="0"/>
              </a:spcAft>
              <a:tabLst>
                <a:tab pos="2610485" algn="l"/>
              </a:tabLst>
            </a:pPr>
            <a:r>
              <a:rPr lang="en-US" altLang="zh-CN" sz="2600" kern="100" dirty="0">
                <a:solidFill>
                  <a:srgbClr val="C00000"/>
                </a:solidFill>
                <a:latin typeface="Times New Roman" panose="02020603050405020304"/>
                <a:ea typeface="微软雅黑" panose="020B0503020204020204" pitchFamily="34" charset="-122"/>
                <a:cs typeface="Courier New" panose="02070309020205020404"/>
              </a:rPr>
              <a:t>4Fe(OH)</a:t>
            </a:r>
            <a:r>
              <a:rPr lang="en-US" altLang="zh-CN" sz="2600" kern="100" baseline="-25000" dirty="0">
                <a:solidFill>
                  <a:srgbClr val="C00000"/>
                </a:solidFill>
                <a:latin typeface="Times New Roman" panose="02020603050405020304"/>
                <a:ea typeface="微软雅黑" panose="020B0503020204020204" pitchFamily="34" charset="-122"/>
                <a:cs typeface="Courier New" panose="02070309020205020404"/>
              </a:rPr>
              <a:t>2</a:t>
            </a:r>
            <a:r>
              <a:rPr lang="zh-CN" altLang="zh-CN" sz="2600" kern="100" dirty="0">
                <a:solidFill>
                  <a:srgbClr val="C00000"/>
                </a:solidFill>
                <a:latin typeface="Times New Roman" panose="02020603050405020304"/>
                <a:ea typeface="微软雅黑" panose="020B0503020204020204" pitchFamily="34" charset="-122"/>
                <a:cs typeface="Times New Roman" panose="02020603050405020304"/>
              </a:rPr>
              <a:t>＋</a:t>
            </a:r>
            <a:r>
              <a:rPr lang="en-US" altLang="zh-CN" sz="2600" kern="100" dirty="0">
                <a:solidFill>
                  <a:srgbClr val="C00000"/>
                </a:solidFill>
                <a:latin typeface="Times New Roman" panose="02020603050405020304"/>
                <a:ea typeface="微软雅黑" panose="020B0503020204020204" pitchFamily="34" charset="-122"/>
                <a:cs typeface="Courier New" panose="02070309020205020404"/>
              </a:rPr>
              <a:t>O</a:t>
            </a:r>
            <a:r>
              <a:rPr lang="en-US" altLang="zh-CN" sz="2600" kern="100" baseline="-25000" dirty="0">
                <a:solidFill>
                  <a:srgbClr val="C00000"/>
                </a:solidFill>
                <a:latin typeface="Times New Roman" panose="02020603050405020304"/>
                <a:ea typeface="微软雅黑" panose="020B0503020204020204" pitchFamily="34" charset="-122"/>
                <a:cs typeface="Courier New" panose="02070309020205020404"/>
              </a:rPr>
              <a:t>2</a:t>
            </a:r>
            <a:r>
              <a:rPr lang="zh-CN" altLang="zh-CN" sz="2600" kern="100" dirty="0">
                <a:solidFill>
                  <a:srgbClr val="C00000"/>
                </a:solidFill>
                <a:latin typeface="Times New Roman" panose="02020603050405020304"/>
                <a:ea typeface="微软雅黑" panose="020B0503020204020204" pitchFamily="34" charset="-122"/>
                <a:cs typeface="Times New Roman" panose="02020603050405020304"/>
              </a:rPr>
              <a:t>＋</a:t>
            </a:r>
            <a:r>
              <a:rPr lang="en-US" altLang="zh-CN" sz="2600" kern="100" dirty="0">
                <a:solidFill>
                  <a:srgbClr val="C00000"/>
                </a:solidFill>
                <a:latin typeface="Times New Roman" panose="02020603050405020304"/>
                <a:ea typeface="微软雅黑" panose="020B0503020204020204" pitchFamily="34" charset="-122"/>
                <a:cs typeface="Courier New" panose="02070309020205020404"/>
              </a:rPr>
              <a:t>2H</a:t>
            </a:r>
            <a:r>
              <a:rPr lang="en-US" altLang="zh-CN" sz="2600" kern="100" baseline="-25000" dirty="0">
                <a:solidFill>
                  <a:srgbClr val="C00000"/>
                </a:solidFill>
                <a:latin typeface="Times New Roman" panose="02020603050405020304"/>
                <a:ea typeface="微软雅黑" panose="020B0503020204020204" pitchFamily="34" charset="-122"/>
                <a:cs typeface="Courier New" panose="02070309020205020404"/>
              </a:rPr>
              <a:t>2</a:t>
            </a:r>
            <a:r>
              <a:rPr lang="en-US" altLang="zh-CN" sz="2600" kern="100" dirty="0">
                <a:solidFill>
                  <a:srgbClr val="C00000"/>
                </a:solidFill>
                <a:latin typeface="Times New Roman" panose="02020603050405020304"/>
                <a:ea typeface="微软雅黑" panose="020B0503020204020204" pitchFamily="34" charset="-122"/>
                <a:cs typeface="Courier New" panose="02070309020205020404"/>
              </a:rPr>
              <a:t>O</a:t>
            </a:r>
            <a:r>
              <a:rPr lang="en-US" altLang="zh-CN" sz="2600" kern="100" spc="-80" dirty="0">
                <a:solidFill>
                  <a:srgbClr val="C00000"/>
                </a:solidFill>
                <a:latin typeface="Times New Roman" panose="02020603050405020304"/>
                <a:ea typeface="微软雅黑" panose="020B0503020204020204" pitchFamily="34" charset="-122"/>
                <a:cs typeface="Courier New" panose="02070309020205020404"/>
              </a:rPr>
              <a:t>==</a:t>
            </a:r>
            <a:r>
              <a:rPr lang="en-US" altLang="zh-CN" sz="2600" kern="100" dirty="0">
                <a:solidFill>
                  <a:srgbClr val="C00000"/>
                </a:solidFill>
                <a:latin typeface="Times New Roman" panose="02020603050405020304"/>
                <a:ea typeface="微软雅黑" panose="020B0503020204020204" pitchFamily="34" charset="-122"/>
                <a:cs typeface="Courier New" panose="02070309020205020404"/>
              </a:rPr>
              <a:t>=</a:t>
            </a:r>
            <a:r>
              <a:rPr lang="en-US" altLang="zh-CN" sz="2600" kern="100" dirty="0" smtClean="0">
                <a:solidFill>
                  <a:srgbClr val="C00000"/>
                </a:solidFill>
                <a:latin typeface="Times New Roman" panose="02020603050405020304"/>
                <a:ea typeface="微软雅黑" panose="020B0503020204020204" pitchFamily="34" charset="-122"/>
                <a:cs typeface="Courier New" panose="02070309020205020404"/>
              </a:rPr>
              <a:t>4Fe(OH)</a:t>
            </a:r>
            <a:r>
              <a:rPr lang="en-US" altLang="zh-CN" sz="2600" kern="100" baseline="-25000" dirty="0" smtClean="0">
                <a:solidFill>
                  <a:srgbClr val="C00000"/>
                </a:solidFill>
                <a:latin typeface="Times New Roman" panose="02020603050405020304"/>
                <a:ea typeface="微软雅黑" panose="020B0503020204020204" pitchFamily="34" charset="-122"/>
                <a:cs typeface="Courier New" panose="02070309020205020404"/>
              </a:rPr>
              <a:t>3</a:t>
            </a:r>
            <a:endParaRPr lang="zh-CN" altLang="zh-CN" sz="1050" kern="100" dirty="0">
              <a:latin typeface="宋体" panose="02010600030101010101" pitchFamily="2" charset="-122"/>
              <a:cs typeface="Courier New" panose="02070309020205020404"/>
            </a:endParaRPr>
          </a:p>
        </p:txBody>
      </p:sp>
      <p:sp>
        <p:nvSpPr>
          <p:cNvPr id="7" name="矩形 6"/>
          <p:cNvSpPr/>
          <p:nvPr/>
        </p:nvSpPr>
        <p:spPr>
          <a:xfrm>
            <a:off x="4026948" y="2272248"/>
            <a:ext cx="7828994" cy="692497"/>
          </a:xfrm>
          <a:prstGeom prst="rect">
            <a:avLst/>
          </a:prstGeom>
        </p:spPr>
        <p:txBody>
          <a:bodyPr wrap="square">
            <a:spAutoFit/>
          </a:bodyPr>
          <a:lstStyle/>
          <a:p>
            <a:pPr algn="just">
              <a:lnSpc>
                <a:spcPct val="150000"/>
              </a:lnSpc>
              <a:spcAft>
                <a:spcPts val="0"/>
              </a:spcAft>
              <a:tabLst>
                <a:tab pos="2610485" algn="l"/>
              </a:tabLst>
            </a:pP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加入</a:t>
            </a:r>
            <a:r>
              <a:rPr lang="en-US" altLang="zh-CN" sz="2600" dirty="0">
                <a:solidFill>
                  <a:srgbClr val="C00000"/>
                </a:solidFill>
                <a:latin typeface="Times New Roman" panose="02020603050405020304"/>
                <a:ea typeface="微软雅黑" panose="020B0503020204020204" pitchFamily="34" charset="-122"/>
              </a:rPr>
              <a:t>KSCN</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后无明显</a:t>
            </a:r>
            <a:r>
              <a:rPr lang="zh-CN" altLang="zh-CN" sz="2600" dirty="0" smtClean="0">
                <a:solidFill>
                  <a:srgbClr val="C00000"/>
                </a:solidFill>
                <a:latin typeface="Times New Roman" panose="02020603050405020304"/>
                <a:ea typeface="微软雅黑" panose="020B0503020204020204" pitchFamily="34" charset="-122"/>
                <a:cs typeface="Times New Roman" panose="02020603050405020304"/>
              </a:rPr>
              <a:t>现象</a:t>
            </a:r>
            <a:r>
              <a:rPr lang="en-US" altLang="zh-CN" sz="2600" dirty="0" smtClean="0">
                <a:solidFill>
                  <a:srgbClr val="C00000"/>
                </a:solidFill>
                <a:latin typeface="Times New Roman" panose="02020603050405020304"/>
                <a:ea typeface="微软雅黑" panose="020B0503020204020204" pitchFamily="34" charset="-122"/>
                <a:cs typeface="Times New Roman" panose="02020603050405020304"/>
              </a:rPr>
              <a:t>,</a:t>
            </a:r>
            <a:r>
              <a:rPr lang="zh-CN" altLang="zh-CN" sz="2600" dirty="0" smtClean="0">
                <a:solidFill>
                  <a:srgbClr val="C00000"/>
                </a:solidFill>
                <a:latin typeface="Times New Roman" panose="02020603050405020304"/>
                <a:ea typeface="微软雅黑" panose="020B0503020204020204" pitchFamily="34" charset="-122"/>
                <a:cs typeface="Times New Roman" panose="02020603050405020304"/>
              </a:rPr>
              <a:t>加入</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氯水后溶液变成血红色</a:t>
            </a:r>
            <a:endParaRPr lang="zh-CN" altLang="zh-CN" sz="1050" kern="100" dirty="0">
              <a:latin typeface="宋体" panose="02010600030101010101" pitchFamily="2" charset="-122"/>
              <a:cs typeface="Courier New" panose="02070309020205020404"/>
            </a:endParaRPr>
          </a:p>
        </p:txBody>
      </p:sp>
      <p:sp>
        <p:nvSpPr>
          <p:cNvPr id="8" name="矩形 7"/>
          <p:cNvSpPr/>
          <p:nvPr/>
        </p:nvSpPr>
        <p:spPr>
          <a:xfrm>
            <a:off x="5799555" y="2841120"/>
            <a:ext cx="4256157" cy="692497"/>
          </a:xfrm>
          <a:prstGeom prst="rect">
            <a:avLst/>
          </a:prstGeom>
        </p:spPr>
        <p:txBody>
          <a:bodyPr wrap="square">
            <a:spAutoFit/>
          </a:bodyPr>
          <a:lstStyle/>
          <a:p>
            <a:pPr algn="just">
              <a:lnSpc>
                <a:spcPct val="150000"/>
              </a:lnSpc>
              <a:spcAft>
                <a:spcPts val="0"/>
              </a:spcAft>
              <a:tabLst>
                <a:tab pos="2610485" algn="l"/>
              </a:tabLst>
            </a:pPr>
            <a:r>
              <a:rPr lang="en-US" altLang="zh-CN" sz="2600">
                <a:solidFill>
                  <a:srgbClr val="C00000"/>
                </a:solidFill>
                <a:latin typeface="Times New Roman" panose="02020603050405020304"/>
                <a:ea typeface="微软雅黑" panose="020B0503020204020204" pitchFamily="34" charset="-122"/>
              </a:rPr>
              <a:t>Cl</a:t>
            </a:r>
            <a:r>
              <a:rPr lang="en-US" altLang="zh-CN" sz="2600" baseline="-25000">
                <a:solidFill>
                  <a:srgbClr val="C00000"/>
                </a:solidFill>
                <a:latin typeface="Times New Roman" panose="02020603050405020304"/>
                <a:ea typeface="微软雅黑" panose="020B0503020204020204" pitchFamily="34" charset="-122"/>
              </a:rPr>
              <a:t>2</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a:t>
            </a:r>
            <a:r>
              <a:rPr lang="en-US" altLang="zh-CN" sz="2600" dirty="0">
                <a:solidFill>
                  <a:srgbClr val="C00000"/>
                </a:solidFill>
                <a:latin typeface="Times New Roman" panose="02020603050405020304"/>
                <a:ea typeface="微软雅黑" panose="020B0503020204020204" pitchFamily="34" charset="-122"/>
              </a:rPr>
              <a:t>2Fe</a:t>
            </a:r>
            <a:r>
              <a:rPr lang="en-US" altLang="zh-CN" sz="2600" baseline="30000" dirty="0">
                <a:solidFill>
                  <a:srgbClr val="C00000"/>
                </a:solidFill>
                <a:latin typeface="Times New Roman" panose="02020603050405020304"/>
                <a:ea typeface="微软雅黑" panose="020B0503020204020204" pitchFamily="34" charset="-122"/>
              </a:rPr>
              <a:t>2</a:t>
            </a:r>
            <a:r>
              <a:rPr lang="zh-CN" altLang="zh-CN" sz="2600" baseline="30000" dirty="0">
                <a:solidFill>
                  <a:srgbClr val="C00000"/>
                </a:solidFill>
                <a:latin typeface="Times New Roman" panose="02020603050405020304"/>
                <a:ea typeface="微软雅黑" panose="020B0503020204020204" pitchFamily="34" charset="-122"/>
                <a:cs typeface="Times New Roman" panose="02020603050405020304"/>
              </a:rPr>
              <a:t>＋</a:t>
            </a:r>
            <a:r>
              <a:rPr lang="en-US" altLang="zh-CN" sz="2600" spc="-80" dirty="0">
                <a:solidFill>
                  <a:srgbClr val="C00000"/>
                </a:solidFill>
                <a:latin typeface="Times New Roman" panose="02020603050405020304"/>
                <a:ea typeface="微软雅黑" panose="020B0503020204020204" pitchFamily="34" charset="-122"/>
              </a:rPr>
              <a:t>==</a:t>
            </a:r>
            <a:r>
              <a:rPr lang="en-US" altLang="zh-CN" sz="2600" dirty="0">
                <a:solidFill>
                  <a:srgbClr val="C00000"/>
                </a:solidFill>
                <a:latin typeface="Times New Roman" panose="02020603050405020304"/>
                <a:ea typeface="微软雅黑" panose="020B0503020204020204" pitchFamily="34" charset="-122"/>
              </a:rPr>
              <a:t>=2Cl</a:t>
            </a:r>
            <a:r>
              <a:rPr lang="zh-CN" altLang="zh-CN" sz="2600" baseline="30000" dirty="0">
                <a:solidFill>
                  <a:srgbClr val="C00000"/>
                </a:solidFill>
                <a:latin typeface="Times New Roman" panose="02020603050405020304"/>
                <a:ea typeface="微软雅黑" panose="020B0503020204020204" pitchFamily="34" charset="-122"/>
                <a:cs typeface="Times New Roman" panose="02020603050405020304"/>
              </a:rPr>
              <a:t>－</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a:t>
            </a:r>
            <a:r>
              <a:rPr lang="en-US" altLang="zh-CN" sz="2600" dirty="0">
                <a:solidFill>
                  <a:srgbClr val="C00000"/>
                </a:solidFill>
                <a:latin typeface="Times New Roman" panose="02020603050405020304"/>
                <a:ea typeface="微软雅黑" panose="020B0503020204020204" pitchFamily="34" charset="-122"/>
              </a:rPr>
              <a:t>2Fe</a:t>
            </a:r>
            <a:r>
              <a:rPr lang="en-US" altLang="zh-CN" sz="2600" baseline="30000" dirty="0">
                <a:solidFill>
                  <a:srgbClr val="C00000"/>
                </a:solidFill>
                <a:latin typeface="Times New Roman" panose="02020603050405020304"/>
                <a:ea typeface="微软雅黑" panose="020B0503020204020204" pitchFamily="34" charset="-122"/>
              </a:rPr>
              <a:t>3</a:t>
            </a:r>
            <a:r>
              <a:rPr lang="zh-CN" altLang="zh-CN" sz="2600" baseline="30000" dirty="0">
                <a:solidFill>
                  <a:srgbClr val="C00000"/>
                </a:solidFill>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34486" y="622186"/>
            <a:ext cx="11521456" cy="3047990"/>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dirty="0">
                <a:solidFill>
                  <a:srgbClr val="0000FF"/>
                </a:solidFill>
                <a:latin typeface="Times New Roman" panose="02020603050405020304"/>
                <a:ea typeface="黑体" panose="02010609060101010101" charset="-122"/>
                <a:cs typeface="Times New Roman" panose="02020603050405020304"/>
              </a:rPr>
              <a:t>解析</a:t>
            </a:r>
            <a:r>
              <a:rPr lang="zh-CN" altLang="zh-CN" sz="2600" dirty="0">
                <a:latin typeface="Times New Roman" panose="02020603050405020304"/>
                <a:ea typeface="黑体" panose="02010609060101010101" charset="-122"/>
                <a:cs typeface="Times New Roman" panose="02020603050405020304"/>
              </a:rPr>
              <a:t>　</a:t>
            </a:r>
            <a:r>
              <a:rPr lang="en-US" altLang="zh-CN" sz="2600" b="1" dirty="0">
                <a:solidFill>
                  <a:srgbClr val="0000FF"/>
                </a:solidFill>
                <a:latin typeface="宋体" panose="02010600030101010101" pitchFamily="2" charset="-122"/>
                <a:ea typeface="仿宋_GB2312"/>
                <a:cs typeface="Times New Roman" panose="02020603050405020304"/>
              </a:rPr>
              <a:t>Ⅰ</a:t>
            </a:r>
            <a:r>
              <a:rPr lang="en-US" altLang="zh-CN" sz="2600" b="1" dirty="0">
                <a:solidFill>
                  <a:srgbClr val="0000FF"/>
                </a:solidFill>
                <a:latin typeface="Times New Roman" panose="02020603050405020304"/>
                <a:ea typeface="仿宋_GB2312"/>
              </a:rPr>
              <a:t>.(1)</a:t>
            </a:r>
            <a:r>
              <a:rPr lang="zh-CN" altLang="zh-CN" sz="2600" b="1" dirty="0">
                <a:solidFill>
                  <a:srgbClr val="0000FF"/>
                </a:solidFill>
                <a:latin typeface="Times New Roman" panose="02020603050405020304"/>
                <a:ea typeface="仿宋_GB2312"/>
                <a:cs typeface="Times New Roman" panose="02020603050405020304"/>
              </a:rPr>
              <a:t>方案中，现象是立即产生白色沉淀，白色沉淀逐渐变为灰绿色，最终变为红褐色，白色沉淀的化学式是</a:t>
            </a:r>
            <a:r>
              <a:rPr lang="en-US" altLang="zh-CN" sz="2600" b="1" dirty="0">
                <a:solidFill>
                  <a:srgbClr val="0000FF"/>
                </a:solidFill>
                <a:latin typeface="Times New Roman" panose="02020603050405020304"/>
                <a:ea typeface="仿宋_GB2312"/>
              </a:rPr>
              <a:t>Fe(OH)</a:t>
            </a:r>
            <a:r>
              <a:rPr lang="en-US" altLang="zh-CN" sz="2600" b="1" baseline="-25000" dirty="0">
                <a:solidFill>
                  <a:srgbClr val="0000FF"/>
                </a:solidFill>
                <a:latin typeface="Times New Roman" panose="02020603050405020304"/>
                <a:ea typeface="仿宋_GB2312"/>
              </a:rPr>
              <a:t>2</a:t>
            </a:r>
            <a:r>
              <a:rPr lang="zh-CN" altLang="zh-CN" sz="2600" b="1" dirty="0">
                <a:solidFill>
                  <a:srgbClr val="0000FF"/>
                </a:solidFill>
                <a:latin typeface="Times New Roman" panose="02020603050405020304"/>
                <a:ea typeface="仿宋_GB2312"/>
                <a:cs typeface="Times New Roman" panose="02020603050405020304"/>
              </a:rPr>
              <a:t>，最终变为红褐色的化学方程式为</a:t>
            </a:r>
            <a:r>
              <a:rPr lang="en-US" altLang="zh-CN" sz="2600" b="1" dirty="0">
                <a:solidFill>
                  <a:srgbClr val="0000FF"/>
                </a:solidFill>
                <a:latin typeface="Times New Roman" panose="02020603050405020304"/>
                <a:ea typeface="仿宋_GB2312"/>
              </a:rPr>
              <a:t>4Fe(OH)</a:t>
            </a:r>
            <a:r>
              <a:rPr lang="en-US" altLang="zh-CN" sz="2600" b="1" baseline="-25000" dirty="0">
                <a:solidFill>
                  <a:srgbClr val="0000FF"/>
                </a:solidFill>
                <a:latin typeface="Times New Roman" panose="02020603050405020304"/>
                <a:ea typeface="仿宋_GB2312"/>
              </a:rPr>
              <a:t>2</a:t>
            </a:r>
            <a:r>
              <a:rPr lang="zh-CN" altLang="zh-CN" sz="2600" b="1" dirty="0">
                <a:solidFill>
                  <a:srgbClr val="0000FF"/>
                </a:solidFill>
                <a:latin typeface="Times New Roman" panose="02020603050405020304"/>
                <a:ea typeface="仿宋_GB2312"/>
                <a:cs typeface="Times New Roman" panose="02020603050405020304"/>
              </a:rPr>
              <a:t>＋</a:t>
            </a:r>
            <a:r>
              <a:rPr lang="en-US" altLang="zh-CN" sz="2600" b="1" dirty="0">
                <a:solidFill>
                  <a:srgbClr val="0000FF"/>
                </a:solidFill>
                <a:latin typeface="Times New Roman" panose="02020603050405020304"/>
                <a:ea typeface="仿宋_GB2312"/>
              </a:rPr>
              <a:t>O</a:t>
            </a:r>
            <a:r>
              <a:rPr lang="en-US" altLang="zh-CN" sz="2600" b="1" baseline="-25000" dirty="0">
                <a:solidFill>
                  <a:srgbClr val="0000FF"/>
                </a:solidFill>
                <a:latin typeface="Times New Roman" panose="02020603050405020304"/>
                <a:ea typeface="仿宋_GB2312"/>
              </a:rPr>
              <a:t>2</a:t>
            </a:r>
            <a:r>
              <a:rPr lang="zh-CN" altLang="zh-CN" sz="2600" b="1" dirty="0">
                <a:solidFill>
                  <a:srgbClr val="0000FF"/>
                </a:solidFill>
                <a:latin typeface="Times New Roman" panose="02020603050405020304"/>
                <a:ea typeface="仿宋_GB2312"/>
                <a:cs typeface="Times New Roman" panose="02020603050405020304"/>
              </a:rPr>
              <a:t>＋</a:t>
            </a:r>
            <a:r>
              <a:rPr lang="en-US" altLang="zh-CN" sz="2600" b="1" dirty="0">
                <a:solidFill>
                  <a:srgbClr val="0000FF"/>
                </a:solidFill>
                <a:latin typeface="Times New Roman" panose="02020603050405020304"/>
                <a:ea typeface="仿宋_GB2312"/>
              </a:rPr>
              <a:t>2H</a:t>
            </a:r>
            <a:r>
              <a:rPr lang="en-US" altLang="zh-CN" sz="2600" b="1" baseline="-25000" dirty="0">
                <a:solidFill>
                  <a:srgbClr val="0000FF"/>
                </a:solidFill>
                <a:latin typeface="Times New Roman" panose="02020603050405020304"/>
                <a:ea typeface="仿宋_GB2312"/>
              </a:rPr>
              <a:t>2</a:t>
            </a:r>
            <a:r>
              <a:rPr lang="en-US" altLang="zh-CN" sz="2600" b="1" dirty="0">
                <a:solidFill>
                  <a:srgbClr val="0000FF"/>
                </a:solidFill>
                <a:latin typeface="Times New Roman" panose="02020603050405020304"/>
                <a:ea typeface="仿宋_GB2312"/>
              </a:rPr>
              <a:t>O</a:t>
            </a:r>
            <a:r>
              <a:rPr lang="en-US" altLang="zh-CN" sz="2600" b="1" spc="-80" dirty="0">
                <a:solidFill>
                  <a:srgbClr val="0000FF"/>
                </a:solidFill>
                <a:latin typeface="Times New Roman" panose="02020603050405020304"/>
                <a:ea typeface="仿宋_GB2312"/>
              </a:rPr>
              <a:t>==</a:t>
            </a:r>
            <a:r>
              <a:rPr lang="en-US" altLang="zh-CN" sz="2600" b="1" dirty="0">
                <a:solidFill>
                  <a:srgbClr val="0000FF"/>
                </a:solidFill>
                <a:latin typeface="Times New Roman" panose="02020603050405020304"/>
                <a:ea typeface="仿宋_GB2312"/>
              </a:rPr>
              <a:t>=4Fe(OH)</a:t>
            </a:r>
            <a:r>
              <a:rPr lang="en-US" altLang="zh-CN" sz="2600" b="1" baseline="-25000" dirty="0">
                <a:solidFill>
                  <a:srgbClr val="0000FF"/>
                </a:solidFill>
                <a:latin typeface="Times New Roman" panose="02020603050405020304"/>
                <a:ea typeface="仿宋_GB2312"/>
              </a:rPr>
              <a:t>3</a:t>
            </a:r>
            <a:r>
              <a:rPr lang="zh-CN" altLang="zh-CN" sz="2600" b="1" dirty="0">
                <a:solidFill>
                  <a:srgbClr val="0000FF"/>
                </a:solidFill>
                <a:latin typeface="Times New Roman" panose="02020603050405020304"/>
                <a:ea typeface="仿宋_GB2312"/>
                <a:cs typeface="Times New Roman" panose="02020603050405020304"/>
              </a:rPr>
              <a:t>；</a:t>
            </a:r>
            <a:r>
              <a:rPr lang="en-US" altLang="zh-CN" sz="2600" b="1" dirty="0">
                <a:solidFill>
                  <a:srgbClr val="0000FF"/>
                </a:solidFill>
                <a:latin typeface="Times New Roman" panose="02020603050405020304"/>
                <a:ea typeface="仿宋_GB2312"/>
              </a:rPr>
              <a:t>(2)</a:t>
            </a:r>
            <a:r>
              <a:rPr lang="zh-CN" altLang="zh-CN" sz="2600" b="1" dirty="0">
                <a:solidFill>
                  <a:srgbClr val="0000FF"/>
                </a:solidFill>
                <a:latin typeface="Times New Roman" panose="02020603050405020304"/>
                <a:ea typeface="仿宋_GB2312"/>
                <a:cs typeface="Times New Roman" panose="02020603050405020304"/>
              </a:rPr>
              <a:t>方案</a:t>
            </a:r>
            <a:r>
              <a:rPr lang="en-US" altLang="zh-CN" sz="2600" b="1" dirty="0">
                <a:solidFill>
                  <a:srgbClr val="0000FF"/>
                </a:solidFill>
                <a:latin typeface="宋体" panose="02010600030101010101" pitchFamily="2" charset="-122"/>
                <a:ea typeface="仿宋_GB2312"/>
                <a:cs typeface="Times New Roman" panose="02020603050405020304"/>
              </a:rPr>
              <a:t>ⅱ</a:t>
            </a:r>
            <a:r>
              <a:rPr lang="zh-CN" altLang="zh-CN" sz="2600" b="1" dirty="0">
                <a:solidFill>
                  <a:srgbClr val="0000FF"/>
                </a:solidFill>
                <a:latin typeface="Times New Roman" panose="02020603050405020304"/>
                <a:ea typeface="仿宋_GB2312"/>
                <a:cs typeface="Times New Roman" panose="02020603050405020304"/>
              </a:rPr>
              <a:t>的实验现象是：加入</a:t>
            </a:r>
            <a:r>
              <a:rPr lang="en-US" altLang="zh-CN" sz="2600" b="1" dirty="0">
                <a:solidFill>
                  <a:srgbClr val="0000FF"/>
                </a:solidFill>
                <a:latin typeface="Times New Roman" panose="02020603050405020304"/>
                <a:ea typeface="仿宋_GB2312"/>
              </a:rPr>
              <a:t>KSCN</a:t>
            </a:r>
            <a:r>
              <a:rPr lang="zh-CN" altLang="zh-CN" sz="2600" b="1" dirty="0">
                <a:solidFill>
                  <a:srgbClr val="0000FF"/>
                </a:solidFill>
                <a:latin typeface="Times New Roman" panose="02020603050405020304"/>
                <a:ea typeface="仿宋_GB2312"/>
                <a:cs typeface="Times New Roman" panose="02020603050405020304"/>
              </a:rPr>
              <a:t>后无明显现象，加入氯水后溶液变成血红色，证明含亚铁离子，不含铁离子，氯水参与反应的离子方程式为</a:t>
            </a:r>
            <a:r>
              <a:rPr lang="en-US" altLang="zh-CN" sz="2600" b="1" dirty="0">
                <a:solidFill>
                  <a:srgbClr val="0000FF"/>
                </a:solidFill>
                <a:latin typeface="Times New Roman" panose="02020603050405020304"/>
                <a:ea typeface="仿宋_GB2312"/>
              </a:rPr>
              <a:t>Cl</a:t>
            </a:r>
            <a:r>
              <a:rPr lang="en-US" altLang="zh-CN" sz="2600" b="1" baseline="-25000" dirty="0">
                <a:solidFill>
                  <a:srgbClr val="0000FF"/>
                </a:solidFill>
                <a:latin typeface="Times New Roman" panose="02020603050405020304"/>
                <a:ea typeface="仿宋_GB2312"/>
              </a:rPr>
              <a:t>2</a:t>
            </a:r>
            <a:r>
              <a:rPr lang="zh-CN" altLang="zh-CN" sz="2600" b="1" dirty="0">
                <a:solidFill>
                  <a:srgbClr val="0000FF"/>
                </a:solidFill>
                <a:latin typeface="Times New Roman" panose="02020603050405020304"/>
                <a:ea typeface="仿宋_GB2312"/>
                <a:cs typeface="Times New Roman" panose="02020603050405020304"/>
              </a:rPr>
              <a:t>＋</a:t>
            </a:r>
            <a:r>
              <a:rPr lang="en-US" altLang="zh-CN" sz="2600" b="1" dirty="0">
                <a:solidFill>
                  <a:srgbClr val="0000FF"/>
                </a:solidFill>
                <a:latin typeface="Times New Roman" panose="02020603050405020304"/>
                <a:ea typeface="仿宋_GB2312"/>
              </a:rPr>
              <a:t>2Fe</a:t>
            </a:r>
            <a:r>
              <a:rPr lang="en-US" altLang="zh-CN" sz="2600" b="1" baseline="30000" dirty="0">
                <a:solidFill>
                  <a:srgbClr val="0000FF"/>
                </a:solidFill>
                <a:latin typeface="Times New Roman" panose="02020603050405020304"/>
                <a:ea typeface="仿宋_GB2312"/>
              </a:rPr>
              <a:t>2</a:t>
            </a:r>
            <a:r>
              <a:rPr lang="zh-CN" altLang="zh-CN" sz="2600" b="1" baseline="30000" dirty="0">
                <a:solidFill>
                  <a:srgbClr val="0000FF"/>
                </a:solidFill>
                <a:latin typeface="Times New Roman" panose="02020603050405020304"/>
                <a:ea typeface="仿宋_GB2312"/>
                <a:cs typeface="Times New Roman" panose="02020603050405020304"/>
              </a:rPr>
              <a:t>＋</a:t>
            </a:r>
            <a:r>
              <a:rPr lang="en-US" altLang="zh-CN" sz="2600" b="1" spc="-80" dirty="0">
                <a:solidFill>
                  <a:srgbClr val="0000FF"/>
                </a:solidFill>
                <a:latin typeface="Times New Roman" panose="02020603050405020304"/>
                <a:ea typeface="仿宋_GB2312"/>
              </a:rPr>
              <a:t>==</a:t>
            </a:r>
            <a:r>
              <a:rPr lang="en-US" altLang="zh-CN" sz="2600" b="1" dirty="0">
                <a:solidFill>
                  <a:srgbClr val="0000FF"/>
                </a:solidFill>
                <a:latin typeface="Times New Roman" panose="02020603050405020304"/>
                <a:ea typeface="仿宋_GB2312"/>
              </a:rPr>
              <a:t>=2Cl</a:t>
            </a:r>
            <a:r>
              <a:rPr lang="zh-CN" altLang="zh-CN" sz="2600" b="1" baseline="30000" dirty="0">
                <a:solidFill>
                  <a:srgbClr val="0000FF"/>
                </a:solidFill>
                <a:latin typeface="Times New Roman" panose="02020603050405020304"/>
                <a:ea typeface="仿宋_GB2312"/>
                <a:cs typeface="Times New Roman" panose="02020603050405020304"/>
              </a:rPr>
              <a:t>－</a:t>
            </a:r>
            <a:r>
              <a:rPr lang="zh-CN" altLang="zh-CN" sz="2600" b="1" dirty="0">
                <a:solidFill>
                  <a:srgbClr val="0000FF"/>
                </a:solidFill>
                <a:latin typeface="Times New Roman" panose="02020603050405020304"/>
                <a:ea typeface="仿宋_GB2312"/>
                <a:cs typeface="Times New Roman" panose="02020603050405020304"/>
              </a:rPr>
              <a:t>＋</a:t>
            </a:r>
            <a:r>
              <a:rPr lang="en-US" altLang="zh-CN" sz="2600" b="1" dirty="0">
                <a:solidFill>
                  <a:srgbClr val="0000FF"/>
                </a:solidFill>
                <a:latin typeface="Times New Roman" panose="02020603050405020304"/>
                <a:ea typeface="仿宋_GB2312"/>
              </a:rPr>
              <a:t>2Fe</a:t>
            </a:r>
            <a:r>
              <a:rPr lang="en-US" altLang="zh-CN" sz="2600" b="1" baseline="30000" dirty="0">
                <a:solidFill>
                  <a:srgbClr val="0000FF"/>
                </a:solidFill>
                <a:latin typeface="Times New Roman" panose="02020603050405020304"/>
                <a:ea typeface="仿宋_GB2312"/>
              </a:rPr>
              <a:t>3</a:t>
            </a:r>
            <a:r>
              <a:rPr lang="zh-CN" altLang="zh-CN" sz="2600" b="1" baseline="30000" dirty="0">
                <a:solidFill>
                  <a:srgbClr val="0000FF"/>
                </a:solidFill>
                <a:latin typeface="Times New Roman" panose="02020603050405020304"/>
                <a:ea typeface="仿宋_GB2312"/>
                <a:cs typeface="Times New Roman" panose="02020603050405020304"/>
              </a:rPr>
              <a:t>＋</a:t>
            </a:r>
            <a:r>
              <a:rPr lang="zh-CN" altLang="zh-CN" sz="2600" b="1" dirty="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432903"/>
            <a:ext cx="11243394" cy="64823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dirty="0">
                <a:latin typeface="宋体" panose="02010600030101010101" pitchFamily="2" charset="-122"/>
                <a:ea typeface="微软雅黑" panose="020B0503020204020204" pitchFamily="34" charset="-122"/>
                <a:cs typeface="Times New Roman" panose="02020603050405020304"/>
              </a:rPr>
              <a:t>Ⅱ</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微软雅黑" panose="020B0503020204020204" pitchFamily="34" charset="-122"/>
                <a:cs typeface="Times New Roman" panose="02020603050405020304"/>
              </a:rPr>
              <a:t>久置的</a:t>
            </a:r>
            <a:r>
              <a:rPr lang="en-US" altLang="zh-CN" sz="2600" dirty="0">
                <a:latin typeface="Times New Roman" panose="02020603050405020304"/>
                <a:ea typeface="微软雅黑" panose="020B0503020204020204" pitchFamily="34" charset="-122"/>
              </a:rPr>
              <a:t>FeSO</a:t>
            </a:r>
            <a:r>
              <a:rPr lang="en-US" altLang="zh-CN" sz="2600" baseline="-25000" dirty="0">
                <a:latin typeface="Times New Roman" panose="02020603050405020304"/>
                <a:ea typeface="微软雅黑" panose="020B0503020204020204" pitchFamily="34" charset="-122"/>
              </a:rPr>
              <a:t>4</a:t>
            </a:r>
            <a:r>
              <a:rPr lang="zh-CN" altLang="zh-CN" sz="2600" dirty="0">
                <a:latin typeface="Times New Roman" panose="02020603050405020304"/>
                <a:ea typeface="微软雅黑" panose="020B0503020204020204" pitchFamily="34" charset="-122"/>
                <a:cs typeface="Times New Roman" panose="02020603050405020304"/>
              </a:rPr>
              <a:t>溶液。</a:t>
            </a:r>
            <a:endParaRPr lang="zh-CN" altLang="zh-CN" sz="1050" kern="100" dirty="0">
              <a:effectLst/>
              <a:latin typeface="宋体" panose="02010600030101010101" pitchFamily="2" charset="-122"/>
              <a:cs typeface="Courier New" panose="02070309020205020404"/>
            </a:endParaRPr>
          </a:p>
        </p:txBody>
      </p:sp>
      <p:graphicFrame>
        <p:nvGraphicFramePr>
          <p:cNvPr id="4" name="表格 3"/>
          <p:cNvGraphicFramePr>
            <a:graphicFrameLocks noGrp="1"/>
          </p:cNvGraphicFramePr>
          <p:nvPr/>
        </p:nvGraphicFramePr>
        <p:xfrm>
          <a:off x="609600" y="1187295"/>
          <a:ext cx="10971213" cy="2242499"/>
        </p:xfrm>
        <a:graphic>
          <a:graphicData uri="http://schemas.openxmlformats.org/drawingml/2006/table">
            <a:tbl>
              <a:tblPr/>
              <a:tblGrid>
                <a:gridCol w="2124027"/>
                <a:gridCol w="4801763"/>
                <a:gridCol w="2160276"/>
                <a:gridCol w="1885147"/>
              </a:tblGrid>
              <a:tr h="442269">
                <a:tc>
                  <a:txBody>
                    <a:bodyPr/>
                    <a:lstStyle/>
                    <a:p>
                      <a:pPr algn="ctr">
                        <a:lnSpc>
                          <a:spcPct val="100000"/>
                        </a:lnSpc>
                        <a:spcAft>
                          <a:spcPts val="0"/>
                        </a:spcAft>
                        <a:tabLst>
                          <a:tab pos="2610485" algn="l"/>
                        </a:tabLst>
                      </a:pPr>
                      <a:r>
                        <a:rPr lang="zh-CN" sz="2600" kern="100" dirty="0">
                          <a:effectLst/>
                          <a:latin typeface="Times New Roman" panose="02020603050405020304"/>
                          <a:ea typeface="微软雅黑" panose="020B0503020204020204" pitchFamily="34" charset="-122"/>
                          <a:cs typeface="Times New Roman" panose="02020603050405020304"/>
                        </a:rPr>
                        <a:t>实验操作</a:t>
                      </a:r>
                      <a:endParaRPr lang="zh-CN" sz="1050" kern="100"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实验现象</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实验结论</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 </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0115">
                <a:tc>
                  <a:txBody>
                    <a:bodyPr/>
                    <a:lstStyle/>
                    <a:p>
                      <a:pPr algn="ctr">
                        <a:lnSpc>
                          <a:spcPct val="100000"/>
                        </a:lnSpc>
                        <a:spcAft>
                          <a:spcPts val="0"/>
                        </a:spcAft>
                        <a:tabLst>
                          <a:tab pos="2610485" algn="l"/>
                        </a:tabLst>
                      </a:pPr>
                      <a:r>
                        <a:rPr lang="zh-CN" sz="2600" kern="100" dirty="0">
                          <a:effectLst/>
                          <a:latin typeface="Times New Roman" panose="02020603050405020304"/>
                          <a:ea typeface="微软雅黑" panose="020B0503020204020204" pitchFamily="34" charset="-122"/>
                          <a:cs typeface="Times New Roman" panose="02020603050405020304"/>
                        </a:rPr>
                        <a:t>实验</a:t>
                      </a:r>
                      <a:r>
                        <a:rPr lang="en-US" sz="2600" kern="100" dirty="0">
                          <a:effectLst/>
                          <a:latin typeface="宋体" panose="02010600030101010101" pitchFamily="2" charset="-122"/>
                          <a:ea typeface="微软雅黑" panose="020B0503020204020204" pitchFamily="34" charset="-122"/>
                          <a:cs typeface="Times New Roman" panose="02020603050405020304"/>
                        </a:rPr>
                        <a:t>ⅳ</a:t>
                      </a:r>
                      <a:endParaRPr lang="zh-CN" sz="1050" kern="100"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取少量久置的</a:t>
                      </a:r>
                      <a:r>
                        <a:rPr lang="en-US" sz="2600" kern="100">
                          <a:effectLst/>
                          <a:latin typeface="Times New Roman" panose="02020603050405020304"/>
                          <a:ea typeface="微软雅黑" panose="020B0503020204020204" pitchFamily="34" charset="-122"/>
                          <a:cs typeface="Courier New" panose="02070309020205020404"/>
                        </a:rPr>
                        <a:t>FeSO</a:t>
                      </a:r>
                      <a:r>
                        <a:rPr lang="en-US" sz="2600" kern="100" baseline="-25000">
                          <a:effectLst/>
                          <a:latin typeface="Times New Roman" panose="02020603050405020304"/>
                          <a:ea typeface="微软雅黑" panose="020B0503020204020204" pitchFamily="34" charset="-122"/>
                          <a:cs typeface="Courier New" panose="02070309020205020404"/>
                        </a:rPr>
                        <a:t>4</a:t>
                      </a:r>
                      <a:r>
                        <a:rPr lang="zh-CN" sz="2600" kern="100">
                          <a:effectLst/>
                          <a:latin typeface="Times New Roman" panose="02020603050405020304"/>
                          <a:ea typeface="微软雅黑" panose="020B0503020204020204" pitchFamily="34" charset="-122"/>
                          <a:cs typeface="Times New Roman" panose="02020603050405020304"/>
                        </a:rPr>
                        <a:t>溶液于试管中，向其中滴加</a:t>
                      </a:r>
                      <a:r>
                        <a:rPr lang="en-US" sz="2600" kern="100">
                          <a:effectLst/>
                          <a:latin typeface="Times New Roman" panose="02020603050405020304"/>
                          <a:ea typeface="微软雅黑" panose="020B0503020204020204" pitchFamily="34" charset="-122"/>
                          <a:cs typeface="Courier New" panose="02070309020205020404"/>
                        </a:rPr>
                        <a:t>5</a:t>
                      </a:r>
                      <a:r>
                        <a:rPr lang="zh-CN" sz="2600" kern="100">
                          <a:effectLst/>
                          <a:latin typeface="Times New Roman" panose="02020603050405020304"/>
                          <a:ea typeface="微软雅黑" panose="020B0503020204020204" pitchFamily="34" charset="-122"/>
                          <a:cs typeface="Times New Roman" panose="02020603050405020304"/>
                        </a:rPr>
                        <a:t>滴</a:t>
                      </a:r>
                      <a:r>
                        <a:rPr lang="en-US" sz="2600" kern="100">
                          <a:effectLst/>
                          <a:latin typeface="Times New Roman" panose="02020603050405020304"/>
                          <a:ea typeface="微软雅黑" panose="020B0503020204020204" pitchFamily="34" charset="-122"/>
                          <a:cs typeface="Courier New" panose="02070309020205020404"/>
                        </a:rPr>
                        <a:t>KSCN</a:t>
                      </a:r>
                      <a:r>
                        <a:rPr lang="zh-CN" sz="2600" kern="100">
                          <a:effectLst/>
                          <a:latin typeface="Times New Roman" panose="02020603050405020304"/>
                          <a:ea typeface="微软雅黑" panose="020B0503020204020204" pitchFamily="34" charset="-122"/>
                          <a:cs typeface="Times New Roman" panose="02020603050405020304"/>
                        </a:rPr>
                        <a:t>溶液</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溶液变红</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 </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0115">
                <a:tc>
                  <a:txBody>
                    <a:bodyPr/>
                    <a:lstStyle/>
                    <a:p>
                      <a:pPr algn="ctr">
                        <a:lnSpc>
                          <a:spcPct val="100000"/>
                        </a:lnSpc>
                        <a:spcAft>
                          <a:spcPts val="0"/>
                        </a:spcAft>
                        <a:tabLst>
                          <a:tab pos="2610485" algn="l"/>
                        </a:tabLst>
                      </a:pPr>
                      <a:r>
                        <a:rPr lang="zh-CN" sz="2600" kern="100" dirty="0">
                          <a:effectLst/>
                          <a:latin typeface="Times New Roman" panose="02020603050405020304"/>
                          <a:ea typeface="微软雅黑" panose="020B0503020204020204" pitchFamily="34" charset="-122"/>
                          <a:cs typeface="Times New Roman" panose="02020603050405020304"/>
                        </a:rPr>
                        <a:t>实验</a:t>
                      </a:r>
                      <a:r>
                        <a:rPr lang="en-US" sz="2600" kern="100" dirty="0">
                          <a:effectLst/>
                          <a:latin typeface="宋体" panose="02010600030101010101" pitchFamily="2" charset="-122"/>
                          <a:ea typeface="微软雅黑" panose="020B0503020204020204" pitchFamily="34" charset="-122"/>
                          <a:cs typeface="Times New Roman" panose="02020603050405020304"/>
                        </a:rPr>
                        <a:t>ⅴ</a:t>
                      </a:r>
                      <a:endParaRPr lang="zh-CN" sz="1050" kern="100"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____________</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________</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2610485" algn="l"/>
                        </a:tabLst>
                      </a:pPr>
                      <a:r>
                        <a:rPr lang="en-US" sz="2600" kern="100" dirty="0">
                          <a:effectLst/>
                          <a:latin typeface="Times New Roman" panose="02020603050405020304"/>
                          <a:ea typeface="微软雅黑" panose="020B0503020204020204" pitchFamily="34" charset="-122"/>
                          <a:cs typeface="Courier New" panose="02070309020205020404"/>
                        </a:rPr>
                        <a:t>FeSO</a:t>
                      </a:r>
                      <a:r>
                        <a:rPr lang="en-US" sz="2600" kern="100" baseline="-25000" dirty="0">
                          <a:effectLst/>
                          <a:latin typeface="Times New Roman" panose="02020603050405020304"/>
                          <a:ea typeface="微软雅黑" panose="020B0503020204020204" pitchFamily="34" charset="-122"/>
                          <a:cs typeface="Courier New" panose="02070309020205020404"/>
                        </a:rPr>
                        <a:t>4</a:t>
                      </a:r>
                      <a:r>
                        <a:rPr lang="zh-CN" sz="2600" kern="100" dirty="0">
                          <a:effectLst/>
                          <a:latin typeface="Times New Roman" panose="02020603050405020304"/>
                          <a:ea typeface="微软雅黑" panose="020B0503020204020204" pitchFamily="34" charset="-122"/>
                          <a:cs typeface="Times New Roman" panose="02020603050405020304"/>
                        </a:rPr>
                        <a:t>溶液部分变质</a:t>
                      </a:r>
                      <a:endParaRPr lang="zh-CN" sz="1050" kern="100"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矩形 4"/>
          <p:cNvSpPr/>
          <p:nvPr/>
        </p:nvSpPr>
        <p:spPr>
          <a:xfrm>
            <a:off x="432525" y="3480594"/>
            <a:ext cx="11243394" cy="2766118"/>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将上述实验</a:t>
            </a:r>
            <a:r>
              <a:rPr lang="en-US" altLang="zh-CN" sz="2600" kern="100" dirty="0">
                <a:latin typeface="宋体" panose="02010600030101010101" pitchFamily="2" charset="-122"/>
                <a:ea typeface="微软雅黑" panose="020B0503020204020204" pitchFamily="34" charset="-122"/>
                <a:cs typeface="Times New Roman" panose="02020603050405020304"/>
              </a:rPr>
              <a:t>ⅴ</a:t>
            </a:r>
            <a:r>
              <a:rPr lang="zh-CN" altLang="zh-CN" sz="2600" kern="100" dirty="0">
                <a:latin typeface="Times New Roman" panose="02020603050405020304"/>
                <a:ea typeface="微软雅黑" panose="020B0503020204020204" pitchFamily="34" charset="-122"/>
                <a:cs typeface="Times New Roman" panose="02020603050405020304"/>
              </a:rPr>
              <a:t>中的实验操作和现象补充</a:t>
            </a:r>
            <a:r>
              <a:rPr lang="zh-CN" altLang="zh-CN" sz="2600" kern="100" dirty="0" smtClean="0">
                <a:latin typeface="Times New Roman" panose="02020603050405020304"/>
                <a:ea typeface="微软雅黑" panose="020B0503020204020204" pitchFamily="34" charset="-122"/>
                <a:cs typeface="Times New Roman" panose="02020603050405020304"/>
              </a:rPr>
              <a:t>完整</a:t>
            </a:r>
            <a:r>
              <a:rPr lang="en-US" altLang="zh-CN" sz="2600" kern="100" dirty="0" smtClean="0">
                <a:latin typeface="Times New Roman" panose="02020603050405020304"/>
                <a:ea typeface="微软雅黑" panose="020B0503020204020204" pitchFamily="34" charset="-122"/>
                <a:cs typeface="Courier New" panose="02070309020205020404"/>
              </a:rPr>
              <a:t>__________________________</a:t>
            </a:r>
            <a:endParaRPr lang="en-US" altLang="zh-CN" sz="2600" kern="100" dirty="0" smtClean="0">
              <a:latin typeface="Times New Roman" panose="02020603050405020304"/>
              <a:ea typeface="微软雅黑" panose="020B0503020204020204" pitchFamily="34" charset="-122"/>
              <a:cs typeface="Courier New" panose="02070309020205020404"/>
            </a:endParaRPr>
          </a:p>
          <a:p>
            <a:pPr algn="just">
              <a:lnSpc>
                <a:spcPct val="150000"/>
              </a:lnSpc>
              <a:spcAft>
                <a:spcPts val="0"/>
              </a:spcAft>
              <a:tabLst>
                <a:tab pos="2610485" algn="l"/>
              </a:tabLst>
            </a:pPr>
            <a:r>
              <a:rPr lang="en-US" altLang="zh-CN" sz="2600" kern="100" dirty="0" smtClean="0">
                <a:latin typeface="Times New Roman" panose="02020603050405020304"/>
                <a:ea typeface="微软雅黑" panose="020B0503020204020204" pitchFamily="34" charset="-122"/>
                <a:cs typeface="Courier New" panose="02070309020205020404"/>
              </a:rPr>
              <a:t>_______________________________________________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(4)</a:t>
            </a:r>
            <a:r>
              <a:rPr lang="zh-CN" altLang="zh-CN" sz="2600" kern="100" dirty="0">
                <a:latin typeface="Times New Roman" panose="02020603050405020304"/>
                <a:ea typeface="微软雅黑" panose="020B0503020204020204" pitchFamily="34" charset="-122"/>
                <a:cs typeface="Times New Roman" panose="02020603050405020304"/>
              </a:rPr>
              <a:t>若要使部分变质的</a:t>
            </a:r>
            <a:r>
              <a:rPr lang="en-US" altLang="zh-CN" sz="2600" kern="100" dirty="0">
                <a:latin typeface="Times New Roman" panose="02020603050405020304"/>
                <a:ea typeface="微软雅黑" panose="020B0503020204020204" pitchFamily="34" charset="-122"/>
                <a:cs typeface="Courier New" panose="02070309020205020404"/>
              </a:rPr>
              <a:t>FeSO</a:t>
            </a:r>
            <a:r>
              <a:rPr lang="en-US" altLang="zh-CN" sz="2600" kern="100" baseline="-25000" dirty="0">
                <a:latin typeface="Times New Roman" panose="02020603050405020304"/>
                <a:ea typeface="微软雅黑" panose="020B0503020204020204" pitchFamily="34" charset="-122"/>
                <a:cs typeface="Courier New" panose="02070309020205020404"/>
              </a:rPr>
              <a:t>4</a:t>
            </a:r>
            <a:r>
              <a:rPr lang="zh-CN" altLang="zh-CN" sz="2600" kern="100" dirty="0">
                <a:latin typeface="Times New Roman" panose="02020603050405020304"/>
                <a:ea typeface="微软雅黑" panose="020B0503020204020204" pitchFamily="34" charset="-122"/>
                <a:cs typeface="Times New Roman" panose="02020603050405020304"/>
              </a:rPr>
              <a:t>复原，发生反应的离子反应方程式</a:t>
            </a:r>
            <a:r>
              <a:rPr lang="zh-CN" altLang="zh-CN" sz="2600" kern="100" dirty="0" smtClean="0">
                <a:latin typeface="Times New Roman" panose="02020603050405020304"/>
                <a:ea typeface="微软雅黑" panose="020B0503020204020204" pitchFamily="34" charset="-122"/>
                <a:cs typeface="Times New Roman" panose="02020603050405020304"/>
              </a:rPr>
              <a:t>是</a:t>
            </a:r>
            <a:endParaRPr lang="en-US" altLang="zh-CN" sz="2600" kern="100" dirty="0" smtClean="0">
              <a:latin typeface="Times New Roman" panose="02020603050405020304"/>
              <a:ea typeface="微软雅黑" panose="020B0503020204020204" pitchFamily="34" charset="-122"/>
              <a:cs typeface="Times New Roman" panose="02020603050405020304"/>
            </a:endParaRPr>
          </a:p>
          <a:p>
            <a:pPr algn="just">
              <a:lnSpc>
                <a:spcPct val="150000"/>
              </a:lnSpc>
              <a:spcAft>
                <a:spcPts val="0"/>
              </a:spcAft>
              <a:tabLst>
                <a:tab pos="2610485" algn="l"/>
              </a:tabLst>
            </a:pPr>
            <a:r>
              <a:rPr lang="en-US" altLang="zh-CN" sz="2600" kern="100" dirty="0" smtClean="0">
                <a:latin typeface="Times New Roman" panose="02020603050405020304"/>
                <a:ea typeface="微软雅黑" panose="020B0503020204020204" pitchFamily="34" charset="-122"/>
                <a:cs typeface="Courier New" panose="02070309020205020404"/>
              </a:rPr>
              <a:t>_____________</a:t>
            </a:r>
            <a:r>
              <a:rPr lang="en-US" altLang="zh-CN" sz="2600" kern="100" dirty="0">
                <a:latin typeface="Times New Roman" panose="02020603050405020304"/>
                <a:ea typeface="微软雅黑" panose="020B0503020204020204" pitchFamily="34" charset="-122"/>
                <a:cs typeface="Courier New" panose="02070309020205020404"/>
              </a:rPr>
              <a:t>______</a:t>
            </a:r>
            <a:r>
              <a:rPr lang="en-US" altLang="zh-CN" sz="2600" kern="100" dirty="0" smtClean="0">
                <a:latin typeface="Times New Roman" panose="02020603050405020304"/>
                <a:ea typeface="微软雅黑" panose="020B0503020204020204" pitchFamily="34" charset="-122"/>
                <a:cs typeface="Courier New" panose="02070309020205020404"/>
              </a:rPr>
              <a:t>__</a:t>
            </a:r>
            <a:r>
              <a:rPr lang="zh-CN" altLang="zh-CN" sz="2600" kern="100" dirty="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endParaRPr lang="zh-CN" altLang="zh-CN" sz="1050" kern="100" dirty="0">
              <a:latin typeface="宋体" panose="02010600030101010101" pitchFamily="2" charset="-122"/>
              <a:cs typeface="Courier New" panose="02070309020205020404"/>
            </a:endParaRPr>
          </a:p>
        </p:txBody>
      </p:sp>
      <p:sp>
        <p:nvSpPr>
          <p:cNvPr id="6" name="矩形 5"/>
          <p:cNvSpPr/>
          <p:nvPr/>
        </p:nvSpPr>
        <p:spPr>
          <a:xfrm>
            <a:off x="514494" y="3443509"/>
            <a:ext cx="11161426" cy="1292662"/>
          </a:xfrm>
          <a:prstGeom prst="rect">
            <a:avLst/>
          </a:prstGeom>
        </p:spPr>
        <p:txBody>
          <a:bodyPr wrap="square">
            <a:spAutoFit/>
          </a:bodyPr>
          <a:lstStyle/>
          <a:p>
            <a:pPr algn="just">
              <a:lnSpc>
                <a:spcPct val="150000"/>
              </a:lnSpc>
              <a:spcAft>
                <a:spcPts val="0"/>
              </a:spcAft>
              <a:tabLst>
                <a:tab pos="2610485" algn="l"/>
              </a:tabLst>
            </a:pPr>
            <a:r>
              <a:rPr lang="en-US" altLang="zh-CN" sz="2600" dirty="0" smtClean="0">
                <a:solidFill>
                  <a:srgbClr val="C00000"/>
                </a:solidFill>
                <a:latin typeface="Times New Roman" panose="02020603050405020304"/>
                <a:ea typeface="微软雅黑" panose="020B0503020204020204" pitchFamily="34" charset="-122"/>
                <a:cs typeface="Times New Roman" panose="02020603050405020304"/>
              </a:rPr>
              <a:t>                                                                                    </a:t>
            </a:r>
            <a:r>
              <a:rPr lang="zh-CN" altLang="zh-CN" sz="2600" dirty="0" smtClean="0">
                <a:solidFill>
                  <a:srgbClr val="C00000"/>
                </a:solidFill>
                <a:latin typeface="Times New Roman" panose="02020603050405020304"/>
                <a:ea typeface="微软雅黑" panose="020B0503020204020204" pitchFamily="34" charset="-122"/>
                <a:cs typeface="Times New Roman" panose="02020603050405020304"/>
              </a:rPr>
              <a:t>取</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少量久置的</a:t>
            </a:r>
            <a:r>
              <a:rPr lang="en-US" altLang="zh-CN" sz="2600" dirty="0">
                <a:solidFill>
                  <a:srgbClr val="C00000"/>
                </a:solidFill>
                <a:latin typeface="Times New Roman" panose="02020603050405020304"/>
                <a:ea typeface="微软雅黑" panose="020B0503020204020204" pitchFamily="34" charset="-122"/>
              </a:rPr>
              <a:t>FeSO</a:t>
            </a:r>
            <a:r>
              <a:rPr lang="en-US" altLang="zh-CN" sz="2600" baseline="-25000" dirty="0">
                <a:solidFill>
                  <a:srgbClr val="C00000"/>
                </a:solidFill>
                <a:latin typeface="Times New Roman" panose="02020603050405020304"/>
                <a:ea typeface="微软雅黑" panose="020B0503020204020204" pitchFamily="34" charset="-122"/>
              </a:rPr>
              <a:t>4</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溶液于试管中，向其中滴加</a:t>
            </a:r>
            <a:r>
              <a:rPr lang="en-US" altLang="zh-CN" sz="2600" dirty="0">
                <a:solidFill>
                  <a:srgbClr val="C00000"/>
                </a:solidFill>
                <a:latin typeface="Times New Roman" panose="02020603050405020304"/>
                <a:ea typeface="微软雅黑" panose="020B0503020204020204" pitchFamily="34" charset="-122"/>
              </a:rPr>
              <a:t>5</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滴酸性</a:t>
            </a:r>
            <a:r>
              <a:rPr lang="en-US" altLang="zh-CN" sz="2600" dirty="0">
                <a:solidFill>
                  <a:srgbClr val="C00000"/>
                </a:solidFill>
                <a:latin typeface="Times New Roman" panose="02020603050405020304"/>
                <a:ea typeface="微软雅黑" panose="020B0503020204020204" pitchFamily="34" charset="-122"/>
              </a:rPr>
              <a:t>KMnO</a:t>
            </a:r>
            <a:r>
              <a:rPr lang="en-US" altLang="zh-CN" sz="2600" baseline="-25000" dirty="0">
                <a:solidFill>
                  <a:srgbClr val="C00000"/>
                </a:solidFill>
                <a:latin typeface="Times New Roman" panose="02020603050405020304"/>
                <a:ea typeface="微软雅黑" panose="020B0503020204020204" pitchFamily="34" charset="-122"/>
              </a:rPr>
              <a:t>4</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溶液；紫色褪去</a:t>
            </a:r>
            <a:endParaRPr lang="zh-CN" altLang="zh-CN" sz="1050" kern="100" dirty="0">
              <a:latin typeface="宋体" panose="02010600030101010101" pitchFamily="2" charset="-122"/>
              <a:cs typeface="Courier New" panose="02070309020205020404"/>
            </a:endParaRPr>
          </a:p>
        </p:txBody>
      </p:sp>
      <p:sp>
        <p:nvSpPr>
          <p:cNvPr id="7" name="矩形 6"/>
          <p:cNvSpPr/>
          <p:nvPr/>
        </p:nvSpPr>
        <p:spPr>
          <a:xfrm>
            <a:off x="732616" y="5328450"/>
            <a:ext cx="3060774" cy="492443"/>
          </a:xfrm>
          <a:prstGeom prst="rect">
            <a:avLst/>
          </a:prstGeom>
        </p:spPr>
        <p:txBody>
          <a:bodyPr wrap="none">
            <a:spAutoFit/>
          </a:bodyPr>
          <a:lstStyle/>
          <a:p>
            <a:r>
              <a:rPr lang="en-US" altLang="zh-CN" sz="2600">
                <a:solidFill>
                  <a:srgbClr val="C00000"/>
                </a:solidFill>
                <a:latin typeface="Times New Roman" panose="02020603050405020304"/>
                <a:ea typeface="微软雅黑" panose="020B0503020204020204" pitchFamily="34" charset="-122"/>
              </a:rPr>
              <a:t>2Fe</a:t>
            </a:r>
            <a:r>
              <a:rPr lang="en-US" altLang="zh-CN" sz="2600" baseline="30000">
                <a:solidFill>
                  <a:srgbClr val="C00000"/>
                </a:solidFill>
                <a:latin typeface="Times New Roman" panose="02020603050405020304"/>
                <a:ea typeface="微软雅黑" panose="020B0503020204020204" pitchFamily="34" charset="-122"/>
              </a:rPr>
              <a:t>3</a:t>
            </a:r>
            <a:r>
              <a:rPr lang="zh-CN" altLang="zh-CN" sz="2600" baseline="30000" dirty="0">
                <a:solidFill>
                  <a:srgbClr val="C00000"/>
                </a:solidFill>
                <a:latin typeface="Times New Roman" panose="02020603050405020304"/>
                <a:ea typeface="微软雅黑" panose="020B0503020204020204" pitchFamily="34" charset="-122"/>
                <a:cs typeface="Times New Roman" panose="02020603050405020304"/>
              </a:rPr>
              <a:t>＋</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a:t>
            </a:r>
            <a:r>
              <a:rPr lang="en-US" altLang="zh-CN" sz="2600" dirty="0">
                <a:solidFill>
                  <a:srgbClr val="C00000"/>
                </a:solidFill>
                <a:latin typeface="Times New Roman" panose="02020603050405020304"/>
                <a:ea typeface="微软雅黑" panose="020B0503020204020204" pitchFamily="34" charset="-122"/>
              </a:rPr>
              <a:t>Fe</a:t>
            </a:r>
            <a:r>
              <a:rPr lang="en-US" altLang="zh-CN" sz="2600" spc="-80" dirty="0">
                <a:solidFill>
                  <a:srgbClr val="C00000"/>
                </a:solidFill>
                <a:latin typeface="Times New Roman" panose="02020603050405020304"/>
                <a:ea typeface="微软雅黑" panose="020B0503020204020204" pitchFamily="34" charset="-122"/>
              </a:rPr>
              <a:t>==</a:t>
            </a:r>
            <a:r>
              <a:rPr lang="en-US" altLang="zh-CN" sz="2600" dirty="0">
                <a:solidFill>
                  <a:srgbClr val="C00000"/>
                </a:solidFill>
                <a:latin typeface="Times New Roman" panose="02020603050405020304"/>
                <a:ea typeface="微软雅黑" panose="020B0503020204020204" pitchFamily="34" charset="-122"/>
              </a:rPr>
              <a:t>=3Fe</a:t>
            </a:r>
            <a:r>
              <a:rPr lang="en-US" altLang="zh-CN" sz="2600" baseline="30000" dirty="0">
                <a:solidFill>
                  <a:srgbClr val="C00000"/>
                </a:solidFill>
                <a:latin typeface="Times New Roman" panose="02020603050405020304"/>
                <a:ea typeface="微软雅黑" panose="020B0503020204020204" pitchFamily="34" charset="-122"/>
              </a:rPr>
              <a:t>2</a:t>
            </a:r>
            <a:r>
              <a:rPr lang="zh-CN" altLang="zh-CN" sz="2600" baseline="30000" dirty="0">
                <a:solidFill>
                  <a:srgbClr val="C00000"/>
                </a:solidFill>
                <a:latin typeface="Times New Roman" panose="02020603050405020304"/>
                <a:ea typeface="微软雅黑" panose="020B0503020204020204" pitchFamily="34" charset="-122"/>
                <a:cs typeface="Times New Roman" panose="02020603050405020304"/>
              </a:rPr>
              <a:t>＋</a:t>
            </a:r>
            <a:endParaRPr lang="zh-CN" altLang="en-US" sz="2600" dirty="0"/>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34486" y="622186"/>
            <a:ext cx="11521456" cy="3724072"/>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en-US" sz="2600" b="1" dirty="0" smtClean="0">
                <a:solidFill>
                  <a:srgbClr val="0000FF"/>
                </a:solidFill>
                <a:latin typeface="宋体" panose="02010600030101010101" pitchFamily="2" charset="-122"/>
                <a:ea typeface="仿宋_GB2312"/>
                <a:cs typeface="Times New Roman" panose="02020603050405020304"/>
              </a:rPr>
              <a:t>解析  </a:t>
            </a:r>
            <a:r>
              <a:rPr lang="en-US" altLang="zh-CN" sz="2600" b="1" dirty="0" smtClean="0">
                <a:solidFill>
                  <a:srgbClr val="0000FF"/>
                </a:solidFill>
                <a:latin typeface="宋体" panose="02010600030101010101" pitchFamily="2" charset="-122"/>
                <a:ea typeface="仿宋_GB2312"/>
                <a:cs typeface="Times New Roman" panose="02020603050405020304"/>
              </a:rPr>
              <a:t>Ⅱ</a:t>
            </a:r>
            <a:r>
              <a:rPr lang="en-US" altLang="zh-CN" sz="2600" b="1" dirty="0">
                <a:solidFill>
                  <a:srgbClr val="0000FF"/>
                </a:solidFill>
                <a:latin typeface="Times New Roman" panose="02020603050405020304"/>
                <a:ea typeface="仿宋_GB2312"/>
              </a:rPr>
              <a:t>.(3)</a:t>
            </a:r>
            <a:r>
              <a:rPr lang="zh-CN" altLang="zh-CN" sz="2600" b="1" dirty="0">
                <a:solidFill>
                  <a:srgbClr val="0000FF"/>
                </a:solidFill>
                <a:latin typeface="Times New Roman" panose="02020603050405020304"/>
                <a:ea typeface="仿宋_GB2312"/>
                <a:cs typeface="Times New Roman" panose="02020603050405020304"/>
              </a:rPr>
              <a:t>要想证明</a:t>
            </a:r>
            <a:r>
              <a:rPr lang="en-US" altLang="zh-CN" sz="2600" b="1" dirty="0">
                <a:solidFill>
                  <a:srgbClr val="0000FF"/>
                </a:solidFill>
                <a:latin typeface="Times New Roman" panose="02020603050405020304"/>
                <a:ea typeface="仿宋_GB2312"/>
              </a:rPr>
              <a:t>FeSO</a:t>
            </a:r>
            <a:r>
              <a:rPr lang="en-US" altLang="zh-CN" sz="2600" b="1" baseline="-25000" dirty="0">
                <a:solidFill>
                  <a:srgbClr val="0000FF"/>
                </a:solidFill>
                <a:latin typeface="Times New Roman" panose="02020603050405020304"/>
                <a:ea typeface="仿宋_GB2312"/>
              </a:rPr>
              <a:t>4</a:t>
            </a:r>
            <a:r>
              <a:rPr lang="zh-CN" altLang="zh-CN" sz="2600" b="1" dirty="0">
                <a:solidFill>
                  <a:srgbClr val="0000FF"/>
                </a:solidFill>
                <a:latin typeface="Times New Roman" panose="02020603050405020304"/>
                <a:ea typeface="仿宋_GB2312"/>
                <a:cs typeface="Times New Roman" panose="02020603050405020304"/>
              </a:rPr>
              <a:t>溶液部分变质，需要证明溶液中含有</a:t>
            </a:r>
            <a:r>
              <a:rPr lang="en-US" altLang="zh-CN" sz="2600" b="1" dirty="0">
                <a:solidFill>
                  <a:srgbClr val="0000FF"/>
                </a:solidFill>
                <a:latin typeface="Times New Roman" panose="02020603050405020304"/>
                <a:ea typeface="仿宋_GB2312"/>
              </a:rPr>
              <a:t>Fe</a:t>
            </a:r>
            <a:r>
              <a:rPr lang="en-US" altLang="zh-CN" sz="2600" b="1" baseline="30000" dirty="0">
                <a:solidFill>
                  <a:srgbClr val="0000FF"/>
                </a:solidFill>
                <a:latin typeface="Times New Roman" panose="02020603050405020304"/>
                <a:ea typeface="仿宋_GB2312"/>
              </a:rPr>
              <a:t>3</a:t>
            </a:r>
            <a:r>
              <a:rPr lang="zh-CN" altLang="zh-CN" sz="2600" b="1" baseline="30000" dirty="0">
                <a:solidFill>
                  <a:srgbClr val="0000FF"/>
                </a:solidFill>
                <a:latin typeface="Times New Roman" panose="02020603050405020304"/>
                <a:ea typeface="仿宋_GB2312"/>
                <a:cs typeface="Times New Roman" panose="02020603050405020304"/>
              </a:rPr>
              <a:t>＋</a:t>
            </a:r>
            <a:r>
              <a:rPr lang="zh-CN" altLang="zh-CN" sz="2600" b="1" dirty="0">
                <a:solidFill>
                  <a:srgbClr val="0000FF"/>
                </a:solidFill>
                <a:latin typeface="Times New Roman" panose="02020603050405020304"/>
                <a:ea typeface="仿宋_GB2312"/>
                <a:cs typeface="Times New Roman" panose="02020603050405020304"/>
              </a:rPr>
              <a:t>和</a:t>
            </a:r>
            <a:r>
              <a:rPr lang="en-US" altLang="zh-CN" sz="2600" b="1" dirty="0">
                <a:solidFill>
                  <a:srgbClr val="0000FF"/>
                </a:solidFill>
                <a:latin typeface="Times New Roman" panose="02020603050405020304"/>
                <a:ea typeface="仿宋_GB2312"/>
              </a:rPr>
              <a:t>Fe</a:t>
            </a:r>
            <a:r>
              <a:rPr lang="en-US" altLang="zh-CN" sz="2600" b="1" baseline="30000" dirty="0">
                <a:solidFill>
                  <a:srgbClr val="0000FF"/>
                </a:solidFill>
                <a:latin typeface="Times New Roman" panose="02020603050405020304"/>
                <a:ea typeface="仿宋_GB2312"/>
              </a:rPr>
              <a:t>2</a:t>
            </a:r>
            <a:r>
              <a:rPr lang="zh-CN" altLang="zh-CN" sz="2600" b="1" baseline="30000" dirty="0">
                <a:solidFill>
                  <a:srgbClr val="0000FF"/>
                </a:solidFill>
                <a:latin typeface="Times New Roman" panose="02020603050405020304"/>
                <a:ea typeface="仿宋_GB2312"/>
                <a:cs typeface="Times New Roman" panose="02020603050405020304"/>
              </a:rPr>
              <a:t>＋</a:t>
            </a:r>
            <a:r>
              <a:rPr lang="zh-CN" altLang="zh-CN" sz="2600" b="1" dirty="0">
                <a:solidFill>
                  <a:srgbClr val="0000FF"/>
                </a:solidFill>
                <a:latin typeface="Times New Roman" panose="02020603050405020304"/>
                <a:ea typeface="仿宋_GB2312"/>
                <a:cs typeface="Times New Roman" panose="02020603050405020304"/>
              </a:rPr>
              <a:t>，实验</a:t>
            </a:r>
            <a:r>
              <a:rPr lang="en-US" altLang="zh-CN" sz="2600" b="1" dirty="0">
                <a:solidFill>
                  <a:srgbClr val="0000FF"/>
                </a:solidFill>
                <a:latin typeface="宋体" panose="02010600030101010101" pitchFamily="2" charset="-122"/>
                <a:ea typeface="仿宋_GB2312"/>
                <a:cs typeface="Times New Roman" panose="02020603050405020304"/>
              </a:rPr>
              <a:t>ⅳ</a:t>
            </a:r>
            <a:r>
              <a:rPr lang="zh-CN" altLang="zh-CN" sz="2600" b="1" dirty="0">
                <a:solidFill>
                  <a:srgbClr val="0000FF"/>
                </a:solidFill>
                <a:latin typeface="Times New Roman" panose="02020603050405020304"/>
                <a:ea typeface="仿宋_GB2312"/>
                <a:cs typeface="Times New Roman" panose="02020603050405020304"/>
              </a:rPr>
              <a:t>中，向待测液中加入</a:t>
            </a:r>
            <a:r>
              <a:rPr lang="en-US" altLang="zh-CN" sz="2600" b="1" dirty="0">
                <a:solidFill>
                  <a:srgbClr val="0000FF"/>
                </a:solidFill>
                <a:latin typeface="Times New Roman" panose="02020603050405020304"/>
                <a:ea typeface="仿宋_GB2312"/>
              </a:rPr>
              <a:t>KSCN</a:t>
            </a:r>
            <a:r>
              <a:rPr lang="zh-CN" altLang="zh-CN" sz="2600" b="1" dirty="0">
                <a:solidFill>
                  <a:srgbClr val="0000FF"/>
                </a:solidFill>
                <a:latin typeface="Times New Roman" panose="02020603050405020304"/>
                <a:ea typeface="仿宋_GB2312"/>
                <a:cs typeface="Times New Roman" panose="02020603050405020304"/>
              </a:rPr>
              <a:t>溶液，溶液变为血红色，说明溶液中含有</a:t>
            </a:r>
            <a:r>
              <a:rPr lang="en-US" altLang="zh-CN" sz="2600" b="1" dirty="0">
                <a:solidFill>
                  <a:srgbClr val="0000FF"/>
                </a:solidFill>
                <a:latin typeface="Times New Roman" panose="02020603050405020304"/>
                <a:ea typeface="仿宋_GB2312"/>
              </a:rPr>
              <a:t>Fe</a:t>
            </a:r>
            <a:r>
              <a:rPr lang="en-US" altLang="zh-CN" sz="2600" b="1" baseline="30000" dirty="0">
                <a:solidFill>
                  <a:srgbClr val="0000FF"/>
                </a:solidFill>
                <a:latin typeface="Times New Roman" panose="02020603050405020304"/>
                <a:ea typeface="仿宋_GB2312"/>
              </a:rPr>
              <a:t>3</a:t>
            </a:r>
            <a:r>
              <a:rPr lang="zh-CN" altLang="zh-CN" sz="2600" b="1" baseline="30000" dirty="0">
                <a:solidFill>
                  <a:srgbClr val="0000FF"/>
                </a:solidFill>
                <a:latin typeface="Times New Roman" panose="02020603050405020304"/>
                <a:ea typeface="仿宋_GB2312"/>
                <a:cs typeface="Times New Roman" panose="02020603050405020304"/>
              </a:rPr>
              <a:t>＋</a:t>
            </a:r>
            <a:r>
              <a:rPr lang="zh-CN" altLang="zh-CN" sz="2600" b="1" dirty="0">
                <a:solidFill>
                  <a:srgbClr val="0000FF"/>
                </a:solidFill>
                <a:latin typeface="Times New Roman" panose="02020603050405020304"/>
                <a:ea typeface="仿宋_GB2312"/>
                <a:cs typeface="Times New Roman" panose="02020603050405020304"/>
              </a:rPr>
              <a:t>，实验</a:t>
            </a:r>
            <a:r>
              <a:rPr lang="en-US" altLang="zh-CN" sz="2600" b="1" dirty="0">
                <a:solidFill>
                  <a:srgbClr val="0000FF"/>
                </a:solidFill>
                <a:latin typeface="宋体" panose="02010600030101010101" pitchFamily="2" charset="-122"/>
                <a:ea typeface="仿宋_GB2312"/>
                <a:cs typeface="Times New Roman" panose="02020603050405020304"/>
              </a:rPr>
              <a:t>ⅴ</a:t>
            </a:r>
            <a:r>
              <a:rPr lang="zh-CN" altLang="zh-CN" sz="2600" b="1" dirty="0">
                <a:solidFill>
                  <a:srgbClr val="0000FF"/>
                </a:solidFill>
                <a:latin typeface="Times New Roman" panose="02020603050405020304"/>
                <a:ea typeface="仿宋_GB2312"/>
                <a:cs typeface="Times New Roman" panose="02020603050405020304"/>
              </a:rPr>
              <a:t>中，取少量久置的</a:t>
            </a:r>
            <a:r>
              <a:rPr lang="en-US" altLang="zh-CN" sz="2600" b="1" dirty="0">
                <a:solidFill>
                  <a:srgbClr val="0000FF"/>
                </a:solidFill>
                <a:latin typeface="Times New Roman" panose="02020603050405020304"/>
                <a:ea typeface="仿宋_GB2312"/>
              </a:rPr>
              <a:t>FeSO</a:t>
            </a:r>
            <a:r>
              <a:rPr lang="en-US" altLang="zh-CN" sz="2600" b="1" baseline="-25000" dirty="0">
                <a:solidFill>
                  <a:srgbClr val="0000FF"/>
                </a:solidFill>
                <a:latin typeface="Times New Roman" panose="02020603050405020304"/>
                <a:ea typeface="仿宋_GB2312"/>
              </a:rPr>
              <a:t>4</a:t>
            </a:r>
            <a:r>
              <a:rPr lang="zh-CN" altLang="zh-CN" sz="2600" b="1" dirty="0">
                <a:solidFill>
                  <a:srgbClr val="0000FF"/>
                </a:solidFill>
                <a:latin typeface="Times New Roman" panose="02020603050405020304"/>
                <a:ea typeface="仿宋_GB2312"/>
                <a:cs typeface="Times New Roman" panose="02020603050405020304"/>
              </a:rPr>
              <a:t>溶液于试管中，向待测液中滴加</a:t>
            </a:r>
            <a:r>
              <a:rPr lang="en-US" altLang="zh-CN" sz="2600" b="1" dirty="0">
                <a:solidFill>
                  <a:srgbClr val="0000FF"/>
                </a:solidFill>
                <a:latin typeface="Times New Roman" panose="02020603050405020304"/>
                <a:ea typeface="仿宋_GB2312"/>
              </a:rPr>
              <a:t>5</a:t>
            </a:r>
            <a:r>
              <a:rPr lang="zh-CN" altLang="zh-CN" sz="2600" b="1" dirty="0">
                <a:solidFill>
                  <a:srgbClr val="0000FF"/>
                </a:solidFill>
                <a:latin typeface="Times New Roman" panose="02020603050405020304"/>
                <a:ea typeface="仿宋_GB2312"/>
                <a:cs typeface="Times New Roman" panose="02020603050405020304"/>
              </a:rPr>
              <a:t>滴酸性</a:t>
            </a:r>
            <a:r>
              <a:rPr lang="en-US" altLang="zh-CN" sz="2600" b="1" dirty="0">
                <a:solidFill>
                  <a:srgbClr val="0000FF"/>
                </a:solidFill>
                <a:latin typeface="Times New Roman" panose="02020603050405020304"/>
                <a:ea typeface="仿宋_GB2312"/>
              </a:rPr>
              <a:t>KMnO</a:t>
            </a:r>
            <a:r>
              <a:rPr lang="en-US" altLang="zh-CN" sz="2600" b="1" baseline="-25000" dirty="0">
                <a:solidFill>
                  <a:srgbClr val="0000FF"/>
                </a:solidFill>
                <a:latin typeface="Times New Roman" panose="02020603050405020304"/>
                <a:ea typeface="仿宋_GB2312"/>
              </a:rPr>
              <a:t>4</a:t>
            </a:r>
            <a:r>
              <a:rPr lang="zh-CN" altLang="zh-CN" sz="2600" b="1" dirty="0">
                <a:solidFill>
                  <a:srgbClr val="0000FF"/>
                </a:solidFill>
                <a:latin typeface="Times New Roman" panose="02020603050405020304"/>
                <a:ea typeface="仿宋_GB2312"/>
                <a:cs typeface="Times New Roman" panose="02020603050405020304"/>
              </a:rPr>
              <a:t>溶液，酸性</a:t>
            </a:r>
            <a:r>
              <a:rPr lang="en-US" altLang="zh-CN" sz="2600" b="1" dirty="0">
                <a:solidFill>
                  <a:srgbClr val="0000FF"/>
                </a:solidFill>
                <a:latin typeface="Times New Roman" panose="02020603050405020304"/>
                <a:ea typeface="仿宋_GB2312"/>
              </a:rPr>
              <a:t>KMnO</a:t>
            </a:r>
            <a:r>
              <a:rPr lang="en-US" altLang="zh-CN" sz="2600" b="1" baseline="-25000" dirty="0">
                <a:solidFill>
                  <a:srgbClr val="0000FF"/>
                </a:solidFill>
                <a:latin typeface="Times New Roman" panose="02020603050405020304"/>
                <a:ea typeface="仿宋_GB2312"/>
              </a:rPr>
              <a:t>4</a:t>
            </a:r>
            <a:r>
              <a:rPr lang="zh-CN" altLang="zh-CN" sz="2600" b="1" dirty="0">
                <a:solidFill>
                  <a:srgbClr val="0000FF"/>
                </a:solidFill>
                <a:latin typeface="Times New Roman" panose="02020603050405020304"/>
                <a:ea typeface="仿宋_GB2312"/>
                <a:cs typeface="Times New Roman" panose="02020603050405020304"/>
              </a:rPr>
              <a:t>溶液紫色褪去，说明溶液中含有</a:t>
            </a:r>
            <a:r>
              <a:rPr lang="en-US" altLang="zh-CN" sz="2600" b="1" dirty="0">
                <a:solidFill>
                  <a:srgbClr val="0000FF"/>
                </a:solidFill>
                <a:latin typeface="Times New Roman" panose="02020603050405020304"/>
                <a:ea typeface="仿宋_GB2312"/>
              </a:rPr>
              <a:t>Fe</a:t>
            </a:r>
            <a:r>
              <a:rPr lang="en-US" altLang="zh-CN" sz="2600" b="1" baseline="30000" dirty="0">
                <a:solidFill>
                  <a:srgbClr val="0000FF"/>
                </a:solidFill>
                <a:latin typeface="Times New Roman" panose="02020603050405020304"/>
                <a:ea typeface="仿宋_GB2312"/>
              </a:rPr>
              <a:t>2</a:t>
            </a:r>
            <a:r>
              <a:rPr lang="zh-CN" altLang="zh-CN" sz="2600" b="1" baseline="30000" dirty="0">
                <a:solidFill>
                  <a:srgbClr val="0000FF"/>
                </a:solidFill>
                <a:latin typeface="Times New Roman" panose="02020603050405020304"/>
                <a:ea typeface="仿宋_GB2312"/>
                <a:cs typeface="Times New Roman" panose="02020603050405020304"/>
              </a:rPr>
              <a:t>＋</a:t>
            </a:r>
            <a:r>
              <a:rPr lang="zh-CN" altLang="zh-CN" sz="2600" b="1" dirty="0">
                <a:solidFill>
                  <a:srgbClr val="0000FF"/>
                </a:solidFill>
                <a:latin typeface="Times New Roman" panose="02020603050405020304"/>
                <a:ea typeface="仿宋_GB2312"/>
                <a:cs typeface="Times New Roman" panose="02020603050405020304"/>
              </a:rPr>
              <a:t>；</a:t>
            </a:r>
            <a:r>
              <a:rPr lang="en-US" altLang="zh-CN" sz="2600" b="1" dirty="0">
                <a:solidFill>
                  <a:srgbClr val="0000FF"/>
                </a:solidFill>
                <a:latin typeface="Times New Roman" panose="02020603050405020304"/>
                <a:ea typeface="仿宋_GB2312"/>
              </a:rPr>
              <a:t>(4)</a:t>
            </a:r>
            <a:r>
              <a:rPr lang="zh-CN" altLang="zh-CN" sz="2600" b="1" dirty="0">
                <a:solidFill>
                  <a:srgbClr val="0000FF"/>
                </a:solidFill>
                <a:latin typeface="Times New Roman" panose="02020603050405020304"/>
                <a:ea typeface="仿宋_GB2312"/>
                <a:cs typeface="Times New Roman" panose="02020603050405020304"/>
              </a:rPr>
              <a:t>若要使变质的</a:t>
            </a:r>
            <a:r>
              <a:rPr lang="en-US" altLang="zh-CN" sz="2600" b="1" dirty="0">
                <a:solidFill>
                  <a:srgbClr val="0000FF"/>
                </a:solidFill>
                <a:latin typeface="Times New Roman" panose="02020603050405020304"/>
                <a:ea typeface="仿宋_GB2312"/>
              </a:rPr>
              <a:t>FeSO</a:t>
            </a:r>
            <a:r>
              <a:rPr lang="en-US" altLang="zh-CN" sz="2600" b="1" baseline="-25000" dirty="0">
                <a:solidFill>
                  <a:srgbClr val="0000FF"/>
                </a:solidFill>
                <a:latin typeface="Times New Roman" panose="02020603050405020304"/>
                <a:ea typeface="仿宋_GB2312"/>
              </a:rPr>
              <a:t>4</a:t>
            </a:r>
            <a:r>
              <a:rPr lang="zh-CN" altLang="zh-CN" sz="2600" b="1" dirty="0">
                <a:solidFill>
                  <a:srgbClr val="0000FF"/>
                </a:solidFill>
                <a:latin typeface="Times New Roman" panose="02020603050405020304"/>
                <a:ea typeface="仿宋_GB2312"/>
                <a:cs typeface="Times New Roman" panose="02020603050405020304"/>
              </a:rPr>
              <a:t>溶液复原，可以向溶液中加入过量的</a:t>
            </a:r>
            <a:r>
              <a:rPr lang="en-US" altLang="zh-CN" sz="2600" b="1" dirty="0">
                <a:solidFill>
                  <a:srgbClr val="0000FF"/>
                </a:solidFill>
                <a:latin typeface="Times New Roman" panose="02020603050405020304"/>
                <a:ea typeface="仿宋_GB2312"/>
              </a:rPr>
              <a:t>Fe</a:t>
            </a:r>
            <a:r>
              <a:rPr lang="zh-CN" altLang="zh-CN" sz="2600" b="1" dirty="0">
                <a:solidFill>
                  <a:srgbClr val="0000FF"/>
                </a:solidFill>
                <a:latin typeface="Times New Roman" panose="02020603050405020304"/>
                <a:ea typeface="仿宋_GB2312"/>
                <a:cs typeface="Times New Roman" panose="02020603050405020304"/>
              </a:rPr>
              <a:t>粉，再经过滤除去剩余的</a:t>
            </a:r>
            <a:r>
              <a:rPr lang="en-US" altLang="zh-CN" sz="2600" b="1" dirty="0">
                <a:solidFill>
                  <a:srgbClr val="0000FF"/>
                </a:solidFill>
                <a:latin typeface="Times New Roman" panose="02020603050405020304"/>
                <a:ea typeface="仿宋_GB2312"/>
              </a:rPr>
              <a:t>Fe</a:t>
            </a:r>
            <a:r>
              <a:rPr lang="zh-CN" altLang="zh-CN" sz="2600" b="1" dirty="0">
                <a:solidFill>
                  <a:srgbClr val="0000FF"/>
                </a:solidFill>
                <a:latin typeface="Times New Roman" panose="02020603050405020304"/>
                <a:ea typeface="仿宋_GB2312"/>
                <a:cs typeface="Times New Roman" panose="02020603050405020304"/>
              </a:rPr>
              <a:t>粉即可，反应的离子方程式为</a:t>
            </a:r>
            <a:r>
              <a:rPr lang="en-US" altLang="zh-CN" sz="2600" b="1" dirty="0">
                <a:solidFill>
                  <a:srgbClr val="0000FF"/>
                </a:solidFill>
                <a:latin typeface="Times New Roman" panose="02020603050405020304"/>
                <a:ea typeface="仿宋_GB2312"/>
              </a:rPr>
              <a:t>2Fe</a:t>
            </a:r>
            <a:r>
              <a:rPr lang="en-US" altLang="zh-CN" sz="2600" b="1" baseline="30000" dirty="0">
                <a:solidFill>
                  <a:srgbClr val="0000FF"/>
                </a:solidFill>
                <a:latin typeface="Times New Roman" panose="02020603050405020304"/>
                <a:ea typeface="仿宋_GB2312"/>
              </a:rPr>
              <a:t>3</a:t>
            </a:r>
            <a:r>
              <a:rPr lang="zh-CN" altLang="zh-CN" sz="2600" b="1" baseline="30000" dirty="0">
                <a:solidFill>
                  <a:srgbClr val="0000FF"/>
                </a:solidFill>
                <a:latin typeface="Times New Roman" panose="02020603050405020304"/>
                <a:ea typeface="仿宋_GB2312"/>
                <a:cs typeface="Times New Roman" panose="02020603050405020304"/>
              </a:rPr>
              <a:t>＋</a:t>
            </a:r>
            <a:r>
              <a:rPr lang="zh-CN" altLang="zh-CN" sz="2600" b="1" dirty="0">
                <a:solidFill>
                  <a:srgbClr val="0000FF"/>
                </a:solidFill>
                <a:latin typeface="Times New Roman" panose="02020603050405020304"/>
                <a:ea typeface="仿宋_GB2312"/>
                <a:cs typeface="Times New Roman" panose="02020603050405020304"/>
              </a:rPr>
              <a:t>＋</a:t>
            </a:r>
            <a:r>
              <a:rPr lang="en-US" altLang="zh-CN" sz="2600" b="1" dirty="0">
                <a:solidFill>
                  <a:srgbClr val="0000FF"/>
                </a:solidFill>
                <a:latin typeface="Times New Roman" panose="02020603050405020304"/>
                <a:ea typeface="仿宋_GB2312"/>
              </a:rPr>
              <a:t>Fe</a:t>
            </a:r>
            <a:r>
              <a:rPr lang="en-US" altLang="zh-CN" sz="2600" b="1" spc="-80" dirty="0">
                <a:solidFill>
                  <a:srgbClr val="0000FF"/>
                </a:solidFill>
                <a:latin typeface="Times New Roman" panose="02020603050405020304"/>
                <a:ea typeface="仿宋_GB2312"/>
              </a:rPr>
              <a:t>==</a:t>
            </a:r>
            <a:r>
              <a:rPr lang="en-US" altLang="zh-CN" sz="2600" b="1" dirty="0">
                <a:solidFill>
                  <a:srgbClr val="0000FF"/>
                </a:solidFill>
                <a:latin typeface="Times New Roman" panose="02020603050405020304"/>
                <a:ea typeface="仿宋_GB2312"/>
              </a:rPr>
              <a:t>=3Fe</a:t>
            </a:r>
            <a:r>
              <a:rPr lang="en-US" altLang="zh-CN" sz="2600" b="1" baseline="30000" dirty="0">
                <a:solidFill>
                  <a:srgbClr val="0000FF"/>
                </a:solidFill>
                <a:latin typeface="Times New Roman" panose="02020603050405020304"/>
                <a:ea typeface="仿宋_GB2312"/>
              </a:rPr>
              <a:t>2</a:t>
            </a:r>
            <a:r>
              <a:rPr lang="zh-CN" altLang="zh-CN" sz="2600" b="1" baseline="30000" dirty="0">
                <a:solidFill>
                  <a:srgbClr val="0000FF"/>
                </a:solidFill>
                <a:latin typeface="Times New Roman" panose="02020603050405020304"/>
                <a:ea typeface="仿宋_GB2312"/>
                <a:cs typeface="Times New Roman" panose="02020603050405020304"/>
              </a:rPr>
              <a:t>＋</a:t>
            </a:r>
            <a:r>
              <a:rPr lang="zh-CN" altLang="zh-CN" sz="2600" b="1" dirty="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34486" y="501097"/>
            <a:ext cx="11243394" cy="124839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(5)</a:t>
            </a:r>
            <a:r>
              <a:rPr lang="zh-CN" altLang="zh-CN" sz="2600" kern="100" dirty="0">
                <a:latin typeface="Times New Roman" panose="02020603050405020304"/>
                <a:ea typeface="微软雅黑" panose="020B0503020204020204" pitchFamily="34" charset="-122"/>
                <a:cs typeface="Times New Roman" panose="02020603050405020304"/>
              </a:rPr>
              <a:t>小组同学查阅资料得知，</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维生素</a:t>
            </a: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可将</a:t>
            </a:r>
            <a:r>
              <a:rPr lang="en-US" altLang="zh-CN" sz="2600" kern="100" dirty="0">
                <a:latin typeface="Times New Roman" panose="02020603050405020304"/>
                <a:ea typeface="微软雅黑" panose="020B0503020204020204" pitchFamily="34" charset="-122"/>
                <a:cs typeface="Courier New" panose="02070309020205020404"/>
              </a:rPr>
              <a:t>Fe</a:t>
            </a:r>
            <a:r>
              <a:rPr lang="en-US" altLang="zh-CN" sz="2600" kern="100" baseline="30000" dirty="0">
                <a:latin typeface="Times New Roman" panose="02020603050405020304"/>
                <a:ea typeface="微软雅黑" panose="020B0503020204020204" pitchFamily="34" charset="-122"/>
                <a:cs typeface="Courier New" panose="02070309020205020404"/>
              </a:rPr>
              <a:t>3</a:t>
            </a:r>
            <a:r>
              <a:rPr lang="zh-CN" altLang="zh-CN" sz="2600" kern="100" baseline="30000" dirty="0">
                <a:latin typeface="Times New Roman" panose="02020603050405020304"/>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转化为</a:t>
            </a:r>
            <a:r>
              <a:rPr lang="en-US" altLang="zh-CN" sz="2600" kern="100" dirty="0">
                <a:latin typeface="Times New Roman" panose="02020603050405020304"/>
                <a:ea typeface="微软雅黑" panose="020B0503020204020204" pitchFamily="34" charset="-122"/>
                <a:cs typeface="Courier New" panose="02070309020205020404"/>
              </a:rPr>
              <a:t>Fe</a:t>
            </a:r>
            <a:r>
              <a:rPr lang="en-US" altLang="zh-CN" sz="2600" kern="100" baseline="30000" dirty="0">
                <a:latin typeface="Times New Roman" panose="02020603050405020304"/>
                <a:ea typeface="微软雅黑" panose="020B0503020204020204" pitchFamily="34" charset="-122"/>
                <a:cs typeface="Courier New" panose="02070309020205020404"/>
              </a:rPr>
              <a:t>2</a:t>
            </a:r>
            <a:r>
              <a:rPr lang="zh-CN" altLang="zh-CN" sz="2600" kern="100" baseline="30000" dirty="0">
                <a:latin typeface="Times New Roman" panose="02020603050405020304"/>
                <a:ea typeface="微软雅黑" panose="020B0503020204020204" pitchFamily="34" charset="-122"/>
                <a:cs typeface="Times New Roman" panose="02020603050405020304"/>
              </a:rPr>
              <a:t>＋</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。为了验证维生素</a:t>
            </a: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的作用，设计了如表实验</a:t>
            </a:r>
            <a:r>
              <a:rPr lang="en-US" altLang="zh-CN" sz="2600" kern="100" dirty="0">
                <a:latin typeface="宋体" panose="02010600030101010101" pitchFamily="2" charset="-122"/>
                <a:ea typeface="微软雅黑" panose="020B0503020204020204" pitchFamily="34" charset="-122"/>
                <a:cs typeface="Times New Roman" panose="02020603050405020304"/>
              </a:rPr>
              <a:t>ⅵ</a:t>
            </a:r>
            <a:r>
              <a:rPr lang="zh-CN" altLang="zh-CN" sz="2600" kern="100" dirty="0">
                <a:latin typeface="Times New Roman" panose="02020603050405020304"/>
                <a:ea typeface="微软雅黑" panose="020B0503020204020204" pitchFamily="34" charset="-122"/>
                <a:cs typeface="Times New Roman" panose="02020603050405020304"/>
              </a:rPr>
              <a:t>。</a:t>
            </a:r>
            <a:endParaRPr lang="zh-CN" altLang="zh-CN" sz="1050" kern="100" dirty="0">
              <a:effectLst/>
              <a:latin typeface="宋体" panose="02010600030101010101" pitchFamily="2" charset="-122"/>
              <a:cs typeface="Courier New" panose="02070309020205020404"/>
            </a:endParaRPr>
          </a:p>
        </p:txBody>
      </p:sp>
      <p:graphicFrame>
        <p:nvGraphicFramePr>
          <p:cNvPr id="3" name="表格 2"/>
          <p:cNvGraphicFramePr>
            <a:graphicFrameLocks noGrp="1"/>
          </p:cNvGraphicFramePr>
          <p:nvPr/>
        </p:nvGraphicFramePr>
        <p:xfrm>
          <a:off x="514493" y="1826737"/>
          <a:ext cx="10971213" cy="1783080"/>
        </p:xfrm>
        <a:graphic>
          <a:graphicData uri="http://schemas.openxmlformats.org/drawingml/2006/table">
            <a:tbl>
              <a:tblPr/>
              <a:tblGrid>
                <a:gridCol w="2303955"/>
                <a:gridCol w="7093986"/>
                <a:gridCol w="1573272"/>
              </a:tblGrid>
              <a:tr h="0">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实验操作</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实验现象</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 </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实验</a:t>
                      </a:r>
                      <a:r>
                        <a:rPr lang="en-US" sz="2600" kern="100">
                          <a:effectLst/>
                          <a:latin typeface="宋体" panose="02010600030101010101" pitchFamily="2" charset="-122"/>
                          <a:ea typeface="微软雅黑" panose="020B0503020204020204" pitchFamily="34" charset="-122"/>
                          <a:cs typeface="Times New Roman" panose="02020603050405020304"/>
                        </a:rPr>
                        <a:t>ⅵ</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取一定量</a:t>
                      </a:r>
                      <a:r>
                        <a:rPr lang="en-US" sz="2600" kern="100">
                          <a:effectLst/>
                          <a:latin typeface="Times New Roman" panose="02020603050405020304"/>
                          <a:ea typeface="微软雅黑" panose="020B0503020204020204" pitchFamily="34" charset="-122"/>
                          <a:cs typeface="Courier New" panose="02070309020205020404"/>
                        </a:rPr>
                        <a:t>Fe</a:t>
                      </a:r>
                      <a:r>
                        <a:rPr lang="en-US" sz="2600" kern="100" baseline="-25000">
                          <a:effectLst/>
                          <a:latin typeface="Times New Roman" panose="02020603050405020304"/>
                          <a:ea typeface="微软雅黑" panose="020B0503020204020204" pitchFamily="34" charset="-122"/>
                          <a:cs typeface="Courier New" panose="02070309020205020404"/>
                        </a:rPr>
                        <a:t>2</a:t>
                      </a:r>
                      <a:r>
                        <a:rPr lang="en-US" sz="2600" kern="100">
                          <a:effectLst/>
                          <a:latin typeface="Times New Roman" panose="02020603050405020304"/>
                          <a:ea typeface="微软雅黑" panose="020B0503020204020204" pitchFamily="34" charset="-122"/>
                          <a:cs typeface="Courier New" panose="02070309020205020404"/>
                        </a:rPr>
                        <a:t>(SO</a:t>
                      </a:r>
                      <a:r>
                        <a:rPr lang="en-US" sz="2600" kern="100" baseline="-25000">
                          <a:effectLst/>
                          <a:latin typeface="Times New Roman" panose="02020603050405020304"/>
                          <a:ea typeface="微软雅黑" panose="020B0503020204020204" pitchFamily="34" charset="-122"/>
                          <a:cs typeface="Courier New" panose="02070309020205020404"/>
                        </a:rPr>
                        <a:t>4</a:t>
                      </a:r>
                      <a:r>
                        <a:rPr lang="en-US" sz="2600" kern="100">
                          <a:effectLst/>
                          <a:latin typeface="Times New Roman" panose="02020603050405020304"/>
                          <a:ea typeface="微软雅黑" panose="020B0503020204020204" pitchFamily="34" charset="-122"/>
                          <a:cs typeface="Courier New" panose="02070309020205020404"/>
                        </a:rPr>
                        <a:t>)</a:t>
                      </a:r>
                      <a:r>
                        <a:rPr lang="en-US" sz="2600" kern="100" baseline="-25000">
                          <a:effectLst/>
                          <a:latin typeface="Times New Roman" panose="02020603050405020304"/>
                          <a:ea typeface="微软雅黑" panose="020B0503020204020204" pitchFamily="34" charset="-122"/>
                          <a:cs typeface="Courier New" panose="02070309020205020404"/>
                        </a:rPr>
                        <a:t>3</a:t>
                      </a:r>
                      <a:r>
                        <a:rPr lang="zh-CN" sz="2600" kern="100">
                          <a:effectLst/>
                          <a:latin typeface="Times New Roman" panose="02020603050405020304"/>
                          <a:ea typeface="微软雅黑" panose="020B0503020204020204" pitchFamily="34" charset="-122"/>
                          <a:cs typeface="Times New Roman" panose="02020603050405020304"/>
                        </a:rPr>
                        <a:t>溶液于试管中，加入维生素</a:t>
                      </a:r>
                      <a:r>
                        <a:rPr lang="en-US" sz="2600" kern="100">
                          <a:effectLst/>
                          <a:latin typeface="Times New Roman" panose="02020603050405020304"/>
                          <a:ea typeface="微软雅黑" panose="020B0503020204020204" pitchFamily="34" charset="-122"/>
                          <a:cs typeface="Courier New" panose="02070309020205020404"/>
                        </a:rPr>
                        <a:t>C</a:t>
                      </a:r>
                      <a:r>
                        <a:rPr lang="zh-CN" sz="2600" kern="100">
                          <a:effectLst/>
                          <a:latin typeface="Times New Roman" panose="02020603050405020304"/>
                          <a:ea typeface="微软雅黑" panose="020B0503020204020204" pitchFamily="34" charset="-122"/>
                          <a:cs typeface="Times New Roman" panose="02020603050405020304"/>
                        </a:rPr>
                        <a:t>片，振荡溶解后，滴加酸性</a:t>
                      </a:r>
                      <a:r>
                        <a:rPr lang="en-US" sz="2600" kern="100">
                          <a:effectLst/>
                          <a:latin typeface="Times New Roman" panose="02020603050405020304"/>
                          <a:ea typeface="微软雅黑" panose="020B0503020204020204" pitchFamily="34" charset="-122"/>
                          <a:cs typeface="Courier New" panose="02070309020205020404"/>
                        </a:rPr>
                        <a:t>KMnO</a:t>
                      </a:r>
                      <a:r>
                        <a:rPr lang="en-US" sz="2600" kern="100" baseline="-25000">
                          <a:effectLst/>
                          <a:latin typeface="Times New Roman" panose="02020603050405020304"/>
                          <a:ea typeface="微软雅黑" panose="020B0503020204020204" pitchFamily="34" charset="-122"/>
                          <a:cs typeface="Courier New" panose="02070309020205020404"/>
                        </a:rPr>
                        <a:t>4</a:t>
                      </a:r>
                      <a:r>
                        <a:rPr lang="zh-CN" sz="2600" kern="100">
                          <a:effectLst/>
                          <a:latin typeface="Times New Roman" panose="02020603050405020304"/>
                          <a:ea typeface="微软雅黑" panose="020B0503020204020204" pitchFamily="34" charset="-122"/>
                          <a:cs typeface="Times New Roman" panose="02020603050405020304"/>
                        </a:rPr>
                        <a:t>溶液</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dirty="0">
                          <a:effectLst/>
                          <a:latin typeface="Times New Roman" panose="02020603050405020304"/>
                          <a:ea typeface="微软雅黑" panose="020B0503020204020204" pitchFamily="34" charset="-122"/>
                          <a:cs typeface="Times New Roman" panose="02020603050405020304"/>
                        </a:rPr>
                        <a:t>紫色褪去</a:t>
                      </a:r>
                      <a:endParaRPr lang="zh-CN" sz="1050" kern="100"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矩形 4"/>
          <p:cNvSpPr/>
          <p:nvPr/>
        </p:nvSpPr>
        <p:spPr>
          <a:xfrm>
            <a:off x="334470" y="3609817"/>
            <a:ext cx="11243394" cy="252374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kern="100" dirty="0">
                <a:latin typeface="Times New Roman" panose="02020603050405020304"/>
                <a:ea typeface="微软雅黑" panose="020B0503020204020204" pitchFamily="34" charset="-122"/>
                <a:cs typeface="Times New Roman" panose="02020603050405020304"/>
              </a:rPr>
              <a:t>由实验</a:t>
            </a:r>
            <a:r>
              <a:rPr lang="en-US" altLang="zh-CN" sz="2600" kern="100" dirty="0">
                <a:latin typeface="宋体" panose="02010600030101010101" pitchFamily="2" charset="-122"/>
                <a:ea typeface="微软雅黑" panose="020B0503020204020204" pitchFamily="34" charset="-122"/>
                <a:cs typeface="Times New Roman" panose="02020603050405020304"/>
              </a:rPr>
              <a:t>ⅵ</a:t>
            </a:r>
            <a:r>
              <a:rPr lang="zh-CN" altLang="zh-CN" sz="2600" kern="100" dirty="0">
                <a:latin typeface="Times New Roman" panose="02020603050405020304"/>
                <a:ea typeface="微软雅黑" panose="020B0503020204020204" pitchFamily="34" charset="-122"/>
                <a:cs typeface="Times New Roman" panose="02020603050405020304"/>
              </a:rPr>
              <a:t>能否得出</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维生素</a:t>
            </a: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可将</a:t>
            </a:r>
            <a:r>
              <a:rPr lang="en-US" altLang="zh-CN" sz="2600" kern="100" dirty="0">
                <a:latin typeface="Times New Roman" panose="02020603050405020304"/>
                <a:ea typeface="微软雅黑" panose="020B0503020204020204" pitchFamily="34" charset="-122"/>
                <a:cs typeface="Courier New" panose="02070309020205020404"/>
              </a:rPr>
              <a:t>Fe</a:t>
            </a:r>
            <a:r>
              <a:rPr lang="en-US" altLang="zh-CN" sz="2600" kern="100" baseline="30000" dirty="0">
                <a:latin typeface="Times New Roman" panose="02020603050405020304"/>
                <a:ea typeface="微软雅黑" panose="020B0503020204020204" pitchFamily="34" charset="-122"/>
                <a:cs typeface="Courier New" panose="02070309020205020404"/>
              </a:rPr>
              <a:t>3</a:t>
            </a:r>
            <a:r>
              <a:rPr lang="zh-CN" altLang="zh-CN" sz="2600" kern="100" baseline="30000" dirty="0">
                <a:latin typeface="Times New Roman" panose="02020603050405020304"/>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转化为</a:t>
            </a:r>
            <a:r>
              <a:rPr lang="en-US" altLang="zh-CN" sz="2600" kern="100" dirty="0">
                <a:latin typeface="Times New Roman" panose="02020603050405020304"/>
                <a:ea typeface="微软雅黑" panose="020B0503020204020204" pitchFamily="34" charset="-122"/>
                <a:cs typeface="Courier New" panose="02070309020205020404"/>
              </a:rPr>
              <a:t>Fe</a:t>
            </a:r>
            <a:r>
              <a:rPr lang="en-US" altLang="zh-CN" sz="2600" kern="100" baseline="30000" dirty="0">
                <a:latin typeface="Times New Roman" panose="02020603050405020304"/>
                <a:ea typeface="微软雅黑" panose="020B0503020204020204" pitchFamily="34" charset="-122"/>
                <a:cs typeface="Courier New" panose="02070309020205020404"/>
              </a:rPr>
              <a:t>2</a:t>
            </a:r>
            <a:r>
              <a:rPr lang="zh-CN" altLang="zh-CN" sz="2600" kern="100" baseline="30000" dirty="0">
                <a:latin typeface="Times New Roman" panose="02020603050405020304"/>
                <a:ea typeface="微软雅黑" panose="020B0503020204020204" pitchFamily="34" charset="-122"/>
                <a:cs typeface="Times New Roman" panose="02020603050405020304"/>
              </a:rPr>
              <a:t>＋</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的结论？请说明</a:t>
            </a:r>
            <a:r>
              <a:rPr lang="zh-CN" altLang="zh-CN" sz="2600" kern="100" dirty="0" smtClean="0">
                <a:latin typeface="Times New Roman" panose="02020603050405020304"/>
                <a:ea typeface="微软雅黑" panose="020B0503020204020204" pitchFamily="34" charset="-122"/>
                <a:cs typeface="Times New Roman" panose="02020603050405020304"/>
              </a:rPr>
              <a:t>理由</a:t>
            </a:r>
            <a:r>
              <a:rPr lang="en-US" altLang="zh-CN" sz="2600" kern="100" dirty="0" smtClean="0">
                <a:latin typeface="Times New Roman" panose="02020603050405020304"/>
                <a:ea typeface="微软雅黑" panose="020B0503020204020204" pitchFamily="34" charset="-122"/>
                <a:cs typeface="Courier New" panose="02070309020205020404"/>
              </a:rPr>
              <a:t>____________________________________________________________________________________________________________________________________ ________________________________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
        <p:nvSpPr>
          <p:cNvPr id="6" name="矩形 5"/>
          <p:cNvSpPr/>
          <p:nvPr/>
        </p:nvSpPr>
        <p:spPr>
          <a:xfrm>
            <a:off x="501794" y="4168185"/>
            <a:ext cx="10983912" cy="1892826"/>
          </a:xfrm>
          <a:prstGeom prst="rect">
            <a:avLst/>
          </a:prstGeom>
        </p:spPr>
        <p:txBody>
          <a:bodyPr wrap="square">
            <a:spAutoFit/>
          </a:bodyPr>
          <a:lstStyle/>
          <a:p>
            <a:pPr algn="just">
              <a:lnSpc>
                <a:spcPct val="150000"/>
              </a:lnSpc>
              <a:spcAft>
                <a:spcPts val="0"/>
              </a:spcAft>
              <a:tabLst>
                <a:tab pos="2610485" algn="l"/>
              </a:tabLst>
            </a:pPr>
            <a:r>
              <a:rPr lang="zh-CN" altLang="zh-CN" sz="2600" kern="100" dirty="0">
                <a:solidFill>
                  <a:srgbClr val="C00000"/>
                </a:solidFill>
                <a:latin typeface="Times New Roman" panose="02020603050405020304"/>
                <a:ea typeface="微软雅黑" panose="020B0503020204020204" pitchFamily="34" charset="-122"/>
                <a:cs typeface="Times New Roman" panose="02020603050405020304"/>
              </a:rPr>
              <a:t>不能，维生素</a:t>
            </a:r>
            <a:r>
              <a:rPr lang="en-US" altLang="zh-CN" sz="2600" kern="100" dirty="0">
                <a:solidFill>
                  <a:srgbClr val="C00000"/>
                </a:solidFill>
                <a:latin typeface="Times New Roman" panose="02020603050405020304"/>
                <a:ea typeface="微软雅黑" panose="020B0503020204020204" pitchFamily="34" charset="-122"/>
                <a:cs typeface="Courier New" panose="02070309020205020404"/>
              </a:rPr>
              <a:t>C</a:t>
            </a:r>
            <a:r>
              <a:rPr lang="zh-CN" altLang="zh-CN" sz="2600" kern="100" dirty="0">
                <a:solidFill>
                  <a:srgbClr val="C00000"/>
                </a:solidFill>
                <a:latin typeface="Times New Roman" panose="02020603050405020304"/>
                <a:ea typeface="微软雅黑" panose="020B0503020204020204" pitchFamily="34" charset="-122"/>
                <a:cs typeface="Times New Roman" panose="02020603050405020304"/>
              </a:rPr>
              <a:t>可能过量，也可使酸性</a:t>
            </a:r>
            <a:r>
              <a:rPr lang="en-US" altLang="zh-CN" sz="2600" kern="100" dirty="0">
                <a:solidFill>
                  <a:srgbClr val="C00000"/>
                </a:solidFill>
                <a:latin typeface="Times New Roman" panose="02020603050405020304"/>
                <a:ea typeface="微软雅黑" panose="020B0503020204020204" pitchFamily="34" charset="-122"/>
                <a:cs typeface="Courier New" panose="02070309020205020404"/>
              </a:rPr>
              <a:t>KMnO</a:t>
            </a:r>
            <a:r>
              <a:rPr lang="en-US" altLang="zh-CN" sz="2600" kern="100" baseline="-25000" dirty="0">
                <a:solidFill>
                  <a:srgbClr val="C00000"/>
                </a:solidFill>
                <a:latin typeface="Times New Roman" panose="02020603050405020304"/>
                <a:ea typeface="微软雅黑" panose="020B0503020204020204" pitchFamily="34" charset="-122"/>
                <a:cs typeface="Courier New" panose="02070309020205020404"/>
              </a:rPr>
              <a:t>4</a:t>
            </a:r>
            <a:r>
              <a:rPr lang="zh-CN" altLang="zh-CN" sz="2600" kern="100" dirty="0">
                <a:solidFill>
                  <a:srgbClr val="C00000"/>
                </a:solidFill>
                <a:latin typeface="Times New Roman" panose="02020603050405020304"/>
                <a:ea typeface="微软雅黑" panose="020B0503020204020204" pitchFamily="34" charset="-122"/>
                <a:cs typeface="Times New Roman" panose="02020603050405020304"/>
              </a:rPr>
              <a:t>溶液褪色，则无法说明一定有</a:t>
            </a:r>
            <a:r>
              <a:rPr lang="en-US" altLang="zh-CN" sz="2600" kern="100" dirty="0">
                <a:solidFill>
                  <a:srgbClr val="C00000"/>
                </a:solidFill>
                <a:latin typeface="Times New Roman" panose="02020603050405020304"/>
                <a:ea typeface="微软雅黑" panose="020B0503020204020204" pitchFamily="34" charset="-122"/>
                <a:cs typeface="Courier New" panose="02070309020205020404"/>
              </a:rPr>
              <a:t>Fe</a:t>
            </a:r>
            <a:r>
              <a:rPr lang="en-US" altLang="zh-CN" sz="2600" kern="100" baseline="30000" dirty="0">
                <a:solidFill>
                  <a:srgbClr val="C00000"/>
                </a:solidFill>
                <a:latin typeface="Times New Roman" panose="02020603050405020304"/>
                <a:ea typeface="微软雅黑" panose="020B0503020204020204" pitchFamily="34" charset="-122"/>
                <a:cs typeface="Courier New" panose="02070309020205020404"/>
              </a:rPr>
              <a:t>2</a:t>
            </a:r>
            <a:r>
              <a:rPr lang="zh-CN" altLang="zh-CN" sz="2600" kern="100" baseline="30000" dirty="0">
                <a:solidFill>
                  <a:srgbClr val="C00000"/>
                </a:solidFill>
                <a:latin typeface="Times New Roman" panose="02020603050405020304"/>
                <a:ea typeface="微软雅黑" panose="020B0503020204020204" pitchFamily="34" charset="-122"/>
                <a:cs typeface="Times New Roman" panose="02020603050405020304"/>
              </a:rPr>
              <a:t>＋</a:t>
            </a:r>
            <a:r>
              <a:rPr lang="zh-CN" altLang="zh-CN" sz="2600" kern="100" dirty="0">
                <a:solidFill>
                  <a:srgbClr val="C00000"/>
                </a:solidFill>
                <a:latin typeface="Times New Roman" panose="02020603050405020304"/>
                <a:ea typeface="微软雅黑" panose="020B0503020204020204" pitchFamily="34" charset="-122"/>
                <a:cs typeface="Times New Roman" panose="02020603050405020304"/>
              </a:rPr>
              <a:t>生成</a:t>
            </a:r>
            <a:r>
              <a:rPr lang="en-US" altLang="zh-CN" sz="2600" kern="100" dirty="0">
                <a:solidFill>
                  <a:srgbClr val="C00000"/>
                </a:solidFill>
                <a:latin typeface="Times New Roman" panose="02020603050405020304"/>
                <a:ea typeface="微软雅黑" panose="020B0503020204020204" pitchFamily="34" charset="-122"/>
                <a:cs typeface="Courier New" panose="02070309020205020404"/>
              </a:rPr>
              <a:t>(</a:t>
            </a:r>
            <a:r>
              <a:rPr lang="zh-CN" altLang="zh-CN" sz="2600" kern="100" dirty="0">
                <a:solidFill>
                  <a:srgbClr val="C00000"/>
                </a:solidFill>
                <a:latin typeface="Times New Roman" panose="02020603050405020304"/>
                <a:ea typeface="微软雅黑" panose="020B0503020204020204" pitchFamily="34" charset="-122"/>
                <a:cs typeface="Times New Roman" panose="02020603050405020304"/>
              </a:rPr>
              <a:t>能，如果维生素</a:t>
            </a:r>
            <a:r>
              <a:rPr lang="en-US" altLang="zh-CN" sz="2600" kern="100" dirty="0">
                <a:solidFill>
                  <a:srgbClr val="C00000"/>
                </a:solidFill>
                <a:latin typeface="Times New Roman" panose="02020603050405020304"/>
                <a:ea typeface="微软雅黑" panose="020B0503020204020204" pitchFamily="34" charset="-122"/>
                <a:cs typeface="Courier New" panose="02070309020205020404"/>
              </a:rPr>
              <a:t>C</a:t>
            </a:r>
            <a:r>
              <a:rPr lang="zh-CN" altLang="zh-CN" sz="2600" kern="100" dirty="0">
                <a:solidFill>
                  <a:srgbClr val="C00000"/>
                </a:solidFill>
                <a:latin typeface="Times New Roman" panose="02020603050405020304"/>
                <a:ea typeface="微软雅黑" panose="020B0503020204020204" pitchFamily="34" charset="-122"/>
                <a:cs typeface="Times New Roman" panose="02020603050405020304"/>
              </a:rPr>
              <a:t>恰好被</a:t>
            </a:r>
            <a:r>
              <a:rPr lang="en-US" altLang="zh-CN" sz="2600" kern="100" dirty="0">
                <a:solidFill>
                  <a:srgbClr val="C00000"/>
                </a:solidFill>
                <a:latin typeface="Times New Roman" panose="02020603050405020304"/>
                <a:ea typeface="微软雅黑" panose="020B0503020204020204" pitchFamily="34" charset="-122"/>
                <a:cs typeface="Courier New" panose="02070309020205020404"/>
              </a:rPr>
              <a:t>Fe</a:t>
            </a:r>
            <a:r>
              <a:rPr lang="en-US" altLang="zh-CN" sz="2600" kern="100" baseline="-25000" dirty="0">
                <a:solidFill>
                  <a:srgbClr val="C00000"/>
                </a:solidFill>
                <a:latin typeface="Times New Roman" panose="02020603050405020304"/>
                <a:ea typeface="微软雅黑" panose="020B0503020204020204" pitchFamily="34" charset="-122"/>
                <a:cs typeface="Courier New" panose="02070309020205020404"/>
              </a:rPr>
              <a:t>2</a:t>
            </a:r>
            <a:r>
              <a:rPr lang="en-US" altLang="zh-CN" sz="2600" kern="100" dirty="0">
                <a:solidFill>
                  <a:srgbClr val="C00000"/>
                </a:solidFill>
                <a:latin typeface="Times New Roman" panose="02020603050405020304"/>
                <a:ea typeface="微软雅黑" panose="020B0503020204020204" pitchFamily="34" charset="-122"/>
                <a:cs typeface="Courier New" panose="02070309020205020404"/>
              </a:rPr>
              <a:t>(SO</a:t>
            </a:r>
            <a:r>
              <a:rPr lang="en-US" altLang="zh-CN" sz="2600" kern="100" baseline="-25000" dirty="0">
                <a:solidFill>
                  <a:srgbClr val="C00000"/>
                </a:solidFill>
                <a:latin typeface="Times New Roman" panose="02020603050405020304"/>
                <a:ea typeface="微软雅黑" panose="020B0503020204020204" pitchFamily="34" charset="-122"/>
                <a:cs typeface="Courier New" panose="02070309020205020404"/>
              </a:rPr>
              <a:t>4</a:t>
            </a:r>
            <a:r>
              <a:rPr lang="en-US" altLang="zh-CN" sz="2600" kern="100" dirty="0">
                <a:solidFill>
                  <a:srgbClr val="C00000"/>
                </a:solidFill>
                <a:latin typeface="Times New Roman" panose="02020603050405020304"/>
                <a:ea typeface="微软雅黑" panose="020B0503020204020204" pitchFamily="34" charset="-122"/>
                <a:cs typeface="Courier New" panose="02070309020205020404"/>
              </a:rPr>
              <a:t>)</a:t>
            </a:r>
            <a:r>
              <a:rPr lang="en-US" altLang="zh-CN" sz="2600" kern="100" baseline="-25000" dirty="0">
                <a:solidFill>
                  <a:srgbClr val="C00000"/>
                </a:solidFill>
                <a:latin typeface="Times New Roman" panose="02020603050405020304"/>
                <a:ea typeface="微软雅黑" panose="020B0503020204020204" pitchFamily="34" charset="-122"/>
                <a:cs typeface="Courier New" panose="02070309020205020404"/>
              </a:rPr>
              <a:t>3</a:t>
            </a:r>
            <a:r>
              <a:rPr lang="zh-CN" altLang="zh-CN" sz="2600" kern="100" dirty="0">
                <a:solidFill>
                  <a:srgbClr val="C00000"/>
                </a:solidFill>
                <a:latin typeface="Times New Roman" panose="02020603050405020304"/>
                <a:ea typeface="微软雅黑" panose="020B0503020204020204" pitchFamily="34" charset="-122"/>
                <a:cs typeface="Times New Roman" panose="02020603050405020304"/>
              </a:rPr>
              <a:t>溶液反应完，加入酸性</a:t>
            </a:r>
            <a:r>
              <a:rPr lang="en-US" altLang="zh-CN" sz="2600" kern="100" dirty="0">
                <a:solidFill>
                  <a:srgbClr val="C00000"/>
                </a:solidFill>
                <a:latin typeface="Times New Roman" panose="02020603050405020304"/>
                <a:ea typeface="微软雅黑" panose="020B0503020204020204" pitchFamily="34" charset="-122"/>
                <a:cs typeface="Courier New" panose="02070309020205020404"/>
              </a:rPr>
              <a:t>KMnO</a:t>
            </a:r>
            <a:r>
              <a:rPr lang="en-US" altLang="zh-CN" sz="2600" kern="100" baseline="-25000" dirty="0">
                <a:solidFill>
                  <a:srgbClr val="C00000"/>
                </a:solidFill>
                <a:latin typeface="Times New Roman" panose="02020603050405020304"/>
                <a:ea typeface="微软雅黑" panose="020B0503020204020204" pitchFamily="34" charset="-122"/>
                <a:cs typeface="Courier New" panose="02070309020205020404"/>
              </a:rPr>
              <a:t>4</a:t>
            </a:r>
            <a:r>
              <a:rPr lang="zh-CN" altLang="zh-CN" sz="2600" kern="100" dirty="0">
                <a:solidFill>
                  <a:srgbClr val="C00000"/>
                </a:solidFill>
                <a:latin typeface="Times New Roman" panose="02020603050405020304"/>
                <a:ea typeface="微软雅黑" panose="020B0503020204020204" pitchFamily="34" charset="-122"/>
                <a:cs typeface="Times New Roman" panose="02020603050405020304"/>
              </a:rPr>
              <a:t>溶液褪色，则证明一定含有</a:t>
            </a:r>
            <a:r>
              <a:rPr lang="en-US" altLang="zh-CN" sz="2600" kern="100" dirty="0">
                <a:solidFill>
                  <a:srgbClr val="C00000"/>
                </a:solidFill>
                <a:latin typeface="Times New Roman" panose="02020603050405020304"/>
                <a:ea typeface="微软雅黑" panose="020B0503020204020204" pitchFamily="34" charset="-122"/>
                <a:cs typeface="Courier New" panose="02070309020205020404"/>
              </a:rPr>
              <a:t>Fe</a:t>
            </a:r>
            <a:r>
              <a:rPr lang="en-US" altLang="zh-CN" sz="2600" kern="100" baseline="30000" dirty="0">
                <a:solidFill>
                  <a:srgbClr val="C00000"/>
                </a:solidFill>
                <a:latin typeface="Times New Roman" panose="02020603050405020304"/>
                <a:ea typeface="微软雅黑" panose="020B0503020204020204" pitchFamily="34" charset="-122"/>
                <a:cs typeface="Courier New" panose="02070309020205020404"/>
              </a:rPr>
              <a:t>2</a:t>
            </a:r>
            <a:r>
              <a:rPr lang="zh-CN" altLang="zh-CN" sz="2600" kern="100" baseline="30000" dirty="0">
                <a:solidFill>
                  <a:srgbClr val="C00000"/>
                </a:solidFill>
                <a:latin typeface="Times New Roman" panose="02020603050405020304"/>
                <a:ea typeface="微软雅黑" panose="020B0503020204020204" pitchFamily="34" charset="-122"/>
                <a:cs typeface="Times New Roman" panose="02020603050405020304"/>
              </a:rPr>
              <a:t>＋</a:t>
            </a:r>
            <a:r>
              <a:rPr lang="en-US" altLang="zh-CN" sz="2600" kern="100" dirty="0" smtClean="0">
                <a:solidFill>
                  <a:srgbClr val="C00000"/>
                </a:solidFill>
                <a:latin typeface="Times New Roman" panose="02020603050405020304"/>
                <a:ea typeface="微软雅黑" panose="020B0503020204020204" pitchFamily="34" charset="-122"/>
                <a:cs typeface="Courier New" panose="020703090202050204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34486" y="622186"/>
            <a:ext cx="11521456" cy="2766118"/>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en-US" sz="2600" b="1" kern="100" dirty="0" smtClean="0">
                <a:solidFill>
                  <a:srgbClr val="0000FF"/>
                </a:solidFill>
                <a:latin typeface="Times New Roman" panose="02020603050405020304"/>
                <a:ea typeface="仿宋_GB2312"/>
                <a:cs typeface="Courier New" panose="02070309020205020404"/>
              </a:rPr>
              <a:t>解析  </a:t>
            </a:r>
            <a:r>
              <a:rPr lang="en-US" altLang="zh-CN" sz="2600" b="1" kern="100" dirty="0" smtClean="0">
                <a:solidFill>
                  <a:srgbClr val="0000FF"/>
                </a:solidFill>
                <a:latin typeface="Times New Roman" panose="02020603050405020304"/>
                <a:ea typeface="仿宋_GB2312"/>
                <a:cs typeface="Courier New" panose="02070309020205020404"/>
              </a:rPr>
              <a:t>(</a:t>
            </a:r>
            <a:r>
              <a:rPr lang="en-US" altLang="zh-CN" sz="2600" b="1" kern="100" dirty="0">
                <a:solidFill>
                  <a:srgbClr val="0000FF"/>
                </a:solidFill>
                <a:latin typeface="Times New Roman" panose="02020603050405020304"/>
                <a:ea typeface="仿宋_GB2312"/>
                <a:cs typeface="Courier New" panose="02070309020205020404"/>
              </a:rPr>
              <a:t>5)</a:t>
            </a:r>
            <a:r>
              <a:rPr lang="zh-CN" altLang="zh-CN" sz="2600" b="1" kern="100" dirty="0">
                <a:solidFill>
                  <a:srgbClr val="0000FF"/>
                </a:solidFill>
                <a:latin typeface="Times New Roman" panose="02020603050405020304"/>
                <a:ea typeface="仿宋_GB2312"/>
                <a:cs typeface="Times New Roman" panose="02020603050405020304"/>
              </a:rPr>
              <a:t>由实验</a:t>
            </a:r>
            <a:r>
              <a:rPr lang="en-US" altLang="zh-CN" sz="2600" b="1" kern="100" dirty="0">
                <a:solidFill>
                  <a:srgbClr val="0000FF"/>
                </a:solidFill>
                <a:latin typeface="宋体" panose="02010600030101010101" pitchFamily="2" charset="-122"/>
                <a:ea typeface="仿宋_GB2312"/>
                <a:cs typeface="Times New Roman" panose="02020603050405020304"/>
              </a:rPr>
              <a:t>ⅵ</a:t>
            </a:r>
            <a:r>
              <a:rPr lang="zh-CN" altLang="zh-CN" sz="2600" b="1" kern="100" dirty="0">
                <a:solidFill>
                  <a:srgbClr val="0000FF"/>
                </a:solidFill>
                <a:latin typeface="Times New Roman" panose="02020603050405020304"/>
                <a:ea typeface="仿宋_GB2312"/>
                <a:cs typeface="Times New Roman" panose="02020603050405020304"/>
              </a:rPr>
              <a:t>不一定得出</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b="1" kern="100" dirty="0">
                <a:solidFill>
                  <a:srgbClr val="0000FF"/>
                </a:solidFill>
                <a:latin typeface="Times New Roman" panose="02020603050405020304"/>
                <a:ea typeface="仿宋_GB2312"/>
                <a:cs typeface="Times New Roman" panose="02020603050405020304"/>
              </a:rPr>
              <a:t>维生素</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可将</a:t>
            </a:r>
            <a:r>
              <a:rPr lang="en-US" altLang="zh-CN" sz="2600" b="1" kern="100" dirty="0">
                <a:solidFill>
                  <a:srgbClr val="0000FF"/>
                </a:solidFill>
                <a:latin typeface="Times New Roman" panose="02020603050405020304"/>
                <a:ea typeface="仿宋_GB2312"/>
                <a:cs typeface="Courier New" panose="02070309020205020404"/>
              </a:rPr>
              <a:t>Fe</a:t>
            </a:r>
            <a:r>
              <a:rPr lang="en-US" altLang="zh-CN" sz="2600" b="1" kern="100" baseline="30000" dirty="0">
                <a:solidFill>
                  <a:srgbClr val="0000FF"/>
                </a:solidFill>
                <a:latin typeface="Times New Roman" panose="02020603050405020304"/>
                <a:ea typeface="仿宋_GB2312"/>
                <a:cs typeface="Courier New" panose="02070309020205020404"/>
              </a:rPr>
              <a:t>3</a:t>
            </a:r>
            <a:r>
              <a:rPr lang="zh-CN" altLang="zh-CN" sz="2600" b="1" kern="100" baseline="30000" dirty="0">
                <a:solidFill>
                  <a:srgbClr val="0000FF"/>
                </a:solidFill>
                <a:latin typeface="Times New Roman" panose="02020603050405020304"/>
                <a:ea typeface="仿宋_GB2312"/>
                <a:cs typeface="Times New Roman" panose="02020603050405020304"/>
              </a:rPr>
              <a:t>＋</a:t>
            </a:r>
            <a:r>
              <a:rPr lang="zh-CN" altLang="zh-CN" sz="2600" b="1" kern="100" dirty="0">
                <a:solidFill>
                  <a:srgbClr val="0000FF"/>
                </a:solidFill>
                <a:latin typeface="Times New Roman" panose="02020603050405020304"/>
                <a:ea typeface="仿宋_GB2312"/>
                <a:cs typeface="Times New Roman" panose="02020603050405020304"/>
              </a:rPr>
              <a:t>转化为</a:t>
            </a:r>
            <a:r>
              <a:rPr lang="en-US" altLang="zh-CN" sz="2600" b="1" kern="100" dirty="0">
                <a:solidFill>
                  <a:srgbClr val="0000FF"/>
                </a:solidFill>
                <a:latin typeface="Times New Roman" panose="02020603050405020304"/>
                <a:ea typeface="仿宋_GB2312"/>
                <a:cs typeface="Courier New" panose="02070309020205020404"/>
              </a:rPr>
              <a:t>Fe</a:t>
            </a:r>
            <a:r>
              <a:rPr lang="en-US" altLang="zh-CN" sz="2600" b="1" kern="100" baseline="30000" dirty="0">
                <a:solidFill>
                  <a:srgbClr val="0000FF"/>
                </a:solidFill>
                <a:latin typeface="Times New Roman" panose="02020603050405020304"/>
                <a:ea typeface="仿宋_GB2312"/>
                <a:cs typeface="Courier New" panose="02070309020205020404"/>
              </a:rPr>
              <a:t>2</a:t>
            </a:r>
            <a:r>
              <a:rPr lang="zh-CN" altLang="zh-CN" sz="2600" b="1" kern="100" baseline="30000" dirty="0">
                <a:solidFill>
                  <a:srgbClr val="0000FF"/>
                </a:solidFill>
                <a:latin typeface="Times New Roman" panose="02020603050405020304"/>
                <a:ea typeface="仿宋_GB2312"/>
                <a:cs typeface="Times New Roman" panose="02020603050405020304"/>
              </a:rPr>
              <a:t>＋</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b="1" kern="100" dirty="0">
                <a:solidFill>
                  <a:srgbClr val="0000FF"/>
                </a:solidFill>
                <a:latin typeface="Times New Roman" panose="02020603050405020304"/>
                <a:ea typeface="仿宋_GB2312"/>
                <a:cs typeface="Times New Roman" panose="02020603050405020304"/>
              </a:rPr>
              <a:t>的结论：不能，维生素</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可能过量，也可使酸性</a:t>
            </a:r>
            <a:r>
              <a:rPr lang="en-US" altLang="zh-CN" sz="2600" b="1" kern="100" dirty="0">
                <a:solidFill>
                  <a:srgbClr val="0000FF"/>
                </a:solidFill>
                <a:latin typeface="Times New Roman" panose="02020603050405020304"/>
                <a:ea typeface="仿宋_GB2312"/>
                <a:cs typeface="Courier New" panose="02070309020205020404"/>
              </a:rPr>
              <a:t>KMnO</a:t>
            </a:r>
            <a:r>
              <a:rPr lang="en-US" altLang="zh-CN" sz="2600" b="1" kern="100" baseline="-25000" dirty="0">
                <a:solidFill>
                  <a:srgbClr val="0000FF"/>
                </a:solidFill>
                <a:latin typeface="Times New Roman" panose="02020603050405020304"/>
                <a:ea typeface="仿宋_GB2312"/>
                <a:cs typeface="Courier New" panose="02070309020205020404"/>
              </a:rPr>
              <a:t>4</a:t>
            </a:r>
            <a:r>
              <a:rPr lang="zh-CN" altLang="zh-CN" sz="2600" b="1" kern="100" dirty="0">
                <a:solidFill>
                  <a:srgbClr val="0000FF"/>
                </a:solidFill>
                <a:latin typeface="Times New Roman" panose="02020603050405020304"/>
                <a:ea typeface="仿宋_GB2312"/>
                <a:cs typeface="Times New Roman" panose="02020603050405020304"/>
              </a:rPr>
              <a:t>溶液褪色，则无法说明一定有</a:t>
            </a:r>
            <a:r>
              <a:rPr lang="en-US" altLang="zh-CN" sz="2600" b="1" kern="100" dirty="0">
                <a:solidFill>
                  <a:srgbClr val="0000FF"/>
                </a:solidFill>
                <a:latin typeface="Times New Roman" panose="02020603050405020304"/>
                <a:ea typeface="仿宋_GB2312"/>
                <a:cs typeface="Courier New" panose="02070309020205020404"/>
              </a:rPr>
              <a:t>Fe</a:t>
            </a:r>
            <a:r>
              <a:rPr lang="en-US" altLang="zh-CN" sz="2600" b="1" kern="100" baseline="30000" dirty="0">
                <a:solidFill>
                  <a:srgbClr val="0000FF"/>
                </a:solidFill>
                <a:latin typeface="Times New Roman" panose="02020603050405020304"/>
                <a:ea typeface="仿宋_GB2312"/>
                <a:cs typeface="Courier New" panose="02070309020205020404"/>
              </a:rPr>
              <a:t>2</a:t>
            </a:r>
            <a:r>
              <a:rPr lang="zh-CN" altLang="zh-CN" sz="2600" b="1" kern="100" baseline="30000" dirty="0">
                <a:solidFill>
                  <a:srgbClr val="0000FF"/>
                </a:solidFill>
                <a:latin typeface="Times New Roman" panose="02020603050405020304"/>
                <a:ea typeface="仿宋_GB2312"/>
                <a:cs typeface="Times New Roman" panose="02020603050405020304"/>
              </a:rPr>
              <a:t>＋</a:t>
            </a:r>
            <a:r>
              <a:rPr lang="zh-CN" altLang="zh-CN" sz="2600" b="1" kern="100" dirty="0">
                <a:solidFill>
                  <a:srgbClr val="0000FF"/>
                </a:solidFill>
                <a:latin typeface="Times New Roman" panose="02020603050405020304"/>
                <a:ea typeface="仿宋_GB2312"/>
                <a:cs typeface="Times New Roman" panose="02020603050405020304"/>
              </a:rPr>
              <a:t>生成</a:t>
            </a:r>
            <a:r>
              <a:rPr lang="en-US" altLang="zh-CN" sz="2600" b="1" kern="100" dirty="0">
                <a:solidFill>
                  <a:srgbClr val="0000FF"/>
                </a:solidFill>
                <a:latin typeface="Times New Roman" panose="02020603050405020304"/>
                <a:ea typeface="仿宋_GB2312"/>
                <a:cs typeface="Courier New" panose="02070309020205020404"/>
              </a:rPr>
              <a:t>(</a:t>
            </a:r>
            <a:r>
              <a:rPr lang="zh-CN" altLang="zh-CN" sz="2600" b="1" kern="100" dirty="0">
                <a:solidFill>
                  <a:srgbClr val="0000FF"/>
                </a:solidFill>
                <a:latin typeface="Times New Roman" panose="02020603050405020304"/>
                <a:ea typeface="仿宋_GB2312"/>
                <a:cs typeface="Times New Roman" panose="02020603050405020304"/>
              </a:rPr>
              <a:t>能，如果维生素</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恰好被</a:t>
            </a:r>
            <a:r>
              <a:rPr lang="en-US" altLang="zh-CN" sz="2600" b="1" kern="100" dirty="0">
                <a:solidFill>
                  <a:srgbClr val="0000FF"/>
                </a:solidFill>
                <a:latin typeface="Times New Roman" panose="02020603050405020304"/>
                <a:ea typeface="仿宋_GB2312"/>
                <a:cs typeface="Courier New" panose="02070309020205020404"/>
              </a:rPr>
              <a:t>Fe</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(SO</a:t>
            </a:r>
            <a:r>
              <a:rPr lang="en-US" altLang="zh-CN" sz="2600" b="1" kern="100" baseline="-25000" dirty="0">
                <a:solidFill>
                  <a:srgbClr val="0000FF"/>
                </a:solidFill>
                <a:latin typeface="Times New Roman" panose="02020603050405020304"/>
                <a:ea typeface="仿宋_GB2312"/>
                <a:cs typeface="Courier New" panose="02070309020205020404"/>
              </a:rPr>
              <a:t>4</a:t>
            </a:r>
            <a:r>
              <a:rPr lang="en-US" altLang="zh-CN" sz="2600" b="1" kern="100" dirty="0">
                <a:solidFill>
                  <a:srgbClr val="0000FF"/>
                </a:solidFill>
                <a:latin typeface="Times New Roman" panose="02020603050405020304"/>
                <a:ea typeface="仿宋_GB2312"/>
                <a:cs typeface="Courier New" panose="02070309020205020404"/>
              </a:rPr>
              <a:t>)</a:t>
            </a:r>
            <a:r>
              <a:rPr lang="en-US" altLang="zh-CN" sz="2600" b="1" kern="100" baseline="-25000" dirty="0">
                <a:solidFill>
                  <a:srgbClr val="0000FF"/>
                </a:solidFill>
                <a:latin typeface="Times New Roman" panose="02020603050405020304"/>
                <a:ea typeface="仿宋_GB2312"/>
                <a:cs typeface="Courier New" panose="02070309020205020404"/>
              </a:rPr>
              <a:t>3</a:t>
            </a:r>
            <a:r>
              <a:rPr lang="zh-CN" altLang="zh-CN" sz="2600" b="1" kern="100" dirty="0">
                <a:solidFill>
                  <a:srgbClr val="0000FF"/>
                </a:solidFill>
                <a:latin typeface="Times New Roman" panose="02020603050405020304"/>
                <a:ea typeface="仿宋_GB2312"/>
                <a:cs typeface="Times New Roman" panose="02020603050405020304"/>
              </a:rPr>
              <a:t>溶液反应完，加入酸性</a:t>
            </a:r>
            <a:r>
              <a:rPr lang="en-US" altLang="zh-CN" sz="2600" b="1" kern="100" dirty="0">
                <a:solidFill>
                  <a:srgbClr val="0000FF"/>
                </a:solidFill>
                <a:latin typeface="Times New Roman" panose="02020603050405020304"/>
                <a:ea typeface="仿宋_GB2312"/>
                <a:cs typeface="Courier New" panose="02070309020205020404"/>
              </a:rPr>
              <a:t>KMnO</a:t>
            </a:r>
            <a:r>
              <a:rPr lang="en-US" altLang="zh-CN" sz="2600" b="1" kern="100" baseline="-25000" dirty="0">
                <a:solidFill>
                  <a:srgbClr val="0000FF"/>
                </a:solidFill>
                <a:latin typeface="Times New Roman" panose="02020603050405020304"/>
                <a:ea typeface="仿宋_GB2312"/>
                <a:cs typeface="Courier New" panose="02070309020205020404"/>
              </a:rPr>
              <a:t>4</a:t>
            </a:r>
            <a:r>
              <a:rPr lang="zh-CN" altLang="zh-CN" sz="2600" b="1" kern="100" dirty="0">
                <a:solidFill>
                  <a:srgbClr val="0000FF"/>
                </a:solidFill>
                <a:latin typeface="Times New Roman" panose="02020603050405020304"/>
                <a:ea typeface="仿宋_GB2312"/>
                <a:cs typeface="Times New Roman" panose="02020603050405020304"/>
              </a:rPr>
              <a:t>溶液褪色，则证明一定含有</a:t>
            </a:r>
            <a:r>
              <a:rPr lang="en-US" altLang="zh-CN" sz="2600" b="1" kern="100" dirty="0">
                <a:solidFill>
                  <a:srgbClr val="0000FF"/>
                </a:solidFill>
                <a:latin typeface="Times New Roman" panose="02020603050405020304"/>
                <a:ea typeface="仿宋_GB2312"/>
                <a:cs typeface="Courier New" panose="02070309020205020404"/>
              </a:rPr>
              <a:t>Fe</a:t>
            </a:r>
            <a:r>
              <a:rPr lang="en-US" altLang="zh-CN" sz="2600" b="1" kern="100" baseline="30000" dirty="0">
                <a:solidFill>
                  <a:srgbClr val="0000FF"/>
                </a:solidFill>
                <a:latin typeface="Times New Roman" panose="02020603050405020304"/>
                <a:ea typeface="仿宋_GB2312"/>
                <a:cs typeface="Courier New" panose="02070309020205020404"/>
              </a:rPr>
              <a:t>2</a:t>
            </a:r>
            <a:r>
              <a:rPr lang="zh-CN" altLang="zh-CN" sz="2600" b="1" kern="100" baseline="300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a:t>
            </a:r>
            <a:r>
              <a:rPr lang="zh-CN" altLang="zh-CN" sz="2600" b="1" kern="100" dirty="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4">
            <a:hlinkClick r:id="rId1" action="ppaction://hlinksldjump"/>
          </p:cNvPr>
          <p:cNvSpPr txBox="1"/>
          <p:nvPr/>
        </p:nvSpPr>
        <p:spPr>
          <a:xfrm>
            <a:off x="457818" y="3507423"/>
            <a:ext cx="3736975" cy="864019"/>
          </a:xfrm>
          <a:prstGeom prst="rect">
            <a:avLst/>
          </a:prstGeom>
          <a:noFill/>
        </p:spPr>
        <p:txBody>
          <a:bodyPr wrap="square" rtlCol="0">
            <a:spAutoFit/>
          </a:bodyPr>
          <a:lstStyle/>
          <a:p>
            <a:pPr marR="0" lvl="0" indent="0" fontAlgn="auto">
              <a:lnSpc>
                <a:spcPts val="6500"/>
              </a:lnSpc>
              <a:spcBef>
                <a:spcPts val="0"/>
              </a:spcBef>
              <a:spcAft>
                <a:spcPts val="0"/>
              </a:spcAft>
              <a:buClrTx/>
              <a:buSzTx/>
              <a:buFontTx/>
              <a:buNone/>
              <a:defRPr/>
            </a:pPr>
            <a:r>
              <a:rPr lang="en-US" altLang="zh-CN" sz="4800" b="1" dirty="0" smtClean="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Thanks</a:t>
            </a:r>
            <a:r>
              <a:rPr lang="zh-CN" altLang="en-US" sz="4800" b="1" dirty="0" smtClean="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4800"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8" name="文本框 5">
            <a:hlinkClick r:id="rId1" action="ppaction://hlinksldjump"/>
          </p:cNvPr>
          <p:cNvSpPr txBox="1"/>
          <p:nvPr/>
        </p:nvSpPr>
        <p:spPr>
          <a:xfrm>
            <a:off x="432418" y="2567204"/>
            <a:ext cx="5548630" cy="925894"/>
          </a:xfrm>
          <a:prstGeom prst="rect">
            <a:avLst/>
          </a:prstGeom>
          <a:noFill/>
        </p:spPr>
        <p:txBody>
          <a:bodyPr wrap="square" rtlCol="0">
            <a:spAutoFit/>
          </a:bodyPr>
          <a:lstStyle/>
          <a:p>
            <a:pPr>
              <a:lnSpc>
                <a:spcPts val="6500"/>
              </a:lnSpc>
              <a:defRPr/>
            </a:pPr>
            <a:r>
              <a:rPr lang="zh-CN" altLang="en-US" sz="4800" b="1" dirty="0" smtClean="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本讲内</a:t>
            </a:r>
            <a:r>
              <a:rPr lang="zh-CN" altLang="en-US" sz="4800"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容结束 </a:t>
            </a:r>
            <a:endParaRPr lang="en-US" altLang="zh-CN" sz="4800"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2523744"/>
          </a:xfrm>
          <a:prstGeom prst="rect">
            <a:avLst/>
          </a:prstGeom>
        </p:spPr>
        <p:txBody>
          <a:bodyPr wrap="square" lIns="121898" tIns="60948" rIns="121898" bIns="60948">
            <a:spAutoFit/>
          </a:bodyPr>
          <a:lstStyle/>
          <a:p>
            <a:pPr marL="269875" indent="-457200" algn="just">
              <a:lnSpc>
                <a:spcPct val="150000"/>
              </a:lnSpc>
              <a:spcAft>
                <a:spcPts val="0"/>
              </a:spcAft>
              <a:tabLst>
                <a:tab pos="2700655" algn="l"/>
              </a:tabLst>
            </a:pPr>
            <a:r>
              <a:rPr lang="en-US" altLang="zh-CN" sz="2600" kern="100" dirty="0">
                <a:latin typeface="Times New Roman" panose="02020603050405020304"/>
                <a:ea typeface="微软雅黑" panose="020B0503020204020204" pitchFamily="34" charset="-122"/>
                <a:cs typeface="Courier New" panose="02070309020205020404"/>
              </a:rPr>
              <a:t>4</a:t>
            </a:r>
            <a:r>
              <a:rPr lang="en-US" altLang="zh-CN" sz="2600" kern="100" dirty="0" smtClean="0">
                <a:latin typeface="Times New Roman" panose="02020603050405020304"/>
                <a:ea typeface="微软雅黑" panose="020B0503020204020204" pitchFamily="34" charset="-122"/>
                <a:cs typeface="Courier New" panose="02070309020205020404"/>
              </a:rPr>
              <a:t>.</a:t>
            </a:r>
            <a:r>
              <a:rPr lang="zh-CN" altLang="zh-CN" sz="2600" dirty="0">
                <a:latin typeface="Times New Roman" panose="02020603050405020304"/>
                <a:ea typeface="黑体" panose="02010609060101010101" charset="-122"/>
                <a:cs typeface="Times New Roman" panose="02020603050405020304"/>
              </a:rPr>
              <a:t>反应条件的控制</a:t>
            </a:r>
            <a:endParaRPr lang="en-US" altLang="zh-CN" sz="2600" kern="100" dirty="0" smtClean="0">
              <a:latin typeface="Times New Roman" panose="02020603050405020304"/>
              <a:ea typeface="微软雅黑" panose="020B0503020204020204" pitchFamily="34" charset="-122"/>
              <a:cs typeface="Courier New" panose="02070309020205020404"/>
            </a:endParaRPr>
          </a:p>
          <a:p>
            <a:pPr marL="269875" indent="-457200" algn="just">
              <a:lnSpc>
                <a:spcPct val="150000"/>
              </a:lnSpc>
              <a:spcAft>
                <a:spcPts val="0"/>
              </a:spcAft>
              <a:tabLst>
                <a:tab pos="2700655" algn="l"/>
              </a:tabLst>
            </a:pPr>
            <a:r>
              <a:rPr lang="en-US" altLang="zh-CN" sz="2600" kern="100" dirty="0" smtClean="0">
                <a:latin typeface="Times New Roman" panose="02020603050405020304"/>
                <a:ea typeface="微软雅黑" panose="020B0503020204020204" pitchFamily="34" charset="-122"/>
                <a:cs typeface="Times New Roman" panose="02020603050405020304"/>
              </a:rPr>
              <a:t>	</a:t>
            </a:r>
            <a:r>
              <a:rPr lang="zh-CN" altLang="zh-CN" sz="2600" kern="100" dirty="0" smtClean="0">
                <a:latin typeface="Times New Roman" panose="02020603050405020304"/>
                <a:ea typeface="微软雅黑" panose="020B0503020204020204" pitchFamily="34" charset="-122"/>
                <a:cs typeface="Times New Roman" panose="02020603050405020304"/>
              </a:rPr>
              <a:t>在</a:t>
            </a:r>
            <a:r>
              <a:rPr lang="zh-CN" altLang="zh-CN" sz="2600" kern="100" dirty="0">
                <a:latin typeface="Times New Roman" panose="02020603050405020304"/>
                <a:ea typeface="微软雅黑" panose="020B0503020204020204" pitchFamily="34" charset="-122"/>
                <a:cs typeface="Times New Roman" panose="02020603050405020304"/>
              </a:rPr>
              <a:t>化学研究和化学工业中</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控制反应条件十分重要。需要严格控制反应</a:t>
            </a:r>
            <a:r>
              <a:rPr lang="zh-CN" altLang="zh-CN" sz="2600" kern="100" dirty="0" smtClean="0">
                <a:latin typeface="Times New Roman" panose="02020603050405020304"/>
                <a:ea typeface="微软雅黑" panose="020B0503020204020204" pitchFamily="34" charset="-122"/>
                <a:cs typeface="Times New Roman" panose="02020603050405020304"/>
              </a:rPr>
              <a:t>的</a:t>
            </a:r>
            <a:r>
              <a:rPr lang="en-US" altLang="zh-CN" sz="2600" kern="100" dirty="0" smtClean="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rPr>
              <a:t>______</a:t>
            </a:r>
            <a:r>
              <a:rPr lang="zh-CN" altLang="zh-CN" sz="2600" kern="100" dirty="0" smtClean="0">
                <a:latin typeface="Times New Roman" panose="02020603050405020304"/>
                <a:ea typeface="微软雅黑" panose="020B0503020204020204" pitchFamily="34" charset="-122"/>
                <a:cs typeface="Times New Roman" panose="02020603050405020304"/>
              </a:rPr>
              <a:t>、</a:t>
            </a:r>
            <a:r>
              <a:rPr lang="en-US" altLang="zh-CN" sz="2600" kern="100" dirty="0" smtClean="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rPr>
              <a:t>______</a:t>
            </a:r>
            <a:r>
              <a:rPr lang="zh-CN" altLang="zh-CN" sz="2600" kern="100" dirty="0" smtClean="0">
                <a:latin typeface="Times New Roman" panose="02020603050405020304"/>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选择合适</a:t>
            </a:r>
            <a:r>
              <a:rPr lang="zh-CN" altLang="zh-CN" sz="2600" kern="100" dirty="0" smtClean="0">
                <a:latin typeface="Times New Roman" panose="02020603050405020304"/>
                <a:ea typeface="微软雅黑" panose="020B0503020204020204" pitchFamily="34" charset="-122"/>
                <a:cs typeface="Times New Roman" panose="02020603050405020304"/>
              </a:rPr>
              <a:t>的</a:t>
            </a:r>
            <a:r>
              <a:rPr lang="en-US" altLang="zh-CN" sz="2600" kern="100" dirty="0" smtClean="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rPr>
              <a:t>________</a:t>
            </a:r>
            <a:r>
              <a:rPr lang="en-US" altLang="zh-CN" sz="2600" kern="100" dirty="0" smtClean="0">
                <a:latin typeface="Times New Roman" panose="02020603050405020304"/>
                <a:ea typeface="微软雅黑" panose="020B0503020204020204" pitchFamily="34" charset="-122"/>
                <a:cs typeface="Courier New" panose="02070309020205020404"/>
              </a:rPr>
              <a:t>,</a:t>
            </a:r>
            <a:r>
              <a:rPr lang="zh-CN" altLang="zh-CN" sz="2600" kern="100" dirty="0" smtClean="0">
                <a:latin typeface="Times New Roman" panose="02020603050405020304"/>
                <a:ea typeface="微软雅黑" panose="020B0503020204020204" pitchFamily="34" charset="-122"/>
                <a:cs typeface="Times New Roman" panose="02020603050405020304"/>
              </a:rPr>
              <a:t>确定</a:t>
            </a:r>
            <a:r>
              <a:rPr lang="en-US" altLang="zh-CN" sz="2600" kern="100" dirty="0" smtClean="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rPr>
              <a:t>______________</a:t>
            </a:r>
            <a:r>
              <a:rPr lang="en-US" altLang="zh-CN" sz="2600" kern="100" dirty="0" smtClean="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才能使物质制备的过程得以顺利进行</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
        <p:nvSpPr>
          <p:cNvPr id="2" name="矩形 1"/>
          <p:cNvSpPr/>
          <p:nvPr/>
        </p:nvSpPr>
        <p:spPr>
          <a:xfrm>
            <a:off x="628793" y="1989610"/>
            <a:ext cx="851515"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温度</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3" name="矩形 2"/>
          <p:cNvSpPr/>
          <p:nvPr/>
        </p:nvSpPr>
        <p:spPr>
          <a:xfrm>
            <a:off x="2054824" y="1989610"/>
            <a:ext cx="851515"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压强</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4" name="矩形 3"/>
          <p:cNvSpPr/>
          <p:nvPr/>
        </p:nvSpPr>
        <p:spPr>
          <a:xfrm>
            <a:off x="4929436" y="1989610"/>
            <a:ext cx="1184940"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催化剂</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5" name="矩形 4"/>
          <p:cNvSpPr/>
          <p:nvPr/>
        </p:nvSpPr>
        <p:spPr>
          <a:xfrm>
            <a:off x="7033883" y="1989610"/>
            <a:ext cx="2185214"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反应物的配比</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P spid="4" grpId="0" autoUpdateAnimBg="0"/>
      <p:bldP spid="5"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1323415"/>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kern="100" dirty="0">
                <a:latin typeface="Times New Roman" panose="02020603050405020304"/>
                <a:ea typeface="黑体" panose="02010609060101010101" charset="-122"/>
                <a:cs typeface="Times New Roman" panose="02020603050405020304"/>
              </a:rPr>
              <a:t>【微自测】</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zh-CN" altLang="zh-CN" sz="2600" b="1" kern="100" dirty="0">
                <a:latin typeface="Times New Roman" panose="02020603050405020304"/>
                <a:ea typeface="楷体_GB2312"/>
                <a:cs typeface="Times New Roman" panose="02020603050405020304"/>
              </a:rPr>
              <a:t>判断正误，正确的打</a:t>
            </a:r>
            <a:r>
              <a:rPr lang="en-US" altLang="zh-CN" sz="2600" b="1" kern="100" dirty="0">
                <a:latin typeface="宋体" panose="02010600030101010101" pitchFamily="2" charset="-122"/>
                <a:ea typeface="微软雅黑" panose="020B0503020204020204" pitchFamily="34" charset="-122"/>
                <a:cs typeface="Times New Roman" panose="02020603050405020304"/>
              </a:rPr>
              <a:t>“</a:t>
            </a:r>
            <a:r>
              <a:rPr lang="en-US" altLang="zh-CN" sz="2600" b="1" kern="100" dirty="0">
                <a:latin typeface="宋体" panose="02010600030101010101" pitchFamily="2" charset="-122"/>
                <a:ea typeface="楷体_GB2312"/>
                <a:cs typeface="Times New Roman" panose="02020603050405020304"/>
              </a:rPr>
              <a:t>√</a:t>
            </a:r>
            <a:r>
              <a:rPr lang="en-US" altLang="zh-CN" sz="2600" b="1" kern="100" dirty="0">
                <a:latin typeface="宋体" panose="02010600030101010101" pitchFamily="2" charset="-122"/>
                <a:ea typeface="微软雅黑" panose="020B0503020204020204" pitchFamily="34" charset="-122"/>
                <a:cs typeface="Times New Roman" panose="02020603050405020304"/>
              </a:rPr>
              <a:t>”</a:t>
            </a:r>
            <a:r>
              <a:rPr lang="zh-CN" altLang="zh-CN" sz="2600" b="1" kern="100" dirty="0">
                <a:latin typeface="Times New Roman" panose="02020603050405020304"/>
                <a:ea typeface="楷体_GB2312"/>
                <a:cs typeface="Times New Roman" panose="02020603050405020304"/>
              </a:rPr>
              <a:t>，错误的打</a:t>
            </a:r>
            <a:r>
              <a:rPr lang="en-US" altLang="zh-CN" sz="2600" b="1" kern="100" dirty="0">
                <a:latin typeface="宋体" panose="02010600030101010101" pitchFamily="2" charset="-122"/>
                <a:ea typeface="微软雅黑" panose="020B0503020204020204" pitchFamily="34" charset="-122"/>
                <a:cs typeface="Times New Roman" panose="02020603050405020304"/>
              </a:rPr>
              <a:t>“×”</a:t>
            </a:r>
            <a:r>
              <a:rPr lang="zh-CN" altLang="zh-CN" sz="2600" b="1" kern="100" dirty="0" smtClean="0">
                <a:latin typeface="Times New Roman" panose="02020603050405020304"/>
                <a:ea typeface="楷体_GB2312"/>
                <a:cs typeface="Times New Roman" panose="02020603050405020304"/>
              </a:rPr>
              <a:t>。</a:t>
            </a:r>
            <a:endParaRPr lang="zh-CN" altLang="zh-CN" sz="1050" kern="100" dirty="0">
              <a:effectLst/>
              <a:latin typeface="宋体" panose="02010600030101010101" pitchFamily="2" charset="-122"/>
              <a:cs typeface="Courier New" panose="02070309020205020404"/>
            </a:endParaRPr>
          </a:p>
        </p:txBody>
      </p:sp>
      <p:sp>
        <p:nvSpPr>
          <p:cNvPr id="8" name="矩形 7"/>
          <p:cNvSpPr/>
          <p:nvPr/>
        </p:nvSpPr>
        <p:spPr>
          <a:xfrm>
            <a:off x="334470" y="1986451"/>
            <a:ext cx="11397613" cy="2447825"/>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b="1" kern="100" dirty="0">
                <a:latin typeface="Times New Roman" panose="02020603050405020304"/>
                <a:ea typeface="楷体_GB2312"/>
                <a:cs typeface="Courier New" panose="02070309020205020404"/>
              </a:rPr>
              <a:t>(1)</a:t>
            </a:r>
            <a:r>
              <a:rPr lang="zh-CN" altLang="zh-CN" sz="2600" b="1" kern="100" dirty="0">
                <a:latin typeface="Times New Roman" panose="02020603050405020304"/>
                <a:ea typeface="楷体_GB2312"/>
                <a:cs typeface="Times New Roman" panose="02020603050405020304"/>
              </a:rPr>
              <a:t>向硫酸亚铁溶液中滴加氢氧化钠溶液，边加边搅拌，即可制得白色的氢氧化亚铁。</a:t>
            </a:r>
            <a:r>
              <a:rPr lang="en-US" altLang="zh-CN" sz="2600" b="1" kern="100" dirty="0">
                <a:latin typeface="Times New Roman" panose="02020603050405020304"/>
                <a:ea typeface="楷体_GB2312"/>
                <a:cs typeface="Courier New" panose="02070309020205020404"/>
              </a:rPr>
              <a:t>(</a:t>
            </a:r>
            <a:r>
              <a:rPr lang="zh-CN" altLang="zh-CN" sz="2600" b="1" kern="100" dirty="0">
                <a:latin typeface="Times New Roman" panose="02020603050405020304"/>
                <a:ea typeface="楷体_GB2312"/>
                <a:cs typeface="Times New Roman" panose="02020603050405020304"/>
              </a:rPr>
              <a:t>　　</a:t>
            </a:r>
            <a:r>
              <a:rPr lang="en-US" altLang="zh-CN" sz="2600" b="1" kern="100" dirty="0">
                <a:latin typeface="Times New Roman" panose="02020603050405020304"/>
                <a:ea typeface="楷体_GB2312"/>
                <a:cs typeface="Courier New" panose="020703090202050204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b="1" kern="100" dirty="0">
                <a:latin typeface="Times New Roman" panose="02020603050405020304"/>
                <a:ea typeface="楷体_GB2312"/>
                <a:cs typeface="Courier New" panose="02070309020205020404"/>
              </a:rPr>
              <a:t>(2)Fe(OH)</a:t>
            </a:r>
            <a:r>
              <a:rPr lang="en-US" altLang="zh-CN" sz="2600" b="1" kern="100" baseline="-25000" dirty="0">
                <a:latin typeface="Times New Roman" panose="02020603050405020304"/>
                <a:ea typeface="楷体_GB2312"/>
                <a:cs typeface="Courier New" panose="02070309020205020404"/>
              </a:rPr>
              <a:t>3</a:t>
            </a:r>
            <a:r>
              <a:rPr lang="zh-CN" altLang="zh-CN" sz="2600" b="1" kern="100" dirty="0">
                <a:latin typeface="Times New Roman" panose="02020603050405020304"/>
                <a:ea typeface="楷体_GB2312"/>
                <a:cs typeface="Times New Roman" panose="02020603050405020304"/>
              </a:rPr>
              <a:t>不能利用化合反应生成。</a:t>
            </a:r>
            <a:r>
              <a:rPr lang="en-US" altLang="zh-CN" sz="2600" b="1" kern="100" dirty="0">
                <a:latin typeface="Times New Roman" panose="02020603050405020304"/>
                <a:ea typeface="楷体_GB2312"/>
                <a:cs typeface="Courier New" panose="02070309020205020404"/>
              </a:rPr>
              <a:t>(</a:t>
            </a:r>
            <a:r>
              <a:rPr lang="zh-CN" altLang="zh-CN" sz="2600" b="1" kern="100" dirty="0">
                <a:latin typeface="Times New Roman" panose="02020603050405020304"/>
                <a:ea typeface="楷体_GB2312"/>
                <a:cs typeface="Times New Roman" panose="02020603050405020304"/>
              </a:rPr>
              <a:t>　　</a:t>
            </a:r>
            <a:r>
              <a:rPr lang="en-US" altLang="zh-CN" sz="2600" b="1" kern="100" dirty="0">
                <a:latin typeface="Times New Roman" panose="02020603050405020304"/>
                <a:ea typeface="楷体_GB2312"/>
                <a:cs typeface="Courier New" panose="020703090202050204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b="1" kern="100" dirty="0">
                <a:latin typeface="Times New Roman" panose="02020603050405020304"/>
                <a:ea typeface="楷体_GB2312"/>
                <a:cs typeface="Courier New" panose="02070309020205020404"/>
              </a:rPr>
              <a:t>(3)</a:t>
            </a:r>
            <a:r>
              <a:rPr lang="zh-CN" altLang="zh-CN" sz="2600" b="1" kern="100" dirty="0">
                <a:latin typeface="Times New Roman" panose="02020603050405020304"/>
                <a:ea typeface="楷体_GB2312"/>
                <a:cs typeface="Times New Roman" panose="02020603050405020304"/>
              </a:rPr>
              <a:t>由于</a:t>
            </a:r>
            <a:r>
              <a:rPr lang="en-US" altLang="zh-CN" sz="2600" b="1" kern="100" dirty="0">
                <a:latin typeface="Times New Roman" panose="02020603050405020304"/>
                <a:ea typeface="楷体_GB2312"/>
                <a:cs typeface="Courier New" panose="02070309020205020404"/>
              </a:rPr>
              <a:t>Fe(OH)</a:t>
            </a:r>
            <a:r>
              <a:rPr lang="en-US" altLang="zh-CN" sz="2600" b="1" kern="100" baseline="-25000" dirty="0">
                <a:latin typeface="Times New Roman" panose="02020603050405020304"/>
                <a:ea typeface="楷体_GB2312"/>
                <a:cs typeface="Courier New" panose="02070309020205020404"/>
              </a:rPr>
              <a:t>2</a:t>
            </a:r>
            <a:r>
              <a:rPr lang="zh-CN" altLang="zh-CN" sz="2600" b="1" kern="100" dirty="0">
                <a:latin typeface="Times New Roman" panose="02020603050405020304"/>
                <a:ea typeface="楷体_GB2312"/>
                <a:cs typeface="Times New Roman" panose="02020603050405020304"/>
              </a:rPr>
              <a:t>易被氧化，所以在制备时要隔绝空气。</a:t>
            </a:r>
            <a:r>
              <a:rPr lang="en-US" altLang="zh-CN" sz="2600" b="1" kern="100" dirty="0">
                <a:latin typeface="Times New Roman" panose="02020603050405020304"/>
                <a:ea typeface="楷体_GB2312"/>
                <a:cs typeface="Courier New" panose="02070309020205020404"/>
              </a:rPr>
              <a:t>(</a:t>
            </a:r>
            <a:r>
              <a:rPr lang="zh-CN" altLang="zh-CN" sz="2600" b="1" kern="100" dirty="0">
                <a:latin typeface="Times New Roman" panose="02020603050405020304"/>
                <a:ea typeface="楷体_GB2312"/>
                <a:cs typeface="Times New Roman" panose="02020603050405020304"/>
              </a:rPr>
              <a:t>　　</a:t>
            </a:r>
            <a:r>
              <a:rPr lang="en-US" altLang="zh-CN" sz="2600" b="1" kern="100" dirty="0" smtClean="0">
                <a:latin typeface="Times New Roman" panose="02020603050405020304"/>
                <a:ea typeface="楷体_GB2312"/>
                <a:cs typeface="Courier New" panose="02070309020205020404"/>
              </a:rPr>
              <a:t>)</a:t>
            </a:r>
            <a:endParaRPr lang="zh-CN" altLang="zh-CN" sz="1050" kern="100" dirty="0">
              <a:latin typeface="宋体" panose="02010600030101010101" pitchFamily="2" charset="-122"/>
              <a:cs typeface="Courier New" panose="02070309020205020404"/>
            </a:endParaRPr>
          </a:p>
        </p:txBody>
      </p:sp>
      <p:sp>
        <p:nvSpPr>
          <p:cNvPr id="4" name="矩形 3"/>
          <p:cNvSpPr/>
          <p:nvPr/>
        </p:nvSpPr>
        <p:spPr>
          <a:xfrm>
            <a:off x="334470" y="4506773"/>
            <a:ext cx="11397613" cy="648230"/>
          </a:xfrm>
          <a:prstGeom prst="rect">
            <a:avLst/>
          </a:prstGeom>
        </p:spPr>
        <p:txBody>
          <a:bodyPr wrap="square" lIns="121898" tIns="60948" rIns="121898" bIns="60948">
            <a:spAutoFit/>
          </a:bodyPr>
          <a:lstStyle/>
          <a:p>
            <a:pPr marL="252095" indent="-457200" algn="just">
              <a:lnSpc>
                <a:spcPct val="150000"/>
              </a:lnSpc>
              <a:spcAft>
                <a:spcPts val="0"/>
              </a:spcAft>
            </a:pPr>
            <a:r>
              <a:rPr lang="zh-CN" altLang="zh-CN" sz="2600" dirty="0">
                <a:solidFill>
                  <a:srgbClr val="C00000"/>
                </a:solidFill>
                <a:latin typeface="Times New Roman" panose="02020603050405020304"/>
                <a:ea typeface="黑体" panose="02010609060101010101" charset="-122"/>
                <a:cs typeface="Times New Roman" panose="02020603050405020304"/>
              </a:rPr>
              <a:t>答案</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　</a:t>
            </a:r>
            <a:r>
              <a:rPr lang="en-US" altLang="zh-CN" sz="2600" dirty="0">
                <a:solidFill>
                  <a:srgbClr val="C00000"/>
                </a:solidFill>
                <a:latin typeface="Times New Roman" panose="02020603050405020304"/>
                <a:ea typeface="微软雅黑" panose="020B0503020204020204" pitchFamily="34" charset="-122"/>
              </a:rPr>
              <a:t>(1)</a:t>
            </a:r>
            <a:r>
              <a:rPr lang="en-US" altLang="zh-CN" sz="2600" dirty="0">
                <a:solidFill>
                  <a:srgbClr val="C00000"/>
                </a:solidFill>
                <a:latin typeface="宋体" panose="02010600030101010101" pitchFamily="2" charset="-122"/>
                <a:ea typeface="微软雅黑" panose="020B0503020204020204" pitchFamily="34" charset="-122"/>
                <a:cs typeface="Times New Roman" panose="02020603050405020304"/>
              </a:rPr>
              <a:t>×</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　</a:t>
            </a:r>
            <a:r>
              <a:rPr lang="en-US" altLang="zh-CN" sz="2600" dirty="0">
                <a:solidFill>
                  <a:srgbClr val="C00000"/>
                </a:solidFill>
                <a:latin typeface="Times New Roman" panose="02020603050405020304"/>
                <a:ea typeface="微软雅黑" panose="020B0503020204020204" pitchFamily="34" charset="-122"/>
              </a:rPr>
              <a:t>(2)</a:t>
            </a:r>
            <a:r>
              <a:rPr lang="en-US" altLang="zh-CN" sz="2600" dirty="0">
                <a:solidFill>
                  <a:srgbClr val="C00000"/>
                </a:solidFill>
                <a:latin typeface="宋体" panose="02010600030101010101" pitchFamily="2" charset="-122"/>
                <a:ea typeface="微软雅黑" panose="020B0503020204020204" pitchFamily="34" charset="-122"/>
                <a:cs typeface="Times New Roman" panose="02020603050405020304"/>
              </a:rPr>
              <a:t>×</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　</a:t>
            </a:r>
            <a:r>
              <a:rPr lang="en-US" altLang="zh-CN" sz="2600" dirty="0">
                <a:solidFill>
                  <a:srgbClr val="C00000"/>
                </a:solidFill>
                <a:latin typeface="Times New Roman" panose="02020603050405020304"/>
                <a:ea typeface="微软雅黑" panose="020B0503020204020204" pitchFamily="34" charset="-122"/>
              </a:rPr>
              <a:t>(3)</a:t>
            </a:r>
            <a:r>
              <a:rPr lang="en-US" altLang="zh-CN" sz="2600" dirty="0">
                <a:solidFill>
                  <a:srgbClr val="C00000"/>
                </a:solidFill>
                <a:latin typeface="宋体" panose="02010600030101010101" pitchFamily="2" charset="-122"/>
                <a:ea typeface="微软雅黑" panose="020B0503020204020204" pitchFamily="34" charset="-122"/>
                <a:cs typeface="Times New Roman" panose="02020603050405020304"/>
              </a:rPr>
              <a:t>√</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p="http://schemas.openxmlformats.org/presentationml/2006/main">
  <p:tag name="KSO_WM_UNIT_TABLE_BEAUTIFY" val="smartTable{ea336749-90ac-4509-be17-db36c0296759}"/>
</p:tagLst>
</file>

<file path=ppt/tags/tag2.xml><?xml version="1.0" encoding="utf-8"?>
<p:tagLst xmlns:p="http://schemas.openxmlformats.org/presentationml/2006/main">
  <p:tag name="ISPRING_PRESENTATION_TITLE" val="PowerPoint 演示文稿"/>
  <p:tag name="KSO_WPP_MARK_KEY" val="0e43bb1e-1537-4ab4-975a-d3cffd341b88"/>
  <p:tag name="COMMONDATA" val="eyJoZGlkIjoiNGU3YzdjZjZiMjk4MWRhM2RiZDkzNDY1NDBkMTUwYTQ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3A3A3A"/>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12881</Words>
  <Application>WPS 演示</Application>
  <PresentationFormat>自定义</PresentationFormat>
  <Paragraphs>594</Paragraphs>
  <Slides>77</Slides>
  <Notes>6</Notes>
  <HiddenSlides>0</HiddenSlides>
  <MMClips>0</MMClips>
  <ScaleCrop>false</ScaleCrop>
  <HeadingPairs>
    <vt:vector size="8" baseType="variant">
      <vt:variant>
        <vt:lpstr>已用的字体</vt:lpstr>
      </vt:variant>
      <vt:variant>
        <vt:i4>21</vt:i4>
      </vt:variant>
      <vt:variant>
        <vt:lpstr>主题</vt:lpstr>
      </vt:variant>
      <vt:variant>
        <vt:i4>1</vt:i4>
      </vt:variant>
      <vt:variant>
        <vt:lpstr>嵌入 OLE 服务器</vt:lpstr>
      </vt:variant>
      <vt:variant>
        <vt:i4>14</vt:i4>
      </vt:variant>
      <vt:variant>
        <vt:lpstr>幻灯片标题</vt:lpstr>
      </vt:variant>
      <vt:variant>
        <vt:i4>77</vt:i4>
      </vt:variant>
    </vt:vector>
  </HeadingPairs>
  <TitlesOfParts>
    <vt:vector size="113" baseType="lpstr">
      <vt:lpstr>Arial</vt:lpstr>
      <vt:lpstr>宋体</vt:lpstr>
      <vt:lpstr>Wingdings</vt:lpstr>
      <vt:lpstr>微软雅黑</vt:lpstr>
      <vt:lpstr>微软雅黑 Light</vt:lpstr>
      <vt:lpstr>黑体</vt:lpstr>
      <vt:lpstr>方正小标宋简体</vt:lpstr>
      <vt:lpstr>Arial Unicode MS</vt:lpstr>
      <vt:lpstr>Times New Roman</vt:lpstr>
      <vt:lpstr>Courier New</vt:lpstr>
      <vt:lpstr>方正大黑_GBK</vt:lpstr>
      <vt:lpstr>Times New Roman</vt:lpstr>
      <vt:lpstr>Courier New</vt:lpstr>
      <vt:lpstr>楷体_GB2312</vt:lpstr>
      <vt:lpstr>新宋体</vt:lpstr>
      <vt:lpstr>等线</vt:lpstr>
      <vt:lpstr>Calibri</vt:lpstr>
      <vt:lpstr>Arial</vt:lpstr>
      <vt:lpstr>华文细黑</vt:lpstr>
      <vt:lpstr>仿宋_GB2312</vt:lpstr>
      <vt:lpstr>仿宋</vt:lpstr>
      <vt:lpstr>Office 主题​​</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zhongyao.kang</dc:creator>
  <cp:lastModifiedBy>Administrator</cp:lastModifiedBy>
  <cp:revision>662</cp:revision>
  <dcterms:created xsi:type="dcterms:W3CDTF">2016-06-07T15:36:00Z</dcterms:created>
  <dcterms:modified xsi:type="dcterms:W3CDTF">2023-08-08T02:07:35Z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ICV">
    <vt:lpwstr>D63B30C650AB47A1AB4EBDA017A8DBCE_12</vt:lpwstr>
  </property>
</Properties>
</file>