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5"/>
  </p:notesMasterIdLst>
  <p:sldIdLst>
    <p:sldId id="458" r:id="rId2"/>
    <p:sldId id="646" r:id="rId3"/>
    <p:sldId id="544" r:id="rId4"/>
    <p:sldId id="328" r:id="rId5"/>
    <p:sldId id="547" r:id="rId6"/>
    <p:sldId id="1646" r:id="rId7"/>
    <p:sldId id="1647" r:id="rId8"/>
    <p:sldId id="1648" r:id="rId9"/>
    <p:sldId id="1649" r:id="rId10"/>
    <p:sldId id="1650" r:id="rId11"/>
    <p:sldId id="1651" r:id="rId12"/>
    <p:sldId id="1652" r:id="rId13"/>
    <p:sldId id="1653" r:id="rId14"/>
    <p:sldId id="352" r:id="rId15"/>
    <p:sldId id="401" r:id="rId16"/>
    <p:sldId id="1123" r:id="rId17"/>
    <p:sldId id="1124" r:id="rId18"/>
    <p:sldId id="1049" r:id="rId19"/>
    <p:sldId id="1263" r:id="rId20"/>
    <p:sldId id="1264" r:id="rId21"/>
    <p:sldId id="1265" r:id="rId22"/>
    <p:sldId id="1266" r:id="rId23"/>
    <p:sldId id="1267" r:id="rId24"/>
    <p:sldId id="1268" r:id="rId25"/>
    <p:sldId id="1269" r:id="rId26"/>
    <p:sldId id="1654" r:id="rId27"/>
    <p:sldId id="1270" r:id="rId28"/>
    <p:sldId id="1271" r:id="rId29"/>
    <p:sldId id="1272" r:id="rId30"/>
    <p:sldId id="1573" r:id="rId31"/>
    <p:sldId id="1574" r:id="rId32"/>
    <p:sldId id="1575" r:id="rId33"/>
    <p:sldId id="1576" r:id="rId34"/>
    <p:sldId id="630" r:id="rId35"/>
    <p:sldId id="1580" r:id="rId36"/>
    <p:sldId id="1581" r:id="rId37"/>
    <p:sldId id="1582" r:id="rId38"/>
    <p:sldId id="1583" r:id="rId39"/>
    <p:sldId id="1584" r:id="rId40"/>
    <p:sldId id="1594" r:id="rId41"/>
    <p:sldId id="1595" r:id="rId42"/>
    <p:sldId id="1596" r:id="rId43"/>
    <p:sldId id="1597" r:id="rId44"/>
    <p:sldId id="1598" r:id="rId45"/>
    <p:sldId id="1599" r:id="rId46"/>
    <p:sldId id="1600" r:id="rId47"/>
    <p:sldId id="1601" r:id="rId48"/>
    <p:sldId id="737" r:id="rId49"/>
    <p:sldId id="1363" r:id="rId50"/>
    <p:sldId id="1364" r:id="rId51"/>
    <p:sldId id="1365" r:id="rId52"/>
    <p:sldId id="1366" r:id="rId53"/>
    <p:sldId id="1367" r:id="rId54"/>
    <p:sldId id="1368" r:id="rId55"/>
    <p:sldId id="1369" r:id="rId56"/>
    <p:sldId id="1655" r:id="rId57"/>
    <p:sldId id="1656" r:id="rId58"/>
    <p:sldId id="1657" r:id="rId59"/>
    <p:sldId id="1658" r:id="rId60"/>
    <p:sldId id="1659" r:id="rId61"/>
    <p:sldId id="1660" r:id="rId62"/>
    <p:sldId id="1661" r:id="rId63"/>
    <p:sldId id="1662" r:id="rId64"/>
    <p:sldId id="1663" r:id="rId65"/>
    <p:sldId id="1664" r:id="rId66"/>
    <p:sldId id="1665" r:id="rId67"/>
    <p:sldId id="1423" r:id="rId68"/>
    <p:sldId id="770" r:id="rId69"/>
    <p:sldId id="806" r:id="rId70"/>
    <p:sldId id="771" r:id="rId71"/>
    <p:sldId id="807" r:id="rId72"/>
    <p:sldId id="773" r:id="rId73"/>
    <p:sldId id="775" r:id="rId74"/>
    <p:sldId id="776" r:id="rId75"/>
    <p:sldId id="782" r:id="rId76"/>
    <p:sldId id="783" r:id="rId77"/>
    <p:sldId id="1666" r:id="rId78"/>
    <p:sldId id="353" r:id="rId79"/>
    <p:sldId id="599" r:id="rId80"/>
    <p:sldId id="763" r:id="rId81"/>
    <p:sldId id="571" r:id="rId82"/>
    <p:sldId id="764" r:id="rId83"/>
    <p:sldId id="572" r:id="rId84"/>
    <p:sldId id="573" r:id="rId85"/>
    <p:sldId id="766" r:id="rId86"/>
    <p:sldId id="638" r:id="rId87"/>
    <p:sldId id="767" r:id="rId88"/>
    <p:sldId id="575" r:id="rId89"/>
    <p:sldId id="576" r:id="rId90"/>
    <p:sldId id="577" r:id="rId91"/>
    <p:sldId id="578" r:id="rId92"/>
    <p:sldId id="744" r:id="rId93"/>
    <p:sldId id="745" r:id="rId94"/>
    <p:sldId id="746" r:id="rId95"/>
    <p:sldId id="747" r:id="rId96"/>
    <p:sldId id="748" r:id="rId97"/>
    <p:sldId id="1667" r:id="rId98"/>
    <p:sldId id="1673" r:id="rId99"/>
    <p:sldId id="1668" r:id="rId100"/>
    <p:sldId id="749" r:id="rId101"/>
    <p:sldId id="750" r:id="rId102"/>
    <p:sldId id="751" r:id="rId103"/>
    <p:sldId id="752" r:id="rId104"/>
    <p:sldId id="753" r:id="rId105"/>
    <p:sldId id="754" r:id="rId106"/>
    <p:sldId id="1674" r:id="rId107"/>
    <p:sldId id="789" r:id="rId108"/>
    <p:sldId id="790" r:id="rId109"/>
    <p:sldId id="1675" r:id="rId110"/>
    <p:sldId id="1676" r:id="rId111"/>
    <p:sldId id="1677" r:id="rId112"/>
    <p:sldId id="1678" r:id="rId113"/>
    <p:sldId id="708" r:id="rId114"/>
  </p:sldIdLst>
  <p:sldSz cx="12190413" cy="6859588"/>
  <p:notesSz cx="6858000" cy="9144000"/>
  <p:custDataLst>
    <p:tags r:id="rId116"/>
  </p:custDataLst>
  <p:defaultTextStyle>
    <a:defPPr>
      <a:defRPr lang="zh-CN"/>
    </a:defPPr>
    <a:lvl1pPr marL="0" algn="l" defTabSz="914326" rtl="0" eaLnBrk="1" latinLnBrk="0" hangingPunct="1">
      <a:defRPr sz="1900" kern="1200">
        <a:solidFill>
          <a:schemeClr val="tx1"/>
        </a:solidFill>
        <a:latin typeface="+mn-lt"/>
        <a:ea typeface="+mn-ea"/>
        <a:cs typeface="+mn-cs"/>
      </a:defRPr>
    </a:lvl1pPr>
    <a:lvl2pPr marL="457163" algn="l" defTabSz="914326" rtl="0" eaLnBrk="1" latinLnBrk="0" hangingPunct="1">
      <a:defRPr sz="1900" kern="1200">
        <a:solidFill>
          <a:schemeClr val="tx1"/>
        </a:solidFill>
        <a:latin typeface="+mn-lt"/>
        <a:ea typeface="+mn-ea"/>
        <a:cs typeface="+mn-cs"/>
      </a:defRPr>
    </a:lvl2pPr>
    <a:lvl3pPr marL="914326" algn="l" defTabSz="914326" rtl="0" eaLnBrk="1" latinLnBrk="0" hangingPunct="1">
      <a:defRPr sz="1900" kern="1200">
        <a:solidFill>
          <a:schemeClr val="tx1"/>
        </a:solidFill>
        <a:latin typeface="+mn-lt"/>
        <a:ea typeface="+mn-ea"/>
        <a:cs typeface="+mn-cs"/>
      </a:defRPr>
    </a:lvl3pPr>
    <a:lvl4pPr marL="1371490" algn="l" defTabSz="914326" rtl="0" eaLnBrk="1" latinLnBrk="0" hangingPunct="1">
      <a:defRPr sz="1900" kern="1200">
        <a:solidFill>
          <a:schemeClr val="tx1"/>
        </a:solidFill>
        <a:latin typeface="+mn-lt"/>
        <a:ea typeface="+mn-ea"/>
        <a:cs typeface="+mn-cs"/>
      </a:defRPr>
    </a:lvl4pPr>
    <a:lvl5pPr marL="1828653" algn="l" defTabSz="914326" rtl="0" eaLnBrk="1" latinLnBrk="0" hangingPunct="1">
      <a:defRPr sz="1900" kern="1200">
        <a:solidFill>
          <a:schemeClr val="tx1"/>
        </a:solidFill>
        <a:latin typeface="+mn-lt"/>
        <a:ea typeface="+mn-ea"/>
        <a:cs typeface="+mn-cs"/>
      </a:defRPr>
    </a:lvl5pPr>
    <a:lvl6pPr marL="2285818" algn="l" defTabSz="914326" rtl="0" eaLnBrk="1" latinLnBrk="0" hangingPunct="1">
      <a:defRPr sz="1900" kern="1200">
        <a:solidFill>
          <a:schemeClr val="tx1"/>
        </a:solidFill>
        <a:latin typeface="+mn-lt"/>
        <a:ea typeface="+mn-ea"/>
        <a:cs typeface="+mn-cs"/>
      </a:defRPr>
    </a:lvl6pPr>
    <a:lvl7pPr marL="2742981" algn="l" defTabSz="914326" rtl="0" eaLnBrk="1" latinLnBrk="0" hangingPunct="1">
      <a:defRPr sz="1900" kern="1200">
        <a:solidFill>
          <a:schemeClr val="tx1"/>
        </a:solidFill>
        <a:latin typeface="+mn-lt"/>
        <a:ea typeface="+mn-ea"/>
        <a:cs typeface="+mn-cs"/>
      </a:defRPr>
    </a:lvl7pPr>
    <a:lvl8pPr marL="3200144" algn="l" defTabSz="914326" rtl="0" eaLnBrk="1" latinLnBrk="0" hangingPunct="1">
      <a:defRPr sz="1900" kern="1200">
        <a:solidFill>
          <a:schemeClr val="tx1"/>
        </a:solidFill>
        <a:latin typeface="+mn-lt"/>
        <a:ea typeface="+mn-ea"/>
        <a:cs typeface="+mn-cs"/>
      </a:defRPr>
    </a:lvl8pPr>
    <a:lvl9pPr marL="3657307" algn="l" defTabSz="914326"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714" autoAdjust="0"/>
  </p:normalViewPr>
  <p:slideViewPr>
    <p:cSldViewPr snapToObjects="1" showGuides="1">
      <p:cViewPr>
        <p:scale>
          <a:sx n="75" d="100"/>
          <a:sy n="75" d="100"/>
        </p:scale>
        <p:origin x="-2016" y="-960"/>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6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2022-5-24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3312172761"/>
      </p:ext>
    </p:extLst>
  </p:cSld>
  <p:clrMap bg1="lt1" tx1="dk1" bg2="lt2" tx2="dk2" accent1="accent1" accent2="accent2" accent3="accent3" accent4="accent4" accent5="accent5" accent6="accent6" hlink="hlink" folHlink="folHlink"/>
  <p:notesStyle>
    <a:lvl1pPr marL="0" algn="l" defTabSz="914326" rtl="0" eaLnBrk="1" latinLnBrk="0" hangingPunct="1">
      <a:defRPr sz="1200" kern="1200">
        <a:solidFill>
          <a:schemeClr val="tx1"/>
        </a:solidFill>
        <a:latin typeface="+mn-lt"/>
        <a:ea typeface="+mn-ea"/>
        <a:cs typeface="+mn-cs"/>
      </a:defRPr>
    </a:lvl1pPr>
    <a:lvl2pPr marL="457163" algn="l" defTabSz="914326" rtl="0" eaLnBrk="1" latinLnBrk="0" hangingPunct="1">
      <a:defRPr sz="1200" kern="1200">
        <a:solidFill>
          <a:schemeClr val="tx1"/>
        </a:solidFill>
        <a:latin typeface="+mn-lt"/>
        <a:ea typeface="+mn-ea"/>
        <a:cs typeface="+mn-cs"/>
      </a:defRPr>
    </a:lvl2pPr>
    <a:lvl3pPr marL="914326" algn="l" defTabSz="914326" rtl="0" eaLnBrk="1" latinLnBrk="0" hangingPunct="1">
      <a:defRPr sz="1200" kern="1200">
        <a:solidFill>
          <a:schemeClr val="tx1"/>
        </a:solidFill>
        <a:latin typeface="+mn-lt"/>
        <a:ea typeface="+mn-ea"/>
        <a:cs typeface="+mn-cs"/>
      </a:defRPr>
    </a:lvl3pPr>
    <a:lvl4pPr marL="1371490" algn="l" defTabSz="914326" rtl="0" eaLnBrk="1" latinLnBrk="0" hangingPunct="1">
      <a:defRPr sz="1200" kern="1200">
        <a:solidFill>
          <a:schemeClr val="tx1"/>
        </a:solidFill>
        <a:latin typeface="+mn-lt"/>
        <a:ea typeface="+mn-ea"/>
        <a:cs typeface="+mn-cs"/>
      </a:defRPr>
    </a:lvl4pPr>
    <a:lvl5pPr marL="1828653" algn="l" defTabSz="914326" rtl="0" eaLnBrk="1" latinLnBrk="0" hangingPunct="1">
      <a:defRPr sz="1200" kern="1200">
        <a:solidFill>
          <a:schemeClr val="tx1"/>
        </a:solidFill>
        <a:latin typeface="+mn-lt"/>
        <a:ea typeface="+mn-ea"/>
        <a:cs typeface="+mn-cs"/>
      </a:defRPr>
    </a:lvl5pPr>
    <a:lvl6pPr marL="2285818" algn="l" defTabSz="914326" rtl="0" eaLnBrk="1" latinLnBrk="0" hangingPunct="1">
      <a:defRPr sz="1200" kern="1200">
        <a:solidFill>
          <a:schemeClr val="tx1"/>
        </a:solidFill>
        <a:latin typeface="+mn-lt"/>
        <a:ea typeface="+mn-ea"/>
        <a:cs typeface="+mn-cs"/>
      </a:defRPr>
    </a:lvl6pPr>
    <a:lvl7pPr marL="2742981" algn="l" defTabSz="914326" rtl="0" eaLnBrk="1" latinLnBrk="0" hangingPunct="1">
      <a:defRPr sz="1200" kern="1200">
        <a:solidFill>
          <a:schemeClr val="tx1"/>
        </a:solidFill>
        <a:latin typeface="+mn-lt"/>
        <a:ea typeface="+mn-ea"/>
        <a:cs typeface="+mn-cs"/>
      </a:defRPr>
    </a:lvl7pPr>
    <a:lvl8pPr marL="3200144" algn="l" defTabSz="914326" rtl="0" eaLnBrk="1" latinLnBrk="0" hangingPunct="1">
      <a:defRPr sz="1200" kern="1200">
        <a:solidFill>
          <a:schemeClr val="tx1"/>
        </a:solidFill>
        <a:latin typeface="+mn-lt"/>
        <a:ea typeface="+mn-ea"/>
        <a:cs typeface="+mn-cs"/>
      </a:defRPr>
    </a:lvl8pPr>
    <a:lvl9pPr marL="3657307" algn="l" defTabSz="9143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extLst>
      <p:ext uri="{BB962C8B-B14F-4D97-AF65-F5344CB8AC3E}">
        <p14:creationId xmlns:p14="http://schemas.microsoft.com/office/powerpoint/2010/main" val="136104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78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72.xml"/><Relationship Id="rId7" Type="http://schemas.openxmlformats.org/officeDocument/2006/relationships/slide" Target="../slides/slide75.xml"/><Relationship Id="rId2"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68.xml"/><Relationship Id="rId5" Type="http://schemas.openxmlformats.org/officeDocument/2006/relationships/slide" Target="../slides/slide3.xml"/><Relationship Id="rId4" Type="http://schemas.openxmlformats.org/officeDocument/2006/relationships/slide" Target="../slides/slide73.xml"/></Relationships>
</file>

<file path=ppt/slideLayouts/_rels/slideLayout11.xml.rels><?xml version="1.0" encoding="UTF-8" standalone="yes"?>
<Relationships xmlns="http://schemas.openxmlformats.org/package/2006/relationships"><Relationship Id="rId8" Type="http://schemas.openxmlformats.org/officeDocument/2006/relationships/slide" Target="../slides/slide88.xml"/><Relationship Id="rId13" Type="http://schemas.openxmlformats.org/officeDocument/2006/relationships/slide" Target="../slides/slide102.xml"/><Relationship Id="rId3" Type="http://schemas.openxmlformats.org/officeDocument/2006/relationships/slide" Target="../slides/slide79.xml"/><Relationship Id="rId7" Type="http://schemas.openxmlformats.org/officeDocument/2006/relationships/slide" Target="../slides/slide86.xml"/><Relationship Id="rId12" Type="http://schemas.openxmlformats.org/officeDocument/2006/relationships/slide" Target="../slides/slide100.xml"/><Relationship Id="rId17" Type="http://schemas.openxmlformats.org/officeDocument/2006/relationships/slide" Target="../slides/slide107.xml"/><Relationship Id="rId2" Type="http://schemas.openxmlformats.org/officeDocument/2006/relationships/slide" Target="../slides/slide89.xml"/><Relationship Id="rId1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84.xml"/><Relationship Id="rId11" Type="http://schemas.openxmlformats.org/officeDocument/2006/relationships/slide" Target="../slides/slide3.xml"/><Relationship Id="rId5" Type="http://schemas.openxmlformats.org/officeDocument/2006/relationships/slide" Target="../slides/slide83.xml"/><Relationship Id="rId15" Type="http://schemas.openxmlformats.org/officeDocument/2006/relationships/slide" Target="../slides/slide93.xml"/><Relationship Id="rId10" Type="http://schemas.openxmlformats.org/officeDocument/2006/relationships/slide" Target="../slides/slide91.xml"/><Relationship Id="rId4" Type="http://schemas.openxmlformats.org/officeDocument/2006/relationships/slide" Target="../slides/slide81.xml"/><Relationship Id="rId9" Type="http://schemas.openxmlformats.org/officeDocument/2006/relationships/slide" Target="../slides/slide90.xml"/><Relationship Id="rId14" Type="http://schemas.openxmlformats.org/officeDocument/2006/relationships/slide" Target="../slides/slide104.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48" name="圆角矩形 47">
            <a:hlinkClick r:id="rId2" action="ppaction://hlinksldjump"/>
          </p:cNvPr>
          <p:cNvSpPr/>
          <p:nvPr userDrawn="1"/>
        </p:nvSpPr>
        <p:spPr>
          <a:xfrm>
            <a:off x="2411036"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49" name="圆角矩形 48">
            <a:hlinkClick r:id="rId3" action="ppaction://hlinksldjump"/>
          </p:cNvPr>
          <p:cNvSpPr/>
          <p:nvPr userDrawn="1"/>
        </p:nvSpPr>
        <p:spPr>
          <a:xfrm>
            <a:off x="3012302"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50" name="圆角矩形 49">
            <a:hlinkClick r:id="rId4" action="ppaction://hlinksldjump"/>
          </p:cNvPr>
          <p:cNvSpPr/>
          <p:nvPr userDrawn="1"/>
        </p:nvSpPr>
        <p:spPr>
          <a:xfrm>
            <a:off x="361356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55" name="圆角矩形 54">
            <a:hlinkClick r:id="rId6" action="ppaction://hlinksldjump"/>
          </p:cNvPr>
          <p:cNvSpPr/>
          <p:nvPr userDrawn="1"/>
        </p:nvSpPr>
        <p:spPr>
          <a:xfrm>
            <a:off x="180976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17" name="圆角矩形 16">
            <a:hlinkClick r:id="rId7" action="ppaction://hlinksldjump"/>
          </p:cNvPr>
          <p:cNvSpPr/>
          <p:nvPr userDrawn="1"/>
        </p:nvSpPr>
        <p:spPr>
          <a:xfrm>
            <a:off x="4218437" y="648100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53643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p>
        </p:txBody>
      </p:sp>
      <p:sp>
        <p:nvSpPr>
          <p:cNvPr id="51" name="圆角矩形 50">
            <a:hlinkClick r:id="rId3" action="ppaction://hlinksldjump"/>
          </p:cNvPr>
          <p:cNvSpPr/>
          <p:nvPr userDrawn="1"/>
        </p:nvSpPr>
        <p:spPr>
          <a:xfrm>
            <a:off x="17567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52" name="圆角矩形 51">
            <a:hlinkClick r:id="rId4" action="ppaction://hlinksldjump"/>
          </p:cNvPr>
          <p:cNvSpPr/>
          <p:nvPr userDrawn="1"/>
        </p:nvSpPr>
        <p:spPr>
          <a:xfrm>
            <a:off x="23580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53" name="圆角矩形 52">
            <a:hlinkClick r:id="rId5" action="ppaction://hlinksldjump"/>
          </p:cNvPr>
          <p:cNvSpPr/>
          <p:nvPr userDrawn="1"/>
        </p:nvSpPr>
        <p:spPr>
          <a:xfrm>
            <a:off x="2959282"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54" name="圆角矩形 53">
            <a:hlinkClick r:id="rId6" action="ppaction://hlinksldjump"/>
          </p:cNvPr>
          <p:cNvSpPr/>
          <p:nvPr userDrawn="1"/>
        </p:nvSpPr>
        <p:spPr>
          <a:xfrm>
            <a:off x="35605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5" name="圆角矩形 54">
            <a:hlinkClick r:id="rId7" action="ppaction://hlinksldjump"/>
          </p:cNvPr>
          <p:cNvSpPr/>
          <p:nvPr userDrawn="1"/>
        </p:nvSpPr>
        <p:spPr>
          <a:xfrm>
            <a:off x="41618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p>
        </p:txBody>
      </p:sp>
      <p:sp>
        <p:nvSpPr>
          <p:cNvPr id="56" name="圆角矩形 55">
            <a:hlinkClick r:id="rId8" action="ppaction://hlinksldjump"/>
          </p:cNvPr>
          <p:cNvSpPr/>
          <p:nvPr userDrawn="1"/>
        </p:nvSpPr>
        <p:spPr>
          <a:xfrm>
            <a:off x="4763083"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p>
        </p:txBody>
      </p:sp>
      <p:sp>
        <p:nvSpPr>
          <p:cNvPr id="57" name="圆角矩形 56">
            <a:hlinkClick r:id="rId9" action="ppaction://hlinksldjump"/>
          </p:cNvPr>
          <p:cNvSpPr/>
          <p:nvPr userDrawn="1"/>
        </p:nvSpPr>
        <p:spPr>
          <a:xfrm>
            <a:off x="5963912"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6565179"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16" name="圆角矩形 15">
            <a:hlinkClick r:id="rId12" action="ppaction://hlinksldjump"/>
          </p:cNvPr>
          <p:cNvSpPr/>
          <p:nvPr userDrawn="1"/>
        </p:nvSpPr>
        <p:spPr>
          <a:xfrm>
            <a:off x="820875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p>
        </p:txBody>
      </p:sp>
      <p:sp>
        <p:nvSpPr>
          <p:cNvPr id="17" name="圆角矩形 16">
            <a:hlinkClick r:id="rId13" action="ppaction://hlinksldjump"/>
          </p:cNvPr>
          <p:cNvSpPr/>
          <p:nvPr userDrawn="1"/>
        </p:nvSpPr>
        <p:spPr>
          <a:xfrm>
            <a:off x="872534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13</a:t>
            </a:r>
          </a:p>
        </p:txBody>
      </p:sp>
      <p:sp>
        <p:nvSpPr>
          <p:cNvPr id="18" name="圆角矩形 17">
            <a:hlinkClick r:id="rId14" action="ppaction://hlinksldjump"/>
          </p:cNvPr>
          <p:cNvSpPr/>
          <p:nvPr userDrawn="1"/>
        </p:nvSpPr>
        <p:spPr>
          <a:xfrm>
            <a:off x="925316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14</a:t>
            </a:r>
          </a:p>
        </p:txBody>
      </p:sp>
      <p:sp>
        <p:nvSpPr>
          <p:cNvPr id="19" name="圆角矩形 18">
            <a:hlinkClick r:id="rId15" action="ppaction://hlinksldjump"/>
          </p:cNvPr>
          <p:cNvSpPr/>
          <p:nvPr userDrawn="1"/>
        </p:nvSpPr>
        <p:spPr>
          <a:xfrm>
            <a:off x="7187216" y="645151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p>
        </p:txBody>
      </p:sp>
      <p:sp>
        <p:nvSpPr>
          <p:cNvPr id="20" name="圆角矩形 19">
            <a:hlinkClick r:id="rId16" action="ppaction://hlinksldjump"/>
          </p:cNvPr>
          <p:cNvSpPr/>
          <p:nvPr userDrawn="1"/>
        </p:nvSpPr>
        <p:spPr>
          <a:xfrm>
            <a:off x="770392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9" name="圆角矩形 28">
            <a:hlinkClick r:id="rId17" action="ppaction://hlinksldjump"/>
          </p:cNvPr>
          <p:cNvSpPr/>
          <p:nvPr userDrawn="1"/>
        </p:nvSpPr>
        <p:spPr>
          <a:xfrm>
            <a:off x="9817371" y="6486938"/>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新知自主预习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22712616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5</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2846" y="2515184"/>
            <a:ext cx="7499004" cy="769614"/>
          </a:xfrm>
          <a:prstGeom prst="rect">
            <a:avLst/>
          </a:prstGeom>
          <a:noFill/>
        </p:spPr>
        <p:txBody>
          <a:bodyPr wrap="square" lIns="91432" tIns="45716" rIns="91432" bIns="45716" rtlCol="0">
            <a:spAutoFit/>
          </a:bodyPr>
          <a:lstStyle/>
          <a:p>
            <a:pPr algn="ctr">
              <a:defRPr/>
            </a:pPr>
            <a:r>
              <a:rPr lang="zh-CN" altLang="en-US" sz="4300" b="1" dirty="0" smtClean="0">
                <a:solidFill>
                  <a:srgbClr val="7030A0"/>
                </a:solidFill>
                <a:latin typeface="微软雅黑" panose="020B0503020204020204" pitchFamily="34" charset="-122"/>
                <a:ea typeface="微软雅黑" panose="020B0503020204020204" pitchFamily="34" charset="-122"/>
                <a:sym typeface="+mn-ea"/>
              </a:rPr>
              <a:t>微专题</a:t>
            </a:r>
            <a:endParaRPr lang="zh-CN" altLang="zh-CN" sz="4300" b="1" dirty="0">
              <a:solidFill>
                <a:srgbClr val="7030A0"/>
              </a:solidFill>
              <a:latin typeface="微软雅黑" panose="020B0503020204020204" pitchFamily="34" charset="-122"/>
              <a:ea typeface="微软雅黑" panose="020B0503020204020204" pitchFamily="34" charset="-122"/>
              <a:sym typeface="+mn-ea"/>
            </a:endParaRPr>
          </a:p>
        </p:txBody>
      </p:sp>
      <p:sp>
        <p:nvSpPr>
          <p:cNvPr id="9"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3</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41688368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7"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2846" y="2515184"/>
            <a:ext cx="7499004"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zh-CN" sz="43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9"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37890685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7"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966673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414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 fmla="*/ 0 w 7984489"/>
              <a:gd name="connsiteY0" fmla="*/ 0 h 6904219"/>
              <a:gd name="connsiteX1" fmla="*/ 7984489 w 7984489"/>
              <a:gd name="connsiteY1" fmla="*/ 0 h 6904219"/>
              <a:gd name="connsiteX2" fmla="*/ 7984489 w 7984489"/>
              <a:gd name="connsiteY2" fmla="*/ 6891519 h 6904219"/>
              <a:gd name="connsiteX3" fmla="*/ 4775200 w 7984489"/>
              <a:gd name="connsiteY3" fmla="*/ 6904219 h 6904219"/>
              <a:gd name="connsiteX4" fmla="*/ 0 w 7984489"/>
              <a:gd name="connsiteY4" fmla="*/ 0 h 6904219"/>
              <a:gd name="connsiteX0" fmla="*/ 0 w 7984489"/>
              <a:gd name="connsiteY0" fmla="*/ 0 h 6904219"/>
              <a:gd name="connsiteX1" fmla="*/ 7984489 w 7984489"/>
              <a:gd name="connsiteY1" fmla="*/ 0 h 6904219"/>
              <a:gd name="connsiteX2" fmla="*/ 7984489 w 7984489"/>
              <a:gd name="connsiteY2" fmla="*/ 6891519 h 6904219"/>
              <a:gd name="connsiteX3" fmla="*/ 4670425 w 7984489"/>
              <a:gd name="connsiteY3" fmla="*/ 6904219 h 6904219"/>
              <a:gd name="connsiteX4" fmla="*/ 0 w 7984489"/>
              <a:gd name="connsiteY4" fmla="*/ 0 h 6904219"/>
              <a:gd name="connsiteX0" fmla="*/ 0 w 7889247"/>
              <a:gd name="connsiteY0" fmla="*/ 0 h 6904219"/>
              <a:gd name="connsiteX1" fmla="*/ 7889247 w 7889247"/>
              <a:gd name="connsiteY1" fmla="*/ 0 h 6904219"/>
              <a:gd name="connsiteX2" fmla="*/ 7889247 w 7889247"/>
              <a:gd name="connsiteY2" fmla="*/ 6891519 h 6904219"/>
              <a:gd name="connsiteX3" fmla="*/ 4575183 w 7889247"/>
              <a:gd name="connsiteY3" fmla="*/ 6904219 h 6904219"/>
              <a:gd name="connsiteX4" fmla="*/ 0 w 7889247"/>
              <a:gd name="connsiteY4" fmla="*/ 0 h 6904219"/>
              <a:gd name="connsiteX0" fmla="*/ 0 w 7990839"/>
              <a:gd name="connsiteY0" fmla="*/ 6348 h 6904219"/>
              <a:gd name="connsiteX1" fmla="*/ 7990839 w 7990839"/>
              <a:gd name="connsiteY1" fmla="*/ 0 h 6904219"/>
              <a:gd name="connsiteX2" fmla="*/ 7990839 w 7990839"/>
              <a:gd name="connsiteY2" fmla="*/ 6891519 h 6904219"/>
              <a:gd name="connsiteX3" fmla="*/ 4676775 w 7990839"/>
              <a:gd name="connsiteY3" fmla="*/ 6904219 h 6904219"/>
              <a:gd name="connsiteX4" fmla="*/ 0 w 7990839"/>
              <a:gd name="connsiteY4" fmla="*/ 6348 h 6904219"/>
              <a:gd name="connsiteX0" fmla="*/ 0 w 7984490"/>
              <a:gd name="connsiteY0" fmla="*/ 0 h 6904221"/>
              <a:gd name="connsiteX1" fmla="*/ 7984490 w 7984490"/>
              <a:gd name="connsiteY1" fmla="*/ 2 h 6904221"/>
              <a:gd name="connsiteX2" fmla="*/ 7984490 w 7984490"/>
              <a:gd name="connsiteY2" fmla="*/ 6891521 h 6904221"/>
              <a:gd name="connsiteX3" fmla="*/ 4670426 w 7984490"/>
              <a:gd name="connsiteY3" fmla="*/ 6904221 h 6904221"/>
              <a:gd name="connsiteX4" fmla="*/ 0 w 7984490"/>
              <a:gd name="connsiteY4" fmla="*/ 0 h 6904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936498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1039844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71" r:id="rId4"/>
    <p:sldLayoutId id="2147483654" r:id="rId5"/>
    <p:sldLayoutId id="2147483660" r:id="rId6"/>
    <p:sldLayoutId id="2147483661" r:id="rId7"/>
    <p:sldLayoutId id="2147483676" r:id="rId8"/>
    <p:sldLayoutId id="2147483680" r:id="rId9"/>
    <p:sldLayoutId id="2147483662" r:id="rId10"/>
    <p:sldLayoutId id="2147483664" r:id="rId11"/>
    <p:sldLayoutId id="2147483665" r:id="rId12"/>
    <p:sldLayoutId id="2147483666" r:id="rId13"/>
    <p:sldLayoutId id="2147483674" r:id="rId14"/>
    <p:sldLayoutId id="2147483667" r:id="rId15"/>
    <p:sldLayoutId id="2147483675" r:id="rId16"/>
    <p:sldLayoutId id="2147483679" r:id="rId17"/>
    <p:sldLayoutId id="2147483669" r:id="rId18"/>
  </p:sldLayoutIdLst>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txStyles>
    <p:titleStyle>
      <a:lvl1pPr algn="l" defTabSz="9143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6" indent="-228582" algn="l" defTabSz="9143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9" indent="-228582" algn="l" defTabSz="9143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35"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398"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62"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25"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888"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26" rtl="0" eaLnBrk="1" latinLnBrk="0" hangingPunct="1">
        <a:defRPr sz="1900" kern="1200">
          <a:solidFill>
            <a:schemeClr val="tx1"/>
          </a:solidFill>
          <a:latin typeface="+mn-lt"/>
          <a:ea typeface="+mn-ea"/>
          <a:cs typeface="+mn-cs"/>
        </a:defRPr>
      </a:lvl1pPr>
      <a:lvl2pPr marL="457163" algn="l" defTabSz="914326" rtl="0" eaLnBrk="1" latinLnBrk="0" hangingPunct="1">
        <a:defRPr sz="1900" kern="1200">
          <a:solidFill>
            <a:schemeClr val="tx1"/>
          </a:solidFill>
          <a:latin typeface="+mn-lt"/>
          <a:ea typeface="+mn-ea"/>
          <a:cs typeface="+mn-cs"/>
        </a:defRPr>
      </a:lvl2pPr>
      <a:lvl3pPr marL="914326" algn="l" defTabSz="914326" rtl="0" eaLnBrk="1" latinLnBrk="0" hangingPunct="1">
        <a:defRPr sz="1900" kern="1200">
          <a:solidFill>
            <a:schemeClr val="tx1"/>
          </a:solidFill>
          <a:latin typeface="+mn-lt"/>
          <a:ea typeface="+mn-ea"/>
          <a:cs typeface="+mn-cs"/>
        </a:defRPr>
      </a:lvl3pPr>
      <a:lvl4pPr marL="1371490" algn="l" defTabSz="914326" rtl="0" eaLnBrk="1" latinLnBrk="0" hangingPunct="1">
        <a:defRPr sz="1900" kern="1200">
          <a:solidFill>
            <a:schemeClr val="tx1"/>
          </a:solidFill>
          <a:latin typeface="+mn-lt"/>
          <a:ea typeface="+mn-ea"/>
          <a:cs typeface="+mn-cs"/>
        </a:defRPr>
      </a:lvl4pPr>
      <a:lvl5pPr marL="1828653" algn="l" defTabSz="914326" rtl="0" eaLnBrk="1" latinLnBrk="0" hangingPunct="1">
        <a:defRPr sz="1900" kern="1200">
          <a:solidFill>
            <a:schemeClr val="tx1"/>
          </a:solidFill>
          <a:latin typeface="+mn-lt"/>
          <a:ea typeface="+mn-ea"/>
          <a:cs typeface="+mn-cs"/>
        </a:defRPr>
      </a:lvl5pPr>
      <a:lvl6pPr marL="2285818" algn="l" defTabSz="914326" rtl="0" eaLnBrk="1" latinLnBrk="0" hangingPunct="1">
        <a:defRPr sz="1900" kern="1200">
          <a:solidFill>
            <a:schemeClr val="tx1"/>
          </a:solidFill>
          <a:latin typeface="+mn-lt"/>
          <a:ea typeface="+mn-ea"/>
          <a:cs typeface="+mn-cs"/>
        </a:defRPr>
      </a:lvl6pPr>
      <a:lvl7pPr marL="2742981" algn="l" defTabSz="914326" rtl="0" eaLnBrk="1" latinLnBrk="0" hangingPunct="1">
        <a:defRPr sz="1900" kern="1200">
          <a:solidFill>
            <a:schemeClr val="tx1"/>
          </a:solidFill>
          <a:latin typeface="+mn-lt"/>
          <a:ea typeface="+mn-ea"/>
          <a:cs typeface="+mn-cs"/>
        </a:defRPr>
      </a:lvl7pPr>
      <a:lvl8pPr marL="3200144" algn="l" defTabSz="914326" rtl="0" eaLnBrk="1" latinLnBrk="0" hangingPunct="1">
        <a:defRPr sz="1900" kern="1200">
          <a:solidFill>
            <a:schemeClr val="tx1"/>
          </a:solidFill>
          <a:latin typeface="+mn-lt"/>
          <a:ea typeface="+mn-ea"/>
          <a:cs typeface="+mn-cs"/>
        </a:defRPr>
      </a:lvl8pPr>
      <a:lvl9pPr marL="3657307" algn="l" defTabSz="91432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11.xml"/><Relationship Id="rId1" Type="http://schemas.openxmlformats.org/officeDocument/2006/relationships/vmlDrawing" Target="../drawings/vmlDrawing31.vml"/><Relationship Id="rId5" Type="http://schemas.openxmlformats.org/officeDocument/2006/relationships/image" Target="../media/image70.emf"/><Relationship Id="rId4" Type="http://schemas.openxmlformats.org/officeDocument/2006/relationships/oleObject" Target="../embeddings/Microsoft_Word_97_-_2003___36.doc"/></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Microsoft_Word_97_-_2003___37.doc"/><Relationship Id="rId2" Type="http://schemas.openxmlformats.org/officeDocument/2006/relationships/slideLayout" Target="../slideLayouts/slideLayout11.xml"/><Relationship Id="rId1" Type="http://schemas.openxmlformats.org/officeDocument/2006/relationships/vmlDrawing" Target="../drawings/vmlDrawing32.vml"/><Relationship Id="rId4" Type="http://schemas.openxmlformats.org/officeDocument/2006/relationships/image" Target="../media/image72.e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Microsoft_Word_97_-_2003___38.doc"/><Relationship Id="rId2" Type="http://schemas.openxmlformats.org/officeDocument/2006/relationships/slideLayout" Target="../slideLayouts/slideLayout11.xml"/><Relationship Id="rId1" Type="http://schemas.openxmlformats.org/officeDocument/2006/relationships/vmlDrawing" Target="../drawings/vmlDrawing33.vml"/><Relationship Id="rId4" Type="http://schemas.openxmlformats.org/officeDocument/2006/relationships/image" Target="../media/image73.e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Microsoft_Word_97_-_2003___39.doc"/><Relationship Id="rId2" Type="http://schemas.openxmlformats.org/officeDocument/2006/relationships/slideLayout" Target="../slideLayouts/slideLayout11.xml"/><Relationship Id="rId1" Type="http://schemas.openxmlformats.org/officeDocument/2006/relationships/vmlDrawing" Target="../drawings/vmlDrawing34.vml"/><Relationship Id="rId5" Type="http://schemas.openxmlformats.org/officeDocument/2006/relationships/image" Target="../media/image75.png"/><Relationship Id="rId4" Type="http://schemas.openxmlformats.org/officeDocument/2006/relationships/image" Target="../media/image74.e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Microsoft_Word_97_-_2003___40.doc"/><Relationship Id="rId2" Type="http://schemas.openxmlformats.org/officeDocument/2006/relationships/slideLayout" Target="../slideLayouts/slideLayout11.xml"/><Relationship Id="rId1" Type="http://schemas.openxmlformats.org/officeDocument/2006/relationships/vmlDrawing" Target="../drawings/vmlDrawing35.vml"/><Relationship Id="rId4" Type="http://schemas.openxmlformats.org/officeDocument/2006/relationships/image" Target="../media/image76.e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Microsoft_Word_97_-_2003___41.doc"/><Relationship Id="rId2" Type="http://schemas.openxmlformats.org/officeDocument/2006/relationships/slideLayout" Target="../slideLayouts/slideLayout11.xml"/><Relationship Id="rId1" Type="http://schemas.openxmlformats.org/officeDocument/2006/relationships/vmlDrawing" Target="../drawings/vmlDrawing36.vml"/><Relationship Id="rId4" Type="http://schemas.openxmlformats.org/officeDocument/2006/relationships/image" Target="../media/image77.e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Microsoft_Word_97_-_2003___42.doc"/><Relationship Id="rId2" Type="http://schemas.openxmlformats.org/officeDocument/2006/relationships/slideLayout" Target="../slideLayouts/slideLayout11.xml"/><Relationship Id="rId1" Type="http://schemas.openxmlformats.org/officeDocument/2006/relationships/vmlDrawing" Target="../drawings/vmlDrawing37.vml"/><Relationship Id="rId4" Type="http://schemas.openxmlformats.org/officeDocument/2006/relationships/image" Target="../media/image78.e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Microsoft_Word_97_-_2003___43.doc"/><Relationship Id="rId2" Type="http://schemas.openxmlformats.org/officeDocument/2006/relationships/slideLayout" Target="../slideLayouts/slideLayout11.xml"/><Relationship Id="rId1" Type="http://schemas.openxmlformats.org/officeDocument/2006/relationships/vmlDrawing" Target="../drawings/vmlDrawing38.vml"/><Relationship Id="rId4" Type="http://schemas.openxmlformats.org/officeDocument/2006/relationships/image" Target="../media/image79.emf"/></Relationships>
</file>

<file path=ppt/slides/_rels/slide1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image" Target="../media/image16.emf"/><Relationship Id="rId4" Type="http://schemas.openxmlformats.org/officeDocument/2006/relationships/oleObject" Target="../embeddings/Microsoft_Word_97_-_2003___2.doc"/></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Word_97_-_2003___3.doc"/><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Word_97_-_2003___4.doc"/><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Word_97_-_2003___5.doc"/><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Word_97_-_2003___6.doc"/><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Word_97_-_2003___7.doc"/><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Word_97_-_2003___8.doc"/><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Word_97_-_2003___9.doc"/><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6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78.xml"/><Relationship Id="rId5" Type="http://schemas.openxmlformats.org/officeDocument/2006/relationships/slide" Target="slide48.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Word_97_-_2003___10.doc"/><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8.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Word_97_-_2003___11.doc"/><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0.emf"/><Relationship Id="rId5" Type="http://schemas.openxmlformats.org/officeDocument/2006/relationships/oleObject" Target="../embeddings/Microsoft_Word_97_-_2003___12.doc"/><Relationship Id="rId4" Type="http://schemas.openxmlformats.org/officeDocument/2006/relationships/image" Target="../media/image2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Word_97_-_2003___13.doc"/><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4.png"/><Relationship Id="rId4" Type="http://schemas.openxmlformats.org/officeDocument/2006/relationships/image" Target="../media/image3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Word_97_-_2003___1.doc"/><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Word_97_-_2003___14.doc"/><Relationship Id="rId2" Type="http://schemas.openxmlformats.org/officeDocument/2006/relationships/slideLayout" Target="../slideLayouts/slideLayout8.xml"/><Relationship Id="rId1" Type="http://schemas.openxmlformats.org/officeDocument/2006/relationships/vmlDrawing" Target="../drawings/vmlDrawing13.vml"/><Relationship Id="rId4" Type="http://schemas.openxmlformats.org/officeDocument/2006/relationships/image" Target="../media/image36.emf"/></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Microsoft_Word_97_-_2003___15.doc"/><Relationship Id="rId2" Type="http://schemas.openxmlformats.org/officeDocument/2006/relationships/slideLayout" Target="../slideLayouts/slideLayout8.xml"/><Relationship Id="rId1" Type="http://schemas.openxmlformats.org/officeDocument/2006/relationships/vmlDrawing" Target="../drawings/vmlDrawing14.vml"/><Relationship Id="rId4" Type="http://schemas.openxmlformats.org/officeDocument/2006/relationships/image" Target="../media/image39.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Microsoft_Word_97_-_2003___16.doc"/><Relationship Id="rId2" Type="http://schemas.openxmlformats.org/officeDocument/2006/relationships/slideLayout" Target="../slideLayouts/slideLayout8.xml"/><Relationship Id="rId1" Type="http://schemas.openxmlformats.org/officeDocument/2006/relationships/vmlDrawing" Target="../drawings/vmlDrawing15.vml"/><Relationship Id="rId4" Type="http://schemas.openxmlformats.org/officeDocument/2006/relationships/image" Target="../media/image40.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Microsoft_Word_97_-_2003___17.doc"/><Relationship Id="rId2" Type="http://schemas.openxmlformats.org/officeDocument/2006/relationships/slideLayout" Target="../slideLayouts/slideLayout8.xml"/><Relationship Id="rId1" Type="http://schemas.openxmlformats.org/officeDocument/2006/relationships/vmlDrawing" Target="../drawings/vmlDrawing16.vml"/><Relationship Id="rId4" Type="http://schemas.openxmlformats.org/officeDocument/2006/relationships/image" Target="../media/image4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Microsoft_Word_97_-_2003___18.doc"/><Relationship Id="rId2" Type="http://schemas.openxmlformats.org/officeDocument/2006/relationships/slideLayout" Target="../slideLayouts/slideLayout8.xml"/><Relationship Id="rId1" Type="http://schemas.openxmlformats.org/officeDocument/2006/relationships/vmlDrawing" Target="../drawings/vmlDrawing17.vml"/><Relationship Id="rId4" Type="http://schemas.openxmlformats.org/officeDocument/2006/relationships/image" Target="../media/image42.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Microsoft_Word_97_-_2003___19.doc"/><Relationship Id="rId2" Type="http://schemas.openxmlformats.org/officeDocument/2006/relationships/slideLayout" Target="../slideLayouts/slideLayout8.xml"/><Relationship Id="rId1" Type="http://schemas.openxmlformats.org/officeDocument/2006/relationships/vmlDrawing" Target="../drawings/vmlDrawing18.vml"/><Relationship Id="rId4" Type="http://schemas.openxmlformats.org/officeDocument/2006/relationships/image" Target="../media/image43.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file:///F:\&#39532;&#36125;\2022\&#35838;&#20214;\2022%20&#31179;%20&#21019;&#26032;&#35774;&#35745;%20&#23398;&#29983;&#29992;&#20070;%20&#21270;&#23398;%20&#24517;&#20462;%20&#31532;&#19968;&#20876;%20&#33487;&#25945;%20&#23398;&#29983;&#29992;&#20070;%20&#20864;\XX102.TIF" TargetMode="External"/><Relationship Id="rId7" Type="http://schemas.openxmlformats.org/officeDocument/2006/relationships/image" Target="file:///F:\&#39532;&#36125;\2022\&#35838;&#20214;\2022%20&#31179;%20&#21019;&#26032;&#35774;&#35745;%20&#23398;&#29983;&#29992;&#20070;%20&#21270;&#23398;%20&#24517;&#20462;%20&#31532;&#19968;&#20876;%20&#33487;&#25945;%20&#23398;&#29983;&#29992;&#20070;%20&#20864;\XX104.TIF" TargetMode="External"/><Relationship Id="rId2" Type="http://schemas.openxmlformats.org/officeDocument/2006/relationships/image" Target="../media/image44.png"/><Relationship Id="rId1" Type="http://schemas.openxmlformats.org/officeDocument/2006/relationships/slideLayout" Target="../slideLayouts/slideLayout10.xml"/><Relationship Id="rId6" Type="http://schemas.openxmlformats.org/officeDocument/2006/relationships/image" Target="../media/image46.png"/><Relationship Id="rId5" Type="http://schemas.openxmlformats.org/officeDocument/2006/relationships/image" Target="file:///F:\&#39532;&#36125;\2022\&#35838;&#20214;\2022%20&#31179;%20&#21019;&#26032;&#35774;&#35745;%20&#23398;&#29983;&#29992;&#20070;%20&#21270;&#23398;%20&#24517;&#20462;%20&#31532;&#19968;&#20876;%20&#33487;&#25945;%20&#23398;&#29983;&#29992;&#20070;%20&#20864;\XX103.TIF" TargetMode="External"/><Relationship Id="rId4" Type="http://schemas.openxmlformats.org/officeDocument/2006/relationships/image" Target="../media/image45.png"/><Relationship Id="rId9" Type="http://schemas.openxmlformats.org/officeDocument/2006/relationships/image" Target="file:///F:\&#39532;&#36125;\2022\&#35838;&#20214;\2022%20&#31179;%20&#21019;&#26032;&#35774;&#35745;%20&#23398;&#29983;&#29992;&#20070;%20&#21270;&#23398;%20&#24517;&#20462;%20&#31532;&#19968;&#20876;%20&#33487;&#25945;%20&#23398;&#29983;&#29992;&#20070;%20&#20864;\XX105.TIF"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Microsoft_Word_97_-_2003___20.doc"/><Relationship Id="rId2" Type="http://schemas.openxmlformats.org/officeDocument/2006/relationships/slideLayout" Target="../slideLayouts/slideLayout10.xml"/><Relationship Id="rId1" Type="http://schemas.openxmlformats.org/officeDocument/2006/relationships/vmlDrawing" Target="../drawings/vmlDrawing19.vml"/><Relationship Id="rId4" Type="http://schemas.openxmlformats.org/officeDocument/2006/relationships/image" Target="../media/image48.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Microsoft_Word_97_-_2003___21.doc"/><Relationship Id="rId2" Type="http://schemas.openxmlformats.org/officeDocument/2006/relationships/slideLayout" Target="../slideLayouts/slideLayout10.xml"/><Relationship Id="rId1" Type="http://schemas.openxmlformats.org/officeDocument/2006/relationships/vmlDrawing" Target="../drawings/vmlDrawing20.vml"/><Relationship Id="rId4" Type="http://schemas.openxmlformats.org/officeDocument/2006/relationships/image" Target="../media/image49.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Microsoft_Word_97_-_2003___22.doc"/><Relationship Id="rId2" Type="http://schemas.openxmlformats.org/officeDocument/2006/relationships/slideLayout" Target="../slideLayouts/slideLayout10.xml"/><Relationship Id="rId1" Type="http://schemas.openxmlformats.org/officeDocument/2006/relationships/vmlDrawing" Target="../drawings/vmlDrawing21.vml"/><Relationship Id="rId6" Type="http://schemas.openxmlformats.org/officeDocument/2006/relationships/image" Target="../media/image51.emf"/><Relationship Id="rId5" Type="http://schemas.openxmlformats.org/officeDocument/2006/relationships/oleObject" Target="../embeddings/Microsoft_Word_97_-_2003___23.doc"/><Relationship Id="rId4" Type="http://schemas.openxmlformats.org/officeDocument/2006/relationships/image" Target="../media/image50.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file:///F:\&#39532;&#36125;\2022\&#35838;&#20214;\2022%20&#31179;%20&#21019;&#26032;&#35774;&#35745;%20&#23398;&#29983;&#29992;&#20070;%20&#21270;&#23398;%20&#24517;&#20462;%20&#31532;&#19968;&#20876;%20&#33487;&#25945;%20&#23398;&#29983;&#29992;&#20070;%20&#20864;\XX106.TIF" TargetMode="External"/><Relationship Id="rId7" Type="http://schemas.openxmlformats.org/officeDocument/2006/relationships/image" Target="file:///F:\&#39532;&#36125;\2022\&#35838;&#20214;\2022%20&#31179;%20&#21019;&#26032;&#35774;&#35745;%20&#23398;&#29983;&#29992;&#20070;%20&#21270;&#23398;%20&#24517;&#20462;%20&#31532;&#19968;&#20876;%20&#33487;&#25945;%20&#23398;&#29983;&#29992;&#20070;%20&#20864;\XX108.TIF" TargetMode="External"/><Relationship Id="rId2" Type="http://schemas.openxmlformats.org/officeDocument/2006/relationships/image" Target="../media/image53.png"/><Relationship Id="rId1" Type="http://schemas.openxmlformats.org/officeDocument/2006/relationships/slideLayout" Target="../slideLayouts/slideLayout11.xml"/><Relationship Id="rId6" Type="http://schemas.openxmlformats.org/officeDocument/2006/relationships/image" Target="../media/image55.png"/><Relationship Id="rId5" Type="http://schemas.openxmlformats.org/officeDocument/2006/relationships/image" Target="file:///F:\&#39532;&#36125;\2022\&#35838;&#20214;\2022%20&#31179;%20&#21019;&#26032;&#35774;&#35745;%20&#23398;&#29983;&#29992;&#20070;%20&#21270;&#23398;%20&#24517;&#20462;%20&#31532;&#19968;&#20876;%20&#33487;&#25945;%20&#23398;&#29983;&#29992;&#20070;%20&#20864;\XX107.TIF" TargetMode="External"/><Relationship Id="rId4" Type="http://schemas.openxmlformats.org/officeDocument/2006/relationships/image" Target="../media/image54.png"/><Relationship Id="rId9" Type="http://schemas.openxmlformats.org/officeDocument/2006/relationships/image" Target="file:///F:\&#39532;&#36125;\2022\&#35838;&#20214;\2022%20&#31179;%20&#21019;&#26032;&#35774;&#35745;%20&#23398;&#29983;&#29992;&#20070;%20&#21270;&#23398;%20&#24517;&#20462;%20&#31532;&#19968;&#20876;%20&#33487;&#25945;%20&#23398;&#29983;&#29992;&#20070;%20&#20864;\XX109.TIF"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Microsoft_Word_97_-_2003___24.doc"/><Relationship Id="rId2" Type="http://schemas.openxmlformats.org/officeDocument/2006/relationships/slideLayout" Target="../slideLayouts/slideLayout11.xml"/><Relationship Id="rId1" Type="http://schemas.openxmlformats.org/officeDocument/2006/relationships/vmlDrawing" Target="../drawings/vmlDrawing22.vml"/><Relationship Id="rId6" Type="http://schemas.openxmlformats.org/officeDocument/2006/relationships/image" Target="../media/image59.emf"/><Relationship Id="rId5" Type="http://schemas.openxmlformats.org/officeDocument/2006/relationships/oleObject" Target="../embeddings/Microsoft_Word_97_-_2003___25.doc"/><Relationship Id="rId4" Type="http://schemas.openxmlformats.org/officeDocument/2006/relationships/image" Target="../media/image58.emf"/></Relationships>
</file>

<file path=ppt/slides/_rels/slide9.xml.rels><?xml version="1.0" encoding="UTF-8" standalone="yes"?>
<Relationships xmlns="http://schemas.openxmlformats.org/package/2006/relationships"><Relationship Id="rId3" Type="http://schemas.openxmlformats.org/officeDocument/2006/relationships/image" Target="file:///F:\&#39532;&#36125;\2022\&#35838;&#20214;\2022%20&#31179;%20&#21019;&#26032;&#35774;&#35745;%20&#23398;&#29983;&#29992;&#20070;%20&#21270;&#23398;%20&#24517;&#20462;%20&#31532;&#19968;&#20876;%20&#33487;&#25945;%20&#23398;&#29983;&#29992;&#20070;%20&#20864;\XX87.TIF" TargetMode="External"/><Relationship Id="rId7" Type="http://schemas.openxmlformats.org/officeDocument/2006/relationships/image" Target="file:///F:\&#39532;&#36125;\2022\&#35838;&#20214;\2022%20&#31179;%20&#21019;&#26032;&#35774;&#35745;%20&#23398;&#29983;&#29992;&#20070;%20&#21270;&#23398;%20&#24517;&#20462;%20&#31532;&#19968;&#20876;%20&#33487;&#25945;%20&#23398;&#29983;&#29992;&#20070;%20&#20864;\XX89.TIF" TargetMode="Externa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file:///F:\&#39532;&#36125;\2022\&#35838;&#20214;\2022%20&#31179;%20&#21019;&#26032;&#35774;&#35745;%20&#23398;&#29983;&#29992;&#20070;%20&#21270;&#23398;%20&#24517;&#20462;%20&#31532;&#19968;&#20876;%20&#33487;&#25945;%20&#23398;&#29983;&#29992;&#20070;%20&#20864;\XX88.TIF" TargetMode="Externa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oleObject" Target="../embeddings/Microsoft_Word_97_-_2003___26.doc"/><Relationship Id="rId2" Type="http://schemas.openxmlformats.org/officeDocument/2006/relationships/slideLayout" Target="../slideLayouts/slideLayout11.xml"/><Relationship Id="rId1" Type="http://schemas.openxmlformats.org/officeDocument/2006/relationships/vmlDrawing" Target="../drawings/vmlDrawing23.vml"/><Relationship Id="rId6" Type="http://schemas.openxmlformats.org/officeDocument/2006/relationships/image" Target="../media/image61.emf"/><Relationship Id="rId5" Type="http://schemas.openxmlformats.org/officeDocument/2006/relationships/oleObject" Target="../embeddings/Microsoft_Word_97_-_2003___27.doc"/><Relationship Id="rId4" Type="http://schemas.openxmlformats.org/officeDocument/2006/relationships/image" Target="../media/image60.emf"/></Relationships>
</file>

<file path=ppt/slides/_rels/slide91.xml.rels><?xml version="1.0" encoding="UTF-8" standalone="yes"?>
<Relationships xmlns="http://schemas.openxmlformats.org/package/2006/relationships"><Relationship Id="rId3" Type="http://schemas.openxmlformats.org/officeDocument/2006/relationships/oleObject" Target="../embeddings/Microsoft_Word_97_-_2003___28.doc"/><Relationship Id="rId2" Type="http://schemas.openxmlformats.org/officeDocument/2006/relationships/slideLayout" Target="../slideLayouts/slideLayout11.xml"/><Relationship Id="rId1" Type="http://schemas.openxmlformats.org/officeDocument/2006/relationships/vmlDrawing" Target="../drawings/vmlDrawing24.vml"/><Relationship Id="rId4" Type="http://schemas.openxmlformats.org/officeDocument/2006/relationships/image" Target="../media/image62.emf"/></Relationships>
</file>

<file path=ppt/slides/_rels/slide92.xml.rels><?xml version="1.0" encoding="UTF-8" standalone="yes"?>
<Relationships xmlns="http://schemas.openxmlformats.org/package/2006/relationships"><Relationship Id="rId3" Type="http://schemas.openxmlformats.org/officeDocument/2006/relationships/oleObject" Target="../embeddings/Microsoft_Word_97_-_2003___29.doc"/><Relationship Id="rId2" Type="http://schemas.openxmlformats.org/officeDocument/2006/relationships/slideLayout" Target="../slideLayouts/slideLayout11.xml"/><Relationship Id="rId1" Type="http://schemas.openxmlformats.org/officeDocument/2006/relationships/vmlDrawing" Target="../drawings/vmlDrawing25.vml"/><Relationship Id="rId4" Type="http://schemas.openxmlformats.org/officeDocument/2006/relationships/image" Target="../media/image63.emf"/></Relationships>
</file>

<file path=ppt/slides/_rels/slide93.xml.rels><?xml version="1.0" encoding="UTF-8" standalone="yes"?>
<Relationships xmlns="http://schemas.openxmlformats.org/package/2006/relationships"><Relationship Id="rId3" Type="http://schemas.openxmlformats.org/officeDocument/2006/relationships/oleObject" Target="../embeddings/Microsoft_Word_97_-_2003___30.doc"/><Relationship Id="rId2" Type="http://schemas.openxmlformats.org/officeDocument/2006/relationships/slideLayout" Target="../slideLayouts/slideLayout11.xml"/><Relationship Id="rId1" Type="http://schemas.openxmlformats.org/officeDocument/2006/relationships/vmlDrawing" Target="../drawings/vmlDrawing26.vml"/><Relationship Id="rId4" Type="http://schemas.openxmlformats.org/officeDocument/2006/relationships/image" Target="../media/image64.emf"/></Relationships>
</file>

<file path=ppt/slides/_rels/slide94.xml.rels><?xml version="1.0" encoding="UTF-8" standalone="yes"?>
<Relationships xmlns="http://schemas.openxmlformats.org/package/2006/relationships"><Relationship Id="rId3" Type="http://schemas.openxmlformats.org/officeDocument/2006/relationships/oleObject" Target="../embeddings/Microsoft_Word_97_-_2003___31.doc"/><Relationship Id="rId2" Type="http://schemas.openxmlformats.org/officeDocument/2006/relationships/slideLayout" Target="../slideLayouts/slideLayout11.xml"/><Relationship Id="rId1" Type="http://schemas.openxmlformats.org/officeDocument/2006/relationships/vmlDrawing" Target="../drawings/vmlDrawing27.vml"/><Relationship Id="rId4" Type="http://schemas.openxmlformats.org/officeDocument/2006/relationships/image" Target="../media/image65.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Microsoft_Word_97_-_2003___32.doc"/><Relationship Id="rId2" Type="http://schemas.openxmlformats.org/officeDocument/2006/relationships/slideLayout" Target="../slideLayouts/slideLayout11.xml"/><Relationship Id="rId1" Type="http://schemas.openxmlformats.org/officeDocument/2006/relationships/vmlDrawing" Target="../drawings/vmlDrawing28.vml"/><Relationship Id="rId4" Type="http://schemas.openxmlformats.org/officeDocument/2006/relationships/image" Target="../media/image66.emf"/></Relationships>
</file>

<file path=ppt/slides/_rels/slide97.xml.rels><?xml version="1.0" encoding="UTF-8" standalone="yes"?>
<Relationships xmlns="http://schemas.openxmlformats.org/package/2006/relationships"><Relationship Id="rId3" Type="http://schemas.openxmlformats.org/officeDocument/2006/relationships/oleObject" Target="../embeddings/Microsoft_Word_97_-_2003___33.doc"/><Relationship Id="rId2" Type="http://schemas.openxmlformats.org/officeDocument/2006/relationships/slideLayout" Target="../slideLayouts/slideLayout11.xml"/><Relationship Id="rId1" Type="http://schemas.openxmlformats.org/officeDocument/2006/relationships/vmlDrawing" Target="../drawings/vmlDrawing29.vml"/><Relationship Id="rId6" Type="http://schemas.openxmlformats.org/officeDocument/2006/relationships/image" Target="../media/image68.emf"/><Relationship Id="rId5" Type="http://schemas.openxmlformats.org/officeDocument/2006/relationships/oleObject" Target="../embeddings/Microsoft_Word_97_-_2003___34.doc"/><Relationship Id="rId4" Type="http://schemas.openxmlformats.org/officeDocument/2006/relationships/image" Target="../media/image67.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Microsoft_Word_97_-_2003___35.doc"/><Relationship Id="rId2" Type="http://schemas.openxmlformats.org/officeDocument/2006/relationships/slideLayout" Target="../slideLayouts/slideLayout11.xml"/><Relationship Id="rId1" Type="http://schemas.openxmlformats.org/officeDocument/2006/relationships/vmlDrawing" Target="../drawings/vmlDrawing30.vml"/><Relationship Id="rId4" Type="http://schemas.openxmlformats.org/officeDocument/2006/relationships/image" Target="../media/image69.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881269"/>
            <a:ext cx="9501505" cy="1203278"/>
          </a:xfrm>
          <a:prstGeom prst="rect">
            <a:avLst/>
          </a:prstGeom>
          <a:noFill/>
        </p:spPr>
        <p:txBody>
          <a:bodyPr wrap="square" rtlCol="0">
            <a:spAutoFit/>
          </a:bodyPr>
          <a:lstStyle/>
          <a:p>
            <a:pPr>
              <a:lnSpc>
                <a:spcPct val="110000"/>
              </a:lnSpc>
              <a:spcBef>
                <a:spcPts val="0"/>
              </a:spcBef>
              <a:spcAft>
                <a:spcPts val="0"/>
              </a:spcAft>
            </a:pPr>
            <a:r>
              <a:rPr lang="zh-CN" altLang="en-US" sz="3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第二单元　溶液组成的定量研</a:t>
            </a:r>
            <a:r>
              <a:rPr lang="zh-CN" altLang="en-US" sz="34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究</a:t>
            </a:r>
            <a:endParaRPr lang="en-US" altLang="zh-CN" sz="34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zh-CN" altLang="en-US" sz="34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a:t>
            </a:r>
            <a:r>
              <a:rPr lang="zh-CN" altLang="en-US" sz="3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一课时　物质的量浓度</a:t>
            </a:r>
            <a:endParaRPr lang="en-US" altLang="zh-CN" sz="34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980859798"/>
              </p:ext>
            </p:extLst>
          </p:nvPr>
        </p:nvGraphicFramePr>
        <p:xfrm>
          <a:off x="829621" y="1179544"/>
          <a:ext cx="10576175" cy="3570397"/>
        </p:xfrm>
        <a:graphic>
          <a:graphicData uri="http://schemas.openxmlformats.org/drawingml/2006/table">
            <a:tbl>
              <a:tblPr/>
              <a:tblGrid>
                <a:gridCol w="4050450"/>
                <a:gridCol w="3803810"/>
                <a:gridCol w="2721915"/>
              </a:tblGrid>
              <a:tr h="2430270">
                <a:tc>
                  <a:txBody>
                    <a:bodyPr/>
                    <a:lstStyle/>
                    <a:p>
                      <a:pPr algn="ctr">
                        <a:lnSpc>
                          <a:spcPct val="150000"/>
                        </a:lnSpc>
                        <a:spcAft>
                          <a:spcPts val="0"/>
                        </a:spcAft>
                        <a:tabLst>
                          <a:tab pos="3510915" algn="l"/>
                        </a:tabLst>
                      </a:pPr>
                      <a:endParaRPr lang="en-US" sz="2600" kern="100" dirty="0">
                        <a:effectLst/>
                        <a:latin typeface="Times New Roman"/>
                        <a:ea typeface="微软雅黑"/>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endParaRPr lang="en-US" sz="2600" kern="100">
                        <a:effectLst/>
                        <a:latin typeface="Times New Roman"/>
                        <a:ea typeface="微软雅黑"/>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endParaRPr lang="en-US" sz="2600" kern="100" dirty="0">
                        <a:effectLst/>
                        <a:latin typeface="Times New Roman"/>
                        <a:ea typeface="微软雅黑"/>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127">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托盘天平</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烧杯</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dirty="0">
                          <a:effectLst/>
                          <a:latin typeface="Times New Roman"/>
                          <a:ea typeface="微软雅黑"/>
                          <a:cs typeface="Times New Roman"/>
                        </a:rPr>
                        <a:t>玻璃棒</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098" name="Picture 2" descr="XX9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4736" y="1629594"/>
            <a:ext cx="2152948" cy="157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XX9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5206" y="1981584"/>
            <a:ext cx="1103132" cy="104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XX9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8808" y="1359564"/>
            <a:ext cx="253678" cy="215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1428929"/>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12.</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双选</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湖南邵阳高一期中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下列说法中错误的是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10" name="TextBox 9"/>
          <p:cNvSpPr txBox="1"/>
          <p:nvPr/>
        </p:nvSpPr>
        <p:spPr>
          <a:xfrm>
            <a:off x="8345456" y="1550006"/>
            <a:ext cx="855023"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5" name="Picture 2" descr="素养培优练"/>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3114" y="684489"/>
            <a:ext cx="2307950"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864264966"/>
              </p:ext>
            </p:extLst>
          </p:nvPr>
        </p:nvGraphicFramePr>
        <p:xfrm>
          <a:off x="642856" y="2149009"/>
          <a:ext cx="11303000" cy="4254500"/>
        </p:xfrm>
        <a:graphic>
          <a:graphicData uri="http://schemas.openxmlformats.org/presentationml/2006/ole">
            <mc:AlternateContent xmlns:mc="http://schemas.openxmlformats.org/markup-compatibility/2006">
              <mc:Choice xmlns:v="urn:schemas-microsoft-com:vml" Requires="v">
                <p:oleObj spid="_x0000_s52254" name="Document" r:id="rId4" imgW="11300494" imgH="4254416" progId="Word.Document.8">
                  <p:embed/>
                </p:oleObj>
              </mc:Choice>
              <mc:Fallback>
                <p:oleObj name="Document" r:id="rId4" imgW="11300494" imgH="4254416" progId="Word.Document.8">
                  <p:embed/>
                  <p:pic>
                    <p:nvPicPr>
                      <p:cNvPr id="0" name=""/>
                      <p:cNvPicPr/>
                      <p:nvPr/>
                    </p:nvPicPr>
                    <p:blipFill>
                      <a:blip r:embed="rId5"/>
                      <a:stretch>
                        <a:fillRect/>
                      </a:stretch>
                    </p:blipFill>
                    <p:spPr>
                      <a:xfrm>
                        <a:off x="642856" y="2149009"/>
                        <a:ext cx="11303000" cy="4254500"/>
                      </a:xfrm>
                      <a:prstGeom prst="rect">
                        <a:avLst/>
                      </a:prstGeom>
                    </p:spPr>
                  </p:pic>
                </p:oleObj>
              </mc:Fallback>
            </mc:AlternateContent>
          </a:graphicData>
        </a:graphic>
      </p:graphicFrame>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24549"/>
            <a:ext cx="11243394" cy="432423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从</a:t>
            </a:r>
            <a:r>
              <a:rPr lang="en-US" altLang="zh-CN" sz="2600" b="1" kern="100" dirty="0">
                <a:solidFill>
                  <a:srgbClr val="0000FF"/>
                </a:solidFill>
                <a:latin typeface="Times New Roman"/>
                <a:ea typeface="仿宋_GB2312"/>
                <a:cs typeface="Courier New"/>
              </a:rPr>
              <a:t>1 L 1 mol·L</a:t>
            </a:r>
            <a:r>
              <a:rPr lang="en-US" altLang="zh-CN" sz="2600" b="1" kern="100" baseline="30000" dirty="0">
                <a:solidFill>
                  <a:srgbClr val="0000FF"/>
                </a:solidFill>
                <a:latin typeface="Times New Roman"/>
                <a:ea typeface="仿宋_GB2312"/>
                <a:cs typeface="Courier New"/>
              </a:rPr>
              <a:t>-1</a:t>
            </a:r>
            <a:r>
              <a:rPr lang="en-US" altLang="zh-CN" sz="2600" b="1" kern="100" dirty="0">
                <a:solidFill>
                  <a:srgbClr val="0000FF"/>
                </a:solidFill>
                <a:latin typeface="Times New Roman"/>
                <a:ea typeface="仿宋_GB2312"/>
                <a:cs typeface="Courier New"/>
              </a:rPr>
              <a:t>K</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溶液中取出</a:t>
            </a:r>
            <a:r>
              <a:rPr lang="en-US" altLang="zh-CN" sz="2600" b="1" kern="100" dirty="0">
                <a:solidFill>
                  <a:srgbClr val="0000FF"/>
                </a:solidFill>
                <a:latin typeface="Times New Roman"/>
                <a:ea typeface="仿宋_GB2312"/>
                <a:cs typeface="Courier New"/>
              </a:rPr>
              <a:t>100 mL</a:t>
            </a:r>
            <a:r>
              <a:rPr lang="zh-CN" altLang="zh-CN" sz="2600" b="1" kern="100" dirty="0">
                <a:solidFill>
                  <a:srgbClr val="0000FF"/>
                </a:solidFill>
                <a:latin typeface="Times New Roman"/>
                <a:ea typeface="仿宋_GB2312"/>
                <a:cs typeface="Times New Roman"/>
              </a:rPr>
              <a:t>，取出的溶液中</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(K</a:t>
            </a:r>
            <a:r>
              <a:rPr lang="zh-CN" altLang="zh-CN" sz="2600" b="1" kern="100" baseline="300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a:t>
            </a:r>
            <a:r>
              <a:rPr lang="zh-CN" altLang="zh-CN" sz="2600" b="1" kern="100" dirty="0" smtClean="0">
                <a:solidFill>
                  <a:srgbClr val="0000FF"/>
                </a:solidFill>
                <a:latin typeface="Times New Roman"/>
                <a:ea typeface="仿宋_GB2312"/>
                <a:cs typeface="Times New Roman"/>
              </a:rPr>
              <a:t>＝</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en-US" altLang="zh-CN" sz="2600" b="1" kern="100" dirty="0" smtClean="0">
                <a:solidFill>
                  <a:srgbClr val="0000FF"/>
                </a:solidFill>
                <a:latin typeface="Times New Roman"/>
                <a:ea typeface="仿宋_GB2312"/>
                <a:cs typeface="Courier New"/>
              </a:rPr>
              <a:t>1 </a:t>
            </a:r>
            <a:r>
              <a:rPr lang="en-US" altLang="zh-CN" sz="2600" b="1" kern="100" dirty="0">
                <a:solidFill>
                  <a:srgbClr val="0000FF"/>
                </a:solidFill>
                <a:latin typeface="Times New Roman"/>
                <a:ea typeface="仿宋_GB2312"/>
                <a:cs typeface="Courier New"/>
              </a:rPr>
              <a:t>mol·L</a:t>
            </a:r>
            <a:r>
              <a:rPr lang="en-US" altLang="zh-CN" sz="2600" b="1" kern="100" baseline="30000" dirty="0">
                <a:solidFill>
                  <a:srgbClr val="0000FF"/>
                </a:solidFill>
                <a:latin typeface="Times New Roman"/>
                <a:ea typeface="仿宋_GB2312"/>
                <a:cs typeface="Courier New"/>
              </a:rPr>
              <a:t>-1</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2</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0.1 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0.2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正确；将</a:t>
            </a:r>
            <a:r>
              <a:rPr lang="en-US" altLang="zh-CN" sz="2600" b="1" kern="100" dirty="0">
                <a:solidFill>
                  <a:srgbClr val="0000FF"/>
                </a:solidFill>
                <a:latin typeface="Times New Roman"/>
                <a:ea typeface="仿宋_GB2312"/>
                <a:cs typeface="Courier New"/>
              </a:rPr>
              <a:t>1 L 0.2 mol·L</a:t>
            </a:r>
            <a:r>
              <a:rPr lang="en-US" altLang="zh-CN" sz="2600" b="1" kern="100" baseline="30000" dirty="0">
                <a:solidFill>
                  <a:srgbClr val="0000FF"/>
                </a:solidFill>
                <a:latin typeface="Times New Roman"/>
                <a:ea typeface="仿宋_GB2312"/>
                <a:cs typeface="Courier New"/>
              </a:rPr>
              <a:t>-1</a:t>
            </a:r>
            <a:r>
              <a:rPr lang="en-US" altLang="zh-CN" sz="2600" b="1" kern="100" dirty="0">
                <a:solidFill>
                  <a:srgbClr val="0000FF"/>
                </a:solidFill>
                <a:latin typeface="Times New Roman"/>
                <a:ea typeface="仿宋_GB2312"/>
                <a:cs typeface="Courier New"/>
              </a:rPr>
              <a:t> Ba(NO</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溶液稀释到</a:t>
            </a:r>
            <a:r>
              <a:rPr lang="en-US" altLang="zh-CN" sz="2600" b="1" kern="100" dirty="0">
                <a:solidFill>
                  <a:srgbClr val="0000FF"/>
                </a:solidFill>
                <a:latin typeface="Times New Roman"/>
                <a:ea typeface="仿宋_GB2312"/>
                <a:cs typeface="Courier New"/>
              </a:rPr>
              <a:t>10 L</a:t>
            </a:r>
            <a:r>
              <a:rPr lang="zh-CN" altLang="zh-CN" sz="2600" b="1" kern="100" dirty="0">
                <a:solidFill>
                  <a:srgbClr val="0000FF"/>
                </a:solidFill>
                <a:latin typeface="Times New Roman"/>
                <a:ea typeface="仿宋_GB2312"/>
                <a:cs typeface="Times New Roman"/>
              </a:rPr>
              <a:t>时，</a:t>
            </a:r>
            <a:r>
              <a:rPr lang="en-US" altLang="zh-CN" sz="2600" b="1" kern="100" dirty="0">
                <a:solidFill>
                  <a:srgbClr val="0000FF"/>
                </a:solidFill>
                <a:latin typeface="Times New Roman"/>
                <a:ea typeface="仿宋_GB2312"/>
                <a:cs typeface="Courier New"/>
              </a:rPr>
              <a:t>Ba(NO</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的浓度为</a:t>
            </a:r>
            <a:r>
              <a:rPr lang="en-US" altLang="zh-CN" sz="2600" b="1" kern="100" dirty="0">
                <a:solidFill>
                  <a:srgbClr val="0000FF"/>
                </a:solidFill>
                <a:latin typeface="Times New Roman"/>
                <a:ea typeface="仿宋_GB2312"/>
                <a:cs typeface="Courier New"/>
              </a:rPr>
              <a:t>0.02 mol·L</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NO</a:t>
            </a:r>
            <a:r>
              <a:rPr lang="zh-CN" altLang="zh-CN" sz="2600" b="1" kern="100" dirty="0">
                <a:solidFill>
                  <a:srgbClr val="0000FF"/>
                </a:solidFill>
                <a:latin typeface="Times New Roman"/>
                <a:ea typeface="仿宋_GB2312"/>
                <a:cs typeface="Times New Roman"/>
              </a:rPr>
              <a:t>的浓度为</a:t>
            </a:r>
            <a:r>
              <a:rPr lang="en-US" altLang="zh-CN" sz="2600" b="1" kern="100" dirty="0">
                <a:solidFill>
                  <a:srgbClr val="0000FF"/>
                </a:solidFill>
                <a:latin typeface="Times New Roman"/>
                <a:ea typeface="仿宋_GB2312"/>
                <a:cs typeface="Courier New"/>
              </a:rPr>
              <a:t>0.04 mol·L</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正确；将</a:t>
            </a:r>
            <a:r>
              <a:rPr lang="en-US" altLang="zh-CN" sz="2600" b="1" kern="100" dirty="0">
                <a:solidFill>
                  <a:srgbClr val="0000FF"/>
                </a:solidFill>
                <a:latin typeface="Times New Roman"/>
                <a:ea typeface="仿宋_GB2312"/>
                <a:cs typeface="Courier New"/>
              </a:rPr>
              <a:t>5.85 g</a:t>
            </a:r>
            <a:r>
              <a:rPr lang="zh-CN" altLang="zh-CN" sz="2600" b="1" kern="100" dirty="0">
                <a:solidFill>
                  <a:srgbClr val="0000FF"/>
                </a:solidFill>
                <a:latin typeface="Times New Roman"/>
                <a:ea typeface="仿宋_GB2312"/>
                <a:cs typeface="Times New Roman"/>
              </a:rPr>
              <a:t>氯化钠溶于</a:t>
            </a:r>
            <a:r>
              <a:rPr lang="en-US" altLang="zh-CN" sz="2600" b="1" kern="100" dirty="0">
                <a:solidFill>
                  <a:srgbClr val="0000FF"/>
                </a:solidFill>
                <a:latin typeface="Times New Roman"/>
                <a:ea typeface="仿宋_GB2312"/>
                <a:cs typeface="Courier New"/>
              </a:rPr>
              <a:t>1 L</a:t>
            </a:r>
            <a:r>
              <a:rPr lang="zh-CN" altLang="zh-CN" sz="2600" b="1" kern="100" dirty="0">
                <a:solidFill>
                  <a:srgbClr val="0000FF"/>
                </a:solidFill>
                <a:latin typeface="Times New Roman"/>
                <a:ea typeface="仿宋_GB2312"/>
                <a:cs typeface="Times New Roman"/>
              </a:rPr>
              <a:t>水配成溶液，溶液的总体积大于</a:t>
            </a:r>
            <a:r>
              <a:rPr lang="en-US" altLang="zh-CN" sz="2600" b="1" kern="100" dirty="0">
                <a:solidFill>
                  <a:srgbClr val="0000FF"/>
                </a:solidFill>
                <a:latin typeface="Times New Roman"/>
                <a:ea typeface="仿宋_GB2312"/>
                <a:cs typeface="Courier New"/>
              </a:rPr>
              <a:t>1 L</a:t>
            </a:r>
            <a:r>
              <a:rPr lang="zh-CN" altLang="zh-CN" sz="2600" b="1" kern="100" dirty="0">
                <a:solidFill>
                  <a:srgbClr val="0000FF"/>
                </a:solidFill>
                <a:latin typeface="Times New Roman"/>
                <a:ea typeface="仿宋_GB2312"/>
                <a:cs typeface="Times New Roman"/>
              </a:rPr>
              <a:t>，其中溶质的物质的量浓度小于</a:t>
            </a:r>
            <a:r>
              <a:rPr lang="en-US" altLang="zh-CN" sz="2600" b="1" kern="100" dirty="0">
                <a:solidFill>
                  <a:srgbClr val="0000FF"/>
                </a:solidFill>
                <a:latin typeface="Times New Roman"/>
                <a:ea typeface="仿宋_GB2312"/>
                <a:cs typeface="Courier New"/>
              </a:rPr>
              <a:t>0.1 mol·L</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错误；将</a:t>
            </a:r>
            <a:r>
              <a:rPr lang="en-US" altLang="zh-CN" sz="2600" b="1" kern="100" dirty="0">
                <a:solidFill>
                  <a:srgbClr val="0000FF"/>
                </a:solidFill>
                <a:latin typeface="Times New Roman"/>
                <a:ea typeface="仿宋_GB2312"/>
                <a:cs typeface="Courier New"/>
              </a:rPr>
              <a:t>10 g </a:t>
            </a:r>
            <a:r>
              <a:rPr lang="en-US" altLang="zh-CN" sz="2600" b="1" kern="100" dirty="0" err="1">
                <a:solidFill>
                  <a:srgbClr val="0000FF"/>
                </a:solidFill>
                <a:latin typeface="Times New Roman"/>
                <a:ea typeface="仿宋_GB2312"/>
                <a:cs typeface="Courier New"/>
              </a:rPr>
              <a:t>CaO</a:t>
            </a:r>
            <a:r>
              <a:rPr lang="zh-CN" altLang="zh-CN" sz="2600" b="1" kern="100" dirty="0">
                <a:solidFill>
                  <a:srgbClr val="0000FF"/>
                </a:solidFill>
                <a:latin typeface="Times New Roman"/>
                <a:ea typeface="仿宋_GB2312"/>
                <a:cs typeface="Times New Roman"/>
              </a:rPr>
              <a:t>加入</a:t>
            </a:r>
            <a:r>
              <a:rPr lang="en-US" altLang="zh-CN" sz="2600" b="1" kern="100" dirty="0">
                <a:solidFill>
                  <a:srgbClr val="0000FF"/>
                </a:solidFill>
                <a:latin typeface="Times New Roman"/>
                <a:ea typeface="仿宋_GB2312"/>
                <a:cs typeface="Courier New"/>
              </a:rPr>
              <a:t>100 mL</a:t>
            </a:r>
            <a:r>
              <a:rPr lang="zh-CN" altLang="zh-CN" sz="2600" b="1" kern="100" dirty="0">
                <a:solidFill>
                  <a:srgbClr val="0000FF"/>
                </a:solidFill>
                <a:latin typeface="Times New Roman"/>
                <a:ea typeface="仿宋_GB2312"/>
                <a:cs typeface="Times New Roman"/>
              </a:rPr>
              <a:t>饱和石灰水中，充分搅拌，静置并恢复到原来的温度，所得溶液仍然为氢氧化钙饱和溶液，溶液具有均一性，则溶液的浓度不变，</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234439"/>
            <a:ext cx="11654075" cy="1848559"/>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13.</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双选</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相对分子质量为</a:t>
            </a:r>
            <a:r>
              <a:rPr lang="en-US" altLang="zh-CN" sz="2600" i="1" kern="100" dirty="0" err="1">
                <a:latin typeface="Times New Roman"/>
                <a:ea typeface="微软雅黑"/>
                <a:cs typeface="Courier New"/>
              </a:rPr>
              <a:t>M</a:t>
            </a:r>
            <a:r>
              <a:rPr lang="en-US" altLang="zh-CN" sz="2600" kern="100" baseline="-25000" dirty="0" err="1">
                <a:latin typeface="Times New Roman"/>
                <a:ea typeface="微软雅黑"/>
                <a:cs typeface="Courier New"/>
              </a:rPr>
              <a:t>r</a:t>
            </a:r>
            <a:r>
              <a:rPr lang="zh-CN" altLang="zh-CN" sz="2600" kern="100" dirty="0">
                <a:latin typeface="Times New Roman"/>
                <a:ea typeface="微软雅黑"/>
                <a:cs typeface="Times New Roman"/>
              </a:rPr>
              <a:t>的气态化合物</a:t>
            </a:r>
            <a:r>
              <a:rPr lang="en-US" altLang="zh-CN" sz="2600" i="1" kern="100" dirty="0">
                <a:latin typeface="Times New Roman"/>
                <a:ea typeface="微软雅黑"/>
                <a:cs typeface="Courier New"/>
              </a:rPr>
              <a:t>V</a:t>
            </a:r>
            <a:r>
              <a:rPr lang="en-US" altLang="zh-CN" sz="2600" kern="100" dirty="0">
                <a:latin typeface="Times New Roman"/>
                <a:ea typeface="微软雅黑"/>
                <a:cs typeface="Courier New"/>
              </a:rPr>
              <a:t> L(</a:t>
            </a:r>
            <a:r>
              <a:rPr lang="zh-CN" altLang="zh-CN" sz="2600" kern="100" dirty="0">
                <a:latin typeface="Times New Roman"/>
                <a:ea typeface="微软雅黑"/>
                <a:cs typeface="Times New Roman"/>
              </a:rPr>
              <a:t>标准状况</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溶于</a:t>
            </a:r>
            <a:r>
              <a:rPr lang="en-US" altLang="zh-CN" sz="2600" i="1" kern="100" dirty="0">
                <a:latin typeface="Times New Roman"/>
                <a:ea typeface="微软雅黑"/>
                <a:cs typeface="Courier New"/>
              </a:rPr>
              <a:t>m</a:t>
            </a:r>
            <a:r>
              <a:rPr lang="en-US" altLang="zh-CN" sz="2600" kern="100" dirty="0">
                <a:latin typeface="Times New Roman"/>
                <a:ea typeface="微软雅黑"/>
                <a:cs typeface="Courier New"/>
              </a:rPr>
              <a:t> g</a:t>
            </a:r>
            <a:r>
              <a:rPr lang="zh-CN" altLang="zh-CN" sz="2600" kern="100" dirty="0">
                <a:latin typeface="Times New Roman"/>
                <a:ea typeface="微软雅黑"/>
                <a:cs typeface="Times New Roman"/>
              </a:rPr>
              <a:t>水中，得到溶液的质量分数为</a:t>
            </a:r>
            <a:r>
              <a:rPr lang="en-US" altLang="zh-CN" sz="2600" i="1" kern="100" dirty="0">
                <a:latin typeface="Book Antiqua"/>
                <a:ea typeface="微软雅黑"/>
                <a:cs typeface="Times New Roman"/>
              </a:rPr>
              <a:t>w</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，物质的量浓度为</a:t>
            </a:r>
            <a:r>
              <a:rPr lang="en-US" altLang="zh-CN" sz="2600" i="1" kern="100" dirty="0">
                <a:latin typeface="Times New Roman"/>
                <a:ea typeface="微软雅黑"/>
                <a:cs typeface="Courier New"/>
              </a:rPr>
              <a:t>c</a:t>
            </a:r>
            <a:r>
              <a:rPr lang="en-US" altLang="zh-CN" sz="2600" kern="100" dirty="0">
                <a:latin typeface="Times New Roman"/>
                <a:ea typeface="微软雅黑"/>
                <a:cs typeface="Courier New"/>
              </a:rPr>
              <a:t> mol·L</a:t>
            </a:r>
            <a:r>
              <a:rPr lang="en-US" altLang="zh-CN" sz="2600" kern="100" baseline="30000" dirty="0">
                <a:latin typeface="Times New Roman"/>
                <a:ea typeface="微软雅黑"/>
                <a:cs typeface="Courier New"/>
              </a:rPr>
              <a:t>-1</a:t>
            </a:r>
            <a:r>
              <a:rPr lang="zh-CN" altLang="zh-CN" sz="2600" kern="100" dirty="0">
                <a:latin typeface="Times New Roman"/>
                <a:ea typeface="微软雅黑"/>
                <a:cs typeface="Times New Roman"/>
              </a:rPr>
              <a:t>，密度为</a:t>
            </a:r>
            <a:r>
              <a:rPr lang="en-US" altLang="zh-CN" sz="2600" i="1" kern="100" dirty="0">
                <a:latin typeface="Times New Roman"/>
                <a:ea typeface="微软雅黑"/>
                <a:cs typeface="Courier New"/>
              </a:rPr>
              <a:t>ρ</a:t>
            </a:r>
            <a:r>
              <a:rPr lang="en-US" altLang="zh-CN" sz="2600" kern="100" dirty="0">
                <a:latin typeface="Times New Roman"/>
                <a:ea typeface="微软雅黑"/>
                <a:cs typeface="Courier New"/>
              </a:rPr>
              <a:t> g· cm</a:t>
            </a:r>
            <a:r>
              <a:rPr lang="en-US" altLang="zh-CN" sz="2600" kern="100" baseline="30000" dirty="0">
                <a:latin typeface="Times New Roman"/>
                <a:ea typeface="微软雅黑"/>
                <a:cs typeface="Courier New"/>
              </a:rPr>
              <a:t>-3</a:t>
            </a:r>
            <a:r>
              <a:rPr lang="zh-CN" altLang="zh-CN" sz="2600" kern="100" dirty="0">
                <a:latin typeface="Times New Roman"/>
                <a:ea typeface="微软雅黑"/>
                <a:cs typeface="Times New Roman"/>
              </a:rPr>
              <a:t>，则下列说法正确的是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11" name="TextBox 10"/>
          <p:cNvSpPr txBox="1"/>
          <p:nvPr/>
        </p:nvSpPr>
        <p:spPr>
          <a:xfrm>
            <a:off x="2449801" y="1529000"/>
            <a:ext cx="765013"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48900631"/>
              </p:ext>
            </p:extLst>
          </p:nvPr>
        </p:nvGraphicFramePr>
        <p:xfrm>
          <a:off x="784616" y="2011719"/>
          <a:ext cx="10871200" cy="4343400"/>
        </p:xfrm>
        <a:graphic>
          <a:graphicData uri="http://schemas.openxmlformats.org/presentationml/2006/ole">
            <mc:AlternateContent xmlns:mc="http://schemas.openxmlformats.org/markup-compatibility/2006">
              <mc:Choice xmlns:v="urn:schemas-microsoft-com:vml" Requires="v">
                <p:oleObj spid="_x0000_s53277" name="Document" r:id="rId3" imgW="10868861" imgH="4664485" progId="Word.Document.8">
                  <p:embed/>
                </p:oleObj>
              </mc:Choice>
              <mc:Fallback>
                <p:oleObj name="Document" r:id="rId3" imgW="10868861" imgH="4664485" progId="Word.Document.8">
                  <p:embed/>
                  <p:pic>
                    <p:nvPicPr>
                      <p:cNvPr id="0" name=""/>
                      <p:cNvPicPr/>
                      <p:nvPr/>
                    </p:nvPicPr>
                    <p:blipFill>
                      <a:blip r:embed="rId4"/>
                      <a:stretch>
                        <a:fillRect/>
                      </a:stretch>
                    </p:blipFill>
                    <p:spPr>
                      <a:xfrm>
                        <a:off x="784616" y="2011719"/>
                        <a:ext cx="10871200" cy="4343400"/>
                      </a:xfrm>
                      <a:prstGeom prst="rect">
                        <a:avLst/>
                      </a:prstGeom>
                    </p:spPr>
                  </p:pic>
                </p:oleObj>
              </mc:Fallback>
            </mc:AlternateContent>
          </a:graphicData>
        </a:graphic>
      </p:graphicFrame>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979716739"/>
              </p:ext>
            </p:extLst>
          </p:nvPr>
        </p:nvGraphicFramePr>
        <p:xfrm>
          <a:off x="381000" y="954519"/>
          <a:ext cx="11493500" cy="4940300"/>
        </p:xfrm>
        <a:graphic>
          <a:graphicData uri="http://schemas.openxmlformats.org/presentationml/2006/ole">
            <mc:AlternateContent xmlns:mc="http://schemas.openxmlformats.org/markup-compatibility/2006">
              <mc:Choice xmlns:v="urn:schemas-microsoft-com:vml" Requires="v">
                <p:oleObj spid="_x0000_s55324" name="Document" r:id="rId3" imgW="11484297" imgH="4945305" progId="Word.Document.8">
                  <p:embed/>
                </p:oleObj>
              </mc:Choice>
              <mc:Fallback>
                <p:oleObj name="Document" r:id="rId3" imgW="11484297" imgH="4945305" progId="Word.Document.8">
                  <p:embed/>
                  <p:pic>
                    <p:nvPicPr>
                      <p:cNvPr id="0" name=""/>
                      <p:cNvPicPr/>
                      <p:nvPr/>
                    </p:nvPicPr>
                    <p:blipFill>
                      <a:blip r:embed="rId4"/>
                      <a:stretch>
                        <a:fillRect/>
                      </a:stretch>
                    </p:blipFill>
                    <p:spPr>
                      <a:xfrm>
                        <a:off x="381000" y="954519"/>
                        <a:ext cx="11493500" cy="4940300"/>
                      </a:xfrm>
                      <a:prstGeom prst="rect">
                        <a:avLst/>
                      </a:prstGeom>
                    </p:spPr>
                  </p:pic>
                </p:oleObj>
              </mc:Fallback>
            </mc:AlternateContent>
          </a:graphicData>
        </a:graphic>
      </p:graphicFrame>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102265460"/>
              </p:ext>
            </p:extLst>
          </p:nvPr>
        </p:nvGraphicFramePr>
        <p:xfrm>
          <a:off x="381000" y="504469"/>
          <a:ext cx="11493500" cy="2540000"/>
        </p:xfrm>
        <a:graphic>
          <a:graphicData uri="http://schemas.openxmlformats.org/presentationml/2006/ole">
            <mc:AlternateContent xmlns:mc="http://schemas.openxmlformats.org/markup-compatibility/2006">
              <mc:Choice xmlns:v="urn:schemas-microsoft-com:vml" Requires="v">
                <p:oleObj spid="_x0000_s56348" name="Document" r:id="rId3" imgW="11484297" imgH="2548978" progId="Word.Document.8">
                  <p:embed/>
                </p:oleObj>
              </mc:Choice>
              <mc:Fallback>
                <p:oleObj name="Document" r:id="rId3" imgW="11484297" imgH="2548978" progId="Word.Document.8">
                  <p:embed/>
                  <p:pic>
                    <p:nvPicPr>
                      <p:cNvPr id="0" name=""/>
                      <p:cNvPicPr/>
                      <p:nvPr/>
                    </p:nvPicPr>
                    <p:blipFill>
                      <a:blip r:embed="rId4"/>
                      <a:stretch>
                        <a:fillRect/>
                      </a:stretch>
                    </p:blipFill>
                    <p:spPr>
                      <a:xfrm>
                        <a:off x="381000" y="504469"/>
                        <a:ext cx="11493500" cy="2540000"/>
                      </a:xfrm>
                      <a:prstGeom prst="rect">
                        <a:avLst/>
                      </a:prstGeom>
                    </p:spPr>
                  </p:pic>
                </p:oleObj>
              </mc:Fallback>
            </mc:AlternateContent>
          </a:graphicData>
        </a:graphic>
      </p:graphicFrame>
      <p:pic>
        <p:nvPicPr>
          <p:cNvPr id="6" name="Picture 2" descr="xx11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4776" y="2799724"/>
            <a:ext cx="7105036" cy="339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876" y="1179544"/>
            <a:ext cx="900100"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124544474"/>
              </p:ext>
            </p:extLst>
          </p:nvPr>
        </p:nvGraphicFramePr>
        <p:xfrm>
          <a:off x="374526" y="1134539"/>
          <a:ext cx="11493500" cy="4241800"/>
        </p:xfrm>
        <a:graphic>
          <a:graphicData uri="http://schemas.openxmlformats.org/presentationml/2006/ole">
            <mc:AlternateContent xmlns:mc="http://schemas.openxmlformats.org/markup-compatibility/2006">
              <mc:Choice xmlns:v="urn:schemas-microsoft-com:vml" Requires="v">
                <p:oleObj spid="_x0000_s54299" name="Document" r:id="rId3" imgW="11484297" imgH="4248296" progId="Word.Document.8">
                  <p:embed/>
                </p:oleObj>
              </mc:Choice>
              <mc:Fallback>
                <p:oleObj name="Document" r:id="rId3" imgW="11484297" imgH="4248296" progId="Word.Document.8">
                  <p:embed/>
                  <p:pic>
                    <p:nvPicPr>
                      <p:cNvPr id="0" name=""/>
                      <p:cNvPicPr/>
                      <p:nvPr/>
                    </p:nvPicPr>
                    <p:blipFill>
                      <a:blip r:embed="rId4"/>
                      <a:stretch>
                        <a:fillRect/>
                      </a:stretch>
                    </p:blipFill>
                    <p:spPr>
                      <a:xfrm>
                        <a:off x="374526" y="1134539"/>
                        <a:ext cx="11493500" cy="4241800"/>
                      </a:xfrm>
                      <a:prstGeom prst="rect">
                        <a:avLst/>
                      </a:prstGeom>
                    </p:spPr>
                  </p:pic>
                </p:oleObj>
              </mc:Fallback>
            </mc:AlternateContent>
          </a:graphicData>
        </a:graphic>
      </p:graphicFrame>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945631611"/>
              </p:ext>
            </p:extLst>
          </p:nvPr>
        </p:nvGraphicFramePr>
        <p:xfrm>
          <a:off x="334566" y="1469973"/>
          <a:ext cx="11493500" cy="3594100"/>
        </p:xfrm>
        <a:graphic>
          <a:graphicData uri="http://schemas.openxmlformats.org/presentationml/2006/ole">
            <mc:AlternateContent xmlns:mc="http://schemas.openxmlformats.org/markup-compatibility/2006">
              <mc:Choice xmlns:v="urn:schemas-microsoft-com:vml" Requires="v">
                <p:oleObj spid="_x0000_s57367" name="Document" r:id="rId3" imgW="11484297" imgH="3604211" progId="Word.Document.8">
                  <p:embed/>
                </p:oleObj>
              </mc:Choice>
              <mc:Fallback>
                <p:oleObj name="Document" r:id="rId3" imgW="11484297" imgH="3604211" progId="Word.Document.8">
                  <p:embed/>
                  <p:pic>
                    <p:nvPicPr>
                      <p:cNvPr id="0" name=""/>
                      <p:cNvPicPr/>
                      <p:nvPr/>
                    </p:nvPicPr>
                    <p:blipFill>
                      <a:blip r:embed="rId4"/>
                      <a:stretch>
                        <a:fillRect/>
                      </a:stretch>
                    </p:blipFill>
                    <p:spPr>
                      <a:xfrm>
                        <a:off x="334566" y="1469973"/>
                        <a:ext cx="11493500" cy="3594100"/>
                      </a:xfrm>
                      <a:prstGeom prst="rect">
                        <a:avLst/>
                      </a:prstGeom>
                    </p:spPr>
                  </p:pic>
                </p:oleObj>
              </mc:Fallback>
            </mc:AlternateContent>
          </a:graphicData>
        </a:graphic>
      </p:graphicFrame>
    </p:spTree>
    <p:extLst>
      <p:ext uri="{BB962C8B-B14F-4D97-AF65-F5344CB8AC3E}">
        <p14:creationId xmlns:p14="http://schemas.microsoft.com/office/powerpoint/2010/main" val="312837759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414459"/>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15.</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山东胶州高一期中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现需要</a:t>
            </a:r>
            <a:r>
              <a:rPr lang="en-US" altLang="zh-CN" sz="2600" kern="100" dirty="0">
                <a:latin typeface="Times New Roman"/>
                <a:ea typeface="微软雅黑"/>
                <a:cs typeface="Courier New"/>
              </a:rPr>
              <a:t>250 mL 0.5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/L</a:t>
            </a:r>
            <a:r>
              <a:rPr lang="zh-CN" altLang="zh-CN" sz="2600" kern="100" dirty="0">
                <a:latin typeface="Times New Roman"/>
                <a:ea typeface="微软雅黑"/>
                <a:cs typeface="Times New Roman"/>
              </a:rPr>
              <a:t>的稀盐酸，用实验室提供</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浓</a:t>
            </a:r>
            <a:r>
              <a:rPr lang="zh-CN" altLang="zh-CN" sz="2600" kern="100" dirty="0">
                <a:latin typeface="Times New Roman"/>
                <a:ea typeface="微软雅黑"/>
                <a:cs typeface="Times New Roman"/>
              </a:rPr>
              <a:t>盐酸进行配制，浓盐酸试剂瓶标签如图所示。回答下列问题</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9" name="矩形 8"/>
          <p:cNvSpPr/>
          <p:nvPr/>
        </p:nvSpPr>
        <p:spPr>
          <a:xfrm>
            <a:off x="694516" y="4464909"/>
            <a:ext cx="11219977" cy="192357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该浓盐酸的物质的量浓度为</a:t>
            </a:r>
            <a:r>
              <a:rPr lang="en-US" altLang="zh-CN" sz="2600" kern="100" dirty="0">
                <a:latin typeface="Times New Roman"/>
                <a:ea typeface="微软雅黑"/>
                <a:cs typeface="Courier New"/>
              </a:rPr>
              <a:t>____________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/L</a:t>
            </a:r>
            <a:r>
              <a:rPr lang="zh-CN" altLang="zh-CN" sz="2600" kern="100" dirty="0">
                <a:latin typeface="Times New Roman"/>
                <a:ea typeface="微软雅黑"/>
                <a:cs typeface="Times New Roman"/>
              </a:rPr>
              <a:t>。量取</a:t>
            </a:r>
            <a:r>
              <a:rPr lang="en-US" altLang="zh-CN" sz="2600" kern="100" dirty="0">
                <a:latin typeface="Times New Roman"/>
                <a:ea typeface="微软雅黑"/>
                <a:cs typeface="Courier New"/>
              </a:rPr>
              <a:t>____________ mL </a:t>
            </a:r>
            <a:r>
              <a:rPr lang="zh-CN" altLang="zh-CN" sz="2600" kern="100" dirty="0">
                <a:latin typeface="Times New Roman"/>
                <a:ea typeface="微软雅黑"/>
                <a:cs typeface="Times New Roman"/>
              </a:rPr>
              <a:t>上述浓盐酸进行配制，应选用下列量筒中的</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填标号</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a.10 </a:t>
            </a:r>
            <a:r>
              <a:rPr lang="en-US" altLang="zh-CN" sz="2600" kern="100" dirty="0" smtClean="0">
                <a:latin typeface="Times New Roman"/>
                <a:ea typeface="微软雅黑"/>
                <a:cs typeface="Courier New"/>
              </a:rPr>
              <a:t>mL　　　　　　b.15 </a:t>
            </a:r>
            <a:r>
              <a:rPr lang="en-US" altLang="zh-CN" sz="2600" kern="100" dirty="0">
                <a:latin typeface="Times New Roman"/>
                <a:ea typeface="微软雅黑"/>
                <a:cs typeface="Courier New"/>
              </a:rPr>
              <a:t>mL   </a:t>
            </a:r>
            <a:r>
              <a:rPr lang="en-US" altLang="zh-CN" sz="2600" kern="100" dirty="0" smtClean="0">
                <a:latin typeface="Times New Roman"/>
                <a:ea typeface="微软雅黑"/>
                <a:cs typeface="Courier New"/>
              </a:rPr>
              <a:t>            c.25 mL                     d.0 </a:t>
            </a:r>
            <a:r>
              <a:rPr lang="en-US" altLang="zh-CN" sz="2600" kern="100" dirty="0">
                <a:latin typeface="Times New Roman"/>
                <a:ea typeface="微软雅黑"/>
                <a:cs typeface="Courier New"/>
              </a:rPr>
              <a:t>mL</a:t>
            </a:r>
            <a:endParaRPr lang="en-US" altLang="zh-CN"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3" name="矩形 2"/>
          <p:cNvSpPr/>
          <p:nvPr/>
        </p:nvSpPr>
        <p:spPr>
          <a:xfrm>
            <a:off x="2989861" y="1839227"/>
            <a:ext cx="6092825" cy="240065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50000"/>
              </a:lnSpc>
              <a:spcAft>
                <a:spcPts val="0"/>
              </a:spcAft>
              <a:tabLst>
                <a:tab pos="3510915" algn="l"/>
              </a:tabLst>
            </a:pPr>
            <a:r>
              <a:rPr lang="zh-CN" altLang="zh-CN" sz="2000" kern="100" dirty="0">
                <a:latin typeface="Times New Roman"/>
                <a:ea typeface="微软雅黑"/>
                <a:cs typeface="Times New Roman"/>
              </a:rPr>
              <a:t>盐酸</a:t>
            </a:r>
            <a:endParaRPr lang="zh-CN" altLang="zh-CN" sz="900" kern="100" dirty="0">
              <a:latin typeface="宋体"/>
              <a:cs typeface="Courier New"/>
            </a:endParaRPr>
          </a:p>
          <a:p>
            <a:pPr algn="just">
              <a:lnSpc>
                <a:spcPct val="150000"/>
              </a:lnSpc>
              <a:spcAft>
                <a:spcPts val="0"/>
              </a:spcAft>
              <a:tabLst>
                <a:tab pos="3510915" algn="l"/>
              </a:tabLst>
            </a:pPr>
            <a:r>
              <a:rPr lang="zh-CN" altLang="zh-CN" sz="2000" kern="100" dirty="0">
                <a:latin typeface="Times New Roman"/>
                <a:ea typeface="微软雅黑"/>
                <a:cs typeface="Times New Roman"/>
              </a:rPr>
              <a:t>分子式：</a:t>
            </a:r>
            <a:r>
              <a:rPr lang="en-US" altLang="zh-CN" sz="2000" kern="100" dirty="0" err="1">
                <a:latin typeface="Times New Roman"/>
                <a:ea typeface="微软雅黑"/>
                <a:cs typeface="Courier New"/>
              </a:rPr>
              <a:t>HCl</a:t>
            </a:r>
            <a:endParaRPr lang="zh-CN" altLang="zh-CN" sz="900" kern="100" dirty="0">
              <a:latin typeface="宋体"/>
              <a:cs typeface="Courier New"/>
            </a:endParaRPr>
          </a:p>
          <a:p>
            <a:pPr algn="just">
              <a:lnSpc>
                <a:spcPct val="150000"/>
              </a:lnSpc>
              <a:spcAft>
                <a:spcPts val="0"/>
              </a:spcAft>
              <a:tabLst>
                <a:tab pos="3510915" algn="l"/>
              </a:tabLst>
            </a:pPr>
            <a:r>
              <a:rPr lang="zh-CN" altLang="zh-CN" sz="2000" kern="100" dirty="0">
                <a:latin typeface="Times New Roman"/>
                <a:ea typeface="微软雅黑"/>
                <a:cs typeface="Times New Roman"/>
              </a:rPr>
              <a:t>相对分子质量：</a:t>
            </a:r>
            <a:r>
              <a:rPr lang="en-US" altLang="zh-CN" sz="2000" kern="100" dirty="0">
                <a:latin typeface="Times New Roman"/>
                <a:ea typeface="微软雅黑"/>
                <a:cs typeface="Courier New"/>
              </a:rPr>
              <a:t>36.5</a:t>
            </a:r>
            <a:endParaRPr lang="zh-CN" altLang="zh-CN" sz="900" kern="100" dirty="0">
              <a:latin typeface="宋体"/>
              <a:cs typeface="Courier New"/>
            </a:endParaRPr>
          </a:p>
          <a:p>
            <a:pPr algn="just">
              <a:lnSpc>
                <a:spcPct val="150000"/>
              </a:lnSpc>
              <a:spcAft>
                <a:spcPts val="0"/>
              </a:spcAft>
              <a:tabLst>
                <a:tab pos="3510915" algn="l"/>
              </a:tabLst>
            </a:pPr>
            <a:r>
              <a:rPr lang="zh-CN" altLang="zh-CN" sz="2000" kern="100" dirty="0">
                <a:latin typeface="Times New Roman"/>
                <a:ea typeface="微软雅黑"/>
                <a:cs typeface="Times New Roman"/>
              </a:rPr>
              <a:t>密度：</a:t>
            </a:r>
            <a:r>
              <a:rPr lang="en-US" altLang="zh-CN" sz="2000" kern="100" dirty="0">
                <a:latin typeface="Times New Roman"/>
                <a:ea typeface="微软雅黑"/>
                <a:cs typeface="Courier New"/>
              </a:rPr>
              <a:t>1.19 g/mL</a:t>
            </a:r>
            <a:endParaRPr lang="zh-CN" altLang="zh-CN" sz="900" kern="100" dirty="0">
              <a:latin typeface="宋体"/>
              <a:cs typeface="Courier New"/>
            </a:endParaRPr>
          </a:p>
          <a:p>
            <a:pPr algn="just">
              <a:lnSpc>
                <a:spcPct val="150000"/>
              </a:lnSpc>
              <a:spcAft>
                <a:spcPts val="0"/>
              </a:spcAft>
              <a:tabLst>
                <a:tab pos="3510915" algn="l"/>
              </a:tabLst>
            </a:pPr>
            <a:r>
              <a:rPr lang="zh-CN" altLang="zh-CN" sz="2000" kern="100" dirty="0">
                <a:latin typeface="Times New Roman"/>
                <a:ea typeface="微软雅黑"/>
                <a:cs typeface="Times New Roman"/>
              </a:rPr>
              <a:t>质量分数：</a:t>
            </a:r>
            <a:r>
              <a:rPr lang="en-US" altLang="zh-CN" sz="2000" kern="100" dirty="0">
                <a:latin typeface="Times New Roman"/>
                <a:ea typeface="微软雅黑"/>
                <a:cs typeface="Courier New"/>
              </a:rPr>
              <a:t>36.5%</a:t>
            </a:r>
            <a:endParaRPr lang="zh-CN" altLang="zh-CN" sz="900" kern="100" dirty="0">
              <a:effectLst/>
              <a:latin typeface="宋体"/>
              <a:cs typeface="Courier New"/>
            </a:endParaRPr>
          </a:p>
        </p:txBody>
      </p:sp>
    </p:spTree>
    <p:extLst>
      <p:ext uri="{BB962C8B-B14F-4D97-AF65-F5344CB8AC3E}">
        <p14:creationId xmlns:p14="http://schemas.microsoft.com/office/powerpoint/2010/main" val="20040642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(1)11.9</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10.5</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b</a:t>
            </a:r>
            <a:endParaRPr lang="zh-CN" altLang="zh-CN" sz="1050" kern="100" dirty="0">
              <a:latin typeface="宋体"/>
              <a:cs typeface="Courier New"/>
            </a:endParaRPr>
          </a:p>
          <a:p>
            <a:pPr algn="just">
              <a:lnSpc>
                <a:spcPct val="150000"/>
              </a:lnSpc>
              <a:spcAft>
                <a:spcPts val="0"/>
              </a:spcAft>
              <a:tabLst>
                <a:tab pos="3510915" algn="l"/>
              </a:tabLst>
            </a:pPr>
            <a:endParaRPr lang="en-US" altLang="zh-CN" sz="2600" kern="100" dirty="0">
              <a:solidFill>
                <a:srgbClr val="C00000"/>
              </a:solidFill>
              <a:latin typeface="Times New Roman"/>
              <a:ea typeface="微软雅黑"/>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289076803"/>
              </p:ext>
            </p:extLst>
          </p:nvPr>
        </p:nvGraphicFramePr>
        <p:xfrm>
          <a:off x="514586" y="2079644"/>
          <a:ext cx="11493500" cy="2311400"/>
        </p:xfrm>
        <a:graphic>
          <a:graphicData uri="http://schemas.openxmlformats.org/presentationml/2006/ole">
            <mc:AlternateContent xmlns:mc="http://schemas.openxmlformats.org/markup-compatibility/2006">
              <mc:Choice xmlns:v="urn:schemas-microsoft-com:vml" Requires="v">
                <p:oleObj spid="_x0000_s58383" name="Document" r:id="rId3" imgW="11484297" imgH="2319642" progId="Word.Document.8">
                  <p:embed/>
                </p:oleObj>
              </mc:Choice>
              <mc:Fallback>
                <p:oleObj name="Document" r:id="rId3" imgW="11484297" imgH="2319642" progId="Word.Document.8">
                  <p:embed/>
                  <p:pic>
                    <p:nvPicPr>
                      <p:cNvPr id="0" name=""/>
                      <p:cNvPicPr/>
                      <p:nvPr/>
                    </p:nvPicPr>
                    <p:blipFill>
                      <a:blip r:embed="rId4"/>
                      <a:stretch>
                        <a:fillRect/>
                      </a:stretch>
                    </p:blipFill>
                    <p:spPr>
                      <a:xfrm>
                        <a:off x="514586" y="2079644"/>
                        <a:ext cx="11493500" cy="2311400"/>
                      </a:xfrm>
                      <a:prstGeom prst="rect">
                        <a:avLst/>
                      </a:prstGeom>
                    </p:spPr>
                  </p:pic>
                </p:oleObj>
              </mc:Fallback>
            </mc:AlternateContent>
          </a:graphicData>
        </a:graphic>
      </p:graphicFrame>
    </p:spTree>
    <p:extLst>
      <p:ext uri="{BB962C8B-B14F-4D97-AF65-F5344CB8AC3E}">
        <p14:creationId xmlns:p14="http://schemas.microsoft.com/office/powerpoint/2010/main" val="12326834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410410"/>
            <a:ext cx="11243394" cy="612472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配制操作步骤可分解为以下几步：</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用量筒量取所需体积的浓盐酸，将其沿玻璃棒缓缓注入烧杯中，再向烧杯中加入少量蒸馏水，用玻璃棒慢慢搅动</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将已恢复至室温的稀盐酸小心地用玻璃棒引流注入</a:t>
            </a:r>
            <a:r>
              <a:rPr lang="en-US" altLang="zh-CN" sz="2600" kern="100" dirty="0">
                <a:latin typeface="Times New Roman"/>
                <a:ea typeface="微软雅黑"/>
                <a:cs typeface="Courier New"/>
              </a:rPr>
              <a:t>250 mL</a:t>
            </a:r>
            <a:r>
              <a:rPr lang="zh-CN" altLang="zh-CN" sz="2600" kern="100" dirty="0">
                <a:latin typeface="Times New Roman"/>
                <a:ea typeface="微软雅黑"/>
                <a:cs typeface="Times New Roman"/>
              </a:rPr>
              <a:t>容量瓶</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用约</a:t>
            </a:r>
            <a:r>
              <a:rPr lang="en-US" altLang="zh-CN" sz="2600" kern="100" dirty="0">
                <a:latin typeface="Times New Roman"/>
                <a:ea typeface="微软雅黑"/>
                <a:cs typeface="Courier New"/>
              </a:rPr>
              <a:t>30 mL</a:t>
            </a:r>
            <a:r>
              <a:rPr lang="zh-CN" altLang="zh-CN" sz="2600" kern="100" dirty="0">
                <a:latin typeface="Times New Roman"/>
                <a:ea typeface="微软雅黑"/>
                <a:cs typeface="Times New Roman"/>
              </a:rPr>
              <a:t>蒸馏水洗涤烧杯和玻璃棒</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次，并将洗涤液都注入容量瓶中</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继续往容量瓶中加蒸馏水，至液面接近刻度线</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 cm</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E.</a:t>
            </a:r>
            <a:r>
              <a:rPr lang="en-US" altLang="zh-CN" sz="2600" kern="100" dirty="0">
                <a:latin typeface="宋体"/>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F.</a:t>
            </a:r>
            <a:r>
              <a:rPr lang="zh-CN" altLang="zh-CN" sz="2600" kern="100" dirty="0">
                <a:latin typeface="Times New Roman"/>
                <a:ea typeface="微软雅黑"/>
                <a:cs typeface="Times New Roman"/>
              </a:rPr>
              <a:t>盖紧瓶塞，反复倾倒振荡，摇匀溶液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G.</a:t>
            </a:r>
            <a:r>
              <a:rPr lang="zh-CN" altLang="zh-CN" sz="2600" kern="100" dirty="0">
                <a:latin typeface="Times New Roman"/>
                <a:ea typeface="微软雅黑"/>
                <a:cs typeface="Times New Roman"/>
              </a:rPr>
              <a:t>将配制好的稀盐酸倒入试剂瓶，贴上标签</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latin typeface="Times New Roman"/>
                <a:ea typeface="微软雅黑"/>
                <a:cs typeface="Times New Roman"/>
              </a:rPr>
              <a:t>步骤</a:t>
            </a:r>
            <a:r>
              <a:rPr lang="en-US" altLang="zh-CN" sz="2600" kern="100" dirty="0">
                <a:latin typeface="Times New Roman"/>
                <a:ea typeface="微软雅黑"/>
                <a:cs typeface="Courier New"/>
              </a:rPr>
              <a:t>E</a:t>
            </a:r>
            <a:r>
              <a:rPr lang="zh-CN" altLang="zh-CN" sz="2600" kern="100" dirty="0">
                <a:latin typeface="Times New Roman"/>
                <a:ea typeface="微软雅黑"/>
                <a:cs typeface="Times New Roman"/>
              </a:rPr>
              <a:t>为</a:t>
            </a:r>
            <a:r>
              <a:rPr lang="en-US" altLang="zh-CN" sz="2600" kern="100" dirty="0" smtClean="0">
                <a:latin typeface="Times New Roman"/>
                <a:ea typeface="微软雅黑"/>
                <a:cs typeface="Courier New"/>
              </a:rPr>
              <a:t>_____________________________________________________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08231455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 (2)</a:t>
            </a:r>
            <a:r>
              <a:rPr lang="zh-CN" altLang="zh-CN" sz="2600" kern="100" dirty="0">
                <a:latin typeface="Times New Roman"/>
                <a:ea typeface="微软雅黑"/>
                <a:cs typeface="Times New Roman"/>
              </a:rPr>
              <a:t>配制步</a:t>
            </a:r>
            <a:r>
              <a:rPr lang="zh-CN" altLang="zh-CN" sz="2600" kern="100" dirty="0" smtClean="0">
                <a:latin typeface="Times New Roman"/>
                <a:ea typeface="微软雅黑"/>
                <a:cs typeface="Times New Roman"/>
              </a:rPr>
              <a:t>骤</a:t>
            </a:r>
            <a:endParaRPr lang="zh-CN" altLang="zh-CN" sz="1050" kern="100" dirty="0">
              <a:latin typeface="宋体"/>
              <a:cs typeface="Courier New"/>
            </a:endParaRPr>
          </a:p>
        </p:txBody>
      </p:sp>
      <p:pic>
        <p:nvPicPr>
          <p:cNvPr id="5123"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4816" y="909514"/>
            <a:ext cx="7650850" cy="539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6620940" y="2259664"/>
            <a:ext cx="1364476" cy="446276"/>
          </a:xfrm>
          <a:prstGeom prst="rect">
            <a:avLst/>
          </a:prstGeom>
        </p:spPr>
        <p:txBody>
          <a:bodyPr wrap="none">
            <a:spAutoFit/>
          </a:bodyPr>
          <a:lstStyle/>
          <a:p>
            <a:r>
              <a:rPr lang="zh-CN" altLang="zh-CN" sz="2300" kern="100" dirty="0">
                <a:solidFill>
                  <a:srgbClr val="C00000"/>
                </a:solidFill>
                <a:latin typeface="Times New Roman"/>
                <a:ea typeface="微软雅黑"/>
                <a:cs typeface="Times New Roman"/>
              </a:rPr>
              <a:t>托盘天平</a:t>
            </a:r>
            <a:endParaRPr lang="zh-CN" altLang="en-US" dirty="0"/>
          </a:p>
        </p:txBody>
      </p:sp>
      <p:sp>
        <p:nvSpPr>
          <p:cNvPr id="9" name="矩形 8"/>
          <p:cNvSpPr/>
          <p:nvPr/>
        </p:nvSpPr>
        <p:spPr>
          <a:xfrm>
            <a:off x="8570481" y="2754719"/>
            <a:ext cx="553357" cy="446276"/>
          </a:xfrm>
          <a:prstGeom prst="rect">
            <a:avLst/>
          </a:prstGeom>
        </p:spPr>
        <p:txBody>
          <a:bodyPr wrap="none">
            <a:spAutoFit/>
          </a:bodyPr>
          <a:lstStyle/>
          <a:p>
            <a:r>
              <a:rPr lang="en-US" altLang="zh-CN" sz="2300" kern="100" dirty="0">
                <a:solidFill>
                  <a:srgbClr val="C00000"/>
                </a:solidFill>
                <a:latin typeface="Times New Roman"/>
                <a:ea typeface="微软雅黑"/>
                <a:cs typeface="Courier New"/>
              </a:rPr>
              <a:t>1.1</a:t>
            </a:r>
            <a:endParaRPr lang="zh-CN" altLang="en-US" dirty="0"/>
          </a:p>
        </p:txBody>
      </p:sp>
      <p:sp>
        <p:nvSpPr>
          <p:cNvPr id="11" name="矩形 10"/>
          <p:cNvSpPr/>
          <p:nvPr/>
        </p:nvSpPr>
        <p:spPr>
          <a:xfrm>
            <a:off x="6355750" y="3519804"/>
            <a:ext cx="774571" cy="446276"/>
          </a:xfrm>
          <a:prstGeom prst="rect">
            <a:avLst/>
          </a:prstGeom>
        </p:spPr>
        <p:txBody>
          <a:bodyPr wrap="none">
            <a:spAutoFit/>
          </a:bodyPr>
          <a:lstStyle/>
          <a:p>
            <a:r>
              <a:rPr lang="zh-CN" altLang="zh-CN" sz="2300" kern="100" dirty="0">
                <a:solidFill>
                  <a:srgbClr val="C00000"/>
                </a:solidFill>
                <a:latin typeface="Times New Roman"/>
                <a:ea typeface="微软雅黑"/>
                <a:cs typeface="Times New Roman"/>
              </a:rPr>
              <a:t>烧杯</a:t>
            </a:r>
            <a:endParaRPr lang="zh-CN" altLang="en-US" dirty="0"/>
          </a:p>
        </p:txBody>
      </p:sp>
      <p:sp>
        <p:nvSpPr>
          <p:cNvPr id="13" name="矩形 12"/>
          <p:cNvSpPr/>
          <p:nvPr/>
        </p:nvSpPr>
        <p:spPr>
          <a:xfrm>
            <a:off x="7230927" y="3523578"/>
            <a:ext cx="1069524" cy="446276"/>
          </a:xfrm>
          <a:prstGeom prst="rect">
            <a:avLst/>
          </a:prstGeom>
        </p:spPr>
        <p:txBody>
          <a:bodyPr wrap="none">
            <a:spAutoFit/>
          </a:bodyPr>
          <a:lstStyle/>
          <a:p>
            <a:r>
              <a:rPr lang="zh-CN" altLang="zh-CN" sz="2300" kern="100" dirty="0">
                <a:solidFill>
                  <a:srgbClr val="C00000"/>
                </a:solidFill>
                <a:latin typeface="Times New Roman"/>
                <a:ea typeface="微软雅黑"/>
                <a:cs typeface="Times New Roman"/>
              </a:rPr>
              <a:t>玻璃棒</a:t>
            </a:r>
            <a:endParaRPr lang="zh-CN" altLang="en-US" dirty="0"/>
          </a:p>
        </p:txBody>
      </p:sp>
      <p:sp>
        <p:nvSpPr>
          <p:cNvPr id="15" name="矩形 14"/>
          <p:cNvSpPr/>
          <p:nvPr/>
        </p:nvSpPr>
        <p:spPr>
          <a:xfrm>
            <a:off x="7400351" y="4783718"/>
            <a:ext cx="1994457" cy="446276"/>
          </a:xfrm>
          <a:prstGeom prst="rect">
            <a:avLst/>
          </a:prstGeom>
        </p:spPr>
        <p:txBody>
          <a:bodyPr wrap="none">
            <a:spAutoFit/>
          </a:bodyPr>
          <a:lstStyle/>
          <a:p>
            <a:r>
              <a:rPr lang="en-US" altLang="zh-CN" sz="2300" kern="100" dirty="0">
                <a:solidFill>
                  <a:srgbClr val="C00000"/>
                </a:solidFill>
                <a:latin typeface="Times New Roman"/>
                <a:ea typeface="微软雅黑"/>
                <a:cs typeface="Courier New"/>
              </a:rPr>
              <a:t>100 mL</a:t>
            </a:r>
            <a:r>
              <a:rPr lang="zh-CN" altLang="zh-CN" sz="2300" kern="100" dirty="0">
                <a:solidFill>
                  <a:srgbClr val="C00000"/>
                </a:solidFill>
                <a:latin typeface="Times New Roman"/>
                <a:ea typeface="微软雅黑"/>
                <a:cs typeface="Times New Roman"/>
              </a:rPr>
              <a:t>容量瓶</a:t>
            </a:r>
            <a:endParaRPr lang="zh-CN" altLang="en-US" dirty="0"/>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3" grpId="0"/>
      <p:bldP spid="15"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36628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改用胶头滴管向容量瓶中逐滴滴入蒸馏水，至溶液凹液面最低点与刻度线相</a:t>
            </a:r>
            <a:r>
              <a:rPr lang="zh-CN" altLang="zh-CN" sz="2600" kern="100" dirty="0" smtClean="0">
                <a:solidFill>
                  <a:srgbClr val="C00000"/>
                </a:solidFill>
                <a:latin typeface="Times New Roman"/>
                <a:ea typeface="微软雅黑"/>
                <a:cs typeface="Times New Roman"/>
              </a:rPr>
              <a:t>平</a:t>
            </a:r>
            <a:endParaRPr lang="en-US" altLang="zh-CN" sz="2600" kern="100" dirty="0" smtClean="0">
              <a:solidFill>
                <a:srgbClr val="C00000"/>
              </a:solidFill>
              <a:latin typeface="Times New Roman"/>
              <a:ea typeface="微软雅黑"/>
              <a:cs typeface="Times New Roman"/>
            </a:endParaRPr>
          </a:p>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smtClean="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步骤</a:t>
            </a:r>
            <a:r>
              <a:rPr lang="en-US" altLang="zh-CN" sz="2600" b="1" kern="100" dirty="0">
                <a:solidFill>
                  <a:srgbClr val="0000FF"/>
                </a:solidFill>
                <a:latin typeface="Times New Roman"/>
                <a:ea typeface="仿宋_GB2312"/>
                <a:cs typeface="Courier New"/>
              </a:rPr>
              <a:t>E</a:t>
            </a:r>
            <a:r>
              <a:rPr lang="zh-CN" altLang="zh-CN" sz="2600" b="1" kern="100" dirty="0">
                <a:solidFill>
                  <a:srgbClr val="0000FF"/>
                </a:solidFill>
                <a:latin typeface="Times New Roman"/>
                <a:ea typeface="仿宋_GB2312"/>
                <a:cs typeface="Times New Roman"/>
              </a:rPr>
              <a:t>为改用胶头滴管滴加蒸馏水，使溶液的凹液面恰好与容量瓶的刻度线相切。</a:t>
            </a:r>
            <a:endParaRPr lang="zh-CN" altLang="zh-CN" sz="1050" kern="100" dirty="0">
              <a:latin typeface="宋体"/>
              <a:cs typeface="Courier New"/>
            </a:endParaRPr>
          </a:p>
          <a:p>
            <a:pPr algn="just">
              <a:lnSpc>
                <a:spcPct val="150000"/>
              </a:lnSpc>
              <a:spcAft>
                <a:spcPts val="0"/>
              </a:spcAft>
              <a:tabLst>
                <a:tab pos="3510915" algn="l"/>
              </a:tabLst>
            </a:pPr>
            <a:endParaRPr lang="en-US" altLang="zh-CN" sz="2600" kern="100" dirty="0" smtClean="0">
              <a:solidFill>
                <a:srgbClr val="C00000"/>
              </a:solidFill>
              <a:latin typeface="Times New Roman"/>
              <a:ea typeface="微软雅黑"/>
              <a:cs typeface="Times New Roman"/>
            </a:endParaRPr>
          </a:p>
          <a:p>
            <a:pPr algn="just">
              <a:lnSpc>
                <a:spcPct val="150000"/>
              </a:lnSpc>
              <a:spcAft>
                <a:spcPts val="0"/>
              </a:spcAft>
              <a:tabLst>
                <a:tab pos="3510915" algn="l"/>
              </a:tabLst>
            </a:pPr>
            <a:endParaRPr lang="zh-CN" altLang="zh-CN" sz="1050" kern="100" dirty="0">
              <a:latin typeface="宋体"/>
              <a:cs typeface="Courier New"/>
            </a:endParaRPr>
          </a:p>
        </p:txBody>
      </p:sp>
    </p:spTree>
    <p:extLst>
      <p:ext uri="{BB962C8B-B14F-4D97-AF65-F5344CB8AC3E}">
        <p14:creationId xmlns:p14="http://schemas.microsoft.com/office/powerpoint/2010/main" val="308231455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684489"/>
            <a:ext cx="11243394" cy="552456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操作</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的目的是</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配制上述溶液时，下列操作会导致所配溶液的浓度偏高的是</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填标号</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量筒量取浓盐酸读数时俯视</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未等恢复至室温就转移</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向容量瓶转移时，不慎将少量溶液洒到容量瓶外面</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定容后加水过量，又从容量瓶中取出部分溶液，使液面降至刻度</a:t>
            </a:r>
            <a:r>
              <a:rPr lang="zh-CN" altLang="zh-CN" sz="2600" kern="100" dirty="0" smtClean="0">
                <a:latin typeface="Times New Roman"/>
                <a:ea typeface="微软雅黑"/>
                <a:cs typeface="Times New Roman"/>
              </a:rPr>
              <a:t>线</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某同学用所配制的稀盐酸滴到</a:t>
            </a:r>
            <a:r>
              <a:rPr lang="en-US" altLang="zh-CN" sz="2600" kern="100" dirty="0">
                <a:latin typeface="Times New Roman"/>
                <a:ea typeface="微软雅黑"/>
                <a:cs typeface="Courier New"/>
              </a:rPr>
              <a:t>5.3 g</a:t>
            </a:r>
            <a:r>
              <a:rPr lang="zh-CN" altLang="zh-CN" sz="2600" kern="100" dirty="0">
                <a:latin typeface="Times New Roman"/>
                <a:ea typeface="微软雅黑"/>
                <a:cs typeface="Times New Roman"/>
              </a:rPr>
              <a:t>碳酸钠固体中，待固体全部反应，消耗盐酸的物质的量恰好为固体的</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倍，需该盐酸体积为</a:t>
            </a:r>
            <a:r>
              <a:rPr lang="en-US" altLang="zh-CN" sz="2600" kern="100" dirty="0">
                <a:latin typeface="Times New Roman"/>
                <a:ea typeface="微软雅黑"/>
                <a:cs typeface="Courier New"/>
              </a:rPr>
              <a:t>____________ mL</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p:txBody>
      </p:sp>
    </p:spTree>
    <p:extLst>
      <p:ext uri="{BB962C8B-B14F-4D97-AF65-F5344CB8AC3E}">
        <p14:creationId xmlns:p14="http://schemas.microsoft.com/office/powerpoint/2010/main" val="308231455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279444"/>
            <a:ext cx="11243394" cy="72325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3)</a:t>
            </a:r>
            <a:r>
              <a:rPr lang="zh-CN" altLang="zh-CN" sz="2600" kern="100" dirty="0">
                <a:solidFill>
                  <a:srgbClr val="C00000"/>
                </a:solidFill>
                <a:latin typeface="Times New Roman"/>
                <a:ea typeface="微软雅黑"/>
                <a:cs typeface="Times New Roman"/>
              </a:rPr>
              <a:t>保证溶质全部转入容量</a:t>
            </a:r>
            <a:r>
              <a:rPr lang="zh-CN" altLang="zh-CN" sz="2600" kern="100" dirty="0" smtClean="0">
                <a:solidFill>
                  <a:srgbClr val="C00000"/>
                </a:solidFill>
                <a:latin typeface="Times New Roman"/>
                <a:ea typeface="微软雅黑"/>
                <a:cs typeface="Times New Roman"/>
              </a:rPr>
              <a:t>瓶</a:t>
            </a:r>
            <a:r>
              <a:rPr lang="en-US" altLang="zh-CN" sz="2600" kern="100" dirty="0" smtClean="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4)b</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a:t>
            </a:r>
            <a:r>
              <a:rPr lang="en-US" altLang="zh-CN" sz="2600" kern="100" dirty="0" smtClean="0">
                <a:solidFill>
                  <a:srgbClr val="C00000"/>
                </a:solidFill>
                <a:latin typeface="Times New Roman"/>
                <a:ea typeface="微软雅黑"/>
                <a:cs typeface="Courier New"/>
              </a:rPr>
              <a:t>5)200</a:t>
            </a:r>
            <a:endParaRPr lang="zh-CN" altLang="zh-CN" sz="1050" kern="100" dirty="0">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68633496"/>
              </p:ext>
            </p:extLst>
          </p:nvPr>
        </p:nvGraphicFramePr>
        <p:xfrm>
          <a:off x="381000" y="1044529"/>
          <a:ext cx="11493500" cy="5270500"/>
        </p:xfrm>
        <a:graphic>
          <a:graphicData uri="http://schemas.openxmlformats.org/presentationml/2006/ole">
            <mc:AlternateContent xmlns:mc="http://schemas.openxmlformats.org/markup-compatibility/2006">
              <mc:Choice xmlns:v="urn:schemas-microsoft-com:vml" Requires="v">
                <p:oleObj spid="_x0000_s59406" name="Document" r:id="rId3" imgW="11484297" imgH="5281568" progId="Word.Document.8">
                  <p:embed/>
                </p:oleObj>
              </mc:Choice>
              <mc:Fallback>
                <p:oleObj name="Document" r:id="rId3" imgW="11484297" imgH="5281568" progId="Word.Document.8">
                  <p:embed/>
                  <p:pic>
                    <p:nvPicPr>
                      <p:cNvPr id="0" name=""/>
                      <p:cNvPicPr/>
                      <p:nvPr/>
                    </p:nvPicPr>
                    <p:blipFill>
                      <a:blip r:embed="rId4"/>
                      <a:stretch>
                        <a:fillRect/>
                      </a:stretch>
                    </p:blipFill>
                    <p:spPr>
                      <a:xfrm>
                        <a:off x="381000" y="1044529"/>
                        <a:ext cx="11493500" cy="5270500"/>
                      </a:xfrm>
                      <a:prstGeom prst="rect">
                        <a:avLst/>
                      </a:prstGeom>
                    </p:spPr>
                  </p:pic>
                </p:oleObj>
              </mc:Fallback>
            </mc:AlternateContent>
          </a:graphicData>
        </a:graphic>
      </p:graphicFrame>
    </p:spTree>
    <p:extLst>
      <p:ext uri="{BB962C8B-B14F-4D97-AF65-F5344CB8AC3E}">
        <p14:creationId xmlns:p14="http://schemas.microsoft.com/office/powerpoint/2010/main" val="308231455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2"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2"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本课时内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extLst>
      <p:ext uri="{BB962C8B-B14F-4D97-AF65-F5344CB8AC3E}">
        <p14:creationId xmlns:p14="http://schemas.microsoft.com/office/powerpoint/2010/main" val="3652855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9722" y="840784"/>
            <a:ext cx="8730970" cy="517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4340011" y="3024749"/>
            <a:ext cx="5535615" cy="1087798"/>
          </a:xfrm>
          <a:prstGeom prst="rect">
            <a:avLst/>
          </a:prstGeom>
        </p:spPr>
        <p:txBody>
          <a:bodyPr wrap="square">
            <a:spAutoFit/>
          </a:bodyPr>
          <a:lstStyle/>
          <a:p>
            <a:pPr algn="just">
              <a:lnSpc>
                <a:spcPct val="150000"/>
              </a:lnSpc>
              <a:spcAft>
                <a:spcPts val="0"/>
              </a:spcAft>
            </a:pPr>
            <a:r>
              <a:rPr lang="en-US" altLang="zh-CN" sz="2300" kern="100" dirty="0" smtClean="0">
                <a:solidFill>
                  <a:srgbClr val="C00000"/>
                </a:solidFill>
                <a:latin typeface="Times New Roman"/>
                <a:ea typeface="微软雅黑"/>
                <a:cs typeface="Times New Roman"/>
              </a:rPr>
              <a:t>                                                   </a:t>
            </a:r>
            <a:r>
              <a:rPr lang="zh-CN" altLang="zh-CN" sz="2300" kern="100" dirty="0">
                <a:solidFill>
                  <a:srgbClr val="C00000"/>
                </a:solidFill>
                <a:latin typeface="Times New Roman"/>
                <a:ea typeface="微软雅黑"/>
                <a:cs typeface="Times New Roman"/>
              </a:rPr>
              <a:t>　溶液</a:t>
            </a:r>
            <a:r>
              <a:rPr lang="zh-CN" altLang="zh-CN" sz="2300" kern="100" dirty="0" smtClean="0">
                <a:solidFill>
                  <a:srgbClr val="C00000"/>
                </a:solidFill>
                <a:latin typeface="Times New Roman"/>
                <a:ea typeface="微软雅黑"/>
                <a:cs typeface="Times New Roman"/>
              </a:rPr>
              <a:t>的</a:t>
            </a:r>
            <a:endParaRPr lang="en-US" altLang="zh-CN" sz="2300" kern="100" dirty="0" smtClean="0">
              <a:solidFill>
                <a:srgbClr val="C00000"/>
              </a:solidFill>
              <a:latin typeface="Times New Roman"/>
              <a:ea typeface="微软雅黑"/>
              <a:cs typeface="Times New Roman"/>
            </a:endParaRPr>
          </a:p>
          <a:p>
            <a:pPr algn="just">
              <a:lnSpc>
                <a:spcPct val="150000"/>
              </a:lnSpc>
              <a:spcAft>
                <a:spcPts val="0"/>
              </a:spcAft>
            </a:pPr>
            <a:r>
              <a:rPr lang="zh-CN" altLang="zh-CN" sz="2300" kern="100" dirty="0" smtClean="0">
                <a:solidFill>
                  <a:srgbClr val="C00000"/>
                </a:solidFill>
                <a:latin typeface="Times New Roman"/>
                <a:ea typeface="微软雅黑"/>
                <a:cs typeface="Times New Roman"/>
              </a:rPr>
              <a:t>凹</a:t>
            </a:r>
            <a:r>
              <a:rPr lang="zh-CN" altLang="zh-CN" sz="2300" kern="100" dirty="0">
                <a:solidFill>
                  <a:srgbClr val="C00000"/>
                </a:solidFill>
                <a:latin typeface="Times New Roman"/>
                <a:ea typeface="微软雅黑"/>
                <a:cs typeface="Times New Roman"/>
              </a:rPr>
              <a:t>液面与刻度线相切</a:t>
            </a:r>
            <a:endParaRPr lang="zh-CN" altLang="zh-CN" sz="2300" kern="100" dirty="0">
              <a:effectLst/>
              <a:latin typeface="宋体"/>
              <a:cs typeface="Courier New"/>
            </a:endParaRPr>
          </a:p>
        </p:txBody>
      </p:sp>
      <p:sp>
        <p:nvSpPr>
          <p:cNvPr id="3" name="矩形 2"/>
          <p:cNvSpPr/>
          <p:nvPr/>
        </p:nvSpPr>
        <p:spPr>
          <a:xfrm>
            <a:off x="6670785" y="2803498"/>
            <a:ext cx="774571" cy="446276"/>
          </a:xfrm>
          <a:prstGeom prst="rect">
            <a:avLst/>
          </a:prstGeom>
        </p:spPr>
        <p:txBody>
          <a:bodyPr wrap="none">
            <a:spAutoFit/>
          </a:bodyPr>
          <a:lstStyle/>
          <a:p>
            <a:r>
              <a:rPr lang="en-US" altLang="zh-CN" sz="2300" kern="100" dirty="0">
                <a:solidFill>
                  <a:srgbClr val="C00000"/>
                </a:solidFill>
                <a:latin typeface="Times New Roman"/>
                <a:ea typeface="微软雅黑"/>
                <a:cs typeface="Courier New"/>
              </a:rPr>
              <a:t>1</a:t>
            </a:r>
            <a:r>
              <a:rPr lang="zh-CN" altLang="zh-CN" sz="2300" kern="100" dirty="0">
                <a:solidFill>
                  <a:srgbClr val="C00000"/>
                </a:solidFill>
                <a:latin typeface="Times New Roman"/>
                <a:ea typeface="微软雅黑"/>
                <a:cs typeface="Times New Roman"/>
              </a:rPr>
              <a:t>～</a:t>
            </a:r>
            <a:r>
              <a:rPr lang="en-US" altLang="zh-CN" sz="2300" kern="100" dirty="0">
                <a:solidFill>
                  <a:srgbClr val="C00000"/>
                </a:solidFill>
                <a:latin typeface="Times New Roman"/>
                <a:ea typeface="微软雅黑"/>
                <a:cs typeface="Courier New"/>
              </a:rPr>
              <a:t>2</a:t>
            </a:r>
            <a:endParaRPr lang="zh-CN" altLang="en-US" dirty="0"/>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【微自测】</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判断正误，正确的打</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，错误的打</a:t>
            </a:r>
            <a:r>
              <a:rPr lang="en-US" altLang="zh-CN" sz="2600" kern="100" dirty="0">
                <a:latin typeface="宋体"/>
                <a:ea typeface="微软雅黑"/>
                <a:cs typeface="Times New Roman"/>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8" name="矩形 7"/>
          <p:cNvSpPr/>
          <p:nvPr/>
        </p:nvSpPr>
        <p:spPr>
          <a:xfrm>
            <a:off x="516880" y="1941458"/>
            <a:ext cx="11397613"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配制一定物质的量浓度的溶液时，将烧杯中溶解冷却后的溶液沿容量瓶内壁倾倒转移至容量瓶中</a:t>
            </a:r>
            <a:r>
              <a:rPr lang="en-US" altLang="zh-CN" sz="2600" kern="100" dirty="0" smtClean="0">
                <a:latin typeface="Times New Roman"/>
                <a:ea typeface="微软雅黑"/>
                <a:cs typeface="Courier New"/>
              </a:rPr>
              <a:t>(</a:t>
            </a:r>
            <a:r>
              <a:rPr lang="en-US" altLang="zh-CN" sz="2600" kern="100" dirty="0" smtClean="0">
                <a:latin typeface="Times New Roman"/>
                <a:ea typeface="微软雅黑"/>
                <a:cs typeface="Courier New"/>
                <a:sym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将固体在烧杯中溶解，立即将所得溶液注入容量瓶中</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配制一定物质的量浓度的溶液时，若液面超过刻度线，应立即用胶头滴管吸出多的部分</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为了便于操作，浓溶液稀释或固体溶解可直接在容量瓶中进行</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2" name="矩形 1"/>
          <p:cNvSpPr/>
          <p:nvPr/>
        </p:nvSpPr>
        <p:spPr>
          <a:xfrm>
            <a:off x="4159991" y="2709714"/>
            <a:ext cx="431528" cy="492443"/>
          </a:xfrm>
          <a:prstGeom prst="rect">
            <a:avLst/>
          </a:prstGeom>
        </p:spPr>
        <p:txBody>
          <a:bodyPr wrap="none">
            <a:spAutoFit/>
          </a:bodyPr>
          <a:lstStyle/>
          <a:p>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
        <p:nvSpPr>
          <p:cNvPr id="5" name="矩形 4"/>
          <p:cNvSpPr/>
          <p:nvPr/>
        </p:nvSpPr>
        <p:spPr>
          <a:xfrm>
            <a:off x="8859033" y="3294779"/>
            <a:ext cx="431528" cy="492443"/>
          </a:xfrm>
          <a:prstGeom prst="rect">
            <a:avLst/>
          </a:prstGeom>
        </p:spPr>
        <p:txBody>
          <a:bodyPr wrap="none">
            <a:spAutoFit/>
          </a:bodyPr>
          <a:lstStyle/>
          <a:p>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
        <p:nvSpPr>
          <p:cNvPr id="7" name="矩形 6"/>
          <p:cNvSpPr/>
          <p:nvPr/>
        </p:nvSpPr>
        <p:spPr>
          <a:xfrm>
            <a:off x="2828363" y="4464909"/>
            <a:ext cx="431528" cy="492443"/>
          </a:xfrm>
          <a:prstGeom prst="rect">
            <a:avLst/>
          </a:prstGeom>
        </p:spPr>
        <p:txBody>
          <a:bodyPr wrap="none">
            <a:spAutoFit/>
          </a:bodyPr>
          <a:lstStyle/>
          <a:p>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
        <p:nvSpPr>
          <p:cNvPr id="9" name="矩形 8"/>
          <p:cNvSpPr/>
          <p:nvPr/>
        </p:nvSpPr>
        <p:spPr>
          <a:xfrm>
            <a:off x="10164178" y="5097591"/>
            <a:ext cx="431528" cy="492443"/>
          </a:xfrm>
          <a:prstGeom prst="rect">
            <a:avLst/>
          </a:prstGeom>
        </p:spPr>
        <p:txBody>
          <a:bodyPr wrap="none">
            <a:spAutoFit/>
          </a:bodyPr>
          <a:lstStyle/>
          <a:p>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autoUpdateAnimBg="0"/>
      <p:bldP spid="7" grpId="0" autoUpdateAnimBg="0"/>
      <p:bldP spid="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p:cNvPr>
          <p:cNvSpPr/>
          <p:nvPr/>
        </p:nvSpPr>
        <p:spPr>
          <a:xfrm>
            <a:off x="3354799" y="361426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b="1" kern="100" dirty="0">
                <a:solidFill>
                  <a:schemeClr val="bg2">
                    <a:lumMod val="25000"/>
                  </a:schemeClr>
                </a:solidFill>
                <a:latin typeface="微软雅黑" pitchFamily="34" charset="-122"/>
                <a:ea typeface="微软雅黑" pitchFamily="34" charset="-122"/>
                <a:cs typeface="Times New Roman"/>
              </a:rPr>
              <a:t>二、一定物质的量浓度溶液的配制操作及误差分析</a:t>
            </a:r>
            <a:endParaRPr lang="zh-CN" altLang="zh-CN" sz="2600" b="1" kern="100" dirty="0" smtClean="0">
              <a:solidFill>
                <a:schemeClr val="bg2">
                  <a:lumMod val="25000"/>
                </a:schemeClr>
              </a:solidFill>
              <a:latin typeface="微软雅黑" pitchFamily="34" charset="-122"/>
              <a:ea typeface="微软雅黑" pitchFamily="34" charset="-122"/>
              <a:cs typeface="Times New Roman"/>
            </a:endParaRPr>
          </a:p>
        </p:txBody>
      </p:sp>
      <p:sp>
        <p:nvSpPr>
          <p:cNvPr id="3" name="圆角矩形 2">
            <a:hlinkClick r:id="rId4"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itchFamily="34" charset="-122"/>
                <a:ea typeface="微软雅黑" pitchFamily="34" charset="-122"/>
                <a:cs typeface="Times New Roman"/>
              </a:rPr>
              <a:t>一、物质的量浓度</a:t>
            </a:r>
            <a:endParaRPr lang="zh-CN" altLang="zh-CN" sz="1050" kern="100" dirty="0">
              <a:solidFill>
                <a:schemeClr val="bg2">
                  <a:lumMod val="25000"/>
                </a:schemeClr>
              </a:solidFill>
              <a:latin typeface="微软雅黑" pitchFamily="34" charset="-122"/>
              <a:ea typeface="微软雅黑" pitchFamily="34" charset="-122"/>
              <a:cs typeface="Courier New"/>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695749"/>
            <a:ext cx="11595508"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itchFamily="34" charset="0"/>
                <a:ea typeface="宋体" pitchFamily="2" charset="-122"/>
              </a:defRPr>
            </a:lvl1pPr>
            <a:lvl2pPr marL="742950" indent="-285750" eaLnBrk="0" hangingPunct="0">
              <a:tabLst>
                <a:tab pos="2609850" algn="l"/>
              </a:tabLst>
              <a:defRPr>
                <a:solidFill>
                  <a:schemeClr val="tx1"/>
                </a:solidFill>
                <a:latin typeface="Calibri" pitchFamily="34" charset="0"/>
                <a:ea typeface="宋体" pitchFamily="2" charset="-122"/>
              </a:defRPr>
            </a:lvl2pPr>
            <a:lvl3pPr marL="1143000" indent="-228600" eaLnBrk="0" hangingPunct="0">
              <a:tabLst>
                <a:tab pos="2609850" algn="l"/>
              </a:tabLst>
              <a:defRPr>
                <a:solidFill>
                  <a:schemeClr val="tx1"/>
                </a:solidFill>
                <a:latin typeface="Calibri" pitchFamily="34" charset="0"/>
                <a:ea typeface="宋体" pitchFamily="2" charset="-122"/>
              </a:defRPr>
            </a:lvl3pPr>
            <a:lvl4pPr marL="1600200" indent="-228600" eaLnBrk="0" hangingPunct="0">
              <a:tabLst>
                <a:tab pos="2609850" algn="l"/>
              </a:tabLst>
              <a:defRPr>
                <a:solidFill>
                  <a:schemeClr val="tx1"/>
                </a:solidFill>
                <a:latin typeface="Calibri" pitchFamily="34" charset="0"/>
                <a:ea typeface="宋体" pitchFamily="2" charset="-122"/>
              </a:defRPr>
            </a:lvl4pPr>
            <a:lvl5pPr marL="2057400" indent="-228600" eaLnBrk="0" hangingPunct="0">
              <a:tabLst>
                <a:tab pos="260985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9pPr>
          </a:lstStyle>
          <a:p>
            <a:pPr algn="ctr">
              <a:lnSpc>
                <a:spcPct val="150000"/>
              </a:lnSpc>
              <a:spcAft>
                <a:spcPts val="0"/>
              </a:spcAft>
              <a:tabLst>
                <a:tab pos="1620520" algn="l"/>
              </a:tabLst>
              <a:defRPr/>
            </a:pPr>
            <a:r>
              <a:rPr lang="zh-CN" altLang="en-US" sz="2800" b="1" kern="100" dirty="0">
                <a:latin typeface="黑体" pitchFamily="2" charset="-122"/>
                <a:ea typeface="黑体" pitchFamily="2" charset="-122"/>
                <a:cs typeface="Courier New"/>
              </a:rPr>
              <a:t>一、物质的量浓度</a:t>
            </a:r>
            <a:endParaRPr lang="zh-CN" altLang="zh-CN" sz="2800" b="1" kern="100" dirty="0" smtClean="0">
              <a:latin typeface="黑体" pitchFamily="2" charset="-122"/>
              <a:ea typeface="黑体" pitchFamily="2" charset="-122"/>
              <a:cs typeface="Courier New"/>
            </a:endParaRPr>
          </a:p>
        </p:txBody>
      </p:sp>
      <p:sp>
        <p:nvSpPr>
          <p:cNvPr id="7" name="矩形 6"/>
          <p:cNvSpPr/>
          <p:nvPr/>
        </p:nvSpPr>
        <p:spPr>
          <a:xfrm>
            <a:off x="260418" y="2675969"/>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下面是医院化验报告单的一部分。</a:t>
            </a:r>
            <a:endParaRPr lang="zh-CN" altLang="zh-CN" sz="1050" kern="100" dirty="0">
              <a:effectLst/>
              <a:latin typeface="宋体"/>
              <a:cs typeface="Courier New"/>
            </a:endParaRPr>
          </a:p>
        </p:txBody>
      </p:sp>
      <p:pic>
        <p:nvPicPr>
          <p:cNvPr id="278531" name="Picture 3" descr="情景素材"/>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631" y="2135909"/>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活动探究"/>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5920" y="1579597"/>
            <a:ext cx="1950066" cy="49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格 2"/>
          <p:cNvGraphicFramePr>
            <a:graphicFrameLocks noGrp="1"/>
          </p:cNvGraphicFramePr>
          <p:nvPr>
            <p:extLst>
              <p:ext uri="{D42A27DB-BD31-4B8C-83A1-F6EECF244321}">
                <p14:modId xmlns:p14="http://schemas.microsoft.com/office/powerpoint/2010/main" val="683394968"/>
              </p:ext>
            </p:extLst>
          </p:nvPr>
        </p:nvGraphicFramePr>
        <p:xfrm>
          <a:off x="559592" y="3486059"/>
          <a:ext cx="10801199" cy="2374005"/>
        </p:xfrm>
        <a:graphic>
          <a:graphicData uri="http://schemas.openxmlformats.org/drawingml/2006/table">
            <a:tbl>
              <a:tblPr/>
              <a:tblGrid>
                <a:gridCol w="1025455"/>
                <a:gridCol w="3136682"/>
                <a:gridCol w="1817166"/>
                <a:gridCol w="1598502"/>
                <a:gridCol w="1538181"/>
                <a:gridCol w="1685213"/>
              </a:tblGrid>
              <a:tr h="791335">
                <a:tc>
                  <a:txBody>
                    <a:bodyPr/>
                    <a:lstStyle/>
                    <a:p>
                      <a:pPr algn="ctr">
                        <a:lnSpc>
                          <a:spcPct val="150000"/>
                        </a:lnSpc>
                        <a:spcAft>
                          <a:spcPts val="0"/>
                        </a:spcAft>
                        <a:tabLst>
                          <a:tab pos="3510915" algn="l"/>
                        </a:tabLst>
                      </a:pPr>
                      <a:r>
                        <a:rPr lang="zh-CN" sz="2500" kern="100">
                          <a:effectLst/>
                          <a:latin typeface="Times New Roman"/>
                          <a:ea typeface="微软雅黑"/>
                          <a:cs typeface="Times New Roman"/>
                        </a:rPr>
                        <a:t>序号</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500" kern="100">
                          <a:effectLst/>
                          <a:latin typeface="Times New Roman"/>
                          <a:ea typeface="微软雅黑"/>
                          <a:cs typeface="Times New Roman"/>
                        </a:rPr>
                        <a:t>项目名称</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500" kern="100" dirty="0">
                          <a:effectLst/>
                          <a:latin typeface="Times New Roman"/>
                          <a:ea typeface="微软雅黑"/>
                          <a:cs typeface="Times New Roman"/>
                        </a:rPr>
                        <a:t>英</a:t>
                      </a:r>
                      <a:r>
                        <a:rPr lang="zh-CN" sz="2500" kern="100" dirty="0" smtClean="0">
                          <a:effectLst/>
                          <a:latin typeface="Times New Roman"/>
                          <a:ea typeface="微软雅黑"/>
                          <a:cs typeface="Times New Roman"/>
                        </a:rPr>
                        <a:t>文缩</a:t>
                      </a:r>
                      <a:r>
                        <a:rPr lang="zh-CN" sz="2500" kern="100" dirty="0">
                          <a:effectLst/>
                          <a:latin typeface="Times New Roman"/>
                          <a:ea typeface="微软雅黑"/>
                          <a:cs typeface="Times New Roman"/>
                        </a:rPr>
                        <a:t>写</a:t>
                      </a:r>
                      <a:endParaRPr lang="zh-CN" sz="1000" kern="100" dirty="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500" kern="100">
                          <a:effectLst/>
                          <a:latin typeface="Times New Roman"/>
                          <a:ea typeface="微软雅黑"/>
                          <a:cs typeface="Times New Roman"/>
                        </a:rPr>
                        <a:t>检查结果</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500" kern="100">
                          <a:effectLst/>
                          <a:latin typeface="Times New Roman"/>
                          <a:ea typeface="微软雅黑"/>
                          <a:cs typeface="Times New Roman"/>
                        </a:rPr>
                        <a:t>单位</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500" kern="100">
                          <a:effectLst/>
                          <a:latin typeface="Times New Roman"/>
                          <a:ea typeface="微软雅黑"/>
                          <a:cs typeface="Times New Roman"/>
                        </a:rPr>
                        <a:t>参考范围</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335">
                <a:tc>
                  <a:txBody>
                    <a:bodyPr/>
                    <a:lstStyle/>
                    <a:p>
                      <a:pPr algn="ctr">
                        <a:lnSpc>
                          <a:spcPct val="150000"/>
                        </a:lnSpc>
                        <a:spcAft>
                          <a:spcPts val="0"/>
                        </a:spcAft>
                        <a:tabLst>
                          <a:tab pos="3510915" algn="l"/>
                        </a:tabLst>
                      </a:pPr>
                      <a:r>
                        <a:rPr lang="en-US" sz="2500" kern="100">
                          <a:effectLst/>
                          <a:latin typeface="Times New Roman"/>
                          <a:ea typeface="微软雅黑"/>
                          <a:cs typeface="Courier New"/>
                        </a:rPr>
                        <a:t>12</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500" kern="100">
                          <a:effectLst/>
                          <a:latin typeface="Times New Roman"/>
                          <a:ea typeface="微软雅黑"/>
                          <a:cs typeface="Courier New"/>
                        </a:rPr>
                        <a:t>*</a:t>
                      </a:r>
                      <a:r>
                        <a:rPr lang="zh-CN" sz="2500" kern="100">
                          <a:effectLst/>
                          <a:latin typeface="Times New Roman"/>
                          <a:ea typeface="微软雅黑"/>
                          <a:cs typeface="Times New Roman"/>
                        </a:rPr>
                        <a:t>钾</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500" kern="100">
                          <a:effectLst/>
                          <a:latin typeface="Times New Roman"/>
                          <a:ea typeface="微软雅黑"/>
                          <a:cs typeface="Courier New"/>
                        </a:rPr>
                        <a:t>K</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500" kern="100">
                          <a:effectLst/>
                          <a:latin typeface="Times New Roman"/>
                          <a:ea typeface="微软雅黑"/>
                          <a:cs typeface="Courier New"/>
                        </a:rPr>
                        <a:t>4.1</a:t>
                      </a:r>
                      <a:r>
                        <a:rPr lang="en-US" sz="2500" kern="100">
                          <a:effectLst/>
                          <a:latin typeface="宋体"/>
                          <a:ea typeface="微软雅黑"/>
                          <a:cs typeface="Times New Roman"/>
                        </a:rPr>
                        <a:t>×</a:t>
                      </a:r>
                      <a:r>
                        <a:rPr lang="en-US" sz="2500" kern="100">
                          <a:effectLst/>
                          <a:latin typeface="Times New Roman"/>
                          <a:ea typeface="微软雅黑"/>
                          <a:cs typeface="Courier New"/>
                        </a:rPr>
                        <a:t>10</a:t>
                      </a:r>
                      <a:r>
                        <a:rPr lang="en-US" sz="2500" kern="100" baseline="30000">
                          <a:effectLst/>
                          <a:latin typeface="Times New Roman"/>
                          <a:ea typeface="微软雅黑"/>
                          <a:cs typeface="Courier New"/>
                        </a:rPr>
                        <a:t>-3</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500" kern="100">
                          <a:effectLst/>
                          <a:latin typeface="Times New Roman"/>
                          <a:ea typeface="微软雅黑"/>
                          <a:cs typeface="Courier New"/>
                        </a:rPr>
                        <a:t>  mol·L</a:t>
                      </a:r>
                      <a:r>
                        <a:rPr lang="en-US" sz="2500" kern="100" baseline="30000">
                          <a:effectLst/>
                          <a:latin typeface="Times New Roman"/>
                          <a:ea typeface="微软雅黑"/>
                          <a:cs typeface="Courier New"/>
                        </a:rPr>
                        <a:t>-1</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500" kern="100">
                          <a:effectLst/>
                          <a:latin typeface="Times New Roman"/>
                          <a:ea typeface="微软雅黑"/>
                          <a:cs typeface="Courier New"/>
                        </a:rPr>
                        <a:t>3.5</a:t>
                      </a:r>
                      <a:r>
                        <a:rPr lang="zh-CN" sz="2500" kern="100">
                          <a:effectLst/>
                          <a:latin typeface="Times New Roman"/>
                          <a:ea typeface="微软雅黑"/>
                          <a:cs typeface="Times New Roman"/>
                        </a:rPr>
                        <a:t>～</a:t>
                      </a:r>
                      <a:r>
                        <a:rPr lang="en-US" sz="2500" kern="100">
                          <a:effectLst/>
                          <a:latin typeface="Times New Roman"/>
                          <a:ea typeface="微软雅黑"/>
                          <a:cs typeface="Courier New"/>
                        </a:rPr>
                        <a:t>5.5</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335">
                <a:tc>
                  <a:txBody>
                    <a:bodyPr/>
                    <a:lstStyle/>
                    <a:p>
                      <a:pPr algn="ctr">
                        <a:lnSpc>
                          <a:spcPct val="150000"/>
                        </a:lnSpc>
                        <a:spcAft>
                          <a:spcPts val="0"/>
                        </a:spcAft>
                        <a:tabLst>
                          <a:tab pos="3510915" algn="l"/>
                        </a:tabLst>
                      </a:pPr>
                      <a:r>
                        <a:rPr lang="en-US" sz="2500" kern="100">
                          <a:effectLst/>
                          <a:latin typeface="Times New Roman"/>
                          <a:ea typeface="微软雅黑"/>
                          <a:cs typeface="Courier New"/>
                        </a:rPr>
                        <a:t>13</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500" kern="100">
                          <a:effectLst/>
                          <a:latin typeface="Times New Roman"/>
                          <a:ea typeface="微软雅黑"/>
                          <a:cs typeface="Courier New"/>
                        </a:rPr>
                        <a:t>*</a:t>
                      </a:r>
                      <a:r>
                        <a:rPr lang="zh-CN" sz="2500" kern="100">
                          <a:effectLst/>
                          <a:latin typeface="Times New Roman"/>
                          <a:ea typeface="微软雅黑"/>
                          <a:cs typeface="Times New Roman"/>
                        </a:rPr>
                        <a:t>钠</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500" kern="100">
                          <a:effectLst/>
                          <a:latin typeface="Times New Roman"/>
                          <a:ea typeface="微软雅黑"/>
                          <a:cs typeface="Courier New"/>
                        </a:rPr>
                        <a:t>Na</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500" kern="100">
                          <a:effectLst/>
                          <a:latin typeface="Times New Roman"/>
                          <a:ea typeface="微软雅黑"/>
                          <a:cs typeface="Courier New"/>
                        </a:rPr>
                        <a:t>140</a:t>
                      </a:r>
                      <a:r>
                        <a:rPr lang="en-US" sz="2500" kern="100">
                          <a:effectLst/>
                          <a:latin typeface="宋体"/>
                          <a:ea typeface="微软雅黑"/>
                          <a:cs typeface="Times New Roman"/>
                        </a:rPr>
                        <a:t>×</a:t>
                      </a:r>
                      <a:r>
                        <a:rPr lang="en-US" sz="2500" kern="100">
                          <a:effectLst/>
                          <a:latin typeface="Times New Roman"/>
                          <a:ea typeface="微软雅黑"/>
                          <a:cs typeface="Courier New"/>
                        </a:rPr>
                        <a:t>10</a:t>
                      </a:r>
                      <a:r>
                        <a:rPr lang="en-US" sz="2500" kern="100" baseline="30000">
                          <a:effectLst/>
                          <a:latin typeface="Times New Roman"/>
                          <a:ea typeface="微软雅黑"/>
                          <a:cs typeface="Courier New"/>
                        </a:rPr>
                        <a:t>-3</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500" kern="100">
                          <a:effectLst/>
                          <a:latin typeface="Times New Roman"/>
                          <a:ea typeface="微软雅黑"/>
                          <a:cs typeface="Courier New"/>
                        </a:rPr>
                        <a:t>  mol·L</a:t>
                      </a:r>
                      <a:r>
                        <a:rPr lang="en-US" sz="2500" kern="100" baseline="30000">
                          <a:effectLst/>
                          <a:latin typeface="Times New Roman"/>
                          <a:ea typeface="微软雅黑"/>
                          <a:cs typeface="Courier New"/>
                        </a:rPr>
                        <a:t>-1</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500" kern="100" dirty="0">
                          <a:effectLst/>
                          <a:latin typeface="Times New Roman"/>
                          <a:ea typeface="微软雅黑"/>
                          <a:cs typeface="Courier New"/>
                        </a:rPr>
                        <a:t>135</a:t>
                      </a:r>
                      <a:r>
                        <a:rPr lang="zh-CN" sz="2500" kern="100" dirty="0">
                          <a:effectLst/>
                          <a:latin typeface="Times New Roman"/>
                          <a:ea typeface="微软雅黑"/>
                          <a:cs typeface="Times New Roman"/>
                        </a:rPr>
                        <a:t>～</a:t>
                      </a:r>
                      <a:r>
                        <a:rPr lang="en-US" sz="2500" kern="100" dirty="0">
                          <a:effectLst/>
                          <a:latin typeface="Times New Roman"/>
                          <a:ea typeface="微软雅黑"/>
                          <a:cs typeface="Courier New"/>
                        </a:rPr>
                        <a:t>145</a:t>
                      </a:r>
                      <a:endParaRPr lang="zh-CN" sz="1000" kern="100" dirty="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505133238"/>
              </p:ext>
            </p:extLst>
          </p:nvPr>
        </p:nvGraphicFramePr>
        <p:xfrm>
          <a:off x="919631" y="864509"/>
          <a:ext cx="10396154" cy="5130566"/>
        </p:xfrm>
        <a:graphic>
          <a:graphicData uri="http://schemas.openxmlformats.org/drawingml/2006/table">
            <a:tbl>
              <a:tblPr/>
              <a:tblGrid>
                <a:gridCol w="987001"/>
                <a:gridCol w="3019059"/>
                <a:gridCol w="1749022"/>
                <a:gridCol w="1538557"/>
                <a:gridCol w="1480498"/>
                <a:gridCol w="1622017"/>
              </a:tblGrid>
              <a:tr h="907716">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14</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a:t>
                      </a:r>
                      <a:r>
                        <a:rPr lang="zh-CN" sz="2300" kern="100">
                          <a:effectLst/>
                          <a:latin typeface="Times New Roman"/>
                          <a:ea typeface="微软雅黑"/>
                          <a:cs typeface="Times New Roman"/>
                        </a:rPr>
                        <a:t>氯</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Cl</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103</a:t>
                      </a:r>
                      <a:r>
                        <a:rPr lang="en-US" sz="2300" kern="100">
                          <a:effectLst/>
                          <a:latin typeface="宋体"/>
                          <a:ea typeface="微软雅黑"/>
                          <a:cs typeface="Times New Roman"/>
                        </a:rPr>
                        <a:t>×</a:t>
                      </a:r>
                      <a:r>
                        <a:rPr lang="en-US" sz="2300" kern="100">
                          <a:effectLst/>
                          <a:latin typeface="Times New Roman"/>
                          <a:ea typeface="微软雅黑"/>
                          <a:cs typeface="Courier New"/>
                        </a:rPr>
                        <a:t>10</a:t>
                      </a:r>
                      <a:r>
                        <a:rPr lang="en-US" sz="2300" kern="100" baseline="30000">
                          <a:effectLst/>
                          <a:latin typeface="Times New Roman"/>
                          <a:ea typeface="微软雅黑"/>
                          <a:cs typeface="Courier New"/>
                        </a:rPr>
                        <a:t>-3</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  mol·L</a:t>
                      </a:r>
                      <a:r>
                        <a:rPr lang="en-US" sz="2300" kern="100" baseline="30000">
                          <a:effectLst/>
                          <a:latin typeface="Times New Roman"/>
                          <a:ea typeface="微软雅黑"/>
                          <a:cs typeface="Courier New"/>
                        </a:rPr>
                        <a:t>-1</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96</a:t>
                      </a:r>
                      <a:r>
                        <a:rPr lang="zh-CN" sz="2300" kern="100">
                          <a:effectLst/>
                          <a:latin typeface="Times New Roman"/>
                          <a:ea typeface="微软雅黑"/>
                          <a:cs typeface="Times New Roman"/>
                        </a:rPr>
                        <a:t>～</a:t>
                      </a:r>
                      <a:r>
                        <a:rPr lang="en-US" sz="2300" kern="100">
                          <a:effectLst/>
                          <a:latin typeface="Times New Roman"/>
                          <a:ea typeface="微软雅黑"/>
                          <a:cs typeface="Courier New"/>
                        </a:rPr>
                        <a:t>111</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7716">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15</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a:t>
                      </a:r>
                      <a:r>
                        <a:rPr lang="zh-CN" sz="2300" kern="100">
                          <a:effectLst/>
                          <a:latin typeface="Times New Roman"/>
                          <a:ea typeface="微软雅黑"/>
                          <a:cs typeface="Times New Roman"/>
                        </a:rPr>
                        <a:t>钙</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Ca</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2.43</a:t>
                      </a:r>
                      <a:r>
                        <a:rPr lang="en-US" sz="2300" kern="100">
                          <a:effectLst/>
                          <a:latin typeface="宋体"/>
                          <a:ea typeface="微软雅黑"/>
                          <a:cs typeface="Times New Roman"/>
                        </a:rPr>
                        <a:t>×</a:t>
                      </a:r>
                      <a:r>
                        <a:rPr lang="en-US" sz="2300" kern="100">
                          <a:effectLst/>
                          <a:latin typeface="Times New Roman"/>
                          <a:ea typeface="微软雅黑"/>
                          <a:cs typeface="Courier New"/>
                        </a:rPr>
                        <a:t>10</a:t>
                      </a:r>
                      <a:r>
                        <a:rPr lang="en-US" sz="2300" kern="100" baseline="30000">
                          <a:effectLst/>
                          <a:latin typeface="Times New Roman"/>
                          <a:ea typeface="微软雅黑"/>
                          <a:cs typeface="Courier New"/>
                        </a:rPr>
                        <a:t>-3</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  mol·L</a:t>
                      </a:r>
                      <a:r>
                        <a:rPr lang="en-US" sz="2300" kern="100" baseline="30000">
                          <a:effectLst/>
                          <a:latin typeface="Times New Roman"/>
                          <a:ea typeface="微软雅黑"/>
                          <a:cs typeface="Courier New"/>
                        </a:rPr>
                        <a:t>-1</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2.13</a:t>
                      </a:r>
                      <a:r>
                        <a:rPr lang="zh-CN" sz="2300" kern="100">
                          <a:effectLst/>
                          <a:latin typeface="Times New Roman"/>
                          <a:ea typeface="微软雅黑"/>
                          <a:cs typeface="Times New Roman"/>
                        </a:rPr>
                        <a:t>～</a:t>
                      </a:r>
                      <a:r>
                        <a:rPr lang="en-US" sz="2300" kern="100">
                          <a:effectLst/>
                          <a:latin typeface="Times New Roman"/>
                          <a:ea typeface="微软雅黑"/>
                          <a:cs typeface="Courier New"/>
                        </a:rPr>
                        <a:t>2.70</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7716">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22</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dirty="0">
                          <a:effectLst/>
                          <a:latin typeface="Times New Roman"/>
                          <a:ea typeface="微软雅黑"/>
                          <a:cs typeface="Courier New"/>
                        </a:rPr>
                        <a:t>*</a:t>
                      </a:r>
                      <a:r>
                        <a:rPr lang="zh-CN" sz="2300" kern="100" dirty="0">
                          <a:effectLst/>
                          <a:latin typeface="Times New Roman"/>
                          <a:ea typeface="微软雅黑"/>
                          <a:cs typeface="Times New Roman"/>
                        </a:rPr>
                        <a:t>总胆固醇</a:t>
                      </a:r>
                      <a:endParaRPr lang="zh-CN" sz="2300" kern="100" dirty="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TC</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4.65</a:t>
                      </a:r>
                      <a:r>
                        <a:rPr lang="en-US" sz="2300" kern="100">
                          <a:effectLst/>
                          <a:latin typeface="宋体"/>
                          <a:ea typeface="微软雅黑"/>
                          <a:cs typeface="Times New Roman"/>
                        </a:rPr>
                        <a:t>×</a:t>
                      </a:r>
                      <a:r>
                        <a:rPr lang="en-US" sz="2300" kern="100">
                          <a:effectLst/>
                          <a:latin typeface="Times New Roman"/>
                          <a:ea typeface="微软雅黑"/>
                          <a:cs typeface="Courier New"/>
                        </a:rPr>
                        <a:t>10</a:t>
                      </a:r>
                      <a:r>
                        <a:rPr lang="en-US" sz="2300" kern="100" baseline="30000">
                          <a:effectLst/>
                          <a:latin typeface="Times New Roman"/>
                          <a:ea typeface="微软雅黑"/>
                          <a:cs typeface="Courier New"/>
                        </a:rPr>
                        <a:t>-3</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  mol·L</a:t>
                      </a:r>
                      <a:r>
                        <a:rPr lang="en-US" sz="2300" kern="100" baseline="30000">
                          <a:effectLst/>
                          <a:latin typeface="Times New Roman"/>
                          <a:ea typeface="微软雅黑"/>
                          <a:cs typeface="Courier New"/>
                        </a:rPr>
                        <a:t>-1</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2.85</a:t>
                      </a:r>
                      <a:r>
                        <a:rPr lang="zh-CN" sz="2300" kern="100">
                          <a:effectLst/>
                          <a:latin typeface="Times New Roman"/>
                          <a:ea typeface="微软雅黑"/>
                          <a:cs typeface="Times New Roman"/>
                        </a:rPr>
                        <a:t>～</a:t>
                      </a:r>
                      <a:r>
                        <a:rPr lang="en-US" sz="2300" kern="100">
                          <a:effectLst/>
                          <a:latin typeface="Times New Roman"/>
                          <a:ea typeface="微软雅黑"/>
                          <a:cs typeface="Courier New"/>
                        </a:rPr>
                        <a:t>5.70</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7716">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23</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a:t>
                      </a:r>
                      <a:r>
                        <a:rPr lang="zh-CN" sz="2300" kern="100">
                          <a:effectLst/>
                          <a:latin typeface="Times New Roman"/>
                          <a:ea typeface="微软雅黑"/>
                          <a:cs typeface="Times New Roman"/>
                        </a:rPr>
                        <a:t>甘油三酯</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TG</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1.50</a:t>
                      </a:r>
                      <a:r>
                        <a:rPr lang="en-US" sz="2300" kern="100">
                          <a:effectLst/>
                          <a:latin typeface="宋体"/>
                          <a:ea typeface="微软雅黑"/>
                          <a:cs typeface="Times New Roman"/>
                        </a:rPr>
                        <a:t>×</a:t>
                      </a:r>
                      <a:r>
                        <a:rPr lang="en-US" sz="2300" kern="100">
                          <a:effectLst/>
                          <a:latin typeface="Times New Roman"/>
                          <a:ea typeface="微软雅黑"/>
                          <a:cs typeface="Courier New"/>
                        </a:rPr>
                        <a:t>10</a:t>
                      </a:r>
                      <a:r>
                        <a:rPr lang="en-US" sz="2300" kern="100" baseline="30000">
                          <a:effectLst/>
                          <a:latin typeface="Times New Roman"/>
                          <a:ea typeface="微软雅黑"/>
                          <a:cs typeface="Courier New"/>
                        </a:rPr>
                        <a:t>-3</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  mol·L</a:t>
                      </a:r>
                      <a:r>
                        <a:rPr lang="en-US" sz="2300" kern="100" baseline="30000">
                          <a:effectLst/>
                          <a:latin typeface="Times New Roman"/>
                          <a:ea typeface="微软雅黑"/>
                          <a:cs typeface="Courier New"/>
                        </a:rPr>
                        <a:t>-1</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0.45</a:t>
                      </a:r>
                      <a:r>
                        <a:rPr lang="zh-CN" sz="2300" kern="100">
                          <a:effectLst/>
                          <a:latin typeface="Times New Roman"/>
                          <a:ea typeface="微软雅黑"/>
                          <a:cs typeface="Times New Roman"/>
                        </a:rPr>
                        <a:t>～</a:t>
                      </a:r>
                      <a:r>
                        <a:rPr lang="en-US" sz="2300" kern="100">
                          <a:effectLst/>
                          <a:latin typeface="Times New Roman"/>
                          <a:ea typeface="微软雅黑"/>
                          <a:cs typeface="Courier New"/>
                        </a:rPr>
                        <a:t>1.70</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9702">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24</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高密度脂蛋</a:t>
                      </a:r>
                      <a:endParaRPr lang="zh-CN" sz="2300" kern="100">
                        <a:effectLst/>
                        <a:latin typeface="宋体"/>
                        <a:cs typeface="Courier New"/>
                      </a:endParaRPr>
                    </a:p>
                    <a:p>
                      <a:pPr algn="ctr">
                        <a:lnSpc>
                          <a:spcPct val="150000"/>
                        </a:lnSpc>
                        <a:spcAft>
                          <a:spcPts val="0"/>
                        </a:spcAft>
                        <a:tabLst>
                          <a:tab pos="3510915" algn="l"/>
                        </a:tabLst>
                      </a:pPr>
                      <a:r>
                        <a:rPr lang="zh-CN" sz="2300" kern="100">
                          <a:effectLst/>
                          <a:latin typeface="Times New Roman"/>
                          <a:ea typeface="微软雅黑"/>
                          <a:cs typeface="Times New Roman"/>
                        </a:rPr>
                        <a:t>白胆固醇</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HDL</a:t>
                      </a:r>
                      <a:endParaRPr lang="zh-CN" sz="2300" kern="100">
                        <a:effectLst/>
                        <a:latin typeface="宋体"/>
                        <a:cs typeface="Courier New"/>
                      </a:endParaRPr>
                    </a:p>
                    <a:p>
                      <a:pPr algn="ctr">
                        <a:lnSpc>
                          <a:spcPct val="150000"/>
                        </a:lnSpc>
                        <a:spcAft>
                          <a:spcPts val="0"/>
                        </a:spcAft>
                        <a:tabLst>
                          <a:tab pos="3510915" algn="l"/>
                        </a:tabLst>
                      </a:pPr>
                      <a:r>
                        <a:rPr lang="en-US" sz="2300" kern="100">
                          <a:effectLst/>
                          <a:latin typeface="Times New Roman"/>
                          <a:ea typeface="微软雅黑"/>
                          <a:cs typeface="Courier New"/>
                        </a:rPr>
                        <a:t>-C</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1.08</a:t>
                      </a:r>
                      <a:r>
                        <a:rPr lang="en-US" sz="2300" kern="100">
                          <a:effectLst/>
                          <a:latin typeface="宋体"/>
                          <a:ea typeface="微软雅黑"/>
                          <a:cs typeface="Times New Roman"/>
                        </a:rPr>
                        <a:t>×</a:t>
                      </a:r>
                      <a:r>
                        <a:rPr lang="en-US" sz="2300" kern="100">
                          <a:effectLst/>
                          <a:latin typeface="Times New Roman"/>
                          <a:ea typeface="微软雅黑"/>
                          <a:cs typeface="Courier New"/>
                        </a:rPr>
                        <a:t>10</a:t>
                      </a:r>
                      <a:r>
                        <a:rPr lang="en-US" sz="2300" kern="100" baseline="30000">
                          <a:effectLst/>
                          <a:latin typeface="Times New Roman"/>
                          <a:ea typeface="微软雅黑"/>
                          <a:cs typeface="Courier New"/>
                        </a:rPr>
                        <a:t>-3</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a:effectLst/>
                          <a:latin typeface="Times New Roman"/>
                          <a:ea typeface="微软雅黑"/>
                          <a:cs typeface="Courier New"/>
                        </a:rPr>
                        <a:t>  mol·L</a:t>
                      </a:r>
                      <a:r>
                        <a:rPr lang="en-US" sz="2300" kern="100" baseline="30000">
                          <a:effectLst/>
                          <a:latin typeface="Times New Roman"/>
                          <a:ea typeface="微软雅黑"/>
                          <a:cs typeface="Courier New"/>
                        </a:rPr>
                        <a:t>-1</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kern="100" dirty="0">
                          <a:effectLst/>
                          <a:latin typeface="Times New Roman"/>
                          <a:ea typeface="微软雅黑"/>
                          <a:cs typeface="Courier New"/>
                        </a:rPr>
                        <a:t>0.93</a:t>
                      </a:r>
                      <a:r>
                        <a:rPr lang="zh-CN" sz="2300" kern="100" dirty="0">
                          <a:effectLst/>
                          <a:latin typeface="Times New Roman"/>
                          <a:ea typeface="微软雅黑"/>
                          <a:cs typeface="Times New Roman"/>
                        </a:rPr>
                        <a:t>～</a:t>
                      </a:r>
                      <a:r>
                        <a:rPr lang="en-US" sz="2300" kern="100" dirty="0">
                          <a:effectLst/>
                          <a:latin typeface="Times New Roman"/>
                          <a:ea typeface="微软雅黑"/>
                          <a:cs typeface="Courier New"/>
                        </a:rPr>
                        <a:t>1.81</a:t>
                      </a:r>
                      <a:endParaRPr lang="zh-CN" sz="2300" kern="100" dirty="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913067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314547"/>
            <a:ext cx="11654075" cy="4849380"/>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由体验报告中第</a:t>
            </a:r>
            <a:r>
              <a:rPr lang="en-US" altLang="zh-CN" sz="2600" kern="100" dirty="0">
                <a:latin typeface="Times New Roman"/>
                <a:ea typeface="微软雅黑"/>
                <a:cs typeface="Courier New"/>
              </a:rPr>
              <a:t>15</a:t>
            </a:r>
            <a:r>
              <a:rPr lang="zh-CN" altLang="zh-CN" sz="2600" kern="100" dirty="0">
                <a:latin typeface="Times New Roman"/>
                <a:ea typeface="微软雅黑"/>
                <a:cs typeface="Times New Roman"/>
              </a:rPr>
              <a:t>项可知，小艾同学</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钙</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含量为</a:t>
            </a:r>
            <a:r>
              <a:rPr lang="en-US" altLang="zh-CN" sz="2600" kern="100" dirty="0">
                <a:latin typeface="Times New Roman"/>
                <a:ea typeface="微软雅黑"/>
                <a:cs typeface="Courier New"/>
              </a:rPr>
              <a:t>2.43</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10</a:t>
            </a:r>
            <a:r>
              <a:rPr lang="en-US" altLang="zh-CN" sz="2600" kern="100" baseline="30000" dirty="0">
                <a:latin typeface="Times New Roman"/>
                <a:ea typeface="微软雅黑"/>
                <a:cs typeface="Courier New"/>
              </a:rPr>
              <a:t>-3</a:t>
            </a:r>
            <a:r>
              <a:rPr lang="en-US" altLang="zh-CN" sz="2600" kern="100" dirty="0">
                <a:latin typeface="Times New Roman"/>
                <a:ea typeface="微软雅黑"/>
                <a:cs typeface="Courier New"/>
              </a:rPr>
              <a:t>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/L</a:t>
            </a:r>
            <a:r>
              <a:rPr lang="zh-CN" altLang="zh-CN" sz="2600" kern="100" dirty="0">
                <a:latin typeface="Times New Roman"/>
                <a:ea typeface="微软雅黑"/>
                <a:cs typeface="Times New Roman"/>
              </a:rPr>
              <a:t>，则</a:t>
            </a:r>
            <a:r>
              <a:rPr lang="en-US" altLang="zh-CN" sz="2600" kern="100" dirty="0">
                <a:latin typeface="Times New Roman"/>
                <a:ea typeface="微软雅黑"/>
                <a:cs typeface="Courier New"/>
              </a:rPr>
              <a:t>2 L</a:t>
            </a:r>
            <a:r>
              <a:rPr lang="zh-CN" altLang="zh-CN" sz="2600" kern="100" dirty="0">
                <a:latin typeface="Times New Roman"/>
                <a:ea typeface="微软雅黑"/>
                <a:cs typeface="Times New Roman"/>
              </a:rPr>
              <a:t>溶液中含</a:t>
            </a:r>
            <a:r>
              <a:rPr lang="en-US" altLang="zh-CN" sz="2600" kern="100" dirty="0">
                <a:latin typeface="Times New Roman"/>
                <a:ea typeface="微软雅黑"/>
                <a:cs typeface="Courier New"/>
              </a:rPr>
              <a:t>Ca</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的物质的量是多少？</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kern="100" dirty="0" smtClean="0">
                <a:solidFill>
                  <a:srgbClr val="C00000"/>
                </a:solidFill>
                <a:latin typeface="Times New Roman"/>
                <a:ea typeface="黑体"/>
                <a:cs typeface="Times New Roman"/>
              </a:rPr>
              <a:t>　</a:t>
            </a:r>
            <a:r>
              <a:rPr lang="zh-CN" altLang="zh-CN" sz="2600" kern="100" dirty="0" smtClean="0">
                <a:solidFill>
                  <a:srgbClr val="C00000"/>
                </a:solidFill>
                <a:latin typeface="Times New Roman"/>
                <a:ea typeface="黑体"/>
                <a:cs typeface="Times New Roman"/>
              </a:rPr>
              <a:t>提</a:t>
            </a:r>
            <a:r>
              <a:rPr lang="zh-CN" altLang="zh-CN" sz="2600" kern="100" dirty="0">
                <a:solidFill>
                  <a:srgbClr val="C00000"/>
                </a:solidFill>
                <a:latin typeface="Times New Roman"/>
                <a:ea typeface="黑体"/>
                <a:cs typeface="Times New Roman"/>
              </a:rPr>
              <a:t>示</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2.43</a:t>
            </a:r>
            <a:r>
              <a:rPr lang="en-US" altLang="zh-CN" sz="2600" kern="100" dirty="0">
                <a:solidFill>
                  <a:srgbClr val="C00000"/>
                </a:solidFill>
                <a:latin typeface="宋体"/>
                <a:ea typeface="微软雅黑"/>
                <a:cs typeface="Times New Roman"/>
              </a:rPr>
              <a:t>×</a:t>
            </a:r>
            <a:r>
              <a:rPr lang="en-US" altLang="zh-CN" sz="2600" b="1" kern="100" dirty="0">
                <a:solidFill>
                  <a:srgbClr val="C00000"/>
                </a:solidFill>
                <a:latin typeface="Times New Roman"/>
                <a:ea typeface="仿宋_GB2312"/>
                <a:cs typeface="Courier New"/>
              </a:rPr>
              <a:t>10</a:t>
            </a:r>
            <a:r>
              <a:rPr lang="en-US" altLang="zh-CN" sz="2600" b="1" kern="100" baseline="30000" dirty="0">
                <a:solidFill>
                  <a:srgbClr val="C00000"/>
                </a:solidFill>
                <a:latin typeface="Times New Roman"/>
                <a:ea typeface="仿宋_GB2312"/>
                <a:cs typeface="Courier New"/>
              </a:rPr>
              <a:t>-3</a:t>
            </a:r>
            <a:r>
              <a:rPr lang="en-US" altLang="zh-CN" sz="2600" b="1" kern="100" dirty="0">
                <a:solidFill>
                  <a:srgbClr val="C00000"/>
                </a:solidFill>
                <a:latin typeface="Times New Roman"/>
                <a:ea typeface="仿宋_GB2312"/>
                <a:cs typeface="Courier New"/>
              </a:rPr>
              <a:t> </a:t>
            </a:r>
            <a:r>
              <a:rPr lang="en-US" altLang="zh-CN" sz="2600" b="1" kern="100" dirty="0" err="1">
                <a:solidFill>
                  <a:srgbClr val="C00000"/>
                </a:solidFill>
                <a:latin typeface="Times New Roman"/>
                <a:ea typeface="仿宋_GB2312"/>
                <a:cs typeface="Courier New"/>
              </a:rPr>
              <a:t>mol</a:t>
            </a:r>
            <a:r>
              <a:rPr lang="en-US" altLang="zh-CN" sz="2600" b="1" kern="100" dirty="0">
                <a:solidFill>
                  <a:srgbClr val="C00000"/>
                </a:solidFill>
                <a:latin typeface="Times New Roman"/>
                <a:ea typeface="仿宋_GB2312"/>
                <a:cs typeface="Courier New"/>
              </a:rPr>
              <a:t>/L</a:t>
            </a:r>
            <a:r>
              <a:rPr lang="en-US" altLang="zh-CN" sz="2600" kern="100" dirty="0">
                <a:solidFill>
                  <a:srgbClr val="C00000"/>
                </a:solidFill>
                <a:latin typeface="宋体"/>
                <a:ea typeface="微软雅黑"/>
                <a:cs typeface="Times New Roman"/>
              </a:rPr>
              <a:t>×</a:t>
            </a:r>
            <a:r>
              <a:rPr lang="en-US" altLang="zh-CN" sz="2600" b="1" kern="100" dirty="0">
                <a:solidFill>
                  <a:srgbClr val="C00000"/>
                </a:solidFill>
                <a:latin typeface="Times New Roman"/>
                <a:ea typeface="仿宋_GB2312"/>
                <a:cs typeface="Courier New"/>
              </a:rPr>
              <a:t>2 L</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4.86</a:t>
            </a:r>
            <a:r>
              <a:rPr lang="en-US" altLang="zh-CN" sz="2600" kern="100" dirty="0">
                <a:solidFill>
                  <a:srgbClr val="C00000"/>
                </a:solidFill>
                <a:latin typeface="宋体"/>
                <a:ea typeface="微软雅黑"/>
                <a:cs typeface="Times New Roman"/>
              </a:rPr>
              <a:t>×</a:t>
            </a:r>
            <a:r>
              <a:rPr lang="en-US" altLang="zh-CN" sz="2600" b="1" kern="100" dirty="0">
                <a:solidFill>
                  <a:srgbClr val="C00000"/>
                </a:solidFill>
                <a:latin typeface="Times New Roman"/>
                <a:ea typeface="仿宋_GB2312"/>
                <a:cs typeface="Courier New"/>
              </a:rPr>
              <a:t>10</a:t>
            </a:r>
            <a:r>
              <a:rPr lang="en-US" altLang="zh-CN" sz="2600" b="1" kern="100" baseline="30000" dirty="0">
                <a:solidFill>
                  <a:srgbClr val="C00000"/>
                </a:solidFill>
                <a:latin typeface="Times New Roman"/>
                <a:ea typeface="仿宋_GB2312"/>
                <a:cs typeface="Courier New"/>
              </a:rPr>
              <a:t>-3</a:t>
            </a:r>
            <a:r>
              <a:rPr lang="en-US" altLang="zh-CN" sz="2600" b="1" kern="100" dirty="0">
                <a:solidFill>
                  <a:srgbClr val="C00000"/>
                </a:solidFill>
                <a:latin typeface="Times New Roman"/>
                <a:ea typeface="仿宋_GB2312"/>
                <a:cs typeface="Courier New"/>
              </a:rPr>
              <a:t> </a:t>
            </a:r>
            <a:r>
              <a:rPr lang="en-US" altLang="zh-CN" sz="2600" b="1" kern="100" dirty="0" err="1">
                <a:solidFill>
                  <a:srgbClr val="C00000"/>
                </a:solidFill>
                <a:latin typeface="Times New Roman"/>
                <a:ea typeface="仿宋_GB2312"/>
                <a:cs typeface="Courier New"/>
              </a:rPr>
              <a:t>mol</a:t>
            </a:r>
            <a:r>
              <a:rPr lang="zh-CN" altLang="zh-CN" sz="2600" b="1" kern="100" dirty="0">
                <a:solidFill>
                  <a:srgbClr val="C00000"/>
                </a:solidFill>
                <a:latin typeface="Times New Roman"/>
                <a:ea typeface="仿宋_GB2312"/>
                <a:cs typeface="Times New Roman"/>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由体检报告中第</a:t>
            </a:r>
            <a:r>
              <a:rPr lang="en-US" altLang="zh-CN" sz="2600" kern="100" dirty="0">
                <a:latin typeface="Times New Roman"/>
                <a:ea typeface="微软雅黑"/>
                <a:cs typeface="Courier New"/>
              </a:rPr>
              <a:t>13</a:t>
            </a:r>
            <a:r>
              <a:rPr lang="zh-CN" altLang="zh-CN" sz="2600" kern="100" dirty="0">
                <a:latin typeface="Times New Roman"/>
                <a:ea typeface="微软雅黑"/>
                <a:cs typeface="Times New Roman"/>
              </a:rPr>
              <a:t>项可知，钠离子浓度为</a:t>
            </a:r>
            <a:r>
              <a:rPr lang="en-US" altLang="zh-CN" sz="2600" kern="100" dirty="0">
                <a:latin typeface="Times New Roman"/>
                <a:ea typeface="微软雅黑"/>
                <a:cs typeface="Courier New"/>
              </a:rPr>
              <a:t>0.14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/L</a:t>
            </a:r>
            <a:r>
              <a:rPr lang="zh-CN" altLang="zh-CN" sz="2600" kern="100" dirty="0">
                <a:latin typeface="Times New Roman"/>
                <a:ea typeface="微软雅黑"/>
                <a:cs typeface="Times New Roman"/>
              </a:rPr>
              <a:t>，从</a:t>
            </a:r>
            <a:r>
              <a:rPr lang="en-US" altLang="zh-CN" sz="2600" kern="100" dirty="0">
                <a:latin typeface="Times New Roman"/>
                <a:ea typeface="微软雅黑"/>
                <a:cs typeface="Courier New"/>
              </a:rPr>
              <a:t>100 mL 0.140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/L</a:t>
            </a:r>
            <a:r>
              <a:rPr lang="zh-CN" altLang="zh-CN" sz="2600" kern="100" dirty="0">
                <a:latin typeface="Times New Roman"/>
                <a:ea typeface="微软雅黑"/>
                <a:cs typeface="Times New Roman"/>
              </a:rPr>
              <a:t>的</a:t>
            </a:r>
            <a:r>
              <a:rPr lang="en-US" altLang="zh-CN" sz="2600" kern="100" dirty="0" err="1">
                <a:latin typeface="Times New Roman"/>
                <a:ea typeface="微软雅黑"/>
                <a:cs typeface="Courier New"/>
              </a:rPr>
              <a:t>NaCl</a:t>
            </a:r>
            <a:r>
              <a:rPr lang="zh-CN" altLang="zh-CN" sz="2600" kern="100" dirty="0">
                <a:latin typeface="Times New Roman"/>
                <a:ea typeface="微软雅黑"/>
                <a:cs typeface="Times New Roman"/>
              </a:rPr>
              <a:t>溶液中取</a:t>
            </a:r>
            <a:r>
              <a:rPr lang="en-US" altLang="zh-CN" sz="2600" kern="100" dirty="0">
                <a:latin typeface="Times New Roman"/>
                <a:ea typeface="微软雅黑"/>
                <a:cs typeface="Courier New"/>
              </a:rPr>
              <a:t>10 mL</a:t>
            </a:r>
            <a:r>
              <a:rPr lang="zh-CN" altLang="zh-CN" sz="2600" kern="100" dirty="0">
                <a:latin typeface="Times New Roman"/>
                <a:ea typeface="微软雅黑"/>
                <a:cs typeface="Times New Roman"/>
              </a:rPr>
              <a:t>，其</a:t>
            </a:r>
            <a:r>
              <a:rPr lang="en-US" altLang="zh-CN" sz="2600" kern="100" dirty="0">
                <a:latin typeface="Times New Roman"/>
                <a:ea typeface="微软雅黑"/>
                <a:cs typeface="Courier New"/>
              </a:rPr>
              <a:t>Na</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的物质的量浓度是多少？</a:t>
            </a:r>
            <a:r>
              <a:rPr lang="en-US" altLang="zh-CN" sz="2600" kern="100" dirty="0">
                <a:latin typeface="Times New Roman"/>
                <a:ea typeface="微软雅黑"/>
                <a:cs typeface="Courier New"/>
              </a:rPr>
              <a:t>1 L 0.140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/L</a:t>
            </a:r>
            <a:r>
              <a:rPr lang="zh-CN" altLang="zh-CN" sz="2600" kern="100" dirty="0">
                <a:latin typeface="Times New Roman"/>
                <a:ea typeface="微软雅黑"/>
                <a:cs typeface="Times New Roman"/>
              </a:rPr>
              <a:t>的</a:t>
            </a:r>
            <a:r>
              <a:rPr lang="en-US" altLang="zh-CN" sz="2600" kern="100" dirty="0" err="1">
                <a:latin typeface="Times New Roman"/>
                <a:ea typeface="微软雅黑"/>
                <a:cs typeface="Courier New"/>
              </a:rPr>
              <a:t>NaCl</a:t>
            </a:r>
            <a:r>
              <a:rPr lang="zh-CN" altLang="zh-CN" sz="2600" kern="100" dirty="0">
                <a:latin typeface="Times New Roman"/>
                <a:ea typeface="微软雅黑"/>
                <a:cs typeface="Times New Roman"/>
              </a:rPr>
              <a:t>溶液中含</a:t>
            </a:r>
            <a:r>
              <a:rPr lang="en-US" altLang="zh-CN" sz="2600" kern="100" dirty="0" err="1">
                <a:latin typeface="Times New Roman"/>
                <a:ea typeface="微软雅黑"/>
                <a:cs typeface="Courier New"/>
              </a:rPr>
              <a:t>NaCl</a:t>
            </a:r>
            <a:r>
              <a:rPr lang="zh-CN" altLang="zh-CN" sz="2600" kern="100" dirty="0">
                <a:latin typeface="Times New Roman"/>
                <a:ea typeface="微软雅黑"/>
                <a:cs typeface="Times New Roman"/>
              </a:rPr>
              <a:t>的质量是多少？</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kern="100" dirty="0" smtClean="0">
                <a:solidFill>
                  <a:srgbClr val="C00000"/>
                </a:solidFill>
                <a:latin typeface="Times New Roman"/>
                <a:ea typeface="黑体"/>
                <a:cs typeface="Times New Roman"/>
              </a:rPr>
              <a:t>　</a:t>
            </a:r>
            <a:r>
              <a:rPr lang="zh-CN" altLang="zh-CN" sz="2600" kern="100" dirty="0" smtClean="0">
                <a:solidFill>
                  <a:srgbClr val="C00000"/>
                </a:solidFill>
                <a:latin typeface="Times New Roman"/>
                <a:ea typeface="黑体"/>
                <a:cs typeface="Times New Roman"/>
              </a:rPr>
              <a:t>提</a:t>
            </a:r>
            <a:r>
              <a:rPr lang="zh-CN" altLang="zh-CN" sz="2600" kern="100" dirty="0">
                <a:solidFill>
                  <a:srgbClr val="C00000"/>
                </a:solidFill>
                <a:latin typeface="Times New Roman"/>
                <a:ea typeface="黑体"/>
                <a:cs typeface="Times New Roman"/>
              </a:rPr>
              <a:t>示</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Na</a:t>
            </a:r>
            <a:r>
              <a:rPr lang="zh-CN" altLang="zh-CN" sz="2600" b="1" kern="100" baseline="30000" dirty="0">
                <a:solidFill>
                  <a:srgbClr val="C00000"/>
                </a:solidFill>
                <a:latin typeface="Times New Roman"/>
                <a:ea typeface="仿宋_GB2312"/>
                <a:cs typeface="Times New Roman"/>
              </a:rPr>
              <a:t>＋</a:t>
            </a:r>
            <a:r>
              <a:rPr lang="zh-CN" altLang="zh-CN" sz="2600" b="1" kern="100" dirty="0">
                <a:solidFill>
                  <a:srgbClr val="C00000"/>
                </a:solidFill>
                <a:latin typeface="Times New Roman"/>
                <a:ea typeface="仿宋_GB2312"/>
                <a:cs typeface="Times New Roman"/>
              </a:rPr>
              <a:t>的物质的量浓度仍为</a:t>
            </a:r>
            <a:r>
              <a:rPr lang="en-US" altLang="zh-CN" sz="2600" b="1" kern="100" dirty="0">
                <a:solidFill>
                  <a:srgbClr val="C00000"/>
                </a:solidFill>
                <a:latin typeface="Times New Roman"/>
                <a:ea typeface="仿宋_GB2312"/>
                <a:cs typeface="Courier New"/>
              </a:rPr>
              <a:t>0.140 </a:t>
            </a:r>
            <a:r>
              <a:rPr lang="en-US" altLang="zh-CN" sz="2600" b="1" kern="100" dirty="0" err="1">
                <a:solidFill>
                  <a:srgbClr val="C00000"/>
                </a:solidFill>
                <a:latin typeface="Times New Roman"/>
                <a:ea typeface="仿宋_GB2312"/>
                <a:cs typeface="Courier New"/>
              </a:rPr>
              <a:t>mol</a:t>
            </a:r>
            <a:r>
              <a:rPr lang="en-US" altLang="zh-CN" sz="2600" b="1" kern="100" dirty="0">
                <a:solidFill>
                  <a:srgbClr val="C00000"/>
                </a:solidFill>
                <a:latin typeface="Times New Roman"/>
                <a:ea typeface="仿宋_GB2312"/>
                <a:cs typeface="Courier New"/>
              </a:rPr>
              <a:t>/L</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1 L 0.140 </a:t>
            </a:r>
            <a:r>
              <a:rPr lang="en-US" altLang="zh-CN" sz="2600" b="1" kern="100" dirty="0" err="1">
                <a:solidFill>
                  <a:srgbClr val="C00000"/>
                </a:solidFill>
                <a:latin typeface="Times New Roman"/>
                <a:ea typeface="仿宋_GB2312"/>
                <a:cs typeface="Courier New"/>
              </a:rPr>
              <a:t>mol</a:t>
            </a:r>
            <a:r>
              <a:rPr lang="en-US" altLang="zh-CN" sz="2600" b="1" kern="100" dirty="0">
                <a:solidFill>
                  <a:srgbClr val="C00000"/>
                </a:solidFill>
                <a:latin typeface="Times New Roman"/>
                <a:ea typeface="仿宋_GB2312"/>
                <a:cs typeface="Courier New"/>
              </a:rPr>
              <a:t>/L </a:t>
            </a:r>
            <a:r>
              <a:rPr lang="en-US" altLang="zh-CN" sz="2600" b="1" kern="100" dirty="0" err="1">
                <a:solidFill>
                  <a:srgbClr val="C00000"/>
                </a:solidFill>
                <a:latin typeface="Times New Roman"/>
                <a:ea typeface="仿宋_GB2312"/>
                <a:cs typeface="Courier New"/>
              </a:rPr>
              <a:t>NaCl</a:t>
            </a:r>
            <a:r>
              <a:rPr lang="zh-CN" altLang="zh-CN" sz="2600" b="1" kern="100" dirty="0">
                <a:solidFill>
                  <a:srgbClr val="C00000"/>
                </a:solidFill>
                <a:latin typeface="Times New Roman"/>
                <a:ea typeface="仿宋_GB2312"/>
                <a:cs typeface="Times New Roman"/>
              </a:rPr>
              <a:t>溶液中，</a:t>
            </a:r>
            <a:r>
              <a:rPr lang="en-US" altLang="zh-CN" sz="2600" b="1" i="1" kern="100" dirty="0">
                <a:solidFill>
                  <a:srgbClr val="C00000"/>
                </a:solidFill>
                <a:latin typeface="Times New Roman"/>
                <a:ea typeface="仿宋_GB2312"/>
                <a:cs typeface="Courier New"/>
              </a:rPr>
              <a:t>n</a:t>
            </a:r>
            <a:r>
              <a:rPr lang="en-US" altLang="zh-CN" sz="2600" b="1" kern="100" dirty="0">
                <a:solidFill>
                  <a:srgbClr val="C00000"/>
                </a:solidFill>
                <a:latin typeface="Times New Roman"/>
                <a:ea typeface="仿宋_GB2312"/>
                <a:cs typeface="Courier New"/>
              </a:rPr>
              <a:t>(</a:t>
            </a:r>
            <a:r>
              <a:rPr lang="en-US" altLang="zh-CN" sz="2600" b="1" kern="100" dirty="0" err="1">
                <a:solidFill>
                  <a:srgbClr val="C00000"/>
                </a:solidFill>
                <a:latin typeface="Times New Roman"/>
                <a:ea typeface="仿宋_GB2312"/>
                <a:cs typeface="Courier New"/>
              </a:rPr>
              <a:t>NaCl</a:t>
            </a:r>
            <a:r>
              <a:rPr lang="en-US" altLang="zh-CN" sz="2600" b="1" kern="100" dirty="0">
                <a:solidFill>
                  <a:srgbClr val="C00000"/>
                </a:solidFill>
                <a:latin typeface="Times New Roman"/>
                <a:ea typeface="仿宋_GB2312"/>
                <a:cs typeface="Courier New"/>
              </a:rPr>
              <a:t>)</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0.14 </a:t>
            </a:r>
            <a:r>
              <a:rPr lang="en-US" altLang="zh-CN" sz="2600" b="1" kern="100" dirty="0" err="1">
                <a:solidFill>
                  <a:srgbClr val="C00000"/>
                </a:solidFill>
                <a:latin typeface="Times New Roman"/>
                <a:ea typeface="仿宋_GB2312"/>
                <a:cs typeface="Courier New"/>
              </a:rPr>
              <a:t>mol</a:t>
            </a:r>
            <a:r>
              <a:rPr lang="zh-CN" altLang="zh-CN" sz="2600" b="1" kern="100" dirty="0">
                <a:solidFill>
                  <a:srgbClr val="C00000"/>
                </a:solidFill>
                <a:latin typeface="Times New Roman"/>
                <a:ea typeface="仿宋_GB2312"/>
                <a:cs typeface="Times New Roman"/>
              </a:rPr>
              <a:t>，</a:t>
            </a:r>
            <a:r>
              <a:rPr lang="en-US" altLang="zh-CN" sz="2600" b="1" i="1" kern="100" dirty="0">
                <a:solidFill>
                  <a:srgbClr val="C00000"/>
                </a:solidFill>
                <a:latin typeface="Times New Roman"/>
                <a:ea typeface="仿宋_GB2312"/>
                <a:cs typeface="Courier New"/>
              </a:rPr>
              <a:t>m</a:t>
            </a:r>
            <a:r>
              <a:rPr lang="en-US" altLang="zh-CN" sz="2600" b="1" kern="100" dirty="0">
                <a:solidFill>
                  <a:srgbClr val="C00000"/>
                </a:solidFill>
                <a:latin typeface="Times New Roman"/>
                <a:ea typeface="仿宋_GB2312"/>
                <a:cs typeface="Courier New"/>
              </a:rPr>
              <a:t>(</a:t>
            </a:r>
            <a:r>
              <a:rPr lang="en-US" altLang="zh-CN" sz="2600" b="1" kern="100" dirty="0" err="1">
                <a:solidFill>
                  <a:srgbClr val="C00000"/>
                </a:solidFill>
                <a:latin typeface="Times New Roman"/>
                <a:ea typeface="仿宋_GB2312"/>
                <a:cs typeface="Courier New"/>
              </a:rPr>
              <a:t>NaCl</a:t>
            </a:r>
            <a:r>
              <a:rPr lang="en-US" altLang="zh-CN" sz="2600" b="1" kern="100" dirty="0">
                <a:solidFill>
                  <a:srgbClr val="C00000"/>
                </a:solidFill>
                <a:latin typeface="Times New Roman"/>
                <a:ea typeface="仿宋_GB2312"/>
                <a:cs typeface="Courier New"/>
              </a:rPr>
              <a:t>)</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0.14 mol</a:t>
            </a:r>
            <a:r>
              <a:rPr lang="en-US" altLang="zh-CN" sz="2600" kern="100" dirty="0">
                <a:solidFill>
                  <a:srgbClr val="C00000"/>
                </a:solidFill>
                <a:latin typeface="宋体"/>
                <a:ea typeface="微软雅黑"/>
                <a:cs typeface="Times New Roman"/>
              </a:rPr>
              <a:t>×</a:t>
            </a:r>
            <a:r>
              <a:rPr lang="en-US" altLang="zh-CN" sz="2600" b="1" kern="100" dirty="0">
                <a:solidFill>
                  <a:srgbClr val="C00000"/>
                </a:solidFill>
                <a:latin typeface="Times New Roman"/>
                <a:ea typeface="仿宋_GB2312"/>
                <a:cs typeface="Courier New"/>
              </a:rPr>
              <a:t>58.5 g·mol</a:t>
            </a:r>
            <a:r>
              <a:rPr lang="en-US" altLang="zh-CN" sz="2600" b="1" kern="100" baseline="30000" dirty="0">
                <a:solidFill>
                  <a:srgbClr val="C00000"/>
                </a:solidFill>
                <a:latin typeface="Times New Roman"/>
                <a:ea typeface="仿宋_GB2312"/>
                <a:cs typeface="Courier New"/>
              </a:rPr>
              <a:t>-1</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8.19 g</a:t>
            </a:r>
            <a:r>
              <a:rPr lang="zh-CN" altLang="zh-CN" sz="2600" b="1" kern="100" dirty="0" smtClean="0">
                <a:solidFill>
                  <a:srgbClr val="C00000"/>
                </a:solidFill>
                <a:latin typeface="Times New Roman"/>
                <a:ea typeface="仿宋_GB2312"/>
                <a:cs typeface="Times New Roman"/>
              </a:rPr>
              <a:t>。</a:t>
            </a:r>
            <a:endParaRPr lang="zh-CN" altLang="zh-CN" sz="1050" kern="100" dirty="0">
              <a:latin typeface="宋体"/>
              <a:cs typeface="Courier New"/>
            </a:endParaRPr>
          </a:p>
        </p:txBody>
      </p:sp>
      <p:pic>
        <p:nvPicPr>
          <p:cNvPr id="279554" name="Picture 2" descr="问题探究"/>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767" y="742824"/>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6849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2" descr="核心归纳"/>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0811" y="639484"/>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594030087"/>
              </p:ext>
            </p:extLst>
          </p:nvPr>
        </p:nvGraphicFramePr>
        <p:xfrm>
          <a:off x="381000" y="1329784"/>
          <a:ext cx="11493500" cy="4305300"/>
        </p:xfrm>
        <a:graphic>
          <a:graphicData uri="http://schemas.openxmlformats.org/presentationml/2006/ole">
            <mc:AlternateContent xmlns:mc="http://schemas.openxmlformats.org/markup-compatibility/2006">
              <mc:Choice xmlns:v="urn:schemas-microsoft-com:vml" Requires="v">
                <p:oleObj spid="_x0000_s9316" name="Document" r:id="rId4" imgW="11484297" imgH="4309140" progId="Word.Document.8">
                  <p:embed/>
                </p:oleObj>
              </mc:Choice>
              <mc:Fallback>
                <p:oleObj name="Document" r:id="rId4" imgW="11484297" imgH="4309140" progId="Word.Document.8">
                  <p:embed/>
                  <p:pic>
                    <p:nvPicPr>
                      <p:cNvPr id="0" name=""/>
                      <p:cNvPicPr/>
                      <p:nvPr/>
                    </p:nvPicPr>
                    <p:blipFill>
                      <a:blip r:embed="rId5"/>
                      <a:stretch>
                        <a:fillRect/>
                      </a:stretch>
                    </p:blipFill>
                    <p:spPr>
                      <a:xfrm>
                        <a:off x="381000" y="1329784"/>
                        <a:ext cx="11493500" cy="4305300"/>
                      </a:xfrm>
                      <a:prstGeom prst="rect">
                        <a:avLst/>
                      </a:prstGeom>
                    </p:spPr>
                  </p:pic>
                </p:oleObj>
              </mc:Fallback>
            </mc:AlternateContent>
          </a:graphicData>
        </a:graphic>
      </p:graphicFrame>
      <p:pic>
        <p:nvPicPr>
          <p:cNvPr id="9218" name="Picture 2" descr="xx9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2948" y="5410059"/>
            <a:ext cx="2828490" cy="81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016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245302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3</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标准状况下，一定体积的气体溶于水形成的溶液中溶质的物质的量浓度的</a:t>
            </a:r>
            <a:r>
              <a:rPr lang="zh-CN" altLang="zh-CN" sz="2600" kern="100" dirty="0" smtClean="0">
                <a:latin typeface="Times New Roman"/>
                <a:ea typeface="黑体"/>
                <a:cs typeface="Times New Roman"/>
              </a:rPr>
              <a:t>计</a:t>
            </a:r>
            <a:r>
              <a:rPr lang="en-US" altLang="zh-CN" sz="2600" kern="100" dirty="0" smtClean="0">
                <a:latin typeface="Times New Roman"/>
                <a:ea typeface="黑体"/>
                <a:cs typeface="Times New Roman"/>
              </a:rPr>
              <a:t/>
            </a:r>
            <a:br>
              <a:rPr lang="en-US" altLang="zh-CN" sz="2600" kern="100" dirty="0" smtClean="0">
                <a:latin typeface="Times New Roman"/>
                <a:ea typeface="黑体"/>
                <a:cs typeface="Times New Roman"/>
              </a:rPr>
            </a:br>
            <a:r>
              <a:rPr lang="zh-CN" altLang="en-US" sz="2600" kern="100" dirty="0" smtClean="0">
                <a:latin typeface="Times New Roman"/>
                <a:ea typeface="黑体"/>
                <a:cs typeface="Times New Roman"/>
              </a:rPr>
              <a:t>　</a:t>
            </a:r>
            <a:r>
              <a:rPr lang="zh-CN" altLang="zh-CN" sz="2600" kern="100" dirty="0" smtClean="0">
                <a:latin typeface="Times New Roman"/>
                <a:ea typeface="黑体"/>
                <a:cs typeface="Times New Roman"/>
              </a:rPr>
              <a:t>算</a:t>
            </a:r>
            <a:r>
              <a:rPr lang="zh-CN" altLang="zh-CN" sz="2600" kern="100" dirty="0">
                <a:latin typeface="Times New Roman"/>
                <a:ea typeface="黑体"/>
                <a:cs typeface="Times New Roman"/>
              </a:rPr>
              <a:t>方</a:t>
            </a:r>
            <a:r>
              <a:rPr lang="zh-CN" altLang="zh-CN" sz="2600" kern="100" dirty="0" smtClean="0">
                <a:latin typeface="Times New Roman"/>
                <a:ea typeface="黑体"/>
                <a:cs typeface="Times New Roman"/>
              </a:rPr>
              <a:t>法</a:t>
            </a:r>
            <a:r>
              <a:rPr lang="zh-CN" altLang="en-US" sz="2600" kern="100" dirty="0" smtClean="0">
                <a:latin typeface="Times New Roman"/>
                <a:ea typeface="黑体"/>
                <a:cs typeface="Times New Roman"/>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若已知溶液的体积</a:t>
            </a:r>
            <a:endParaRPr lang="zh-CN" altLang="zh-CN" sz="1050" kern="100" dirty="0">
              <a:latin typeface="宋体"/>
              <a:cs typeface="Courier New"/>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10242" name="Picture 2" descr="xx9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4826" y="2637932"/>
            <a:ext cx="6073340" cy="117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8556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70" y="1629564"/>
            <a:ext cx="11654075" cy="242993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【课程标准要求】</a:t>
            </a:r>
            <a:r>
              <a:rPr lang="zh-CN" altLang="zh-CN" sz="2600" kern="100" dirty="0">
                <a:latin typeface="Times New Roman"/>
                <a:ea typeface="微软雅黑"/>
                <a:cs typeface="Times New Roman"/>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latin typeface="Times New Roman"/>
                <a:ea typeface="仿宋_GB2312"/>
                <a:cs typeface="Courier New"/>
              </a:rPr>
              <a:t>1</a:t>
            </a:r>
            <a:r>
              <a:rPr lang="en-US" altLang="zh-CN" sz="2600" kern="100" dirty="0">
                <a:latin typeface="Times New Roman"/>
                <a:ea typeface="微软雅黑"/>
                <a:cs typeface="Courier New"/>
              </a:rPr>
              <a:t>.</a:t>
            </a:r>
            <a:r>
              <a:rPr lang="zh-CN" altLang="zh-CN" sz="2600" b="1" kern="100" dirty="0">
                <a:latin typeface="Times New Roman"/>
                <a:ea typeface="仿宋_GB2312"/>
                <a:cs typeface="Times New Roman"/>
              </a:rPr>
              <a:t>了解物质的量浓度的含义和应用，学会配制一定物质的量浓度的溶液，体会定量研究对化学科学的重要作用。</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latin typeface="Times New Roman"/>
                <a:ea typeface="仿宋_GB2312"/>
                <a:cs typeface="Courier New"/>
              </a:rPr>
              <a:t>2.</a:t>
            </a:r>
            <a:r>
              <a:rPr lang="zh-CN" altLang="zh-CN" sz="2600" b="1" kern="100" dirty="0">
                <a:latin typeface="Times New Roman"/>
                <a:ea typeface="仿宋_GB2312"/>
                <a:cs typeface="Times New Roman"/>
              </a:rPr>
              <a:t>能运用物质的量浓度进行简单计算。</a:t>
            </a:r>
            <a:endParaRPr lang="zh-CN" altLang="zh-CN" sz="1050" kern="100" dirty="0">
              <a:effectLst/>
              <a:latin typeface="宋体"/>
              <a:cs typeface="Courier New"/>
            </a:endParaRPr>
          </a:p>
        </p:txBody>
      </p:sp>
    </p:spTree>
    <p:extLst>
      <p:ext uri="{BB962C8B-B14F-4D97-AF65-F5344CB8AC3E}">
        <p14:creationId xmlns:p14="http://schemas.microsoft.com/office/powerpoint/2010/main" val="105296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08388547"/>
              </p:ext>
            </p:extLst>
          </p:nvPr>
        </p:nvGraphicFramePr>
        <p:xfrm>
          <a:off x="381000" y="816189"/>
          <a:ext cx="11493500" cy="4368800"/>
        </p:xfrm>
        <a:graphic>
          <a:graphicData uri="http://schemas.openxmlformats.org/presentationml/2006/ole">
            <mc:AlternateContent xmlns:mc="http://schemas.openxmlformats.org/markup-compatibility/2006">
              <mc:Choice xmlns:v="urn:schemas-microsoft-com:vml" Requires="v">
                <p:oleObj spid="_x0000_s11362" name="Document" r:id="rId3" imgW="11484297" imgH="4370345" progId="Word.Document.8">
                  <p:embed/>
                </p:oleObj>
              </mc:Choice>
              <mc:Fallback>
                <p:oleObj name="Document" r:id="rId3" imgW="11484297" imgH="4370345" progId="Word.Document.8">
                  <p:embed/>
                  <p:pic>
                    <p:nvPicPr>
                      <p:cNvPr id="0" name=""/>
                      <p:cNvPicPr/>
                      <p:nvPr/>
                    </p:nvPicPr>
                    <p:blipFill>
                      <a:blip r:embed="rId4"/>
                      <a:stretch>
                        <a:fillRect/>
                      </a:stretch>
                    </p:blipFill>
                    <p:spPr>
                      <a:xfrm>
                        <a:off x="381000" y="816189"/>
                        <a:ext cx="11493500" cy="4368800"/>
                      </a:xfrm>
                      <a:prstGeom prst="rect">
                        <a:avLst/>
                      </a:prstGeom>
                    </p:spPr>
                  </p:pic>
                </p:oleObj>
              </mc:Fallback>
            </mc:AlternateContent>
          </a:graphicData>
        </a:graphic>
      </p:graphicFrame>
    </p:spTree>
    <p:extLst>
      <p:ext uri="{BB962C8B-B14F-4D97-AF65-F5344CB8AC3E}">
        <p14:creationId xmlns:p14="http://schemas.microsoft.com/office/powerpoint/2010/main" val="33928006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454206219"/>
              </p:ext>
            </p:extLst>
          </p:nvPr>
        </p:nvGraphicFramePr>
        <p:xfrm>
          <a:off x="381000" y="803244"/>
          <a:ext cx="11493500" cy="4876800"/>
        </p:xfrm>
        <a:graphic>
          <a:graphicData uri="http://schemas.openxmlformats.org/presentationml/2006/ole">
            <mc:AlternateContent xmlns:mc="http://schemas.openxmlformats.org/markup-compatibility/2006">
              <mc:Choice xmlns:v="urn:schemas-microsoft-com:vml" Requires="v">
                <p:oleObj spid="_x0000_s12386" name="Document" r:id="rId3" imgW="11484297" imgH="4884460" progId="Word.Document.8">
                  <p:embed/>
                </p:oleObj>
              </mc:Choice>
              <mc:Fallback>
                <p:oleObj name="Document" r:id="rId3" imgW="11484297" imgH="4884460" progId="Word.Document.8">
                  <p:embed/>
                  <p:pic>
                    <p:nvPicPr>
                      <p:cNvPr id="0" name=""/>
                      <p:cNvPicPr/>
                      <p:nvPr/>
                    </p:nvPicPr>
                    <p:blipFill>
                      <a:blip r:embed="rId4"/>
                      <a:stretch>
                        <a:fillRect/>
                      </a:stretch>
                    </p:blipFill>
                    <p:spPr>
                      <a:xfrm>
                        <a:off x="381000" y="803244"/>
                        <a:ext cx="11493500" cy="4876800"/>
                      </a:xfrm>
                      <a:prstGeom prst="rect">
                        <a:avLst/>
                      </a:prstGeom>
                    </p:spPr>
                  </p:pic>
                </p:oleObj>
              </mc:Fallback>
            </mc:AlternateContent>
          </a:graphicData>
        </a:graphic>
      </p:graphicFrame>
    </p:spTree>
    <p:extLst>
      <p:ext uri="{BB962C8B-B14F-4D97-AF65-F5344CB8AC3E}">
        <p14:creationId xmlns:p14="http://schemas.microsoft.com/office/powerpoint/2010/main" val="338190714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576940331"/>
              </p:ext>
            </p:extLst>
          </p:nvPr>
        </p:nvGraphicFramePr>
        <p:xfrm>
          <a:off x="381000" y="465764"/>
          <a:ext cx="11493500" cy="4965700"/>
        </p:xfrm>
        <a:graphic>
          <a:graphicData uri="http://schemas.openxmlformats.org/presentationml/2006/ole">
            <mc:AlternateContent xmlns:mc="http://schemas.openxmlformats.org/markup-compatibility/2006">
              <mc:Choice xmlns:v="urn:schemas-microsoft-com:vml" Requires="v">
                <p:oleObj spid="_x0000_s13409" name="Document" r:id="rId3" imgW="11484297" imgH="4978067" progId="Word.Document.8">
                  <p:embed/>
                </p:oleObj>
              </mc:Choice>
              <mc:Fallback>
                <p:oleObj name="Document" r:id="rId3" imgW="11484297" imgH="4978067" progId="Word.Document.8">
                  <p:embed/>
                  <p:pic>
                    <p:nvPicPr>
                      <p:cNvPr id="0" name=""/>
                      <p:cNvPicPr/>
                      <p:nvPr/>
                    </p:nvPicPr>
                    <p:blipFill>
                      <a:blip r:embed="rId4"/>
                      <a:stretch>
                        <a:fillRect/>
                      </a:stretch>
                    </p:blipFill>
                    <p:spPr>
                      <a:xfrm>
                        <a:off x="381000" y="465764"/>
                        <a:ext cx="11493500" cy="4965700"/>
                      </a:xfrm>
                      <a:prstGeom prst="rect">
                        <a:avLst/>
                      </a:prstGeom>
                    </p:spPr>
                  </p:pic>
                </p:oleObj>
              </mc:Fallback>
            </mc:AlternateContent>
          </a:graphicData>
        </a:graphic>
      </p:graphicFrame>
    </p:spTree>
    <p:extLst>
      <p:ext uri="{BB962C8B-B14F-4D97-AF65-F5344CB8AC3E}">
        <p14:creationId xmlns:p14="http://schemas.microsoft.com/office/powerpoint/2010/main" val="353396239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9551" y="774478"/>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4</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物质的量浓度与溶质的质量分数的换</a:t>
            </a:r>
            <a:r>
              <a:rPr lang="zh-CN" altLang="zh-CN" sz="2600" kern="100" dirty="0" smtClean="0">
                <a:latin typeface="Times New Roman"/>
                <a:ea typeface="黑体"/>
                <a:cs typeface="Times New Roman"/>
              </a:rPr>
              <a:t>算</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387432272"/>
              </p:ext>
            </p:extLst>
          </p:nvPr>
        </p:nvGraphicFramePr>
        <p:xfrm>
          <a:off x="498724" y="1501744"/>
          <a:ext cx="11493500" cy="4178300"/>
        </p:xfrm>
        <a:graphic>
          <a:graphicData uri="http://schemas.openxmlformats.org/presentationml/2006/ole">
            <mc:AlternateContent xmlns:mc="http://schemas.openxmlformats.org/markup-compatibility/2006">
              <mc:Choice xmlns:v="urn:schemas-microsoft-com:vml" Requires="v">
                <p:oleObj spid="_x0000_s14432" name="Document" r:id="rId3" imgW="11484297" imgH="4183492" progId="Word.Document.8">
                  <p:embed/>
                </p:oleObj>
              </mc:Choice>
              <mc:Fallback>
                <p:oleObj name="Document" r:id="rId3" imgW="11484297" imgH="4183492" progId="Word.Document.8">
                  <p:embed/>
                  <p:pic>
                    <p:nvPicPr>
                      <p:cNvPr id="0" name=""/>
                      <p:cNvPicPr/>
                      <p:nvPr/>
                    </p:nvPicPr>
                    <p:blipFill>
                      <a:blip r:embed="rId4"/>
                      <a:stretch>
                        <a:fillRect/>
                      </a:stretch>
                    </p:blipFill>
                    <p:spPr>
                      <a:xfrm>
                        <a:off x="498724" y="1501744"/>
                        <a:ext cx="11493500" cy="4178300"/>
                      </a:xfrm>
                      <a:prstGeom prst="rect">
                        <a:avLst/>
                      </a:prstGeom>
                    </p:spPr>
                  </p:pic>
                </p:oleObj>
              </mc:Fallback>
            </mc:AlternateContent>
          </a:graphicData>
        </a:graphic>
      </p:graphicFrame>
    </p:spTree>
    <p:extLst>
      <p:ext uri="{BB962C8B-B14F-4D97-AF65-F5344CB8AC3E}">
        <p14:creationId xmlns:p14="http://schemas.microsoft.com/office/powerpoint/2010/main" val="350280187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5</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溶液的稀释或混合计</a:t>
            </a:r>
            <a:r>
              <a:rPr lang="zh-CN" altLang="zh-CN" sz="2600" kern="100" dirty="0" smtClean="0">
                <a:latin typeface="Times New Roman"/>
                <a:ea typeface="黑体"/>
                <a:cs typeface="Times New Roman"/>
              </a:rPr>
              <a:t>算</a:t>
            </a:r>
            <a:endParaRPr lang="zh-CN" altLang="zh-CN" sz="1050" kern="100" dirty="0">
              <a:latin typeface="宋体"/>
              <a:cs typeface="Courier New"/>
            </a:endParaRPr>
          </a:p>
        </p:txBody>
      </p:sp>
      <p:sp>
        <p:nvSpPr>
          <p:cNvPr id="8" name="矩形 7"/>
          <p:cNvSpPr/>
          <p:nvPr/>
        </p:nvSpPr>
        <p:spPr>
          <a:xfrm>
            <a:off x="516880" y="1446382"/>
            <a:ext cx="11397613" cy="3048887"/>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将浓溶液加水稀释，稀释前后溶质的物质的量保持不变。</a:t>
            </a:r>
            <a:endParaRPr lang="zh-CN" altLang="zh-CN" sz="1050" kern="100" dirty="0">
              <a:latin typeface="宋体"/>
              <a:cs typeface="Courier New"/>
            </a:endParaRPr>
          </a:p>
          <a:p>
            <a:pPr algn="just">
              <a:lnSpc>
                <a:spcPct val="150000"/>
              </a:lnSpc>
              <a:spcAft>
                <a:spcPts val="0"/>
              </a:spcAft>
              <a:tabLst>
                <a:tab pos="3510915" algn="l"/>
              </a:tabLst>
            </a:pPr>
            <a:r>
              <a:rPr lang="en-US" altLang="zh-CN" sz="2600" i="1" kern="100" dirty="0">
                <a:latin typeface="Times New Roman"/>
                <a:ea typeface="微软雅黑"/>
                <a:cs typeface="Courier New"/>
              </a:rPr>
              <a:t>c</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浓</a:t>
            </a:r>
            <a:r>
              <a:rPr lang="en-US" altLang="zh-CN" sz="2600" kern="100" dirty="0">
                <a:latin typeface="Times New Roman"/>
                <a:ea typeface="微软雅黑"/>
                <a:cs typeface="Courier New"/>
              </a:rPr>
              <a:t>)·</a:t>
            </a:r>
            <a:r>
              <a:rPr lang="en-US" altLang="zh-CN" sz="2600" i="1" kern="100" dirty="0">
                <a:latin typeface="Times New Roman"/>
                <a:ea typeface="微软雅黑"/>
                <a:cs typeface="Courier New"/>
              </a:rPr>
              <a:t>V</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浓</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c</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稀</a:t>
            </a:r>
            <a:r>
              <a:rPr lang="en-US" altLang="zh-CN" sz="2600" kern="100" dirty="0">
                <a:latin typeface="Times New Roman"/>
                <a:ea typeface="微软雅黑"/>
                <a:cs typeface="Courier New"/>
              </a:rPr>
              <a:t>)·</a:t>
            </a:r>
            <a:r>
              <a:rPr lang="en-US" altLang="zh-CN" sz="2600" i="1" kern="100" dirty="0">
                <a:latin typeface="Times New Roman"/>
                <a:ea typeface="微软雅黑"/>
                <a:cs typeface="Courier New"/>
              </a:rPr>
              <a:t>V</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稀</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同一溶质不同浓度的两溶液相混合，混合后，溶质的总物质的量等于混合前两溶液中溶质的物质的量之和。</a:t>
            </a:r>
            <a:endParaRPr lang="zh-CN" altLang="zh-CN" sz="1050" kern="100" dirty="0">
              <a:latin typeface="宋体"/>
              <a:cs typeface="Courier New"/>
            </a:endParaRPr>
          </a:p>
          <a:p>
            <a:pPr algn="just">
              <a:lnSpc>
                <a:spcPct val="150000"/>
              </a:lnSpc>
              <a:spcAft>
                <a:spcPts val="0"/>
              </a:spcAft>
              <a:tabLst>
                <a:tab pos="3510915" algn="l"/>
              </a:tabLst>
            </a:pPr>
            <a:r>
              <a:rPr lang="en-US" altLang="zh-CN" sz="2600" i="1" kern="100" dirty="0">
                <a:latin typeface="Times New Roman"/>
                <a:ea typeface="微软雅黑"/>
                <a:cs typeface="Courier New"/>
              </a:rPr>
              <a:t>c</a:t>
            </a:r>
            <a:r>
              <a:rPr lang="en-US" altLang="zh-CN" sz="2600" kern="100" baseline="-25000" dirty="0">
                <a:latin typeface="Times New Roman"/>
                <a:ea typeface="微软雅黑"/>
                <a:cs typeface="Courier New"/>
              </a:rPr>
              <a:t>1</a:t>
            </a:r>
            <a:r>
              <a:rPr lang="en-US" altLang="zh-CN" sz="2600" kern="100" dirty="0">
                <a:latin typeface="Times New Roman"/>
                <a:ea typeface="微软雅黑"/>
                <a:cs typeface="Courier New"/>
              </a:rPr>
              <a:t>·</a:t>
            </a:r>
            <a:r>
              <a:rPr lang="en-US" altLang="zh-CN" sz="2600" i="1" kern="100" dirty="0">
                <a:latin typeface="Times New Roman"/>
                <a:ea typeface="微软雅黑"/>
                <a:cs typeface="Courier New"/>
              </a:rPr>
              <a:t>V</a:t>
            </a:r>
            <a:r>
              <a:rPr lang="en-US" altLang="zh-CN" sz="2600" kern="100" baseline="-25000" dirty="0">
                <a:latin typeface="Times New Roman"/>
                <a:ea typeface="微软雅黑"/>
                <a:cs typeface="Courier New"/>
              </a:rPr>
              <a:t>1</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c</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a:t>
            </a:r>
            <a:r>
              <a:rPr lang="en-US" altLang="zh-CN" sz="2600" i="1" kern="100" dirty="0">
                <a:latin typeface="Times New Roman"/>
                <a:ea typeface="微软雅黑"/>
                <a:cs typeface="Courier New"/>
              </a:rPr>
              <a:t>V</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c</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混</a:t>
            </a:r>
            <a:r>
              <a:rPr lang="en-US" altLang="zh-CN" sz="2600" kern="100" dirty="0">
                <a:latin typeface="Times New Roman"/>
                <a:ea typeface="微软雅黑"/>
                <a:cs typeface="Courier New"/>
              </a:rPr>
              <a:t>)·</a:t>
            </a:r>
            <a:r>
              <a:rPr lang="en-US" altLang="zh-CN" sz="2600" i="1" kern="100" dirty="0">
                <a:latin typeface="Times New Roman"/>
                <a:ea typeface="微软雅黑"/>
                <a:cs typeface="Courier New"/>
              </a:rPr>
              <a:t>V</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混</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Tree>
    <p:extLst>
      <p:ext uri="{BB962C8B-B14F-4D97-AF65-F5344CB8AC3E}">
        <p14:creationId xmlns:p14="http://schemas.microsoft.com/office/powerpoint/2010/main" val="247136755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504469"/>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6</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溶液中离子浓度的有关计</a:t>
            </a:r>
            <a:r>
              <a:rPr lang="zh-CN" altLang="zh-CN" sz="2600" kern="100" dirty="0" smtClean="0">
                <a:latin typeface="Times New Roman"/>
                <a:ea typeface="黑体"/>
                <a:cs typeface="Times New Roman"/>
              </a:rPr>
              <a:t>算</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179303752"/>
              </p:ext>
            </p:extLst>
          </p:nvPr>
        </p:nvGraphicFramePr>
        <p:xfrm>
          <a:off x="497361" y="1299034"/>
          <a:ext cx="11493500" cy="3390900"/>
        </p:xfrm>
        <a:graphic>
          <a:graphicData uri="http://schemas.openxmlformats.org/presentationml/2006/ole">
            <mc:AlternateContent xmlns:mc="http://schemas.openxmlformats.org/markup-compatibility/2006">
              <mc:Choice xmlns:v="urn:schemas-microsoft-com:vml" Requires="v">
                <p:oleObj spid="_x0000_s15455" name="Document" r:id="rId3" imgW="11484297" imgH="3398637" progId="Word.Document.8">
                  <p:embed/>
                </p:oleObj>
              </mc:Choice>
              <mc:Fallback>
                <p:oleObj name="Document" r:id="rId3" imgW="11484297" imgH="3398637" progId="Word.Document.8">
                  <p:embed/>
                  <p:pic>
                    <p:nvPicPr>
                      <p:cNvPr id="0" name=""/>
                      <p:cNvPicPr/>
                      <p:nvPr/>
                    </p:nvPicPr>
                    <p:blipFill>
                      <a:blip r:embed="rId4"/>
                      <a:stretch>
                        <a:fillRect/>
                      </a:stretch>
                    </p:blipFill>
                    <p:spPr>
                      <a:xfrm>
                        <a:off x="497361" y="1299034"/>
                        <a:ext cx="11493500" cy="3390900"/>
                      </a:xfrm>
                      <a:prstGeom prst="rect">
                        <a:avLst/>
                      </a:prstGeom>
                    </p:spPr>
                  </p:pic>
                </p:oleObj>
              </mc:Fallback>
            </mc:AlternateContent>
          </a:graphicData>
        </a:graphic>
      </p:graphicFrame>
    </p:spTree>
    <p:extLst>
      <p:ext uri="{BB962C8B-B14F-4D97-AF65-F5344CB8AC3E}">
        <p14:creationId xmlns:p14="http://schemas.microsoft.com/office/powerpoint/2010/main" val="8891535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225340428"/>
              </p:ext>
            </p:extLst>
          </p:nvPr>
        </p:nvGraphicFramePr>
        <p:xfrm>
          <a:off x="379571" y="1179544"/>
          <a:ext cx="11493500" cy="4356100"/>
        </p:xfrm>
        <a:graphic>
          <a:graphicData uri="http://schemas.openxmlformats.org/presentationml/2006/ole">
            <mc:AlternateContent xmlns:mc="http://schemas.openxmlformats.org/markup-compatibility/2006">
              <mc:Choice xmlns:v="urn:schemas-microsoft-com:vml" Requires="v">
                <p:oleObj spid="_x0000_s16479" name="Document" r:id="rId3" imgW="11484297" imgH="4360624" progId="Word.Document.8">
                  <p:embed/>
                </p:oleObj>
              </mc:Choice>
              <mc:Fallback>
                <p:oleObj name="Document" r:id="rId3" imgW="11484297" imgH="4360624" progId="Word.Document.8">
                  <p:embed/>
                  <p:pic>
                    <p:nvPicPr>
                      <p:cNvPr id="0" name=""/>
                      <p:cNvPicPr/>
                      <p:nvPr/>
                    </p:nvPicPr>
                    <p:blipFill>
                      <a:blip r:embed="rId4"/>
                      <a:stretch>
                        <a:fillRect/>
                      </a:stretch>
                    </p:blipFill>
                    <p:spPr>
                      <a:xfrm>
                        <a:off x="379571" y="1179544"/>
                        <a:ext cx="11493500" cy="4356100"/>
                      </a:xfrm>
                      <a:prstGeom prst="rect">
                        <a:avLst/>
                      </a:prstGeom>
                    </p:spPr>
                  </p:pic>
                </p:oleObj>
              </mc:Fallback>
            </mc:AlternateContent>
          </a:graphicData>
        </a:graphic>
      </p:graphicFrame>
    </p:spTree>
    <p:extLst>
      <p:ext uri="{BB962C8B-B14F-4D97-AF65-F5344CB8AC3E}">
        <p14:creationId xmlns:p14="http://schemas.microsoft.com/office/powerpoint/2010/main" val="145904050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山东东明一中高一期中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用绿矾</a:t>
            </a:r>
            <a:r>
              <a:rPr lang="en-US" altLang="zh-CN" sz="2600" kern="100" dirty="0">
                <a:latin typeface="Times New Roman"/>
                <a:ea typeface="微软雅黑"/>
                <a:cs typeface="Courier New"/>
              </a:rPr>
              <a:t>FeSO</a:t>
            </a:r>
            <a:r>
              <a:rPr lang="en-US" altLang="zh-CN" sz="2600" kern="100" baseline="-25000" dirty="0">
                <a:latin typeface="Times New Roman"/>
                <a:ea typeface="微软雅黑"/>
                <a:cs typeface="Courier New"/>
              </a:rPr>
              <a:t>4</a:t>
            </a:r>
            <a:r>
              <a:rPr lang="en-US" altLang="zh-CN" sz="2600" kern="100" dirty="0">
                <a:latin typeface="Times New Roman"/>
                <a:ea typeface="微软雅黑"/>
                <a:cs typeface="Courier New"/>
              </a:rPr>
              <a:t>·7H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配制</a:t>
            </a:r>
            <a:r>
              <a:rPr lang="en-US" altLang="zh-CN" sz="2600" kern="100" dirty="0">
                <a:latin typeface="Times New Roman"/>
                <a:ea typeface="微软雅黑"/>
                <a:cs typeface="Courier New"/>
              </a:rPr>
              <a:t>0.1 mol·L</a:t>
            </a:r>
            <a:r>
              <a:rPr lang="en-US" altLang="zh-CN" sz="2600" kern="100" baseline="30000" dirty="0">
                <a:latin typeface="Times New Roman"/>
                <a:ea typeface="微软雅黑"/>
                <a:cs typeface="Courier New"/>
              </a:rPr>
              <a:t>-1</a:t>
            </a:r>
            <a:r>
              <a:rPr lang="zh-CN" altLang="zh-CN" sz="2600" kern="100" dirty="0">
                <a:latin typeface="Times New Roman"/>
                <a:ea typeface="微软雅黑"/>
                <a:cs typeface="Times New Roman"/>
              </a:rPr>
              <a:t>的</a:t>
            </a:r>
            <a:r>
              <a:rPr lang="en-US" altLang="zh-CN" sz="2600" kern="100" dirty="0">
                <a:latin typeface="Times New Roman"/>
                <a:ea typeface="微软雅黑"/>
                <a:cs typeface="Courier New"/>
              </a:rPr>
              <a:t>FeSO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下</a:t>
            </a:r>
            <a:r>
              <a:rPr lang="zh-CN" altLang="zh-CN" sz="2600" kern="100" dirty="0">
                <a:latin typeface="Times New Roman"/>
                <a:ea typeface="微软雅黑"/>
                <a:cs typeface="Times New Roman"/>
              </a:rPr>
              <a:t>列操作中正确的是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2571528"/>
            <a:ext cx="11397613"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称取</a:t>
            </a:r>
            <a:r>
              <a:rPr lang="en-US" altLang="zh-CN" sz="2600" kern="100" dirty="0">
                <a:latin typeface="Times New Roman"/>
                <a:ea typeface="微软雅黑"/>
                <a:cs typeface="Courier New"/>
              </a:rPr>
              <a:t>27.8 g</a:t>
            </a:r>
            <a:r>
              <a:rPr lang="zh-CN" altLang="zh-CN" sz="2600" kern="100" dirty="0">
                <a:latin typeface="Times New Roman"/>
                <a:ea typeface="微软雅黑"/>
                <a:cs typeface="Times New Roman"/>
              </a:rPr>
              <a:t>绿矾溶解在</a:t>
            </a:r>
            <a:r>
              <a:rPr lang="en-US" altLang="zh-CN" sz="2600" kern="100" dirty="0">
                <a:latin typeface="Times New Roman"/>
                <a:ea typeface="微软雅黑"/>
                <a:cs typeface="Courier New"/>
              </a:rPr>
              <a:t>1 L</a:t>
            </a:r>
            <a:r>
              <a:rPr lang="zh-CN" altLang="zh-CN" sz="2600" kern="100" dirty="0">
                <a:latin typeface="Times New Roman"/>
                <a:ea typeface="微软雅黑"/>
                <a:cs typeface="Times New Roman"/>
              </a:rPr>
              <a:t>水中</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将</a:t>
            </a:r>
            <a:r>
              <a:rPr lang="en-US" altLang="zh-CN" sz="2600" kern="100" dirty="0">
                <a:latin typeface="Times New Roman"/>
                <a:ea typeface="微软雅黑"/>
                <a:cs typeface="Courier New"/>
              </a:rPr>
              <a:t>27.8 g</a:t>
            </a:r>
            <a:r>
              <a:rPr lang="zh-CN" altLang="zh-CN" sz="2600" kern="100" dirty="0">
                <a:latin typeface="Times New Roman"/>
                <a:ea typeface="微软雅黑"/>
                <a:cs typeface="Times New Roman"/>
              </a:rPr>
              <a:t>绿矾加热除去结晶水后，然后溶于</a:t>
            </a:r>
            <a:r>
              <a:rPr lang="en-US" altLang="zh-CN" sz="2600" kern="100" dirty="0">
                <a:latin typeface="Times New Roman"/>
                <a:ea typeface="微软雅黑"/>
                <a:cs typeface="Courier New"/>
              </a:rPr>
              <a:t>1 L</a:t>
            </a:r>
            <a:r>
              <a:rPr lang="zh-CN" altLang="zh-CN" sz="2600" kern="100" dirty="0">
                <a:latin typeface="Times New Roman"/>
                <a:ea typeface="微软雅黑"/>
                <a:cs typeface="Times New Roman"/>
              </a:rPr>
              <a:t>水中</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称取</a:t>
            </a:r>
            <a:r>
              <a:rPr lang="en-US" altLang="zh-CN" sz="2600" kern="100" dirty="0">
                <a:latin typeface="Times New Roman"/>
                <a:ea typeface="微软雅黑"/>
                <a:cs typeface="Courier New"/>
              </a:rPr>
              <a:t>27.8 g</a:t>
            </a:r>
            <a:r>
              <a:rPr lang="zh-CN" altLang="zh-CN" sz="2600" kern="100" dirty="0">
                <a:latin typeface="Times New Roman"/>
                <a:ea typeface="微软雅黑"/>
                <a:cs typeface="Times New Roman"/>
              </a:rPr>
              <a:t>绿矾溶于水，然后将此溶液稀释至</a:t>
            </a:r>
            <a:r>
              <a:rPr lang="en-US" altLang="zh-CN" sz="2600" kern="100" dirty="0">
                <a:latin typeface="Times New Roman"/>
                <a:ea typeface="微软雅黑"/>
                <a:cs typeface="Courier New"/>
              </a:rPr>
              <a:t>1 L</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将绿矾加热除去结晶水后，称取</a:t>
            </a:r>
            <a:r>
              <a:rPr lang="en-US" altLang="zh-CN" sz="2600" kern="100" dirty="0">
                <a:latin typeface="Times New Roman"/>
                <a:ea typeface="微软雅黑"/>
                <a:cs typeface="Courier New"/>
              </a:rPr>
              <a:t>15.2 g FeSO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溶解于少量水，然后加水配</a:t>
            </a:r>
            <a:r>
              <a:rPr lang="zh-CN" altLang="zh-CN" sz="2600" kern="100" dirty="0" smtClean="0">
                <a:latin typeface="Times New Roman"/>
                <a:ea typeface="微软雅黑"/>
                <a:cs typeface="Times New Roman"/>
              </a:rPr>
              <a:t>成</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en-US" altLang="zh-CN" sz="2600" kern="100" dirty="0" smtClean="0">
                <a:latin typeface="Times New Roman"/>
                <a:ea typeface="微软雅黑"/>
                <a:cs typeface="Courier New"/>
              </a:rPr>
              <a:t>1 </a:t>
            </a:r>
            <a:r>
              <a:rPr lang="en-US" altLang="zh-CN" sz="2600" kern="100" dirty="0">
                <a:latin typeface="Times New Roman"/>
                <a:ea typeface="微软雅黑"/>
                <a:cs typeface="Courier New"/>
              </a:rPr>
              <a:t>L</a:t>
            </a:r>
            <a:r>
              <a:rPr lang="zh-CN" altLang="zh-CN" sz="2600" kern="100" dirty="0">
                <a:latin typeface="Times New Roman"/>
                <a:ea typeface="微软雅黑"/>
                <a:cs typeface="Times New Roman"/>
              </a:rPr>
              <a:t>溶</a:t>
            </a:r>
            <a:r>
              <a:rPr lang="zh-CN" altLang="zh-CN" sz="2600" kern="100" dirty="0" smtClean="0">
                <a:latin typeface="Times New Roman"/>
                <a:ea typeface="微软雅黑"/>
                <a:cs typeface="Times New Roman"/>
              </a:rPr>
              <a:t>液</a:t>
            </a:r>
            <a:endParaRPr lang="zh-CN" altLang="zh-CN" sz="1050" kern="100" dirty="0">
              <a:latin typeface="宋体"/>
              <a:cs typeface="Courier New"/>
            </a:endParaRPr>
          </a:p>
        </p:txBody>
      </p:sp>
      <p:sp>
        <p:nvSpPr>
          <p:cNvPr id="8" name="TextBox 7"/>
          <p:cNvSpPr txBox="1"/>
          <p:nvPr/>
        </p:nvSpPr>
        <p:spPr>
          <a:xfrm>
            <a:off x="3881827" y="2065706"/>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1602" name="Picture 2" descr="实践应用"/>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5022" y="750139"/>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68877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657044"/>
            <a:ext cx="11654075" cy="244782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若要用绿矾</a:t>
            </a:r>
            <a:r>
              <a:rPr lang="en-US" altLang="zh-CN" sz="2600" b="1" kern="100" dirty="0">
                <a:solidFill>
                  <a:srgbClr val="0000FF"/>
                </a:solidFill>
                <a:latin typeface="Times New Roman"/>
                <a:ea typeface="仿宋_GB2312"/>
                <a:cs typeface="Courier New"/>
              </a:rPr>
              <a:t>FeSO</a:t>
            </a:r>
            <a:r>
              <a:rPr lang="en-US" altLang="zh-CN" sz="2600" b="1" kern="100" baseline="-25000" dirty="0">
                <a:solidFill>
                  <a:srgbClr val="0000FF"/>
                </a:solidFill>
                <a:latin typeface="Times New Roman"/>
                <a:ea typeface="仿宋_GB2312"/>
                <a:cs typeface="Courier New"/>
              </a:rPr>
              <a:t>4</a:t>
            </a:r>
            <a:r>
              <a:rPr lang="en-US" altLang="zh-CN" sz="2600" b="1" kern="100" dirty="0">
                <a:solidFill>
                  <a:srgbClr val="0000FF"/>
                </a:solidFill>
                <a:latin typeface="Times New Roman"/>
                <a:ea typeface="仿宋_GB2312"/>
                <a:cs typeface="Courier New"/>
              </a:rPr>
              <a:t>·7H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配制</a:t>
            </a:r>
            <a:r>
              <a:rPr lang="en-US" altLang="zh-CN" sz="2600" b="1" kern="100" dirty="0">
                <a:solidFill>
                  <a:srgbClr val="0000FF"/>
                </a:solidFill>
                <a:latin typeface="Times New Roman"/>
                <a:ea typeface="仿宋_GB2312"/>
                <a:cs typeface="Courier New"/>
              </a:rPr>
              <a:t>0.1 mol·L</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的</a:t>
            </a:r>
            <a:r>
              <a:rPr lang="en-US" altLang="zh-CN" sz="2600" b="1" kern="100" dirty="0">
                <a:solidFill>
                  <a:srgbClr val="0000FF"/>
                </a:solidFill>
                <a:latin typeface="Times New Roman"/>
                <a:ea typeface="仿宋_GB2312"/>
                <a:cs typeface="Courier New"/>
              </a:rPr>
              <a:t>FeSO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溶液，假设需要配制</a:t>
            </a:r>
            <a:r>
              <a:rPr lang="en-US" altLang="zh-CN" sz="2600" b="1" kern="100" dirty="0">
                <a:solidFill>
                  <a:srgbClr val="0000FF"/>
                </a:solidFill>
                <a:latin typeface="Times New Roman"/>
                <a:ea typeface="仿宋_GB2312"/>
                <a:cs typeface="Courier New"/>
              </a:rPr>
              <a:t>1 L</a:t>
            </a:r>
            <a:r>
              <a:rPr lang="zh-CN" altLang="zh-CN" sz="2600" b="1" kern="100" dirty="0">
                <a:solidFill>
                  <a:srgbClr val="0000FF"/>
                </a:solidFill>
                <a:latin typeface="Times New Roman"/>
                <a:ea typeface="仿宋_GB2312"/>
                <a:cs typeface="Times New Roman"/>
              </a:rPr>
              <a:t>溶液，需要</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(FeSO</a:t>
            </a:r>
            <a:r>
              <a:rPr lang="en-US" altLang="zh-CN" sz="2600" b="1" kern="100" baseline="-25000" dirty="0">
                <a:solidFill>
                  <a:srgbClr val="0000FF"/>
                </a:solidFill>
                <a:latin typeface="Times New Roman"/>
                <a:ea typeface="仿宋_GB2312"/>
                <a:cs typeface="Courier New"/>
              </a:rPr>
              <a:t>4</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i="1" kern="100" dirty="0" err="1">
                <a:solidFill>
                  <a:srgbClr val="0000FF"/>
                </a:solidFill>
                <a:latin typeface="Times New Roman"/>
                <a:ea typeface="仿宋_GB2312"/>
                <a:cs typeface="Courier New"/>
              </a:rPr>
              <a:t>cV</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0.1 mol·L</a:t>
            </a:r>
            <a:r>
              <a:rPr lang="en-US" altLang="zh-CN" sz="2600" b="1" kern="100" baseline="30000" dirty="0">
                <a:solidFill>
                  <a:srgbClr val="0000FF"/>
                </a:solidFill>
                <a:latin typeface="Times New Roman"/>
                <a:ea typeface="仿宋_GB2312"/>
                <a:cs typeface="Courier New"/>
              </a:rPr>
              <a:t>-1</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1 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，则</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(FeSO</a:t>
            </a:r>
            <a:r>
              <a:rPr lang="en-US" altLang="zh-CN" sz="2600" b="1" kern="100" baseline="-25000" dirty="0">
                <a:solidFill>
                  <a:srgbClr val="0000FF"/>
                </a:solidFill>
                <a:latin typeface="Times New Roman"/>
                <a:ea typeface="仿宋_GB2312"/>
                <a:cs typeface="Courier New"/>
              </a:rPr>
              <a:t>4</a:t>
            </a:r>
            <a:r>
              <a:rPr lang="en-US" altLang="zh-CN" sz="2600" b="1" kern="100" dirty="0">
                <a:solidFill>
                  <a:srgbClr val="0000FF"/>
                </a:solidFill>
                <a:latin typeface="Times New Roman"/>
                <a:ea typeface="仿宋_GB2312"/>
                <a:cs typeface="Courier New"/>
              </a:rPr>
              <a:t>·7H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(FeSO</a:t>
            </a:r>
            <a:r>
              <a:rPr lang="en-US" altLang="zh-CN" sz="2600" b="1" kern="100" baseline="-25000" dirty="0">
                <a:solidFill>
                  <a:srgbClr val="0000FF"/>
                </a:solidFill>
                <a:latin typeface="Times New Roman"/>
                <a:ea typeface="仿宋_GB2312"/>
                <a:cs typeface="Courier New"/>
              </a:rPr>
              <a:t>4</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，需要绿矾的质量为</a:t>
            </a:r>
            <a:r>
              <a:rPr lang="en-US" altLang="zh-CN" sz="2600" b="1" i="1" kern="100" dirty="0">
                <a:solidFill>
                  <a:srgbClr val="0000FF"/>
                </a:solidFill>
                <a:latin typeface="Times New Roman"/>
                <a:ea typeface="仿宋_GB2312"/>
                <a:cs typeface="Courier New"/>
              </a:rPr>
              <a:t>m</a:t>
            </a:r>
            <a:r>
              <a:rPr lang="zh-CN" altLang="zh-CN" sz="2600" b="1" kern="100" dirty="0">
                <a:solidFill>
                  <a:srgbClr val="0000FF"/>
                </a:solidFill>
                <a:latin typeface="Times New Roman"/>
                <a:ea typeface="仿宋_GB2312"/>
                <a:cs typeface="Times New Roman"/>
              </a:rPr>
              <a:t>＝</a:t>
            </a:r>
            <a:r>
              <a:rPr lang="en-US" altLang="zh-CN" sz="2600" b="1" i="1" kern="100" dirty="0" err="1">
                <a:solidFill>
                  <a:srgbClr val="0000FF"/>
                </a:solidFill>
                <a:latin typeface="Times New Roman"/>
                <a:ea typeface="仿宋_GB2312"/>
                <a:cs typeface="Courier New"/>
              </a:rPr>
              <a:t>nM</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0.1 mol</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278 g·mol</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27.8 g</a:t>
            </a:r>
            <a:r>
              <a:rPr lang="zh-CN" altLang="zh-CN" sz="2600" b="1" kern="100" dirty="0">
                <a:solidFill>
                  <a:srgbClr val="0000FF"/>
                </a:solidFill>
                <a:latin typeface="Times New Roman"/>
                <a:ea typeface="仿宋_GB2312"/>
                <a:cs typeface="Times New Roman"/>
              </a:rPr>
              <a:t>，操作方法为称取</a:t>
            </a:r>
            <a:r>
              <a:rPr lang="en-US" altLang="zh-CN" sz="2600" b="1" kern="100" dirty="0">
                <a:solidFill>
                  <a:srgbClr val="0000FF"/>
                </a:solidFill>
                <a:latin typeface="Times New Roman"/>
                <a:ea typeface="仿宋_GB2312"/>
                <a:cs typeface="Courier New"/>
              </a:rPr>
              <a:t>27.8 g</a:t>
            </a:r>
            <a:r>
              <a:rPr lang="zh-CN" altLang="zh-CN" sz="2600" b="1" kern="100" dirty="0">
                <a:solidFill>
                  <a:srgbClr val="0000FF"/>
                </a:solidFill>
                <a:latin typeface="Times New Roman"/>
                <a:ea typeface="仿宋_GB2312"/>
                <a:cs typeface="Times New Roman"/>
              </a:rPr>
              <a:t>绿矾溶于水，然后将此溶液稀释至</a:t>
            </a:r>
            <a:r>
              <a:rPr lang="en-US" altLang="zh-CN" sz="2600" b="1" kern="100" dirty="0">
                <a:solidFill>
                  <a:srgbClr val="0000FF"/>
                </a:solidFill>
                <a:latin typeface="Times New Roman"/>
                <a:ea typeface="仿宋_GB2312"/>
                <a:cs typeface="Courier New"/>
              </a:rPr>
              <a:t>1 L</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76405503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85616" y="1885686"/>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320146078"/>
              </p:ext>
            </p:extLst>
          </p:nvPr>
        </p:nvGraphicFramePr>
        <p:xfrm>
          <a:off x="381000" y="999524"/>
          <a:ext cx="11493500" cy="3797300"/>
        </p:xfrm>
        <a:graphic>
          <a:graphicData uri="http://schemas.openxmlformats.org/presentationml/2006/ole">
            <mc:AlternateContent xmlns:mc="http://schemas.openxmlformats.org/markup-compatibility/2006">
              <mc:Choice xmlns:v="urn:schemas-microsoft-com:vml" Requires="v">
                <p:oleObj spid="_x0000_s17501" name="Document" r:id="rId3" imgW="11484297" imgH="3810145" progId="Word.Document.8">
                  <p:embed/>
                </p:oleObj>
              </mc:Choice>
              <mc:Fallback>
                <p:oleObj name="Document" r:id="rId3" imgW="11484297" imgH="3810145" progId="Word.Document.8">
                  <p:embed/>
                  <p:pic>
                    <p:nvPicPr>
                      <p:cNvPr id="0" name=""/>
                      <p:cNvPicPr/>
                      <p:nvPr/>
                    </p:nvPicPr>
                    <p:blipFill>
                      <a:blip r:embed="rId4"/>
                      <a:stretch>
                        <a:fillRect/>
                      </a:stretch>
                    </p:blipFill>
                    <p:spPr>
                      <a:xfrm>
                        <a:off x="381000" y="999524"/>
                        <a:ext cx="11493500" cy="3797300"/>
                      </a:xfrm>
                      <a:prstGeom prst="rect">
                        <a:avLst/>
                      </a:prstGeom>
                    </p:spPr>
                  </p:pic>
                </p:oleObj>
              </mc:Fallback>
            </mc:AlternateContent>
          </a:graphicData>
        </a:graphic>
      </p:graphicFrame>
    </p:spTree>
    <p:extLst>
      <p:ext uri="{BB962C8B-B14F-4D97-AF65-F5344CB8AC3E}">
        <p14:creationId xmlns:p14="http://schemas.microsoft.com/office/powerpoint/2010/main" val="35365862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3" action="ppaction://hlinksldjump"/>
          </p:cNvPr>
          <p:cNvSpPr txBox="1"/>
          <p:nvPr/>
        </p:nvSpPr>
        <p:spPr>
          <a:xfrm>
            <a:off x="3709190" y="1269518"/>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itchFamily="18" charset="0"/>
            </a:endParaRPr>
          </a:p>
        </p:txBody>
      </p:sp>
      <p:sp>
        <p:nvSpPr>
          <p:cNvPr id="3" name="文本框 2">
            <a:hlinkClick r:id="rId4" action="ppaction://hlinksldjump"/>
          </p:cNvPr>
          <p:cNvSpPr txBox="1"/>
          <p:nvPr/>
        </p:nvSpPr>
        <p:spPr>
          <a:xfrm>
            <a:off x="3709188" y="2155549"/>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itchFamily="18" charset="0"/>
            </a:endParaRPr>
          </a:p>
        </p:txBody>
      </p:sp>
      <p:sp>
        <p:nvSpPr>
          <p:cNvPr id="18" name="文本框 17">
            <a:hlinkClick r:id="rId5" action="ppaction://hlinksldjump"/>
          </p:cNvPr>
          <p:cNvSpPr txBox="1"/>
          <p:nvPr/>
        </p:nvSpPr>
        <p:spPr>
          <a:xfrm>
            <a:off x="3709187" y="3037370"/>
            <a:ext cx="7285678" cy="584767"/>
          </a:xfrm>
          <a:prstGeom prst="rect">
            <a:avLst/>
          </a:prstGeom>
          <a:noFill/>
        </p:spPr>
        <p:txBody>
          <a:bodyPr wrap="square" lIns="91432" tIns="45716" rIns="91432" bIns="45716" rtlCol="0">
            <a:spAutoFit/>
          </a:bodyPr>
          <a:lstStyle/>
          <a:p>
            <a:r>
              <a:rPr lang="zh-CN" altLang="en-US" sz="3200" dirty="0">
                <a:solidFill>
                  <a:srgbClr val="7030A0"/>
                </a:solidFill>
                <a:latin typeface="方正大黑_GBK" panose="03000509000000000000" pitchFamily="65" charset="-122"/>
                <a:ea typeface="方正大黑_GBK" panose="03000509000000000000" pitchFamily="65" charset="-122"/>
                <a:cs typeface="Times New Roman" pitchFamily="18" charset="0"/>
              </a:rPr>
              <a:t>微专</a:t>
            </a:r>
            <a:r>
              <a:rPr lang="zh-CN" altLang="en-US" sz="3200" dirty="0" smtClean="0">
                <a:solidFill>
                  <a:srgbClr val="7030A0"/>
                </a:solidFill>
                <a:latin typeface="方正大黑_GBK" panose="03000509000000000000" pitchFamily="65" charset="-122"/>
                <a:ea typeface="方正大黑_GBK" panose="03000509000000000000" pitchFamily="65" charset="-122"/>
                <a:cs typeface="Times New Roman" pitchFamily="18" charset="0"/>
              </a:rPr>
              <a:t>题</a:t>
            </a:r>
            <a:endParaRPr lang="en-US" altLang="zh-CN" sz="3200" dirty="0">
              <a:solidFill>
                <a:srgbClr val="7030A0"/>
              </a:solidFill>
              <a:latin typeface="方正大黑_GBK" panose="03000509000000000000" pitchFamily="65" charset="-122"/>
              <a:ea typeface="方正大黑_GBK" panose="03000509000000000000" pitchFamily="65" charset="-122"/>
              <a:cs typeface="Times New Roman"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567401"/>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3"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grpSp>
        <p:nvGrpSpPr>
          <p:cNvPr id="44" name="组合 43"/>
          <p:cNvGrpSpPr/>
          <p:nvPr/>
        </p:nvGrpSpPr>
        <p:grpSpPr>
          <a:xfrm>
            <a:off x="2939668" y="2451526"/>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rId4"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grpSp>
        <p:nvGrpSpPr>
          <p:cNvPr id="47" name="组合 46"/>
          <p:cNvGrpSpPr/>
          <p:nvPr/>
        </p:nvGrpSpPr>
        <p:grpSpPr>
          <a:xfrm>
            <a:off x="2939668" y="3264182"/>
            <a:ext cx="8055197" cy="292168"/>
            <a:chOff x="4630" y="2578"/>
            <a:chExt cx="12687" cy="460"/>
          </a:xfrm>
        </p:grpSpPr>
        <p:cxnSp>
          <p:nvCxnSpPr>
            <p:cNvPr id="48" name="直接连接符 4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9" name="文本框 48">
              <a:hlinkClick r:id="rId5"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
        <p:nvSpPr>
          <p:cNvPr id="51" name="文本框 17">
            <a:hlinkClick r:id="rId6" action="ppaction://hlinksldjump"/>
          </p:cNvPr>
          <p:cNvSpPr txBox="1"/>
          <p:nvPr/>
        </p:nvSpPr>
        <p:spPr>
          <a:xfrm>
            <a:off x="3707446" y="469773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itchFamily="18" charset="0"/>
            </a:endParaRPr>
          </a:p>
        </p:txBody>
      </p:sp>
      <p:grpSp>
        <p:nvGrpSpPr>
          <p:cNvPr id="53" name="组合 52"/>
          <p:cNvGrpSpPr/>
          <p:nvPr/>
        </p:nvGrpSpPr>
        <p:grpSpPr>
          <a:xfrm>
            <a:off x="2950948" y="498295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rId6"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
        <p:nvSpPr>
          <p:cNvPr id="26" name="文本框 2">
            <a:hlinkClick r:id="rId7" action="ppaction://hlinksldjump"/>
          </p:cNvPr>
          <p:cNvSpPr txBox="1"/>
          <p:nvPr/>
        </p:nvSpPr>
        <p:spPr>
          <a:xfrm>
            <a:off x="3707446" y="386783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itchFamily="18" charset="0"/>
            </a:endParaRPr>
          </a:p>
        </p:txBody>
      </p:sp>
      <p:grpSp>
        <p:nvGrpSpPr>
          <p:cNvPr id="28" name="组合 27"/>
          <p:cNvGrpSpPr/>
          <p:nvPr/>
        </p:nvGrpSpPr>
        <p:grpSpPr>
          <a:xfrm>
            <a:off x="2937926" y="416381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7"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Tree>
    <p:extLst>
      <p:ext uri="{BB962C8B-B14F-4D97-AF65-F5344CB8AC3E}">
        <p14:creationId xmlns:p14="http://schemas.microsoft.com/office/powerpoint/2010/main" val="1725316866"/>
      </p:ext>
    </p:extLst>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879560355"/>
              </p:ext>
            </p:extLst>
          </p:nvPr>
        </p:nvGraphicFramePr>
        <p:xfrm>
          <a:off x="370346" y="1269554"/>
          <a:ext cx="11493500" cy="3619500"/>
        </p:xfrm>
        <a:graphic>
          <a:graphicData uri="http://schemas.openxmlformats.org/presentationml/2006/ole">
            <mc:AlternateContent xmlns:mc="http://schemas.openxmlformats.org/markup-compatibility/2006">
              <mc:Choice xmlns:v="urn:schemas-microsoft-com:vml" Requires="v">
                <p:oleObj spid="_x0000_s18525" name="Document" r:id="rId3" imgW="11484297" imgH="3622572" progId="Word.Document.8">
                  <p:embed/>
                </p:oleObj>
              </mc:Choice>
              <mc:Fallback>
                <p:oleObj name="Document" r:id="rId3" imgW="11484297" imgH="3622572" progId="Word.Document.8">
                  <p:embed/>
                  <p:pic>
                    <p:nvPicPr>
                      <p:cNvPr id="0" name=""/>
                      <p:cNvPicPr/>
                      <p:nvPr/>
                    </p:nvPicPr>
                    <p:blipFill>
                      <a:blip r:embed="rId4"/>
                      <a:stretch>
                        <a:fillRect/>
                      </a:stretch>
                    </p:blipFill>
                    <p:spPr>
                      <a:xfrm>
                        <a:off x="370346" y="1269554"/>
                        <a:ext cx="11493500" cy="3619500"/>
                      </a:xfrm>
                      <a:prstGeom prst="rect">
                        <a:avLst/>
                      </a:prstGeom>
                    </p:spPr>
                  </p:pic>
                </p:oleObj>
              </mc:Fallback>
            </mc:AlternateContent>
          </a:graphicData>
        </a:graphic>
      </p:graphicFrame>
    </p:spTree>
    <p:extLst>
      <p:ext uri="{BB962C8B-B14F-4D97-AF65-F5344CB8AC3E}">
        <p14:creationId xmlns:p14="http://schemas.microsoft.com/office/powerpoint/2010/main" val="35005810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5436" y="1705666"/>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537785807"/>
              </p:ext>
            </p:extLst>
          </p:nvPr>
        </p:nvGraphicFramePr>
        <p:xfrm>
          <a:off x="381000" y="819504"/>
          <a:ext cx="11493500" cy="2832100"/>
        </p:xfrm>
        <a:graphic>
          <a:graphicData uri="http://schemas.openxmlformats.org/presentationml/2006/ole">
            <mc:AlternateContent xmlns:mc="http://schemas.openxmlformats.org/markup-compatibility/2006">
              <mc:Choice xmlns:v="urn:schemas-microsoft-com:vml" Requires="v">
                <p:oleObj spid="_x0000_s19638" name="Document" r:id="rId3" imgW="11484297" imgH="2838438" progId="Word.Document.8">
                  <p:embed/>
                </p:oleObj>
              </mc:Choice>
              <mc:Fallback>
                <p:oleObj name="Document" r:id="rId3" imgW="11484297" imgH="2838438" progId="Word.Document.8">
                  <p:embed/>
                  <p:pic>
                    <p:nvPicPr>
                      <p:cNvPr id="0" name=""/>
                      <p:cNvPicPr/>
                      <p:nvPr/>
                    </p:nvPicPr>
                    <p:blipFill>
                      <a:blip r:embed="rId4"/>
                      <a:stretch>
                        <a:fillRect/>
                      </a:stretch>
                    </p:blipFill>
                    <p:spPr>
                      <a:xfrm>
                        <a:off x="381000" y="819504"/>
                        <a:ext cx="11493500" cy="28321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352526380"/>
              </p:ext>
            </p:extLst>
          </p:nvPr>
        </p:nvGraphicFramePr>
        <p:xfrm>
          <a:off x="784616" y="3643648"/>
          <a:ext cx="10769600" cy="1460500"/>
        </p:xfrm>
        <a:graphic>
          <a:graphicData uri="http://schemas.openxmlformats.org/presentationml/2006/ole">
            <mc:AlternateContent xmlns:mc="http://schemas.openxmlformats.org/markup-compatibility/2006">
              <mc:Choice xmlns:v="urn:schemas-microsoft-com:vml" Requires="v">
                <p:oleObj spid="_x0000_s19639" name="Document" r:id="rId5" imgW="10764190" imgH="1460262" progId="Word.Document.8">
                  <p:embed/>
                </p:oleObj>
              </mc:Choice>
              <mc:Fallback>
                <p:oleObj name="Document" r:id="rId5" imgW="10764190" imgH="1460262" progId="Word.Document.8">
                  <p:embed/>
                  <p:pic>
                    <p:nvPicPr>
                      <p:cNvPr id="0" name=""/>
                      <p:cNvPicPr/>
                      <p:nvPr/>
                    </p:nvPicPr>
                    <p:blipFill>
                      <a:blip r:embed="rId6"/>
                      <a:stretch>
                        <a:fillRect/>
                      </a:stretch>
                    </p:blipFill>
                    <p:spPr>
                      <a:xfrm>
                        <a:off x="784616" y="3643648"/>
                        <a:ext cx="10769600" cy="1460500"/>
                      </a:xfrm>
                      <a:prstGeom prst="rect">
                        <a:avLst/>
                      </a:prstGeom>
                    </p:spPr>
                  </p:pic>
                </p:oleObj>
              </mc:Fallback>
            </mc:AlternateContent>
          </a:graphicData>
        </a:graphic>
      </p:graphicFrame>
    </p:spTree>
    <p:extLst>
      <p:ext uri="{BB962C8B-B14F-4D97-AF65-F5344CB8AC3E}">
        <p14:creationId xmlns:p14="http://schemas.microsoft.com/office/powerpoint/2010/main" val="299977728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四川成都高一期末</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下列说法正确的是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03238" y="1446382"/>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将</a:t>
            </a:r>
            <a:r>
              <a:rPr lang="en-US" altLang="zh-CN" sz="2600" kern="100" dirty="0">
                <a:latin typeface="Times New Roman"/>
                <a:ea typeface="微软雅黑"/>
                <a:cs typeface="Courier New"/>
              </a:rPr>
              <a:t>44.8 L</a:t>
            </a:r>
            <a:r>
              <a:rPr lang="zh-CN" altLang="zh-CN" sz="2600" kern="100" dirty="0">
                <a:latin typeface="Times New Roman"/>
                <a:ea typeface="微软雅黑"/>
                <a:cs typeface="Times New Roman"/>
              </a:rPr>
              <a:t>的</a:t>
            </a:r>
            <a:r>
              <a:rPr lang="en-US" altLang="zh-CN" sz="2600" kern="100" dirty="0" err="1">
                <a:latin typeface="Times New Roman"/>
                <a:ea typeface="微软雅黑"/>
                <a:cs typeface="Courier New"/>
              </a:rPr>
              <a:t>HCl</a:t>
            </a:r>
            <a:r>
              <a:rPr lang="zh-CN" altLang="zh-CN" sz="2600" kern="100" dirty="0">
                <a:latin typeface="Times New Roman"/>
                <a:ea typeface="微软雅黑"/>
                <a:cs typeface="Times New Roman"/>
              </a:rPr>
              <a:t>气体溶于水配成</a:t>
            </a:r>
            <a:r>
              <a:rPr lang="en-US" altLang="zh-CN" sz="2600" kern="100" dirty="0">
                <a:latin typeface="Times New Roman"/>
                <a:ea typeface="微软雅黑"/>
                <a:cs typeface="Courier New"/>
              </a:rPr>
              <a:t>1 L</a:t>
            </a:r>
            <a:r>
              <a:rPr lang="zh-CN" altLang="zh-CN" sz="2600" kern="100" dirty="0">
                <a:latin typeface="Times New Roman"/>
                <a:ea typeface="微软雅黑"/>
                <a:cs typeface="Times New Roman"/>
              </a:rPr>
              <a:t>溶液，溶液的浓度为</a:t>
            </a:r>
            <a:r>
              <a:rPr lang="en-US" altLang="zh-CN" sz="2600" kern="100" dirty="0">
                <a:latin typeface="Times New Roman"/>
                <a:ea typeface="微软雅黑"/>
                <a:cs typeface="Courier New"/>
              </a:rPr>
              <a:t>2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/L</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B.2 L 0.2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/L</a:t>
            </a:r>
            <a:r>
              <a:rPr lang="zh-CN" altLang="zh-CN" sz="2600" kern="100" dirty="0">
                <a:latin typeface="Times New Roman"/>
                <a:ea typeface="微软雅黑"/>
                <a:cs typeface="Times New Roman"/>
              </a:rPr>
              <a:t>的</a:t>
            </a:r>
            <a:r>
              <a:rPr lang="en-US" altLang="zh-CN" sz="2600" kern="100" dirty="0" err="1">
                <a:latin typeface="Times New Roman"/>
                <a:ea typeface="微软雅黑"/>
                <a:cs typeface="Courier New"/>
              </a:rPr>
              <a:t>NaCl</a:t>
            </a:r>
            <a:r>
              <a:rPr lang="zh-CN" altLang="zh-CN" sz="2600" kern="100" dirty="0">
                <a:latin typeface="Times New Roman"/>
                <a:ea typeface="微软雅黑"/>
                <a:cs typeface="Times New Roman"/>
              </a:rPr>
              <a:t>溶液与</a:t>
            </a:r>
            <a:r>
              <a:rPr lang="en-US" altLang="zh-CN" sz="2600" kern="100" dirty="0">
                <a:latin typeface="Times New Roman"/>
                <a:ea typeface="微软雅黑"/>
                <a:cs typeface="Courier New"/>
              </a:rPr>
              <a:t>5 L 0.4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/L</a:t>
            </a:r>
            <a:r>
              <a:rPr lang="zh-CN" altLang="zh-CN" sz="2600" kern="100" dirty="0">
                <a:latin typeface="Times New Roman"/>
                <a:ea typeface="微软雅黑"/>
                <a:cs typeface="Times New Roman"/>
              </a:rPr>
              <a:t>的</a:t>
            </a:r>
            <a:r>
              <a:rPr lang="en-US" altLang="zh-CN" sz="2600" kern="100" dirty="0" err="1">
                <a:latin typeface="Times New Roman"/>
                <a:ea typeface="微软雅黑"/>
                <a:cs typeface="Courier New"/>
              </a:rPr>
              <a:t>NaCl</a:t>
            </a:r>
            <a:r>
              <a:rPr lang="zh-CN" altLang="zh-CN" sz="2600" kern="100" dirty="0">
                <a:latin typeface="Times New Roman"/>
                <a:ea typeface="微软雅黑"/>
                <a:cs typeface="Times New Roman"/>
              </a:rPr>
              <a:t>溶液的</a:t>
            </a:r>
            <a:r>
              <a:rPr lang="en-US" altLang="zh-CN" sz="2600" kern="100" dirty="0" err="1">
                <a:latin typeface="Times New Roman"/>
                <a:ea typeface="微软雅黑"/>
                <a:cs typeface="Courier New"/>
              </a:rPr>
              <a:t>Cl</a:t>
            </a:r>
            <a:r>
              <a:rPr lang="en-US" altLang="zh-CN" sz="2600" kern="100" baseline="30000" dirty="0">
                <a:latin typeface="Times New Roman"/>
                <a:ea typeface="微软雅黑"/>
                <a:cs typeface="Courier New"/>
              </a:rPr>
              <a:t>-</a:t>
            </a:r>
            <a:r>
              <a:rPr lang="zh-CN" altLang="zh-CN" sz="2600" kern="100" dirty="0">
                <a:latin typeface="Times New Roman"/>
                <a:ea typeface="微软雅黑"/>
                <a:cs typeface="Times New Roman"/>
              </a:rPr>
              <a:t>浓度之比为</a:t>
            </a:r>
            <a:r>
              <a:rPr lang="en-US" altLang="zh-CN" sz="2600" kern="100" dirty="0">
                <a:latin typeface="Times New Roman"/>
                <a:ea typeface="微软雅黑"/>
                <a:cs typeface="Courier New"/>
              </a:rPr>
              <a:t>1</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将</a:t>
            </a:r>
            <a:r>
              <a:rPr lang="en-US" altLang="zh-CN" sz="2600" kern="100" dirty="0">
                <a:latin typeface="Times New Roman"/>
                <a:ea typeface="微软雅黑"/>
                <a:cs typeface="Courier New"/>
              </a:rPr>
              <a:t>40 g </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固体溶解在</a:t>
            </a:r>
            <a:r>
              <a:rPr lang="en-US" altLang="zh-CN" sz="2600" kern="100" dirty="0">
                <a:latin typeface="Times New Roman"/>
                <a:ea typeface="微软雅黑"/>
                <a:cs typeface="Courier New"/>
              </a:rPr>
              <a:t>1 L</a:t>
            </a:r>
            <a:r>
              <a:rPr lang="zh-CN" altLang="zh-CN" sz="2600" kern="100" dirty="0">
                <a:latin typeface="Times New Roman"/>
                <a:ea typeface="微软雅黑"/>
                <a:cs typeface="Times New Roman"/>
              </a:rPr>
              <a:t>水中，所得溶液的浓度恰好是</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/L</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用</a:t>
            </a:r>
            <a:r>
              <a:rPr lang="en-US" altLang="zh-CN" sz="2600" kern="100" dirty="0">
                <a:latin typeface="Times New Roman"/>
                <a:ea typeface="微软雅黑"/>
                <a:cs typeface="Courier New"/>
              </a:rPr>
              <a:t>CuSO</a:t>
            </a:r>
            <a:r>
              <a:rPr lang="en-US" altLang="zh-CN" sz="2600" kern="100" baseline="-25000" dirty="0">
                <a:latin typeface="Times New Roman"/>
                <a:ea typeface="微软雅黑"/>
                <a:cs typeface="Courier New"/>
              </a:rPr>
              <a:t>4</a:t>
            </a:r>
            <a:r>
              <a:rPr lang="en-US" altLang="zh-CN" sz="2600" kern="100" dirty="0">
                <a:latin typeface="Times New Roman"/>
                <a:ea typeface="微软雅黑"/>
                <a:cs typeface="Courier New"/>
              </a:rPr>
              <a:t>·5H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配制</a:t>
            </a:r>
            <a:r>
              <a:rPr lang="en-US" altLang="zh-CN" sz="2600" kern="100" dirty="0">
                <a:latin typeface="Times New Roman"/>
                <a:ea typeface="微软雅黑"/>
                <a:cs typeface="Courier New"/>
              </a:rPr>
              <a:t>0.1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/L</a:t>
            </a:r>
            <a:r>
              <a:rPr lang="zh-CN" altLang="zh-CN" sz="2600" kern="100" dirty="0">
                <a:latin typeface="Times New Roman"/>
                <a:ea typeface="微软雅黑"/>
                <a:cs typeface="Times New Roman"/>
              </a:rPr>
              <a:t>的</a:t>
            </a:r>
            <a:r>
              <a:rPr lang="en-US" altLang="zh-CN" sz="2600" kern="100" dirty="0">
                <a:latin typeface="Times New Roman"/>
                <a:ea typeface="微软雅黑"/>
                <a:cs typeface="Courier New"/>
              </a:rPr>
              <a:t>CuSO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a:t>
            </a:r>
            <a:r>
              <a:rPr lang="en-US" altLang="zh-CN" sz="2600" kern="100" dirty="0">
                <a:latin typeface="Times New Roman"/>
                <a:ea typeface="微软雅黑"/>
                <a:cs typeface="Courier New"/>
              </a:rPr>
              <a:t>100 mL</a:t>
            </a:r>
            <a:r>
              <a:rPr lang="zh-CN" altLang="zh-CN" sz="2600" kern="100" dirty="0">
                <a:latin typeface="Times New Roman"/>
                <a:ea typeface="微软雅黑"/>
                <a:cs typeface="Times New Roman"/>
              </a:rPr>
              <a:t>，需称取固体质量为</a:t>
            </a:r>
            <a:r>
              <a:rPr lang="en-US" altLang="zh-CN" sz="2600" kern="100" dirty="0">
                <a:latin typeface="Times New Roman"/>
                <a:ea typeface="微软雅黑"/>
                <a:cs typeface="Courier New"/>
              </a:rPr>
              <a:t>1.6 </a:t>
            </a:r>
            <a:r>
              <a:rPr lang="en-US" altLang="zh-CN" sz="2600" kern="100" dirty="0" smtClean="0">
                <a:latin typeface="Times New Roman"/>
                <a:ea typeface="微软雅黑"/>
                <a:cs typeface="Courier New"/>
              </a:rPr>
              <a:t>g</a:t>
            </a:r>
            <a:endParaRPr lang="zh-CN" altLang="zh-CN" sz="1050" kern="100" dirty="0">
              <a:latin typeface="宋体"/>
              <a:cs typeface="Courier New"/>
            </a:endParaRPr>
          </a:p>
        </p:txBody>
      </p:sp>
      <p:sp>
        <p:nvSpPr>
          <p:cNvPr id="8" name="TextBox 7"/>
          <p:cNvSpPr txBox="1"/>
          <p:nvPr/>
        </p:nvSpPr>
        <p:spPr>
          <a:xfrm>
            <a:off x="7130321" y="895576"/>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5005810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1781" y="1461924"/>
            <a:ext cx="11654075" cy="304799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不知道气体是否为标准状况，无法计算</a:t>
            </a:r>
            <a:r>
              <a:rPr lang="en-US" altLang="zh-CN" sz="2600" b="1" kern="100" dirty="0" err="1">
                <a:solidFill>
                  <a:srgbClr val="0000FF"/>
                </a:solidFill>
                <a:latin typeface="Times New Roman"/>
                <a:ea typeface="仿宋_GB2312"/>
                <a:cs typeface="Courier New"/>
              </a:rPr>
              <a:t>HCl</a:t>
            </a:r>
            <a:r>
              <a:rPr lang="zh-CN" altLang="zh-CN" sz="2600" b="1" kern="100" dirty="0">
                <a:solidFill>
                  <a:srgbClr val="0000FF"/>
                </a:solidFill>
                <a:latin typeface="Times New Roman"/>
                <a:ea typeface="仿宋_GB2312"/>
                <a:cs typeface="Times New Roman"/>
              </a:rPr>
              <a:t>气体的物质的量，</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 </a:t>
            </a:r>
            <a:r>
              <a:rPr lang="en-US" altLang="zh-CN" sz="2600" b="1" kern="100" dirty="0" smtClean="0">
                <a:solidFill>
                  <a:srgbClr val="0000FF"/>
                </a:solidFill>
                <a:latin typeface="Times New Roman"/>
                <a:ea typeface="仿宋_GB2312"/>
                <a:cs typeface="Courier New"/>
              </a:rPr>
              <a:t/>
            </a:r>
            <a:br>
              <a:rPr lang="en-US" altLang="zh-CN" sz="2600" b="1" kern="100" dirty="0" smtClean="0">
                <a:solidFill>
                  <a:srgbClr val="0000FF"/>
                </a:solidFill>
                <a:latin typeface="Times New Roman"/>
                <a:ea typeface="仿宋_GB2312"/>
                <a:cs typeface="Courier New"/>
              </a:rPr>
            </a:br>
            <a:r>
              <a:rPr lang="en-US" altLang="zh-CN" sz="2600" b="1" kern="100" dirty="0" smtClean="0">
                <a:solidFill>
                  <a:srgbClr val="0000FF"/>
                </a:solidFill>
                <a:latin typeface="Times New Roman"/>
                <a:ea typeface="仿宋_GB2312"/>
                <a:cs typeface="Courier New"/>
              </a:rPr>
              <a:t>2 </a:t>
            </a:r>
            <a:r>
              <a:rPr lang="en-US" altLang="zh-CN" sz="2600" b="1" kern="100" dirty="0">
                <a:solidFill>
                  <a:srgbClr val="0000FF"/>
                </a:solidFill>
                <a:latin typeface="Times New Roman"/>
                <a:ea typeface="仿宋_GB2312"/>
                <a:cs typeface="Courier New"/>
              </a:rPr>
              <a:t>L 0.2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/L</a:t>
            </a:r>
            <a:r>
              <a:rPr lang="zh-CN" altLang="zh-CN" sz="2600" b="1" kern="100" dirty="0">
                <a:solidFill>
                  <a:srgbClr val="0000FF"/>
                </a:solidFill>
                <a:latin typeface="Times New Roman"/>
                <a:ea typeface="仿宋_GB2312"/>
                <a:cs typeface="Times New Roman"/>
              </a:rPr>
              <a:t>的</a:t>
            </a:r>
            <a:r>
              <a:rPr lang="en-US" altLang="zh-CN" sz="2600" b="1" kern="100" dirty="0" err="1">
                <a:solidFill>
                  <a:srgbClr val="0000FF"/>
                </a:solidFill>
                <a:latin typeface="Times New Roman"/>
                <a:ea typeface="仿宋_GB2312"/>
                <a:cs typeface="Courier New"/>
              </a:rPr>
              <a:t>NaCl</a:t>
            </a:r>
            <a:r>
              <a:rPr lang="zh-CN" altLang="zh-CN" sz="2600" b="1" kern="100" dirty="0">
                <a:solidFill>
                  <a:srgbClr val="0000FF"/>
                </a:solidFill>
                <a:latin typeface="Times New Roman"/>
                <a:ea typeface="仿宋_GB2312"/>
                <a:cs typeface="Times New Roman"/>
              </a:rPr>
              <a:t>溶液与</a:t>
            </a:r>
            <a:r>
              <a:rPr lang="en-US" altLang="zh-CN" sz="2600" b="1" kern="100" dirty="0">
                <a:solidFill>
                  <a:srgbClr val="0000FF"/>
                </a:solidFill>
                <a:latin typeface="Times New Roman"/>
                <a:ea typeface="仿宋_GB2312"/>
                <a:cs typeface="Courier New"/>
              </a:rPr>
              <a:t>5 L 0.4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/L</a:t>
            </a:r>
            <a:r>
              <a:rPr lang="zh-CN" altLang="zh-CN" sz="2600" b="1" kern="100" dirty="0">
                <a:solidFill>
                  <a:srgbClr val="0000FF"/>
                </a:solidFill>
                <a:latin typeface="Times New Roman"/>
                <a:ea typeface="仿宋_GB2312"/>
                <a:cs typeface="Times New Roman"/>
              </a:rPr>
              <a:t>的</a:t>
            </a:r>
            <a:r>
              <a:rPr lang="en-US" altLang="zh-CN" sz="2600" b="1" kern="100" dirty="0" err="1">
                <a:solidFill>
                  <a:srgbClr val="0000FF"/>
                </a:solidFill>
                <a:latin typeface="Times New Roman"/>
                <a:ea typeface="仿宋_GB2312"/>
                <a:cs typeface="Courier New"/>
              </a:rPr>
              <a:t>NaCl</a:t>
            </a:r>
            <a:r>
              <a:rPr lang="zh-CN" altLang="zh-CN" sz="2600" b="1" kern="100" dirty="0">
                <a:solidFill>
                  <a:srgbClr val="0000FF"/>
                </a:solidFill>
                <a:latin typeface="Times New Roman"/>
                <a:ea typeface="仿宋_GB2312"/>
                <a:cs typeface="Times New Roman"/>
              </a:rPr>
              <a:t>溶液的</a:t>
            </a:r>
            <a:r>
              <a:rPr lang="en-US" altLang="zh-CN" sz="2600" b="1" kern="100" dirty="0" err="1">
                <a:solidFill>
                  <a:srgbClr val="0000FF"/>
                </a:solidFill>
                <a:latin typeface="Times New Roman"/>
                <a:ea typeface="仿宋_GB2312"/>
                <a:cs typeface="Courier New"/>
              </a:rPr>
              <a:t>Cl</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浓度之比</a:t>
            </a:r>
            <a:r>
              <a:rPr lang="zh-CN" altLang="zh-CN" sz="2600" b="1" kern="100" dirty="0" smtClean="0">
                <a:solidFill>
                  <a:srgbClr val="0000FF"/>
                </a:solidFill>
                <a:latin typeface="Times New Roman"/>
                <a:ea typeface="仿宋_GB2312"/>
                <a:cs typeface="Times New Roman"/>
              </a:rPr>
              <a:t>为</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en-US" altLang="zh-CN" sz="2600" b="1" kern="100" dirty="0" smtClean="0">
                <a:solidFill>
                  <a:srgbClr val="0000FF"/>
                </a:solidFill>
                <a:latin typeface="Times New Roman"/>
                <a:ea typeface="仿宋_GB2312"/>
                <a:cs typeface="Courier New"/>
              </a:rPr>
              <a:t>0.2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/L</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0.4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 1</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2, B</a:t>
            </a:r>
            <a:r>
              <a:rPr lang="zh-CN" altLang="zh-CN" sz="2600" b="1" kern="100" dirty="0">
                <a:solidFill>
                  <a:srgbClr val="0000FF"/>
                </a:solidFill>
                <a:latin typeface="Times New Roman"/>
                <a:ea typeface="仿宋_GB2312"/>
                <a:cs typeface="Times New Roman"/>
              </a:rPr>
              <a:t>正确；将</a:t>
            </a:r>
            <a:r>
              <a:rPr lang="en-US" altLang="zh-CN" sz="2600" b="1" kern="100" dirty="0">
                <a:solidFill>
                  <a:srgbClr val="0000FF"/>
                </a:solidFill>
                <a:latin typeface="Times New Roman"/>
                <a:ea typeface="仿宋_GB2312"/>
                <a:cs typeface="Courier New"/>
              </a:rPr>
              <a:t>40 g </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固体溶解在</a:t>
            </a:r>
            <a:r>
              <a:rPr lang="en-US" altLang="zh-CN" sz="2600" b="1" kern="100" dirty="0">
                <a:solidFill>
                  <a:srgbClr val="0000FF"/>
                </a:solidFill>
                <a:latin typeface="Times New Roman"/>
                <a:ea typeface="仿宋_GB2312"/>
                <a:cs typeface="Courier New"/>
              </a:rPr>
              <a:t>1 L</a:t>
            </a:r>
            <a:r>
              <a:rPr lang="zh-CN" altLang="zh-CN" sz="2600" b="1" kern="100" dirty="0">
                <a:solidFill>
                  <a:srgbClr val="0000FF"/>
                </a:solidFill>
                <a:latin typeface="Times New Roman"/>
                <a:ea typeface="仿宋_GB2312"/>
                <a:cs typeface="Times New Roman"/>
              </a:rPr>
              <a:t>水中，溶液的体积不等于</a:t>
            </a:r>
            <a:r>
              <a:rPr lang="en-US" altLang="zh-CN" sz="2600" b="1" kern="100" dirty="0">
                <a:solidFill>
                  <a:srgbClr val="0000FF"/>
                </a:solidFill>
                <a:latin typeface="Times New Roman"/>
                <a:ea typeface="仿宋_GB2312"/>
                <a:cs typeface="Courier New"/>
              </a:rPr>
              <a:t>1 L, C</a:t>
            </a:r>
            <a:r>
              <a:rPr lang="zh-CN" altLang="zh-CN" sz="2600" b="1" kern="100" dirty="0">
                <a:solidFill>
                  <a:srgbClr val="0000FF"/>
                </a:solidFill>
                <a:latin typeface="Times New Roman"/>
                <a:ea typeface="仿宋_GB2312"/>
                <a:cs typeface="Times New Roman"/>
              </a:rPr>
              <a:t>错误；应称取</a:t>
            </a:r>
            <a:r>
              <a:rPr lang="en-US" altLang="zh-CN" sz="2600" b="1" kern="100" dirty="0">
                <a:solidFill>
                  <a:srgbClr val="0000FF"/>
                </a:solidFill>
                <a:latin typeface="Times New Roman"/>
                <a:ea typeface="仿宋_GB2312"/>
                <a:cs typeface="Courier New"/>
              </a:rPr>
              <a:t>0.1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/L</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0.1 L</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250 g·mol</a:t>
            </a:r>
            <a:r>
              <a:rPr lang="en-US" altLang="zh-CN" sz="2600" b="1" kern="100" baseline="30000" dirty="0">
                <a:solidFill>
                  <a:srgbClr val="0000FF"/>
                </a:solidFill>
                <a:latin typeface="Times New Roman"/>
                <a:ea typeface="仿宋_GB2312"/>
                <a:cs typeface="Courier New"/>
              </a:rPr>
              <a:t>-1</a:t>
            </a:r>
            <a:r>
              <a:rPr lang="en-US" altLang="zh-CN" sz="2600" b="1" kern="100" dirty="0">
                <a:solidFill>
                  <a:srgbClr val="0000FF"/>
                </a:solidFill>
                <a:latin typeface="Times New Roman"/>
                <a:ea typeface="仿宋_GB2312"/>
                <a:cs typeface="Courier New"/>
              </a:rPr>
              <a:t> </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2.5 g CuSO</a:t>
            </a:r>
            <a:r>
              <a:rPr lang="en-US" altLang="zh-CN" sz="2600" b="1" kern="100" baseline="-25000" dirty="0">
                <a:solidFill>
                  <a:srgbClr val="0000FF"/>
                </a:solidFill>
                <a:latin typeface="Times New Roman"/>
                <a:ea typeface="仿宋_GB2312"/>
                <a:cs typeface="Courier New"/>
              </a:rPr>
              <a:t>4</a:t>
            </a:r>
            <a:r>
              <a:rPr lang="en-US" altLang="zh-CN" sz="2600" b="1" kern="100" dirty="0">
                <a:solidFill>
                  <a:srgbClr val="0000FF"/>
                </a:solidFill>
                <a:latin typeface="Times New Roman"/>
                <a:ea typeface="仿宋_GB2312"/>
                <a:cs typeface="Courier New"/>
              </a:rPr>
              <a:t>·5H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99977728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60418" y="612490"/>
            <a:ext cx="11654075"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itchFamily="34" charset="0"/>
                <a:ea typeface="宋体" pitchFamily="2" charset="-122"/>
              </a:defRPr>
            </a:lvl1pPr>
            <a:lvl2pPr marL="742950" indent="-285750" eaLnBrk="0" hangingPunct="0">
              <a:tabLst>
                <a:tab pos="2609850" algn="l"/>
              </a:tabLst>
              <a:defRPr>
                <a:solidFill>
                  <a:schemeClr val="tx1"/>
                </a:solidFill>
                <a:latin typeface="Calibri" pitchFamily="34" charset="0"/>
                <a:ea typeface="宋体" pitchFamily="2" charset="-122"/>
              </a:defRPr>
            </a:lvl2pPr>
            <a:lvl3pPr marL="1143000" indent="-228600" eaLnBrk="0" hangingPunct="0">
              <a:tabLst>
                <a:tab pos="2609850" algn="l"/>
              </a:tabLst>
              <a:defRPr>
                <a:solidFill>
                  <a:schemeClr val="tx1"/>
                </a:solidFill>
                <a:latin typeface="Calibri" pitchFamily="34" charset="0"/>
                <a:ea typeface="宋体" pitchFamily="2" charset="-122"/>
              </a:defRPr>
            </a:lvl3pPr>
            <a:lvl4pPr marL="1600200" indent="-228600" eaLnBrk="0" hangingPunct="0">
              <a:tabLst>
                <a:tab pos="2609850" algn="l"/>
              </a:tabLst>
              <a:defRPr>
                <a:solidFill>
                  <a:schemeClr val="tx1"/>
                </a:solidFill>
                <a:latin typeface="Calibri" pitchFamily="34" charset="0"/>
                <a:ea typeface="宋体" pitchFamily="2" charset="-122"/>
              </a:defRPr>
            </a:lvl4pPr>
            <a:lvl5pPr marL="2057400" indent="-228600" eaLnBrk="0" hangingPunct="0">
              <a:tabLst>
                <a:tab pos="260985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9pPr>
          </a:lstStyle>
          <a:p>
            <a:pPr algn="ctr">
              <a:lnSpc>
                <a:spcPct val="150000"/>
              </a:lnSpc>
              <a:spcAft>
                <a:spcPts val="0"/>
              </a:spcAft>
              <a:tabLst>
                <a:tab pos="1620520" algn="l"/>
              </a:tabLst>
              <a:defRPr/>
            </a:pPr>
            <a:r>
              <a:rPr lang="zh-CN" altLang="en-US" sz="2800" b="1" kern="100" dirty="0">
                <a:latin typeface="黑体" pitchFamily="2" charset="-122"/>
                <a:ea typeface="黑体" pitchFamily="2" charset="-122"/>
                <a:cs typeface="Courier New"/>
              </a:rPr>
              <a:t>二、一定物质的量浓度溶液的配制操作及误差分析</a:t>
            </a:r>
            <a:endParaRPr lang="zh-CN" altLang="zh-CN" sz="2800" b="1" kern="100" dirty="0" smtClean="0">
              <a:latin typeface="黑体" pitchFamily="2" charset="-122"/>
              <a:ea typeface="黑体" pitchFamily="2" charset="-122"/>
              <a:cs typeface="Courier New"/>
            </a:endParaRPr>
          </a:p>
        </p:txBody>
      </p:sp>
      <p:sp>
        <p:nvSpPr>
          <p:cNvPr id="8" name="矩形 7"/>
          <p:cNvSpPr/>
          <p:nvPr/>
        </p:nvSpPr>
        <p:spPr>
          <a:xfrm>
            <a:off x="260418" y="2169654"/>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容量瓶使用的四个</a:t>
            </a:r>
            <a:r>
              <a:rPr lang="en-US" altLang="zh-CN" sz="2600" kern="100" dirty="0">
                <a:latin typeface="宋体"/>
                <a:ea typeface="微软雅黑"/>
                <a:cs typeface="Times New Roman"/>
              </a:rPr>
              <a:t>“</a:t>
            </a:r>
            <a:r>
              <a:rPr lang="zh-CN" altLang="zh-CN" sz="2600" kern="100" dirty="0">
                <a:latin typeface="Times New Roman"/>
                <a:ea typeface="黑体"/>
                <a:cs typeface="Times New Roman"/>
              </a:rPr>
              <a:t>操作</a:t>
            </a:r>
            <a:r>
              <a:rPr lang="en-US" altLang="zh-CN" sz="2600" kern="100" dirty="0">
                <a:latin typeface="宋体"/>
                <a:ea typeface="微软雅黑"/>
                <a:cs typeface="Times New Roman"/>
              </a:rPr>
              <a:t>”</a:t>
            </a:r>
            <a:endParaRPr lang="zh-CN" altLang="zh-CN" sz="1050" kern="100" dirty="0">
              <a:effectLst/>
              <a:latin typeface="宋体"/>
              <a:cs typeface="Courier New"/>
            </a:endParaRPr>
          </a:p>
        </p:txBody>
      </p:sp>
      <p:pic>
        <p:nvPicPr>
          <p:cNvPr id="9" name="Picture 2" descr="核心归纳"/>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0811" y="1445971"/>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2" descr="xx9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4826" y="2934739"/>
            <a:ext cx="6968014" cy="361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2114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641753"/>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一定物质的量浓度溶液的配制</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一定物质的量浓度溶液配制操作步骤及所用仪</a:t>
            </a:r>
            <a:r>
              <a:rPr lang="zh-CN" altLang="zh-CN" sz="2600" kern="100" dirty="0" smtClean="0">
                <a:latin typeface="Times New Roman"/>
                <a:ea typeface="微软雅黑"/>
                <a:cs typeface="Times New Roman"/>
              </a:rPr>
              <a:t>器</a:t>
            </a:r>
            <a:endParaRPr lang="zh-CN" altLang="zh-CN" sz="1050" kern="100" dirty="0">
              <a:latin typeface="宋体"/>
              <a:cs typeface="Courier New"/>
            </a:endParaRPr>
          </a:p>
        </p:txBody>
      </p:sp>
      <p:pic>
        <p:nvPicPr>
          <p:cNvPr id="21506" name="Picture 2" descr="xx10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9781" y="2259664"/>
            <a:ext cx="7285056" cy="320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83822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448125169"/>
              </p:ext>
            </p:extLst>
          </p:nvPr>
        </p:nvGraphicFramePr>
        <p:xfrm>
          <a:off x="381000" y="504469"/>
          <a:ext cx="11493500" cy="3594100"/>
        </p:xfrm>
        <a:graphic>
          <a:graphicData uri="http://schemas.openxmlformats.org/presentationml/2006/ole">
            <mc:AlternateContent xmlns:mc="http://schemas.openxmlformats.org/markup-compatibility/2006">
              <mc:Choice xmlns:v="urn:schemas-microsoft-com:vml" Requires="v">
                <p:oleObj spid="_x0000_s22618" name="Document" r:id="rId3" imgW="11484297" imgH="3604211" progId="Word.Document.8">
                  <p:embed/>
                </p:oleObj>
              </mc:Choice>
              <mc:Fallback>
                <p:oleObj name="Document" r:id="rId3" imgW="11484297" imgH="3604211" progId="Word.Document.8">
                  <p:embed/>
                  <p:pic>
                    <p:nvPicPr>
                      <p:cNvPr id="0" name=""/>
                      <p:cNvPicPr/>
                      <p:nvPr/>
                    </p:nvPicPr>
                    <p:blipFill>
                      <a:blip r:embed="rId4"/>
                      <a:stretch>
                        <a:fillRect/>
                      </a:stretch>
                    </p:blipFill>
                    <p:spPr>
                      <a:xfrm>
                        <a:off x="381000" y="504469"/>
                        <a:ext cx="11493500" cy="3594100"/>
                      </a:xfrm>
                      <a:prstGeom prst="rect">
                        <a:avLst/>
                      </a:prstGeom>
                    </p:spPr>
                  </p:pic>
                </p:oleObj>
              </mc:Fallback>
            </mc:AlternateContent>
          </a:graphicData>
        </a:graphic>
      </p:graphicFrame>
      <p:pic>
        <p:nvPicPr>
          <p:cNvPr id="22530" name="Picture 2" descr="xx10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23487" y="3969854"/>
            <a:ext cx="4771616" cy="206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23683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2136395"/>
            <a:ext cx="11654075"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仰视刻度线</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如图</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：加水量高于基准线</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刻度线</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，溶液体积偏大，</a:t>
            </a:r>
            <a:r>
              <a:rPr lang="en-US" altLang="zh-CN" sz="2600" i="1" kern="100" dirty="0">
                <a:latin typeface="Times New Roman"/>
                <a:ea typeface="微软雅黑"/>
                <a:cs typeface="Courier New"/>
              </a:rPr>
              <a:t>c</a:t>
            </a:r>
            <a:r>
              <a:rPr lang="zh-CN" altLang="zh-CN" sz="2600" kern="100" dirty="0">
                <a:latin typeface="Times New Roman"/>
                <a:ea typeface="微软雅黑"/>
                <a:cs typeface="Times New Roman"/>
              </a:rPr>
              <a:t>偏低。</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俯视刻度线</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如图</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：加水量低于基准线</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刻度线</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，溶液体积偏小，</a:t>
            </a:r>
            <a:r>
              <a:rPr lang="en-US" altLang="zh-CN" sz="2600" i="1" kern="100" dirty="0">
                <a:latin typeface="Times New Roman"/>
                <a:ea typeface="微软雅黑"/>
                <a:cs typeface="Courier New"/>
              </a:rPr>
              <a:t>c</a:t>
            </a:r>
            <a:r>
              <a:rPr lang="zh-CN" altLang="zh-CN" sz="2600" kern="100" dirty="0">
                <a:latin typeface="Times New Roman"/>
                <a:ea typeface="微软雅黑"/>
                <a:cs typeface="Times New Roman"/>
              </a:rPr>
              <a:t>偏高</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0904715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误差分析示例</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latin typeface="Times New Roman"/>
                <a:ea typeface="微软雅黑"/>
                <a:cs typeface="Times New Roman"/>
              </a:rPr>
              <a:t>配制</a:t>
            </a:r>
            <a:r>
              <a:rPr lang="en-US" altLang="zh-CN" sz="2600" kern="100" dirty="0">
                <a:latin typeface="Times New Roman"/>
                <a:ea typeface="微软雅黑"/>
                <a:cs typeface="Courier New"/>
              </a:rPr>
              <a:t>100 mL 1.00 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a:t>
            </a:r>
            <a:r>
              <a:rPr lang="zh-CN" altLang="zh-CN" sz="2600" kern="100" dirty="0">
                <a:latin typeface="Times New Roman"/>
                <a:ea typeface="微软雅黑"/>
                <a:cs typeface="Times New Roman"/>
              </a:rPr>
              <a:t>氯化钠溶液常出现的误</a:t>
            </a:r>
            <a:r>
              <a:rPr lang="zh-CN" altLang="zh-CN" sz="2600" kern="100" dirty="0" smtClean="0">
                <a:latin typeface="Times New Roman"/>
                <a:ea typeface="微软雅黑"/>
                <a:cs typeface="Times New Roman"/>
              </a:rPr>
              <a:t>差</a:t>
            </a:r>
            <a:endParaRPr lang="zh-CN" altLang="zh-CN" sz="1050" kern="100" dirty="0">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1634412189"/>
              </p:ext>
            </p:extLst>
          </p:nvPr>
        </p:nvGraphicFramePr>
        <p:xfrm>
          <a:off x="649601" y="2349674"/>
          <a:ext cx="10126125" cy="3621171"/>
        </p:xfrm>
        <a:graphic>
          <a:graphicData uri="http://schemas.openxmlformats.org/drawingml/2006/table">
            <a:tbl>
              <a:tblPr/>
              <a:tblGrid>
                <a:gridCol w="1380387"/>
                <a:gridCol w="6389714"/>
                <a:gridCol w="822308"/>
                <a:gridCol w="766858"/>
                <a:gridCol w="766858"/>
              </a:tblGrid>
              <a:tr h="765085">
                <a:tc gridSpan="2">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能引起误差的一些操作</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lnSpc>
                          <a:spcPct val="150000"/>
                        </a:lnSpc>
                        <a:spcAft>
                          <a:spcPts val="0"/>
                        </a:spcAft>
                        <a:tabLst>
                          <a:tab pos="3510915" algn="l"/>
                        </a:tabLst>
                      </a:pPr>
                      <a:r>
                        <a:rPr lang="en-US" sz="2300" i="1" kern="100">
                          <a:effectLst/>
                          <a:latin typeface="Times New Roman"/>
                          <a:ea typeface="微软雅黑"/>
                          <a:cs typeface="Courier New"/>
                        </a:rPr>
                        <a:t>m</a:t>
                      </a:r>
                      <a:r>
                        <a:rPr lang="en-US" sz="2300" kern="100" baseline="-25000">
                          <a:effectLst/>
                          <a:latin typeface="Times New Roman"/>
                          <a:ea typeface="微软雅黑"/>
                          <a:cs typeface="Courier New"/>
                        </a:rPr>
                        <a:t>B</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i="1" kern="100">
                          <a:effectLst/>
                          <a:latin typeface="Times New Roman"/>
                          <a:ea typeface="微软雅黑"/>
                          <a:cs typeface="Courier New"/>
                        </a:rPr>
                        <a:t>V</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300" i="1" kern="100">
                          <a:effectLst/>
                          <a:latin typeface="Times New Roman"/>
                          <a:ea typeface="微软雅黑"/>
                          <a:cs typeface="Courier New"/>
                        </a:rPr>
                        <a:t>c</a:t>
                      </a:r>
                      <a:r>
                        <a:rPr lang="en-US" sz="2300" kern="100" baseline="-25000">
                          <a:effectLst/>
                          <a:latin typeface="Times New Roman"/>
                          <a:ea typeface="微软雅黑"/>
                          <a:cs typeface="Courier New"/>
                        </a:rPr>
                        <a:t>B</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8932">
                <a:tc rowSpan="3">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托盘</a:t>
                      </a:r>
                      <a:endParaRPr lang="zh-CN" sz="2300" kern="100">
                        <a:effectLst/>
                        <a:latin typeface="宋体"/>
                        <a:cs typeface="Courier New"/>
                      </a:endParaRPr>
                    </a:p>
                    <a:p>
                      <a:pPr algn="ctr">
                        <a:lnSpc>
                          <a:spcPct val="150000"/>
                        </a:lnSpc>
                        <a:spcAft>
                          <a:spcPts val="0"/>
                        </a:spcAft>
                        <a:tabLst>
                          <a:tab pos="3510915" algn="l"/>
                        </a:tabLst>
                      </a:pPr>
                      <a:r>
                        <a:rPr lang="zh-CN" sz="2300" kern="100">
                          <a:effectLst/>
                          <a:latin typeface="Times New Roman"/>
                          <a:ea typeface="微软雅黑"/>
                          <a:cs typeface="Times New Roman"/>
                        </a:rPr>
                        <a:t>天平</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dirty="0">
                          <a:effectLst/>
                          <a:latin typeface="Times New Roman"/>
                          <a:ea typeface="微软雅黑"/>
                          <a:cs typeface="Times New Roman"/>
                        </a:rPr>
                        <a:t>天平的砝码上有其他物质或已生锈</a:t>
                      </a:r>
                      <a:endParaRPr lang="zh-CN" sz="2300" kern="100" dirty="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增大</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不变</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偏大</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8577">
                <a:tc vMerge="1">
                  <a:txBody>
                    <a:bodyPr/>
                    <a:lstStyle/>
                    <a:p>
                      <a:endParaRPr lang="zh-CN" altLang="en-US"/>
                    </a:p>
                  </a:txBody>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药品、砝码左右位置颠倒，且使用了游码</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减小</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不变</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偏小</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8577">
                <a:tc vMerge="1">
                  <a:txBody>
                    <a:bodyPr/>
                    <a:lstStyle/>
                    <a:p>
                      <a:endParaRPr lang="zh-CN" altLang="en-US"/>
                    </a:p>
                  </a:txBody>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称量易潮解的物质</a:t>
                      </a:r>
                      <a:r>
                        <a:rPr lang="en-US" sz="2300" kern="100">
                          <a:effectLst/>
                          <a:latin typeface="Times New Roman"/>
                          <a:ea typeface="微软雅黑"/>
                          <a:cs typeface="Courier New"/>
                        </a:rPr>
                        <a:t>(</a:t>
                      </a:r>
                      <a:r>
                        <a:rPr lang="zh-CN" sz="2300" kern="100">
                          <a:effectLst/>
                          <a:latin typeface="Times New Roman"/>
                          <a:ea typeface="微软雅黑"/>
                          <a:cs typeface="Times New Roman"/>
                        </a:rPr>
                        <a:t>如</a:t>
                      </a:r>
                      <a:r>
                        <a:rPr lang="en-US" sz="2300" kern="100">
                          <a:effectLst/>
                          <a:latin typeface="Times New Roman"/>
                          <a:ea typeface="微软雅黑"/>
                          <a:cs typeface="Courier New"/>
                        </a:rPr>
                        <a:t>NaOH</a:t>
                      </a:r>
                      <a:r>
                        <a:rPr lang="zh-CN" sz="2300" kern="100">
                          <a:effectLst/>
                          <a:latin typeface="Times New Roman"/>
                          <a:ea typeface="微软雅黑"/>
                          <a:cs typeface="Times New Roman"/>
                        </a:rPr>
                        <a:t>放置时间过长</a:t>
                      </a:r>
                      <a:r>
                        <a:rPr lang="en-US" sz="2300" kern="100">
                          <a:effectLst/>
                          <a:latin typeface="Times New Roman"/>
                          <a:ea typeface="微软雅黑"/>
                          <a:cs typeface="Courier New"/>
                        </a:rPr>
                        <a:t>)</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减小</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不变</a:t>
                      </a:r>
                      <a:endParaRPr lang="zh-CN" sz="23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dirty="0">
                          <a:effectLst/>
                          <a:latin typeface="Times New Roman"/>
                          <a:ea typeface="微软雅黑"/>
                          <a:cs typeface="Times New Roman"/>
                        </a:rPr>
                        <a:t>偏小</a:t>
                      </a:r>
                      <a:endParaRPr lang="zh-CN" sz="2300" kern="100" dirty="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5115903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95883635"/>
              </p:ext>
            </p:extLst>
          </p:nvPr>
        </p:nvGraphicFramePr>
        <p:xfrm>
          <a:off x="859932" y="923531"/>
          <a:ext cx="10275834" cy="4621498"/>
        </p:xfrm>
        <a:graphic>
          <a:graphicData uri="http://schemas.openxmlformats.org/drawingml/2006/table">
            <a:tbl>
              <a:tblPr/>
              <a:tblGrid>
                <a:gridCol w="1077340"/>
                <a:gridCol w="5818462"/>
                <a:gridCol w="1179712"/>
                <a:gridCol w="1100160"/>
                <a:gridCol w="1100160"/>
              </a:tblGrid>
              <a:tr h="496456">
                <a:tc rowSpan="2">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烧杯和</a:t>
                      </a:r>
                      <a:endParaRPr lang="zh-CN" sz="2300" kern="100">
                        <a:effectLst/>
                        <a:latin typeface="宋体"/>
                        <a:cs typeface="Courier New"/>
                      </a:endParaRPr>
                    </a:p>
                    <a:p>
                      <a:pPr algn="ctr">
                        <a:lnSpc>
                          <a:spcPct val="150000"/>
                        </a:lnSpc>
                        <a:spcAft>
                          <a:spcPts val="0"/>
                        </a:spcAft>
                        <a:tabLst>
                          <a:tab pos="3510915" algn="l"/>
                        </a:tabLst>
                      </a:pPr>
                      <a:r>
                        <a:rPr lang="zh-CN" sz="2300" kern="100">
                          <a:effectLst/>
                          <a:latin typeface="Times New Roman"/>
                          <a:ea typeface="微软雅黑"/>
                          <a:cs typeface="Times New Roman"/>
                        </a:rPr>
                        <a:t>玻璃棒</a:t>
                      </a:r>
                      <a:endParaRPr lang="zh-CN" sz="2300" kern="100">
                        <a:effectLst/>
                        <a:latin typeface="宋体"/>
                        <a:cs typeface="Courier New"/>
                      </a:endParaRPr>
                    </a:p>
                  </a:txBody>
                  <a:tcPr marL="27495" marR="27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300" kern="100">
                          <a:effectLst/>
                          <a:latin typeface="Times New Roman"/>
                          <a:ea typeface="微软雅黑"/>
                          <a:cs typeface="Times New Roman"/>
                        </a:rPr>
                        <a:t>搅拌时部分液体溅出</a:t>
                      </a:r>
                      <a:endParaRPr lang="zh-CN" sz="2300" kern="10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dirty="0">
                          <a:effectLst/>
                          <a:latin typeface="Times New Roman"/>
                          <a:ea typeface="微软雅黑"/>
                          <a:cs typeface="Times New Roman"/>
                        </a:rPr>
                        <a:t>减小</a:t>
                      </a:r>
                      <a:endParaRPr lang="zh-CN" sz="2300" kern="100" dirty="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a:effectLst/>
                          <a:latin typeface="Times New Roman"/>
                          <a:ea typeface="微软雅黑"/>
                          <a:cs typeface="Times New Roman"/>
                        </a:rPr>
                        <a:t>不变</a:t>
                      </a:r>
                      <a:endParaRPr lang="zh-CN" sz="2300" kern="10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a:effectLst/>
                          <a:latin typeface="Times New Roman"/>
                          <a:ea typeface="微软雅黑"/>
                          <a:cs typeface="Times New Roman"/>
                        </a:rPr>
                        <a:t>偏小</a:t>
                      </a:r>
                      <a:endParaRPr lang="zh-CN" sz="2300" kern="10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456">
                <a:tc vMerge="1">
                  <a:txBody>
                    <a:bodyPr/>
                    <a:lstStyle/>
                    <a:p>
                      <a:endParaRPr lang="zh-CN" altLang="en-US"/>
                    </a:p>
                  </a:txBody>
                  <a:tcPr/>
                </a:tc>
                <a:tc>
                  <a:txBody>
                    <a:bodyPr/>
                    <a:lstStyle/>
                    <a:p>
                      <a:pPr algn="just">
                        <a:lnSpc>
                          <a:spcPct val="150000"/>
                        </a:lnSpc>
                        <a:spcAft>
                          <a:spcPts val="0"/>
                        </a:spcAft>
                      </a:pPr>
                      <a:r>
                        <a:rPr lang="zh-CN" sz="2300" kern="100" dirty="0">
                          <a:effectLst/>
                          <a:latin typeface="Times New Roman"/>
                          <a:ea typeface="微软雅黑"/>
                          <a:cs typeface="Times New Roman"/>
                        </a:rPr>
                        <a:t>未洗涤烧杯和玻璃棒</a:t>
                      </a:r>
                      <a:endParaRPr lang="zh-CN" sz="2300" kern="100" dirty="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dirty="0">
                          <a:effectLst/>
                          <a:latin typeface="Times New Roman"/>
                          <a:ea typeface="微软雅黑"/>
                          <a:cs typeface="Times New Roman"/>
                        </a:rPr>
                        <a:t>减小</a:t>
                      </a:r>
                      <a:endParaRPr lang="zh-CN" sz="2300" kern="100" dirty="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dirty="0">
                          <a:effectLst/>
                          <a:latin typeface="Times New Roman"/>
                          <a:ea typeface="微软雅黑"/>
                          <a:cs typeface="Times New Roman"/>
                        </a:rPr>
                        <a:t>不变</a:t>
                      </a:r>
                      <a:endParaRPr lang="zh-CN" sz="2300" kern="100" dirty="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a:effectLst/>
                          <a:latin typeface="Times New Roman"/>
                          <a:ea typeface="微软雅黑"/>
                          <a:cs typeface="Times New Roman"/>
                        </a:rPr>
                        <a:t>偏小</a:t>
                      </a:r>
                      <a:endParaRPr lang="zh-CN" sz="2300" kern="10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8640">
                <a:tc rowSpan="5">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容量瓶</a:t>
                      </a:r>
                      <a:endParaRPr lang="zh-CN" sz="2300" kern="100">
                        <a:effectLst/>
                        <a:latin typeface="宋体"/>
                        <a:cs typeface="Courier New"/>
                      </a:endParaRPr>
                    </a:p>
                  </a:txBody>
                  <a:tcPr marL="27495" marR="27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300" kern="100" dirty="0">
                          <a:effectLst/>
                          <a:latin typeface="Times New Roman"/>
                          <a:ea typeface="微软雅黑"/>
                          <a:cs typeface="Times New Roman"/>
                        </a:rPr>
                        <a:t>溶液未冷却到室温就注入容量瓶定容</a:t>
                      </a:r>
                      <a:endParaRPr lang="zh-CN" sz="2300" kern="100" dirty="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a:effectLst/>
                          <a:latin typeface="Times New Roman"/>
                          <a:ea typeface="微软雅黑"/>
                          <a:cs typeface="Times New Roman"/>
                        </a:rPr>
                        <a:t>不变</a:t>
                      </a:r>
                      <a:endParaRPr lang="zh-CN" sz="2300" kern="10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dirty="0">
                          <a:effectLst/>
                          <a:latin typeface="Times New Roman"/>
                          <a:ea typeface="微软雅黑"/>
                          <a:cs typeface="Times New Roman"/>
                        </a:rPr>
                        <a:t>减小</a:t>
                      </a:r>
                      <a:endParaRPr lang="zh-CN" sz="2300" kern="100" dirty="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a:effectLst/>
                          <a:latin typeface="Times New Roman"/>
                          <a:ea typeface="微软雅黑"/>
                          <a:cs typeface="Times New Roman"/>
                        </a:rPr>
                        <a:t>偏大</a:t>
                      </a:r>
                      <a:endParaRPr lang="zh-CN" sz="2300" kern="10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5846">
                <a:tc vMerge="1">
                  <a:txBody>
                    <a:bodyPr/>
                    <a:lstStyle/>
                    <a:p>
                      <a:endParaRPr lang="zh-CN" altLang="en-US"/>
                    </a:p>
                  </a:txBody>
                  <a:tcPr/>
                </a:tc>
                <a:tc>
                  <a:txBody>
                    <a:bodyPr/>
                    <a:lstStyle/>
                    <a:p>
                      <a:pPr algn="just">
                        <a:lnSpc>
                          <a:spcPct val="150000"/>
                        </a:lnSpc>
                        <a:spcAft>
                          <a:spcPts val="0"/>
                        </a:spcAft>
                      </a:pPr>
                      <a:r>
                        <a:rPr lang="zh-CN" sz="2300" kern="100">
                          <a:effectLst/>
                          <a:latin typeface="Times New Roman"/>
                          <a:ea typeface="微软雅黑"/>
                          <a:cs typeface="Times New Roman"/>
                        </a:rPr>
                        <a:t>向容量瓶转移溶液时有少量液体流出</a:t>
                      </a:r>
                      <a:endParaRPr lang="zh-CN" sz="2300" kern="10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a:effectLst/>
                          <a:latin typeface="Times New Roman"/>
                          <a:ea typeface="微软雅黑"/>
                          <a:cs typeface="Times New Roman"/>
                        </a:rPr>
                        <a:t>减小</a:t>
                      </a:r>
                      <a:endParaRPr lang="zh-CN" sz="2300" kern="10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a:effectLst/>
                          <a:latin typeface="Times New Roman"/>
                          <a:ea typeface="微软雅黑"/>
                          <a:cs typeface="Times New Roman"/>
                        </a:rPr>
                        <a:t>不变</a:t>
                      </a:r>
                      <a:endParaRPr lang="zh-CN" sz="2300" kern="10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dirty="0">
                          <a:effectLst/>
                          <a:latin typeface="Times New Roman"/>
                          <a:ea typeface="微软雅黑"/>
                          <a:cs typeface="Times New Roman"/>
                        </a:rPr>
                        <a:t>偏小</a:t>
                      </a:r>
                      <a:endParaRPr lang="zh-CN" sz="2300" kern="100" dirty="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3892">
                <a:tc vMerge="1">
                  <a:txBody>
                    <a:bodyPr/>
                    <a:lstStyle/>
                    <a:p>
                      <a:endParaRPr lang="zh-CN" altLang="en-US"/>
                    </a:p>
                  </a:txBody>
                  <a:tcPr/>
                </a:tc>
                <a:tc>
                  <a:txBody>
                    <a:bodyPr/>
                    <a:lstStyle/>
                    <a:p>
                      <a:pPr algn="just">
                        <a:lnSpc>
                          <a:spcPct val="150000"/>
                        </a:lnSpc>
                        <a:spcAft>
                          <a:spcPts val="0"/>
                        </a:spcAft>
                      </a:pPr>
                      <a:r>
                        <a:rPr lang="zh-CN" sz="2300" kern="100">
                          <a:effectLst/>
                          <a:latin typeface="Times New Roman"/>
                          <a:ea typeface="微软雅黑"/>
                          <a:cs typeface="Times New Roman"/>
                        </a:rPr>
                        <a:t>定容时，水加多了，用滴管吸出</a:t>
                      </a:r>
                      <a:endParaRPr lang="zh-CN" sz="2300" kern="10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a:effectLst/>
                          <a:latin typeface="Times New Roman"/>
                          <a:ea typeface="微软雅黑"/>
                          <a:cs typeface="Times New Roman"/>
                        </a:rPr>
                        <a:t>减小</a:t>
                      </a:r>
                      <a:endParaRPr lang="zh-CN" sz="2300" kern="10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a:effectLst/>
                          <a:latin typeface="Times New Roman"/>
                          <a:ea typeface="微软雅黑"/>
                          <a:cs typeface="Times New Roman"/>
                        </a:rPr>
                        <a:t>不变</a:t>
                      </a:r>
                      <a:endParaRPr lang="zh-CN" sz="2300" kern="10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dirty="0">
                          <a:effectLst/>
                          <a:latin typeface="Times New Roman"/>
                          <a:ea typeface="微软雅黑"/>
                          <a:cs typeface="Times New Roman"/>
                        </a:rPr>
                        <a:t>偏小</a:t>
                      </a:r>
                      <a:endParaRPr lang="zh-CN" sz="2300" kern="100" dirty="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456">
                <a:tc vMerge="1">
                  <a:txBody>
                    <a:bodyPr/>
                    <a:lstStyle/>
                    <a:p>
                      <a:endParaRPr lang="zh-CN" altLang="en-US"/>
                    </a:p>
                  </a:txBody>
                  <a:tcPr/>
                </a:tc>
                <a:tc>
                  <a:txBody>
                    <a:bodyPr/>
                    <a:lstStyle/>
                    <a:p>
                      <a:pPr algn="just">
                        <a:lnSpc>
                          <a:spcPct val="150000"/>
                        </a:lnSpc>
                        <a:spcAft>
                          <a:spcPts val="0"/>
                        </a:spcAft>
                      </a:pPr>
                      <a:r>
                        <a:rPr lang="zh-CN" sz="2300" kern="100">
                          <a:effectLst/>
                          <a:latin typeface="Times New Roman"/>
                          <a:ea typeface="微软雅黑"/>
                          <a:cs typeface="Times New Roman"/>
                        </a:rPr>
                        <a:t>定容时，俯视刻度线</a:t>
                      </a:r>
                      <a:endParaRPr lang="zh-CN" sz="2300" kern="10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a:effectLst/>
                          <a:latin typeface="Times New Roman"/>
                          <a:ea typeface="微软雅黑"/>
                          <a:cs typeface="Times New Roman"/>
                        </a:rPr>
                        <a:t>不变</a:t>
                      </a:r>
                      <a:endParaRPr lang="zh-CN" sz="2300" kern="10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a:effectLst/>
                          <a:latin typeface="Times New Roman"/>
                          <a:ea typeface="微软雅黑"/>
                          <a:cs typeface="Times New Roman"/>
                        </a:rPr>
                        <a:t>减小</a:t>
                      </a:r>
                      <a:endParaRPr lang="zh-CN" sz="2300" kern="10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dirty="0">
                          <a:effectLst/>
                          <a:latin typeface="Times New Roman"/>
                          <a:ea typeface="微软雅黑"/>
                          <a:cs typeface="Times New Roman"/>
                        </a:rPr>
                        <a:t>偏大</a:t>
                      </a:r>
                      <a:endParaRPr lang="zh-CN" sz="2300" kern="100" dirty="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456">
                <a:tc vMerge="1">
                  <a:txBody>
                    <a:bodyPr/>
                    <a:lstStyle/>
                    <a:p>
                      <a:endParaRPr lang="zh-CN" altLang="en-US"/>
                    </a:p>
                  </a:txBody>
                  <a:tcPr/>
                </a:tc>
                <a:tc>
                  <a:txBody>
                    <a:bodyPr/>
                    <a:lstStyle/>
                    <a:p>
                      <a:pPr algn="just">
                        <a:lnSpc>
                          <a:spcPct val="150000"/>
                        </a:lnSpc>
                        <a:spcAft>
                          <a:spcPts val="0"/>
                        </a:spcAft>
                      </a:pPr>
                      <a:r>
                        <a:rPr lang="zh-CN" sz="2300" kern="100">
                          <a:effectLst/>
                          <a:latin typeface="Times New Roman"/>
                          <a:ea typeface="微软雅黑"/>
                          <a:cs typeface="Times New Roman"/>
                        </a:rPr>
                        <a:t>定容时，仰视刻度线</a:t>
                      </a:r>
                      <a:endParaRPr lang="zh-CN" sz="2300" kern="10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a:effectLst/>
                          <a:latin typeface="Times New Roman"/>
                          <a:ea typeface="微软雅黑"/>
                          <a:cs typeface="Times New Roman"/>
                        </a:rPr>
                        <a:t>不变</a:t>
                      </a:r>
                      <a:endParaRPr lang="zh-CN" sz="2300" kern="10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a:effectLst/>
                          <a:latin typeface="Times New Roman"/>
                          <a:ea typeface="微软雅黑"/>
                          <a:cs typeface="Times New Roman"/>
                        </a:rPr>
                        <a:t>增大</a:t>
                      </a:r>
                      <a:endParaRPr lang="zh-CN" sz="2300" kern="10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300" kern="100" dirty="0">
                          <a:effectLst/>
                          <a:latin typeface="Times New Roman"/>
                          <a:ea typeface="微软雅黑"/>
                          <a:cs typeface="Times New Roman"/>
                        </a:rPr>
                        <a:t>偏小</a:t>
                      </a:r>
                      <a:endParaRPr lang="zh-CN" sz="2300" kern="100" dirty="0">
                        <a:effectLst/>
                        <a:latin typeface="宋体"/>
                        <a:cs typeface="Courier New"/>
                      </a:endParaRPr>
                    </a:p>
                  </a:txBody>
                  <a:tcPr marL="27495" marR="27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801907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精确配制</a:t>
            </a:r>
            <a:r>
              <a:rPr lang="en-US" altLang="zh-CN" sz="2600" kern="100" dirty="0">
                <a:latin typeface="Times New Roman"/>
                <a:ea typeface="微软雅黑"/>
                <a:cs typeface="Courier New"/>
              </a:rPr>
              <a:t>250 mL</a:t>
            </a:r>
            <a:r>
              <a:rPr lang="zh-CN" altLang="zh-CN" sz="2600" kern="100" dirty="0">
                <a:latin typeface="Times New Roman"/>
                <a:ea typeface="微软雅黑"/>
                <a:cs typeface="Times New Roman"/>
              </a:rPr>
              <a:t>一定物质的量浓度的</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溶液，下列实验操作正确</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2571528"/>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选择仪器时，使用</a:t>
            </a:r>
            <a:r>
              <a:rPr lang="en-US" altLang="zh-CN" sz="2600" kern="100" dirty="0">
                <a:latin typeface="Times New Roman"/>
                <a:ea typeface="微软雅黑"/>
                <a:cs typeface="Courier New"/>
              </a:rPr>
              <a:t>500 mL</a:t>
            </a:r>
            <a:r>
              <a:rPr lang="zh-CN" altLang="zh-CN" sz="2600" kern="100" dirty="0">
                <a:latin typeface="Times New Roman"/>
                <a:ea typeface="微软雅黑"/>
                <a:cs typeface="Times New Roman"/>
              </a:rPr>
              <a:t>容量瓶</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将称量好的氢氧化钠固体放入容量瓶中，加入少量水溶解</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在烧杯中溶解氢氧化钠固体后，立即将所得溶液注入容量瓶中</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将烧杯中的氢氧化钠溶液注入未经干燥的洁净容量瓶中</a:t>
            </a:r>
            <a:endParaRPr lang="zh-CN" altLang="zh-CN" sz="1050" kern="100" dirty="0">
              <a:effectLst/>
              <a:latin typeface="宋体"/>
              <a:cs typeface="Courier New"/>
            </a:endParaRPr>
          </a:p>
        </p:txBody>
      </p:sp>
      <p:sp>
        <p:nvSpPr>
          <p:cNvPr id="8" name="TextBox 7"/>
          <p:cNvSpPr txBox="1"/>
          <p:nvPr/>
        </p:nvSpPr>
        <p:spPr>
          <a:xfrm>
            <a:off x="1279671" y="201461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1602" name="Picture 2" descr="实践应用"/>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5022" y="750139"/>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95152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21715"/>
            <a:ext cx="11654075" cy="305318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配制</a:t>
            </a:r>
            <a:r>
              <a:rPr lang="en-US" altLang="zh-CN" sz="2600" b="1" kern="100" dirty="0">
                <a:solidFill>
                  <a:srgbClr val="0000FF"/>
                </a:solidFill>
                <a:latin typeface="Times New Roman"/>
                <a:ea typeface="仿宋_GB2312"/>
                <a:cs typeface="Courier New"/>
              </a:rPr>
              <a:t>250 mL</a:t>
            </a:r>
            <a:r>
              <a:rPr lang="zh-CN" altLang="zh-CN" sz="2600" b="1" kern="100" dirty="0">
                <a:solidFill>
                  <a:srgbClr val="0000FF"/>
                </a:solidFill>
                <a:latin typeface="Times New Roman"/>
                <a:ea typeface="仿宋_GB2312"/>
                <a:cs typeface="Times New Roman"/>
              </a:rPr>
              <a:t>一定物质的量浓度的</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溶液需选择</a:t>
            </a:r>
            <a:r>
              <a:rPr lang="en-US" altLang="zh-CN" sz="2600" b="1" kern="100" dirty="0">
                <a:solidFill>
                  <a:srgbClr val="0000FF"/>
                </a:solidFill>
                <a:latin typeface="Times New Roman"/>
                <a:ea typeface="仿宋_GB2312"/>
                <a:cs typeface="Courier New"/>
              </a:rPr>
              <a:t>250 mL</a:t>
            </a:r>
            <a:r>
              <a:rPr lang="zh-CN" altLang="zh-CN" sz="2600" b="1" kern="100" dirty="0">
                <a:solidFill>
                  <a:srgbClr val="0000FF"/>
                </a:solidFill>
                <a:latin typeface="Times New Roman"/>
                <a:ea typeface="仿宋_GB2312"/>
                <a:cs typeface="Times New Roman"/>
              </a:rPr>
              <a:t>容量瓶，</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错误；将称量好的</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固体在烧杯中溶解，待冷却到室温后再转移到容量瓶中，不可在容量瓶中直接溶解，故</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错误；所用容量瓶无需干燥，但必须洁净，</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正确。</a:t>
            </a:r>
            <a:endParaRPr lang="zh-CN" altLang="zh-CN" sz="1050" kern="100" dirty="0">
              <a:latin typeface="宋体"/>
              <a:cs typeface="Courier New"/>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Tree>
    <p:extLst>
      <p:ext uri="{BB962C8B-B14F-4D97-AF65-F5344CB8AC3E}">
        <p14:creationId xmlns:p14="http://schemas.microsoft.com/office/powerpoint/2010/main" val="5322601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6.</a:t>
            </a:r>
            <a:r>
              <a:rPr lang="zh-CN" altLang="zh-CN" sz="2600" kern="100" dirty="0">
                <a:latin typeface="Times New Roman"/>
                <a:ea typeface="微软雅黑"/>
                <a:cs typeface="Times New Roman"/>
              </a:rPr>
              <a:t>下列配制的溶液浓度偏大的是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1446382"/>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配制稀盐酸用量筒量取浓盐酸时俯视刻度线</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配制稀盐酸定容时，仰视容量瓶刻度线</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称量</a:t>
            </a:r>
            <a:r>
              <a:rPr lang="en-US" altLang="zh-CN" sz="2600" kern="100" dirty="0">
                <a:latin typeface="Times New Roman"/>
                <a:ea typeface="微软雅黑"/>
                <a:cs typeface="Courier New"/>
              </a:rPr>
              <a:t>4.0 g </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配制</a:t>
            </a:r>
            <a:r>
              <a:rPr lang="en-US" altLang="zh-CN" sz="2600" kern="100" dirty="0">
                <a:latin typeface="Times New Roman"/>
                <a:ea typeface="微软雅黑"/>
                <a:cs typeface="Courier New"/>
              </a:rPr>
              <a:t>1 000 mL 0.1 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溶液时，砝码错误放左盘</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err="1">
                <a:latin typeface="Times New Roman"/>
                <a:ea typeface="微软雅黑"/>
                <a:cs typeface="Courier New"/>
              </a:rPr>
              <a:t>D.NaOH</a:t>
            </a:r>
            <a:r>
              <a:rPr lang="zh-CN" altLang="zh-CN" sz="2600" kern="100" dirty="0">
                <a:latin typeface="Times New Roman"/>
                <a:ea typeface="微软雅黑"/>
                <a:cs typeface="Times New Roman"/>
              </a:rPr>
              <a:t>溶解后未经冷却即注入容量瓶并加蒸馏水至刻度</a:t>
            </a:r>
            <a:r>
              <a:rPr lang="zh-CN" altLang="zh-CN" sz="2600" kern="100" dirty="0" smtClean="0">
                <a:latin typeface="Times New Roman"/>
                <a:ea typeface="微软雅黑"/>
                <a:cs typeface="Times New Roman"/>
              </a:rPr>
              <a:t>线</a:t>
            </a:r>
            <a:endParaRPr lang="zh-CN" altLang="zh-CN" sz="1050" kern="100" dirty="0">
              <a:latin typeface="宋体"/>
              <a:cs typeface="Courier New"/>
            </a:endParaRPr>
          </a:p>
        </p:txBody>
      </p:sp>
      <p:sp>
        <p:nvSpPr>
          <p:cNvPr id="8" name="TextBox 7"/>
          <p:cNvSpPr txBox="1"/>
          <p:nvPr/>
        </p:nvSpPr>
        <p:spPr>
          <a:xfrm>
            <a:off x="5150101" y="875908"/>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666799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1781" y="1239689"/>
            <a:ext cx="11654075" cy="363026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项，俯视刻度线，将会使量取的盐酸的体积小于计算值，导致浓度偏小；</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项，定容时仰视容量瓶刻度线，将会导致加水量增多，使溶液浓度偏小；</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项，由于所称</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固体的质量为整数，不需要移动游码，故称得固体</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的质量是准确的，不会影响要配制溶液的浓度；</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项，因溶解放热，若不冷却至室温即转移并定容会使容量瓶中的溶液在冷却后液面低于刻度线，导致所配溶液浓度偏大</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7425338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14459"/>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7.</a:t>
            </a:r>
            <a:r>
              <a:rPr lang="zh-CN" altLang="zh-CN" sz="2600" kern="100" dirty="0">
                <a:latin typeface="Times New Roman"/>
                <a:ea typeface="微软雅黑"/>
                <a:cs typeface="Times New Roman"/>
              </a:rPr>
              <a:t>实验室需配制</a:t>
            </a:r>
            <a:r>
              <a:rPr lang="en-US" altLang="zh-CN" sz="2600" kern="100" dirty="0">
                <a:latin typeface="Times New Roman"/>
                <a:ea typeface="微软雅黑"/>
                <a:cs typeface="Courier New"/>
              </a:rPr>
              <a:t>250 mL 0.1 mol·L</a:t>
            </a:r>
            <a:r>
              <a:rPr lang="en-US" altLang="zh-CN" sz="2600" kern="100" baseline="30000" dirty="0">
                <a:latin typeface="Times New Roman"/>
                <a:ea typeface="微软雅黑"/>
                <a:cs typeface="Courier New"/>
              </a:rPr>
              <a:t>-1</a:t>
            </a:r>
            <a:r>
              <a:rPr lang="zh-CN" altLang="zh-CN" sz="2600" kern="100" dirty="0">
                <a:latin typeface="Times New Roman"/>
                <a:ea typeface="微软雅黑"/>
                <a:cs typeface="Times New Roman"/>
              </a:rPr>
              <a:t>的</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溶液，回答下列问题</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7" name="矩形 6"/>
          <p:cNvSpPr/>
          <p:nvPr/>
        </p:nvSpPr>
        <p:spPr>
          <a:xfrm>
            <a:off x="516880" y="1044550"/>
            <a:ext cx="11397613" cy="552456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用托盘天平称量时，实际应称取</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的质量为</a:t>
            </a:r>
            <a:r>
              <a:rPr lang="en-US" altLang="zh-CN" sz="2600" kern="100" dirty="0">
                <a:latin typeface="Times New Roman"/>
                <a:ea typeface="微软雅黑"/>
                <a:cs typeface="Courier New"/>
              </a:rPr>
              <a:t>________ g</a:t>
            </a:r>
            <a:r>
              <a:rPr lang="zh-CN" altLang="zh-CN" sz="2600" kern="100" dirty="0">
                <a:latin typeface="Times New Roman"/>
                <a:ea typeface="微软雅黑"/>
                <a:cs typeface="Times New Roman"/>
              </a:rPr>
              <a:t>，应选用容量瓶的规格为</a:t>
            </a:r>
            <a:r>
              <a:rPr lang="en-US" altLang="zh-CN" sz="2600" kern="100" dirty="0">
                <a:latin typeface="Times New Roman"/>
                <a:ea typeface="微软雅黑"/>
                <a:cs typeface="Courier New"/>
              </a:rPr>
              <a:t>________ mL</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配制时，正确的操作顺序是</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用字母表示，每个字母只能用一次</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用</a:t>
            </a:r>
            <a:r>
              <a:rPr lang="en-US" altLang="zh-CN" sz="2600" kern="100" dirty="0">
                <a:latin typeface="Times New Roman"/>
                <a:ea typeface="微软雅黑"/>
                <a:cs typeface="Courier New"/>
              </a:rPr>
              <a:t>30 mL</a:t>
            </a:r>
            <a:r>
              <a:rPr lang="zh-CN" altLang="zh-CN" sz="2600" kern="100" dirty="0">
                <a:latin typeface="Times New Roman"/>
                <a:ea typeface="微软雅黑"/>
                <a:cs typeface="Times New Roman"/>
              </a:rPr>
              <a:t>水洗涤烧杯、玻璃棒</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次，将洗涤液均注入容量瓶，振荡</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将准确称量的</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固体倒入烧杯中，再加适量水溶解</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将已冷却的溶液沿玻璃棒注入容量瓶</a:t>
            </a:r>
            <a:r>
              <a:rPr lang="zh-CN" altLang="zh-CN" sz="2600" kern="100" dirty="0" smtClean="0">
                <a:latin typeface="Times New Roman"/>
                <a:ea typeface="微软雅黑"/>
                <a:cs typeface="Times New Roman"/>
              </a:rPr>
              <a:t>中</a:t>
            </a:r>
            <a:endParaRPr lang="en-US" altLang="zh-CN" sz="2600" kern="100" dirty="0" smtClean="0">
              <a:latin typeface="Times New Roman"/>
              <a:ea typeface="微软雅黑"/>
              <a:cs typeface="Times New Roman"/>
            </a:endParaRPr>
          </a:p>
          <a:p>
            <a:pPr lvl="0" algn="just">
              <a:lnSpc>
                <a:spcPct val="150000"/>
              </a:lnSpc>
              <a:tabLst>
                <a:tab pos="3510915" algn="l"/>
              </a:tabLst>
            </a:pPr>
            <a:r>
              <a:rPr lang="en-US" altLang="zh-CN" sz="2600" kern="100" dirty="0">
                <a:solidFill>
                  <a:prstClr val="black"/>
                </a:solidFill>
                <a:latin typeface="Times New Roman"/>
                <a:ea typeface="微软雅黑"/>
                <a:cs typeface="Courier New"/>
              </a:rPr>
              <a:t>D.</a:t>
            </a:r>
            <a:r>
              <a:rPr lang="zh-CN" altLang="zh-CN" sz="2600" kern="100" dirty="0">
                <a:solidFill>
                  <a:prstClr val="black"/>
                </a:solidFill>
                <a:latin typeface="Times New Roman"/>
                <a:ea typeface="微软雅黑"/>
                <a:cs typeface="Times New Roman"/>
              </a:rPr>
              <a:t>将容量瓶盖紧，振荡，摇匀</a:t>
            </a:r>
            <a:endParaRPr lang="zh-CN" altLang="zh-CN" sz="1050" kern="100" dirty="0">
              <a:solidFill>
                <a:prstClr val="black"/>
              </a:solidFill>
              <a:latin typeface="宋体"/>
              <a:cs typeface="Courier New"/>
            </a:endParaRPr>
          </a:p>
          <a:p>
            <a:pPr lvl="0" algn="just">
              <a:lnSpc>
                <a:spcPct val="150000"/>
              </a:lnSpc>
              <a:tabLst>
                <a:tab pos="3510915" algn="l"/>
              </a:tabLst>
            </a:pPr>
            <a:r>
              <a:rPr lang="en-US" altLang="zh-CN" sz="2600" kern="100" dirty="0">
                <a:solidFill>
                  <a:prstClr val="black"/>
                </a:solidFill>
                <a:latin typeface="Times New Roman"/>
                <a:ea typeface="微软雅黑"/>
                <a:cs typeface="Courier New"/>
              </a:rPr>
              <a:t>E.</a:t>
            </a:r>
            <a:r>
              <a:rPr lang="zh-CN" altLang="zh-CN" sz="2600" kern="100" dirty="0">
                <a:solidFill>
                  <a:prstClr val="black"/>
                </a:solidFill>
                <a:latin typeface="Times New Roman"/>
                <a:ea typeface="微软雅黑"/>
                <a:cs typeface="Times New Roman"/>
              </a:rPr>
              <a:t>改用胶头滴管加水，使溶液的凹液面恰好与刻度线相切</a:t>
            </a:r>
            <a:endParaRPr lang="zh-CN" altLang="zh-CN" sz="1050" kern="100" dirty="0">
              <a:solidFill>
                <a:prstClr val="black"/>
              </a:solidFill>
              <a:latin typeface="宋体"/>
              <a:cs typeface="Courier New"/>
            </a:endParaRPr>
          </a:p>
          <a:p>
            <a:pPr lvl="0" algn="just">
              <a:lnSpc>
                <a:spcPct val="150000"/>
              </a:lnSpc>
              <a:tabLst>
                <a:tab pos="3510915" algn="l"/>
              </a:tabLst>
            </a:pPr>
            <a:r>
              <a:rPr lang="en-US" altLang="zh-CN" sz="2600" kern="100" dirty="0">
                <a:solidFill>
                  <a:prstClr val="black"/>
                </a:solidFill>
                <a:latin typeface="Times New Roman"/>
                <a:ea typeface="微软雅黑"/>
                <a:cs typeface="Courier New"/>
              </a:rPr>
              <a:t>F.</a:t>
            </a:r>
            <a:r>
              <a:rPr lang="zh-CN" altLang="zh-CN" sz="2600" kern="100" dirty="0">
                <a:solidFill>
                  <a:prstClr val="black"/>
                </a:solidFill>
                <a:latin typeface="Times New Roman"/>
                <a:ea typeface="微软雅黑"/>
                <a:cs typeface="Times New Roman"/>
              </a:rPr>
              <a:t>继续往容量瓶内小心加水，直到液面接近刻度线以下</a:t>
            </a:r>
            <a:r>
              <a:rPr lang="en-US" altLang="zh-CN" sz="2600" kern="100" dirty="0">
                <a:solidFill>
                  <a:prstClr val="black"/>
                </a:solidFill>
                <a:latin typeface="Times New Roman"/>
                <a:ea typeface="微软雅黑"/>
                <a:cs typeface="Courier New"/>
              </a:rPr>
              <a:t>1</a:t>
            </a:r>
            <a:r>
              <a:rPr lang="zh-CN" altLang="zh-CN" sz="2600" kern="100" dirty="0">
                <a:solidFill>
                  <a:prstClr val="black"/>
                </a:solidFill>
                <a:latin typeface="Times New Roman"/>
                <a:ea typeface="微软雅黑"/>
                <a:cs typeface="Times New Roman"/>
              </a:rPr>
              <a:t>～</a:t>
            </a:r>
            <a:r>
              <a:rPr lang="en-US" altLang="zh-CN" sz="2600" kern="100" dirty="0">
                <a:solidFill>
                  <a:prstClr val="black"/>
                </a:solidFill>
                <a:latin typeface="Times New Roman"/>
                <a:ea typeface="微软雅黑"/>
                <a:cs typeface="Courier New"/>
              </a:rPr>
              <a:t>2 </a:t>
            </a:r>
            <a:r>
              <a:rPr lang="en-US" altLang="zh-CN" sz="2600" kern="100" dirty="0" smtClean="0">
                <a:solidFill>
                  <a:prstClr val="black"/>
                </a:solidFill>
                <a:latin typeface="Times New Roman"/>
                <a:ea typeface="微软雅黑"/>
                <a:cs typeface="Courier New"/>
              </a:rPr>
              <a:t>cm</a:t>
            </a:r>
            <a:r>
              <a:rPr lang="zh-CN" altLang="zh-CN" sz="2600" kern="100" dirty="0" smtClean="0">
                <a:solidFill>
                  <a:prstClr val="black"/>
                </a:solidFill>
                <a:latin typeface="Times New Roman"/>
                <a:ea typeface="微软雅黑"/>
                <a:cs typeface="Times New Roman"/>
              </a:rPr>
              <a:t>处</a:t>
            </a:r>
            <a:endParaRPr lang="zh-CN" altLang="zh-CN" sz="1050" kern="100" dirty="0" smtClean="0">
              <a:solidFill>
                <a:prstClr val="black"/>
              </a:solidFill>
              <a:latin typeface="宋体"/>
              <a:cs typeface="Courier New"/>
            </a:endParaRPr>
          </a:p>
        </p:txBody>
      </p:sp>
    </p:spTree>
    <p:extLst>
      <p:ext uri="{BB962C8B-B14F-4D97-AF65-F5344CB8AC3E}">
        <p14:creationId xmlns:p14="http://schemas.microsoft.com/office/powerpoint/2010/main" val="32080639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596225"/>
            <a:ext cx="11654075" cy="192357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(1)2.7</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250</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(2)BCAFED</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dirty="0">
                <a:solidFill>
                  <a:srgbClr val="0000FF"/>
                </a:solidFill>
                <a:latin typeface="Times New Roman"/>
                <a:ea typeface="黑体"/>
                <a:cs typeface="Times New Roman"/>
              </a:rPr>
              <a:t>解析</a:t>
            </a:r>
            <a:r>
              <a:rPr lang="zh-CN" altLang="zh-CN" sz="2600" b="1" dirty="0">
                <a:solidFill>
                  <a:srgbClr val="0000FF"/>
                </a:solidFill>
                <a:latin typeface="Times New Roman"/>
                <a:ea typeface="仿宋_GB2312"/>
                <a:cs typeface="Times New Roman"/>
              </a:rPr>
              <a:t>　</a:t>
            </a:r>
            <a:r>
              <a:rPr lang="en-US" altLang="zh-CN" sz="2600" b="1" dirty="0">
                <a:solidFill>
                  <a:srgbClr val="0000FF"/>
                </a:solidFill>
                <a:latin typeface="Times New Roman"/>
                <a:ea typeface="仿宋_GB2312"/>
              </a:rPr>
              <a:t>(1)</a:t>
            </a:r>
            <a:r>
              <a:rPr lang="en-US" altLang="zh-CN" sz="2600" b="1" i="1" dirty="0">
                <a:solidFill>
                  <a:srgbClr val="0000FF"/>
                </a:solidFill>
                <a:latin typeface="Times New Roman"/>
                <a:ea typeface="仿宋_GB2312"/>
              </a:rPr>
              <a:t>m</a:t>
            </a:r>
            <a:r>
              <a:rPr lang="en-US" altLang="zh-CN" sz="2600" b="1" dirty="0">
                <a:solidFill>
                  <a:srgbClr val="0000FF"/>
                </a:solidFill>
                <a:latin typeface="Times New Roman"/>
                <a:ea typeface="仿宋_GB2312"/>
              </a:rPr>
              <a:t>(Na</a:t>
            </a:r>
            <a:r>
              <a:rPr lang="en-US" altLang="zh-CN" sz="2600" b="1" baseline="-25000" dirty="0">
                <a:solidFill>
                  <a:srgbClr val="0000FF"/>
                </a:solidFill>
                <a:latin typeface="Times New Roman"/>
                <a:ea typeface="仿宋_GB2312"/>
              </a:rPr>
              <a:t>2</a:t>
            </a:r>
            <a:r>
              <a:rPr lang="en-US" altLang="zh-CN" sz="2600" b="1" dirty="0">
                <a:solidFill>
                  <a:srgbClr val="0000FF"/>
                </a:solidFill>
                <a:latin typeface="Times New Roman"/>
                <a:ea typeface="仿宋_GB2312"/>
              </a:rPr>
              <a:t>CO</a:t>
            </a:r>
            <a:r>
              <a:rPr lang="en-US" altLang="zh-CN" sz="2600" b="1" baseline="-25000" dirty="0">
                <a:solidFill>
                  <a:srgbClr val="0000FF"/>
                </a:solidFill>
                <a:latin typeface="Times New Roman"/>
                <a:ea typeface="仿宋_GB2312"/>
              </a:rPr>
              <a:t>3</a:t>
            </a:r>
            <a:r>
              <a:rPr lang="en-US" altLang="zh-CN" sz="2600" b="1" dirty="0">
                <a:solidFill>
                  <a:srgbClr val="0000FF"/>
                </a:solidFill>
                <a:latin typeface="Times New Roman"/>
                <a:ea typeface="仿宋_GB2312"/>
              </a:rPr>
              <a:t>)</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106 g·mol</a:t>
            </a:r>
            <a:r>
              <a:rPr lang="en-US" altLang="zh-CN" sz="2600" b="1" baseline="30000" dirty="0">
                <a:solidFill>
                  <a:srgbClr val="0000FF"/>
                </a:solidFill>
                <a:latin typeface="Times New Roman"/>
                <a:ea typeface="仿宋_GB2312"/>
              </a:rPr>
              <a:t>-1</a:t>
            </a:r>
            <a:r>
              <a:rPr lang="en-US" altLang="zh-CN" sz="2600" dirty="0">
                <a:latin typeface="宋体"/>
                <a:ea typeface="微软雅黑"/>
                <a:cs typeface="Times New Roman"/>
              </a:rPr>
              <a:t>×</a:t>
            </a:r>
            <a:r>
              <a:rPr lang="en-US" altLang="zh-CN" sz="2600" b="1" dirty="0">
                <a:solidFill>
                  <a:srgbClr val="0000FF"/>
                </a:solidFill>
                <a:latin typeface="Times New Roman"/>
                <a:ea typeface="仿宋_GB2312"/>
              </a:rPr>
              <a:t>0.1 mol·L</a:t>
            </a:r>
            <a:r>
              <a:rPr lang="en-US" altLang="zh-CN" sz="2600" b="1" baseline="30000" dirty="0">
                <a:solidFill>
                  <a:srgbClr val="0000FF"/>
                </a:solidFill>
                <a:latin typeface="Times New Roman"/>
                <a:ea typeface="仿宋_GB2312"/>
              </a:rPr>
              <a:t>-1</a:t>
            </a:r>
            <a:r>
              <a:rPr lang="en-US" altLang="zh-CN" sz="2600" dirty="0">
                <a:latin typeface="宋体"/>
                <a:ea typeface="微软雅黑"/>
                <a:cs typeface="Times New Roman"/>
              </a:rPr>
              <a:t>×</a:t>
            </a:r>
            <a:r>
              <a:rPr lang="en-US" altLang="zh-CN" sz="2600" b="1" dirty="0">
                <a:solidFill>
                  <a:srgbClr val="0000FF"/>
                </a:solidFill>
                <a:latin typeface="Times New Roman"/>
                <a:ea typeface="仿宋_GB2312"/>
              </a:rPr>
              <a:t>0.25 L</a:t>
            </a:r>
            <a:r>
              <a:rPr lang="zh-CN" altLang="zh-CN" sz="2600" b="1" dirty="0">
                <a:solidFill>
                  <a:srgbClr val="0000FF"/>
                </a:solidFill>
                <a:latin typeface="Times New Roman"/>
                <a:ea typeface="仿宋_GB2312"/>
                <a:cs typeface="Times New Roman"/>
              </a:rPr>
              <a:t>＝</a:t>
            </a:r>
            <a:r>
              <a:rPr lang="en-US" altLang="zh-CN" sz="2600" b="1" dirty="0">
                <a:solidFill>
                  <a:srgbClr val="0000FF"/>
                </a:solidFill>
                <a:latin typeface="Times New Roman"/>
                <a:ea typeface="仿宋_GB2312"/>
              </a:rPr>
              <a:t>2.65 g</a:t>
            </a:r>
            <a:r>
              <a:rPr lang="zh-CN" altLang="zh-CN" sz="2600" b="1" dirty="0">
                <a:solidFill>
                  <a:srgbClr val="0000FF"/>
                </a:solidFill>
                <a:latin typeface="Times New Roman"/>
                <a:ea typeface="仿宋_GB2312"/>
                <a:cs typeface="Times New Roman"/>
              </a:rPr>
              <a:t>，托盘天平只能精确到</a:t>
            </a:r>
            <a:r>
              <a:rPr lang="en-US" altLang="zh-CN" sz="2600" b="1" dirty="0">
                <a:solidFill>
                  <a:srgbClr val="0000FF"/>
                </a:solidFill>
                <a:latin typeface="Times New Roman"/>
                <a:ea typeface="仿宋_GB2312"/>
              </a:rPr>
              <a:t>0.1 g</a:t>
            </a:r>
            <a:r>
              <a:rPr lang="zh-CN" altLang="zh-CN" sz="2600" b="1" dirty="0">
                <a:solidFill>
                  <a:srgbClr val="0000FF"/>
                </a:solidFill>
                <a:latin typeface="Times New Roman"/>
                <a:ea typeface="仿宋_GB2312"/>
                <a:cs typeface="Times New Roman"/>
              </a:rPr>
              <a:t>，故应称取</a:t>
            </a:r>
            <a:r>
              <a:rPr lang="en-US" altLang="zh-CN" sz="2600" b="1" dirty="0">
                <a:solidFill>
                  <a:srgbClr val="0000FF"/>
                </a:solidFill>
                <a:latin typeface="Times New Roman"/>
                <a:ea typeface="仿宋_GB2312"/>
              </a:rPr>
              <a:t>2.7 g Na</a:t>
            </a:r>
            <a:r>
              <a:rPr lang="en-US" altLang="zh-CN" sz="2600" b="1" baseline="-25000" dirty="0">
                <a:solidFill>
                  <a:srgbClr val="0000FF"/>
                </a:solidFill>
                <a:latin typeface="Times New Roman"/>
                <a:ea typeface="仿宋_GB2312"/>
              </a:rPr>
              <a:t>2</a:t>
            </a:r>
            <a:r>
              <a:rPr lang="en-US" altLang="zh-CN" sz="2600" b="1" dirty="0">
                <a:solidFill>
                  <a:srgbClr val="0000FF"/>
                </a:solidFill>
                <a:latin typeface="Times New Roman"/>
                <a:ea typeface="仿宋_GB2312"/>
              </a:rPr>
              <a:t>CO</a:t>
            </a:r>
            <a:r>
              <a:rPr lang="en-US" altLang="zh-CN" sz="2600" b="1" baseline="-25000" dirty="0">
                <a:solidFill>
                  <a:srgbClr val="0000FF"/>
                </a:solidFill>
                <a:latin typeface="Times New Roman"/>
                <a:ea typeface="仿宋_GB2312"/>
              </a:rPr>
              <a:t>3</a:t>
            </a:r>
            <a:r>
              <a:rPr lang="zh-CN" altLang="zh-CN" sz="2600" b="1" dirty="0">
                <a:solidFill>
                  <a:srgbClr val="0000FF"/>
                </a:solidFill>
                <a:latin typeface="Times New Roman"/>
                <a:ea typeface="仿宋_GB2312"/>
                <a:cs typeface="Times New Roman"/>
              </a:rPr>
              <a:t>，选用</a:t>
            </a:r>
            <a:r>
              <a:rPr lang="en-US" altLang="zh-CN" sz="2600" b="1" dirty="0">
                <a:solidFill>
                  <a:srgbClr val="0000FF"/>
                </a:solidFill>
                <a:latin typeface="Times New Roman"/>
                <a:ea typeface="仿宋_GB2312"/>
              </a:rPr>
              <a:t>250 mL</a:t>
            </a:r>
            <a:r>
              <a:rPr lang="zh-CN" altLang="zh-CN" sz="2600" b="1" dirty="0">
                <a:solidFill>
                  <a:srgbClr val="0000FF"/>
                </a:solidFill>
                <a:latin typeface="Times New Roman"/>
                <a:ea typeface="仿宋_GB2312"/>
                <a:cs typeface="Times New Roman"/>
              </a:rPr>
              <a:t>容量瓶。</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Tree>
    <p:extLst>
      <p:ext uri="{BB962C8B-B14F-4D97-AF65-F5344CB8AC3E}">
        <p14:creationId xmlns:p14="http://schemas.microsoft.com/office/powerpoint/2010/main" val="287389328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516677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smtClean="0">
                <a:latin typeface="Times New Roman"/>
                <a:ea typeface="微软雅黑"/>
                <a:cs typeface="Courier New"/>
              </a:rPr>
              <a:t>(</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上述操作</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中，将洗涤液都移入容量瓶，其目的是</a:t>
            </a:r>
            <a:r>
              <a:rPr lang="en-US" altLang="zh-CN" sz="2600" kern="100" dirty="0">
                <a:latin typeface="Times New Roman"/>
                <a:ea typeface="微软雅黑"/>
                <a:cs typeface="Courier New"/>
              </a:rPr>
              <a:t>____________________</a:t>
            </a:r>
            <a:r>
              <a:rPr lang="zh-CN" altLang="zh-CN" sz="2600" kern="100" dirty="0">
                <a:latin typeface="Times New Roman"/>
                <a:ea typeface="微软雅黑"/>
                <a:cs typeface="Times New Roman"/>
              </a:rPr>
              <a:t>。溶液注入容量瓶前需恢复到室温，这是因为</a:t>
            </a:r>
            <a:r>
              <a:rPr lang="en-US" altLang="zh-CN" sz="2600" kern="100" dirty="0" smtClean="0">
                <a:latin typeface="Times New Roman"/>
                <a:ea typeface="微软雅黑"/>
                <a:cs typeface="Courier New"/>
              </a:rPr>
              <a:t>_________________________</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Courier New"/>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若出现如下情况，对所配溶液浓度将有何影响</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填</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偏高</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偏低</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或</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无影响</a:t>
            </a:r>
            <a:r>
              <a:rPr lang="zh-CN" altLang="zh-CN" sz="2600" kern="100" dirty="0">
                <a:latin typeface="宋体"/>
                <a:ea typeface="微软雅黑"/>
                <a:cs typeface="Times New Roman"/>
              </a:rPr>
              <a:t>”</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latin typeface="Times New Roman"/>
                <a:ea typeface="微软雅黑"/>
                <a:cs typeface="Times New Roman"/>
              </a:rPr>
              <a:t>若容量瓶中有少量蒸馏水：</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；若定容时俯视刻度线：</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 </a:t>
            </a:r>
            <a:endParaRPr lang="en-US" altLang="zh-CN" sz="2600" kern="100" dirty="0" smtClean="0">
              <a:latin typeface="Times New Roman"/>
              <a:ea typeface="微软雅黑"/>
              <a:cs typeface="Courier New"/>
            </a:endParaRPr>
          </a:p>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(3)</a:t>
            </a:r>
            <a:r>
              <a:rPr lang="zh-CN" altLang="zh-CN" sz="2600" kern="100" dirty="0" smtClean="0">
                <a:solidFill>
                  <a:srgbClr val="C00000"/>
                </a:solidFill>
                <a:latin typeface="Times New Roman"/>
                <a:ea typeface="微软雅黑"/>
                <a:cs typeface="Times New Roman"/>
              </a:rPr>
              <a:t>保证溶质全部转入容量瓶　容量瓶盛放热溶液时，体积不准确　</a:t>
            </a:r>
            <a:endParaRPr lang="en-US" altLang="zh-CN" sz="2600" kern="100" dirty="0" smtClean="0">
              <a:solidFill>
                <a:srgbClr val="C00000"/>
              </a:solidFill>
              <a:latin typeface="Times New Roman"/>
              <a:ea typeface="微软雅黑"/>
              <a:cs typeface="Times New Roman"/>
            </a:endParaRPr>
          </a:p>
          <a:p>
            <a:pPr algn="just">
              <a:lnSpc>
                <a:spcPct val="150000"/>
              </a:lnSpc>
              <a:spcAft>
                <a:spcPts val="0"/>
              </a:spcAft>
              <a:tabLst>
                <a:tab pos="3510915" algn="l"/>
              </a:tabLst>
            </a:pPr>
            <a:r>
              <a:rPr lang="en-US" altLang="zh-CN" sz="2600" kern="100" dirty="0" smtClean="0">
                <a:solidFill>
                  <a:srgbClr val="C00000"/>
                </a:solidFill>
                <a:latin typeface="Times New Roman"/>
                <a:ea typeface="微软雅黑"/>
                <a:cs typeface="Courier New"/>
              </a:rPr>
              <a:t>(4)</a:t>
            </a:r>
            <a:r>
              <a:rPr lang="zh-CN" altLang="zh-CN" sz="2600" kern="100" dirty="0" smtClean="0">
                <a:solidFill>
                  <a:srgbClr val="C00000"/>
                </a:solidFill>
                <a:latin typeface="Times New Roman"/>
                <a:ea typeface="微软雅黑"/>
                <a:cs typeface="Times New Roman"/>
              </a:rPr>
              <a:t>无影响　偏高</a:t>
            </a:r>
            <a:endParaRPr lang="zh-CN" altLang="zh-CN" sz="1050" kern="100" dirty="0" smtClean="0">
              <a:latin typeface="宋体"/>
              <a:cs typeface="Courier New"/>
            </a:endParaRPr>
          </a:p>
          <a:p>
            <a:pPr algn="just">
              <a:lnSpc>
                <a:spcPct val="150000"/>
              </a:lnSpc>
              <a:spcAft>
                <a:spcPts val="0"/>
              </a:spcAft>
              <a:tabLst>
                <a:tab pos="3510915" algn="l"/>
              </a:tabLst>
            </a:pPr>
            <a:endParaRPr lang="en-US" altLang="zh-CN" sz="2600" kern="100" dirty="0" smtClean="0">
              <a:latin typeface="Times New Roman"/>
              <a:ea typeface="微软雅黑"/>
              <a:cs typeface="Courier New"/>
            </a:endParaRPr>
          </a:p>
          <a:p>
            <a:pPr algn="just">
              <a:lnSpc>
                <a:spcPct val="150000"/>
              </a:lnSpc>
              <a:spcAft>
                <a:spcPts val="0"/>
              </a:spcAft>
              <a:tabLst>
                <a:tab pos="3510915" algn="l"/>
              </a:tabLst>
            </a:pPr>
            <a:endParaRPr lang="zh-CN" altLang="zh-CN" sz="1050" kern="100" dirty="0">
              <a:latin typeface="宋体"/>
              <a:cs typeface="Courier New"/>
            </a:endParaRPr>
          </a:p>
        </p:txBody>
      </p:sp>
    </p:spTree>
    <p:extLst>
      <p:ext uri="{BB962C8B-B14F-4D97-AF65-F5344CB8AC3E}">
        <p14:creationId xmlns:p14="http://schemas.microsoft.com/office/powerpoint/2010/main" val="19851303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linds(horizontal)">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581125"/>
            <a:ext cx="11654075"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smtClean="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洗涤液必须全部转入容量瓶以防止溶质损失；考虑热胀冷缩现象，故移液前溶液需恢复到室温。</a:t>
            </a:r>
            <a:r>
              <a:rPr lang="en-US" altLang="zh-CN" sz="2600" b="1" kern="1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容量瓶中有蒸馏水不影响溶液浓度，因为移液后也要加蒸馏水定容；定容时俯视刻度线将导致所加蒸馏水体积偏小，故浓</a:t>
            </a:r>
            <a:r>
              <a:rPr lang="zh-CN" altLang="zh-CN" sz="2600" b="1" kern="100" dirty="0" smtClean="0">
                <a:solidFill>
                  <a:srgbClr val="0000FF"/>
                </a:solidFill>
                <a:latin typeface="Times New Roman"/>
                <a:ea typeface="仿宋_GB2312"/>
                <a:cs typeface="Times New Roman"/>
              </a:rPr>
              <a:t>度</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zh-CN" altLang="zh-CN" sz="2600" b="1" kern="100" dirty="0" smtClean="0">
                <a:solidFill>
                  <a:srgbClr val="0000FF"/>
                </a:solidFill>
                <a:latin typeface="Times New Roman"/>
                <a:ea typeface="仿宋_GB2312"/>
                <a:cs typeface="Times New Roman"/>
              </a:rPr>
              <a:t>偏</a:t>
            </a:r>
            <a:r>
              <a:rPr lang="zh-CN" altLang="zh-CN" sz="2600" b="1" kern="100" dirty="0">
                <a:solidFill>
                  <a:srgbClr val="0000FF"/>
                </a:solidFill>
                <a:latin typeface="Times New Roman"/>
                <a:ea typeface="仿宋_GB2312"/>
                <a:cs typeface="Times New Roman"/>
              </a:rPr>
              <a:t>高</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61869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29387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414459"/>
            <a:ext cx="11654075" cy="769995"/>
          </a:xfrm>
          <a:prstGeom prst="rect">
            <a:avLst/>
          </a:prstGeom>
        </p:spPr>
        <p:txBody>
          <a:bodyPr wrap="square" lIns="121898" tIns="60948" rIns="121898" bIns="60948">
            <a:spAutoFit/>
          </a:bodyPr>
          <a:lstStyle/>
          <a:p>
            <a:pPr algn="ctr">
              <a:lnSpc>
                <a:spcPct val="173000"/>
              </a:lnSpc>
              <a:spcBef>
                <a:spcPts val="1300"/>
              </a:spcBef>
              <a:spcAft>
                <a:spcPts val="1300"/>
              </a:spcAft>
            </a:pPr>
            <a:r>
              <a:rPr lang="zh-CN" altLang="zh-CN" sz="2800" b="1" kern="100" dirty="0">
                <a:latin typeface="Calibri"/>
                <a:ea typeface="宋体"/>
                <a:cs typeface="Times New Roman"/>
              </a:rPr>
              <a:t>微专题</a:t>
            </a:r>
            <a:r>
              <a:rPr lang="en-US" altLang="zh-CN" sz="2800" b="1" kern="100" dirty="0">
                <a:latin typeface="Calibri"/>
                <a:cs typeface="Times New Roman"/>
              </a:rPr>
              <a:t>1</a:t>
            </a:r>
            <a:r>
              <a:rPr lang="zh-CN" altLang="zh-CN" sz="2800" b="1" kern="100" dirty="0">
                <a:latin typeface="Calibri"/>
                <a:ea typeface="宋体"/>
                <a:cs typeface="Times New Roman"/>
              </a:rPr>
              <a:t>　阿伏加德罗常数</a:t>
            </a:r>
            <a:r>
              <a:rPr lang="en-US" altLang="zh-CN" sz="2800" b="1" kern="100" dirty="0">
                <a:latin typeface="Calibri"/>
                <a:cs typeface="Times New Roman"/>
              </a:rPr>
              <a:t>(</a:t>
            </a:r>
            <a:r>
              <a:rPr lang="en-US" altLang="zh-CN" sz="2800" b="1" i="1" kern="100" dirty="0">
                <a:latin typeface="Calibri"/>
                <a:cs typeface="Times New Roman"/>
              </a:rPr>
              <a:t>N</a:t>
            </a:r>
            <a:r>
              <a:rPr lang="en-US" altLang="zh-CN" sz="2800" b="1" kern="100" baseline="-25000" dirty="0">
                <a:latin typeface="Calibri"/>
                <a:cs typeface="Times New Roman"/>
              </a:rPr>
              <a:t>A</a:t>
            </a:r>
            <a:r>
              <a:rPr lang="en-US" altLang="zh-CN" sz="2800" b="1" kern="100" dirty="0">
                <a:latin typeface="Calibri"/>
                <a:cs typeface="Times New Roman"/>
              </a:rPr>
              <a:t>)</a:t>
            </a:r>
            <a:r>
              <a:rPr lang="zh-CN" altLang="zh-CN" sz="2800" b="1" kern="100" dirty="0">
                <a:latin typeface="Calibri"/>
                <a:ea typeface="宋体"/>
                <a:cs typeface="Times New Roman"/>
              </a:rPr>
              <a:t>的正误判断</a:t>
            </a:r>
            <a:endParaRPr lang="zh-CN" altLang="zh-CN" sz="1800" b="1" kern="100" dirty="0">
              <a:effectLst/>
              <a:latin typeface="Calibri"/>
              <a:cs typeface="Times New Roman"/>
            </a:endParaRPr>
          </a:p>
        </p:txBody>
      </p:sp>
      <p:sp>
        <p:nvSpPr>
          <p:cNvPr id="7" name="矩形 6"/>
          <p:cNvSpPr/>
          <p:nvPr/>
        </p:nvSpPr>
        <p:spPr>
          <a:xfrm>
            <a:off x="346717" y="2169654"/>
            <a:ext cx="11397613"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解答阿伏加德罗常数正误判断类题目的思维模</a:t>
            </a:r>
            <a:r>
              <a:rPr lang="zh-CN" altLang="zh-CN" sz="2600" kern="100" dirty="0" smtClean="0">
                <a:latin typeface="Times New Roman"/>
                <a:ea typeface="黑体"/>
                <a:cs typeface="Times New Roman"/>
              </a:rPr>
              <a:t>型</a:t>
            </a:r>
            <a:endParaRPr lang="zh-CN" altLang="zh-CN" sz="1050" kern="100" dirty="0">
              <a:latin typeface="宋体"/>
              <a:cs typeface="Courier New"/>
            </a:endParaRPr>
          </a:p>
        </p:txBody>
      </p:sp>
      <p:pic>
        <p:nvPicPr>
          <p:cNvPr id="25602" name="Picture 2" descr="lx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9153" y="2996010"/>
            <a:ext cx="6925016" cy="259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核心归纳"/>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0811" y="1473240"/>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81080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7497"/>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一、物质的量浓度</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含</a:t>
            </a:r>
            <a:r>
              <a:rPr lang="zh-CN" altLang="zh-CN" sz="2600" kern="100" dirty="0" smtClean="0">
                <a:latin typeface="Times New Roman"/>
                <a:ea typeface="黑体"/>
                <a:cs typeface="Times New Roman"/>
              </a:rPr>
              <a:t>义</a:t>
            </a:r>
            <a:endParaRPr lang="zh-CN" altLang="zh-CN" sz="1050" kern="100" dirty="0">
              <a:latin typeface="宋体"/>
              <a:cs typeface="Courier New"/>
            </a:endParaRPr>
          </a:p>
        </p:txBody>
      </p:sp>
      <p:sp>
        <p:nvSpPr>
          <p:cNvPr id="8" name="矩形 7"/>
          <p:cNvSpPr/>
          <p:nvPr/>
        </p:nvSpPr>
        <p:spPr>
          <a:xfrm>
            <a:off x="516880" y="1989610"/>
            <a:ext cx="11397613"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用来表</a:t>
            </a:r>
            <a:r>
              <a:rPr lang="zh-CN" altLang="zh-CN" sz="2600" kern="100" dirty="0" smtClean="0">
                <a:latin typeface="Times New Roman"/>
                <a:ea typeface="微软雅黑"/>
                <a:cs typeface="Times New Roman"/>
              </a:rPr>
              <a:t>示</a:t>
            </a:r>
            <a:r>
              <a:rPr lang="en-US" altLang="zh-CN" sz="2600" kern="100" dirty="0" smtClean="0">
                <a:latin typeface="Times New Roman"/>
                <a:ea typeface="微软雅黑"/>
                <a:cs typeface="Times New Roman"/>
                <a:sym typeface="Times New Roman"/>
              </a:rPr>
              <a:t>______________</a:t>
            </a:r>
            <a:r>
              <a:rPr lang="zh-CN" altLang="zh-CN" sz="2600" kern="100" dirty="0" smtClean="0">
                <a:latin typeface="Times New Roman"/>
                <a:ea typeface="微软雅黑"/>
                <a:cs typeface="Times New Roman"/>
              </a:rPr>
              <a:t>中</a:t>
            </a:r>
            <a:r>
              <a:rPr lang="zh-CN" altLang="zh-CN" sz="2600" kern="100" dirty="0">
                <a:latin typeface="Times New Roman"/>
                <a:ea typeface="微软雅黑"/>
                <a:cs typeface="Times New Roman"/>
              </a:rPr>
              <a:t>所含溶质</a:t>
            </a:r>
            <a:r>
              <a:rPr lang="en-US" altLang="zh-CN" sz="2600" kern="100" dirty="0">
                <a:latin typeface="Times New Roman"/>
                <a:ea typeface="微软雅黑"/>
                <a:cs typeface="Courier New"/>
              </a:rPr>
              <a:t>B</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sym typeface="Times New Roman"/>
              </a:rPr>
              <a:t>__________</a:t>
            </a:r>
            <a:r>
              <a:rPr lang="zh-CN" altLang="zh-CN" sz="2600" kern="100" dirty="0" smtClean="0">
                <a:latin typeface="Times New Roman"/>
                <a:ea typeface="微软雅黑"/>
                <a:cs typeface="Times New Roman"/>
              </a:rPr>
              <a:t>的</a:t>
            </a:r>
            <a:r>
              <a:rPr lang="zh-CN" altLang="zh-CN" sz="2600" kern="100" dirty="0">
                <a:latin typeface="Times New Roman"/>
                <a:ea typeface="微软雅黑"/>
                <a:cs typeface="Times New Roman"/>
              </a:rPr>
              <a:t>物理量。符号</a:t>
            </a:r>
            <a:r>
              <a:rPr lang="zh-CN" altLang="zh-CN" sz="2600" kern="100" dirty="0" smtClean="0">
                <a:latin typeface="Times New Roman"/>
                <a:ea typeface="微软雅黑"/>
                <a:cs typeface="Times New Roman"/>
              </a:rPr>
              <a:t>为</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a:t>
            </a:r>
            <a:r>
              <a:rPr lang="zh-CN" altLang="zh-CN" sz="2600" kern="100" dirty="0">
                <a:latin typeface="Times New Roman"/>
                <a:ea typeface="微软雅黑"/>
                <a:cs typeface="Times New Roman"/>
              </a:rPr>
              <a:t>常用单位</a:t>
            </a:r>
            <a:r>
              <a:rPr lang="zh-CN" altLang="zh-CN" sz="2600" kern="100" dirty="0" smtClean="0">
                <a:latin typeface="Times New Roman"/>
                <a:ea typeface="微软雅黑"/>
                <a:cs typeface="Times New Roman"/>
              </a:rPr>
              <a:t>为</a:t>
            </a:r>
            <a:r>
              <a:rPr lang="en-US" altLang="zh-CN" sz="2600" kern="100" dirty="0" smtClean="0">
                <a:latin typeface="Times New Roman"/>
                <a:ea typeface="微软雅黑"/>
                <a:cs typeface="Times New Roman"/>
                <a:sym typeface="Times New Roman"/>
              </a:rPr>
              <a:t>___________</a:t>
            </a:r>
            <a:r>
              <a:rPr lang="en-US" altLang="zh-CN" sz="2600" kern="100" dirty="0" smtClean="0">
                <a:latin typeface="Times New Roman"/>
                <a:ea typeface="微软雅黑"/>
                <a:cs typeface="Courier New"/>
              </a:rPr>
              <a:t> (</a:t>
            </a:r>
            <a:r>
              <a:rPr lang="zh-CN" altLang="zh-CN" sz="2600" kern="100" dirty="0" smtClean="0">
                <a:latin typeface="Times New Roman"/>
                <a:ea typeface="微软雅黑"/>
                <a:cs typeface="Times New Roman"/>
              </a:rPr>
              <a:t>或</a:t>
            </a:r>
            <a:r>
              <a:rPr lang="en-US" altLang="zh-CN" sz="2600" kern="100" dirty="0" smtClean="0">
                <a:latin typeface="Times New Roman"/>
                <a:ea typeface="微软雅黑"/>
                <a:cs typeface="Times New Roman"/>
                <a:sym typeface="Times New Roman"/>
              </a:rPr>
              <a:t>____________</a:t>
            </a:r>
            <a:r>
              <a:rPr lang="en-US" altLang="zh-CN" sz="2600" kern="100" dirty="0" smtClean="0">
                <a:latin typeface="Times New Roman"/>
                <a:ea typeface="微软雅黑"/>
                <a:cs typeface="Courier New"/>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溶质用字母</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表示</a:t>
            </a:r>
            <a:r>
              <a:rPr lang="en-US" altLang="zh-CN" sz="2600" kern="100" dirty="0">
                <a:latin typeface="Times New Roman"/>
                <a:ea typeface="微软雅黑"/>
                <a:cs typeface="Courier New"/>
              </a:rPr>
              <a:t>)</a:t>
            </a:r>
            <a:endParaRPr lang="zh-CN" altLang="zh-CN" sz="1050" kern="100" dirty="0">
              <a:latin typeface="宋体"/>
              <a:cs typeface="Courier New"/>
            </a:endParaRPr>
          </a:p>
          <a:p>
            <a:pPr marL="252000" indent="-457200" algn="just">
              <a:lnSpc>
                <a:spcPct val="150000"/>
              </a:lnSpc>
              <a:spcAft>
                <a:spcPts val="0"/>
              </a:spcAft>
            </a:pPr>
            <a:endPar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endParaRPr>
          </a:p>
          <a:p>
            <a:pPr algn="just">
              <a:lnSpc>
                <a:spcPct val="150000"/>
              </a:lnSpc>
              <a:spcAft>
                <a:spcPts val="0"/>
              </a:spcAft>
              <a:tabLst>
                <a:tab pos="3510915" algn="l"/>
              </a:tabLst>
            </a:pPr>
            <a:r>
              <a:rPr lang="zh-CN" altLang="zh-CN" sz="2600" kern="100" dirty="0" smtClean="0">
                <a:latin typeface="Times New Roman"/>
                <a:ea typeface="微软雅黑"/>
                <a:cs typeface="Times New Roman"/>
              </a:rPr>
              <a:t>如</a:t>
            </a:r>
            <a:r>
              <a:rPr lang="en-US" altLang="zh-CN" sz="2600" kern="100" dirty="0">
                <a:latin typeface="Times New Roman"/>
                <a:ea typeface="微软雅黑"/>
                <a:cs typeface="Courier New"/>
              </a:rPr>
              <a:t>1 L</a:t>
            </a:r>
            <a:r>
              <a:rPr lang="zh-CN" altLang="zh-CN" sz="2600" kern="100" dirty="0">
                <a:latin typeface="Times New Roman"/>
                <a:ea typeface="微软雅黑"/>
                <a:cs typeface="Times New Roman"/>
              </a:rPr>
              <a:t>溶液中含有</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溶质，溶质的物质的量浓度就</a:t>
            </a:r>
            <a:r>
              <a:rPr lang="zh-CN" altLang="zh-CN" sz="2600" kern="100" dirty="0" smtClean="0">
                <a:latin typeface="Times New Roman"/>
                <a:ea typeface="微软雅黑"/>
                <a:cs typeface="Times New Roman"/>
              </a:rPr>
              <a:t>是</a:t>
            </a:r>
            <a:r>
              <a:rPr lang="en-US" altLang="zh-CN" sz="2600" kern="100" dirty="0" smtClean="0">
                <a:latin typeface="Times New Roman"/>
                <a:ea typeface="微软雅黑"/>
                <a:cs typeface="Times New Roman"/>
                <a:sym typeface="Times New Roman"/>
              </a:rPr>
              <a:t>____</a:t>
            </a: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mol·L</a:t>
            </a:r>
            <a:r>
              <a:rPr lang="en-US" altLang="zh-CN" sz="2600" kern="100" baseline="30000" dirty="0">
                <a:latin typeface="Times New Roman"/>
                <a:ea typeface="微软雅黑"/>
                <a:cs typeface="Courier New"/>
              </a:rPr>
              <a:t>-1</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084345856"/>
              </p:ext>
            </p:extLst>
          </p:nvPr>
        </p:nvGraphicFramePr>
        <p:xfrm>
          <a:off x="372209" y="3173573"/>
          <a:ext cx="11414125" cy="976313"/>
        </p:xfrm>
        <a:graphic>
          <a:graphicData uri="http://schemas.openxmlformats.org/presentationml/2006/ole">
            <mc:AlternateContent xmlns:mc="http://schemas.openxmlformats.org/markup-compatibility/2006">
              <mc:Choice xmlns:v="urn:schemas-microsoft-com:vml" Requires="v">
                <p:oleObj spid="_x0000_s1164" name="Document" r:id="rId3" imgW="11484297" imgH="986109" progId="Word.Document.8">
                  <p:embed/>
                </p:oleObj>
              </mc:Choice>
              <mc:Fallback>
                <p:oleObj name="Document" r:id="rId3" imgW="11484297" imgH="986109" progId="Word.Document.8">
                  <p:embed/>
                  <p:pic>
                    <p:nvPicPr>
                      <p:cNvPr id="0" name=""/>
                      <p:cNvPicPr/>
                      <p:nvPr/>
                    </p:nvPicPr>
                    <p:blipFill>
                      <a:blip r:embed="rId4"/>
                      <a:stretch>
                        <a:fillRect/>
                      </a:stretch>
                    </p:blipFill>
                    <p:spPr>
                      <a:xfrm>
                        <a:off x="372209" y="3173573"/>
                        <a:ext cx="11414125" cy="976313"/>
                      </a:xfrm>
                      <a:prstGeom prst="rect">
                        <a:avLst/>
                      </a:prstGeom>
                    </p:spPr>
                  </p:pic>
                </p:oleObj>
              </mc:Fallback>
            </mc:AlternateContent>
          </a:graphicData>
        </a:graphic>
      </p:graphicFrame>
      <p:sp>
        <p:nvSpPr>
          <p:cNvPr id="3" name="矩形 2"/>
          <p:cNvSpPr/>
          <p:nvPr/>
        </p:nvSpPr>
        <p:spPr>
          <a:xfrm>
            <a:off x="2109762" y="2037236"/>
            <a:ext cx="2185214"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单位体积溶液</a:t>
            </a:r>
            <a:endParaRPr lang="zh-CN" altLang="en-US" sz="2600" dirty="0">
              <a:solidFill>
                <a:srgbClr val="C00000"/>
              </a:solidFill>
              <a:latin typeface="Times New Roman"/>
              <a:ea typeface="微软雅黑"/>
              <a:sym typeface="Times New Roman"/>
            </a:endParaRPr>
          </a:p>
        </p:txBody>
      </p:sp>
      <p:sp>
        <p:nvSpPr>
          <p:cNvPr id="4" name="矩形 3"/>
          <p:cNvSpPr/>
          <p:nvPr/>
        </p:nvSpPr>
        <p:spPr>
          <a:xfrm>
            <a:off x="6557095" y="2037236"/>
            <a:ext cx="1518364"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物质的量</a:t>
            </a:r>
            <a:endParaRPr lang="zh-CN" altLang="en-US" sz="2600" dirty="0">
              <a:solidFill>
                <a:srgbClr val="C00000"/>
              </a:solidFill>
              <a:latin typeface="Times New Roman"/>
              <a:ea typeface="微软雅黑"/>
              <a:sym typeface="Times New Roman"/>
            </a:endParaRPr>
          </a:p>
        </p:txBody>
      </p:sp>
      <p:sp>
        <p:nvSpPr>
          <p:cNvPr id="5" name="矩形 4"/>
          <p:cNvSpPr/>
          <p:nvPr/>
        </p:nvSpPr>
        <p:spPr>
          <a:xfrm>
            <a:off x="10955827" y="2037236"/>
            <a:ext cx="490840" cy="492443"/>
          </a:xfrm>
          <a:prstGeom prst="rect">
            <a:avLst/>
          </a:prstGeom>
        </p:spPr>
        <p:txBody>
          <a:bodyPr wrap="none">
            <a:spAutoFit/>
          </a:bodyPr>
          <a:lstStyle/>
          <a:p>
            <a:r>
              <a:rPr lang="en-US" altLang="zh-CN" sz="2600" i="1" kern="100" dirty="0" err="1">
                <a:solidFill>
                  <a:srgbClr val="C00000"/>
                </a:solidFill>
                <a:latin typeface="Times New Roman"/>
                <a:ea typeface="微软雅黑"/>
                <a:cs typeface="Courier New"/>
                <a:sym typeface="Times New Roman"/>
              </a:rPr>
              <a:t>c</a:t>
            </a:r>
            <a:r>
              <a:rPr lang="en-US" altLang="zh-CN" sz="2600" kern="100" baseline="-25000" dirty="0" err="1">
                <a:solidFill>
                  <a:srgbClr val="C00000"/>
                </a:solidFill>
                <a:latin typeface="Times New Roman"/>
                <a:ea typeface="微软雅黑"/>
                <a:cs typeface="Courier New"/>
                <a:sym typeface="Times New Roman"/>
              </a:rPr>
              <a:t>B</a:t>
            </a:r>
            <a:endParaRPr lang="zh-CN" altLang="en-US" sz="2600" dirty="0">
              <a:solidFill>
                <a:srgbClr val="C00000"/>
              </a:solidFill>
              <a:latin typeface="Times New Roman"/>
              <a:ea typeface="微软雅黑"/>
              <a:sym typeface="Times New Roman"/>
            </a:endParaRPr>
          </a:p>
        </p:txBody>
      </p:sp>
      <p:sp>
        <p:nvSpPr>
          <p:cNvPr id="7" name="矩形 6"/>
          <p:cNvSpPr/>
          <p:nvPr/>
        </p:nvSpPr>
        <p:spPr>
          <a:xfrm>
            <a:off x="2674769" y="2681130"/>
            <a:ext cx="1175322"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mol·L</a:t>
            </a:r>
            <a:r>
              <a:rPr lang="en-US" altLang="zh-CN" sz="2600" kern="100" baseline="30000" dirty="0">
                <a:solidFill>
                  <a:srgbClr val="C00000"/>
                </a:solidFill>
                <a:latin typeface="Times New Roman"/>
                <a:ea typeface="微软雅黑"/>
                <a:cs typeface="Courier New"/>
                <a:sym typeface="Times New Roman"/>
              </a:rPr>
              <a:t>-1</a:t>
            </a:r>
            <a:endParaRPr lang="zh-CN" altLang="en-US" sz="2600" dirty="0">
              <a:solidFill>
                <a:srgbClr val="C00000"/>
              </a:solidFill>
              <a:latin typeface="Times New Roman"/>
              <a:ea typeface="微软雅黑"/>
              <a:sym typeface="Times New Roman"/>
            </a:endParaRPr>
          </a:p>
        </p:txBody>
      </p:sp>
      <p:sp>
        <p:nvSpPr>
          <p:cNvPr id="9" name="矩形 8"/>
          <p:cNvSpPr/>
          <p:nvPr/>
        </p:nvSpPr>
        <p:spPr>
          <a:xfrm>
            <a:off x="5015068" y="2681130"/>
            <a:ext cx="1000595" cy="492443"/>
          </a:xfrm>
          <a:prstGeom prst="rect">
            <a:avLst/>
          </a:prstGeom>
        </p:spPr>
        <p:txBody>
          <a:bodyPr wrap="none">
            <a:spAutoFit/>
          </a:bodyPr>
          <a:lstStyle/>
          <a:p>
            <a:r>
              <a:rPr lang="en-US" altLang="zh-CN" sz="2600" kern="100" dirty="0" err="1">
                <a:solidFill>
                  <a:srgbClr val="C00000"/>
                </a:solidFill>
                <a:latin typeface="Times New Roman"/>
                <a:ea typeface="微软雅黑"/>
                <a:cs typeface="Courier New"/>
                <a:sym typeface="Times New Roman"/>
              </a:rPr>
              <a:t>mol</a:t>
            </a:r>
            <a:r>
              <a:rPr lang="en-US" altLang="zh-CN" sz="2600" kern="100" dirty="0">
                <a:solidFill>
                  <a:srgbClr val="C00000"/>
                </a:solidFill>
                <a:latin typeface="Times New Roman"/>
                <a:ea typeface="微软雅黑"/>
                <a:cs typeface="Courier New"/>
                <a:sym typeface="Times New Roman"/>
              </a:rPr>
              <a:t>/L</a:t>
            </a:r>
            <a:endParaRPr lang="zh-CN" altLang="en-US" sz="2600" dirty="0">
              <a:solidFill>
                <a:srgbClr val="C00000"/>
              </a:solidFill>
              <a:latin typeface="Times New Roman"/>
              <a:ea typeface="微软雅黑"/>
              <a:sym typeface="Times New Roman"/>
            </a:endParaRPr>
          </a:p>
        </p:txBody>
      </p:sp>
      <p:sp>
        <p:nvSpPr>
          <p:cNvPr id="10" name="矩形 9"/>
          <p:cNvSpPr/>
          <p:nvPr/>
        </p:nvSpPr>
        <p:spPr>
          <a:xfrm>
            <a:off x="8615528" y="3882456"/>
            <a:ext cx="351378"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1</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35704957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7" grpId="0" autoUpdateAnimBg="0"/>
      <p:bldP spid="9" grpId="0" autoUpdateAnimBg="0"/>
      <p:bldP spid="10"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459464"/>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阿伏加德罗常数正误判断中常见的陷</a:t>
            </a:r>
            <a:r>
              <a:rPr lang="zh-CN" altLang="zh-CN" sz="2600" kern="100" dirty="0" smtClean="0">
                <a:latin typeface="Times New Roman"/>
                <a:ea typeface="黑体"/>
                <a:cs typeface="Times New Roman"/>
              </a:rPr>
              <a:t>阱</a:t>
            </a:r>
            <a:endParaRPr lang="zh-CN" altLang="zh-CN" sz="1050" kern="100" dirty="0">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1675679968"/>
              </p:ext>
            </p:extLst>
          </p:nvPr>
        </p:nvGraphicFramePr>
        <p:xfrm>
          <a:off x="739611" y="1314559"/>
          <a:ext cx="10081119" cy="4934081"/>
        </p:xfrm>
        <a:graphic>
          <a:graphicData uri="http://schemas.openxmlformats.org/drawingml/2006/table">
            <a:tbl>
              <a:tblPr/>
              <a:tblGrid>
                <a:gridCol w="2340260"/>
                <a:gridCol w="7740859"/>
              </a:tblGrid>
              <a:tr h="314879">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考查方向</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注意问题</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4393">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气体摩尔体积的适用条件</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zh-CN" sz="2300" kern="100" dirty="0">
                          <a:effectLst/>
                          <a:latin typeface="Times New Roman"/>
                          <a:ea typeface="微软雅黑"/>
                          <a:cs typeface="Times New Roman"/>
                        </a:rPr>
                        <a:t>若题中出现物质的体积，先考虑是否为气体，如果是气体再考虑条件是否为标准状况</a:t>
                      </a:r>
                      <a:r>
                        <a:rPr lang="en-US" sz="2300" kern="100" dirty="0">
                          <a:effectLst/>
                          <a:latin typeface="Times New Roman"/>
                          <a:ea typeface="微软雅黑"/>
                          <a:cs typeface="Courier New"/>
                        </a:rPr>
                        <a:t>(0 </a:t>
                      </a:r>
                      <a:r>
                        <a:rPr lang="en-US" sz="2300" kern="100" dirty="0">
                          <a:effectLst/>
                          <a:latin typeface="宋体"/>
                          <a:ea typeface="微软雅黑"/>
                          <a:cs typeface="Times New Roman"/>
                        </a:rPr>
                        <a:t>℃</a:t>
                      </a:r>
                      <a:r>
                        <a:rPr lang="zh-CN" sz="2300" kern="100" dirty="0">
                          <a:effectLst/>
                          <a:latin typeface="Times New Roman"/>
                          <a:ea typeface="微软雅黑"/>
                          <a:cs typeface="Times New Roman"/>
                        </a:rPr>
                        <a:t>，</a:t>
                      </a:r>
                      <a:r>
                        <a:rPr lang="en-US" sz="2300" kern="100" dirty="0">
                          <a:effectLst/>
                          <a:latin typeface="Times New Roman"/>
                          <a:ea typeface="微软雅黑"/>
                          <a:cs typeface="Courier New"/>
                        </a:rPr>
                        <a:t>1.01</a:t>
                      </a:r>
                      <a:r>
                        <a:rPr lang="en-US" sz="2300" kern="100" dirty="0">
                          <a:effectLst/>
                          <a:latin typeface="宋体"/>
                          <a:ea typeface="微软雅黑"/>
                          <a:cs typeface="Times New Roman"/>
                        </a:rPr>
                        <a:t>×</a:t>
                      </a:r>
                      <a:r>
                        <a:rPr lang="en-US" sz="2300" kern="100" dirty="0">
                          <a:effectLst/>
                          <a:latin typeface="Times New Roman"/>
                          <a:ea typeface="微软雅黑"/>
                          <a:cs typeface="Courier New"/>
                        </a:rPr>
                        <a:t>10</a:t>
                      </a:r>
                      <a:r>
                        <a:rPr lang="en-US" sz="2300" kern="100" baseline="30000" dirty="0">
                          <a:effectLst/>
                          <a:latin typeface="Times New Roman"/>
                          <a:ea typeface="微软雅黑"/>
                          <a:cs typeface="Courier New"/>
                        </a:rPr>
                        <a:t>5</a:t>
                      </a:r>
                      <a:r>
                        <a:rPr lang="en-US" sz="2300" kern="100" dirty="0">
                          <a:effectLst/>
                          <a:latin typeface="Times New Roman"/>
                          <a:ea typeface="微软雅黑"/>
                          <a:cs typeface="Courier New"/>
                        </a:rPr>
                        <a:t> Pa)</a:t>
                      </a:r>
                      <a:endParaRPr lang="zh-CN" sz="2300" kern="100" dirty="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9515">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物质的聚集状态</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zh-CN" sz="2300" kern="100">
                          <a:effectLst/>
                          <a:latin typeface="Times New Roman"/>
                          <a:ea typeface="微软雅黑"/>
                          <a:cs typeface="Times New Roman"/>
                        </a:rPr>
                        <a:t>在标准状况下是液体或固体的物质，有</a:t>
                      </a:r>
                      <a:r>
                        <a:rPr lang="en-US" sz="2300" kern="100">
                          <a:effectLst/>
                          <a:latin typeface="Times New Roman"/>
                          <a:ea typeface="微软雅黑"/>
                          <a:cs typeface="Courier New"/>
                        </a:rPr>
                        <a:t>H</a:t>
                      </a:r>
                      <a:r>
                        <a:rPr lang="en-US" sz="2300" kern="100" baseline="-25000">
                          <a:effectLst/>
                          <a:latin typeface="Times New Roman"/>
                          <a:ea typeface="微软雅黑"/>
                          <a:cs typeface="Courier New"/>
                        </a:rPr>
                        <a:t>2</a:t>
                      </a:r>
                      <a:r>
                        <a:rPr lang="en-US" sz="2300" kern="100">
                          <a:effectLst/>
                          <a:latin typeface="Times New Roman"/>
                          <a:ea typeface="微软雅黑"/>
                          <a:cs typeface="Courier New"/>
                        </a:rPr>
                        <a:t>O</a:t>
                      </a:r>
                      <a:r>
                        <a:rPr lang="zh-CN" sz="2300" kern="100">
                          <a:effectLst/>
                          <a:latin typeface="Times New Roman"/>
                          <a:ea typeface="微软雅黑"/>
                          <a:cs typeface="Times New Roman"/>
                        </a:rPr>
                        <a:t>、酒精、苯、</a:t>
                      </a:r>
                      <a:r>
                        <a:rPr lang="en-US" sz="2300" kern="100">
                          <a:effectLst/>
                          <a:latin typeface="Times New Roman"/>
                          <a:ea typeface="微软雅黑"/>
                          <a:cs typeface="Courier New"/>
                        </a:rPr>
                        <a:t>CCl</a:t>
                      </a:r>
                      <a:r>
                        <a:rPr lang="en-US" sz="2300" kern="100" baseline="-25000">
                          <a:effectLst/>
                          <a:latin typeface="Times New Roman"/>
                          <a:ea typeface="微软雅黑"/>
                          <a:cs typeface="Courier New"/>
                        </a:rPr>
                        <a:t>4</a:t>
                      </a:r>
                      <a:r>
                        <a:rPr lang="zh-CN" sz="2300" kern="100">
                          <a:effectLst/>
                          <a:latin typeface="Times New Roman"/>
                          <a:ea typeface="微软雅黑"/>
                          <a:cs typeface="Times New Roman"/>
                        </a:rPr>
                        <a:t>、</a:t>
                      </a:r>
                      <a:r>
                        <a:rPr lang="en-US" sz="2300" kern="100">
                          <a:effectLst/>
                          <a:latin typeface="Times New Roman"/>
                          <a:ea typeface="微软雅黑"/>
                          <a:cs typeface="Courier New"/>
                        </a:rPr>
                        <a:t>SO</a:t>
                      </a:r>
                      <a:r>
                        <a:rPr lang="en-US" sz="2300" kern="100" baseline="-25000">
                          <a:effectLst/>
                          <a:latin typeface="Times New Roman"/>
                          <a:ea typeface="微软雅黑"/>
                          <a:cs typeface="Courier New"/>
                        </a:rPr>
                        <a:t>3</a:t>
                      </a:r>
                      <a:r>
                        <a:rPr lang="zh-CN" sz="2300" kern="100">
                          <a:effectLst/>
                          <a:latin typeface="Times New Roman"/>
                          <a:ea typeface="微软雅黑"/>
                          <a:cs typeface="Times New Roman"/>
                        </a:rPr>
                        <a:t>、</a:t>
                      </a:r>
                      <a:r>
                        <a:rPr lang="en-US" sz="2300" kern="100">
                          <a:effectLst/>
                          <a:latin typeface="Times New Roman"/>
                          <a:ea typeface="微软雅黑"/>
                          <a:cs typeface="Courier New"/>
                        </a:rPr>
                        <a:t>NO</a:t>
                      </a:r>
                      <a:r>
                        <a:rPr lang="en-US" sz="2300" kern="100" baseline="-25000">
                          <a:effectLst/>
                          <a:latin typeface="Times New Roman"/>
                          <a:ea typeface="微软雅黑"/>
                          <a:cs typeface="Courier New"/>
                        </a:rPr>
                        <a:t>2</a:t>
                      </a:r>
                      <a:r>
                        <a:rPr lang="zh-CN" sz="2300" kern="100">
                          <a:effectLst/>
                          <a:latin typeface="Times New Roman"/>
                          <a:ea typeface="微软雅黑"/>
                          <a:cs typeface="Times New Roman"/>
                        </a:rPr>
                        <a:t>等</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4393">
                <a:tc>
                  <a:txBody>
                    <a:bodyPr/>
                    <a:lstStyle/>
                    <a:p>
                      <a:pPr algn="ctr">
                        <a:lnSpc>
                          <a:spcPct val="150000"/>
                        </a:lnSpc>
                        <a:spcAft>
                          <a:spcPts val="0"/>
                        </a:spcAft>
                        <a:tabLst>
                          <a:tab pos="3510915" algn="l"/>
                        </a:tabLst>
                      </a:pPr>
                      <a:r>
                        <a:rPr lang="zh-CN" sz="2300" kern="100">
                          <a:effectLst/>
                          <a:latin typeface="Times New Roman"/>
                          <a:ea typeface="微软雅黑"/>
                          <a:cs typeface="Times New Roman"/>
                        </a:rPr>
                        <a:t>物质的微观结构</a:t>
                      </a:r>
                      <a:endParaRPr lang="zh-CN" sz="2300" kern="10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en-US" sz="2300" kern="100" dirty="0">
                          <a:effectLst/>
                          <a:latin typeface="宋体"/>
                          <a:ea typeface="微软雅黑"/>
                          <a:cs typeface="Times New Roman"/>
                        </a:rPr>
                        <a:t>①</a:t>
                      </a:r>
                      <a:r>
                        <a:rPr lang="zh-CN" sz="2300" kern="100" dirty="0">
                          <a:effectLst/>
                          <a:latin typeface="Times New Roman"/>
                          <a:ea typeface="微软雅黑"/>
                          <a:cs typeface="Times New Roman"/>
                        </a:rPr>
                        <a:t>注意某些物质分子中的原子个数，如</a:t>
                      </a:r>
                      <a:r>
                        <a:rPr lang="en-US" sz="2300" kern="100" dirty="0">
                          <a:effectLst/>
                          <a:latin typeface="Times New Roman"/>
                          <a:ea typeface="微软雅黑"/>
                          <a:cs typeface="Courier New"/>
                        </a:rPr>
                        <a:t>Ne</a:t>
                      </a:r>
                      <a:r>
                        <a:rPr lang="zh-CN" sz="2300" kern="100" dirty="0">
                          <a:effectLst/>
                          <a:latin typeface="Times New Roman"/>
                          <a:ea typeface="微软雅黑"/>
                          <a:cs typeface="Times New Roman"/>
                        </a:rPr>
                        <a:t>、</a:t>
                      </a:r>
                      <a:r>
                        <a:rPr lang="en-US" sz="2300" kern="100" dirty="0">
                          <a:effectLst/>
                          <a:latin typeface="Times New Roman"/>
                          <a:ea typeface="微软雅黑"/>
                          <a:cs typeface="Courier New"/>
                        </a:rPr>
                        <a:t>O</a:t>
                      </a:r>
                      <a:r>
                        <a:rPr lang="en-US" sz="2300" kern="100" baseline="-25000" dirty="0">
                          <a:effectLst/>
                          <a:latin typeface="Times New Roman"/>
                          <a:ea typeface="微软雅黑"/>
                          <a:cs typeface="Courier New"/>
                        </a:rPr>
                        <a:t>3</a:t>
                      </a:r>
                      <a:r>
                        <a:rPr lang="zh-CN" sz="2300" kern="100" dirty="0">
                          <a:effectLst/>
                          <a:latin typeface="Times New Roman"/>
                          <a:ea typeface="微软雅黑"/>
                          <a:cs typeface="Times New Roman"/>
                        </a:rPr>
                        <a:t>、</a:t>
                      </a:r>
                      <a:r>
                        <a:rPr lang="en-US" sz="2300" kern="100" dirty="0">
                          <a:effectLst/>
                          <a:latin typeface="Times New Roman"/>
                          <a:ea typeface="微软雅黑"/>
                          <a:cs typeface="Courier New"/>
                        </a:rPr>
                        <a:t>P</a:t>
                      </a:r>
                      <a:r>
                        <a:rPr lang="en-US" sz="2300" kern="100" baseline="-25000" dirty="0">
                          <a:effectLst/>
                          <a:latin typeface="Times New Roman"/>
                          <a:ea typeface="微软雅黑"/>
                          <a:cs typeface="Courier New"/>
                        </a:rPr>
                        <a:t>4</a:t>
                      </a:r>
                      <a:r>
                        <a:rPr lang="zh-CN" sz="2300" kern="100" dirty="0">
                          <a:effectLst/>
                          <a:latin typeface="Times New Roman"/>
                          <a:ea typeface="微软雅黑"/>
                          <a:cs typeface="Times New Roman"/>
                        </a:rPr>
                        <a:t>等；</a:t>
                      </a:r>
                      <a:r>
                        <a:rPr lang="en-US" sz="2300" kern="100" dirty="0">
                          <a:effectLst/>
                          <a:latin typeface="宋体"/>
                          <a:ea typeface="微软雅黑"/>
                          <a:cs typeface="Times New Roman"/>
                        </a:rPr>
                        <a:t>②</a:t>
                      </a:r>
                      <a:r>
                        <a:rPr lang="zh-CN" sz="2300" kern="100" dirty="0">
                          <a:effectLst/>
                          <a:latin typeface="Times New Roman"/>
                          <a:ea typeface="微软雅黑"/>
                          <a:cs typeface="Times New Roman"/>
                        </a:rPr>
                        <a:t>注意一些物质中的离子数目，如</a:t>
                      </a:r>
                      <a:r>
                        <a:rPr lang="en-US" sz="2300" kern="100" dirty="0">
                          <a:effectLst/>
                          <a:latin typeface="Times New Roman"/>
                          <a:ea typeface="微软雅黑"/>
                          <a:cs typeface="Courier New"/>
                        </a:rPr>
                        <a:t>Na</a:t>
                      </a:r>
                      <a:r>
                        <a:rPr lang="en-US" sz="2300" kern="100" baseline="-25000" dirty="0">
                          <a:effectLst/>
                          <a:latin typeface="Times New Roman"/>
                          <a:ea typeface="微软雅黑"/>
                          <a:cs typeface="Courier New"/>
                        </a:rPr>
                        <a:t>2</a:t>
                      </a:r>
                      <a:r>
                        <a:rPr lang="en-US" sz="2300" kern="100" dirty="0">
                          <a:effectLst/>
                          <a:latin typeface="Times New Roman"/>
                          <a:ea typeface="微软雅黑"/>
                          <a:cs typeface="Courier New"/>
                        </a:rPr>
                        <a:t>O</a:t>
                      </a:r>
                      <a:r>
                        <a:rPr lang="en-US" sz="2300" kern="100" baseline="-25000" dirty="0">
                          <a:effectLst/>
                          <a:latin typeface="Times New Roman"/>
                          <a:ea typeface="微软雅黑"/>
                          <a:cs typeface="Courier New"/>
                        </a:rPr>
                        <a:t>2</a:t>
                      </a:r>
                      <a:r>
                        <a:rPr lang="zh-CN" sz="2300" kern="100" dirty="0">
                          <a:effectLst/>
                          <a:latin typeface="Times New Roman"/>
                          <a:ea typeface="微软雅黑"/>
                          <a:cs typeface="Times New Roman"/>
                        </a:rPr>
                        <a:t>、</a:t>
                      </a:r>
                      <a:r>
                        <a:rPr lang="en-US" sz="2300" kern="100" dirty="0">
                          <a:effectLst/>
                          <a:latin typeface="Times New Roman"/>
                          <a:ea typeface="微软雅黑"/>
                          <a:cs typeface="Courier New"/>
                        </a:rPr>
                        <a:t>NaHSO</a:t>
                      </a:r>
                      <a:r>
                        <a:rPr lang="en-US" sz="2300" kern="100" baseline="-25000" dirty="0">
                          <a:effectLst/>
                          <a:latin typeface="Times New Roman"/>
                          <a:ea typeface="微软雅黑"/>
                          <a:cs typeface="Courier New"/>
                        </a:rPr>
                        <a:t>4</a:t>
                      </a:r>
                      <a:r>
                        <a:rPr lang="zh-CN" sz="2300" kern="100" dirty="0">
                          <a:effectLst/>
                          <a:latin typeface="Times New Roman"/>
                          <a:ea typeface="微软雅黑"/>
                          <a:cs typeface="Times New Roman"/>
                        </a:rPr>
                        <a:t>等</a:t>
                      </a:r>
                      <a:endParaRPr lang="zh-CN" sz="2300" kern="100" dirty="0">
                        <a:effectLst/>
                        <a:latin typeface="宋体"/>
                        <a:cs typeface="Courier New"/>
                      </a:endParaRPr>
                    </a:p>
                  </a:txBody>
                  <a:tcPr marL="34827" marR="348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798359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205092380"/>
              </p:ext>
            </p:extLst>
          </p:nvPr>
        </p:nvGraphicFramePr>
        <p:xfrm>
          <a:off x="457200" y="708304"/>
          <a:ext cx="10998200" cy="5511800"/>
        </p:xfrm>
        <a:graphic>
          <a:graphicData uri="http://schemas.openxmlformats.org/presentationml/2006/ole">
            <mc:AlternateContent xmlns:mc="http://schemas.openxmlformats.org/markup-compatibility/2006">
              <mc:Choice xmlns:v="urn:schemas-microsoft-com:vml" Requires="v">
                <p:oleObj spid="_x0000_s27729" name="Document" r:id="rId3" imgW="11151221" imgH="5586149" progId="Word.Document.8">
                  <p:embed/>
                </p:oleObj>
              </mc:Choice>
              <mc:Fallback>
                <p:oleObj name="Document" r:id="rId3" imgW="11151221" imgH="5586149" progId="Word.Document.8">
                  <p:embed/>
                  <p:pic>
                    <p:nvPicPr>
                      <p:cNvPr id="0" name=""/>
                      <p:cNvPicPr/>
                      <p:nvPr/>
                    </p:nvPicPr>
                    <p:blipFill>
                      <a:blip r:embed="rId4"/>
                      <a:stretch>
                        <a:fillRect/>
                      </a:stretch>
                    </p:blipFill>
                    <p:spPr>
                      <a:xfrm>
                        <a:off x="457200" y="708304"/>
                        <a:ext cx="10998200" cy="5511800"/>
                      </a:xfrm>
                      <a:prstGeom prst="rect">
                        <a:avLst/>
                      </a:prstGeom>
                    </p:spPr>
                  </p:pic>
                </p:oleObj>
              </mc:Fallback>
            </mc:AlternateContent>
          </a:graphicData>
        </a:graphic>
      </p:graphicFrame>
    </p:spTree>
    <p:extLst>
      <p:ext uri="{BB962C8B-B14F-4D97-AF65-F5344CB8AC3E}">
        <p14:creationId xmlns:p14="http://schemas.microsoft.com/office/powerpoint/2010/main" val="6768594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641157"/>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a:t>
            </a:r>
            <a:r>
              <a:rPr lang="zh-CN" altLang="zh-CN" sz="2600" kern="100" dirty="0">
                <a:latin typeface="Times New Roman"/>
                <a:ea typeface="黑体"/>
                <a:cs typeface="Times New Roman"/>
              </a:rPr>
              <a:t>典例</a:t>
            </a:r>
            <a:r>
              <a:rPr lang="en-US" altLang="zh-CN" sz="2600" kern="100" dirty="0">
                <a:latin typeface="Times New Roman"/>
                <a:ea typeface="黑体"/>
                <a:cs typeface="Courier New"/>
              </a:rPr>
              <a:t>]</a:t>
            </a:r>
            <a:r>
              <a:rPr lang="zh-CN" altLang="zh-CN" sz="2600" kern="100" dirty="0">
                <a:latin typeface="Times New Roman"/>
                <a:ea typeface="微软雅黑"/>
                <a:cs typeface="Times New Roman"/>
              </a:rPr>
              <a:t>　设</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r>
              <a:rPr lang="zh-CN" altLang="zh-CN" sz="2600" kern="100" dirty="0">
                <a:latin typeface="Times New Roman"/>
                <a:ea typeface="微软雅黑"/>
                <a:cs typeface="Times New Roman"/>
              </a:rPr>
              <a:t>表示阿伏加德罗常数的值。下列说法正确的是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effectLst/>
              <a:latin typeface="宋体"/>
              <a:cs typeface="Courier New"/>
            </a:endParaRPr>
          </a:p>
        </p:txBody>
      </p:sp>
      <p:sp>
        <p:nvSpPr>
          <p:cNvPr id="8" name="矩形 7"/>
          <p:cNvSpPr/>
          <p:nvPr/>
        </p:nvSpPr>
        <p:spPr>
          <a:xfrm>
            <a:off x="516880" y="2286216"/>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A.100 g</a:t>
            </a:r>
            <a:r>
              <a:rPr lang="zh-CN" altLang="zh-CN" sz="2600" kern="100" dirty="0">
                <a:latin typeface="Times New Roman"/>
                <a:ea typeface="微软雅黑"/>
                <a:cs typeface="Times New Roman"/>
              </a:rPr>
              <a:t>质量分数为</a:t>
            </a:r>
            <a:r>
              <a:rPr lang="en-US" altLang="zh-CN" sz="2600" kern="100" dirty="0">
                <a:latin typeface="Times New Roman"/>
                <a:ea typeface="微软雅黑"/>
                <a:cs typeface="Courier New"/>
              </a:rPr>
              <a:t>17%</a:t>
            </a:r>
            <a:r>
              <a:rPr lang="zh-CN" altLang="zh-CN" sz="2600" kern="100" dirty="0">
                <a:latin typeface="Times New Roman"/>
                <a:ea typeface="微软雅黑"/>
                <a:cs typeface="Times New Roman"/>
              </a:rPr>
              <a:t>的</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溶液中含氧原子数量为</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标准状况下，</a:t>
            </a:r>
            <a:r>
              <a:rPr lang="en-US" altLang="zh-CN" sz="2600" kern="100" dirty="0">
                <a:latin typeface="Times New Roman"/>
                <a:ea typeface="微软雅黑"/>
                <a:cs typeface="Courier New"/>
              </a:rPr>
              <a:t>11.2 L 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中含有的氢原子数为</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C.1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Na</a:t>
            </a:r>
            <a:r>
              <a:rPr lang="zh-CN" altLang="zh-CN" sz="2600" kern="100" dirty="0">
                <a:latin typeface="Times New Roman"/>
                <a:ea typeface="微软雅黑"/>
                <a:cs typeface="Times New Roman"/>
              </a:rPr>
              <a:t>与足量</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反应生成</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或</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，失去的电子数均为</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D.2 L 0.5 mol·L</a:t>
            </a:r>
            <a:r>
              <a:rPr lang="en-US" altLang="zh-CN" sz="2600" kern="100" baseline="30000" dirty="0">
                <a:latin typeface="Times New Roman"/>
                <a:ea typeface="微软雅黑"/>
                <a:cs typeface="Courier New"/>
              </a:rPr>
              <a:t>-1</a:t>
            </a:r>
            <a:r>
              <a:rPr lang="zh-CN" altLang="zh-CN" sz="2600" kern="100" dirty="0">
                <a:latin typeface="Times New Roman"/>
                <a:ea typeface="微软雅黑"/>
                <a:cs typeface="Times New Roman"/>
              </a:rPr>
              <a:t>盐酸中含</a:t>
            </a:r>
            <a:r>
              <a:rPr lang="en-US" altLang="zh-CN" sz="2600" kern="100" dirty="0" err="1">
                <a:latin typeface="Times New Roman"/>
                <a:ea typeface="微软雅黑"/>
                <a:cs typeface="Courier New"/>
              </a:rPr>
              <a:t>HCl</a:t>
            </a:r>
            <a:r>
              <a:rPr lang="zh-CN" altLang="zh-CN" sz="2600" kern="100" dirty="0">
                <a:latin typeface="Times New Roman"/>
                <a:ea typeface="微软雅黑"/>
                <a:cs typeface="Times New Roman"/>
              </a:rPr>
              <a:t>分子的数目为</a:t>
            </a:r>
            <a:r>
              <a:rPr lang="en-US" altLang="zh-CN" sz="2600" i="1" kern="100" dirty="0" smtClean="0">
                <a:latin typeface="Times New Roman"/>
                <a:ea typeface="微软雅黑"/>
                <a:cs typeface="Courier New"/>
              </a:rPr>
              <a:t>N</a:t>
            </a:r>
            <a:r>
              <a:rPr lang="en-US" altLang="zh-CN" sz="2600" kern="100" baseline="-25000" dirty="0" smtClean="0">
                <a:latin typeface="Times New Roman"/>
                <a:ea typeface="微软雅黑"/>
                <a:cs typeface="Courier New"/>
              </a:rPr>
              <a:t>A</a:t>
            </a:r>
            <a:endParaRPr lang="zh-CN" altLang="zh-CN" sz="1050" kern="100" dirty="0">
              <a:latin typeface="宋体"/>
              <a:cs typeface="Courier New"/>
            </a:endParaRPr>
          </a:p>
        </p:txBody>
      </p:sp>
      <p:sp>
        <p:nvSpPr>
          <p:cNvPr id="9" name="TextBox 8"/>
          <p:cNvSpPr txBox="1"/>
          <p:nvPr/>
        </p:nvSpPr>
        <p:spPr>
          <a:xfrm>
            <a:off x="9110541" y="178039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674" name="Picture 2" descr="典例示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5066" y="1022453"/>
            <a:ext cx="1947348" cy="49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6807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1781" y="1221800"/>
            <a:ext cx="11654075" cy="364815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100 g</a:t>
            </a:r>
            <a:r>
              <a:rPr lang="zh-CN" altLang="zh-CN" sz="2600" b="1" kern="100" dirty="0">
                <a:solidFill>
                  <a:srgbClr val="0000FF"/>
                </a:solidFill>
                <a:latin typeface="Times New Roman"/>
                <a:ea typeface="仿宋_GB2312"/>
                <a:cs typeface="Times New Roman"/>
              </a:rPr>
              <a:t>质量分数为</a:t>
            </a:r>
            <a:r>
              <a:rPr lang="en-US" altLang="zh-CN" sz="2600" b="1" kern="100" dirty="0">
                <a:solidFill>
                  <a:srgbClr val="0000FF"/>
                </a:solidFill>
                <a:latin typeface="Times New Roman"/>
                <a:ea typeface="仿宋_GB2312"/>
                <a:cs typeface="Courier New"/>
              </a:rPr>
              <a:t>17%</a:t>
            </a:r>
            <a:r>
              <a:rPr lang="zh-CN" altLang="zh-CN" sz="2600" b="1" kern="100" dirty="0">
                <a:solidFill>
                  <a:srgbClr val="0000FF"/>
                </a:solidFill>
                <a:latin typeface="Times New Roman"/>
                <a:ea typeface="仿宋_GB2312"/>
                <a:cs typeface="Times New Roman"/>
              </a:rPr>
              <a:t>的</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溶液中含有</a:t>
            </a:r>
            <a:r>
              <a:rPr lang="en-US" altLang="zh-CN" sz="2600" b="1" kern="100" dirty="0">
                <a:solidFill>
                  <a:srgbClr val="0000FF"/>
                </a:solidFill>
                <a:latin typeface="Times New Roman"/>
                <a:ea typeface="仿宋_GB2312"/>
                <a:cs typeface="Courier New"/>
              </a:rPr>
              <a:t>17 g 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，其物质的量</a:t>
            </a:r>
            <a:r>
              <a:rPr lang="zh-CN" altLang="zh-CN" sz="2600" b="1" kern="100" dirty="0" smtClean="0">
                <a:solidFill>
                  <a:srgbClr val="0000FF"/>
                </a:solidFill>
                <a:latin typeface="Times New Roman"/>
                <a:ea typeface="仿宋_GB2312"/>
                <a:cs typeface="Times New Roman"/>
              </a:rPr>
              <a:t>为</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en-US" altLang="zh-CN" sz="2600" b="1" kern="100" dirty="0" smtClean="0">
                <a:solidFill>
                  <a:srgbClr val="0000FF"/>
                </a:solidFill>
                <a:latin typeface="Times New Roman"/>
                <a:ea typeface="仿宋_GB2312"/>
                <a:cs typeface="Courier New"/>
              </a:rPr>
              <a:t>0.5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，含有</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O</a:t>
            </a:r>
            <a:r>
              <a:rPr lang="zh-CN" altLang="zh-CN" sz="2600" b="1" kern="100" dirty="0">
                <a:solidFill>
                  <a:srgbClr val="0000FF"/>
                </a:solidFill>
                <a:latin typeface="Times New Roman"/>
                <a:ea typeface="仿宋_GB2312"/>
                <a:cs typeface="Times New Roman"/>
              </a:rPr>
              <a:t>原子，另外溶剂水分子中也含</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原子，故所含氧原子数大于</a:t>
            </a:r>
            <a:r>
              <a:rPr lang="en-US" altLang="zh-CN" sz="2600" b="1" i="1" kern="100" dirty="0">
                <a:solidFill>
                  <a:srgbClr val="0000FF"/>
                </a:solidFill>
                <a:latin typeface="Times New Roman"/>
                <a:ea typeface="仿宋_GB2312"/>
                <a:cs typeface="Courier New"/>
              </a:rPr>
              <a:t>N</a:t>
            </a:r>
            <a:r>
              <a:rPr lang="en-US" altLang="zh-CN" sz="2600" b="1" kern="100" baseline="-250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错误；标准状况下，水是液体，</a:t>
            </a:r>
            <a:r>
              <a:rPr lang="en-US" altLang="zh-CN" sz="2600" b="1" kern="100" dirty="0">
                <a:solidFill>
                  <a:srgbClr val="0000FF"/>
                </a:solidFill>
                <a:latin typeface="Times New Roman"/>
                <a:ea typeface="仿宋_GB2312"/>
                <a:cs typeface="Courier New"/>
              </a:rPr>
              <a:t>11.2 L 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的物质的量不是</a:t>
            </a:r>
            <a:r>
              <a:rPr lang="en-US" altLang="zh-CN" sz="2600" b="1" kern="100" dirty="0">
                <a:solidFill>
                  <a:srgbClr val="0000FF"/>
                </a:solidFill>
                <a:latin typeface="Times New Roman"/>
                <a:ea typeface="仿宋_GB2312"/>
                <a:cs typeface="Courier New"/>
              </a:rPr>
              <a:t>0.5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，则含有的氢原子数不是</a:t>
            </a:r>
            <a:r>
              <a:rPr lang="en-US" altLang="zh-CN" sz="2600" b="1" i="1" kern="100" dirty="0">
                <a:solidFill>
                  <a:srgbClr val="0000FF"/>
                </a:solidFill>
                <a:latin typeface="Times New Roman"/>
                <a:ea typeface="仿宋_GB2312"/>
                <a:cs typeface="Courier New"/>
              </a:rPr>
              <a:t>N</a:t>
            </a:r>
            <a:r>
              <a:rPr lang="en-US" altLang="zh-CN" sz="2600" b="1" kern="100" baseline="-250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Na</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反应生成</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或</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时，</a:t>
            </a:r>
            <a:r>
              <a:rPr lang="en-US" altLang="zh-CN" sz="2600" b="1" kern="100" dirty="0">
                <a:solidFill>
                  <a:srgbClr val="0000FF"/>
                </a:solidFill>
                <a:latin typeface="Times New Roman"/>
                <a:ea typeface="仿宋_GB2312"/>
                <a:cs typeface="Courier New"/>
              </a:rPr>
              <a:t>Na</a:t>
            </a:r>
            <a:r>
              <a:rPr lang="zh-CN" altLang="zh-CN" sz="2600" b="1" kern="100" dirty="0">
                <a:solidFill>
                  <a:srgbClr val="0000FF"/>
                </a:solidFill>
                <a:latin typeface="Times New Roman"/>
                <a:ea typeface="仿宋_GB2312"/>
                <a:cs typeface="Times New Roman"/>
              </a:rPr>
              <a:t>元素由</a:t>
            </a:r>
            <a:r>
              <a:rPr lang="en-US" altLang="zh-CN" sz="2600" b="1" kern="100" dirty="0">
                <a:solidFill>
                  <a:srgbClr val="0000FF"/>
                </a:solidFill>
                <a:latin typeface="Times New Roman"/>
                <a:ea typeface="仿宋_GB2312"/>
                <a:cs typeface="Courier New"/>
              </a:rPr>
              <a:t>0</a:t>
            </a:r>
            <a:r>
              <a:rPr lang="zh-CN" altLang="zh-CN" sz="2600" b="1" kern="100" dirty="0">
                <a:solidFill>
                  <a:srgbClr val="0000FF"/>
                </a:solidFill>
                <a:latin typeface="Times New Roman"/>
                <a:ea typeface="仿宋_GB2312"/>
                <a:cs typeface="Times New Roman"/>
              </a:rPr>
              <a:t>价升高到＋</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价，则</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Na</a:t>
            </a:r>
            <a:r>
              <a:rPr lang="zh-CN" altLang="zh-CN" sz="2600" b="1" kern="100" dirty="0">
                <a:solidFill>
                  <a:srgbClr val="0000FF"/>
                </a:solidFill>
                <a:latin typeface="Times New Roman"/>
                <a:ea typeface="仿宋_GB2312"/>
                <a:cs typeface="Times New Roman"/>
              </a:rPr>
              <a:t>反应时，失电子数为</a:t>
            </a:r>
            <a:r>
              <a:rPr lang="en-US" altLang="zh-CN" sz="2600" b="1" i="1" kern="100" dirty="0">
                <a:solidFill>
                  <a:srgbClr val="0000FF"/>
                </a:solidFill>
                <a:latin typeface="Times New Roman"/>
                <a:ea typeface="仿宋_GB2312"/>
                <a:cs typeface="Courier New"/>
              </a:rPr>
              <a:t>N</a:t>
            </a:r>
            <a:r>
              <a:rPr lang="en-US" altLang="zh-CN" sz="2600" b="1" kern="100" baseline="-250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a:t>
            </a:r>
            <a:r>
              <a:rPr lang="en-US" altLang="zh-CN" sz="2600" b="1" kern="100" dirty="0" err="1">
                <a:solidFill>
                  <a:srgbClr val="0000FF"/>
                </a:solidFill>
                <a:latin typeface="Times New Roman"/>
                <a:ea typeface="仿宋_GB2312"/>
                <a:cs typeface="Courier New"/>
              </a:rPr>
              <a:t>HCl</a:t>
            </a:r>
            <a:r>
              <a:rPr lang="zh-CN" altLang="zh-CN" sz="2600" b="1" kern="100" dirty="0">
                <a:solidFill>
                  <a:srgbClr val="0000FF"/>
                </a:solidFill>
                <a:latin typeface="Times New Roman"/>
                <a:ea typeface="仿宋_GB2312"/>
                <a:cs typeface="Times New Roman"/>
              </a:rPr>
              <a:t>溶于水时电离出</a:t>
            </a:r>
            <a:r>
              <a:rPr lang="en-US" altLang="zh-CN" sz="2600" b="1" kern="100" dirty="0">
                <a:solidFill>
                  <a:srgbClr val="0000FF"/>
                </a:solidFill>
                <a:latin typeface="Times New Roman"/>
                <a:ea typeface="仿宋_GB2312"/>
                <a:cs typeface="Courier New"/>
              </a:rPr>
              <a:t>H</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和</a:t>
            </a:r>
            <a:r>
              <a:rPr lang="en-US" altLang="zh-CN" sz="2600" b="1" kern="100" dirty="0" err="1">
                <a:solidFill>
                  <a:srgbClr val="0000FF"/>
                </a:solidFill>
                <a:latin typeface="Times New Roman"/>
                <a:ea typeface="仿宋_GB2312"/>
                <a:cs typeface="Courier New"/>
              </a:rPr>
              <a:t>Cl</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，盐酸中不含</a:t>
            </a:r>
            <a:r>
              <a:rPr lang="en-US" altLang="zh-CN" sz="2600" b="1" kern="100" dirty="0" err="1">
                <a:solidFill>
                  <a:srgbClr val="0000FF"/>
                </a:solidFill>
                <a:latin typeface="Times New Roman"/>
                <a:ea typeface="仿宋_GB2312"/>
                <a:cs typeface="Courier New"/>
              </a:rPr>
              <a:t>HCl</a:t>
            </a:r>
            <a:r>
              <a:rPr lang="zh-CN" altLang="zh-CN" sz="2600" b="1" kern="100" dirty="0">
                <a:solidFill>
                  <a:srgbClr val="0000FF"/>
                </a:solidFill>
                <a:latin typeface="Times New Roman"/>
                <a:ea typeface="仿宋_GB2312"/>
                <a:cs typeface="Times New Roman"/>
              </a:rPr>
              <a:t>分子，</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70153346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a:t>
            </a:r>
            <a:r>
              <a:rPr lang="zh-CN" altLang="zh-CN" sz="2600" kern="100" dirty="0">
                <a:latin typeface="Times New Roman"/>
                <a:ea typeface="黑体"/>
                <a:cs typeface="Times New Roman"/>
              </a:rPr>
              <a:t>解题指导</a:t>
            </a:r>
            <a:r>
              <a:rPr lang="en-US" altLang="zh-CN" sz="2600" kern="100" dirty="0">
                <a:latin typeface="Times New Roman"/>
                <a:ea typeface="黑体"/>
                <a:cs typeface="Courier New"/>
              </a:rPr>
              <a:t>]</a:t>
            </a:r>
            <a:r>
              <a:rPr lang="zh-CN" altLang="zh-CN" sz="2600" kern="100" dirty="0">
                <a:latin typeface="Times New Roman"/>
                <a:ea typeface="微软雅黑"/>
                <a:cs typeface="Times New Roman"/>
              </a:rPr>
              <a:t>　计算粒子数的基本思路如</a:t>
            </a:r>
            <a:r>
              <a:rPr lang="zh-CN" altLang="zh-CN" sz="2600" kern="100" dirty="0" smtClean="0">
                <a:latin typeface="Times New Roman"/>
                <a:ea typeface="微软雅黑"/>
                <a:cs typeface="Times New Roman"/>
              </a:rPr>
              <a:t>下</a:t>
            </a:r>
            <a:endParaRPr lang="zh-CN" altLang="zh-CN" sz="1050" kern="100" dirty="0">
              <a:latin typeface="宋体"/>
              <a:cs typeface="Courier New"/>
            </a:endParaRPr>
          </a:p>
        </p:txBody>
      </p:sp>
      <p:pic>
        <p:nvPicPr>
          <p:cNvPr id="29698" name="Picture 2" descr="LX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886" y="1818772"/>
            <a:ext cx="5103066" cy="234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2737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494579"/>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江苏常熟高一期中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设</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r>
              <a:rPr lang="zh-CN" altLang="zh-CN" sz="2600" kern="100" dirty="0">
                <a:latin typeface="Times New Roman"/>
                <a:ea typeface="微软雅黑"/>
                <a:cs typeface="Times New Roman"/>
              </a:rPr>
              <a:t>为阿伏加德罗常数的数值，下列说法正确的</a:t>
            </a:r>
            <a:r>
              <a:rPr lang="zh-CN" altLang="zh-CN" sz="2600" kern="100" dirty="0" smtClean="0">
                <a:latin typeface="Times New Roman"/>
                <a:ea typeface="微软雅黑"/>
                <a:cs typeface="Times New Roman"/>
              </a:rPr>
              <a:t>是</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en-US" altLang="zh-CN" sz="2600" kern="100" dirty="0" smtClean="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48243" y="2754719"/>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A.1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Fe</a:t>
            </a:r>
            <a:r>
              <a:rPr lang="zh-CN" altLang="zh-CN" sz="2600" kern="100" dirty="0">
                <a:latin typeface="Times New Roman"/>
                <a:ea typeface="微软雅黑"/>
                <a:cs typeface="Times New Roman"/>
              </a:rPr>
              <a:t>与足量氯气反应转移电子数目为</a:t>
            </a:r>
            <a:r>
              <a:rPr lang="en-US" altLang="zh-CN" sz="2600" kern="100" dirty="0">
                <a:latin typeface="Times New Roman"/>
                <a:ea typeface="微软雅黑"/>
                <a:cs typeface="Courier New"/>
              </a:rPr>
              <a:t>2</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常温常压下，</a:t>
            </a:r>
            <a:r>
              <a:rPr lang="en-US" altLang="zh-CN" sz="2600" kern="100" dirty="0">
                <a:latin typeface="Times New Roman"/>
                <a:ea typeface="微软雅黑"/>
                <a:cs typeface="Courier New"/>
              </a:rPr>
              <a:t>32 g</a:t>
            </a:r>
            <a:r>
              <a:rPr lang="zh-CN" altLang="zh-CN" sz="2600" kern="100" dirty="0">
                <a:latin typeface="Times New Roman"/>
                <a:ea typeface="微软雅黑"/>
                <a:cs typeface="Times New Roman"/>
              </a:rPr>
              <a:t>氧气含有的电子数为</a:t>
            </a:r>
            <a:r>
              <a:rPr lang="en-US" altLang="zh-CN" sz="2600" kern="100" dirty="0">
                <a:latin typeface="Times New Roman"/>
                <a:ea typeface="微软雅黑"/>
                <a:cs typeface="Courier New"/>
              </a:rPr>
              <a:t>16</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C.1 L 0.2 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KClO</a:t>
            </a:r>
            <a:r>
              <a:rPr lang="zh-CN" altLang="zh-CN" sz="2600" kern="100" dirty="0">
                <a:latin typeface="Times New Roman"/>
                <a:ea typeface="微软雅黑"/>
                <a:cs typeface="Times New Roman"/>
              </a:rPr>
              <a:t>溶液中</a:t>
            </a:r>
            <a:r>
              <a:rPr lang="en-US" altLang="zh-CN" sz="2600" kern="100" dirty="0" err="1">
                <a:latin typeface="Times New Roman"/>
                <a:ea typeface="微软雅黑"/>
                <a:cs typeface="Courier New"/>
              </a:rPr>
              <a:t>Cl</a:t>
            </a:r>
            <a:r>
              <a:rPr lang="en-US" altLang="zh-CN" sz="2600" kern="100" baseline="30000" dirty="0">
                <a:latin typeface="Times New Roman"/>
                <a:ea typeface="微软雅黑"/>
                <a:cs typeface="Courier New"/>
              </a:rPr>
              <a:t>-</a:t>
            </a:r>
            <a:r>
              <a:rPr lang="zh-CN" altLang="zh-CN" sz="2600" kern="100" dirty="0">
                <a:latin typeface="Times New Roman"/>
                <a:ea typeface="微软雅黑"/>
                <a:cs typeface="Times New Roman"/>
              </a:rPr>
              <a:t>的数目为</a:t>
            </a:r>
            <a:r>
              <a:rPr lang="en-US" altLang="zh-CN" sz="2600" kern="100" dirty="0">
                <a:latin typeface="Times New Roman"/>
                <a:ea typeface="微软雅黑"/>
                <a:cs typeface="Courier New"/>
              </a:rPr>
              <a:t>0.2</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在标准状况下</a:t>
            </a:r>
            <a:r>
              <a:rPr lang="en-US" altLang="zh-CN" sz="2600" kern="100" dirty="0">
                <a:latin typeface="Times New Roman"/>
                <a:ea typeface="微软雅黑"/>
                <a:cs typeface="Courier New"/>
              </a:rPr>
              <a:t>18 g 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的体积是</a:t>
            </a:r>
            <a:r>
              <a:rPr lang="en-US" altLang="zh-CN" sz="2600" kern="100" dirty="0">
                <a:latin typeface="Times New Roman"/>
                <a:ea typeface="微软雅黑"/>
                <a:cs typeface="Courier New"/>
              </a:rPr>
              <a:t>22.4 </a:t>
            </a:r>
            <a:r>
              <a:rPr lang="en-US" altLang="zh-CN" sz="2600" kern="100" dirty="0" smtClean="0">
                <a:latin typeface="Times New Roman"/>
                <a:ea typeface="微软雅黑"/>
                <a:cs typeface="Courier New"/>
              </a:rPr>
              <a:t>L</a:t>
            </a:r>
            <a:endParaRPr lang="zh-CN" altLang="zh-CN" sz="1050" kern="100" dirty="0">
              <a:latin typeface="宋体"/>
              <a:cs typeface="Courier New"/>
            </a:endParaRPr>
          </a:p>
        </p:txBody>
      </p:sp>
      <p:sp>
        <p:nvSpPr>
          <p:cNvPr id="8" name="TextBox 7"/>
          <p:cNvSpPr txBox="1"/>
          <p:nvPr/>
        </p:nvSpPr>
        <p:spPr>
          <a:xfrm>
            <a:off x="919631" y="2214659"/>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30722" name="Picture 2" descr="实践应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096" y="938138"/>
            <a:ext cx="1743062" cy="4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1619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587596138"/>
              </p:ext>
            </p:extLst>
          </p:nvPr>
        </p:nvGraphicFramePr>
        <p:xfrm>
          <a:off x="358871" y="1269554"/>
          <a:ext cx="11493500" cy="3594100"/>
        </p:xfrm>
        <a:graphic>
          <a:graphicData uri="http://schemas.openxmlformats.org/presentationml/2006/ole">
            <mc:AlternateContent xmlns:mc="http://schemas.openxmlformats.org/markup-compatibility/2006">
              <mc:Choice xmlns:v="urn:schemas-microsoft-com:vml" Requires="v">
                <p:oleObj spid="_x0000_s31822" name="Document" r:id="rId3" imgW="11484297" imgH="3604211" progId="Word.Document.8">
                  <p:embed/>
                </p:oleObj>
              </mc:Choice>
              <mc:Fallback>
                <p:oleObj name="Document" r:id="rId3" imgW="11484297" imgH="3604211" progId="Word.Document.8">
                  <p:embed/>
                  <p:pic>
                    <p:nvPicPr>
                      <p:cNvPr id="0" name=""/>
                      <p:cNvPicPr/>
                      <p:nvPr/>
                    </p:nvPicPr>
                    <p:blipFill>
                      <a:blip r:embed="rId4"/>
                      <a:stretch>
                        <a:fillRect/>
                      </a:stretch>
                    </p:blipFill>
                    <p:spPr>
                      <a:xfrm>
                        <a:off x="358871" y="1269554"/>
                        <a:ext cx="11493500" cy="3594100"/>
                      </a:xfrm>
                      <a:prstGeom prst="rect">
                        <a:avLst/>
                      </a:prstGeom>
                    </p:spPr>
                  </p:pic>
                </p:oleObj>
              </mc:Fallback>
            </mc:AlternateContent>
          </a:graphicData>
        </a:graphic>
      </p:graphicFrame>
    </p:spTree>
    <p:extLst>
      <p:ext uri="{BB962C8B-B14F-4D97-AF65-F5344CB8AC3E}">
        <p14:creationId xmlns:p14="http://schemas.microsoft.com/office/powerpoint/2010/main" val="15792199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江苏阜宁高一期中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设</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r>
              <a:rPr lang="zh-CN" altLang="zh-CN" sz="2600" kern="100" dirty="0">
                <a:latin typeface="Times New Roman"/>
                <a:ea typeface="微软雅黑"/>
                <a:cs typeface="Times New Roman"/>
              </a:rPr>
              <a:t>表示阿伏加德罗常数的值，下列叙述中正确</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2031468"/>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常温常压下，</a:t>
            </a:r>
            <a:r>
              <a:rPr lang="en-US" altLang="zh-CN" sz="2600" kern="100" dirty="0">
                <a:latin typeface="Times New Roman"/>
                <a:ea typeface="微软雅黑"/>
                <a:cs typeface="Courier New"/>
              </a:rPr>
              <a:t>18 g D</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含有的电子数为</a:t>
            </a:r>
            <a:r>
              <a:rPr lang="en-US" altLang="zh-CN" sz="2600" kern="100" dirty="0">
                <a:latin typeface="Times New Roman"/>
                <a:ea typeface="微软雅黑"/>
                <a:cs typeface="Courier New"/>
              </a:rPr>
              <a:t>10</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B.1 L 1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/L</a:t>
            </a:r>
            <a:r>
              <a:rPr lang="zh-CN" altLang="zh-CN" sz="2600" kern="100" dirty="0">
                <a:latin typeface="Times New Roman"/>
                <a:ea typeface="微软雅黑"/>
                <a:cs typeface="Times New Roman"/>
              </a:rPr>
              <a:t>的乙醇</a:t>
            </a:r>
            <a:r>
              <a:rPr lang="en-US" altLang="zh-CN" sz="2600" kern="100" dirty="0">
                <a:latin typeface="Times New Roman"/>
                <a:ea typeface="微软雅黑"/>
                <a:cs typeface="Courier New"/>
              </a:rPr>
              <a:t>(C</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5</a:t>
            </a:r>
            <a:r>
              <a:rPr lang="en-US" altLang="zh-CN" sz="2600" kern="100" dirty="0">
                <a:latin typeface="Times New Roman"/>
                <a:ea typeface="微软雅黑"/>
                <a:cs typeface="Courier New"/>
              </a:rPr>
              <a:t>OH)</a:t>
            </a:r>
            <a:r>
              <a:rPr lang="zh-CN" altLang="zh-CN" sz="2600" kern="100" dirty="0">
                <a:latin typeface="Times New Roman"/>
                <a:ea typeface="微软雅黑"/>
                <a:cs typeface="Times New Roman"/>
              </a:rPr>
              <a:t>水溶液中含有的氧原子数为</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标准状况下，</a:t>
            </a:r>
            <a:r>
              <a:rPr lang="en-US" altLang="zh-CN" sz="2600" kern="100" dirty="0">
                <a:latin typeface="Times New Roman"/>
                <a:ea typeface="微软雅黑"/>
                <a:cs typeface="Courier New"/>
              </a:rPr>
              <a:t>11.2 L</a:t>
            </a:r>
            <a:r>
              <a:rPr lang="zh-CN" altLang="zh-CN" sz="2600" kern="100" dirty="0">
                <a:latin typeface="Times New Roman"/>
                <a:ea typeface="微软雅黑"/>
                <a:cs typeface="Times New Roman"/>
              </a:rPr>
              <a:t>的水所含的原子数为</a:t>
            </a:r>
            <a:r>
              <a:rPr lang="en-US" altLang="zh-CN" sz="2600" kern="100" dirty="0">
                <a:latin typeface="Times New Roman"/>
                <a:ea typeface="微软雅黑"/>
                <a:cs typeface="Courier New"/>
              </a:rPr>
              <a:t>1.5</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常温常压下，</a:t>
            </a:r>
            <a:r>
              <a:rPr lang="en-US" altLang="zh-CN" sz="2600" kern="100" dirty="0">
                <a:latin typeface="Times New Roman"/>
                <a:ea typeface="微软雅黑"/>
                <a:cs typeface="Courier New"/>
              </a:rPr>
              <a:t>32 g 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所含的氧原子数为</a:t>
            </a:r>
            <a:r>
              <a:rPr lang="en-US" altLang="zh-CN" sz="2600" kern="100" dirty="0" smtClean="0">
                <a:latin typeface="Times New Roman"/>
                <a:ea typeface="微软雅黑"/>
                <a:cs typeface="Courier New"/>
              </a:rPr>
              <a:t>2</a:t>
            </a:r>
            <a:r>
              <a:rPr lang="en-US" altLang="zh-CN" sz="2600" i="1" kern="100" dirty="0" smtClean="0">
                <a:latin typeface="Times New Roman"/>
                <a:ea typeface="微软雅黑"/>
                <a:cs typeface="Courier New"/>
              </a:rPr>
              <a:t>N</a:t>
            </a:r>
            <a:r>
              <a:rPr lang="en-US" altLang="zh-CN" sz="2600" kern="100" baseline="-25000" dirty="0" smtClean="0">
                <a:latin typeface="Times New Roman"/>
                <a:ea typeface="微软雅黑"/>
                <a:cs typeface="Courier New"/>
              </a:rPr>
              <a:t>A</a:t>
            </a:r>
            <a:endParaRPr lang="zh-CN" altLang="zh-CN" sz="1050" kern="100" dirty="0">
              <a:latin typeface="宋体"/>
              <a:cs typeface="Courier New"/>
            </a:endParaRPr>
          </a:p>
        </p:txBody>
      </p:sp>
      <p:sp>
        <p:nvSpPr>
          <p:cNvPr id="8" name="TextBox 7"/>
          <p:cNvSpPr txBox="1"/>
          <p:nvPr/>
        </p:nvSpPr>
        <p:spPr>
          <a:xfrm>
            <a:off x="1234666" y="145519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6530377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866285076"/>
              </p:ext>
            </p:extLst>
          </p:nvPr>
        </p:nvGraphicFramePr>
        <p:xfrm>
          <a:off x="289561" y="864509"/>
          <a:ext cx="11493500" cy="4978400"/>
        </p:xfrm>
        <a:graphic>
          <a:graphicData uri="http://schemas.openxmlformats.org/presentationml/2006/ole">
            <mc:AlternateContent xmlns:mc="http://schemas.openxmlformats.org/markup-compatibility/2006">
              <mc:Choice xmlns:v="urn:schemas-microsoft-com:vml" Requires="v">
                <p:oleObj spid="_x0000_s32844" name="Document" r:id="rId3" imgW="11484297" imgH="4983107" progId="Word.Document.8">
                  <p:embed/>
                </p:oleObj>
              </mc:Choice>
              <mc:Fallback>
                <p:oleObj name="Document" r:id="rId3" imgW="11484297" imgH="4983107" progId="Word.Document.8">
                  <p:embed/>
                  <p:pic>
                    <p:nvPicPr>
                      <p:cNvPr id="0" name=""/>
                      <p:cNvPicPr/>
                      <p:nvPr/>
                    </p:nvPicPr>
                    <p:blipFill>
                      <a:blip r:embed="rId4"/>
                      <a:stretch>
                        <a:fillRect/>
                      </a:stretch>
                    </p:blipFill>
                    <p:spPr>
                      <a:xfrm>
                        <a:off x="289561" y="864509"/>
                        <a:ext cx="11493500" cy="4978400"/>
                      </a:xfrm>
                      <a:prstGeom prst="rect">
                        <a:avLst/>
                      </a:prstGeom>
                    </p:spPr>
                  </p:pic>
                </p:oleObj>
              </mc:Fallback>
            </mc:AlternateContent>
          </a:graphicData>
        </a:graphic>
      </p:graphicFrame>
    </p:spTree>
    <p:extLst>
      <p:ext uri="{BB962C8B-B14F-4D97-AF65-F5344CB8AC3E}">
        <p14:creationId xmlns:p14="http://schemas.microsoft.com/office/powerpoint/2010/main" val="23177686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99"/>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江苏苏州市高一期中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用</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r>
              <a:rPr lang="zh-CN" altLang="zh-CN" sz="2600" kern="100" dirty="0">
                <a:latin typeface="Times New Roman"/>
                <a:ea typeface="微软雅黑"/>
                <a:cs typeface="Times New Roman"/>
              </a:rPr>
              <a:t>表示阿伏加德罗常数的值。下列说法正确</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8" name="TextBox 7"/>
          <p:cNvSpPr txBox="1"/>
          <p:nvPr/>
        </p:nvSpPr>
        <p:spPr>
          <a:xfrm>
            <a:off x="1279671" y="1525646"/>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35104519"/>
              </p:ext>
            </p:extLst>
          </p:nvPr>
        </p:nvGraphicFramePr>
        <p:xfrm>
          <a:off x="751193" y="2120043"/>
          <a:ext cx="11163300" cy="3429000"/>
        </p:xfrm>
        <a:graphic>
          <a:graphicData uri="http://schemas.openxmlformats.org/presentationml/2006/ole">
            <mc:AlternateContent xmlns:mc="http://schemas.openxmlformats.org/markup-compatibility/2006">
              <mc:Choice xmlns:v="urn:schemas-microsoft-com:vml" Requires="v">
                <p:oleObj spid="_x0000_s33867" name="Document" r:id="rId3" imgW="11160932" imgH="3428879" progId="Word.Document.8">
                  <p:embed/>
                </p:oleObj>
              </mc:Choice>
              <mc:Fallback>
                <p:oleObj name="Document" r:id="rId3" imgW="11160932" imgH="3428879" progId="Word.Document.8">
                  <p:embed/>
                  <p:pic>
                    <p:nvPicPr>
                      <p:cNvPr id="0" name=""/>
                      <p:cNvPicPr/>
                      <p:nvPr/>
                    </p:nvPicPr>
                    <p:blipFill>
                      <a:blip r:embed="rId4"/>
                      <a:stretch>
                        <a:fillRect/>
                      </a:stretch>
                    </p:blipFill>
                    <p:spPr>
                      <a:xfrm>
                        <a:off x="751193" y="2120043"/>
                        <a:ext cx="11163300" cy="3429000"/>
                      </a:xfrm>
                      <a:prstGeom prst="rect">
                        <a:avLst/>
                      </a:prstGeom>
                    </p:spPr>
                  </p:pic>
                </p:oleObj>
              </mc:Fallback>
            </mc:AlternateContent>
          </a:graphicData>
        </a:graphic>
      </p:graphicFrame>
    </p:spTree>
    <p:extLst>
      <p:ext uri="{BB962C8B-B14F-4D97-AF65-F5344CB8AC3E}">
        <p14:creationId xmlns:p14="http://schemas.microsoft.com/office/powerpoint/2010/main" val="30246417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【微自测】</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判断正误，正确的打</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，错误的打</a:t>
            </a:r>
            <a:r>
              <a:rPr lang="en-US" altLang="zh-CN" sz="2600" kern="100" dirty="0">
                <a:latin typeface="宋体"/>
                <a:ea typeface="微软雅黑"/>
                <a:cs typeface="Times New Roman"/>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8" name="矩形 7"/>
          <p:cNvSpPr/>
          <p:nvPr/>
        </p:nvSpPr>
        <p:spPr>
          <a:xfrm>
            <a:off x="516880" y="1940982"/>
            <a:ext cx="11397613"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将</a:t>
            </a:r>
            <a:r>
              <a:rPr lang="en-US" altLang="zh-CN" sz="2600" kern="100" dirty="0">
                <a:latin typeface="Times New Roman"/>
                <a:ea typeface="微软雅黑"/>
                <a:cs typeface="Courier New"/>
              </a:rPr>
              <a:t>40 g </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溶解在</a:t>
            </a:r>
            <a:r>
              <a:rPr lang="en-US" altLang="zh-CN" sz="2600" kern="100" dirty="0">
                <a:latin typeface="Times New Roman"/>
                <a:ea typeface="微软雅黑"/>
                <a:cs typeface="Courier New"/>
              </a:rPr>
              <a:t>1 L</a:t>
            </a:r>
            <a:r>
              <a:rPr lang="zh-CN" altLang="zh-CN" sz="2600" kern="100" dirty="0">
                <a:latin typeface="Times New Roman"/>
                <a:ea typeface="微软雅黑"/>
                <a:cs typeface="Times New Roman"/>
              </a:rPr>
              <a:t>水中所得溶液的物质的量浓度是</a:t>
            </a:r>
            <a:r>
              <a:rPr lang="en-US" altLang="zh-CN" sz="2600" kern="100" dirty="0">
                <a:latin typeface="Times New Roman"/>
                <a:ea typeface="微软雅黑"/>
                <a:cs typeface="Courier New"/>
              </a:rPr>
              <a:t>1 mol·L</a:t>
            </a:r>
            <a:r>
              <a:rPr lang="en-US" altLang="zh-CN" sz="2600" kern="100" baseline="30000" dirty="0">
                <a:latin typeface="Times New Roman"/>
                <a:ea typeface="微软雅黑"/>
                <a:cs typeface="Courier New"/>
              </a:rPr>
              <a:t>-1</a:t>
            </a:r>
            <a:r>
              <a:rPr lang="en-US" altLang="zh-CN" sz="2600" kern="100" dirty="0" smtClean="0">
                <a:latin typeface="Times New Roman"/>
                <a:ea typeface="微软雅黑"/>
                <a:cs typeface="Courier New"/>
              </a:rPr>
              <a:t>(</a:t>
            </a:r>
            <a:r>
              <a:rPr lang="en-US" altLang="zh-CN" sz="2600" kern="100" dirty="0" smtClean="0">
                <a:latin typeface="Times New Roman"/>
                <a:ea typeface="微软雅黑"/>
                <a:cs typeface="Courier New"/>
                <a:sym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将</a:t>
            </a:r>
            <a:r>
              <a:rPr lang="en-US" altLang="zh-CN" sz="2600" kern="100" dirty="0">
                <a:latin typeface="Times New Roman"/>
                <a:ea typeface="微软雅黑"/>
                <a:cs typeface="Courier New"/>
              </a:rPr>
              <a:t>25 g CuSO</a:t>
            </a:r>
            <a:r>
              <a:rPr lang="en-US" altLang="zh-CN" sz="2600" kern="100" baseline="-25000" dirty="0">
                <a:latin typeface="Times New Roman"/>
                <a:ea typeface="微软雅黑"/>
                <a:cs typeface="Courier New"/>
              </a:rPr>
              <a:t>4</a:t>
            </a:r>
            <a:r>
              <a:rPr lang="en-US" altLang="zh-CN" sz="2600" kern="100" dirty="0">
                <a:latin typeface="Times New Roman"/>
                <a:ea typeface="微软雅黑"/>
                <a:cs typeface="Courier New"/>
              </a:rPr>
              <a:t>·5H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溶解在</a:t>
            </a:r>
            <a:r>
              <a:rPr lang="en-US" altLang="zh-CN" sz="2600" kern="100" dirty="0">
                <a:latin typeface="Times New Roman"/>
                <a:ea typeface="微软雅黑"/>
                <a:cs typeface="Courier New"/>
              </a:rPr>
              <a:t>1 L</a:t>
            </a:r>
            <a:r>
              <a:rPr lang="zh-CN" altLang="zh-CN" sz="2600" kern="100" dirty="0">
                <a:latin typeface="Times New Roman"/>
                <a:ea typeface="微软雅黑"/>
                <a:cs typeface="Times New Roman"/>
              </a:rPr>
              <a:t>水中，所得溶液的物质的量浓度为</a:t>
            </a:r>
            <a:r>
              <a:rPr lang="en-US" altLang="zh-CN" sz="2600" kern="100" dirty="0">
                <a:latin typeface="Times New Roman"/>
                <a:ea typeface="微软雅黑"/>
                <a:cs typeface="Courier New"/>
              </a:rPr>
              <a:t>0.1 </a:t>
            </a:r>
            <a:r>
              <a:rPr lang="en-US" altLang="zh-CN" sz="2600" kern="100" dirty="0" err="1">
                <a:latin typeface="Times New Roman"/>
                <a:ea typeface="微软雅黑"/>
                <a:cs typeface="Courier New"/>
              </a:rPr>
              <a:t>mol</a:t>
            </a:r>
            <a:r>
              <a:rPr lang="en-US" altLang="zh-CN" sz="2600" kern="100" dirty="0" smtClean="0">
                <a:latin typeface="Times New Roman"/>
                <a:ea typeface="微软雅黑"/>
                <a:cs typeface="Courier New"/>
              </a:rPr>
              <a:t>·</a:t>
            </a:r>
            <a:br>
              <a:rPr lang="en-US" altLang="zh-CN" sz="2600" kern="100" dirty="0" smtClean="0">
                <a:latin typeface="Times New Roman"/>
                <a:ea typeface="微软雅黑"/>
                <a:cs typeface="Courier New"/>
              </a:rPr>
            </a:br>
            <a:r>
              <a:rPr lang="en-US" altLang="zh-CN" sz="2600" kern="100" dirty="0" smtClean="0">
                <a:latin typeface="Times New Roman"/>
                <a:ea typeface="微软雅黑"/>
                <a:cs typeface="Courier New"/>
              </a:rPr>
              <a:t>L</a:t>
            </a:r>
            <a:r>
              <a:rPr lang="en-US" altLang="zh-CN" sz="2600" kern="100" baseline="30000" dirty="0" smtClean="0">
                <a:latin typeface="Times New Roman"/>
                <a:ea typeface="微软雅黑"/>
                <a:cs typeface="Courier New"/>
              </a:rPr>
              <a:t>-1</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把</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NH</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通入水中得到</a:t>
            </a:r>
            <a:r>
              <a:rPr lang="en-US" altLang="zh-CN" sz="2600" kern="100" dirty="0">
                <a:latin typeface="Times New Roman"/>
                <a:ea typeface="微软雅黑"/>
                <a:cs typeface="Courier New"/>
              </a:rPr>
              <a:t>1 L</a:t>
            </a:r>
            <a:r>
              <a:rPr lang="zh-CN" altLang="zh-CN" sz="2600" kern="100" dirty="0">
                <a:latin typeface="Times New Roman"/>
                <a:ea typeface="微软雅黑"/>
                <a:cs typeface="Times New Roman"/>
              </a:rPr>
              <a:t>溶液，其物质的量浓度为</a:t>
            </a:r>
            <a:r>
              <a:rPr lang="en-US" altLang="zh-CN" sz="2600" kern="100" dirty="0">
                <a:latin typeface="Times New Roman"/>
                <a:ea typeface="微软雅黑"/>
                <a:cs typeface="Courier New"/>
              </a:rPr>
              <a:t>1 mol·L</a:t>
            </a:r>
            <a:r>
              <a:rPr lang="en-US" altLang="zh-CN" sz="2600" kern="100" baseline="30000" dirty="0">
                <a:latin typeface="Times New Roman"/>
                <a:ea typeface="微软雅黑"/>
                <a:cs typeface="Courier New"/>
              </a:rPr>
              <a:t>-1</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将</a:t>
            </a:r>
            <a:r>
              <a:rPr lang="en-US" altLang="zh-CN" sz="2600" kern="100" dirty="0">
                <a:latin typeface="Times New Roman"/>
                <a:ea typeface="微软雅黑"/>
                <a:cs typeface="Courier New"/>
              </a:rPr>
              <a:t>10 g CaCO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粉末加水配成</a:t>
            </a:r>
            <a:r>
              <a:rPr lang="en-US" altLang="zh-CN" sz="2600" kern="100" dirty="0">
                <a:latin typeface="Times New Roman"/>
                <a:ea typeface="微软雅黑"/>
                <a:cs typeface="Courier New"/>
              </a:rPr>
              <a:t>100 mL</a:t>
            </a:r>
            <a:r>
              <a:rPr lang="zh-CN" altLang="zh-CN" sz="2600" kern="100" dirty="0">
                <a:latin typeface="Times New Roman"/>
                <a:ea typeface="微软雅黑"/>
                <a:cs typeface="Times New Roman"/>
              </a:rPr>
              <a:t>溶液，</a:t>
            </a:r>
            <a:r>
              <a:rPr lang="en-US" altLang="zh-CN" sz="2600" kern="100" dirty="0">
                <a:latin typeface="Times New Roman"/>
                <a:ea typeface="微软雅黑"/>
                <a:cs typeface="Courier New"/>
              </a:rPr>
              <a:t>CaCO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的物质的量浓度为</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en-US" altLang="zh-CN" sz="2600" kern="100" dirty="0" smtClean="0">
                <a:latin typeface="Times New Roman"/>
                <a:ea typeface="微软雅黑"/>
                <a:cs typeface="Courier New"/>
              </a:rPr>
              <a:t>·</a:t>
            </a:r>
            <a:br>
              <a:rPr lang="en-US" altLang="zh-CN" sz="2600" kern="100" dirty="0" smtClean="0">
                <a:latin typeface="Times New Roman"/>
                <a:ea typeface="微软雅黑"/>
                <a:cs typeface="Courier New"/>
              </a:rPr>
            </a:br>
            <a:r>
              <a:rPr lang="en-US" altLang="zh-CN" sz="2600" kern="100" dirty="0" smtClean="0">
                <a:latin typeface="Times New Roman"/>
                <a:ea typeface="微软雅黑"/>
                <a:cs typeface="Courier New"/>
              </a:rPr>
              <a:t>L</a:t>
            </a:r>
            <a:r>
              <a:rPr lang="en-US" altLang="zh-CN" sz="2600" kern="100" baseline="30000" dirty="0" smtClean="0">
                <a:latin typeface="Times New Roman"/>
                <a:ea typeface="微软雅黑"/>
                <a:cs typeface="Courier New"/>
              </a:rPr>
              <a:t>-1</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5" name="矩形 4"/>
          <p:cNvSpPr/>
          <p:nvPr/>
        </p:nvSpPr>
        <p:spPr>
          <a:xfrm>
            <a:off x="10389203" y="2079644"/>
            <a:ext cx="431528" cy="492443"/>
          </a:xfrm>
          <a:prstGeom prst="rect">
            <a:avLst/>
          </a:prstGeom>
        </p:spPr>
        <p:txBody>
          <a:bodyPr wrap="none">
            <a:spAutoFit/>
          </a:bodyPr>
          <a:lstStyle/>
          <a:p>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
        <p:nvSpPr>
          <p:cNvPr id="7" name="矩形 6"/>
          <p:cNvSpPr/>
          <p:nvPr/>
        </p:nvSpPr>
        <p:spPr>
          <a:xfrm>
            <a:off x="1253188" y="3297391"/>
            <a:ext cx="431528" cy="492443"/>
          </a:xfrm>
          <a:prstGeom prst="rect">
            <a:avLst/>
          </a:prstGeom>
        </p:spPr>
        <p:txBody>
          <a:bodyPr wrap="none">
            <a:spAutoFit/>
          </a:bodyPr>
          <a:lstStyle/>
          <a:p>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
        <p:nvSpPr>
          <p:cNvPr id="9" name="矩形 8"/>
          <p:cNvSpPr/>
          <p:nvPr/>
        </p:nvSpPr>
        <p:spPr>
          <a:xfrm>
            <a:off x="10257635" y="3927461"/>
            <a:ext cx="518091" cy="492443"/>
          </a:xfrm>
          <a:prstGeom prst="rect">
            <a:avLst/>
          </a:prstGeom>
        </p:spPr>
        <p:txBody>
          <a:bodyPr wrap="none">
            <a:spAutoFit/>
          </a:bodyPr>
          <a:lstStyle/>
          <a:p>
            <a:r>
              <a:rPr lang="en-US" altLang="zh-CN" sz="2600" kern="100" dirty="0">
                <a:solidFill>
                  <a:srgbClr val="C00000"/>
                </a:solidFill>
                <a:latin typeface="宋体"/>
                <a:ea typeface="微软雅黑"/>
                <a:cs typeface="Times New Roman"/>
              </a:rPr>
              <a:t>√</a:t>
            </a:r>
            <a:endParaRPr lang="zh-CN" altLang="en-US" sz="2600" dirty="0">
              <a:solidFill>
                <a:srgbClr val="C00000"/>
              </a:solidFill>
              <a:latin typeface="Times New Roman"/>
              <a:ea typeface="微软雅黑"/>
              <a:sym typeface="Times New Roman"/>
            </a:endParaRPr>
          </a:p>
        </p:txBody>
      </p:sp>
      <p:sp>
        <p:nvSpPr>
          <p:cNvPr id="10" name="矩形 9"/>
          <p:cNvSpPr/>
          <p:nvPr/>
        </p:nvSpPr>
        <p:spPr>
          <a:xfrm>
            <a:off x="1279671" y="5097591"/>
            <a:ext cx="431528" cy="492443"/>
          </a:xfrm>
          <a:prstGeom prst="rect">
            <a:avLst/>
          </a:prstGeom>
        </p:spPr>
        <p:txBody>
          <a:bodyPr wrap="none">
            <a:spAutoFit/>
          </a:bodyPr>
          <a:lstStyle/>
          <a:p>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9" grpId="0" autoUpdateAnimBg="0"/>
      <p:bldP spid="10"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371914"/>
            <a:ext cx="11654075" cy="304799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溶液体积不明确，故溶液中硝酸根的个数无法计算，</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2.4 g</a:t>
            </a:r>
            <a:r>
              <a:rPr lang="zh-CN" altLang="zh-CN" sz="2600" b="1" kern="100" dirty="0">
                <a:solidFill>
                  <a:srgbClr val="0000FF"/>
                </a:solidFill>
                <a:latin typeface="Times New Roman"/>
                <a:ea typeface="仿宋_GB2312"/>
                <a:cs typeface="Times New Roman"/>
              </a:rPr>
              <a:t>镁的物质的量为</a:t>
            </a:r>
            <a:r>
              <a:rPr lang="en-US" altLang="zh-CN" sz="2600" b="1" kern="100" dirty="0">
                <a:solidFill>
                  <a:srgbClr val="0000FF"/>
                </a:solidFill>
                <a:latin typeface="Times New Roman"/>
                <a:ea typeface="仿宋_GB2312"/>
                <a:cs typeface="Courier New"/>
              </a:rPr>
              <a:t>0.1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，而镁反应后变为＋</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价，故</a:t>
            </a:r>
            <a:r>
              <a:rPr lang="en-US" altLang="zh-CN" sz="2600" b="1" kern="100" dirty="0">
                <a:solidFill>
                  <a:srgbClr val="0000FF"/>
                </a:solidFill>
                <a:latin typeface="Times New Roman"/>
                <a:ea typeface="仿宋_GB2312"/>
                <a:cs typeface="Courier New"/>
              </a:rPr>
              <a:t>0.1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a:t>
            </a:r>
            <a:r>
              <a:rPr lang="zh-CN" altLang="zh-CN" sz="2600" b="1" kern="100" dirty="0">
                <a:solidFill>
                  <a:srgbClr val="0000FF"/>
                </a:solidFill>
                <a:latin typeface="Times New Roman"/>
                <a:ea typeface="仿宋_GB2312"/>
                <a:cs typeface="Times New Roman"/>
              </a:rPr>
              <a:t>镁反应后失去</a:t>
            </a:r>
            <a:r>
              <a:rPr lang="en-US" altLang="zh-CN" sz="2600" b="1" kern="100" dirty="0">
                <a:solidFill>
                  <a:srgbClr val="0000FF"/>
                </a:solidFill>
                <a:latin typeface="Times New Roman"/>
                <a:ea typeface="仿宋_GB2312"/>
                <a:cs typeface="Courier New"/>
              </a:rPr>
              <a:t>0.2</a:t>
            </a:r>
            <a:r>
              <a:rPr lang="en-US" altLang="zh-CN" sz="2600" b="1" i="1" kern="100" dirty="0">
                <a:solidFill>
                  <a:srgbClr val="0000FF"/>
                </a:solidFill>
                <a:latin typeface="Times New Roman"/>
                <a:ea typeface="仿宋_GB2312"/>
                <a:cs typeface="Courier New"/>
              </a:rPr>
              <a:t>N</a:t>
            </a:r>
            <a:r>
              <a:rPr lang="en-US" altLang="zh-CN" sz="2600" b="1" kern="100" baseline="-250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个电子，</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错误；标况下水不是气态，故不能根据气体摩尔体积来计算其物质的量，</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 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均是由氧原子组成的单质，</a:t>
            </a:r>
            <a:r>
              <a:rPr lang="en-US" altLang="zh-CN" sz="2600" b="1" kern="100" dirty="0">
                <a:solidFill>
                  <a:srgbClr val="0000FF"/>
                </a:solidFill>
                <a:latin typeface="Times New Roman"/>
                <a:ea typeface="仿宋_GB2312"/>
                <a:cs typeface="Courier New"/>
              </a:rPr>
              <a:t>48 g 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的混合气体中氧原子的物质的量是</a:t>
            </a:r>
            <a:r>
              <a:rPr lang="en-US" altLang="zh-CN" sz="2600" b="1" kern="100" dirty="0">
                <a:solidFill>
                  <a:srgbClr val="0000FF"/>
                </a:solidFill>
                <a:latin typeface="Times New Roman"/>
                <a:ea typeface="仿宋_GB2312"/>
                <a:cs typeface="Courier New"/>
              </a:rPr>
              <a:t>48 g÷16 g·mol</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3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，则含有的原子总数为</a:t>
            </a:r>
            <a:r>
              <a:rPr lang="en-US" altLang="zh-CN" sz="2600" b="1" kern="100" dirty="0">
                <a:solidFill>
                  <a:srgbClr val="0000FF"/>
                </a:solidFill>
                <a:latin typeface="Times New Roman"/>
                <a:ea typeface="仿宋_GB2312"/>
                <a:cs typeface="Courier New"/>
              </a:rPr>
              <a:t>3</a:t>
            </a:r>
            <a:r>
              <a:rPr lang="en-US" altLang="zh-CN" sz="2600" b="1" i="1" kern="100" dirty="0">
                <a:solidFill>
                  <a:srgbClr val="0000FF"/>
                </a:solidFill>
                <a:latin typeface="Times New Roman"/>
                <a:ea typeface="仿宋_GB2312"/>
                <a:cs typeface="Courier New"/>
              </a:rPr>
              <a:t>N</a:t>
            </a:r>
            <a:r>
              <a:rPr lang="en-US" altLang="zh-CN" sz="2600" b="1" kern="100" baseline="-250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5792199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江苏宿迁高一期中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设</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r>
              <a:rPr lang="zh-CN" altLang="zh-CN" sz="2600" kern="100" dirty="0">
                <a:latin typeface="Times New Roman"/>
                <a:ea typeface="微软雅黑"/>
                <a:cs typeface="Times New Roman"/>
              </a:rPr>
              <a:t>为阿伏加德罗常数的值。下列说法正确的</a:t>
            </a:r>
            <a:r>
              <a:rPr lang="zh-CN" altLang="zh-CN" sz="2600" kern="100" dirty="0" smtClean="0">
                <a:latin typeface="Times New Roman"/>
                <a:ea typeface="微软雅黑"/>
                <a:cs typeface="Times New Roman"/>
              </a:rPr>
              <a:t>是</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en-US" altLang="zh-CN" sz="2600" kern="100" dirty="0" smtClean="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1989634"/>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A.4.48 L 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所含的分子数为</a:t>
            </a:r>
            <a:r>
              <a:rPr lang="en-US" altLang="zh-CN" sz="2600" kern="100" dirty="0">
                <a:latin typeface="Times New Roman"/>
                <a:ea typeface="微软雅黑"/>
                <a:cs typeface="Courier New"/>
              </a:rPr>
              <a:t>0.2</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常温常压下，</a:t>
            </a:r>
            <a:r>
              <a:rPr lang="en-US" altLang="zh-CN" sz="2600" kern="100" dirty="0">
                <a:latin typeface="Times New Roman"/>
                <a:ea typeface="微软雅黑"/>
                <a:cs typeface="Courier New"/>
              </a:rPr>
              <a:t>18 g 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中含有的电子数为</a:t>
            </a:r>
            <a:r>
              <a:rPr lang="en-US" altLang="zh-CN" sz="2600" kern="100" dirty="0">
                <a:latin typeface="Times New Roman"/>
                <a:ea typeface="微软雅黑"/>
                <a:cs typeface="Courier New"/>
              </a:rPr>
              <a:t>10</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C.1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Mg</a:t>
            </a:r>
            <a:r>
              <a:rPr lang="zh-CN" altLang="zh-CN" sz="2600" kern="100" dirty="0">
                <a:latin typeface="Times New Roman"/>
                <a:ea typeface="微软雅黑"/>
                <a:cs typeface="Times New Roman"/>
              </a:rPr>
              <a:t>变成</a:t>
            </a:r>
            <a:r>
              <a:rPr lang="en-US" altLang="zh-CN" sz="2600" kern="100" dirty="0">
                <a:latin typeface="Times New Roman"/>
                <a:ea typeface="微软雅黑"/>
                <a:cs typeface="Courier New"/>
              </a:rPr>
              <a:t>Mg</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时，失去电子的数目为</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D.0.1 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溶液中含</a:t>
            </a:r>
            <a:r>
              <a:rPr lang="en-US" altLang="zh-CN" sz="2600" kern="100" dirty="0">
                <a:latin typeface="Times New Roman"/>
                <a:ea typeface="微软雅黑"/>
                <a:cs typeface="Courier New"/>
              </a:rPr>
              <a:t>Na</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数为</a:t>
            </a:r>
            <a:r>
              <a:rPr lang="en-US" altLang="zh-CN" sz="2600" kern="100" dirty="0" smtClean="0">
                <a:latin typeface="Times New Roman"/>
                <a:ea typeface="微软雅黑"/>
                <a:cs typeface="Courier New"/>
              </a:rPr>
              <a:t>0.1</a:t>
            </a:r>
            <a:r>
              <a:rPr lang="en-US" altLang="zh-CN" sz="2600" i="1" kern="100" dirty="0" smtClean="0">
                <a:latin typeface="Times New Roman"/>
                <a:ea typeface="微软雅黑"/>
                <a:cs typeface="Courier New"/>
              </a:rPr>
              <a:t>N</a:t>
            </a:r>
            <a:r>
              <a:rPr lang="en-US" altLang="zh-CN" sz="2600" kern="100" baseline="-25000" dirty="0" smtClean="0">
                <a:latin typeface="Times New Roman"/>
                <a:ea typeface="微软雅黑"/>
                <a:cs typeface="Courier New"/>
              </a:rPr>
              <a:t>A</a:t>
            </a:r>
            <a:endParaRPr lang="zh-CN" altLang="zh-CN" sz="1050" kern="100" dirty="0">
              <a:latin typeface="宋体"/>
              <a:cs typeface="Courier New"/>
            </a:endParaRPr>
          </a:p>
        </p:txBody>
      </p:sp>
      <p:sp>
        <p:nvSpPr>
          <p:cNvPr id="8" name="TextBox 7"/>
          <p:cNvSpPr txBox="1"/>
          <p:nvPr/>
        </p:nvSpPr>
        <p:spPr>
          <a:xfrm>
            <a:off x="956502" y="1482365"/>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6530377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154973880"/>
              </p:ext>
            </p:extLst>
          </p:nvPr>
        </p:nvGraphicFramePr>
        <p:xfrm>
          <a:off x="424576" y="1595819"/>
          <a:ext cx="11493500" cy="2959100"/>
        </p:xfrm>
        <a:graphic>
          <a:graphicData uri="http://schemas.openxmlformats.org/presentationml/2006/ole">
            <mc:AlternateContent xmlns:mc="http://schemas.openxmlformats.org/markup-compatibility/2006">
              <mc:Choice xmlns:v="urn:schemas-microsoft-com:vml" Requires="v">
                <p:oleObj spid="_x0000_s34889" name="Document" r:id="rId3" imgW="11484297" imgH="2961926" progId="Word.Document.8">
                  <p:embed/>
                </p:oleObj>
              </mc:Choice>
              <mc:Fallback>
                <p:oleObj name="Document" r:id="rId3" imgW="11484297" imgH="2961926" progId="Word.Document.8">
                  <p:embed/>
                  <p:pic>
                    <p:nvPicPr>
                      <p:cNvPr id="0" name=""/>
                      <p:cNvPicPr/>
                      <p:nvPr/>
                    </p:nvPicPr>
                    <p:blipFill>
                      <a:blip r:embed="rId4"/>
                      <a:stretch>
                        <a:fillRect/>
                      </a:stretch>
                    </p:blipFill>
                    <p:spPr>
                      <a:xfrm>
                        <a:off x="424576" y="1595819"/>
                        <a:ext cx="11493500" cy="2959100"/>
                      </a:xfrm>
                      <a:prstGeom prst="rect">
                        <a:avLst/>
                      </a:prstGeom>
                    </p:spPr>
                  </p:pic>
                </p:oleObj>
              </mc:Fallback>
            </mc:AlternateContent>
          </a:graphicData>
        </a:graphic>
      </p:graphicFrame>
    </p:spTree>
    <p:extLst>
      <p:ext uri="{BB962C8B-B14F-4D97-AF65-F5344CB8AC3E}">
        <p14:creationId xmlns:p14="http://schemas.microsoft.com/office/powerpoint/2010/main" val="23177686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设</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r>
              <a:rPr lang="zh-CN" altLang="zh-CN" sz="2600" kern="100" dirty="0">
                <a:latin typeface="Times New Roman"/>
                <a:ea typeface="微软雅黑"/>
                <a:cs typeface="Times New Roman"/>
              </a:rPr>
              <a:t>为阿伏加德罗常数的值，下列叙述正确的是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1446382"/>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A.4.6 g Na</a:t>
            </a:r>
            <a:r>
              <a:rPr lang="zh-CN" altLang="zh-CN" sz="2600" kern="100" dirty="0">
                <a:latin typeface="Times New Roman"/>
                <a:ea typeface="微软雅黑"/>
                <a:cs typeface="Times New Roman"/>
              </a:rPr>
              <a:t>与水完全反应生成</a:t>
            </a:r>
            <a:r>
              <a:rPr lang="en-US" altLang="zh-CN" sz="2600" kern="100" dirty="0">
                <a:latin typeface="Times New Roman"/>
                <a:ea typeface="微软雅黑"/>
                <a:cs typeface="Courier New"/>
              </a:rPr>
              <a:t>2.24 L H</a:t>
            </a:r>
            <a:r>
              <a:rPr lang="en-US" altLang="zh-CN" sz="2600" kern="100" baseline="-250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B.0.1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/L MgCl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溶液中含有的</a:t>
            </a:r>
            <a:r>
              <a:rPr lang="en-US" altLang="zh-CN" sz="2600" kern="100" dirty="0" err="1">
                <a:latin typeface="Times New Roman"/>
                <a:ea typeface="微软雅黑"/>
                <a:cs typeface="Courier New"/>
              </a:rPr>
              <a:t>Cl</a:t>
            </a:r>
            <a:r>
              <a:rPr lang="en-US" altLang="zh-CN" sz="2600" kern="100" baseline="30000" dirty="0">
                <a:latin typeface="Times New Roman"/>
                <a:ea typeface="微软雅黑"/>
                <a:cs typeface="Courier New"/>
              </a:rPr>
              <a:t>-</a:t>
            </a:r>
            <a:r>
              <a:rPr lang="zh-CN" altLang="zh-CN" sz="2600" kern="100" dirty="0">
                <a:latin typeface="Times New Roman"/>
                <a:ea typeface="微软雅黑"/>
                <a:cs typeface="Times New Roman"/>
              </a:rPr>
              <a:t>数为</a:t>
            </a:r>
            <a:r>
              <a:rPr lang="en-US" altLang="zh-CN" sz="2600" kern="100" dirty="0">
                <a:latin typeface="Times New Roman"/>
                <a:ea typeface="微软雅黑"/>
                <a:cs typeface="Courier New"/>
              </a:rPr>
              <a:t>0.2</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氯气与足量的铜反应，转移电子数为</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D.2.8 g CO</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的混合气中，所含原子总数为</a:t>
            </a:r>
            <a:r>
              <a:rPr lang="en-US" altLang="zh-CN" sz="2600" kern="100" dirty="0" smtClean="0">
                <a:latin typeface="Times New Roman"/>
                <a:ea typeface="微软雅黑"/>
                <a:cs typeface="Courier New"/>
              </a:rPr>
              <a:t>0.2</a:t>
            </a:r>
            <a:r>
              <a:rPr lang="en-US" altLang="zh-CN" sz="2600" i="1" kern="100" dirty="0" smtClean="0">
                <a:latin typeface="Times New Roman"/>
                <a:ea typeface="微软雅黑"/>
                <a:cs typeface="Courier New"/>
              </a:rPr>
              <a:t>N</a:t>
            </a:r>
            <a:r>
              <a:rPr lang="en-US" altLang="zh-CN" sz="2600" kern="100" baseline="-25000" dirty="0" smtClean="0">
                <a:latin typeface="Times New Roman"/>
                <a:ea typeface="微软雅黑"/>
                <a:cs typeface="Courier New"/>
              </a:rPr>
              <a:t>A</a:t>
            </a:r>
            <a:endParaRPr lang="zh-CN" altLang="zh-CN" sz="1050" kern="100" dirty="0">
              <a:latin typeface="宋体"/>
              <a:cs typeface="Courier New"/>
            </a:endParaRPr>
          </a:p>
        </p:txBody>
      </p:sp>
      <p:sp>
        <p:nvSpPr>
          <p:cNvPr id="8" name="TextBox 7"/>
          <p:cNvSpPr txBox="1"/>
          <p:nvPr/>
        </p:nvSpPr>
        <p:spPr>
          <a:xfrm>
            <a:off x="7805396" y="89238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0246417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131790"/>
            <a:ext cx="11654075" cy="364815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4.6 g Na</a:t>
            </a:r>
            <a:r>
              <a:rPr lang="zh-CN" altLang="zh-CN" sz="2600" b="1" kern="100" dirty="0">
                <a:solidFill>
                  <a:srgbClr val="0000FF"/>
                </a:solidFill>
                <a:latin typeface="Times New Roman"/>
                <a:ea typeface="仿宋_GB2312"/>
                <a:cs typeface="Times New Roman"/>
              </a:rPr>
              <a:t>的物质的量为</a:t>
            </a:r>
            <a:r>
              <a:rPr lang="en-US" altLang="zh-CN" sz="2600" b="1" kern="100" dirty="0">
                <a:solidFill>
                  <a:srgbClr val="0000FF"/>
                </a:solidFill>
                <a:latin typeface="Times New Roman"/>
                <a:ea typeface="仿宋_GB2312"/>
                <a:cs typeface="Courier New"/>
              </a:rPr>
              <a:t>0.2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，与水完全反应生成</a:t>
            </a:r>
            <a:r>
              <a:rPr lang="en-US" altLang="zh-CN" sz="2600" b="1" kern="100" dirty="0">
                <a:solidFill>
                  <a:srgbClr val="0000FF"/>
                </a:solidFill>
                <a:latin typeface="Times New Roman"/>
                <a:ea typeface="仿宋_GB2312"/>
                <a:cs typeface="Courier New"/>
              </a:rPr>
              <a:t>0.1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，在标准状况下的体积为</a:t>
            </a:r>
            <a:r>
              <a:rPr lang="en-US" altLang="zh-CN" sz="2600" b="1" kern="100" dirty="0">
                <a:solidFill>
                  <a:srgbClr val="0000FF"/>
                </a:solidFill>
                <a:latin typeface="Times New Roman"/>
                <a:ea typeface="仿宋_GB2312"/>
                <a:cs typeface="Courier New"/>
              </a:rPr>
              <a:t>2.24 L</a:t>
            </a:r>
            <a:r>
              <a:rPr lang="zh-CN" altLang="zh-CN" sz="2600" b="1" kern="100" dirty="0">
                <a:solidFill>
                  <a:srgbClr val="0000FF"/>
                </a:solidFill>
                <a:latin typeface="Times New Roman"/>
                <a:ea typeface="仿宋_GB2312"/>
                <a:cs typeface="Times New Roman"/>
              </a:rPr>
              <a:t>，其他条件下则不一定，</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项错误；题目未指明</a:t>
            </a:r>
            <a:r>
              <a:rPr lang="en-US" altLang="zh-CN" sz="2600" b="1" kern="100" dirty="0">
                <a:solidFill>
                  <a:srgbClr val="0000FF"/>
                </a:solidFill>
                <a:latin typeface="Times New Roman"/>
                <a:ea typeface="仿宋_GB2312"/>
                <a:cs typeface="Courier New"/>
              </a:rPr>
              <a:t>0.1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/L MgCl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溶液的体积，无法确定所含</a:t>
            </a:r>
            <a:r>
              <a:rPr lang="en-US" altLang="zh-CN" sz="2600" b="1" kern="100" dirty="0" err="1">
                <a:solidFill>
                  <a:srgbClr val="0000FF"/>
                </a:solidFill>
                <a:latin typeface="Times New Roman"/>
                <a:ea typeface="仿宋_GB2312"/>
                <a:cs typeface="Courier New"/>
              </a:rPr>
              <a:t>Cl</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数目，</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项错误；</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与铜反应生</a:t>
            </a:r>
            <a:r>
              <a:rPr lang="zh-CN" altLang="zh-CN" sz="2600" b="1" kern="100" dirty="0" smtClean="0">
                <a:solidFill>
                  <a:srgbClr val="0000FF"/>
                </a:solidFill>
                <a:latin typeface="Times New Roman"/>
                <a:ea typeface="仿宋_GB2312"/>
                <a:cs typeface="Times New Roman"/>
              </a:rPr>
              <a:t>成</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en-US" altLang="zh-CN" sz="2600" b="1" kern="100" dirty="0" smtClean="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CuCl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，转移电子数为</a:t>
            </a:r>
            <a:r>
              <a:rPr lang="en-US" altLang="zh-CN" sz="2600" b="1" kern="100" dirty="0">
                <a:solidFill>
                  <a:srgbClr val="0000FF"/>
                </a:solidFill>
                <a:latin typeface="Times New Roman"/>
                <a:ea typeface="仿宋_GB2312"/>
                <a:cs typeface="Courier New"/>
              </a:rPr>
              <a:t>2</a:t>
            </a:r>
            <a:r>
              <a:rPr lang="en-US" altLang="zh-CN" sz="2600" b="1" i="1" kern="100" dirty="0">
                <a:solidFill>
                  <a:srgbClr val="0000FF"/>
                </a:solidFill>
                <a:latin typeface="Times New Roman"/>
                <a:ea typeface="仿宋_GB2312"/>
                <a:cs typeface="Courier New"/>
              </a:rPr>
              <a:t>N</a:t>
            </a:r>
            <a:r>
              <a:rPr lang="en-US" altLang="zh-CN" sz="2600" b="1" kern="100" baseline="-250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项错误；</a:t>
            </a:r>
            <a:r>
              <a:rPr lang="en-US" altLang="zh-CN" sz="2600" b="1" kern="100" dirty="0">
                <a:solidFill>
                  <a:srgbClr val="0000FF"/>
                </a:solidFill>
                <a:latin typeface="Times New Roman"/>
                <a:ea typeface="仿宋_GB2312"/>
                <a:cs typeface="Courier New"/>
              </a:rPr>
              <a:t>CO</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N</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的摩尔质量都是</a:t>
            </a:r>
            <a:r>
              <a:rPr lang="en-US" altLang="zh-CN" sz="2600" b="1" kern="100" dirty="0">
                <a:solidFill>
                  <a:srgbClr val="0000FF"/>
                </a:solidFill>
                <a:latin typeface="Times New Roman"/>
                <a:ea typeface="仿宋_GB2312"/>
                <a:cs typeface="Courier New"/>
              </a:rPr>
              <a:t>28 g·mol</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，且均为双原子分子，</a:t>
            </a:r>
            <a:r>
              <a:rPr lang="en-US" altLang="zh-CN" sz="2600" b="1" kern="100" dirty="0">
                <a:solidFill>
                  <a:srgbClr val="0000FF"/>
                </a:solidFill>
                <a:latin typeface="Times New Roman"/>
                <a:ea typeface="仿宋_GB2312"/>
                <a:cs typeface="Courier New"/>
              </a:rPr>
              <a:t>2.8 g CO</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N</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的混合气体总物质的量为</a:t>
            </a:r>
            <a:r>
              <a:rPr lang="en-US" altLang="zh-CN" sz="2600" b="1" kern="100" dirty="0">
                <a:solidFill>
                  <a:srgbClr val="0000FF"/>
                </a:solidFill>
                <a:latin typeface="Times New Roman"/>
                <a:ea typeface="仿宋_GB2312"/>
                <a:cs typeface="Courier New"/>
              </a:rPr>
              <a:t>0.1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，则所含原子总数为</a:t>
            </a:r>
            <a:r>
              <a:rPr lang="en-US" altLang="zh-CN" sz="2600" b="1" kern="100" dirty="0">
                <a:solidFill>
                  <a:srgbClr val="0000FF"/>
                </a:solidFill>
                <a:latin typeface="Times New Roman"/>
                <a:ea typeface="仿宋_GB2312"/>
                <a:cs typeface="Courier New"/>
              </a:rPr>
              <a:t>0.2</a:t>
            </a:r>
            <a:r>
              <a:rPr lang="en-US" altLang="zh-CN" sz="2600" b="1" i="1" kern="100" dirty="0">
                <a:solidFill>
                  <a:srgbClr val="0000FF"/>
                </a:solidFill>
                <a:latin typeface="Times New Roman"/>
                <a:ea typeface="仿宋_GB2312"/>
                <a:cs typeface="Courier New"/>
              </a:rPr>
              <a:t>N</a:t>
            </a:r>
            <a:r>
              <a:rPr lang="en-US" altLang="zh-CN" sz="2600" b="1" kern="100" baseline="-250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5792199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6.</a:t>
            </a:r>
            <a:r>
              <a:rPr lang="zh-CN" altLang="zh-CN" sz="2600" kern="100" dirty="0">
                <a:latin typeface="Times New Roman"/>
                <a:ea typeface="微软雅黑"/>
                <a:cs typeface="Times New Roman"/>
              </a:rPr>
              <a:t>设</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r>
              <a:rPr lang="zh-CN" altLang="zh-CN" sz="2600" kern="100" dirty="0">
                <a:latin typeface="Times New Roman"/>
                <a:ea typeface="微软雅黑"/>
                <a:cs typeface="Times New Roman"/>
              </a:rPr>
              <a:t>为阿伏加德罗常数的值，下列对于</a:t>
            </a:r>
            <a:r>
              <a:rPr lang="en-US" altLang="zh-CN" sz="2600" kern="100" dirty="0">
                <a:latin typeface="Times New Roman"/>
                <a:ea typeface="微软雅黑"/>
                <a:cs typeface="Courier New"/>
              </a:rPr>
              <a:t>0.3 mol·L</a:t>
            </a:r>
            <a:r>
              <a:rPr lang="en-US" altLang="zh-CN" sz="2600" kern="100" baseline="30000" dirty="0">
                <a:latin typeface="Times New Roman"/>
                <a:ea typeface="微软雅黑"/>
                <a:cs typeface="Courier New"/>
              </a:rPr>
              <a:t>-1</a:t>
            </a:r>
            <a:r>
              <a:rPr lang="zh-CN" altLang="zh-CN" sz="2600" kern="100" dirty="0">
                <a:latin typeface="Times New Roman"/>
                <a:ea typeface="微软雅黑"/>
                <a:cs typeface="Times New Roman"/>
              </a:rPr>
              <a:t>的硫酸钾溶液的说法中不</a:t>
            </a:r>
            <a:r>
              <a:rPr lang="zh-CN" altLang="zh-CN" sz="2600" kern="100" dirty="0" smtClean="0">
                <a:latin typeface="Times New Roman"/>
                <a:ea typeface="微软雅黑"/>
                <a:cs typeface="Times New Roman"/>
              </a:rPr>
              <a:t>正</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确</a:t>
            </a:r>
            <a:r>
              <a:rPr lang="zh-CN" altLang="zh-CN" sz="2600" kern="100" dirty="0">
                <a:latin typeface="Times New Roman"/>
                <a:ea typeface="微软雅黑"/>
                <a:cs typeface="Times New Roman"/>
              </a:rPr>
              <a:t>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2031468"/>
            <a:ext cx="11397613" cy="305318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A.1 L</a:t>
            </a:r>
            <a:r>
              <a:rPr lang="zh-CN" altLang="zh-CN" sz="2600" kern="100" dirty="0">
                <a:latin typeface="Times New Roman"/>
                <a:ea typeface="微软雅黑"/>
                <a:cs typeface="Times New Roman"/>
              </a:rPr>
              <a:t>溶液中含有</a:t>
            </a:r>
            <a:r>
              <a:rPr lang="en-US" altLang="zh-CN" sz="2600" kern="100" dirty="0">
                <a:latin typeface="Times New Roman"/>
                <a:ea typeface="微软雅黑"/>
                <a:cs typeface="Courier New"/>
              </a:rPr>
              <a:t>0.6</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r>
              <a:rPr lang="zh-CN" altLang="zh-CN" sz="2600" kern="100" dirty="0">
                <a:latin typeface="Times New Roman"/>
                <a:ea typeface="微软雅黑"/>
                <a:cs typeface="Times New Roman"/>
              </a:rPr>
              <a:t>个钾离子</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B.1 L</a:t>
            </a:r>
            <a:r>
              <a:rPr lang="zh-CN" altLang="zh-CN" sz="2600" kern="100" dirty="0">
                <a:latin typeface="Times New Roman"/>
                <a:ea typeface="微软雅黑"/>
                <a:cs typeface="Times New Roman"/>
              </a:rPr>
              <a:t>溶液中含有钾离子和硫酸根离子总数为</a:t>
            </a:r>
            <a:r>
              <a:rPr lang="en-US" altLang="zh-CN" sz="2600" kern="100" dirty="0">
                <a:latin typeface="Times New Roman"/>
                <a:ea typeface="微软雅黑"/>
                <a:cs typeface="Courier New"/>
              </a:rPr>
              <a:t>0.9</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C.2 L</a:t>
            </a:r>
            <a:r>
              <a:rPr lang="zh-CN" altLang="zh-CN" sz="2600" kern="100" dirty="0">
                <a:latin typeface="Times New Roman"/>
                <a:ea typeface="微软雅黑"/>
                <a:cs typeface="Times New Roman"/>
              </a:rPr>
              <a:t>溶液中钾离子浓度为</a:t>
            </a:r>
            <a:r>
              <a:rPr lang="en-US" altLang="zh-CN" sz="2600" kern="100" dirty="0">
                <a:latin typeface="Times New Roman"/>
                <a:ea typeface="微软雅黑"/>
                <a:cs typeface="Courier New"/>
              </a:rPr>
              <a:t>1.2 mol·L</a:t>
            </a:r>
            <a:r>
              <a:rPr lang="en-US" altLang="zh-CN" sz="2600" kern="100" baseline="30000" dirty="0">
                <a:latin typeface="Times New Roman"/>
                <a:ea typeface="微软雅黑"/>
                <a:cs typeface="Courier New"/>
              </a:rPr>
              <a:t>-1</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D.2 L</a:t>
            </a:r>
            <a:r>
              <a:rPr lang="zh-CN" altLang="zh-CN" sz="2600" kern="100" dirty="0">
                <a:latin typeface="Times New Roman"/>
                <a:ea typeface="微软雅黑"/>
                <a:cs typeface="Times New Roman"/>
              </a:rPr>
              <a:t>溶液中含有硫酸根离子</a:t>
            </a:r>
            <a:r>
              <a:rPr lang="en-US" altLang="zh-CN" sz="2600" kern="100" dirty="0">
                <a:latin typeface="Times New Roman"/>
                <a:ea typeface="微软雅黑"/>
                <a:cs typeface="Courier New"/>
              </a:rPr>
              <a:t>0.6</a:t>
            </a:r>
            <a:r>
              <a:rPr lang="en-US" altLang="zh-CN" sz="2600" i="1" kern="100" dirty="0">
                <a:latin typeface="Times New Roman"/>
                <a:ea typeface="微软雅黑"/>
                <a:cs typeface="Courier New"/>
              </a:rPr>
              <a:t>N</a:t>
            </a:r>
            <a:r>
              <a:rPr lang="en-US" altLang="zh-CN" sz="2600" kern="100" baseline="-25000" dirty="0">
                <a:latin typeface="Times New Roman"/>
                <a:ea typeface="微软雅黑"/>
                <a:cs typeface="Courier New"/>
              </a:rPr>
              <a:t>A</a:t>
            </a:r>
            <a:r>
              <a:rPr lang="zh-CN" altLang="zh-CN" sz="2600" kern="100" dirty="0">
                <a:latin typeface="Times New Roman"/>
                <a:ea typeface="微软雅黑"/>
                <a:cs typeface="Times New Roman"/>
              </a:rPr>
              <a:t>个</a:t>
            </a:r>
            <a:endParaRPr lang="zh-CN" altLang="zh-CN" sz="1050" kern="100" dirty="0">
              <a:latin typeface="宋体"/>
              <a:cs typeface="Courier New"/>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TextBox 7"/>
          <p:cNvSpPr txBox="1"/>
          <p:nvPr/>
        </p:nvSpPr>
        <p:spPr>
          <a:xfrm>
            <a:off x="1909741" y="152852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6530377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905481086"/>
              </p:ext>
            </p:extLst>
          </p:nvPr>
        </p:nvGraphicFramePr>
        <p:xfrm>
          <a:off x="381000" y="1719604"/>
          <a:ext cx="11493500" cy="1917700"/>
        </p:xfrm>
        <a:graphic>
          <a:graphicData uri="http://schemas.openxmlformats.org/presentationml/2006/ole">
            <mc:AlternateContent xmlns:mc="http://schemas.openxmlformats.org/markup-compatibility/2006">
              <mc:Choice xmlns:v="urn:schemas-microsoft-com:vml" Requires="v">
                <p:oleObj spid="_x0000_s35911" name="Document" r:id="rId3" imgW="11484297" imgH="1927214" progId="Word.Document.8">
                  <p:embed/>
                </p:oleObj>
              </mc:Choice>
              <mc:Fallback>
                <p:oleObj name="Document" r:id="rId3" imgW="11484297" imgH="1927214" progId="Word.Document.8">
                  <p:embed/>
                  <p:pic>
                    <p:nvPicPr>
                      <p:cNvPr id="0" name=""/>
                      <p:cNvPicPr/>
                      <p:nvPr/>
                    </p:nvPicPr>
                    <p:blipFill>
                      <a:blip r:embed="rId4"/>
                      <a:stretch>
                        <a:fillRect/>
                      </a:stretch>
                    </p:blipFill>
                    <p:spPr>
                      <a:xfrm>
                        <a:off x="381000" y="1719604"/>
                        <a:ext cx="11493500" cy="1917700"/>
                      </a:xfrm>
                      <a:prstGeom prst="rect">
                        <a:avLst/>
                      </a:prstGeom>
                    </p:spPr>
                  </p:pic>
                </p:oleObj>
              </mc:Fallback>
            </mc:AlternateContent>
          </a:graphicData>
        </a:graphic>
      </p:graphicFrame>
    </p:spTree>
    <p:extLst>
      <p:ext uri="{BB962C8B-B14F-4D97-AF65-F5344CB8AC3E}">
        <p14:creationId xmlns:p14="http://schemas.microsoft.com/office/powerpoint/2010/main" val="23177686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0539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江苏无锡高一期末</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用</a:t>
            </a:r>
            <a:r>
              <a:rPr lang="en-US" altLang="zh-CN" sz="2600" kern="100" dirty="0" err="1">
                <a:latin typeface="Times New Roman"/>
                <a:ea typeface="微软雅黑"/>
                <a:cs typeface="Courier New"/>
              </a:rPr>
              <a:t>NaCl</a:t>
            </a:r>
            <a:r>
              <a:rPr lang="zh-CN" altLang="zh-CN" sz="2600" kern="100" dirty="0">
                <a:latin typeface="Times New Roman"/>
                <a:ea typeface="微软雅黑"/>
                <a:cs typeface="Times New Roman"/>
              </a:rPr>
              <a:t>固体配制</a:t>
            </a:r>
            <a:r>
              <a:rPr lang="en-US" altLang="zh-CN" sz="2600" kern="100" dirty="0">
                <a:latin typeface="Times New Roman"/>
                <a:ea typeface="微软雅黑"/>
                <a:cs typeface="Courier New"/>
              </a:rPr>
              <a:t>100 mL 1.00 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a:t>
            </a:r>
            <a:r>
              <a:rPr lang="en-US" altLang="zh-CN" sz="2600" kern="100" dirty="0" err="1">
                <a:latin typeface="Times New Roman"/>
                <a:ea typeface="微软雅黑"/>
                <a:cs typeface="Courier New"/>
              </a:rPr>
              <a:t>NaCl</a:t>
            </a:r>
            <a:r>
              <a:rPr lang="zh-CN" altLang="zh-CN" sz="2600" kern="100" dirty="0">
                <a:latin typeface="Times New Roman"/>
                <a:ea typeface="微软雅黑"/>
                <a:cs typeface="Times New Roman"/>
              </a:rPr>
              <a:t>溶液。下</a:t>
            </a:r>
            <a:r>
              <a:rPr lang="zh-CN" altLang="zh-CN" sz="2600" kern="100" dirty="0" smtClean="0">
                <a:latin typeface="Times New Roman"/>
                <a:ea typeface="微软雅黑"/>
                <a:cs typeface="Times New Roman"/>
              </a:rPr>
              <a:t>列</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图</a:t>
            </a:r>
            <a:r>
              <a:rPr lang="zh-CN" altLang="zh-CN" sz="2600" kern="100" dirty="0">
                <a:latin typeface="Times New Roman"/>
                <a:ea typeface="微软雅黑"/>
                <a:cs typeface="Times New Roman"/>
              </a:rPr>
              <a:t>示的实验操作中，不需要进行的操作是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TextBox 8"/>
          <p:cNvSpPr txBox="1"/>
          <p:nvPr/>
        </p:nvSpPr>
        <p:spPr>
          <a:xfrm>
            <a:off x="6860291" y="1553929"/>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992956277"/>
              </p:ext>
            </p:extLst>
          </p:nvPr>
        </p:nvGraphicFramePr>
        <p:xfrm>
          <a:off x="1054646" y="2504984"/>
          <a:ext cx="10206412" cy="3342515"/>
        </p:xfrm>
        <a:graphic>
          <a:graphicData uri="http://schemas.openxmlformats.org/drawingml/2006/table">
            <a:tbl>
              <a:tblPr/>
              <a:tblGrid>
                <a:gridCol w="2551603"/>
                <a:gridCol w="2551603"/>
                <a:gridCol w="2551603"/>
                <a:gridCol w="2551603"/>
              </a:tblGrid>
              <a:tr h="662510">
                <a:tc>
                  <a:txBody>
                    <a:bodyPr/>
                    <a:lstStyle/>
                    <a:p>
                      <a:pPr algn="ctr">
                        <a:lnSpc>
                          <a:spcPct val="150000"/>
                        </a:lnSpc>
                        <a:spcAft>
                          <a:spcPts val="0"/>
                        </a:spcAft>
                        <a:tabLst>
                          <a:tab pos="3510915" algn="l"/>
                        </a:tabLst>
                      </a:pPr>
                      <a:r>
                        <a:rPr lang="en-US" sz="2600" kern="100">
                          <a:effectLst/>
                          <a:latin typeface="Times New Roman"/>
                          <a:ea typeface="微软雅黑"/>
                          <a:cs typeface="Courier New"/>
                        </a:rPr>
                        <a:t>A</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effectLst/>
                          <a:latin typeface="Times New Roman"/>
                          <a:ea typeface="微软雅黑"/>
                          <a:cs typeface="Courier New"/>
                        </a:rPr>
                        <a:t>B</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effectLst/>
                          <a:latin typeface="Times New Roman"/>
                          <a:ea typeface="微软雅黑"/>
                          <a:cs typeface="Courier New"/>
                        </a:rPr>
                        <a:t>C</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effectLst/>
                          <a:latin typeface="Times New Roman"/>
                          <a:ea typeface="微软雅黑"/>
                          <a:cs typeface="Courier New"/>
                        </a:rPr>
                        <a:t>D</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495">
                <a:tc>
                  <a:txBody>
                    <a:bodyPr/>
                    <a:lstStyle/>
                    <a:p>
                      <a:pPr algn="ctr">
                        <a:lnSpc>
                          <a:spcPct val="150000"/>
                        </a:lnSpc>
                        <a:spcAft>
                          <a:spcPts val="0"/>
                        </a:spcAft>
                        <a:tabLst>
                          <a:tab pos="3510915" algn="l"/>
                        </a:tabLst>
                      </a:pPr>
                      <a:endParaRPr lang="en-US" sz="2600" kern="100">
                        <a:effectLst/>
                        <a:latin typeface="Times New Roman"/>
                        <a:ea typeface="微软雅黑"/>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endParaRPr lang="en-US" sz="2600" kern="100">
                        <a:effectLst/>
                        <a:latin typeface="Times New Roman"/>
                        <a:ea typeface="微软雅黑"/>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endParaRPr lang="en-US" sz="2600" kern="100">
                        <a:effectLst/>
                        <a:latin typeface="Times New Roman"/>
                        <a:ea typeface="微软雅黑"/>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endParaRPr lang="en-US" sz="2600" kern="100">
                        <a:effectLst/>
                        <a:latin typeface="Times New Roman"/>
                        <a:ea typeface="微软雅黑"/>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510">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溶解</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蒸发</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转移</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dirty="0">
                          <a:effectLst/>
                          <a:latin typeface="Times New Roman"/>
                          <a:ea typeface="微软雅黑"/>
                          <a:cs typeface="Times New Roman"/>
                        </a:rPr>
                        <a:t>定容</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6872" name="Picture 8" descr="F:\马贝\2022\课件\2022 秋 创新设计 学生用书 化学 必修 第一册 苏教 学生用书 冀\XX102.TIF"/>
          <p:cNvPicPr>
            <a:picLocks noChangeAspect="1" noChangeArrowheads="1"/>
          </p:cNvPicPr>
          <p:nvPr/>
        </p:nvPicPr>
        <p:blipFill>
          <a:blip r:embed="rId2" r:link="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4726" y="3301033"/>
            <a:ext cx="1129166" cy="1443850"/>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F:\马贝\2022\课件\2022 秋 创新设计 学生用书 化学 必修 第一册 苏教 学生用书 冀\XX103.TIF"/>
          <p:cNvPicPr>
            <a:picLocks noChangeAspect="1" noChangeArrowheads="1"/>
          </p:cNvPicPr>
          <p:nvPr/>
        </p:nvPicPr>
        <p:blipFill>
          <a:blip r:embed="rId4" r:link="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0011" y="3424380"/>
            <a:ext cx="1363998" cy="1565004"/>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F:\马贝\2022\课件\2022 秋 创新设计 学生用书 化学 必修 第一册 苏教 学生用书 冀\XX104.TIF"/>
          <p:cNvPicPr>
            <a:picLocks noChangeAspect="1" noChangeArrowheads="1"/>
          </p:cNvPicPr>
          <p:nvPr/>
        </p:nvPicPr>
        <p:blipFill>
          <a:blip r:embed="rId6" r:link="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73470" y="3384789"/>
            <a:ext cx="826276" cy="1592456"/>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descr="F:\马贝\2022\课件\2022 秋 创新设计 学生用书 化学 必修 第一册 苏教 学生用书 冀\XX105.TIF"/>
          <p:cNvPicPr>
            <a:picLocks noChangeAspect="1" noChangeArrowheads="1"/>
          </p:cNvPicPr>
          <p:nvPr/>
        </p:nvPicPr>
        <p:blipFill>
          <a:blip r:embed="rId8" r:link="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46534" y="3301033"/>
            <a:ext cx="933228" cy="178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3639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1781" y="1389803"/>
            <a:ext cx="11654075" cy="303010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用</a:t>
            </a:r>
            <a:r>
              <a:rPr lang="en-US" altLang="zh-CN" sz="2600" b="1" kern="100" dirty="0" err="1">
                <a:solidFill>
                  <a:srgbClr val="0000FF"/>
                </a:solidFill>
                <a:latin typeface="Times New Roman"/>
                <a:ea typeface="仿宋_GB2312"/>
                <a:cs typeface="Courier New"/>
              </a:rPr>
              <a:t>NaCl</a:t>
            </a:r>
            <a:r>
              <a:rPr lang="zh-CN" altLang="zh-CN" sz="2600" b="1" kern="100" dirty="0">
                <a:solidFill>
                  <a:srgbClr val="0000FF"/>
                </a:solidFill>
                <a:latin typeface="Times New Roman"/>
                <a:ea typeface="仿宋_GB2312"/>
                <a:cs typeface="Times New Roman"/>
              </a:rPr>
              <a:t>固体配制</a:t>
            </a:r>
            <a:r>
              <a:rPr lang="en-US" altLang="zh-CN" sz="2600" b="1" kern="100" dirty="0">
                <a:solidFill>
                  <a:srgbClr val="0000FF"/>
                </a:solidFill>
                <a:latin typeface="Times New Roman"/>
                <a:ea typeface="仿宋_GB2312"/>
                <a:cs typeface="Courier New"/>
              </a:rPr>
              <a:t>100 mL 1.00 mol·L</a:t>
            </a:r>
            <a:r>
              <a:rPr lang="en-US" altLang="zh-CN" sz="2600" b="1" kern="100" baseline="30000" dirty="0">
                <a:solidFill>
                  <a:srgbClr val="0000FF"/>
                </a:solidFill>
                <a:latin typeface="Times New Roman"/>
                <a:ea typeface="仿宋_GB2312"/>
                <a:cs typeface="Courier New"/>
              </a:rPr>
              <a:t>-1</a:t>
            </a:r>
            <a:r>
              <a:rPr lang="en-US" altLang="zh-CN" sz="2600" b="1" kern="100" dirty="0">
                <a:solidFill>
                  <a:srgbClr val="0000FF"/>
                </a:solidFill>
                <a:latin typeface="Times New Roman"/>
                <a:ea typeface="仿宋_GB2312"/>
                <a:cs typeface="Courier New"/>
              </a:rPr>
              <a:t> </a:t>
            </a:r>
            <a:r>
              <a:rPr lang="en-US" altLang="zh-CN" sz="2600" b="1" kern="100" dirty="0" err="1">
                <a:solidFill>
                  <a:srgbClr val="0000FF"/>
                </a:solidFill>
                <a:latin typeface="Times New Roman"/>
                <a:ea typeface="仿宋_GB2312"/>
                <a:cs typeface="Courier New"/>
              </a:rPr>
              <a:t>NaCl</a:t>
            </a:r>
            <a:r>
              <a:rPr lang="zh-CN" altLang="zh-CN" sz="2600" b="1" kern="100" dirty="0">
                <a:solidFill>
                  <a:srgbClr val="0000FF"/>
                </a:solidFill>
                <a:latin typeface="Times New Roman"/>
                <a:ea typeface="仿宋_GB2312"/>
                <a:cs typeface="Times New Roman"/>
              </a:rPr>
              <a:t>溶液的主要步骤有计算、称量、溶解、转移、洗涤、定容、摇匀。</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项，将</a:t>
            </a:r>
            <a:r>
              <a:rPr lang="en-US" altLang="zh-CN" sz="2600" b="1" kern="100" dirty="0" err="1">
                <a:solidFill>
                  <a:srgbClr val="0000FF"/>
                </a:solidFill>
                <a:latin typeface="Times New Roman"/>
                <a:ea typeface="仿宋_GB2312"/>
                <a:cs typeface="Courier New"/>
              </a:rPr>
              <a:t>NaCl</a:t>
            </a:r>
            <a:r>
              <a:rPr lang="zh-CN" altLang="zh-CN" sz="2600" b="1" kern="100" dirty="0">
                <a:solidFill>
                  <a:srgbClr val="0000FF"/>
                </a:solidFill>
                <a:latin typeface="Times New Roman"/>
                <a:ea typeface="仿宋_GB2312"/>
                <a:cs typeface="Times New Roman"/>
              </a:rPr>
              <a:t>固体在烧杯中溶解，溶解为需要进行的操作；</a:t>
            </a:r>
            <a:r>
              <a:rPr lang="en-US" altLang="zh-CN" sz="2600" b="1" kern="100" dirty="0">
                <a:solidFill>
                  <a:srgbClr val="0000FF"/>
                </a:solidFill>
                <a:latin typeface="Times New Roman"/>
                <a:ea typeface="仿宋_GB2312"/>
                <a:cs typeface="Courier New"/>
              </a:rPr>
              <a:t> B</a:t>
            </a:r>
            <a:r>
              <a:rPr lang="zh-CN" altLang="zh-CN" sz="2600" b="1" kern="100" dirty="0">
                <a:solidFill>
                  <a:srgbClr val="0000FF"/>
                </a:solidFill>
                <a:latin typeface="Times New Roman"/>
                <a:ea typeface="仿宋_GB2312"/>
                <a:cs typeface="Times New Roman"/>
              </a:rPr>
              <a:t>项，配制</a:t>
            </a:r>
            <a:r>
              <a:rPr lang="en-US" altLang="zh-CN" sz="2600" b="1" kern="100" dirty="0" err="1">
                <a:solidFill>
                  <a:srgbClr val="0000FF"/>
                </a:solidFill>
                <a:latin typeface="Times New Roman"/>
                <a:ea typeface="仿宋_GB2312"/>
                <a:cs typeface="Courier New"/>
              </a:rPr>
              <a:t>NaCl</a:t>
            </a:r>
            <a:r>
              <a:rPr lang="zh-CN" altLang="zh-CN" sz="2600" b="1" kern="100" dirty="0">
                <a:solidFill>
                  <a:srgbClr val="0000FF"/>
                </a:solidFill>
                <a:latin typeface="Times New Roman"/>
                <a:ea typeface="仿宋_GB2312"/>
                <a:cs typeface="Times New Roman"/>
              </a:rPr>
              <a:t>溶液时不需要蒸发；</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项，将烧杯中的溶液转移至容量瓶中，转移为需要进行的操作；</a:t>
            </a:r>
            <a:r>
              <a:rPr lang="en-US" altLang="zh-CN" sz="2600" b="1" kern="100" dirty="0">
                <a:solidFill>
                  <a:srgbClr val="0000FF"/>
                </a:solidFill>
                <a:latin typeface="Times New Roman"/>
                <a:ea typeface="仿宋_GB2312"/>
                <a:cs typeface="Courier New"/>
              </a:rPr>
              <a:t> D</a:t>
            </a:r>
            <a:r>
              <a:rPr lang="zh-CN" altLang="zh-CN" sz="2600" b="1" kern="100" dirty="0">
                <a:solidFill>
                  <a:srgbClr val="0000FF"/>
                </a:solidFill>
                <a:latin typeface="Times New Roman"/>
                <a:ea typeface="仿宋_GB2312"/>
                <a:cs typeface="Times New Roman"/>
              </a:rPr>
              <a:t>项，在容量瓶中加水至刻度线，定容为需要进行的操作</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82893069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92357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二、一定物质的量浓度溶液配制</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容量瓶的构造与使用</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认识容量</a:t>
            </a:r>
            <a:r>
              <a:rPr lang="zh-CN" altLang="zh-CN" sz="2600" kern="100" dirty="0" smtClean="0">
                <a:latin typeface="Times New Roman"/>
                <a:ea typeface="微软雅黑"/>
                <a:cs typeface="Times New Roman"/>
              </a:rPr>
              <a:t>瓶</a:t>
            </a:r>
            <a:endParaRPr lang="en-US" altLang="zh-CN" sz="2600" kern="100" dirty="0" smtClean="0">
              <a:latin typeface="Times New Roman"/>
              <a:ea typeface="微软雅黑"/>
              <a:cs typeface="Times New Roman"/>
            </a:endParaRPr>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4626" y="2799724"/>
            <a:ext cx="10441160" cy="313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893541" y="3519804"/>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rPr>
              <a:t>温度</a:t>
            </a:r>
            <a:endParaRPr lang="zh-CN" altLang="en-US" dirty="0"/>
          </a:p>
        </p:txBody>
      </p:sp>
      <p:sp>
        <p:nvSpPr>
          <p:cNvPr id="9" name="矩形 8"/>
          <p:cNvSpPr/>
          <p:nvPr/>
        </p:nvSpPr>
        <p:spPr>
          <a:xfrm>
            <a:off x="6260416" y="3522416"/>
            <a:ext cx="1184940"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rPr>
              <a:t>刻度线</a:t>
            </a:r>
            <a:endParaRPr lang="zh-CN" altLang="en-US" dirty="0"/>
          </a:p>
        </p:txBody>
      </p:sp>
      <p:sp>
        <p:nvSpPr>
          <p:cNvPr id="11" name="矩形 10"/>
          <p:cNvSpPr/>
          <p:nvPr/>
        </p:nvSpPr>
        <p:spPr>
          <a:xfrm>
            <a:off x="4024976" y="4062476"/>
            <a:ext cx="1064715"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rPr>
              <a:t>50 mL</a:t>
            </a:r>
            <a:endParaRPr lang="zh-CN" altLang="en-US" dirty="0"/>
          </a:p>
        </p:txBody>
      </p:sp>
      <p:sp>
        <p:nvSpPr>
          <p:cNvPr id="13" name="矩形 12"/>
          <p:cNvSpPr/>
          <p:nvPr/>
        </p:nvSpPr>
        <p:spPr>
          <a:xfrm>
            <a:off x="6889004" y="4014859"/>
            <a:ext cx="1231427"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rPr>
              <a:t>250 mL</a:t>
            </a:r>
            <a:endParaRPr lang="zh-CN" altLang="en-US" dirty="0"/>
          </a:p>
        </p:txBody>
      </p:sp>
      <p:sp>
        <p:nvSpPr>
          <p:cNvPr id="15" name="矩形 14"/>
          <p:cNvSpPr/>
          <p:nvPr/>
        </p:nvSpPr>
        <p:spPr>
          <a:xfrm>
            <a:off x="8255446" y="4062476"/>
            <a:ext cx="1231427"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rPr>
              <a:t>500 mL</a:t>
            </a:r>
            <a:endParaRPr lang="zh-CN" altLang="en-US" dirty="0"/>
          </a:p>
        </p:txBody>
      </p:sp>
      <p:sp>
        <p:nvSpPr>
          <p:cNvPr id="17" name="矩形 16"/>
          <p:cNvSpPr/>
          <p:nvPr/>
        </p:nvSpPr>
        <p:spPr>
          <a:xfrm>
            <a:off x="6152017" y="4942542"/>
            <a:ext cx="1518364" cy="692497"/>
          </a:xfrm>
          <a:prstGeom prst="rect">
            <a:avLst/>
          </a:prstGeom>
        </p:spPr>
        <p:txBody>
          <a:bodyPr wrap="none">
            <a:spAutoFit/>
          </a:bodyPr>
          <a:lstStyle/>
          <a:p>
            <a:pPr lvl="0" algn="just">
              <a:lnSpc>
                <a:spcPct val="150000"/>
              </a:lnSpc>
            </a:pPr>
            <a:r>
              <a:rPr lang="zh-CN" altLang="zh-CN" sz="2600" kern="100" dirty="0">
                <a:solidFill>
                  <a:srgbClr val="C00000"/>
                </a:solidFill>
                <a:latin typeface="Times New Roman"/>
                <a:ea typeface="微软雅黑"/>
                <a:cs typeface="Times New Roman"/>
              </a:rPr>
              <a:t>是否漏水</a:t>
            </a:r>
            <a:endParaRPr lang="zh-CN" altLang="zh-CN" sz="1050" kern="100" dirty="0">
              <a:solidFill>
                <a:prstClr val="black"/>
              </a:solidFill>
              <a:latin typeface="宋体"/>
              <a:cs typeface="Courier New"/>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3" grpId="0"/>
      <p:bldP spid="15" grpId="0"/>
      <p:bldP spid="1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江苏淮安高一期末</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下列关于</a:t>
            </a:r>
            <a:r>
              <a:rPr lang="en-US" altLang="zh-CN" sz="2600" kern="100" dirty="0">
                <a:latin typeface="Times New Roman"/>
                <a:ea typeface="微软雅黑"/>
                <a:cs typeface="Courier New"/>
              </a:rPr>
              <a:t>1 L 0.10 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溶液的描述中，正</a:t>
            </a:r>
            <a:r>
              <a:rPr lang="zh-CN" altLang="zh-CN" sz="2600" kern="100" dirty="0" smtClean="0">
                <a:latin typeface="Times New Roman"/>
                <a:ea typeface="微软雅黑"/>
                <a:cs typeface="Times New Roman"/>
              </a:rPr>
              <a:t>确</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的</a:t>
            </a:r>
            <a:r>
              <a:rPr lang="zh-CN" altLang="zh-CN" sz="2600" kern="100" dirty="0">
                <a:latin typeface="Times New Roman"/>
                <a:ea typeface="微软雅黑"/>
                <a:cs typeface="Times New Roman"/>
              </a:rPr>
              <a:t>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11" name="TextBox 10"/>
          <p:cNvSpPr txBox="1"/>
          <p:nvPr/>
        </p:nvSpPr>
        <p:spPr>
          <a:xfrm>
            <a:off x="1369681" y="1525646"/>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957119857"/>
              </p:ext>
            </p:extLst>
          </p:nvPr>
        </p:nvGraphicFramePr>
        <p:xfrm>
          <a:off x="559591" y="2259664"/>
          <a:ext cx="10020300" cy="3251200"/>
        </p:xfrm>
        <a:graphic>
          <a:graphicData uri="http://schemas.openxmlformats.org/presentationml/2006/ole">
            <mc:AlternateContent xmlns:mc="http://schemas.openxmlformats.org/markup-compatibility/2006">
              <mc:Choice xmlns:v="urn:schemas-microsoft-com:vml" Requires="v">
                <p:oleObj spid="_x0000_s37954" name="Document" r:id="rId3" imgW="10018905" imgH="3398637" progId="Word.Document.8">
                  <p:embed/>
                </p:oleObj>
              </mc:Choice>
              <mc:Fallback>
                <p:oleObj name="Document" r:id="rId3" imgW="10018905" imgH="3398637" progId="Word.Document.8">
                  <p:embed/>
                  <p:pic>
                    <p:nvPicPr>
                      <p:cNvPr id="0" name=""/>
                      <p:cNvPicPr/>
                      <p:nvPr/>
                    </p:nvPicPr>
                    <p:blipFill>
                      <a:blip r:embed="rId4"/>
                      <a:stretch>
                        <a:fillRect/>
                      </a:stretch>
                    </p:blipFill>
                    <p:spPr>
                      <a:xfrm>
                        <a:off x="559591" y="2259664"/>
                        <a:ext cx="10020300" cy="3251200"/>
                      </a:xfrm>
                      <a:prstGeom prst="rect">
                        <a:avLst/>
                      </a:prstGeom>
                    </p:spPr>
                  </p:pic>
                </p:oleObj>
              </mc:Fallback>
            </mc:AlternateContent>
          </a:graphicData>
        </a:graphic>
      </p:graphicFrame>
    </p:spTree>
    <p:extLst>
      <p:ext uri="{BB962C8B-B14F-4D97-AF65-F5344CB8AC3E}">
        <p14:creationId xmlns:p14="http://schemas.microsoft.com/office/powerpoint/2010/main" val="36373298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941157228"/>
              </p:ext>
            </p:extLst>
          </p:nvPr>
        </p:nvGraphicFramePr>
        <p:xfrm>
          <a:off x="334566" y="1224549"/>
          <a:ext cx="11493500" cy="3848100"/>
        </p:xfrm>
        <a:graphic>
          <a:graphicData uri="http://schemas.openxmlformats.org/presentationml/2006/ole">
            <mc:AlternateContent xmlns:mc="http://schemas.openxmlformats.org/markup-compatibility/2006">
              <mc:Choice xmlns:v="urn:schemas-microsoft-com:vml" Requires="v">
                <p:oleObj spid="_x0000_s38978" name="Document" r:id="rId3" imgW="11484297" imgH="3854429" progId="Word.Document.8">
                  <p:embed/>
                </p:oleObj>
              </mc:Choice>
              <mc:Fallback>
                <p:oleObj name="Document" r:id="rId3" imgW="11484297" imgH="3854429" progId="Word.Document.8">
                  <p:embed/>
                  <p:pic>
                    <p:nvPicPr>
                      <p:cNvPr id="0" name=""/>
                      <p:cNvPicPr/>
                      <p:nvPr/>
                    </p:nvPicPr>
                    <p:blipFill>
                      <a:blip r:embed="rId4"/>
                      <a:stretch>
                        <a:fillRect/>
                      </a:stretch>
                    </p:blipFill>
                    <p:spPr>
                      <a:xfrm>
                        <a:off x="334566" y="1224549"/>
                        <a:ext cx="11493500" cy="3848100"/>
                      </a:xfrm>
                      <a:prstGeom prst="rect">
                        <a:avLst/>
                      </a:prstGeom>
                    </p:spPr>
                  </p:pic>
                </p:oleObj>
              </mc:Fallback>
            </mc:AlternateContent>
          </a:graphicData>
        </a:graphic>
      </p:graphicFrame>
    </p:spTree>
    <p:extLst>
      <p:ext uri="{BB962C8B-B14F-4D97-AF65-F5344CB8AC3E}">
        <p14:creationId xmlns:p14="http://schemas.microsoft.com/office/powerpoint/2010/main" val="82893069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840511" y="1615656"/>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217968821"/>
              </p:ext>
            </p:extLst>
          </p:nvPr>
        </p:nvGraphicFramePr>
        <p:xfrm>
          <a:off x="381000" y="774499"/>
          <a:ext cx="11493500" cy="2832100"/>
        </p:xfrm>
        <a:graphic>
          <a:graphicData uri="http://schemas.openxmlformats.org/presentationml/2006/ole">
            <mc:AlternateContent xmlns:mc="http://schemas.openxmlformats.org/markup-compatibility/2006">
              <mc:Choice xmlns:v="urn:schemas-microsoft-com:vml" Requires="v">
                <p:oleObj spid="_x0000_s40061" name="Document" r:id="rId3" imgW="11484297" imgH="2838438" progId="Word.Document.8">
                  <p:embed/>
                </p:oleObj>
              </mc:Choice>
              <mc:Fallback>
                <p:oleObj name="Document" r:id="rId3" imgW="11484297" imgH="2838438" progId="Word.Document.8">
                  <p:embed/>
                  <p:pic>
                    <p:nvPicPr>
                      <p:cNvPr id="0" name=""/>
                      <p:cNvPicPr/>
                      <p:nvPr/>
                    </p:nvPicPr>
                    <p:blipFill>
                      <a:blip r:embed="rId4"/>
                      <a:stretch>
                        <a:fillRect/>
                      </a:stretch>
                    </p:blipFill>
                    <p:spPr>
                      <a:xfrm>
                        <a:off x="381000" y="774499"/>
                        <a:ext cx="11493500" cy="28321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835826744"/>
              </p:ext>
            </p:extLst>
          </p:nvPr>
        </p:nvGraphicFramePr>
        <p:xfrm>
          <a:off x="719026" y="3519804"/>
          <a:ext cx="11150600" cy="2730500"/>
        </p:xfrm>
        <a:graphic>
          <a:graphicData uri="http://schemas.openxmlformats.org/presentationml/2006/ole">
            <mc:AlternateContent xmlns:mc="http://schemas.openxmlformats.org/markup-compatibility/2006">
              <mc:Choice xmlns:v="urn:schemas-microsoft-com:vml" Requires="v">
                <p:oleObj spid="_x0000_s40062" name="Document" r:id="rId5" imgW="11147984" imgH="2730430" progId="Word.Document.8">
                  <p:embed/>
                </p:oleObj>
              </mc:Choice>
              <mc:Fallback>
                <p:oleObj name="Document" r:id="rId5" imgW="11147984" imgH="2730430" progId="Word.Document.8">
                  <p:embed/>
                  <p:pic>
                    <p:nvPicPr>
                      <p:cNvPr id="0" name=""/>
                      <p:cNvPicPr/>
                      <p:nvPr/>
                    </p:nvPicPr>
                    <p:blipFill>
                      <a:blip r:embed="rId6"/>
                      <a:stretch>
                        <a:fillRect/>
                      </a:stretch>
                    </p:blipFill>
                    <p:spPr>
                      <a:xfrm>
                        <a:off x="719026" y="3519804"/>
                        <a:ext cx="11150600" cy="2730500"/>
                      </a:xfrm>
                      <a:prstGeom prst="rect">
                        <a:avLst/>
                      </a:prstGeom>
                    </p:spPr>
                  </p:pic>
                </p:oleObj>
              </mc:Fallback>
            </mc:AlternateContent>
          </a:graphicData>
        </a:graphic>
      </p:graphicFrame>
    </p:spTree>
    <p:extLst>
      <p:ext uri="{BB962C8B-B14F-4D97-AF65-F5344CB8AC3E}">
        <p14:creationId xmlns:p14="http://schemas.microsoft.com/office/powerpoint/2010/main" val="29336484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江苏盐城高一期中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下列溶液中</a:t>
            </a:r>
            <a:r>
              <a:rPr lang="en-US" altLang="zh-CN" sz="2600" kern="100" dirty="0" err="1">
                <a:latin typeface="Times New Roman"/>
                <a:ea typeface="微软雅黑"/>
                <a:cs typeface="Courier New"/>
              </a:rPr>
              <a:t>Cl</a:t>
            </a:r>
            <a:r>
              <a:rPr lang="en-US" altLang="zh-CN" sz="2600" kern="100" baseline="30000" dirty="0">
                <a:latin typeface="Times New Roman"/>
                <a:ea typeface="微软雅黑"/>
                <a:cs typeface="Courier New"/>
              </a:rPr>
              <a:t>-</a:t>
            </a:r>
            <a:r>
              <a:rPr lang="zh-CN" altLang="zh-CN" sz="2600" kern="100" dirty="0">
                <a:latin typeface="Times New Roman"/>
                <a:ea typeface="微软雅黑"/>
                <a:cs typeface="Times New Roman"/>
              </a:rPr>
              <a:t>的物质的量浓度最大的是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1446382"/>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A.200 mL 2.5 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MgCl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溶液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B.1 000 mL 2.5 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NaCl</a:t>
            </a:r>
            <a:r>
              <a:rPr lang="zh-CN" altLang="zh-CN" sz="2600" kern="100" dirty="0">
                <a:latin typeface="Times New Roman"/>
                <a:ea typeface="微软雅黑"/>
                <a:cs typeface="Times New Roman"/>
              </a:rPr>
              <a:t>溶液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C.250 mL 1 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AlCl</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D.300 mL 6 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KClO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a:t>
            </a:r>
            <a:r>
              <a:rPr lang="zh-CN" altLang="zh-CN" sz="2600" kern="100" dirty="0" smtClean="0">
                <a:latin typeface="Times New Roman"/>
                <a:ea typeface="微软雅黑"/>
                <a:cs typeface="Times New Roman"/>
              </a:rPr>
              <a:t>液</a:t>
            </a:r>
            <a:endParaRPr lang="zh-CN" altLang="zh-CN" sz="1050" kern="100" dirty="0">
              <a:latin typeface="宋体"/>
              <a:cs typeface="Courier New"/>
            </a:endParaRPr>
          </a:p>
        </p:txBody>
      </p:sp>
      <p:sp>
        <p:nvSpPr>
          <p:cNvPr id="11" name="TextBox 10"/>
          <p:cNvSpPr txBox="1"/>
          <p:nvPr/>
        </p:nvSpPr>
        <p:spPr>
          <a:xfrm>
            <a:off x="10137522" y="86450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6046288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326909"/>
            <a:ext cx="11654075"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a:t>
            </a:r>
            <a:r>
              <a:rPr lang="en-US" altLang="zh-CN" sz="2600" b="1" kern="100" dirty="0">
                <a:solidFill>
                  <a:srgbClr val="0000FF"/>
                </a:solidFill>
                <a:latin typeface="Times New Roman"/>
                <a:ea typeface="仿宋_GB2312"/>
                <a:cs typeface="Courier New"/>
              </a:rPr>
              <a:t>200 mL 2.5 mol·L</a:t>
            </a:r>
            <a:r>
              <a:rPr lang="en-US" altLang="zh-CN" sz="2600" b="1" kern="100" baseline="30000" dirty="0">
                <a:solidFill>
                  <a:srgbClr val="0000FF"/>
                </a:solidFill>
                <a:latin typeface="Times New Roman"/>
                <a:ea typeface="仿宋_GB2312"/>
                <a:cs typeface="Courier New"/>
              </a:rPr>
              <a:t>-1</a:t>
            </a:r>
            <a:r>
              <a:rPr lang="en-US" altLang="zh-CN" sz="2600" b="1" kern="100" dirty="0">
                <a:solidFill>
                  <a:srgbClr val="0000FF"/>
                </a:solidFill>
                <a:latin typeface="Times New Roman"/>
                <a:ea typeface="仿宋_GB2312"/>
                <a:cs typeface="Courier New"/>
              </a:rPr>
              <a:t>MgCl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溶液中</a:t>
            </a:r>
            <a:r>
              <a:rPr lang="en-US" altLang="zh-CN" sz="2600" b="1" kern="100" dirty="0" err="1">
                <a:solidFill>
                  <a:srgbClr val="0000FF"/>
                </a:solidFill>
                <a:latin typeface="Times New Roman"/>
                <a:ea typeface="仿宋_GB2312"/>
                <a:cs typeface="Courier New"/>
              </a:rPr>
              <a:t>Cl</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的物质的量浓度是</a:t>
            </a:r>
            <a:r>
              <a:rPr lang="en-US" altLang="zh-CN" sz="2600" b="1" kern="100" dirty="0">
                <a:solidFill>
                  <a:srgbClr val="0000FF"/>
                </a:solidFill>
                <a:latin typeface="Times New Roman"/>
                <a:ea typeface="仿宋_GB2312"/>
                <a:cs typeface="Courier New"/>
              </a:rPr>
              <a:t>2.5 </a:t>
            </a:r>
            <a:r>
              <a:rPr lang="en-US" altLang="zh-CN" sz="2600" b="1" kern="100" dirty="0" err="1">
                <a:solidFill>
                  <a:srgbClr val="0000FF"/>
                </a:solidFill>
                <a:latin typeface="Times New Roman"/>
                <a:ea typeface="仿宋_GB2312"/>
                <a:cs typeface="Courier New"/>
              </a:rPr>
              <a:t>mol</a:t>
            </a:r>
            <a:r>
              <a:rPr lang="en-US" altLang="zh-CN" sz="2600" b="1" kern="100" dirty="0" smtClean="0">
                <a:solidFill>
                  <a:srgbClr val="0000FF"/>
                </a:solidFill>
                <a:latin typeface="Times New Roman"/>
                <a:ea typeface="仿宋_GB2312"/>
                <a:cs typeface="Courier New"/>
              </a:rPr>
              <a:t>·</a:t>
            </a:r>
            <a:br>
              <a:rPr lang="en-US" altLang="zh-CN" sz="2600" b="1" kern="100" dirty="0" smtClean="0">
                <a:solidFill>
                  <a:srgbClr val="0000FF"/>
                </a:solidFill>
                <a:latin typeface="Times New Roman"/>
                <a:ea typeface="仿宋_GB2312"/>
                <a:cs typeface="Courier New"/>
              </a:rPr>
            </a:br>
            <a:r>
              <a:rPr lang="en-US" altLang="zh-CN" sz="2600" b="1" kern="100" dirty="0" smtClean="0">
                <a:solidFill>
                  <a:srgbClr val="0000FF"/>
                </a:solidFill>
                <a:latin typeface="Times New Roman"/>
                <a:ea typeface="仿宋_GB2312"/>
                <a:cs typeface="Courier New"/>
              </a:rPr>
              <a:t>L</a:t>
            </a:r>
            <a:r>
              <a:rPr lang="en-US" altLang="zh-CN" sz="2600" b="1" kern="100" baseline="30000" dirty="0" smtClean="0">
                <a:solidFill>
                  <a:srgbClr val="0000FF"/>
                </a:solidFill>
                <a:latin typeface="Times New Roman"/>
                <a:ea typeface="仿宋_GB2312"/>
                <a:cs typeface="Courier New"/>
              </a:rPr>
              <a:t>-1</a:t>
            </a:r>
            <a:r>
              <a:rPr lang="en-US" altLang="zh-CN" sz="2600" kern="100" dirty="0" smtClean="0">
                <a:latin typeface="宋体"/>
                <a:ea typeface="微软雅黑"/>
                <a:cs typeface="Times New Roman"/>
              </a:rPr>
              <a:t>×</a:t>
            </a:r>
            <a:r>
              <a:rPr lang="en-US" altLang="zh-CN" sz="2600" b="1" kern="100" dirty="0" smtClean="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5 mol·L</a:t>
            </a:r>
            <a:r>
              <a:rPr lang="en-US" altLang="zh-CN" sz="2600" b="1" kern="100" baseline="30000" dirty="0">
                <a:solidFill>
                  <a:srgbClr val="0000FF"/>
                </a:solidFill>
                <a:latin typeface="Times New Roman"/>
                <a:ea typeface="仿宋_GB2312"/>
                <a:cs typeface="Courier New"/>
              </a:rPr>
              <a:t>-1; </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a:t>
            </a:r>
            <a:r>
              <a:rPr lang="en-US" altLang="zh-CN" sz="2600" b="1" kern="100" dirty="0">
                <a:solidFill>
                  <a:srgbClr val="0000FF"/>
                </a:solidFill>
                <a:latin typeface="Times New Roman"/>
                <a:ea typeface="仿宋_GB2312"/>
                <a:cs typeface="Courier New"/>
              </a:rPr>
              <a:t>1 000 mL 2.5 mol·L</a:t>
            </a:r>
            <a:r>
              <a:rPr lang="en-US" altLang="zh-CN" sz="2600" b="1" kern="100" baseline="30000" dirty="0">
                <a:solidFill>
                  <a:srgbClr val="0000FF"/>
                </a:solidFill>
                <a:latin typeface="Times New Roman"/>
                <a:ea typeface="仿宋_GB2312"/>
                <a:cs typeface="Courier New"/>
              </a:rPr>
              <a:t>-1</a:t>
            </a:r>
            <a:r>
              <a:rPr lang="en-US" altLang="zh-CN" sz="2600" b="1" kern="100" dirty="0">
                <a:solidFill>
                  <a:srgbClr val="0000FF"/>
                </a:solidFill>
                <a:latin typeface="Times New Roman"/>
                <a:ea typeface="仿宋_GB2312"/>
                <a:cs typeface="Courier New"/>
              </a:rPr>
              <a:t>NaCl</a:t>
            </a:r>
            <a:r>
              <a:rPr lang="zh-CN" altLang="zh-CN" sz="2600" b="1" kern="100" dirty="0">
                <a:solidFill>
                  <a:srgbClr val="0000FF"/>
                </a:solidFill>
                <a:latin typeface="Times New Roman"/>
                <a:ea typeface="仿宋_GB2312"/>
                <a:cs typeface="Times New Roman"/>
              </a:rPr>
              <a:t>溶液中</a:t>
            </a:r>
            <a:r>
              <a:rPr lang="en-US" altLang="zh-CN" sz="2600" b="1" kern="100" dirty="0" err="1">
                <a:solidFill>
                  <a:srgbClr val="0000FF"/>
                </a:solidFill>
                <a:latin typeface="Times New Roman"/>
                <a:ea typeface="仿宋_GB2312"/>
                <a:cs typeface="Courier New"/>
              </a:rPr>
              <a:t>Cl</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的物质的量浓度</a:t>
            </a:r>
            <a:r>
              <a:rPr lang="zh-CN" altLang="zh-CN" sz="2600" b="1" kern="100" dirty="0" smtClean="0">
                <a:solidFill>
                  <a:srgbClr val="0000FF"/>
                </a:solidFill>
                <a:latin typeface="Times New Roman"/>
                <a:ea typeface="仿宋_GB2312"/>
                <a:cs typeface="Times New Roman"/>
              </a:rPr>
              <a:t>是</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en-US" altLang="zh-CN" sz="2600" b="1" kern="100" dirty="0" smtClean="0">
                <a:solidFill>
                  <a:srgbClr val="0000FF"/>
                </a:solidFill>
                <a:latin typeface="Times New Roman"/>
                <a:ea typeface="仿宋_GB2312"/>
                <a:cs typeface="Courier New"/>
              </a:rPr>
              <a:t>2.5 </a:t>
            </a:r>
            <a:r>
              <a:rPr lang="en-US" altLang="zh-CN" sz="2600" b="1" kern="100" dirty="0">
                <a:solidFill>
                  <a:srgbClr val="0000FF"/>
                </a:solidFill>
                <a:latin typeface="Times New Roman"/>
                <a:ea typeface="仿宋_GB2312"/>
                <a:cs typeface="Courier New"/>
              </a:rPr>
              <a:t>mol·L</a:t>
            </a:r>
            <a:r>
              <a:rPr lang="en-US" altLang="zh-CN" sz="2600" b="1" kern="100" baseline="30000" dirty="0">
                <a:solidFill>
                  <a:srgbClr val="0000FF"/>
                </a:solidFill>
                <a:latin typeface="Times New Roman"/>
                <a:ea typeface="仿宋_GB2312"/>
                <a:cs typeface="Courier New"/>
              </a:rPr>
              <a:t>-1</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2.5 mol·L</a:t>
            </a:r>
            <a:r>
              <a:rPr lang="en-US" altLang="zh-CN" sz="2600" b="1" kern="100" baseline="30000" dirty="0">
                <a:solidFill>
                  <a:srgbClr val="0000FF"/>
                </a:solidFill>
                <a:latin typeface="Times New Roman"/>
                <a:ea typeface="仿宋_GB2312"/>
                <a:cs typeface="Courier New"/>
              </a:rPr>
              <a:t>-1; </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a:t>
            </a:r>
            <a:r>
              <a:rPr lang="en-US" altLang="zh-CN" sz="2600" b="1" kern="100" dirty="0">
                <a:solidFill>
                  <a:srgbClr val="0000FF"/>
                </a:solidFill>
                <a:latin typeface="Times New Roman"/>
                <a:ea typeface="仿宋_GB2312"/>
                <a:cs typeface="Courier New"/>
              </a:rPr>
              <a:t>250 mL 1 mol·L</a:t>
            </a:r>
            <a:r>
              <a:rPr lang="en-US" altLang="zh-CN" sz="2600" b="1" kern="100" baseline="30000" dirty="0">
                <a:solidFill>
                  <a:srgbClr val="0000FF"/>
                </a:solidFill>
                <a:latin typeface="Times New Roman"/>
                <a:ea typeface="仿宋_GB2312"/>
                <a:cs typeface="Courier New"/>
              </a:rPr>
              <a:t>-1</a:t>
            </a:r>
            <a:r>
              <a:rPr lang="en-US" altLang="zh-CN" sz="2600" b="1" kern="100" dirty="0">
                <a:solidFill>
                  <a:srgbClr val="0000FF"/>
                </a:solidFill>
                <a:latin typeface="Times New Roman"/>
                <a:ea typeface="仿宋_GB2312"/>
                <a:cs typeface="Courier New"/>
              </a:rPr>
              <a:t>AlCl</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溶液中</a:t>
            </a:r>
            <a:r>
              <a:rPr lang="en-US" altLang="zh-CN" sz="2600" b="1" kern="100" dirty="0" err="1">
                <a:solidFill>
                  <a:srgbClr val="0000FF"/>
                </a:solidFill>
                <a:latin typeface="Times New Roman"/>
                <a:ea typeface="仿宋_GB2312"/>
                <a:cs typeface="Courier New"/>
              </a:rPr>
              <a:t>Cl</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的物质的量浓度是</a:t>
            </a:r>
            <a:r>
              <a:rPr lang="en-US" altLang="zh-CN" sz="2600" b="1" kern="100" dirty="0">
                <a:solidFill>
                  <a:srgbClr val="0000FF"/>
                </a:solidFill>
                <a:latin typeface="Times New Roman"/>
                <a:ea typeface="仿宋_GB2312"/>
                <a:cs typeface="Courier New"/>
              </a:rPr>
              <a:t>1 mol·L</a:t>
            </a:r>
            <a:r>
              <a:rPr lang="en-US" altLang="zh-CN" sz="2600" b="1" kern="100" baseline="30000" dirty="0">
                <a:solidFill>
                  <a:srgbClr val="0000FF"/>
                </a:solidFill>
                <a:latin typeface="Times New Roman"/>
                <a:ea typeface="仿宋_GB2312"/>
                <a:cs typeface="Courier New"/>
              </a:rPr>
              <a:t>-1</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3 mol·L</a:t>
            </a:r>
            <a:r>
              <a:rPr lang="en-US" altLang="zh-CN" sz="2600" b="1" kern="100" baseline="30000" dirty="0">
                <a:solidFill>
                  <a:srgbClr val="0000FF"/>
                </a:solidFill>
                <a:latin typeface="Times New Roman"/>
                <a:ea typeface="仿宋_GB2312"/>
                <a:cs typeface="Courier New"/>
              </a:rPr>
              <a:t>-1; </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a:t>
            </a:r>
            <a:r>
              <a:rPr lang="en-US" altLang="zh-CN" sz="2600" b="1" kern="100" dirty="0">
                <a:solidFill>
                  <a:srgbClr val="0000FF"/>
                </a:solidFill>
                <a:latin typeface="Times New Roman"/>
                <a:ea typeface="仿宋_GB2312"/>
                <a:cs typeface="Courier New"/>
              </a:rPr>
              <a:t>KClO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电离出</a:t>
            </a:r>
            <a:r>
              <a:rPr lang="en-US" altLang="zh-CN" sz="2600" b="1" kern="100" dirty="0">
                <a:solidFill>
                  <a:srgbClr val="0000FF"/>
                </a:solidFill>
                <a:latin typeface="Times New Roman"/>
                <a:ea typeface="仿宋_GB2312"/>
                <a:cs typeface="Courier New"/>
              </a:rPr>
              <a:t>K</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err="1">
                <a:solidFill>
                  <a:srgbClr val="0000FF"/>
                </a:solidFill>
                <a:latin typeface="Times New Roman"/>
                <a:ea typeface="仿宋_GB2312"/>
                <a:cs typeface="Courier New"/>
              </a:rPr>
              <a:t>ClO</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KClO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溶液中</a:t>
            </a:r>
            <a:r>
              <a:rPr lang="en-US" altLang="zh-CN" sz="2600" b="1" kern="100" dirty="0" err="1">
                <a:solidFill>
                  <a:srgbClr val="0000FF"/>
                </a:solidFill>
                <a:latin typeface="Times New Roman"/>
                <a:ea typeface="仿宋_GB2312"/>
                <a:cs typeface="Courier New"/>
              </a:rPr>
              <a:t>Cl</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的物质的量浓度是</a:t>
            </a:r>
            <a:r>
              <a:rPr lang="en-US" altLang="zh-CN" sz="2600" b="1" kern="100" dirty="0">
                <a:solidFill>
                  <a:srgbClr val="0000FF"/>
                </a:solidFill>
                <a:latin typeface="Times New Roman"/>
                <a:ea typeface="仿宋_GB2312"/>
                <a:cs typeface="Courier New"/>
              </a:rPr>
              <a:t>0; </a:t>
            </a:r>
            <a:r>
              <a:rPr lang="en-US" altLang="zh-CN" sz="2600" b="1" kern="100" dirty="0" err="1">
                <a:solidFill>
                  <a:srgbClr val="0000FF"/>
                </a:solidFill>
                <a:latin typeface="Times New Roman"/>
                <a:ea typeface="仿宋_GB2312"/>
                <a:cs typeface="Courier New"/>
              </a:rPr>
              <a:t>Cl</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的物质的量浓度最大的是</a:t>
            </a:r>
            <a:r>
              <a:rPr lang="en-US" altLang="zh-CN" sz="2600" b="1" kern="100" dirty="0">
                <a:solidFill>
                  <a:srgbClr val="0000FF"/>
                </a:solidFill>
                <a:latin typeface="Times New Roman"/>
                <a:ea typeface="仿宋_GB2312"/>
                <a:cs typeface="Courier New"/>
              </a:rPr>
              <a:t>200 mL 2.5 mol·L</a:t>
            </a:r>
            <a:r>
              <a:rPr lang="en-US" altLang="zh-CN" sz="2600" b="1" kern="100" baseline="30000" dirty="0">
                <a:solidFill>
                  <a:srgbClr val="0000FF"/>
                </a:solidFill>
                <a:latin typeface="Times New Roman"/>
                <a:ea typeface="仿宋_GB2312"/>
                <a:cs typeface="Courier New"/>
              </a:rPr>
              <a:t>-1</a:t>
            </a:r>
            <a:r>
              <a:rPr lang="en-US" altLang="zh-CN" sz="2600" b="1" kern="100" dirty="0">
                <a:solidFill>
                  <a:srgbClr val="0000FF"/>
                </a:solidFill>
                <a:latin typeface="Times New Roman"/>
                <a:ea typeface="仿宋_GB2312"/>
                <a:cs typeface="Courier New"/>
              </a:rPr>
              <a:t>MgCl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溶液</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426499739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639484"/>
            <a:ext cx="11654075" cy="552456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5.</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江苏上冈高中高一期中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实验室配制</a:t>
            </a:r>
            <a:r>
              <a:rPr lang="en-US" altLang="zh-CN" sz="2600" kern="100" dirty="0">
                <a:latin typeface="Times New Roman"/>
                <a:ea typeface="微软雅黑"/>
                <a:cs typeface="Courier New"/>
              </a:rPr>
              <a:t>460 mL 0.100 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a:t>
            </a:r>
            <a:r>
              <a:rPr lang="zh-CN" altLang="zh-CN" sz="2600" kern="100" dirty="0" smtClean="0">
                <a:latin typeface="Times New Roman"/>
                <a:ea typeface="微软雅黑"/>
                <a:cs typeface="Times New Roman"/>
              </a:rPr>
              <a:t>回</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答</a:t>
            </a:r>
            <a:r>
              <a:rPr lang="zh-CN" altLang="zh-CN" sz="2600" kern="100" dirty="0">
                <a:latin typeface="Times New Roman"/>
                <a:ea typeface="微软雅黑"/>
                <a:cs typeface="Times New Roman"/>
              </a:rPr>
              <a:t>下列问题，现有下列仪器：</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烧杯</a:t>
            </a:r>
            <a:r>
              <a:rPr lang="en-US" altLang="zh-CN" sz="2600" kern="100" dirty="0">
                <a:latin typeface="Times New Roman"/>
                <a:ea typeface="微软雅黑"/>
                <a:cs typeface="Courier New"/>
              </a:rPr>
              <a:t>	B.100 mL</a:t>
            </a:r>
            <a:r>
              <a:rPr lang="zh-CN" altLang="zh-CN" sz="2600" kern="100" dirty="0">
                <a:latin typeface="Times New Roman"/>
                <a:ea typeface="微软雅黑"/>
                <a:cs typeface="Times New Roman"/>
              </a:rPr>
              <a:t>量筒</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药匙</a:t>
            </a:r>
            <a:r>
              <a:rPr lang="en-US" altLang="zh-CN" sz="2600" kern="100" dirty="0">
                <a:latin typeface="Times New Roman"/>
                <a:ea typeface="微软雅黑"/>
                <a:cs typeface="Courier New"/>
              </a:rPr>
              <a:t>	D.</a:t>
            </a:r>
            <a:r>
              <a:rPr lang="zh-CN" altLang="zh-CN" sz="2600" kern="100" dirty="0">
                <a:latin typeface="Times New Roman"/>
                <a:ea typeface="微软雅黑"/>
                <a:cs typeface="Times New Roman"/>
              </a:rPr>
              <a:t>玻璃棒</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E</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天平</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配制时还缺少的仪器是</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应用托盘天平称取十水碳酸钠晶体的质量为</a:t>
            </a:r>
            <a:r>
              <a:rPr lang="en-US" altLang="zh-CN" sz="2600" kern="100" dirty="0">
                <a:latin typeface="Times New Roman"/>
                <a:ea typeface="微软雅黑"/>
                <a:cs typeface="Courier New"/>
              </a:rPr>
              <a:t>____________</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en-US" sz="2600" kern="100" dirty="0" smtClean="0">
                <a:solidFill>
                  <a:srgbClr val="C00000"/>
                </a:solidFill>
                <a:latin typeface="Times New Roman"/>
                <a:ea typeface="黑体"/>
                <a:cs typeface="Times New Roman"/>
              </a:rPr>
              <a:t>　</a:t>
            </a:r>
            <a:r>
              <a:rPr lang="zh-CN" altLang="zh-CN" sz="2600" kern="100" dirty="0" smtClean="0">
                <a:solidFill>
                  <a:srgbClr val="C00000"/>
                </a:solidFill>
                <a:latin typeface="Times New Roman"/>
                <a:ea typeface="黑体"/>
                <a:cs typeface="Times New Roman"/>
              </a:rPr>
              <a:t>答</a:t>
            </a:r>
            <a:r>
              <a:rPr lang="zh-CN" altLang="zh-CN" sz="2600" kern="100" dirty="0">
                <a:solidFill>
                  <a:srgbClr val="C00000"/>
                </a:solidFill>
                <a:latin typeface="Times New Roman"/>
                <a:ea typeface="黑体"/>
                <a:cs typeface="Times New Roman"/>
              </a:rPr>
              <a:t>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(1)500 mL</a:t>
            </a:r>
            <a:r>
              <a:rPr lang="zh-CN" altLang="zh-CN" sz="2600" kern="100" dirty="0">
                <a:solidFill>
                  <a:srgbClr val="C00000"/>
                </a:solidFill>
                <a:latin typeface="Times New Roman"/>
                <a:ea typeface="微软雅黑"/>
                <a:cs typeface="Times New Roman"/>
              </a:rPr>
              <a:t>容量瓶、胶头滴管</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solidFill>
                  <a:srgbClr val="C00000"/>
                </a:solidFill>
                <a:latin typeface="Times New Roman"/>
                <a:ea typeface="微软雅黑"/>
                <a:cs typeface="Courier New"/>
              </a:rPr>
              <a:t>　(</a:t>
            </a:r>
            <a:r>
              <a:rPr lang="en-US" altLang="zh-CN" sz="2600" kern="100" dirty="0">
                <a:solidFill>
                  <a:srgbClr val="C00000"/>
                </a:solidFill>
                <a:latin typeface="Times New Roman"/>
                <a:ea typeface="微软雅黑"/>
                <a:cs typeface="Courier New"/>
              </a:rPr>
              <a:t>2)14.3 </a:t>
            </a:r>
            <a:r>
              <a:rPr lang="en-US" altLang="zh-CN" sz="2600" kern="100" dirty="0" smtClean="0">
                <a:solidFill>
                  <a:srgbClr val="C00000"/>
                </a:solidFill>
                <a:latin typeface="Times New Roman"/>
                <a:ea typeface="微软雅黑"/>
                <a:cs typeface="Courier New"/>
              </a:rPr>
              <a:t>g</a:t>
            </a:r>
            <a:endParaRPr lang="en-US" altLang="zh-CN" sz="2600" kern="100" dirty="0" smtClean="0">
              <a:latin typeface="Times New Roman"/>
              <a:ea typeface="微软雅黑"/>
              <a:cs typeface="Times New Roman"/>
            </a:endParaRPr>
          </a:p>
        </p:txBody>
      </p:sp>
    </p:spTree>
    <p:extLst>
      <p:ext uri="{BB962C8B-B14F-4D97-AF65-F5344CB8AC3E}">
        <p14:creationId xmlns:p14="http://schemas.microsoft.com/office/powerpoint/2010/main" val="19133472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blinds(horizontal)">
                                      <p:cBhvr>
                                        <p:cTn id="7" dur="500"/>
                                        <p:tgtEl>
                                          <p:spTgt spid="6">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blinds(horizontal)">
                                      <p:cBhvr>
                                        <p:cTn id="1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055872"/>
            <a:ext cx="11654075"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配制一定物质的量浓度溶液步骤：计算、称量、溶解、冷却、移液、洗涤、定容、摇匀等，用到的仪器：天平、药匙、烧杯、玻璃棒、容量瓶、胶头滴管，配制</a:t>
            </a:r>
            <a:r>
              <a:rPr lang="en-US" altLang="zh-CN" sz="2600" b="1" kern="100" dirty="0">
                <a:solidFill>
                  <a:srgbClr val="0000FF"/>
                </a:solidFill>
                <a:latin typeface="Times New Roman"/>
                <a:ea typeface="仿宋_GB2312"/>
                <a:cs typeface="Courier New"/>
              </a:rPr>
              <a:t>460 mL</a:t>
            </a:r>
            <a:r>
              <a:rPr lang="zh-CN" altLang="zh-CN" sz="2600" b="1" kern="100" dirty="0">
                <a:solidFill>
                  <a:srgbClr val="0000FF"/>
                </a:solidFill>
                <a:latin typeface="Times New Roman"/>
                <a:ea typeface="仿宋_GB2312"/>
                <a:cs typeface="Times New Roman"/>
              </a:rPr>
              <a:t>溶液，应选择</a:t>
            </a:r>
            <a:r>
              <a:rPr lang="en-US" altLang="zh-CN" sz="2600" b="1" kern="100" dirty="0">
                <a:solidFill>
                  <a:srgbClr val="0000FF"/>
                </a:solidFill>
                <a:latin typeface="Times New Roman"/>
                <a:ea typeface="仿宋_GB2312"/>
                <a:cs typeface="Courier New"/>
              </a:rPr>
              <a:t>500 mL</a:t>
            </a:r>
            <a:r>
              <a:rPr lang="zh-CN" altLang="zh-CN" sz="2600" b="1" kern="100" dirty="0">
                <a:solidFill>
                  <a:srgbClr val="0000FF"/>
                </a:solidFill>
                <a:latin typeface="Times New Roman"/>
                <a:ea typeface="仿宋_GB2312"/>
                <a:cs typeface="Times New Roman"/>
              </a:rPr>
              <a:t>容量瓶；还缺少的仪器是</a:t>
            </a:r>
            <a:r>
              <a:rPr lang="en-US" altLang="zh-CN" sz="2600" b="1" kern="100" dirty="0">
                <a:solidFill>
                  <a:srgbClr val="0000FF"/>
                </a:solidFill>
                <a:latin typeface="Times New Roman"/>
                <a:ea typeface="仿宋_GB2312"/>
                <a:cs typeface="Courier New"/>
              </a:rPr>
              <a:t>500 mL</a:t>
            </a:r>
            <a:r>
              <a:rPr lang="zh-CN" altLang="zh-CN" sz="2600" b="1" kern="100" dirty="0">
                <a:solidFill>
                  <a:srgbClr val="0000FF"/>
                </a:solidFill>
                <a:latin typeface="Times New Roman"/>
                <a:ea typeface="仿宋_GB2312"/>
                <a:cs typeface="Times New Roman"/>
              </a:rPr>
              <a:t>容量瓶、胶头滴管。</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配制</a:t>
            </a:r>
            <a:r>
              <a:rPr lang="en-US" altLang="zh-CN" sz="2600" b="1" kern="100" dirty="0">
                <a:solidFill>
                  <a:srgbClr val="0000FF"/>
                </a:solidFill>
                <a:latin typeface="Times New Roman"/>
                <a:ea typeface="仿宋_GB2312"/>
                <a:cs typeface="Courier New"/>
              </a:rPr>
              <a:t>460 mL 0.100 mol·L</a:t>
            </a:r>
            <a:r>
              <a:rPr lang="en-US" altLang="zh-CN" sz="2600" b="1" kern="100" baseline="30000" dirty="0">
                <a:solidFill>
                  <a:srgbClr val="0000FF"/>
                </a:solidFill>
                <a:latin typeface="Times New Roman"/>
                <a:ea typeface="仿宋_GB2312"/>
                <a:cs typeface="Courier New"/>
              </a:rPr>
              <a:t>-1</a:t>
            </a:r>
            <a:r>
              <a:rPr lang="en-US" altLang="zh-CN" sz="2600" b="1" kern="100" dirty="0">
                <a:solidFill>
                  <a:srgbClr val="0000FF"/>
                </a:solidFill>
                <a:latin typeface="Times New Roman"/>
                <a:ea typeface="仿宋_GB2312"/>
                <a:cs typeface="Courier New"/>
              </a:rPr>
              <a:t> 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溶液，实际应配</a:t>
            </a:r>
            <a:r>
              <a:rPr lang="en-US" altLang="zh-CN" sz="2600" b="1" kern="100" dirty="0">
                <a:solidFill>
                  <a:srgbClr val="0000FF"/>
                </a:solidFill>
                <a:latin typeface="Times New Roman"/>
                <a:ea typeface="仿宋_GB2312"/>
                <a:cs typeface="Courier New"/>
              </a:rPr>
              <a:t>500 mL</a:t>
            </a:r>
            <a:r>
              <a:rPr lang="zh-CN" altLang="zh-CN" sz="2600" b="1" kern="100" dirty="0">
                <a:solidFill>
                  <a:srgbClr val="0000FF"/>
                </a:solidFill>
                <a:latin typeface="Times New Roman"/>
                <a:ea typeface="仿宋_GB2312"/>
                <a:cs typeface="Times New Roman"/>
              </a:rPr>
              <a:t>溶液，需要碳酸钠晶体的质量为</a:t>
            </a:r>
            <a:r>
              <a:rPr lang="en-US" altLang="zh-CN" sz="2600" b="1" kern="100" dirty="0">
                <a:solidFill>
                  <a:srgbClr val="0000FF"/>
                </a:solidFill>
                <a:latin typeface="Times New Roman"/>
                <a:ea typeface="仿宋_GB2312"/>
                <a:cs typeface="Courier New"/>
              </a:rPr>
              <a:t>0.5 L</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286 g·mol</a:t>
            </a:r>
            <a:r>
              <a:rPr lang="en-US" altLang="zh-CN" sz="2600" b="1" kern="100" baseline="30000" dirty="0">
                <a:solidFill>
                  <a:srgbClr val="0000FF"/>
                </a:solidFill>
                <a:latin typeface="Times New Roman"/>
                <a:ea typeface="仿宋_GB2312"/>
                <a:cs typeface="Courier New"/>
              </a:rPr>
              <a:t>-1</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0.100 mol·L</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14.3 g</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40561027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549474"/>
            <a:ext cx="11654075" cy="552456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若实验遇下列情况，溶液的浓度偏低的是</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溶解后没有冷却即进行定容</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定容时仰视容量瓶的标线</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容量瓶内壁附有水珠而未干燥处理</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3)B</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smtClean="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3)A</a:t>
            </a:r>
            <a:r>
              <a:rPr lang="zh-CN" altLang="zh-CN" sz="2600" b="1" kern="100" dirty="0">
                <a:solidFill>
                  <a:srgbClr val="0000FF"/>
                </a:solidFill>
                <a:latin typeface="Times New Roman"/>
                <a:ea typeface="仿宋_GB2312"/>
                <a:cs typeface="Times New Roman"/>
              </a:rPr>
              <a:t>项，溶解后没有冷却便进行定容，冷却后，溶液体积减小，溶液浓度偏大；</a:t>
            </a:r>
            <a:r>
              <a:rPr lang="en-US" altLang="zh-CN" sz="2600" b="1" kern="100" dirty="0">
                <a:solidFill>
                  <a:srgbClr val="0000FF"/>
                </a:solidFill>
                <a:latin typeface="Times New Roman"/>
                <a:ea typeface="仿宋_GB2312"/>
                <a:cs typeface="Courier New"/>
              </a:rPr>
              <a:t> B</a:t>
            </a:r>
            <a:r>
              <a:rPr lang="zh-CN" altLang="zh-CN" sz="2600" b="1" kern="100" dirty="0">
                <a:solidFill>
                  <a:srgbClr val="0000FF"/>
                </a:solidFill>
                <a:latin typeface="Times New Roman"/>
                <a:ea typeface="仿宋_GB2312"/>
                <a:cs typeface="Times New Roman"/>
              </a:rPr>
              <a:t>项，定容时俯视容量瓶的标线，导致溶液体积偏小，溶液浓度偏大；</a:t>
            </a:r>
            <a:r>
              <a:rPr lang="en-US" altLang="zh-CN" sz="2600" b="1" kern="100" dirty="0">
                <a:solidFill>
                  <a:srgbClr val="0000FF"/>
                </a:solidFill>
                <a:latin typeface="Times New Roman"/>
                <a:ea typeface="仿宋_GB2312"/>
                <a:cs typeface="Courier New"/>
              </a:rPr>
              <a:t> C</a:t>
            </a:r>
            <a:r>
              <a:rPr lang="zh-CN" altLang="zh-CN" sz="2600" b="1" kern="100" dirty="0">
                <a:solidFill>
                  <a:srgbClr val="0000FF"/>
                </a:solidFill>
                <a:latin typeface="Times New Roman"/>
                <a:ea typeface="仿宋_GB2312"/>
                <a:cs typeface="Times New Roman"/>
              </a:rPr>
              <a:t>项，容量瓶内壁附有水珠而未干燥处理，对溶液的体积和溶质的物质的量都不产生影响，溶液浓度不变</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7802677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blinds(horizontal)">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blinds(horizontal)">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418" y="1377611"/>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山东莒县高一期中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下列关于容量瓶的说法正确的是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11" name="矩形 10"/>
          <p:cNvSpPr/>
          <p:nvPr/>
        </p:nvSpPr>
        <p:spPr>
          <a:xfrm>
            <a:off x="516880" y="2049515"/>
            <a:ext cx="11397613"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容量瓶使用前需检查是否漏水</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若容量瓶中有少量水，应先烘干再使用</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容量瓶上需标有浓度、温度、容量和刻度线</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配制好的溶液可长时间储存在容量瓶</a:t>
            </a:r>
            <a:r>
              <a:rPr lang="zh-CN" altLang="zh-CN" sz="2600" kern="100" dirty="0" smtClean="0">
                <a:latin typeface="Times New Roman"/>
                <a:ea typeface="微软雅黑"/>
                <a:cs typeface="Times New Roman"/>
              </a:rPr>
              <a:t>中</a:t>
            </a:r>
            <a:endParaRPr lang="zh-CN" altLang="zh-CN" sz="1050" kern="100" dirty="0">
              <a:latin typeface="宋体"/>
              <a:cs typeface="Courier New"/>
            </a:endParaRPr>
          </a:p>
        </p:txBody>
      </p:sp>
      <p:sp>
        <p:nvSpPr>
          <p:cNvPr id="12" name="TextBox 11"/>
          <p:cNvSpPr txBox="1"/>
          <p:nvPr/>
        </p:nvSpPr>
        <p:spPr>
          <a:xfrm>
            <a:off x="9102407" y="149457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2626" name="Picture 2" descr="合格过关练"/>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6554" y="745215"/>
            <a:ext cx="2307950"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3219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84855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容量瓶的使用</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热的溶液需冷却</a:t>
            </a:r>
            <a:r>
              <a:rPr lang="zh-CN" altLang="zh-CN" sz="2600" kern="100" dirty="0" smtClean="0">
                <a:latin typeface="Times New Roman"/>
                <a:ea typeface="微软雅黑"/>
                <a:cs typeface="Times New Roman"/>
              </a:rPr>
              <a:t>到</a:t>
            </a:r>
            <a:r>
              <a:rPr lang="en-US" altLang="zh-CN" sz="2600" kern="100" dirty="0" smtClean="0">
                <a:latin typeface="Times New Roman"/>
                <a:ea typeface="微软雅黑"/>
                <a:cs typeface="Times New Roman"/>
                <a:sym typeface="Times New Roman"/>
              </a:rPr>
              <a:t>_____</a:t>
            </a:r>
            <a:r>
              <a:rPr lang="en-US" altLang="zh-CN" sz="2600" kern="100" dirty="0">
                <a:latin typeface="Times New Roman"/>
                <a:ea typeface="微软雅黑"/>
                <a:cs typeface="Times New Roman"/>
                <a:sym typeface="Times New Roman"/>
              </a:rPr>
              <a:t>_</a:t>
            </a:r>
            <a:r>
              <a:rPr lang="en-US" altLang="zh-CN" sz="2600" kern="100" dirty="0" smtClean="0">
                <a:latin typeface="Times New Roman"/>
                <a:ea typeface="微软雅黑"/>
                <a:cs typeface="Times New Roman"/>
                <a:sym typeface="Times New Roman"/>
              </a:rPr>
              <a:t>__</a:t>
            </a:r>
            <a:r>
              <a:rPr lang="zh-CN" altLang="zh-CN" sz="2600" kern="100" dirty="0" smtClean="0">
                <a:latin typeface="Times New Roman"/>
                <a:ea typeface="微软雅黑"/>
                <a:cs typeface="Times New Roman"/>
              </a:rPr>
              <a:t>后</a:t>
            </a:r>
            <a:r>
              <a:rPr lang="zh-CN" altLang="zh-CN" sz="2600" kern="100" dirty="0">
                <a:latin typeface="Times New Roman"/>
                <a:ea typeface="微软雅黑"/>
                <a:cs typeface="Times New Roman"/>
              </a:rPr>
              <a:t>才能转移到容量瓶中；</a:t>
            </a:r>
            <a:r>
              <a:rPr lang="zh-CN" altLang="zh-CN" sz="2600" kern="100" dirty="0">
                <a:latin typeface="宋体"/>
                <a:ea typeface="Times New Roman"/>
                <a:cs typeface="Courier New"/>
              </a:rPr>
              <a:t> </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不能将容量瓶用作物质反应</a:t>
            </a:r>
            <a:r>
              <a:rPr lang="zh-CN" altLang="zh-CN" sz="2600" kern="100" dirty="0" smtClean="0">
                <a:latin typeface="Times New Roman"/>
                <a:ea typeface="微软雅黑"/>
                <a:cs typeface="Times New Roman"/>
              </a:rPr>
              <a:t>或</a:t>
            </a:r>
            <a:r>
              <a:rPr lang="en-US" altLang="zh-CN" sz="2600" kern="100" dirty="0" smtClean="0">
                <a:latin typeface="Times New Roman"/>
                <a:ea typeface="微软雅黑"/>
                <a:cs typeface="Times New Roman"/>
                <a:sym typeface="Times New Roman"/>
              </a:rPr>
              <a:t>___</a:t>
            </a:r>
            <a:r>
              <a:rPr lang="en-US" altLang="zh-CN" sz="2600" kern="100" dirty="0">
                <a:latin typeface="Times New Roman"/>
                <a:ea typeface="微软雅黑"/>
                <a:cs typeface="Times New Roman"/>
                <a:sym typeface="Times New Roman"/>
              </a:rPr>
              <a:t>_</a:t>
            </a:r>
            <a:r>
              <a:rPr lang="en-US" altLang="zh-CN" sz="2600" kern="100" dirty="0" smtClean="0">
                <a:latin typeface="Times New Roman"/>
                <a:ea typeface="微软雅黑"/>
                <a:cs typeface="Times New Roman"/>
                <a:sym typeface="Times New Roman"/>
              </a:rPr>
              <a:t>_____</a:t>
            </a:r>
            <a:r>
              <a:rPr lang="zh-CN" altLang="zh-CN" sz="2600" kern="100" dirty="0" smtClean="0">
                <a:latin typeface="Times New Roman"/>
                <a:ea typeface="微软雅黑"/>
                <a:cs typeface="Times New Roman"/>
              </a:rPr>
              <a:t>的</a:t>
            </a:r>
            <a:r>
              <a:rPr lang="zh-CN" altLang="zh-CN" sz="2600" kern="100" dirty="0">
                <a:latin typeface="Times New Roman"/>
                <a:ea typeface="微软雅黑"/>
                <a:cs typeface="Times New Roman"/>
              </a:rPr>
              <a:t>容器。</a:t>
            </a: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不能用容量瓶长期存放溶液。</a:t>
            </a:r>
            <a:endParaRPr lang="zh-CN" altLang="zh-CN" sz="1050" kern="100" dirty="0">
              <a:effectLst/>
              <a:latin typeface="宋体"/>
              <a:cs typeface="Courier New"/>
            </a:endParaRPr>
          </a:p>
        </p:txBody>
      </p:sp>
      <p:sp>
        <p:nvSpPr>
          <p:cNvPr id="2" name="矩形 1"/>
          <p:cNvSpPr/>
          <p:nvPr/>
        </p:nvSpPr>
        <p:spPr>
          <a:xfrm>
            <a:off x="3619931" y="1404569"/>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室温</a:t>
            </a:r>
            <a:endParaRPr lang="zh-CN" altLang="en-US" sz="2600" dirty="0">
              <a:solidFill>
                <a:srgbClr val="C00000"/>
              </a:solidFill>
              <a:latin typeface="Times New Roman"/>
              <a:ea typeface="微软雅黑"/>
              <a:sym typeface="Times New Roman"/>
            </a:endParaRPr>
          </a:p>
        </p:txBody>
      </p:sp>
      <p:sp>
        <p:nvSpPr>
          <p:cNvPr id="3" name="矩形 2"/>
          <p:cNvSpPr/>
          <p:nvPr/>
        </p:nvSpPr>
        <p:spPr>
          <a:xfrm>
            <a:off x="2044756" y="2006416"/>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溶解</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2525" y="1266363"/>
            <a:ext cx="11243394" cy="2447825"/>
          </a:xfrm>
          <a:prstGeom prst="rect">
            <a:avLst/>
          </a:prstGeom>
        </p:spPr>
        <p:txBody>
          <a:bodyPr wrap="square" lIns="121898" tIns="60948" rIns="121898" bIns="60948">
            <a:spAutoFit/>
          </a:bodyPr>
          <a:lstStyle/>
          <a:p>
            <a:pPr lvl="0" algn="just">
              <a:lnSpc>
                <a:spcPct val="150000"/>
              </a:lnSpc>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容量瓶使用前需检查是否漏水，</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正确；若容量瓶中有少量水，对配制溶液的浓度无影响，不需要烘干，</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错误；容量瓶上标有温度、容量、刻度线，</a:t>
            </a:r>
            <a:r>
              <a:rPr lang="en-US" altLang="zh-CN" sz="2600" b="1" kern="100" dirty="0">
                <a:solidFill>
                  <a:srgbClr val="0000FF"/>
                </a:solidFill>
                <a:latin typeface="Times New Roman"/>
                <a:ea typeface="仿宋_GB2312"/>
                <a:cs typeface="Courier New"/>
              </a:rPr>
              <a:t> C</a:t>
            </a:r>
            <a:r>
              <a:rPr lang="zh-CN" altLang="zh-CN" sz="2600" b="1" kern="100" dirty="0">
                <a:solidFill>
                  <a:srgbClr val="0000FF"/>
                </a:solidFill>
                <a:latin typeface="Times New Roman"/>
                <a:ea typeface="仿宋_GB2312"/>
                <a:cs typeface="Times New Roman"/>
              </a:rPr>
              <a:t>错误；配制好的溶液应储存在指定容器中，不能长时间储存在容量瓶中，</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solidFill>
                <a:prstClr val="black"/>
              </a:solidFill>
              <a:latin typeface="宋体"/>
              <a:cs typeface="Courier New"/>
            </a:endParaRPr>
          </a:p>
        </p:txBody>
      </p:sp>
    </p:spTree>
    <p:extLst>
      <p:ext uri="{BB962C8B-B14F-4D97-AF65-F5344CB8AC3E}">
        <p14:creationId xmlns:p14="http://schemas.microsoft.com/office/powerpoint/2010/main" val="2503365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江苏响水中学高一期末</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配制</a:t>
            </a:r>
            <a:r>
              <a:rPr lang="en-US" altLang="zh-CN" sz="2600" kern="100" dirty="0">
                <a:latin typeface="Times New Roman"/>
                <a:ea typeface="微软雅黑"/>
                <a:cs typeface="Courier New"/>
              </a:rPr>
              <a:t>250 mL 0.5 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溶液，下列操作</a:t>
            </a:r>
            <a:r>
              <a:rPr lang="zh-CN" altLang="zh-CN" sz="2600" kern="100" dirty="0" smtClean="0">
                <a:latin typeface="Times New Roman"/>
                <a:ea typeface="微软雅黑"/>
                <a:cs typeface="Times New Roman"/>
              </a:rPr>
              <a:t>正</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确</a:t>
            </a:r>
            <a:r>
              <a:rPr lang="zh-CN" altLang="zh-CN" sz="2600" kern="100" dirty="0">
                <a:latin typeface="Times New Roman"/>
                <a:ea typeface="微软雅黑"/>
                <a:cs typeface="Times New Roman"/>
              </a:rPr>
              <a:t>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2031468"/>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称取</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固体时，固体放在托盘天平左盘的滤纸上</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称取</a:t>
            </a:r>
            <a:r>
              <a:rPr lang="en-US" altLang="zh-CN" sz="2600" kern="100" dirty="0">
                <a:latin typeface="Times New Roman"/>
                <a:ea typeface="微软雅黑"/>
                <a:cs typeface="Courier New"/>
              </a:rPr>
              <a:t>5 g </a:t>
            </a:r>
            <a:r>
              <a:rPr lang="en-US" altLang="zh-CN" sz="2600" kern="100" dirty="0" err="1">
                <a:latin typeface="Times New Roman"/>
                <a:ea typeface="微软雅黑"/>
                <a:cs typeface="Courier New"/>
              </a:rPr>
              <a:t>NaOH</a:t>
            </a:r>
            <a:r>
              <a:rPr lang="zh-CN" altLang="zh-CN" sz="2600" kern="100" dirty="0">
                <a:latin typeface="Times New Roman"/>
                <a:ea typeface="微软雅黑"/>
                <a:cs typeface="Times New Roman"/>
              </a:rPr>
              <a:t>固体，置于</a:t>
            </a:r>
            <a:r>
              <a:rPr lang="en-US" altLang="zh-CN" sz="2600" kern="100" dirty="0">
                <a:latin typeface="Times New Roman"/>
                <a:ea typeface="微软雅黑"/>
                <a:cs typeface="Courier New"/>
              </a:rPr>
              <a:t>250 mL</a:t>
            </a:r>
            <a:r>
              <a:rPr lang="zh-CN" altLang="zh-CN" sz="2600" kern="100" dirty="0">
                <a:latin typeface="Times New Roman"/>
                <a:ea typeface="微软雅黑"/>
                <a:cs typeface="Times New Roman"/>
              </a:rPr>
              <a:t>容量瓶中，加水溶解、定容</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定容时，可用烧杯直接向容量瓶中加水至刻度线</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定容后，塞好瓶塞，上下颠倒、摇</a:t>
            </a:r>
            <a:r>
              <a:rPr lang="zh-CN" altLang="zh-CN" sz="2600" kern="100" dirty="0" smtClean="0">
                <a:latin typeface="Times New Roman"/>
                <a:ea typeface="微软雅黑"/>
                <a:cs typeface="Times New Roman"/>
              </a:rPr>
              <a:t>匀</a:t>
            </a:r>
            <a:endParaRPr lang="zh-CN" altLang="zh-CN" sz="1050" kern="100" dirty="0">
              <a:latin typeface="宋体"/>
              <a:cs typeface="Courier New"/>
            </a:endParaRPr>
          </a:p>
        </p:txBody>
      </p:sp>
      <p:sp>
        <p:nvSpPr>
          <p:cNvPr id="10" name="TextBox 9"/>
          <p:cNvSpPr txBox="1"/>
          <p:nvPr/>
        </p:nvSpPr>
        <p:spPr>
          <a:xfrm>
            <a:off x="1954746" y="1479236"/>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900750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64815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具有腐蚀性，故称取</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固体时，固体不能放在滤纸上，应用小烧杯或表面皿称量，</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错误；容量瓶只能配制溶液、不能溶解</a:t>
            </a:r>
            <a:r>
              <a:rPr lang="en-US" altLang="zh-CN" sz="2600" b="1" kern="100" dirty="0">
                <a:solidFill>
                  <a:srgbClr val="0000FF"/>
                </a:solidFill>
                <a:latin typeface="Times New Roman"/>
                <a:ea typeface="仿宋_GB2312"/>
                <a:cs typeface="Courier New"/>
              </a:rPr>
              <a:t> </a:t>
            </a:r>
            <a:r>
              <a:rPr lang="en-US" altLang="zh-CN" sz="2600" b="1" kern="100" dirty="0" err="1">
                <a:solidFill>
                  <a:srgbClr val="0000FF"/>
                </a:solidFill>
                <a:latin typeface="Times New Roman"/>
                <a:ea typeface="仿宋_GB2312"/>
                <a:cs typeface="Courier New"/>
              </a:rPr>
              <a:t>NaOH</a:t>
            </a:r>
            <a:r>
              <a:rPr lang="zh-CN" altLang="zh-CN" sz="2600" b="1" kern="100" dirty="0">
                <a:solidFill>
                  <a:srgbClr val="0000FF"/>
                </a:solidFill>
                <a:latin typeface="Times New Roman"/>
                <a:ea typeface="仿宋_GB2312"/>
                <a:cs typeface="Times New Roman"/>
              </a:rPr>
              <a:t>固体，应在烧杯中加适量水溶解，</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错误；定容时，向容量瓶中加水直到离刻度线</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 cm</a:t>
            </a:r>
            <a:r>
              <a:rPr lang="zh-CN" altLang="zh-CN" sz="2600" b="1" kern="100" dirty="0">
                <a:solidFill>
                  <a:srgbClr val="0000FF"/>
                </a:solidFill>
                <a:latin typeface="Times New Roman"/>
                <a:ea typeface="仿宋_GB2312"/>
                <a:cs typeface="Times New Roman"/>
              </a:rPr>
              <a:t>时，改用胶头滴管滴加蒸馏水至液面凹面的最低点与刻度线相切，</a:t>
            </a:r>
            <a:r>
              <a:rPr lang="en-US" altLang="zh-CN" sz="2600" b="1" kern="100" dirty="0">
                <a:solidFill>
                  <a:srgbClr val="0000FF"/>
                </a:solidFill>
                <a:latin typeface="Times New Roman"/>
                <a:ea typeface="仿宋_GB2312"/>
                <a:cs typeface="Courier New"/>
              </a:rPr>
              <a:t> C</a:t>
            </a:r>
            <a:r>
              <a:rPr lang="zh-CN" altLang="zh-CN" sz="2600" b="1" kern="100" dirty="0">
                <a:solidFill>
                  <a:srgbClr val="0000FF"/>
                </a:solidFill>
                <a:latin typeface="Times New Roman"/>
                <a:ea typeface="仿宋_GB2312"/>
                <a:cs typeface="Times New Roman"/>
              </a:rPr>
              <a:t>错误；定容后摇匀时，盖好瓶塞，用食指顶住瓶塞，另一手托住瓶底，将容量瓶反复上下颠倒、摇匀，</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503365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112526"/>
            <a:ext cx="11654075"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将</a:t>
            </a:r>
            <a:r>
              <a:rPr lang="en-US" altLang="zh-CN" sz="2600" kern="100" dirty="0">
                <a:latin typeface="Times New Roman"/>
                <a:ea typeface="微软雅黑"/>
                <a:cs typeface="Courier New"/>
              </a:rPr>
              <a:t>4 g</a:t>
            </a:r>
            <a:r>
              <a:rPr lang="zh-CN" altLang="zh-CN" sz="2600" kern="100" dirty="0">
                <a:latin typeface="Times New Roman"/>
                <a:ea typeface="微软雅黑"/>
                <a:cs typeface="Times New Roman"/>
              </a:rPr>
              <a:t>氢氧化钠溶解在</a:t>
            </a:r>
            <a:r>
              <a:rPr lang="en-US" altLang="zh-CN" sz="2600" kern="100" dirty="0">
                <a:latin typeface="Times New Roman"/>
                <a:ea typeface="微软雅黑"/>
                <a:cs typeface="Courier New"/>
              </a:rPr>
              <a:t>10 mL</a:t>
            </a:r>
            <a:r>
              <a:rPr lang="zh-CN" altLang="zh-CN" sz="2600" kern="100" dirty="0">
                <a:latin typeface="Times New Roman"/>
                <a:ea typeface="微软雅黑"/>
                <a:cs typeface="Times New Roman"/>
              </a:rPr>
              <a:t>水中，再稀释成</a:t>
            </a:r>
            <a:r>
              <a:rPr lang="en-US" altLang="zh-CN" sz="2600" kern="100" dirty="0">
                <a:latin typeface="Times New Roman"/>
                <a:ea typeface="微软雅黑"/>
                <a:cs typeface="Courier New"/>
              </a:rPr>
              <a:t>1 L</a:t>
            </a:r>
            <a:r>
              <a:rPr lang="zh-CN" altLang="zh-CN" sz="2600" kern="100" dirty="0">
                <a:latin typeface="Times New Roman"/>
                <a:ea typeface="微软雅黑"/>
                <a:cs typeface="Times New Roman"/>
              </a:rPr>
              <a:t>，从中取出</a:t>
            </a:r>
            <a:r>
              <a:rPr lang="en-US" altLang="zh-CN" sz="2600" kern="100" dirty="0">
                <a:latin typeface="Times New Roman"/>
                <a:ea typeface="微软雅黑"/>
                <a:cs typeface="Courier New"/>
              </a:rPr>
              <a:t>10 mL</a:t>
            </a:r>
            <a:r>
              <a:rPr lang="zh-CN" altLang="zh-CN" sz="2600" kern="100" dirty="0">
                <a:latin typeface="Times New Roman"/>
                <a:ea typeface="微软雅黑"/>
                <a:cs typeface="Times New Roman"/>
              </a:rPr>
              <a:t>，这</a:t>
            </a:r>
            <a:r>
              <a:rPr lang="en-US" altLang="zh-CN" sz="2600" kern="100" dirty="0">
                <a:latin typeface="Times New Roman"/>
                <a:ea typeface="微软雅黑"/>
                <a:cs typeface="Courier New"/>
              </a:rPr>
              <a:t>10 mL</a:t>
            </a:r>
            <a:r>
              <a:rPr lang="zh-CN" altLang="zh-CN" sz="2600" kern="100" dirty="0" smtClean="0">
                <a:latin typeface="Times New Roman"/>
                <a:ea typeface="微软雅黑"/>
                <a:cs typeface="Times New Roman"/>
              </a:rPr>
              <a:t>溶</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液</a:t>
            </a:r>
            <a:r>
              <a:rPr lang="zh-CN" altLang="zh-CN" sz="2600" kern="100" dirty="0">
                <a:latin typeface="Times New Roman"/>
                <a:ea typeface="微软雅黑"/>
                <a:cs typeface="Times New Roman"/>
              </a:rPr>
              <a:t>的物质的量浓度是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A.10 </a:t>
            </a:r>
            <a:r>
              <a:rPr lang="en-US" altLang="zh-CN" sz="2600" kern="100" dirty="0">
                <a:latin typeface="Times New Roman"/>
                <a:ea typeface="微软雅黑"/>
                <a:cs typeface="Courier New"/>
              </a:rPr>
              <a:t>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B.1 </a:t>
            </a:r>
            <a:r>
              <a:rPr lang="en-US" altLang="zh-CN" sz="2600" kern="100" dirty="0">
                <a:latin typeface="Times New Roman"/>
                <a:ea typeface="微软雅黑"/>
                <a:cs typeface="Courier New"/>
              </a:rPr>
              <a:t>mol·L</a:t>
            </a:r>
            <a:r>
              <a:rPr lang="en-US" altLang="zh-CN" sz="2600" kern="100" baseline="30000" dirty="0">
                <a:latin typeface="Times New Roman"/>
                <a:ea typeface="微软雅黑"/>
                <a:cs typeface="Courier New"/>
              </a:rPr>
              <a:t>-1</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C.0.1 </a:t>
            </a:r>
            <a:r>
              <a:rPr lang="en-US" altLang="zh-CN" sz="2600" kern="100" dirty="0">
                <a:latin typeface="Times New Roman"/>
                <a:ea typeface="微软雅黑"/>
                <a:cs typeface="Courier New"/>
              </a:rPr>
              <a:t>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D.0.01 </a:t>
            </a:r>
            <a:r>
              <a:rPr lang="en-US" altLang="zh-CN" sz="2600" kern="100" dirty="0">
                <a:latin typeface="Times New Roman"/>
                <a:ea typeface="微软雅黑"/>
                <a:cs typeface="Courier New"/>
              </a:rPr>
              <a:t>mol·L</a:t>
            </a:r>
            <a:r>
              <a:rPr lang="en-US" altLang="zh-CN" sz="2600" kern="100" baseline="30000" dirty="0">
                <a:latin typeface="Times New Roman"/>
                <a:ea typeface="微软雅黑"/>
                <a:cs typeface="Courier New"/>
              </a:rPr>
              <a:t>-1</a:t>
            </a:r>
            <a:endParaRPr lang="zh-CN" altLang="zh-CN" sz="1050" kern="100" dirty="0">
              <a:latin typeface="宋体"/>
              <a:cs typeface="Courier New"/>
            </a:endParaRPr>
          </a:p>
          <a:p>
            <a:pPr algn="just">
              <a:lnSpc>
                <a:spcPct val="150000"/>
              </a:lnSpc>
              <a:spcAft>
                <a:spcPts val="0"/>
              </a:spcAft>
              <a:tabLst>
                <a:tab pos="3510915" algn="l"/>
              </a:tabLst>
            </a:pPr>
            <a:r>
              <a:rPr lang="zh-CN" altLang="en-US" sz="2600" b="1" kern="100" dirty="0" smtClean="0">
                <a:solidFill>
                  <a:srgbClr val="0000FF"/>
                </a:solidFill>
                <a:latin typeface="Times New Roman"/>
                <a:ea typeface="黑体"/>
                <a:cs typeface="Times New Roman"/>
              </a:rPr>
              <a:t>　</a:t>
            </a: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在一定物质的量浓度溶液中取出任意体积的溶液，其浓度不变，但</a:t>
            </a:r>
            <a:r>
              <a:rPr lang="zh-CN" altLang="zh-CN" sz="2600" b="1" kern="100" dirty="0" smtClean="0">
                <a:solidFill>
                  <a:srgbClr val="0000FF"/>
                </a:solidFill>
                <a:latin typeface="Times New Roman"/>
                <a:ea typeface="仿宋_GB2312"/>
                <a:cs typeface="Times New Roman"/>
              </a:rPr>
              <a:t>所</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en-US" altLang="zh-CN" sz="2600" b="1" kern="100" dirty="0" smtClean="0">
                <a:solidFill>
                  <a:srgbClr val="0000FF"/>
                </a:solidFill>
                <a:latin typeface="Times New Roman"/>
                <a:ea typeface="仿宋_GB2312"/>
                <a:cs typeface="Times New Roman"/>
              </a:rPr>
              <a:t>　</a:t>
            </a:r>
            <a:r>
              <a:rPr lang="zh-CN" altLang="zh-CN" sz="2600" b="1" kern="100" dirty="0" smtClean="0">
                <a:solidFill>
                  <a:srgbClr val="0000FF"/>
                </a:solidFill>
                <a:latin typeface="Times New Roman"/>
                <a:ea typeface="仿宋_GB2312"/>
                <a:cs typeface="Times New Roman"/>
              </a:rPr>
              <a:t>含</a:t>
            </a:r>
            <a:r>
              <a:rPr lang="zh-CN" altLang="zh-CN" sz="2600" b="1" kern="100" dirty="0">
                <a:solidFill>
                  <a:srgbClr val="0000FF"/>
                </a:solidFill>
                <a:latin typeface="Times New Roman"/>
                <a:ea typeface="仿宋_GB2312"/>
                <a:cs typeface="Times New Roman"/>
              </a:rPr>
              <a:t>溶质的物质的量或质量因体积的不同而不同</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3889961" y="180961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8782854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04469"/>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江苏扬州中学高一开学考试</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配制一定物质的量浓度的</a:t>
            </a:r>
            <a:r>
              <a:rPr lang="en-US" altLang="zh-CN" sz="2600" kern="100" dirty="0" err="1">
                <a:latin typeface="Times New Roman"/>
                <a:ea typeface="微软雅黑"/>
                <a:cs typeface="Courier New"/>
              </a:rPr>
              <a:t>NaCl</a:t>
            </a:r>
            <a:r>
              <a:rPr lang="zh-CN" altLang="zh-CN" sz="2600" kern="100" dirty="0">
                <a:latin typeface="Times New Roman"/>
                <a:ea typeface="微软雅黑"/>
                <a:cs typeface="Times New Roman"/>
              </a:rPr>
              <a:t>溶液时，</a:t>
            </a:r>
            <a:r>
              <a:rPr lang="zh-CN" altLang="zh-CN" sz="2600" kern="100" dirty="0" smtClean="0">
                <a:latin typeface="Times New Roman"/>
                <a:ea typeface="微软雅黑"/>
                <a:cs typeface="Times New Roman"/>
              </a:rPr>
              <a:t>下</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列</a:t>
            </a:r>
            <a:r>
              <a:rPr lang="zh-CN" altLang="zh-CN" sz="2600" kern="100" dirty="0">
                <a:latin typeface="Times New Roman"/>
                <a:ea typeface="微软雅黑"/>
                <a:cs typeface="Times New Roman"/>
              </a:rPr>
              <a:t>操作不正确的是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10" name="TextBox 9"/>
          <p:cNvSpPr txBox="1"/>
          <p:nvPr/>
        </p:nvSpPr>
        <p:spPr>
          <a:xfrm>
            <a:off x="3574926" y="1209227"/>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565459081"/>
              </p:ext>
            </p:extLst>
          </p:nvPr>
        </p:nvGraphicFramePr>
        <p:xfrm>
          <a:off x="829620" y="1899623"/>
          <a:ext cx="10396156" cy="4223322"/>
        </p:xfrm>
        <a:graphic>
          <a:graphicData uri="http://schemas.openxmlformats.org/drawingml/2006/table">
            <a:tbl>
              <a:tblPr/>
              <a:tblGrid>
                <a:gridCol w="2599039"/>
                <a:gridCol w="2599039"/>
                <a:gridCol w="2599039"/>
                <a:gridCol w="2599039"/>
              </a:tblGrid>
              <a:tr h="2475276">
                <a:tc>
                  <a:txBody>
                    <a:bodyPr/>
                    <a:lstStyle/>
                    <a:p>
                      <a:pPr algn="ctr">
                        <a:lnSpc>
                          <a:spcPct val="150000"/>
                        </a:lnSpc>
                        <a:spcAft>
                          <a:spcPts val="0"/>
                        </a:spcAft>
                        <a:tabLst>
                          <a:tab pos="3510915" algn="l"/>
                        </a:tabLst>
                      </a:pPr>
                      <a:endParaRPr lang="en-US" sz="2000" kern="100" dirty="0">
                        <a:effectLst/>
                        <a:latin typeface="Times New Roman"/>
                        <a:ea typeface="微软雅黑"/>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endParaRPr lang="en-US" sz="2000" kern="100">
                        <a:effectLst/>
                        <a:latin typeface="Times New Roman"/>
                        <a:ea typeface="微软雅黑"/>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endParaRPr lang="en-US" sz="2000" kern="100" dirty="0">
                        <a:effectLst/>
                        <a:latin typeface="Times New Roman"/>
                        <a:ea typeface="微软雅黑"/>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endParaRPr lang="en-US" sz="2000" kern="100">
                        <a:effectLst/>
                        <a:latin typeface="Times New Roman"/>
                        <a:ea typeface="微软雅黑"/>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8046">
                <a:tc>
                  <a:txBody>
                    <a:bodyPr/>
                    <a:lstStyle/>
                    <a:p>
                      <a:pPr algn="just">
                        <a:lnSpc>
                          <a:spcPct val="150000"/>
                        </a:lnSpc>
                        <a:spcAft>
                          <a:spcPts val="0"/>
                        </a:spcAft>
                        <a:tabLst>
                          <a:tab pos="3510915" algn="l"/>
                        </a:tabLst>
                      </a:pPr>
                      <a:r>
                        <a:rPr lang="en-US" sz="2000" kern="100" dirty="0">
                          <a:effectLst/>
                          <a:latin typeface="Times New Roman"/>
                          <a:ea typeface="微软雅黑"/>
                          <a:cs typeface="Courier New"/>
                        </a:rPr>
                        <a:t>A.</a:t>
                      </a:r>
                      <a:r>
                        <a:rPr lang="zh-CN" sz="2000" kern="100" dirty="0">
                          <a:effectLst/>
                          <a:latin typeface="Times New Roman"/>
                          <a:ea typeface="微软雅黑"/>
                          <a:cs typeface="Times New Roman"/>
                        </a:rPr>
                        <a:t>接近称量质量时，轻振手腕，加够药品</a:t>
                      </a:r>
                      <a:endParaRPr lang="zh-CN" sz="800" kern="100" dirty="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en-US" sz="2000" kern="100" dirty="0">
                          <a:effectLst/>
                          <a:latin typeface="Times New Roman"/>
                          <a:ea typeface="微软雅黑"/>
                          <a:cs typeface="Courier New"/>
                        </a:rPr>
                        <a:t>B.</a:t>
                      </a:r>
                      <a:r>
                        <a:rPr lang="zh-CN" sz="2000" kern="100" dirty="0">
                          <a:effectLst/>
                          <a:latin typeface="Times New Roman"/>
                          <a:ea typeface="微软雅黑"/>
                          <a:cs typeface="Times New Roman"/>
                        </a:rPr>
                        <a:t>溶解时，用量筒控制所加蒸馏水的量</a:t>
                      </a:r>
                      <a:endParaRPr lang="zh-CN" sz="800" kern="100" dirty="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en-US" sz="2000" kern="100" dirty="0">
                          <a:effectLst/>
                          <a:latin typeface="Times New Roman"/>
                          <a:ea typeface="微软雅黑"/>
                          <a:cs typeface="Courier New"/>
                        </a:rPr>
                        <a:t>C.</a:t>
                      </a:r>
                      <a:r>
                        <a:rPr lang="zh-CN" sz="2000" kern="100" dirty="0">
                          <a:effectLst/>
                          <a:latin typeface="Times New Roman"/>
                          <a:ea typeface="微软雅黑"/>
                          <a:cs typeface="Times New Roman"/>
                        </a:rPr>
                        <a:t>移液时，玻璃棒插在刻度线以上，防止液体洒出</a:t>
                      </a:r>
                      <a:endParaRPr lang="zh-CN" sz="800" kern="100" dirty="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3510915" algn="l"/>
                        </a:tabLst>
                      </a:pPr>
                      <a:r>
                        <a:rPr lang="en-US" sz="2000" kern="100" dirty="0">
                          <a:effectLst/>
                          <a:latin typeface="Times New Roman"/>
                          <a:ea typeface="微软雅黑"/>
                          <a:cs typeface="Courier New"/>
                        </a:rPr>
                        <a:t>D.</a:t>
                      </a:r>
                      <a:r>
                        <a:rPr lang="zh-CN" sz="2000" kern="100" dirty="0">
                          <a:effectLst/>
                          <a:latin typeface="Times New Roman"/>
                          <a:ea typeface="微软雅黑"/>
                          <a:cs typeface="Times New Roman"/>
                        </a:rPr>
                        <a:t>液面接近刻度线</a:t>
                      </a:r>
                      <a:r>
                        <a:rPr lang="en-US" sz="2000" kern="100" dirty="0">
                          <a:effectLst/>
                          <a:latin typeface="Times New Roman"/>
                          <a:ea typeface="微软雅黑"/>
                          <a:cs typeface="Courier New"/>
                        </a:rPr>
                        <a:t>1</a:t>
                      </a:r>
                      <a:r>
                        <a:rPr lang="zh-CN" sz="2000" kern="100" dirty="0">
                          <a:effectLst/>
                          <a:latin typeface="Times New Roman"/>
                          <a:ea typeface="微软雅黑"/>
                          <a:cs typeface="Times New Roman"/>
                        </a:rPr>
                        <a:t>～</a:t>
                      </a:r>
                      <a:r>
                        <a:rPr lang="en-US" sz="2000" kern="100" dirty="0">
                          <a:effectLst/>
                          <a:latin typeface="Times New Roman"/>
                          <a:ea typeface="微软雅黑"/>
                          <a:cs typeface="Courier New"/>
                        </a:rPr>
                        <a:t>2 cm</a:t>
                      </a:r>
                      <a:r>
                        <a:rPr lang="zh-CN" sz="2000" kern="100" dirty="0">
                          <a:effectLst/>
                          <a:latin typeface="Times New Roman"/>
                          <a:ea typeface="微软雅黑"/>
                          <a:cs typeface="Times New Roman"/>
                        </a:rPr>
                        <a:t>时，用胶头滴管滴加蒸馏水至刻度线</a:t>
                      </a:r>
                      <a:endParaRPr lang="zh-CN" sz="800" kern="100" dirty="0">
                        <a:effectLst/>
                        <a:latin typeface="宋体"/>
                        <a:cs typeface="Courier New"/>
                      </a:endParaRPr>
                    </a:p>
                  </a:txBody>
                  <a:tcPr marL="52241" marR="52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0968" name="Picture 8" descr="F:\马贝\2022\课件\2022 秋 创新设计 学生用书 化学 必修 第一册 苏教 学生用书 冀\XX106.TIF"/>
          <p:cNvPicPr>
            <a:picLocks noChangeAspect="1" noChangeArrowheads="1"/>
          </p:cNvPicPr>
          <p:nvPr/>
        </p:nvPicPr>
        <p:blipFill>
          <a:blip r:embed="rId2" r:link="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4646" y="2363168"/>
            <a:ext cx="2283600" cy="1724350"/>
          </a:xfrm>
          <a:prstGeom prst="rect">
            <a:avLst/>
          </a:prstGeom>
          <a:noFill/>
          <a:extLst>
            <a:ext uri="{909E8E84-426E-40DD-AFC4-6F175D3DCCD1}">
              <a14:hiddenFill xmlns:a14="http://schemas.microsoft.com/office/drawing/2010/main">
                <a:solidFill>
                  <a:srgbClr val="FFFFFF"/>
                </a:solidFill>
              </a14:hiddenFill>
            </a:ext>
          </a:extLst>
        </p:spPr>
      </p:pic>
      <p:pic>
        <p:nvPicPr>
          <p:cNvPr id="40967" name="Picture 7" descr="F:\马贝\2022\课件\2022 秋 创新设计 学生用书 化学 必修 第一册 苏教 学生用书 冀\XX107.TIF"/>
          <p:cNvPicPr>
            <a:picLocks noChangeAspect="1" noChangeArrowheads="1"/>
          </p:cNvPicPr>
          <p:nvPr/>
        </p:nvPicPr>
        <p:blipFill>
          <a:blip r:embed="rId4" r:link="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4926" y="2831874"/>
            <a:ext cx="2243626" cy="1236284"/>
          </a:xfrm>
          <a:prstGeom prst="rect">
            <a:avLst/>
          </a:prstGeom>
          <a:noFill/>
          <a:extLst>
            <a:ext uri="{909E8E84-426E-40DD-AFC4-6F175D3DCCD1}">
              <a14:hiddenFill xmlns:a14="http://schemas.microsoft.com/office/drawing/2010/main">
                <a:solidFill>
                  <a:srgbClr val="FFFFFF"/>
                </a:solidFill>
              </a14:hiddenFill>
            </a:ext>
          </a:extLst>
        </p:spPr>
      </p:pic>
      <p:pic>
        <p:nvPicPr>
          <p:cNvPr id="40966" name="Picture 6" descr="F:\马贝\2022\课件\2022 秋 创新设计 学生用书 化学 必修 第一册 苏教 学生用书 冀\XX108.TIF"/>
          <p:cNvPicPr>
            <a:picLocks noChangeAspect="1" noChangeArrowheads="1"/>
          </p:cNvPicPr>
          <p:nvPr/>
        </p:nvPicPr>
        <p:blipFill>
          <a:blip r:embed="rId6" r:link="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7906" y="2299894"/>
            <a:ext cx="992486" cy="1879382"/>
          </a:xfrm>
          <a:prstGeom prst="rect">
            <a:avLst/>
          </a:prstGeom>
          <a:noFill/>
          <a:extLst>
            <a:ext uri="{909E8E84-426E-40DD-AFC4-6F175D3DCCD1}">
              <a14:hiddenFill xmlns:a14="http://schemas.microsoft.com/office/drawing/2010/main">
                <a:solidFill>
                  <a:srgbClr val="FFFFFF"/>
                </a:solidFill>
              </a14:hiddenFill>
            </a:ext>
          </a:extLst>
        </p:spPr>
      </p:pic>
      <p:pic>
        <p:nvPicPr>
          <p:cNvPr id="40965" name="Picture 5" descr="F:\马贝\2022\课件\2022 秋 创新设计 学生用书 化学 必修 第一册 苏教 学生用书 冀\XX109.TIF"/>
          <p:cNvPicPr>
            <a:picLocks noChangeAspect="1" noChangeArrowheads="1"/>
          </p:cNvPicPr>
          <p:nvPr/>
        </p:nvPicPr>
        <p:blipFill>
          <a:blip r:embed="rId8" r:link="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51996" y="2340164"/>
            <a:ext cx="1388716" cy="166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369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63026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项，称量固体时，当接近称量质量时，应用左手拿药匙，右手轻轻振动左手手腕，加够药品，图示操作正确；</a:t>
            </a:r>
            <a:r>
              <a:rPr lang="en-US" altLang="zh-CN" sz="2600" b="1" kern="100" dirty="0">
                <a:solidFill>
                  <a:srgbClr val="0000FF"/>
                </a:solidFill>
                <a:latin typeface="Times New Roman"/>
                <a:ea typeface="仿宋_GB2312"/>
                <a:cs typeface="Courier New"/>
              </a:rPr>
              <a:t> B</a:t>
            </a:r>
            <a:r>
              <a:rPr lang="zh-CN" altLang="zh-CN" sz="2600" b="1" kern="100" dirty="0">
                <a:solidFill>
                  <a:srgbClr val="0000FF"/>
                </a:solidFill>
                <a:latin typeface="Times New Roman"/>
                <a:ea typeface="仿宋_GB2312"/>
                <a:cs typeface="Times New Roman"/>
              </a:rPr>
              <a:t>项，为防止溶解和洗涤时所用蒸馏水的体积超过容量瓶容积，溶解时应用量筒控制所加蒸馏水的量，图示操作正确；</a:t>
            </a:r>
            <a:r>
              <a:rPr lang="en-US" altLang="zh-CN" sz="2600" b="1" kern="100" dirty="0">
                <a:solidFill>
                  <a:srgbClr val="0000FF"/>
                </a:solidFill>
                <a:latin typeface="Times New Roman"/>
                <a:ea typeface="仿宋_GB2312"/>
                <a:cs typeface="Courier New"/>
              </a:rPr>
              <a:t> C</a:t>
            </a:r>
            <a:r>
              <a:rPr lang="zh-CN" altLang="zh-CN" sz="2600" b="1" kern="100" dirty="0">
                <a:solidFill>
                  <a:srgbClr val="0000FF"/>
                </a:solidFill>
                <a:latin typeface="Times New Roman"/>
                <a:ea typeface="仿宋_GB2312"/>
                <a:cs typeface="Times New Roman"/>
              </a:rPr>
              <a:t>项，图示移液操作中，玻璃棒插在刻度线以上，应插在刻度线以下；</a:t>
            </a:r>
            <a:r>
              <a:rPr lang="en-US" altLang="zh-CN" sz="2600" b="1" kern="100" dirty="0">
                <a:solidFill>
                  <a:srgbClr val="0000FF"/>
                </a:solidFill>
                <a:latin typeface="Times New Roman"/>
                <a:ea typeface="仿宋_GB2312"/>
                <a:cs typeface="Courier New"/>
              </a:rPr>
              <a:t> D</a:t>
            </a:r>
            <a:r>
              <a:rPr lang="zh-CN" altLang="zh-CN" sz="2600" b="1" kern="100" dirty="0">
                <a:solidFill>
                  <a:srgbClr val="0000FF"/>
                </a:solidFill>
                <a:latin typeface="Times New Roman"/>
                <a:ea typeface="仿宋_GB2312"/>
                <a:cs typeface="Times New Roman"/>
              </a:rPr>
              <a:t>项，定容时，当液面接近刻度线</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 cm</a:t>
            </a:r>
            <a:r>
              <a:rPr lang="zh-CN" altLang="zh-CN" sz="2600" b="1" kern="100" dirty="0">
                <a:solidFill>
                  <a:srgbClr val="0000FF"/>
                </a:solidFill>
                <a:latin typeface="Times New Roman"/>
                <a:ea typeface="仿宋_GB2312"/>
                <a:cs typeface="Times New Roman"/>
              </a:rPr>
              <a:t>时，用胶头滴管滴加蒸馏水至刻度线，图示正确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7799348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324449"/>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5.</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山东莒县高一期中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某同学欲用</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固体配制</a:t>
            </a:r>
            <a:r>
              <a:rPr lang="en-US" altLang="zh-CN" sz="2600" kern="100" dirty="0">
                <a:latin typeface="Times New Roman"/>
                <a:ea typeface="微软雅黑"/>
                <a:cs typeface="Courier New"/>
              </a:rPr>
              <a:t>500 mL 0.10 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a:r>
            <a:br>
              <a:rPr lang="en-US" altLang="zh-CN" sz="2600" kern="100" dirty="0" smtClean="0">
                <a:latin typeface="Times New Roman"/>
                <a:ea typeface="微软雅黑"/>
                <a:cs typeface="Courier New"/>
              </a:rPr>
            </a:br>
            <a:r>
              <a:rPr lang="zh-CN" altLang="en-US" sz="2600" kern="100" dirty="0" smtClean="0">
                <a:latin typeface="Times New Roman"/>
                <a:ea typeface="微软雅黑"/>
                <a:cs typeface="Courier New"/>
              </a:rPr>
              <a:t>　</a:t>
            </a:r>
            <a:r>
              <a:rPr lang="en-US" altLang="zh-CN" sz="2600" kern="100" dirty="0" smtClean="0">
                <a:latin typeface="Times New Roman"/>
                <a:ea typeface="微软雅黑"/>
                <a:cs typeface="Courier New"/>
              </a:rPr>
              <a:t>Na</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CO</a:t>
            </a:r>
            <a:r>
              <a:rPr lang="en-US" altLang="zh-CN" sz="2600" kern="100" baseline="-25000" dirty="0" smtClean="0">
                <a:latin typeface="Times New Roman"/>
                <a:ea typeface="微软雅黑"/>
                <a:cs typeface="Courier New"/>
              </a:rPr>
              <a:t>3</a:t>
            </a:r>
            <a:r>
              <a:rPr lang="zh-CN" altLang="zh-CN" sz="2600" kern="100" dirty="0">
                <a:latin typeface="Times New Roman"/>
                <a:ea typeface="微软雅黑"/>
                <a:cs typeface="Times New Roman"/>
              </a:rPr>
              <a:t>溶液，配制过程如图所示，其中错误的操作有</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8" name="矩形 7"/>
          <p:cNvSpPr/>
          <p:nvPr/>
        </p:nvSpPr>
        <p:spPr>
          <a:xfrm>
            <a:off x="593248" y="5680044"/>
            <a:ext cx="11397613" cy="72325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en-US" altLang="zh-CN" sz="2600" kern="100" dirty="0" smtClean="0">
                <a:latin typeface="宋体"/>
                <a:ea typeface="微软雅黑"/>
                <a:cs typeface="Times New Roman"/>
              </a:rPr>
              <a:t>①⑤           </a:t>
            </a:r>
            <a:r>
              <a:rPr lang="en-US" altLang="zh-CN" sz="2600" kern="100" dirty="0" smtClean="0">
                <a:latin typeface="Times New Roman"/>
                <a:ea typeface="微软雅黑"/>
                <a:cs typeface="Courier New"/>
              </a:rPr>
              <a:t>B</a:t>
            </a:r>
            <a:r>
              <a:rPr lang="en-US" altLang="zh-CN" sz="2600" kern="100" dirty="0">
                <a:latin typeface="Times New Roman"/>
                <a:ea typeface="微软雅黑"/>
                <a:cs typeface="Courier New"/>
              </a:rPr>
              <a:t>.</a:t>
            </a:r>
            <a:r>
              <a:rPr lang="en-US" altLang="zh-CN" sz="2600" kern="100" dirty="0" smtClean="0">
                <a:latin typeface="宋体"/>
                <a:ea typeface="微软雅黑"/>
                <a:cs typeface="Times New Roman"/>
              </a:rPr>
              <a:t>②⑦       </a:t>
            </a:r>
            <a:r>
              <a:rPr lang="en-US" altLang="zh-CN" sz="2600" kern="100" dirty="0" smtClean="0">
                <a:latin typeface="Times New Roman"/>
                <a:ea typeface="微软雅黑"/>
                <a:cs typeface="Courier New"/>
              </a:rPr>
              <a:t>C</a:t>
            </a:r>
            <a:r>
              <a:rPr lang="en-US" altLang="zh-CN" sz="2600" kern="100" dirty="0">
                <a:latin typeface="Times New Roman"/>
                <a:ea typeface="微软雅黑"/>
                <a:cs typeface="Courier New"/>
              </a:rPr>
              <a:t>.</a:t>
            </a:r>
            <a:r>
              <a:rPr lang="en-US" altLang="zh-CN" sz="2600" kern="100" dirty="0">
                <a:latin typeface="宋体"/>
                <a:ea typeface="微软雅黑"/>
                <a:cs typeface="Times New Roman"/>
              </a:rPr>
              <a:t>①⑥</a:t>
            </a:r>
            <a:r>
              <a:rPr lang="en-US" altLang="zh-CN" sz="2600" kern="100" dirty="0">
                <a:latin typeface="Times New Roman"/>
                <a:ea typeface="微软雅黑"/>
                <a:cs typeface="Courier New"/>
              </a:rPr>
              <a:t>	D.</a:t>
            </a:r>
            <a:r>
              <a:rPr lang="en-US" altLang="zh-CN" sz="2600" kern="100" dirty="0" smtClean="0">
                <a:latin typeface="宋体"/>
                <a:ea typeface="微软雅黑"/>
                <a:cs typeface="Times New Roman"/>
              </a:rPr>
              <a:t>①⑥⑦</a:t>
            </a:r>
            <a:endParaRPr lang="zh-CN" altLang="zh-CN" sz="1050" kern="100" dirty="0">
              <a:latin typeface="宋体"/>
              <a:cs typeface="Courier New"/>
            </a:endParaRPr>
          </a:p>
        </p:txBody>
      </p:sp>
      <p:sp>
        <p:nvSpPr>
          <p:cNvPr id="10" name="TextBox 9"/>
          <p:cNvSpPr txBox="1"/>
          <p:nvPr/>
        </p:nvSpPr>
        <p:spPr>
          <a:xfrm>
            <a:off x="8615486" y="103059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41986" name="Picture 2" descr="XX11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4725" y="1584893"/>
            <a:ext cx="4720002" cy="415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3285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8157" y="954560"/>
            <a:ext cx="11577732" cy="432423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配制</a:t>
            </a:r>
            <a:r>
              <a:rPr lang="en-US" altLang="zh-CN" sz="2600" b="1" kern="100" dirty="0">
                <a:solidFill>
                  <a:srgbClr val="0000FF"/>
                </a:solidFill>
                <a:latin typeface="Times New Roman"/>
                <a:ea typeface="仿宋_GB2312"/>
                <a:cs typeface="Courier New"/>
              </a:rPr>
              <a:t>500 mL 0.10  mol·L</a:t>
            </a:r>
            <a:r>
              <a:rPr lang="en-US" altLang="zh-CN" sz="2600" b="1" kern="100" baseline="30000" dirty="0">
                <a:solidFill>
                  <a:srgbClr val="0000FF"/>
                </a:solidFill>
                <a:latin typeface="Times New Roman"/>
                <a:ea typeface="仿宋_GB2312"/>
                <a:cs typeface="Courier New"/>
              </a:rPr>
              <a:t>-1</a:t>
            </a:r>
            <a:r>
              <a:rPr lang="en-US" altLang="zh-CN" sz="2600" b="1" kern="100" dirty="0">
                <a:solidFill>
                  <a:srgbClr val="0000FF"/>
                </a:solidFill>
                <a:latin typeface="Times New Roman"/>
                <a:ea typeface="仿宋_GB2312"/>
                <a:cs typeface="Courier New"/>
              </a:rPr>
              <a:t> 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溶液，用天平称量</a:t>
            </a:r>
            <a:r>
              <a:rPr lang="en-US" altLang="zh-CN" sz="2600" b="1" kern="100" dirty="0">
                <a:solidFill>
                  <a:srgbClr val="0000FF"/>
                </a:solidFill>
                <a:latin typeface="Times New Roman"/>
                <a:ea typeface="仿宋_GB2312"/>
                <a:cs typeface="Courier New"/>
              </a:rPr>
              <a:t>5.3 g</a:t>
            </a:r>
            <a:r>
              <a:rPr lang="zh-CN" altLang="zh-CN" sz="2600" b="1" kern="100" dirty="0">
                <a:solidFill>
                  <a:srgbClr val="0000FF"/>
                </a:solidFill>
                <a:latin typeface="Times New Roman"/>
                <a:ea typeface="仿宋_GB2312"/>
                <a:cs typeface="Times New Roman"/>
              </a:rPr>
              <a:t>碳酸钠固体。</a:t>
            </a:r>
            <a:r>
              <a:rPr lang="en-US" altLang="zh-CN" sz="2600" b="1" kern="100" dirty="0">
                <a:solidFill>
                  <a:srgbClr val="0000FF"/>
                </a:solidFill>
                <a:latin typeface="宋体"/>
                <a:ea typeface="仿宋_GB2312"/>
                <a:cs typeface="Times New Roman"/>
              </a:rPr>
              <a:t>①</a:t>
            </a:r>
            <a:r>
              <a:rPr lang="zh-CN" altLang="zh-CN" sz="2600" b="1" kern="100" dirty="0">
                <a:solidFill>
                  <a:srgbClr val="0000FF"/>
                </a:solidFill>
                <a:latin typeface="Times New Roman"/>
                <a:ea typeface="仿宋_GB2312"/>
                <a:cs typeface="Times New Roman"/>
              </a:rPr>
              <a:t>为称量，天平应左物右码，</a:t>
            </a:r>
            <a:r>
              <a:rPr lang="en-US" altLang="zh-CN" sz="2600" b="1" kern="100" dirty="0">
                <a:solidFill>
                  <a:srgbClr val="0000FF"/>
                </a:solidFill>
                <a:latin typeface="宋体"/>
                <a:ea typeface="仿宋_GB2312"/>
                <a:cs typeface="Times New Roman"/>
              </a:rPr>
              <a:t>①</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宋体"/>
                <a:ea typeface="仿宋_GB2312"/>
                <a:cs typeface="Times New Roman"/>
              </a:rPr>
              <a:t>②</a:t>
            </a:r>
            <a:r>
              <a:rPr lang="zh-CN" altLang="zh-CN" sz="2600" b="1" kern="100" dirty="0">
                <a:solidFill>
                  <a:srgbClr val="0000FF"/>
                </a:solidFill>
                <a:latin typeface="Times New Roman"/>
                <a:ea typeface="仿宋_GB2312"/>
                <a:cs typeface="Times New Roman"/>
              </a:rPr>
              <a:t>用量筒量取一定量的水，</a:t>
            </a:r>
            <a:r>
              <a:rPr lang="en-US" altLang="zh-CN" sz="2600" b="1" kern="100" dirty="0">
                <a:solidFill>
                  <a:srgbClr val="0000FF"/>
                </a:solidFill>
                <a:latin typeface="宋体"/>
                <a:ea typeface="仿宋_GB2312"/>
                <a:cs typeface="Times New Roman"/>
              </a:rPr>
              <a:t>②</a:t>
            </a:r>
            <a:r>
              <a:rPr lang="zh-CN" altLang="zh-CN" sz="2600" b="1" kern="100" dirty="0">
                <a:solidFill>
                  <a:srgbClr val="0000FF"/>
                </a:solidFill>
                <a:latin typeface="Times New Roman"/>
                <a:ea typeface="仿宋_GB2312"/>
                <a:cs typeface="Times New Roman"/>
              </a:rPr>
              <a:t>正确</a:t>
            </a:r>
            <a:r>
              <a:rPr lang="zh-CN" altLang="zh-CN" sz="2600" b="1" kern="100" dirty="0" smtClean="0">
                <a:solidFill>
                  <a:srgbClr val="0000FF"/>
                </a:solidFill>
                <a:latin typeface="Times New Roman"/>
                <a:ea typeface="仿宋_GB2312"/>
                <a:cs typeface="Times New Roman"/>
              </a:rPr>
              <a:t>；</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en-US" altLang="zh-CN" sz="2600" b="1" kern="100" dirty="0" smtClean="0">
                <a:solidFill>
                  <a:srgbClr val="0000FF"/>
                </a:solidFill>
                <a:latin typeface="宋体"/>
                <a:ea typeface="仿宋_GB2312"/>
                <a:cs typeface="Times New Roman"/>
              </a:rPr>
              <a:t>③</a:t>
            </a:r>
            <a:r>
              <a:rPr lang="zh-CN" altLang="zh-CN" sz="2600" b="1" kern="100" dirty="0">
                <a:solidFill>
                  <a:srgbClr val="0000FF"/>
                </a:solidFill>
                <a:latin typeface="Times New Roman"/>
                <a:ea typeface="仿宋_GB2312"/>
                <a:cs typeface="Times New Roman"/>
              </a:rPr>
              <a:t>为溶解，溶于水时放热，恢复至室温后再转移至容量瓶，</a:t>
            </a:r>
            <a:r>
              <a:rPr lang="en-US" altLang="zh-CN" sz="2600" b="1" kern="100" dirty="0">
                <a:solidFill>
                  <a:srgbClr val="0000FF"/>
                </a:solidFill>
                <a:latin typeface="宋体"/>
                <a:ea typeface="仿宋_GB2312"/>
                <a:cs typeface="Times New Roman"/>
              </a:rPr>
              <a:t>③</a:t>
            </a:r>
            <a:r>
              <a:rPr lang="zh-CN" altLang="zh-CN" sz="2600" b="1" kern="100" dirty="0">
                <a:solidFill>
                  <a:srgbClr val="0000FF"/>
                </a:solidFill>
                <a:latin typeface="Times New Roman"/>
                <a:ea typeface="仿宋_GB2312"/>
                <a:cs typeface="Times New Roman"/>
              </a:rPr>
              <a:t>正确；</a:t>
            </a:r>
            <a:r>
              <a:rPr lang="en-US" altLang="zh-CN" sz="2600" b="1" kern="100" dirty="0">
                <a:solidFill>
                  <a:srgbClr val="0000FF"/>
                </a:solidFill>
                <a:latin typeface="宋体"/>
                <a:ea typeface="仿宋_GB2312"/>
                <a:cs typeface="Times New Roman"/>
              </a:rPr>
              <a:t>④</a:t>
            </a:r>
            <a:r>
              <a:rPr lang="zh-CN" altLang="zh-CN" sz="2600" b="1" kern="100" dirty="0">
                <a:solidFill>
                  <a:srgbClr val="0000FF"/>
                </a:solidFill>
                <a:latin typeface="Times New Roman"/>
                <a:ea typeface="仿宋_GB2312"/>
                <a:cs typeface="Times New Roman"/>
              </a:rPr>
              <a:t>移液，用玻璃棒引流，且玻璃棒的下端在容量瓶刻度线以下，玻璃棒在瓶口位置不能与瓶内壁接触，</a:t>
            </a:r>
            <a:r>
              <a:rPr lang="zh-CN" altLang="zh-CN" sz="2600" b="1" kern="100" dirty="0">
                <a:solidFill>
                  <a:srgbClr val="0000FF"/>
                </a:solidFill>
                <a:latin typeface="宋体"/>
                <a:ea typeface="仿宋_GB2312"/>
                <a:cs typeface="Times New Roman"/>
              </a:rPr>
              <a:t>④</a:t>
            </a:r>
            <a:r>
              <a:rPr lang="zh-CN" altLang="zh-CN" sz="2600" b="1" kern="100" dirty="0">
                <a:solidFill>
                  <a:srgbClr val="0000FF"/>
                </a:solidFill>
                <a:latin typeface="Times New Roman"/>
                <a:ea typeface="仿宋_GB2312"/>
                <a:cs typeface="Times New Roman"/>
              </a:rPr>
              <a:t>正确；</a:t>
            </a:r>
            <a:r>
              <a:rPr lang="zh-CN" altLang="zh-CN" sz="2600" b="1" kern="100" dirty="0">
                <a:solidFill>
                  <a:srgbClr val="0000FF"/>
                </a:solidFill>
                <a:latin typeface="宋体"/>
                <a:ea typeface="仿宋_GB2312"/>
                <a:cs typeface="Times New Roman"/>
              </a:rPr>
              <a:t>⑤</a:t>
            </a:r>
            <a:r>
              <a:rPr lang="zh-CN" altLang="zh-CN" sz="2600" b="1" kern="100" dirty="0">
                <a:solidFill>
                  <a:srgbClr val="0000FF"/>
                </a:solidFill>
                <a:latin typeface="Times New Roman"/>
                <a:ea typeface="仿宋_GB2312"/>
                <a:cs typeface="Times New Roman"/>
              </a:rPr>
              <a:t>用蒸馏水洗涤，且把洗涤液注入容量瓶中，</a:t>
            </a:r>
            <a:r>
              <a:rPr lang="zh-CN" altLang="zh-CN" sz="2600" b="1" kern="100" dirty="0">
                <a:solidFill>
                  <a:srgbClr val="0000FF"/>
                </a:solidFill>
                <a:latin typeface="宋体"/>
                <a:ea typeface="仿宋_GB2312"/>
                <a:cs typeface="Times New Roman"/>
              </a:rPr>
              <a:t>⑤</a:t>
            </a:r>
            <a:r>
              <a:rPr lang="zh-CN" altLang="zh-CN" sz="2600" b="1" kern="100" dirty="0">
                <a:solidFill>
                  <a:srgbClr val="0000FF"/>
                </a:solidFill>
                <a:latin typeface="Times New Roman"/>
                <a:ea typeface="仿宋_GB2312"/>
                <a:cs typeface="Times New Roman"/>
              </a:rPr>
              <a:t>正确；</a:t>
            </a:r>
            <a:r>
              <a:rPr lang="zh-CN" altLang="zh-CN" sz="2600" b="1" kern="100" dirty="0">
                <a:solidFill>
                  <a:srgbClr val="0000FF"/>
                </a:solidFill>
                <a:latin typeface="宋体"/>
                <a:ea typeface="仿宋_GB2312"/>
                <a:cs typeface="Times New Roman"/>
              </a:rPr>
              <a:t>⑥</a:t>
            </a:r>
            <a:r>
              <a:rPr lang="zh-CN" altLang="zh-CN" sz="2600" b="1" kern="100" dirty="0">
                <a:solidFill>
                  <a:srgbClr val="0000FF"/>
                </a:solidFill>
                <a:latin typeface="Times New Roman"/>
                <a:ea typeface="仿宋_GB2312"/>
                <a:cs typeface="Times New Roman"/>
              </a:rPr>
              <a:t>定容时，视线应与刻度线及液体下凹处水平相切，</a:t>
            </a:r>
            <a:r>
              <a:rPr lang="zh-CN" altLang="zh-CN" sz="2600" b="1" kern="100" dirty="0">
                <a:solidFill>
                  <a:srgbClr val="0000FF"/>
                </a:solidFill>
                <a:latin typeface="宋体"/>
                <a:ea typeface="仿宋_GB2312"/>
                <a:cs typeface="Times New Roman"/>
              </a:rPr>
              <a:t>⑥</a:t>
            </a:r>
            <a:r>
              <a:rPr lang="zh-CN" altLang="zh-CN" sz="2600" b="1" kern="100" dirty="0">
                <a:solidFill>
                  <a:srgbClr val="0000FF"/>
                </a:solidFill>
                <a:latin typeface="Times New Roman"/>
                <a:ea typeface="仿宋_GB2312"/>
                <a:cs typeface="Times New Roman"/>
              </a:rPr>
              <a:t>错误；</a:t>
            </a:r>
            <a:r>
              <a:rPr lang="zh-CN" altLang="zh-CN" sz="2600" b="1" kern="100" dirty="0">
                <a:solidFill>
                  <a:srgbClr val="0000FF"/>
                </a:solidFill>
                <a:latin typeface="宋体"/>
                <a:ea typeface="仿宋_GB2312"/>
                <a:cs typeface="Times New Roman"/>
              </a:rPr>
              <a:t>⑦</a:t>
            </a:r>
            <a:r>
              <a:rPr lang="zh-CN" altLang="zh-CN" sz="2600" b="1" kern="100" dirty="0">
                <a:solidFill>
                  <a:srgbClr val="0000FF"/>
                </a:solidFill>
                <a:latin typeface="Times New Roman"/>
                <a:ea typeface="仿宋_GB2312"/>
                <a:cs typeface="Times New Roman"/>
              </a:rPr>
              <a:t>摇匀时，上下颠倒容量瓶，</a:t>
            </a:r>
            <a:r>
              <a:rPr lang="zh-CN" altLang="zh-CN" sz="2600" b="1" kern="100" dirty="0">
                <a:solidFill>
                  <a:srgbClr val="0000FF"/>
                </a:solidFill>
                <a:latin typeface="宋体"/>
                <a:ea typeface="仿宋_GB2312"/>
                <a:cs typeface="Times New Roman"/>
              </a:rPr>
              <a:t>⑦</a:t>
            </a:r>
            <a:r>
              <a:rPr lang="zh-CN" altLang="zh-CN" sz="2600" b="1" kern="100" dirty="0">
                <a:solidFill>
                  <a:srgbClr val="0000FF"/>
                </a:solidFill>
                <a:latin typeface="Times New Roman"/>
                <a:ea typeface="仿宋_GB2312"/>
                <a:cs typeface="Times New Roman"/>
              </a:rPr>
              <a:t>正确；综上所述，</a:t>
            </a:r>
            <a:r>
              <a:rPr lang="zh-CN" altLang="zh-CN" sz="2600" b="1" kern="100" dirty="0">
                <a:solidFill>
                  <a:srgbClr val="0000FF"/>
                </a:solidFill>
                <a:latin typeface="宋体"/>
                <a:ea typeface="仿宋_GB2312"/>
                <a:cs typeface="Times New Roman"/>
              </a:rPr>
              <a:t>①⑥</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5896607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4924401"/>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6.</a:t>
            </a:r>
            <a:r>
              <a:rPr lang="zh-CN" altLang="zh-CN" sz="2600" kern="100" dirty="0">
                <a:latin typeface="Times New Roman"/>
                <a:ea typeface="微软雅黑"/>
                <a:cs typeface="Times New Roman"/>
              </a:rPr>
              <a:t>物质的量浓度相等的</a:t>
            </a:r>
            <a:r>
              <a:rPr lang="en-US" altLang="zh-CN" sz="2600" kern="100" dirty="0" err="1">
                <a:latin typeface="Times New Roman"/>
                <a:ea typeface="微软雅黑"/>
                <a:cs typeface="Courier New"/>
              </a:rPr>
              <a:t>NaCl</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MgCl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AlCl</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三种物质的溶液，当溶液的体积比为</a:t>
            </a:r>
            <a:r>
              <a:rPr lang="en-US" altLang="zh-CN" sz="2600" kern="100" dirty="0">
                <a:latin typeface="Times New Roman"/>
                <a:ea typeface="微软雅黑"/>
                <a:cs typeface="Courier New"/>
              </a:rPr>
              <a:t>3</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2</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时，三种溶液中</a:t>
            </a:r>
            <a:r>
              <a:rPr lang="en-US" altLang="zh-CN" sz="2600" kern="100" dirty="0" err="1">
                <a:latin typeface="Times New Roman"/>
                <a:ea typeface="微软雅黑"/>
                <a:cs typeface="Courier New"/>
              </a:rPr>
              <a:t>Cl</a:t>
            </a:r>
            <a:r>
              <a:rPr lang="en-US" altLang="zh-CN" sz="2600" kern="100" baseline="30000" dirty="0">
                <a:latin typeface="Times New Roman"/>
                <a:ea typeface="微软雅黑"/>
                <a:cs typeface="Courier New"/>
              </a:rPr>
              <a:t>-</a:t>
            </a:r>
            <a:r>
              <a:rPr lang="zh-CN" altLang="zh-CN" sz="2600" kern="100" dirty="0">
                <a:latin typeface="Times New Roman"/>
                <a:ea typeface="微软雅黑"/>
                <a:cs typeface="Times New Roman"/>
              </a:rPr>
              <a:t>的物质的量之比为</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A.1</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	</a:t>
            </a:r>
            <a:r>
              <a:rPr lang="en-US" altLang="zh-CN" sz="2600" kern="100" dirty="0" smtClean="0">
                <a:latin typeface="Times New Roman"/>
                <a:ea typeface="微软雅黑"/>
                <a:cs typeface="Courier New"/>
              </a:rPr>
              <a:t>		B.3</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2</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C.1</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2</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3	</a:t>
            </a:r>
            <a:r>
              <a:rPr lang="en-US" altLang="zh-CN" sz="2600" kern="100" dirty="0" smtClean="0">
                <a:latin typeface="Times New Roman"/>
                <a:ea typeface="微软雅黑"/>
                <a:cs typeface="Courier New"/>
              </a:rPr>
              <a:t>		D.3</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4</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3</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b="1" kern="100" dirty="0" smtClean="0">
                <a:solidFill>
                  <a:srgbClr val="0000FF"/>
                </a:solidFill>
                <a:latin typeface="Times New Roman"/>
                <a:ea typeface="黑体"/>
                <a:cs typeface="Times New Roman"/>
              </a:rPr>
              <a:t>　</a:t>
            </a: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设</a:t>
            </a:r>
            <a:r>
              <a:rPr lang="en-US" altLang="zh-CN" sz="2600" b="1" kern="100" dirty="0" err="1">
                <a:solidFill>
                  <a:srgbClr val="0000FF"/>
                </a:solidFill>
                <a:latin typeface="Times New Roman"/>
                <a:ea typeface="仿宋_GB2312"/>
                <a:cs typeface="Courier New"/>
              </a:rPr>
              <a:t>NaCl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MgCl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AlCl</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三种物质的溶液的物质的量浓度为</a:t>
            </a:r>
            <a:r>
              <a:rPr lang="en-US" altLang="zh-CN" sz="2600" b="1" i="1" kern="100" dirty="0">
                <a:solidFill>
                  <a:srgbClr val="0000FF"/>
                </a:solidFill>
                <a:latin typeface="Times New Roman"/>
                <a:ea typeface="仿宋_GB2312"/>
                <a:cs typeface="Courier New"/>
              </a:rPr>
              <a:t>c</a:t>
            </a:r>
            <a:r>
              <a:rPr lang="en-US" altLang="zh-CN" sz="2600" b="1" kern="100" dirty="0">
                <a:solidFill>
                  <a:srgbClr val="0000FF"/>
                </a:solidFill>
                <a:latin typeface="Times New Roman"/>
                <a:ea typeface="仿宋_GB2312"/>
                <a:cs typeface="Courier New"/>
              </a:rPr>
              <a:t> mol·L</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，则三种溶液中</a:t>
            </a:r>
            <a:r>
              <a:rPr lang="en-US" altLang="zh-CN" sz="2600" b="1" kern="100" dirty="0" err="1">
                <a:solidFill>
                  <a:srgbClr val="0000FF"/>
                </a:solidFill>
                <a:latin typeface="Times New Roman"/>
                <a:ea typeface="仿宋_GB2312"/>
                <a:cs typeface="Courier New"/>
              </a:rPr>
              <a:t>Cl</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的物质的量浓度分别为</a:t>
            </a:r>
            <a:r>
              <a:rPr lang="en-US" altLang="zh-CN" sz="2600" b="1" i="1" kern="100" dirty="0">
                <a:solidFill>
                  <a:srgbClr val="0000FF"/>
                </a:solidFill>
                <a:latin typeface="Times New Roman"/>
                <a:ea typeface="仿宋_GB2312"/>
                <a:cs typeface="Courier New"/>
              </a:rPr>
              <a:t>c</a:t>
            </a:r>
            <a:r>
              <a:rPr lang="en-US" altLang="zh-CN" sz="2600" b="1" kern="100" dirty="0">
                <a:solidFill>
                  <a:srgbClr val="0000FF"/>
                </a:solidFill>
                <a:latin typeface="Times New Roman"/>
                <a:ea typeface="仿宋_GB2312"/>
                <a:cs typeface="Courier New"/>
              </a:rPr>
              <a:t> mol·L</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a:t>
            </a:r>
            <a:r>
              <a:rPr lang="en-US" altLang="zh-CN" sz="2600" b="1" i="1" kern="100" dirty="0">
                <a:solidFill>
                  <a:srgbClr val="0000FF"/>
                </a:solidFill>
                <a:latin typeface="Times New Roman"/>
                <a:ea typeface="仿宋_GB2312"/>
                <a:cs typeface="Courier New"/>
              </a:rPr>
              <a:t>c</a:t>
            </a:r>
            <a:r>
              <a:rPr lang="en-US" altLang="zh-CN" sz="2600" b="1" kern="100" dirty="0">
                <a:solidFill>
                  <a:srgbClr val="0000FF"/>
                </a:solidFill>
                <a:latin typeface="Times New Roman"/>
                <a:ea typeface="仿宋_GB2312"/>
                <a:cs typeface="Courier New"/>
              </a:rPr>
              <a:t> mol·L</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3</a:t>
            </a:r>
            <a:r>
              <a:rPr lang="en-US" altLang="zh-CN" sz="2600" b="1" i="1" kern="100" dirty="0">
                <a:solidFill>
                  <a:srgbClr val="0000FF"/>
                </a:solidFill>
                <a:latin typeface="Times New Roman"/>
                <a:ea typeface="仿宋_GB2312"/>
                <a:cs typeface="Courier New"/>
              </a:rPr>
              <a:t>c</a:t>
            </a:r>
            <a:r>
              <a:rPr lang="en-US" altLang="zh-CN" sz="2600" b="1" kern="100" dirty="0">
                <a:solidFill>
                  <a:srgbClr val="0000FF"/>
                </a:solidFill>
                <a:latin typeface="Times New Roman"/>
                <a:ea typeface="仿宋_GB2312"/>
                <a:cs typeface="Courier New"/>
              </a:rPr>
              <a:t> mol·L</a:t>
            </a:r>
            <a:r>
              <a:rPr lang="en-US" altLang="zh-CN" sz="2600" b="1" kern="100" baseline="300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，又因溶液的体积比为</a:t>
            </a:r>
            <a:r>
              <a:rPr lang="en-US" altLang="zh-CN" sz="2600" b="1" kern="100" dirty="0">
                <a:solidFill>
                  <a:srgbClr val="0000FF"/>
                </a:solidFill>
                <a:latin typeface="Times New Roman"/>
                <a:ea typeface="仿宋_GB2312"/>
                <a:cs typeface="Courier New"/>
              </a:rPr>
              <a:t>3</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2</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，则三种溶液中</a:t>
            </a:r>
            <a:r>
              <a:rPr lang="en-US" altLang="zh-CN" sz="2600" b="1" kern="100" dirty="0" err="1">
                <a:solidFill>
                  <a:srgbClr val="0000FF"/>
                </a:solidFill>
                <a:latin typeface="Times New Roman"/>
                <a:ea typeface="仿宋_GB2312"/>
                <a:cs typeface="Courier New"/>
              </a:rPr>
              <a:t>Cl</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的物质的量之比为</a:t>
            </a:r>
            <a:r>
              <a:rPr lang="en-US" altLang="zh-CN" sz="2600" b="1" kern="100" dirty="0">
                <a:solidFill>
                  <a:srgbClr val="0000FF"/>
                </a:solidFill>
                <a:latin typeface="Times New Roman"/>
                <a:ea typeface="仿宋_GB2312"/>
                <a:cs typeface="Courier New"/>
              </a:rPr>
              <a:t>(3</a:t>
            </a:r>
            <a:r>
              <a:rPr lang="en-US" altLang="zh-CN" sz="2600" kern="100" dirty="0">
                <a:latin typeface="宋体"/>
                <a:ea typeface="微软雅黑"/>
                <a:cs typeface="Times New Roman"/>
              </a:rPr>
              <a:t>×</a:t>
            </a:r>
            <a:r>
              <a:rPr lang="en-US" altLang="zh-CN" sz="2600" b="1" i="1" kern="100" dirty="0">
                <a:solidFill>
                  <a:srgbClr val="0000FF"/>
                </a:solidFill>
                <a:latin typeface="Times New Roman"/>
                <a:ea typeface="仿宋_GB2312"/>
                <a:cs typeface="Courier New"/>
              </a:rPr>
              <a:t>c</a:t>
            </a:r>
            <a:r>
              <a:rPr lang="en-US" altLang="zh-CN" sz="2600" b="1" kern="100" dirty="0">
                <a:solidFill>
                  <a:srgbClr val="0000FF"/>
                </a:solidFill>
                <a:latin typeface="Times New Roman"/>
                <a:ea typeface="仿宋_GB2312"/>
                <a:cs typeface="Courier New"/>
              </a:rPr>
              <a:t>)</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(2</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2</a:t>
            </a:r>
            <a:r>
              <a:rPr lang="en-US" altLang="zh-CN" sz="2600" b="1" i="1" kern="100" dirty="0">
                <a:solidFill>
                  <a:srgbClr val="0000FF"/>
                </a:solidFill>
                <a:latin typeface="Times New Roman"/>
                <a:ea typeface="仿宋_GB2312"/>
                <a:cs typeface="Courier New"/>
              </a:rPr>
              <a:t>c</a:t>
            </a:r>
            <a:r>
              <a:rPr lang="en-US" altLang="zh-CN" sz="2600" b="1" kern="100" dirty="0">
                <a:solidFill>
                  <a:srgbClr val="0000FF"/>
                </a:solidFill>
                <a:latin typeface="Times New Roman"/>
                <a:ea typeface="仿宋_GB2312"/>
                <a:cs typeface="Courier New"/>
              </a:rPr>
              <a:t>)</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(1</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3</a:t>
            </a:r>
            <a:r>
              <a:rPr lang="en-US" altLang="zh-CN" sz="2600" b="1" i="1" kern="100" dirty="0">
                <a:solidFill>
                  <a:srgbClr val="0000FF"/>
                </a:solidFill>
                <a:latin typeface="Times New Roman"/>
                <a:ea typeface="仿宋_GB2312"/>
                <a:cs typeface="Courier New"/>
              </a:rPr>
              <a:t>c</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3</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4</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7805396" y="148064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47374061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325676" y="95451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63204934"/>
              </p:ext>
            </p:extLst>
          </p:nvPr>
        </p:nvGraphicFramePr>
        <p:xfrm>
          <a:off x="381000" y="909514"/>
          <a:ext cx="11493500" cy="2768600"/>
        </p:xfrm>
        <a:graphic>
          <a:graphicData uri="http://schemas.openxmlformats.org/presentationml/2006/ole">
            <mc:AlternateContent xmlns:mc="http://schemas.openxmlformats.org/markup-compatibility/2006">
              <mc:Choice xmlns:v="urn:schemas-microsoft-com:vml" Requires="v">
                <p:oleObj spid="_x0000_s43095" name="Document" r:id="rId3" imgW="11484297" imgH="2773633" progId="Word.Document.8">
                  <p:embed/>
                </p:oleObj>
              </mc:Choice>
              <mc:Fallback>
                <p:oleObj name="Document" r:id="rId3" imgW="11484297" imgH="2773633" progId="Word.Document.8">
                  <p:embed/>
                  <p:pic>
                    <p:nvPicPr>
                      <p:cNvPr id="0" name=""/>
                      <p:cNvPicPr/>
                      <p:nvPr/>
                    </p:nvPicPr>
                    <p:blipFill>
                      <a:blip r:embed="rId4"/>
                      <a:stretch>
                        <a:fillRect/>
                      </a:stretch>
                    </p:blipFill>
                    <p:spPr>
                      <a:xfrm>
                        <a:off x="381000" y="909514"/>
                        <a:ext cx="11493500" cy="27686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816923628"/>
              </p:ext>
            </p:extLst>
          </p:nvPr>
        </p:nvGraphicFramePr>
        <p:xfrm>
          <a:off x="649601" y="3461119"/>
          <a:ext cx="10960100" cy="1993900"/>
        </p:xfrm>
        <a:graphic>
          <a:graphicData uri="http://schemas.openxmlformats.org/presentationml/2006/ole">
            <mc:AlternateContent xmlns:mc="http://schemas.openxmlformats.org/markup-compatibility/2006">
              <mc:Choice xmlns:v="urn:schemas-microsoft-com:vml" Requires="v">
                <p:oleObj spid="_x0000_s43096" name="Document" r:id="rId5" imgW="10957706" imgH="1993459" progId="Word.Document.8">
                  <p:embed/>
                </p:oleObj>
              </mc:Choice>
              <mc:Fallback>
                <p:oleObj name="Document" r:id="rId5" imgW="10957706" imgH="1993459" progId="Word.Document.8">
                  <p:embed/>
                  <p:pic>
                    <p:nvPicPr>
                      <p:cNvPr id="0" name=""/>
                      <p:cNvPicPr/>
                      <p:nvPr/>
                    </p:nvPicPr>
                    <p:blipFill>
                      <a:blip r:embed="rId6"/>
                      <a:stretch>
                        <a:fillRect/>
                      </a:stretch>
                    </p:blipFill>
                    <p:spPr>
                      <a:xfrm>
                        <a:off x="649601" y="3461119"/>
                        <a:ext cx="10960100" cy="1993900"/>
                      </a:xfrm>
                      <a:prstGeom prst="rect">
                        <a:avLst/>
                      </a:prstGeom>
                    </p:spPr>
                  </p:pic>
                </p:oleObj>
              </mc:Fallback>
            </mc:AlternateContent>
          </a:graphicData>
        </a:graphic>
      </p:graphicFrame>
    </p:spTree>
    <p:extLst>
      <p:ext uri="{BB962C8B-B14F-4D97-AF65-F5344CB8AC3E}">
        <p14:creationId xmlns:p14="http://schemas.microsoft.com/office/powerpoint/2010/main" val="77158800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04469"/>
            <a:ext cx="11654075" cy="192357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配制一定物质的量浓度的溶液</a:t>
            </a:r>
            <a:endParaRPr lang="zh-CN" altLang="zh-CN" sz="1050" kern="100" dirty="0">
              <a:latin typeface="宋体"/>
              <a:cs typeface="Courier New"/>
            </a:endParaRPr>
          </a:p>
          <a:p>
            <a:pPr algn="just">
              <a:lnSpc>
                <a:spcPct val="150000"/>
              </a:lnSpc>
              <a:spcAft>
                <a:spcPts val="0"/>
              </a:spcAft>
              <a:tabLst>
                <a:tab pos="3510915" algn="l"/>
              </a:tabLst>
            </a:pPr>
            <a:r>
              <a:rPr lang="zh-CN" altLang="en-US" sz="2600" kern="100" dirty="0" smtClean="0">
                <a:latin typeface="Times New Roman"/>
                <a:ea typeface="微软雅黑"/>
                <a:cs typeface="Courier New"/>
              </a:rPr>
              <a:t>　</a:t>
            </a:r>
            <a:r>
              <a:rPr lang="en-US" altLang="zh-CN" sz="2600" kern="100" dirty="0" smtClean="0">
                <a:latin typeface="Times New Roman"/>
                <a:ea typeface="微软雅黑"/>
                <a:cs typeface="Courier New"/>
              </a:rPr>
              <a:t>(</a:t>
            </a:r>
            <a:r>
              <a:rPr lang="zh-CN" altLang="zh-CN" sz="2600" kern="100" dirty="0">
                <a:latin typeface="Times New Roman"/>
                <a:ea typeface="微软雅黑"/>
                <a:cs typeface="Times New Roman"/>
              </a:rPr>
              <a:t>以配制</a:t>
            </a:r>
            <a:r>
              <a:rPr lang="en-US" altLang="zh-CN" sz="2600" kern="100" dirty="0">
                <a:latin typeface="Times New Roman"/>
                <a:ea typeface="微软雅黑"/>
                <a:cs typeface="Courier New"/>
              </a:rPr>
              <a:t>100 mL 0.100 mol·L</a:t>
            </a:r>
            <a:r>
              <a:rPr lang="en-US" altLang="zh-CN" sz="2600" kern="100" baseline="30000" dirty="0">
                <a:latin typeface="Times New Roman"/>
                <a:ea typeface="微软雅黑"/>
                <a:cs typeface="Courier New"/>
              </a:rPr>
              <a:t>-1</a:t>
            </a:r>
            <a:r>
              <a:rPr lang="en-US" altLang="zh-CN" sz="2600" kern="100" dirty="0">
                <a:latin typeface="Times New Roman"/>
                <a:ea typeface="微软雅黑"/>
                <a:cs typeface="Courier New"/>
              </a:rPr>
              <a:t> 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溶液为例</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主要仪器</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2236785338"/>
              </p:ext>
            </p:extLst>
          </p:nvPr>
        </p:nvGraphicFramePr>
        <p:xfrm>
          <a:off x="919631" y="2664709"/>
          <a:ext cx="10576175" cy="3330370"/>
        </p:xfrm>
        <a:graphic>
          <a:graphicData uri="http://schemas.openxmlformats.org/drawingml/2006/table">
            <a:tbl>
              <a:tblPr/>
              <a:tblGrid>
                <a:gridCol w="4050450"/>
                <a:gridCol w="3803810"/>
                <a:gridCol w="2721915"/>
              </a:tblGrid>
              <a:tr h="2475275">
                <a:tc>
                  <a:txBody>
                    <a:bodyPr/>
                    <a:lstStyle/>
                    <a:p>
                      <a:pPr algn="ctr">
                        <a:lnSpc>
                          <a:spcPct val="150000"/>
                        </a:lnSpc>
                        <a:spcAft>
                          <a:spcPts val="0"/>
                        </a:spcAft>
                        <a:tabLst>
                          <a:tab pos="3510915" algn="l"/>
                        </a:tabLst>
                      </a:pPr>
                      <a:endParaRPr lang="en-US" sz="2600" kern="100" dirty="0">
                        <a:effectLst/>
                        <a:latin typeface="Times New Roman"/>
                        <a:ea typeface="微软雅黑"/>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endParaRPr lang="en-US" sz="2600" kern="100">
                        <a:effectLst/>
                        <a:latin typeface="Times New Roman"/>
                        <a:ea typeface="微软雅黑"/>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endParaRPr lang="en-US" sz="2600" kern="100" dirty="0">
                        <a:effectLst/>
                        <a:latin typeface="Times New Roman"/>
                        <a:ea typeface="微软雅黑"/>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5095">
                <a:tc>
                  <a:txBody>
                    <a:bodyPr/>
                    <a:lstStyle/>
                    <a:p>
                      <a:pPr algn="ctr">
                        <a:lnSpc>
                          <a:spcPct val="150000"/>
                        </a:lnSpc>
                        <a:spcAft>
                          <a:spcPts val="0"/>
                        </a:spcAft>
                        <a:tabLst>
                          <a:tab pos="3510915" algn="l"/>
                        </a:tabLst>
                      </a:pP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量筒</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dirty="0">
                          <a:effectLst/>
                          <a:latin typeface="Times New Roman"/>
                          <a:ea typeface="微软雅黑"/>
                          <a:cs typeface="Times New Roman"/>
                        </a:rPr>
                        <a:t>胶头滴管</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8" name="Picture 6" descr="F:\马贝\2022\课件\2022 秋 创新设计 学生用书 化学 必修 第一册 苏教 学生用书 冀\XX87.TIF"/>
          <p:cNvPicPr>
            <a:picLocks noChangeAspect="1" noChangeArrowheads="1"/>
          </p:cNvPicPr>
          <p:nvPr/>
        </p:nvPicPr>
        <p:blipFill>
          <a:blip r:embed="rId2" r:link="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4806" y="2979744"/>
            <a:ext cx="865330" cy="191994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F:\马贝\2022\课件\2022 秋 创新设计 学生用书 化学 必修 第一册 苏教 学生用书 冀\XX88.TIF"/>
          <p:cNvPicPr>
            <a:picLocks noChangeAspect="1" noChangeArrowheads="1"/>
          </p:cNvPicPr>
          <p:nvPr/>
        </p:nvPicPr>
        <p:blipFill>
          <a:blip r:embed="rId4" r:link="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291" y="3001098"/>
            <a:ext cx="610066" cy="18882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马贝\2022\课件\2022 秋 创新设计 学生用书 化学 必修 第一册 苏教 学生用书 冀\XX89.TIF"/>
          <p:cNvPicPr>
            <a:picLocks noChangeAspect="1" noChangeArrowheads="1"/>
          </p:cNvPicPr>
          <p:nvPr/>
        </p:nvPicPr>
        <p:blipFill>
          <a:blip r:embed="rId6" r:link="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65636" y="2844729"/>
            <a:ext cx="435286" cy="1899412"/>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774726" y="5229994"/>
            <a:ext cx="2231700" cy="617477"/>
          </a:xfrm>
          <a:prstGeom prst="rect">
            <a:avLst/>
          </a:prstGeom>
        </p:spPr>
        <p:txBody>
          <a:bodyPr wrap="none">
            <a:spAutoFit/>
          </a:bodyPr>
          <a:lstStyle/>
          <a:p>
            <a:pPr lvl="0" algn="ctr">
              <a:lnSpc>
                <a:spcPct val="150000"/>
              </a:lnSpc>
              <a:tabLst>
                <a:tab pos="3510915" algn="l"/>
              </a:tabLst>
            </a:pPr>
            <a:r>
              <a:rPr lang="en-US" altLang="zh-CN" sz="2600" kern="100" dirty="0">
                <a:solidFill>
                  <a:srgbClr val="C00000"/>
                </a:solidFill>
                <a:latin typeface="Times New Roman"/>
                <a:ea typeface="微软雅黑"/>
                <a:cs typeface="Courier New"/>
              </a:rPr>
              <a:t>100 mL</a:t>
            </a:r>
            <a:r>
              <a:rPr lang="zh-CN" altLang="en-US" sz="2600" kern="100" dirty="0">
                <a:solidFill>
                  <a:srgbClr val="C00000"/>
                </a:solidFill>
                <a:latin typeface="Times New Roman"/>
                <a:ea typeface="微软雅黑"/>
                <a:cs typeface="Times New Roman"/>
              </a:rPr>
              <a:t>容量瓶</a:t>
            </a:r>
            <a:endParaRPr lang="zh-CN" altLang="en-US" sz="1050" kern="100" dirty="0">
              <a:solidFill>
                <a:srgbClr val="C00000"/>
              </a:solidFill>
              <a:latin typeface="宋体"/>
              <a:cs typeface="Courier New"/>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74826" y="207964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781427562"/>
              </p:ext>
            </p:extLst>
          </p:nvPr>
        </p:nvGraphicFramePr>
        <p:xfrm>
          <a:off x="381000" y="369454"/>
          <a:ext cx="11493500" cy="3683000"/>
        </p:xfrm>
        <a:graphic>
          <a:graphicData uri="http://schemas.openxmlformats.org/presentationml/2006/ole">
            <mc:AlternateContent xmlns:mc="http://schemas.openxmlformats.org/markup-compatibility/2006">
              <mc:Choice xmlns:v="urn:schemas-microsoft-com:vml" Requires="v">
                <p:oleObj spid="_x0000_s44116" name="Document" r:id="rId3" imgW="11484297" imgH="3688097" progId="Word.Document.8">
                  <p:embed/>
                </p:oleObj>
              </mc:Choice>
              <mc:Fallback>
                <p:oleObj name="Document" r:id="rId3" imgW="11484297" imgH="3688097" progId="Word.Document.8">
                  <p:embed/>
                  <p:pic>
                    <p:nvPicPr>
                      <p:cNvPr id="0" name=""/>
                      <p:cNvPicPr/>
                      <p:nvPr/>
                    </p:nvPicPr>
                    <p:blipFill>
                      <a:blip r:embed="rId4"/>
                      <a:stretch>
                        <a:fillRect/>
                      </a:stretch>
                    </p:blipFill>
                    <p:spPr>
                      <a:xfrm>
                        <a:off x="381000" y="369454"/>
                        <a:ext cx="11493500" cy="36830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4004518616"/>
              </p:ext>
            </p:extLst>
          </p:nvPr>
        </p:nvGraphicFramePr>
        <p:xfrm>
          <a:off x="649601" y="3998714"/>
          <a:ext cx="10896600" cy="2311400"/>
        </p:xfrm>
        <a:graphic>
          <a:graphicData uri="http://schemas.openxmlformats.org/presentationml/2006/ole">
            <mc:AlternateContent xmlns:mc="http://schemas.openxmlformats.org/markup-compatibility/2006">
              <mc:Choice xmlns:v="urn:schemas-microsoft-com:vml" Requires="v">
                <p:oleObj spid="_x0000_s44117" name="Document" r:id="rId5" imgW="10894400" imgH="2319642" progId="Word.Document.8">
                  <p:embed/>
                </p:oleObj>
              </mc:Choice>
              <mc:Fallback>
                <p:oleObj name="Document" r:id="rId5" imgW="10894400" imgH="2319642" progId="Word.Document.8">
                  <p:embed/>
                  <p:pic>
                    <p:nvPicPr>
                      <p:cNvPr id="0" name=""/>
                      <p:cNvPicPr/>
                      <p:nvPr/>
                    </p:nvPicPr>
                    <p:blipFill>
                      <a:blip r:embed="rId6"/>
                      <a:stretch>
                        <a:fillRect/>
                      </a:stretch>
                    </p:blipFill>
                    <p:spPr>
                      <a:xfrm>
                        <a:off x="649601" y="3998714"/>
                        <a:ext cx="10896600" cy="2311400"/>
                      </a:xfrm>
                      <a:prstGeom prst="rect">
                        <a:avLst/>
                      </a:prstGeom>
                    </p:spPr>
                  </p:pic>
                </p:oleObj>
              </mc:Fallback>
            </mc:AlternateContent>
          </a:graphicData>
        </a:graphic>
      </p:graphicFrame>
    </p:spTree>
    <p:extLst>
      <p:ext uri="{BB962C8B-B14F-4D97-AF65-F5344CB8AC3E}">
        <p14:creationId xmlns:p14="http://schemas.microsoft.com/office/powerpoint/2010/main" val="33101463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9551" y="549474"/>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9.</a:t>
            </a:r>
            <a:r>
              <a:rPr lang="zh-CN" altLang="zh-CN" sz="2600" kern="100" dirty="0">
                <a:latin typeface="Times New Roman"/>
                <a:ea typeface="微软雅黑"/>
                <a:cs typeface="Times New Roman"/>
              </a:rPr>
              <a:t>两份体积相同的某植物营养液，其配方分别如下</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10" name="TextBox 9"/>
          <p:cNvSpPr txBox="1"/>
          <p:nvPr/>
        </p:nvSpPr>
        <p:spPr>
          <a:xfrm>
            <a:off x="7032177" y="3235836"/>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580285189"/>
              </p:ext>
            </p:extLst>
          </p:nvPr>
        </p:nvGraphicFramePr>
        <p:xfrm>
          <a:off x="584209" y="1356249"/>
          <a:ext cx="11480800" cy="4368800"/>
        </p:xfrm>
        <a:graphic>
          <a:graphicData uri="http://schemas.openxmlformats.org/presentationml/2006/ole">
            <mc:AlternateContent xmlns:mc="http://schemas.openxmlformats.org/markup-compatibility/2006">
              <mc:Choice xmlns:v="urn:schemas-microsoft-com:vml" Requires="v">
                <p:oleObj spid="_x0000_s45097" name="Document" r:id="rId3" imgW="11627815" imgH="4428669" progId="Word.Document.8">
                  <p:embed/>
                </p:oleObj>
              </mc:Choice>
              <mc:Fallback>
                <p:oleObj name="Document" r:id="rId3" imgW="11627815" imgH="4428669" progId="Word.Document.8">
                  <p:embed/>
                  <p:pic>
                    <p:nvPicPr>
                      <p:cNvPr id="0" name=""/>
                      <p:cNvPicPr/>
                      <p:nvPr/>
                    </p:nvPicPr>
                    <p:blipFill>
                      <a:blip r:embed="rId4"/>
                      <a:stretch>
                        <a:fillRect/>
                      </a:stretch>
                    </p:blipFill>
                    <p:spPr>
                      <a:xfrm>
                        <a:off x="584209" y="1356249"/>
                        <a:ext cx="11480800" cy="4368800"/>
                      </a:xfrm>
                      <a:prstGeom prst="rect">
                        <a:avLst/>
                      </a:prstGeom>
                    </p:spPr>
                  </p:pic>
                </p:oleObj>
              </mc:Fallback>
            </mc:AlternateContent>
          </a:graphicData>
        </a:graphic>
      </p:graphicFrame>
    </p:spTree>
    <p:extLst>
      <p:ext uri="{BB962C8B-B14F-4D97-AF65-F5344CB8AC3E}">
        <p14:creationId xmlns:p14="http://schemas.microsoft.com/office/powerpoint/2010/main" val="109573161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600464259"/>
              </p:ext>
            </p:extLst>
          </p:nvPr>
        </p:nvGraphicFramePr>
        <p:xfrm>
          <a:off x="395616" y="1854619"/>
          <a:ext cx="11493500" cy="1917700"/>
        </p:xfrm>
        <a:graphic>
          <a:graphicData uri="http://schemas.openxmlformats.org/presentationml/2006/ole">
            <mc:AlternateContent xmlns:mc="http://schemas.openxmlformats.org/markup-compatibility/2006">
              <mc:Choice xmlns:v="urn:schemas-microsoft-com:vml" Requires="v">
                <p:oleObj spid="_x0000_s46119" name="Document" r:id="rId3" imgW="11484297" imgH="1927214" progId="Word.Document.8">
                  <p:embed/>
                </p:oleObj>
              </mc:Choice>
              <mc:Fallback>
                <p:oleObj name="Document" r:id="rId3" imgW="11484297" imgH="1927214" progId="Word.Document.8">
                  <p:embed/>
                  <p:pic>
                    <p:nvPicPr>
                      <p:cNvPr id="0" name=""/>
                      <p:cNvPicPr/>
                      <p:nvPr/>
                    </p:nvPicPr>
                    <p:blipFill>
                      <a:blip r:embed="rId4"/>
                      <a:stretch>
                        <a:fillRect/>
                      </a:stretch>
                    </p:blipFill>
                    <p:spPr>
                      <a:xfrm>
                        <a:off x="395616" y="1854619"/>
                        <a:ext cx="11493500" cy="1917700"/>
                      </a:xfrm>
                      <a:prstGeom prst="rect">
                        <a:avLst/>
                      </a:prstGeom>
                    </p:spPr>
                  </p:pic>
                </p:oleObj>
              </mc:Fallback>
            </mc:AlternateContent>
          </a:graphicData>
        </a:graphic>
      </p:graphicFrame>
    </p:spTree>
    <p:extLst>
      <p:ext uri="{BB962C8B-B14F-4D97-AF65-F5344CB8AC3E}">
        <p14:creationId xmlns:p14="http://schemas.microsoft.com/office/powerpoint/2010/main" val="15051302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77582" y="175067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963758081"/>
              </p:ext>
            </p:extLst>
          </p:nvPr>
        </p:nvGraphicFramePr>
        <p:xfrm>
          <a:off x="381000" y="909514"/>
          <a:ext cx="11493500" cy="3619500"/>
        </p:xfrm>
        <a:graphic>
          <a:graphicData uri="http://schemas.openxmlformats.org/presentationml/2006/ole">
            <mc:AlternateContent xmlns:mc="http://schemas.openxmlformats.org/markup-compatibility/2006">
              <mc:Choice xmlns:v="urn:schemas-microsoft-com:vml" Requires="v">
                <p:oleObj spid="_x0000_s47143" name="Document" r:id="rId3" imgW="11484297" imgH="3623292" progId="Word.Document.8">
                  <p:embed/>
                </p:oleObj>
              </mc:Choice>
              <mc:Fallback>
                <p:oleObj name="Document" r:id="rId3" imgW="11484297" imgH="3623292" progId="Word.Document.8">
                  <p:embed/>
                  <p:pic>
                    <p:nvPicPr>
                      <p:cNvPr id="0" name=""/>
                      <p:cNvPicPr/>
                      <p:nvPr/>
                    </p:nvPicPr>
                    <p:blipFill>
                      <a:blip r:embed="rId4"/>
                      <a:stretch>
                        <a:fillRect/>
                      </a:stretch>
                    </p:blipFill>
                    <p:spPr>
                      <a:xfrm>
                        <a:off x="381000" y="909514"/>
                        <a:ext cx="11493500" cy="3619500"/>
                      </a:xfrm>
                      <a:prstGeom prst="rect">
                        <a:avLst/>
                      </a:prstGeom>
                    </p:spPr>
                  </p:pic>
                </p:oleObj>
              </mc:Fallback>
            </mc:AlternateContent>
          </a:graphicData>
        </a:graphic>
      </p:graphicFrame>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4137341767"/>
              </p:ext>
            </p:extLst>
          </p:nvPr>
        </p:nvGraphicFramePr>
        <p:xfrm>
          <a:off x="378476" y="729494"/>
          <a:ext cx="11493500" cy="5067300"/>
        </p:xfrm>
        <a:graphic>
          <a:graphicData uri="http://schemas.openxmlformats.org/presentationml/2006/ole">
            <mc:AlternateContent xmlns:mc="http://schemas.openxmlformats.org/markup-compatibility/2006">
              <mc:Choice xmlns:v="urn:schemas-microsoft-com:vml" Requires="v">
                <p:oleObj spid="_x0000_s48166" name="Document" r:id="rId3" imgW="11484297" imgH="5077074" progId="Word.Document.8">
                  <p:embed/>
                </p:oleObj>
              </mc:Choice>
              <mc:Fallback>
                <p:oleObj name="Document" r:id="rId3" imgW="11484297" imgH="5077074" progId="Word.Document.8">
                  <p:embed/>
                  <p:pic>
                    <p:nvPicPr>
                      <p:cNvPr id="0" name=""/>
                      <p:cNvPicPr/>
                      <p:nvPr/>
                    </p:nvPicPr>
                    <p:blipFill>
                      <a:blip r:embed="rId4"/>
                      <a:stretch>
                        <a:fillRect/>
                      </a:stretch>
                    </p:blipFill>
                    <p:spPr>
                      <a:xfrm>
                        <a:off x="378476" y="729494"/>
                        <a:ext cx="11493500" cy="5067300"/>
                      </a:xfrm>
                      <a:prstGeom prst="rect">
                        <a:avLst/>
                      </a:prstGeom>
                    </p:spPr>
                  </p:pic>
                </p:oleObj>
              </mc:Fallback>
            </mc:AlternateContent>
          </a:graphicData>
        </a:graphic>
      </p:graphicFrame>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279444"/>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11.</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江苏宿迁高一期中</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回答下列问题</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如图是</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牌饮用矿泉水的标签的部分内容</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3" name="矩形 2"/>
          <p:cNvSpPr/>
          <p:nvPr/>
        </p:nvSpPr>
        <p:spPr>
          <a:xfrm>
            <a:off x="1429407" y="1747762"/>
            <a:ext cx="7816149" cy="424731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spcAft>
                <a:spcPts val="0"/>
              </a:spcAft>
              <a:tabLst>
                <a:tab pos="3510915" algn="l"/>
              </a:tabLst>
            </a:pPr>
            <a:r>
              <a:rPr lang="en-US" altLang="zh-CN" sz="2000" kern="100" dirty="0">
                <a:latin typeface="Times New Roman"/>
                <a:ea typeface="微软雅黑"/>
                <a:cs typeface="Courier New"/>
              </a:rPr>
              <a:t> </a:t>
            </a:r>
            <a:r>
              <a:rPr lang="en-US" altLang="zh-CN" sz="2000" kern="100" dirty="0" smtClean="0">
                <a:latin typeface="宋体"/>
                <a:ea typeface="微软雅黑"/>
                <a:cs typeface="Times New Roman"/>
              </a:rPr>
              <a:t>××××</a:t>
            </a:r>
            <a:r>
              <a:rPr lang="zh-CN" altLang="zh-CN" sz="2000" kern="100" dirty="0">
                <a:latin typeface="Times New Roman"/>
                <a:ea typeface="微软雅黑"/>
                <a:cs typeface="Times New Roman"/>
              </a:rPr>
              <a:t>饮用矿物质水</a:t>
            </a:r>
            <a:endParaRPr lang="zh-CN" altLang="zh-CN" sz="2000" kern="100" dirty="0">
              <a:latin typeface="宋体"/>
              <a:cs typeface="Courier New"/>
            </a:endParaRPr>
          </a:p>
          <a:p>
            <a:pPr algn="just">
              <a:lnSpc>
                <a:spcPct val="150000"/>
              </a:lnSpc>
              <a:spcAft>
                <a:spcPts val="0"/>
              </a:spcAft>
              <a:tabLst>
                <a:tab pos="3510915" algn="l"/>
              </a:tabLst>
            </a:pPr>
            <a:r>
              <a:rPr lang="zh-CN" altLang="zh-CN" sz="2000" kern="100" dirty="0">
                <a:latin typeface="Times New Roman"/>
                <a:ea typeface="微软雅黑"/>
                <a:cs typeface="Times New Roman"/>
              </a:rPr>
              <a:t>净含量：</a:t>
            </a:r>
            <a:r>
              <a:rPr lang="en-US" altLang="zh-CN" sz="2000" kern="100" dirty="0">
                <a:latin typeface="Times New Roman"/>
                <a:ea typeface="微软雅黑"/>
                <a:cs typeface="Courier New"/>
              </a:rPr>
              <a:t>350 mL</a:t>
            </a:r>
            <a:endParaRPr lang="zh-CN" altLang="zh-CN" sz="2000" kern="100" dirty="0">
              <a:latin typeface="宋体"/>
              <a:cs typeface="Courier New"/>
            </a:endParaRPr>
          </a:p>
          <a:p>
            <a:pPr algn="just">
              <a:lnSpc>
                <a:spcPct val="150000"/>
              </a:lnSpc>
              <a:spcAft>
                <a:spcPts val="0"/>
              </a:spcAft>
              <a:tabLst>
                <a:tab pos="3510915" algn="l"/>
              </a:tabLst>
            </a:pPr>
            <a:r>
              <a:rPr lang="zh-CN" altLang="zh-CN" sz="2000" kern="100" dirty="0">
                <a:latin typeface="Times New Roman"/>
                <a:ea typeface="微软雅黑"/>
                <a:cs typeface="Times New Roman"/>
              </a:rPr>
              <a:t>配料表：纯净水　硫酸镁　氯化钾</a:t>
            </a:r>
            <a:endParaRPr lang="zh-CN" altLang="zh-CN" sz="2000" kern="100" dirty="0">
              <a:latin typeface="宋体"/>
              <a:cs typeface="Courier New"/>
            </a:endParaRPr>
          </a:p>
          <a:p>
            <a:pPr algn="just">
              <a:lnSpc>
                <a:spcPct val="150000"/>
              </a:lnSpc>
              <a:spcAft>
                <a:spcPts val="0"/>
              </a:spcAft>
              <a:tabLst>
                <a:tab pos="3510915" algn="l"/>
              </a:tabLst>
            </a:pPr>
            <a:r>
              <a:rPr lang="zh-CN" altLang="zh-CN" sz="2000" kern="100" dirty="0">
                <a:latin typeface="Times New Roman"/>
                <a:ea typeface="微软雅黑"/>
                <a:cs typeface="Times New Roman"/>
              </a:rPr>
              <a:t>保质期：</a:t>
            </a:r>
            <a:r>
              <a:rPr lang="en-US" altLang="zh-CN" sz="2000" kern="100" dirty="0">
                <a:latin typeface="Times New Roman"/>
                <a:ea typeface="微软雅黑"/>
                <a:cs typeface="Courier New"/>
              </a:rPr>
              <a:t>12</a:t>
            </a:r>
            <a:r>
              <a:rPr lang="zh-CN" altLang="zh-CN" sz="2000" kern="100" dirty="0">
                <a:latin typeface="Times New Roman"/>
                <a:ea typeface="微软雅黑"/>
                <a:cs typeface="Times New Roman"/>
              </a:rPr>
              <a:t>个月</a:t>
            </a:r>
            <a:endParaRPr lang="zh-CN" altLang="zh-CN" sz="2000" kern="100" dirty="0">
              <a:latin typeface="宋体"/>
              <a:cs typeface="Courier New"/>
            </a:endParaRPr>
          </a:p>
          <a:p>
            <a:pPr algn="just">
              <a:lnSpc>
                <a:spcPct val="150000"/>
              </a:lnSpc>
              <a:spcAft>
                <a:spcPts val="0"/>
              </a:spcAft>
              <a:tabLst>
                <a:tab pos="3510915" algn="l"/>
              </a:tabLst>
            </a:pPr>
            <a:r>
              <a:rPr lang="zh-CN" altLang="zh-CN" sz="2000" kern="100" dirty="0">
                <a:latin typeface="Times New Roman"/>
                <a:ea typeface="微软雅黑"/>
                <a:cs typeface="Times New Roman"/>
              </a:rPr>
              <a:t>主要成分：</a:t>
            </a:r>
            <a:endParaRPr lang="zh-CN" altLang="zh-CN" sz="2000" kern="100" dirty="0">
              <a:latin typeface="宋体"/>
              <a:cs typeface="Courier New"/>
            </a:endParaRPr>
          </a:p>
          <a:p>
            <a:pPr algn="just">
              <a:lnSpc>
                <a:spcPct val="150000"/>
              </a:lnSpc>
              <a:spcAft>
                <a:spcPts val="0"/>
              </a:spcAft>
              <a:tabLst>
                <a:tab pos="3510915" algn="l"/>
              </a:tabLst>
            </a:pPr>
            <a:r>
              <a:rPr lang="zh-CN" altLang="zh-CN" sz="2000" kern="100" dirty="0">
                <a:latin typeface="Times New Roman"/>
                <a:ea typeface="微软雅黑"/>
                <a:cs typeface="Times New Roman"/>
              </a:rPr>
              <a:t>钾离子</a:t>
            </a:r>
            <a:r>
              <a:rPr lang="en-US" altLang="zh-CN" sz="2000" kern="100" dirty="0">
                <a:latin typeface="Times New Roman"/>
                <a:ea typeface="微软雅黑"/>
                <a:cs typeface="Courier New"/>
              </a:rPr>
              <a:t>(K</a:t>
            </a:r>
            <a:r>
              <a:rPr lang="zh-CN" altLang="zh-CN" sz="2000" kern="100" baseline="30000" dirty="0">
                <a:latin typeface="Times New Roman"/>
                <a:ea typeface="微软雅黑"/>
                <a:cs typeface="Times New Roman"/>
              </a:rPr>
              <a:t>＋</a:t>
            </a:r>
            <a:r>
              <a:rPr lang="en-US" altLang="zh-CN" sz="2000" kern="100" dirty="0">
                <a:latin typeface="Times New Roman"/>
                <a:ea typeface="微软雅黑"/>
                <a:cs typeface="Courier New"/>
              </a:rPr>
              <a:t>)</a:t>
            </a:r>
            <a:r>
              <a:rPr lang="zh-CN" altLang="zh-CN" sz="2000" kern="100" dirty="0">
                <a:latin typeface="Times New Roman"/>
                <a:ea typeface="微软雅黑"/>
                <a:cs typeface="Times New Roman"/>
              </a:rPr>
              <a:t>：</a:t>
            </a:r>
            <a:r>
              <a:rPr lang="en-US" altLang="zh-CN" sz="2000" kern="100" dirty="0">
                <a:latin typeface="Times New Roman"/>
                <a:ea typeface="微软雅黑"/>
                <a:cs typeface="Courier New"/>
              </a:rPr>
              <a:t>1.0</a:t>
            </a:r>
            <a:r>
              <a:rPr lang="zh-CN" altLang="zh-CN" sz="2000" kern="100" dirty="0">
                <a:latin typeface="Times New Roman"/>
                <a:ea typeface="微软雅黑"/>
                <a:cs typeface="Times New Roman"/>
              </a:rPr>
              <a:t>～</a:t>
            </a:r>
            <a:r>
              <a:rPr lang="en-US" altLang="zh-CN" sz="2000" kern="100" dirty="0">
                <a:latin typeface="Times New Roman"/>
                <a:ea typeface="微软雅黑"/>
                <a:cs typeface="Courier New"/>
              </a:rPr>
              <a:t>27.3  mg</a:t>
            </a:r>
            <a:r>
              <a:rPr lang="zh-CN" altLang="zh-CN" sz="2000" kern="100" dirty="0">
                <a:latin typeface="Times New Roman"/>
                <a:ea typeface="微软雅黑"/>
                <a:cs typeface="Times New Roman"/>
              </a:rPr>
              <a:t>·</a:t>
            </a:r>
            <a:r>
              <a:rPr lang="en-US" altLang="zh-CN" sz="2000" kern="100" dirty="0">
                <a:latin typeface="Times New Roman"/>
                <a:ea typeface="微软雅黑"/>
                <a:cs typeface="Courier New"/>
              </a:rPr>
              <a:t>L</a:t>
            </a:r>
            <a:r>
              <a:rPr lang="en-US" altLang="zh-CN" sz="2000" kern="100" baseline="30000" dirty="0">
                <a:latin typeface="Times New Roman"/>
                <a:ea typeface="微软雅黑"/>
                <a:cs typeface="Courier New"/>
              </a:rPr>
              <a:t>-1</a:t>
            </a:r>
            <a:endParaRPr lang="zh-CN" altLang="zh-CN" sz="2000" kern="100" dirty="0">
              <a:latin typeface="宋体"/>
              <a:cs typeface="Courier New"/>
            </a:endParaRPr>
          </a:p>
          <a:p>
            <a:pPr algn="just">
              <a:lnSpc>
                <a:spcPct val="150000"/>
              </a:lnSpc>
              <a:spcAft>
                <a:spcPts val="0"/>
              </a:spcAft>
              <a:tabLst>
                <a:tab pos="3510915" algn="l"/>
              </a:tabLst>
            </a:pPr>
            <a:r>
              <a:rPr lang="zh-CN" altLang="zh-CN" sz="2000" kern="100" dirty="0">
                <a:latin typeface="Times New Roman"/>
                <a:ea typeface="微软雅黑"/>
                <a:cs typeface="Times New Roman"/>
              </a:rPr>
              <a:t>镁离子</a:t>
            </a:r>
            <a:r>
              <a:rPr lang="en-US" altLang="zh-CN" sz="2000" kern="100" dirty="0">
                <a:latin typeface="Times New Roman"/>
                <a:ea typeface="微软雅黑"/>
                <a:cs typeface="Courier New"/>
              </a:rPr>
              <a:t>(Mg</a:t>
            </a:r>
            <a:r>
              <a:rPr lang="en-US" altLang="zh-CN" sz="2000" kern="100" baseline="30000" dirty="0">
                <a:latin typeface="Times New Roman"/>
                <a:ea typeface="微软雅黑"/>
                <a:cs typeface="Courier New"/>
              </a:rPr>
              <a:t>2</a:t>
            </a:r>
            <a:r>
              <a:rPr lang="zh-CN" altLang="zh-CN" sz="2000" kern="100" baseline="30000" dirty="0">
                <a:latin typeface="Times New Roman"/>
                <a:ea typeface="微软雅黑"/>
                <a:cs typeface="Times New Roman"/>
              </a:rPr>
              <a:t>＋</a:t>
            </a:r>
            <a:r>
              <a:rPr lang="en-US" altLang="zh-CN" sz="2000" kern="100" dirty="0">
                <a:latin typeface="Times New Roman"/>
                <a:ea typeface="微软雅黑"/>
                <a:cs typeface="Courier New"/>
              </a:rPr>
              <a:t>)</a:t>
            </a:r>
            <a:r>
              <a:rPr lang="zh-CN" altLang="zh-CN" sz="2000" kern="100" dirty="0">
                <a:latin typeface="Times New Roman"/>
                <a:ea typeface="微软雅黑"/>
                <a:cs typeface="Times New Roman"/>
              </a:rPr>
              <a:t>：</a:t>
            </a:r>
            <a:r>
              <a:rPr lang="en-US" altLang="zh-CN" sz="2000" kern="100" dirty="0">
                <a:latin typeface="Times New Roman"/>
                <a:ea typeface="微软雅黑"/>
                <a:cs typeface="Courier New"/>
              </a:rPr>
              <a:t>0.1</a:t>
            </a:r>
            <a:r>
              <a:rPr lang="zh-CN" altLang="zh-CN" sz="2000" kern="100" dirty="0">
                <a:latin typeface="Times New Roman"/>
                <a:ea typeface="微软雅黑"/>
                <a:cs typeface="Times New Roman"/>
              </a:rPr>
              <a:t>～</a:t>
            </a:r>
            <a:r>
              <a:rPr lang="en-US" altLang="zh-CN" sz="2000" kern="100" dirty="0">
                <a:latin typeface="Times New Roman"/>
                <a:ea typeface="微软雅黑"/>
                <a:cs typeface="Courier New"/>
              </a:rPr>
              <a:t>4.8 mg·L</a:t>
            </a:r>
            <a:r>
              <a:rPr lang="en-US" altLang="zh-CN" sz="2000" kern="100" baseline="30000" dirty="0">
                <a:latin typeface="Times New Roman"/>
                <a:ea typeface="微软雅黑"/>
                <a:cs typeface="Courier New"/>
              </a:rPr>
              <a:t>-1</a:t>
            </a:r>
            <a:endParaRPr lang="zh-CN" altLang="zh-CN" sz="2000" kern="100" dirty="0">
              <a:latin typeface="宋体"/>
              <a:cs typeface="Courier New"/>
            </a:endParaRPr>
          </a:p>
          <a:p>
            <a:pPr algn="just">
              <a:lnSpc>
                <a:spcPct val="150000"/>
              </a:lnSpc>
              <a:spcAft>
                <a:spcPts val="0"/>
              </a:spcAft>
              <a:tabLst>
                <a:tab pos="3510915" algn="l"/>
              </a:tabLst>
            </a:pPr>
            <a:r>
              <a:rPr lang="zh-CN" altLang="zh-CN" sz="2000" kern="100" dirty="0">
                <a:latin typeface="Times New Roman"/>
                <a:ea typeface="微软雅黑"/>
                <a:cs typeface="Times New Roman"/>
              </a:rPr>
              <a:t>氯离子</a:t>
            </a:r>
            <a:r>
              <a:rPr lang="en-US" altLang="zh-CN" sz="2000" kern="100" dirty="0">
                <a:latin typeface="Times New Roman"/>
                <a:ea typeface="微软雅黑"/>
                <a:cs typeface="Courier New"/>
              </a:rPr>
              <a:t>(</a:t>
            </a:r>
            <a:r>
              <a:rPr lang="en-US" altLang="zh-CN" sz="2000" kern="100" dirty="0" err="1">
                <a:latin typeface="Times New Roman"/>
                <a:ea typeface="微软雅黑"/>
                <a:cs typeface="Courier New"/>
              </a:rPr>
              <a:t>Cl</a:t>
            </a:r>
            <a:r>
              <a:rPr lang="en-US" altLang="zh-CN" sz="2000" kern="100" baseline="30000" dirty="0">
                <a:latin typeface="Times New Roman"/>
                <a:ea typeface="微软雅黑"/>
                <a:cs typeface="Courier New"/>
              </a:rPr>
              <a:t>-</a:t>
            </a:r>
            <a:r>
              <a:rPr lang="en-US" altLang="zh-CN" sz="2000" kern="100" dirty="0">
                <a:latin typeface="Times New Roman"/>
                <a:ea typeface="微软雅黑"/>
                <a:cs typeface="Courier New"/>
              </a:rPr>
              <a:t>)</a:t>
            </a:r>
            <a:r>
              <a:rPr lang="zh-CN" altLang="zh-CN" sz="2000" kern="100" dirty="0">
                <a:latin typeface="Times New Roman"/>
                <a:ea typeface="微软雅黑"/>
                <a:cs typeface="Times New Roman"/>
              </a:rPr>
              <a:t>：</a:t>
            </a:r>
            <a:r>
              <a:rPr lang="en-US" altLang="zh-CN" sz="2000" kern="100" dirty="0">
                <a:latin typeface="Times New Roman"/>
                <a:ea typeface="微软雅黑"/>
                <a:cs typeface="Courier New"/>
              </a:rPr>
              <a:t>10</a:t>
            </a:r>
            <a:r>
              <a:rPr lang="zh-CN" altLang="zh-CN" sz="2000" kern="100" dirty="0">
                <a:latin typeface="Times New Roman"/>
                <a:ea typeface="微软雅黑"/>
                <a:cs typeface="Times New Roman"/>
              </a:rPr>
              <a:t>～</a:t>
            </a:r>
            <a:r>
              <a:rPr lang="en-US" altLang="zh-CN" sz="2000" kern="100" dirty="0">
                <a:latin typeface="Times New Roman"/>
                <a:ea typeface="微软雅黑"/>
                <a:cs typeface="Courier New"/>
              </a:rPr>
              <a:t>27.3 mg·L</a:t>
            </a:r>
            <a:r>
              <a:rPr lang="en-US" altLang="zh-CN" sz="2000" kern="100" baseline="30000" dirty="0">
                <a:latin typeface="Times New Roman"/>
                <a:ea typeface="微软雅黑"/>
                <a:cs typeface="Courier New"/>
              </a:rPr>
              <a:t>-1</a:t>
            </a:r>
            <a:endParaRPr lang="zh-CN" altLang="zh-CN" sz="2000" kern="100" dirty="0">
              <a:latin typeface="宋体"/>
              <a:cs typeface="Courier New"/>
            </a:endParaRPr>
          </a:p>
          <a:p>
            <a:pPr algn="just">
              <a:lnSpc>
                <a:spcPct val="150000"/>
              </a:lnSpc>
              <a:spcAft>
                <a:spcPts val="0"/>
              </a:spcAft>
              <a:tabLst>
                <a:tab pos="3510915" algn="l"/>
              </a:tabLst>
            </a:pPr>
            <a:r>
              <a:rPr lang="zh-CN" altLang="zh-CN" sz="2000" kern="100" dirty="0">
                <a:latin typeface="Times New Roman"/>
                <a:ea typeface="微软雅黑"/>
                <a:cs typeface="Times New Roman"/>
              </a:rPr>
              <a:t>硫酸根离子</a:t>
            </a:r>
            <a:r>
              <a:rPr lang="en-US" altLang="zh-CN" sz="2000" kern="100" dirty="0">
                <a:latin typeface="Times New Roman"/>
                <a:ea typeface="微软雅黑"/>
                <a:cs typeface="Courier New"/>
              </a:rPr>
              <a:t>(SO)</a:t>
            </a:r>
            <a:r>
              <a:rPr lang="zh-CN" altLang="zh-CN" sz="2000" kern="100" dirty="0">
                <a:latin typeface="Times New Roman"/>
                <a:ea typeface="微软雅黑"/>
                <a:cs typeface="Times New Roman"/>
              </a:rPr>
              <a:t>：</a:t>
            </a:r>
            <a:r>
              <a:rPr lang="en-US" altLang="zh-CN" sz="2000" kern="100" dirty="0">
                <a:latin typeface="Times New Roman"/>
                <a:ea typeface="微软雅黑"/>
                <a:cs typeface="Courier New"/>
              </a:rPr>
              <a:t>0.4</a:t>
            </a:r>
            <a:r>
              <a:rPr lang="zh-CN" altLang="zh-CN" sz="2000" kern="100" dirty="0">
                <a:latin typeface="Times New Roman"/>
                <a:ea typeface="微软雅黑"/>
                <a:cs typeface="Times New Roman"/>
              </a:rPr>
              <a:t>～</a:t>
            </a:r>
            <a:r>
              <a:rPr lang="en-US" altLang="zh-CN" sz="2000" kern="100" dirty="0">
                <a:latin typeface="Times New Roman"/>
                <a:ea typeface="微软雅黑"/>
                <a:cs typeface="Courier New"/>
              </a:rPr>
              <a:t>19.2 </a:t>
            </a:r>
            <a:r>
              <a:rPr lang="en-US" altLang="zh-CN" sz="2000" kern="100" dirty="0" smtClean="0">
                <a:latin typeface="Times New Roman"/>
                <a:ea typeface="微软雅黑"/>
                <a:cs typeface="Courier New"/>
              </a:rPr>
              <a:t>mg·L</a:t>
            </a:r>
            <a:r>
              <a:rPr lang="en-US" altLang="zh-CN" sz="2000" kern="100" baseline="30000" dirty="0" smtClean="0">
                <a:latin typeface="Times New Roman"/>
                <a:ea typeface="微软雅黑"/>
                <a:cs typeface="Courier New"/>
              </a:rPr>
              <a:t>-1</a:t>
            </a:r>
            <a:endParaRPr lang="zh-CN" altLang="zh-CN" sz="2000" kern="100" dirty="0">
              <a:latin typeface="宋体"/>
              <a:cs typeface="Courier New"/>
            </a:endParaRPr>
          </a:p>
        </p:txBody>
      </p:sp>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772695692"/>
              </p:ext>
            </p:extLst>
          </p:nvPr>
        </p:nvGraphicFramePr>
        <p:xfrm>
          <a:off x="381000" y="722359"/>
          <a:ext cx="11493500" cy="5092700"/>
        </p:xfrm>
        <a:graphic>
          <a:graphicData uri="http://schemas.openxmlformats.org/presentationml/2006/ole">
            <mc:AlternateContent xmlns:mc="http://schemas.openxmlformats.org/markup-compatibility/2006">
              <mc:Choice xmlns:v="urn:schemas-microsoft-com:vml" Requires="v">
                <p:oleObj spid="_x0000_s49188" name="Document" r:id="rId3" imgW="11484297" imgH="5097955" progId="Word.Document.8">
                  <p:embed/>
                </p:oleObj>
              </mc:Choice>
              <mc:Fallback>
                <p:oleObj name="Document" r:id="rId3" imgW="11484297" imgH="5097955" progId="Word.Document.8">
                  <p:embed/>
                  <p:pic>
                    <p:nvPicPr>
                      <p:cNvPr id="0" name=""/>
                      <p:cNvPicPr/>
                      <p:nvPr/>
                    </p:nvPicPr>
                    <p:blipFill>
                      <a:blip r:embed="rId4"/>
                      <a:stretch>
                        <a:fillRect/>
                      </a:stretch>
                    </p:blipFill>
                    <p:spPr>
                      <a:xfrm>
                        <a:off x="381000" y="722359"/>
                        <a:ext cx="11493500" cy="5092700"/>
                      </a:xfrm>
                      <a:prstGeom prst="rect">
                        <a:avLst/>
                      </a:prstGeom>
                    </p:spPr>
                  </p:pic>
                </p:oleObj>
              </mc:Fallback>
            </mc:AlternateContent>
          </a:graphicData>
        </a:graphic>
      </p:graphicFrame>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999671246"/>
              </p:ext>
            </p:extLst>
          </p:nvPr>
        </p:nvGraphicFramePr>
        <p:xfrm>
          <a:off x="381000" y="560084"/>
          <a:ext cx="11493500" cy="1879600"/>
        </p:xfrm>
        <a:graphic>
          <a:graphicData uri="http://schemas.openxmlformats.org/presentationml/2006/ole">
            <mc:AlternateContent xmlns:mc="http://schemas.openxmlformats.org/markup-compatibility/2006">
              <mc:Choice xmlns:v="urn:schemas-microsoft-com:vml" Requires="v">
                <p:oleObj spid="_x0000_s50246" name="Document" r:id="rId3" imgW="11484297" imgH="1884371" progId="Word.Document.8">
                  <p:embed/>
                </p:oleObj>
              </mc:Choice>
              <mc:Fallback>
                <p:oleObj name="Document" r:id="rId3" imgW="11484297" imgH="1884371" progId="Word.Document.8">
                  <p:embed/>
                  <p:pic>
                    <p:nvPicPr>
                      <p:cNvPr id="0" name=""/>
                      <p:cNvPicPr/>
                      <p:nvPr/>
                    </p:nvPicPr>
                    <p:blipFill>
                      <a:blip r:embed="rId4"/>
                      <a:stretch>
                        <a:fillRect/>
                      </a:stretch>
                    </p:blipFill>
                    <p:spPr>
                      <a:xfrm>
                        <a:off x="381000" y="560084"/>
                        <a:ext cx="11493500" cy="18796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091896740"/>
              </p:ext>
            </p:extLst>
          </p:nvPr>
        </p:nvGraphicFramePr>
        <p:xfrm>
          <a:off x="381000" y="2349674"/>
          <a:ext cx="11493500" cy="3835400"/>
        </p:xfrm>
        <a:graphic>
          <a:graphicData uri="http://schemas.openxmlformats.org/presentationml/2006/ole">
            <mc:AlternateContent xmlns:mc="http://schemas.openxmlformats.org/markup-compatibility/2006">
              <mc:Choice xmlns:v="urn:schemas-microsoft-com:vml" Requires="v">
                <p:oleObj spid="_x0000_s50247" name="Document" r:id="rId5" imgW="11484297" imgH="3843988" progId="Word.Document.8">
                  <p:embed/>
                </p:oleObj>
              </mc:Choice>
              <mc:Fallback>
                <p:oleObj name="Document" r:id="rId5" imgW="11484297" imgH="3843988" progId="Word.Document.8">
                  <p:embed/>
                  <p:pic>
                    <p:nvPicPr>
                      <p:cNvPr id="0" name=""/>
                      <p:cNvPicPr/>
                      <p:nvPr/>
                    </p:nvPicPr>
                    <p:blipFill>
                      <a:blip r:embed="rId6"/>
                      <a:stretch>
                        <a:fillRect/>
                      </a:stretch>
                    </p:blipFill>
                    <p:spPr>
                      <a:xfrm>
                        <a:off x="381000" y="2349674"/>
                        <a:ext cx="11493500" cy="3835400"/>
                      </a:xfrm>
                      <a:prstGeom prst="rect">
                        <a:avLst/>
                      </a:prstGeom>
                    </p:spPr>
                  </p:pic>
                </p:oleObj>
              </mc:Fallback>
            </mc:AlternateContent>
          </a:graphicData>
        </a:graphic>
      </p:graphicFrame>
    </p:spTree>
    <p:extLst>
      <p:ext uri="{BB962C8B-B14F-4D97-AF65-F5344CB8AC3E}">
        <p14:creationId xmlns:p14="http://schemas.microsoft.com/office/powerpoint/2010/main" val="402484767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001802501"/>
              </p:ext>
            </p:extLst>
          </p:nvPr>
        </p:nvGraphicFramePr>
        <p:xfrm>
          <a:off x="381000" y="1130114"/>
          <a:ext cx="11493500" cy="4279900"/>
        </p:xfrm>
        <a:graphic>
          <a:graphicData uri="http://schemas.openxmlformats.org/presentationml/2006/ole">
            <mc:AlternateContent xmlns:mc="http://schemas.openxmlformats.org/markup-compatibility/2006">
              <mc:Choice xmlns:v="urn:schemas-microsoft-com:vml" Requires="v">
                <p:oleObj spid="_x0000_s51236" name="Document" r:id="rId3" imgW="11484297" imgH="4292219" progId="Word.Document.8">
                  <p:embed/>
                </p:oleObj>
              </mc:Choice>
              <mc:Fallback>
                <p:oleObj name="Document" r:id="rId3" imgW="11484297" imgH="4292219" progId="Word.Document.8">
                  <p:embed/>
                  <p:pic>
                    <p:nvPicPr>
                      <p:cNvPr id="0" name=""/>
                      <p:cNvPicPr/>
                      <p:nvPr/>
                    </p:nvPicPr>
                    <p:blipFill>
                      <a:blip r:embed="rId4"/>
                      <a:stretch>
                        <a:fillRect/>
                      </a:stretch>
                    </p:blipFill>
                    <p:spPr>
                      <a:xfrm>
                        <a:off x="381000" y="1130114"/>
                        <a:ext cx="11493500" cy="4279900"/>
                      </a:xfrm>
                      <a:prstGeom prst="rect">
                        <a:avLst/>
                      </a:prstGeom>
                    </p:spPr>
                  </p:pic>
                </p:oleObj>
              </mc:Fallback>
            </mc:AlternateContent>
          </a:graphicData>
        </a:graphic>
      </p:graphicFrame>
    </p:spTree>
    <p:extLst>
      <p:ext uri="{BB962C8B-B14F-4D97-AF65-F5344CB8AC3E}">
        <p14:creationId xmlns:p14="http://schemas.microsoft.com/office/powerpoint/2010/main" val="15987077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134539"/>
            <a:ext cx="11243394" cy="432423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摩尔是以</a:t>
            </a:r>
            <a:r>
              <a:rPr lang="en-US" altLang="zh-CN" sz="2600" kern="100" dirty="0">
                <a:latin typeface="Times New Roman"/>
                <a:ea typeface="微软雅黑"/>
                <a:cs typeface="Courier New"/>
              </a:rPr>
              <a:t> 0.012 kg</a:t>
            </a:r>
            <a:r>
              <a:rPr lang="en-US" altLang="zh-CN" sz="2600" kern="100" baseline="30000" dirty="0">
                <a:latin typeface="Times New Roman"/>
                <a:ea typeface="微软雅黑"/>
                <a:cs typeface="Courier New"/>
              </a:rPr>
              <a:t>12</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中所含的原子数目为标准，来衡量其它粒子集体中所含粒子数目的多少。如果定义</a:t>
            </a:r>
            <a:r>
              <a:rPr lang="en-US" altLang="zh-CN" sz="2600" kern="100" dirty="0">
                <a:latin typeface="Times New Roman"/>
                <a:ea typeface="微软雅黑"/>
                <a:cs typeface="Courier New"/>
              </a:rPr>
              <a:t>3.01</a:t>
            </a:r>
            <a:r>
              <a:rPr lang="zh-CN" altLang="zh-CN" sz="2600" kern="100" dirty="0">
                <a:latin typeface="宋体"/>
                <a:ea typeface="微软雅黑"/>
                <a:cs typeface="Times New Roman"/>
              </a:rPr>
              <a:t>×</a:t>
            </a:r>
            <a:r>
              <a:rPr lang="en-US" altLang="zh-CN" sz="2600" kern="100" dirty="0">
                <a:latin typeface="Times New Roman"/>
                <a:ea typeface="微软雅黑"/>
                <a:cs typeface="Courier New"/>
              </a:rPr>
              <a:t>10</a:t>
            </a:r>
            <a:r>
              <a:rPr lang="en-US" altLang="zh-CN" sz="2600" kern="100" baseline="30000" dirty="0">
                <a:latin typeface="Times New Roman"/>
                <a:ea typeface="微软雅黑"/>
                <a:cs typeface="Courier New"/>
              </a:rPr>
              <a:t>23</a:t>
            </a:r>
            <a:r>
              <a:rPr lang="zh-CN" altLang="zh-CN" sz="2600" kern="100" dirty="0">
                <a:latin typeface="Times New Roman"/>
                <a:ea typeface="微软雅黑"/>
                <a:cs typeface="Times New Roman"/>
              </a:rPr>
              <a:t>个</a:t>
            </a:r>
            <a:r>
              <a:rPr lang="en-US" altLang="zh-CN" sz="2600" kern="100" baseline="30000" dirty="0">
                <a:latin typeface="Times New Roman"/>
                <a:ea typeface="微软雅黑"/>
                <a:cs typeface="Courier New"/>
              </a:rPr>
              <a:t>12</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原子的物质的量为</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，那么此时标准状况下，气体摩尔体积的数值约为</a:t>
            </a:r>
            <a:r>
              <a:rPr lang="en-US" altLang="zh-CN" sz="2600" kern="100" dirty="0">
                <a:latin typeface="Times New Roman"/>
                <a:ea typeface="微软雅黑"/>
                <a:cs typeface="Courier New"/>
              </a:rPr>
              <a:t>____________ L·mol</a:t>
            </a:r>
            <a:r>
              <a:rPr lang="en-US" altLang="zh-CN" sz="2600" kern="100" baseline="30000" dirty="0">
                <a:latin typeface="Times New Roman"/>
                <a:ea typeface="微软雅黑"/>
                <a:cs typeface="Courier New"/>
              </a:rPr>
              <a:t>-1</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3)11.2 </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a:t>
            </a:r>
            <a:r>
              <a:rPr lang="en-US" altLang="zh-CN" sz="2600" b="1" kern="100" dirty="0" smtClean="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如果定义</a:t>
            </a:r>
            <a:r>
              <a:rPr lang="en-US" altLang="zh-CN" sz="2600" b="1" kern="100" dirty="0">
                <a:solidFill>
                  <a:srgbClr val="0000FF"/>
                </a:solidFill>
                <a:latin typeface="Times New Roman"/>
                <a:ea typeface="仿宋_GB2312"/>
                <a:cs typeface="Courier New"/>
              </a:rPr>
              <a:t>3.01</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10</a:t>
            </a:r>
            <a:r>
              <a:rPr lang="en-US" altLang="zh-CN" sz="2600" b="1" kern="100" baseline="30000" dirty="0">
                <a:solidFill>
                  <a:srgbClr val="0000FF"/>
                </a:solidFill>
                <a:latin typeface="Times New Roman"/>
                <a:ea typeface="仿宋_GB2312"/>
                <a:cs typeface="Courier New"/>
              </a:rPr>
              <a:t>23</a:t>
            </a:r>
            <a:r>
              <a:rPr lang="zh-CN" altLang="zh-CN" sz="2600" b="1" kern="100" dirty="0">
                <a:solidFill>
                  <a:srgbClr val="0000FF"/>
                </a:solidFill>
                <a:latin typeface="Times New Roman"/>
                <a:ea typeface="仿宋_GB2312"/>
                <a:cs typeface="Times New Roman"/>
              </a:rPr>
              <a:t>个</a:t>
            </a:r>
            <a:r>
              <a:rPr lang="en-US" altLang="zh-CN" sz="2600" b="1" kern="100" baseline="30000" dirty="0">
                <a:solidFill>
                  <a:srgbClr val="0000FF"/>
                </a:solidFill>
                <a:latin typeface="Times New Roman"/>
                <a:ea typeface="仿宋_GB2312"/>
                <a:cs typeface="Courier New"/>
              </a:rPr>
              <a:t>12</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原子的物质的量为</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，则原来标况</a:t>
            </a:r>
            <a:r>
              <a:rPr lang="zh-CN" altLang="zh-CN" sz="2600" b="1" kern="100" dirty="0" smtClean="0">
                <a:solidFill>
                  <a:srgbClr val="0000FF"/>
                </a:solidFill>
                <a:latin typeface="Times New Roman"/>
                <a:ea typeface="仿宋_GB2312"/>
                <a:cs typeface="Times New Roman"/>
              </a:rPr>
              <a:t>下</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en-US" altLang="zh-CN" sz="2600" b="1" kern="100" dirty="0" smtClean="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气体体积为</a:t>
            </a:r>
            <a:r>
              <a:rPr lang="en-US" altLang="zh-CN" sz="2600" b="1" kern="100" dirty="0">
                <a:solidFill>
                  <a:srgbClr val="0000FF"/>
                </a:solidFill>
                <a:latin typeface="Times New Roman"/>
                <a:ea typeface="仿宋_GB2312"/>
                <a:cs typeface="Courier New"/>
              </a:rPr>
              <a:t>22.4 L</a:t>
            </a:r>
            <a:r>
              <a:rPr lang="zh-CN" altLang="zh-CN" sz="2600" b="1" kern="100" dirty="0">
                <a:solidFill>
                  <a:srgbClr val="0000FF"/>
                </a:solidFill>
                <a:latin typeface="Times New Roman"/>
                <a:ea typeface="仿宋_GB2312"/>
                <a:cs typeface="Times New Roman"/>
              </a:rPr>
              <a:t>，现在变为原来的二分之一，即</a:t>
            </a:r>
            <a:r>
              <a:rPr lang="en-US" altLang="zh-CN" sz="2600" b="1" kern="100" dirty="0">
                <a:solidFill>
                  <a:srgbClr val="0000FF"/>
                </a:solidFill>
                <a:latin typeface="Times New Roman"/>
                <a:ea typeface="仿宋_GB2312"/>
                <a:cs typeface="Courier New"/>
              </a:rPr>
              <a:t>11.2 L</a:t>
            </a:r>
            <a:r>
              <a:rPr lang="zh-CN" altLang="zh-CN" sz="2600" b="1" kern="100" dirty="0">
                <a:solidFill>
                  <a:srgbClr val="0000FF"/>
                </a:solidFill>
                <a:latin typeface="Times New Roman"/>
                <a:ea typeface="仿宋_GB2312"/>
                <a:cs typeface="Times New Roman"/>
              </a:rPr>
              <a:t>，则气体摩尔体积为</a:t>
            </a:r>
            <a:r>
              <a:rPr lang="en-US" altLang="zh-CN" sz="2600" b="1" kern="100" dirty="0">
                <a:solidFill>
                  <a:srgbClr val="0000FF"/>
                </a:solidFill>
                <a:latin typeface="Times New Roman"/>
                <a:ea typeface="仿宋_GB2312"/>
                <a:cs typeface="Courier New"/>
              </a:rPr>
              <a:t>11.2 L·mol</a:t>
            </a:r>
            <a:r>
              <a:rPr lang="en-US" altLang="zh-CN" sz="2600" b="1" kern="100" baseline="30000" dirty="0">
                <a:solidFill>
                  <a:srgbClr val="0000FF"/>
                </a:solidFill>
                <a:latin typeface="Times New Roman"/>
                <a:ea typeface="仿宋_GB2312"/>
                <a:cs typeface="Courier New"/>
              </a:rPr>
              <a:t>-1</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402484767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TotalTime>
  <Words>4378</Words>
  <Application>Microsoft Office PowerPoint</Application>
  <PresentationFormat>自定义</PresentationFormat>
  <Paragraphs>437</Paragraphs>
  <Slides>113</Slides>
  <Notes>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113</vt:i4>
      </vt:variant>
    </vt:vector>
  </HeadingPairs>
  <TitlesOfParts>
    <vt:vector size="115" baseType="lpstr">
      <vt:lpstr>Office 主题​​</vt:lpstr>
      <vt:lpst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user</cp:lastModifiedBy>
  <cp:revision>757</cp:revision>
  <dcterms:created xsi:type="dcterms:W3CDTF">2016-06-07T15:36:00Z</dcterms:created>
  <dcterms:modified xsi:type="dcterms:W3CDTF">2022-05-24T01:07:14Z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