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mf" ContentType="image/x-wmf"/>
  <Default Extension="svg" ContentType="image/sv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5" r:id="rId16"/>
    <p:sldId id="276" r:id="rId17"/>
    <p:sldId id="274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tags" Target="tags/tag17.xml" /><Relationship Id="rId2" Type="http://schemas.openxmlformats.org/officeDocument/2006/relationships/slide" Target="slides/slide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svg" /><Relationship Id="rId4" Type="http://schemas.openxmlformats.org/officeDocument/2006/relationships/image" Target="../media/image3.png" /><Relationship Id="rId5" Type="http://schemas.openxmlformats.org/officeDocument/2006/relationships/image" Target="../media/image4.sv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png" /><Relationship Id="rId3" Type="http://schemas.openxmlformats.org/officeDocument/2006/relationships/image" Target="../media/image4.svg" /><Relationship Id="rId4" Type="http://schemas.openxmlformats.org/officeDocument/2006/relationships/tags" Target="../tags/tag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png" /><Relationship Id="rId3" Type="http://schemas.openxmlformats.org/officeDocument/2006/relationships/image" Target="../media/image4.svg" /><Relationship Id="rId4" Type="http://schemas.openxmlformats.org/officeDocument/2006/relationships/image" Target="../media/image11.wmf" /><Relationship Id="rId5" Type="http://schemas.openxmlformats.org/officeDocument/2006/relationships/tags" Target="../tags/tag1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png" /><Relationship Id="rId3" Type="http://schemas.openxmlformats.org/officeDocument/2006/relationships/image" Target="../media/image4.svg" /><Relationship Id="rId4" Type="http://schemas.openxmlformats.org/officeDocument/2006/relationships/tags" Target="../tags/tag11.xml" /><Relationship Id="rId5" Type="http://schemas.openxmlformats.org/officeDocument/2006/relationships/tags" Target="../tags/tag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png" /><Relationship Id="rId3" Type="http://schemas.openxmlformats.org/officeDocument/2006/relationships/image" Target="../media/image4.svg" /><Relationship Id="rId4" Type="http://schemas.openxmlformats.org/officeDocument/2006/relationships/image" Target="../media/image12.wmf" /><Relationship Id="rId5" Type="http://schemas.openxmlformats.org/officeDocument/2006/relationships/tags" Target="../tags/tag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png" /><Relationship Id="rId3" Type="http://schemas.openxmlformats.org/officeDocument/2006/relationships/image" Target="../media/image4.svg" /><Relationship Id="rId4" Type="http://schemas.openxmlformats.org/officeDocument/2006/relationships/image" Target="../media/image13.wmf" /><Relationship Id="rId5" Type="http://schemas.openxmlformats.org/officeDocument/2006/relationships/tags" Target="../tags/tag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png" /><Relationship Id="rId3" Type="http://schemas.openxmlformats.org/officeDocument/2006/relationships/image" Target="../media/image4.svg" /><Relationship Id="rId4" Type="http://schemas.openxmlformats.org/officeDocument/2006/relationships/image" Target="../media/image14.wmf" /><Relationship Id="rId5" Type="http://schemas.openxmlformats.org/officeDocument/2006/relationships/tags" Target="../tags/tag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png" /><Relationship Id="rId3" Type="http://schemas.openxmlformats.org/officeDocument/2006/relationships/image" Target="../media/image4.svg" /><Relationship Id="rId4" Type="http://schemas.openxmlformats.org/officeDocument/2006/relationships/image" Target="../media/image15.wmf" /><Relationship Id="rId5" Type="http://schemas.openxmlformats.org/officeDocument/2006/relationships/tags" Target="../tags/tag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3.png" /><Relationship Id="rId4" Type="http://schemas.openxmlformats.org/officeDocument/2006/relationships/image" Target="../media/image1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png" /><Relationship Id="rId3" Type="http://schemas.openxmlformats.org/officeDocument/2006/relationships/image" Target="../media/image4.svg" /><Relationship Id="rId4" Type="http://schemas.openxmlformats.org/officeDocument/2006/relationships/tags" Target="../tags/tag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png" /><Relationship Id="rId3" Type="http://schemas.openxmlformats.org/officeDocument/2006/relationships/image" Target="../media/image4.svg" /><Relationship Id="rId4" Type="http://schemas.openxmlformats.org/officeDocument/2006/relationships/image" Target="../media/image5.wmf" /><Relationship Id="rId5" Type="http://schemas.openxmlformats.org/officeDocument/2006/relationships/tags" Target="../tags/tag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png" /><Relationship Id="rId3" Type="http://schemas.openxmlformats.org/officeDocument/2006/relationships/image" Target="../media/image4.svg" /><Relationship Id="rId4" Type="http://schemas.openxmlformats.org/officeDocument/2006/relationships/image" Target="../media/image6.wmf" /><Relationship Id="rId5" Type="http://schemas.openxmlformats.org/officeDocument/2006/relationships/tags" Target="../tags/tag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png" /><Relationship Id="rId3" Type="http://schemas.openxmlformats.org/officeDocument/2006/relationships/image" Target="../media/image4.svg" /><Relationship Id="rId4" Type="http://schemas.openxmlformats.org/officeDocument/2006/relationships/image" Target="../media/image7.wmf" /><Relationship Id="rId5" Type="http://schemas.openxmlformats.org/officeDocument/2006/relationships/tags" Target="../tags/tag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png" /><Relationship Id="rId3" Type="http://schemas.openxmlformats.org/officeDocument/2006/relationships/image" Target="../media/image4.svg" /><Relationship Id="rId4" Type="http://schemas.openxmlformats.org/officeDocument/2006/relationships/image" Target="../media/image8.wmf" /><Relationship Id="rId5" Type="http://schemas.openxmlformats.org/officeDocument/2006/relationships/tags" Target="../tags/tag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png" /><Relationship Id="rId3" Type="http://schemas.openxmlformats.org/officeDocument/2006/relationships/image" Target="../media/image4.svg" /><Relationship Id="rId4" Type="http://schemas.openxmlformats.org/officeDocument/2006/relationships/image" Target="../media/image9.wmf" /><Relationship Id="rId5" Type="http://schemas.openxmlformats.org/officeDocument/2006/relationships/tags" Target="../tags/tag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png" /><Relationship Id="rId3" Type="http://schemas.openxmlformats.org/officeDocument/2006/relationships/image" Target="../media/image4.svg" /><Relationship Id="rId4" Type="http://schemas.openxmlformats.org/officeDocument/2006/relationships/image" Target="../media/image10.wmf" /><Relationship Id="rId5" Type="http://schemas.openxmlformats.org/officeDocument/2006/relationships/tags" Target="../tags/tag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png" /><Relationship Id="rId3" Type="http://schemas.openxmlformats.org/officeDocument/2006/relationships/image" Target="../media/image4.svg" /><Relationship Id="rId4" Type="http://schemas.openxmlformats.org/officeDocument/2006/relationships/tags" Target="../tags/tag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形 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9145" t="12413" r="4497" b="2254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confont-1191-801512"/>
          <p:cNvSpPr>
            <a:spLocks noChangeAspect="1"/>
          </p:cNvSpPr>
          <p:nvPr/>
        </p:nvSpPr>
        <p:spPr bwMode="auto">
          <a:xfrm>
            <a:off x="11327672" y="1010933"/>
            <a:ext cx="310872" cy="320766"/>
          </a:xfrm>
          <a:custGeom>
            <a:gdLst>
              <a:gd name="T0" fmla="*/ 40 w 7790"/>
              <a:gd name="T1" fmla="*/ 0 h 8036"/>
              <a:gd name="T2" fmla="*/ 3458 w 7790"/>
              <a:gd name="T3" fmla="*/ 0 h 8036"/>
              <a:gd name="T4" fmla="*/ 3458 w 7790"/>
              <a:gd name="T5" fmla="*/ 3418 h 8036"/>
              <a:gd name="T6" fmla="*/ 40 w 7790"/>
              <a:gd name="T7" fmla="*/ 3418 h 8036"/>
              <a:gd name="T8" fmla="*/ 40 w 7790"/>
              <a:gd name="T9" fmla="*/ 0 h 8036"/>
              <a:gd name="T10" fmla="*/ 7790 w 7790"/>
              <a:gd name="T11" fmla="*/ 1695 h 8036"/>
              <a:gd name="T12" fmla="*/ 6170 w 7790"/>
              <a:gd name="T13" fmla="*/ 103 h 8036"/>
              <a:gd name="T14" fmla="*/ 4577 w 7790"/>
              <a:gd name="T15" fmla="*/ 1723 h 8036"/>
              <a:gd name="T16" fmla="*/ 6198 w 7790"/>
              <a:gd name="T17" fmla="*/ 3316 h 8036"/>
              <a:gd name="T18" fmla="*/ 7790 w 7790"/>
              <a:gd name="T19" fmla="*/ 1695 h 8036"/>
              <a:gd name="T20" fmla="*/ 0 w 7790"/>
              <a:gd name="T21" fmla="*/ 4618 h 8036"/>
              <a:gd name="T22" fmla="*/ 3417 w 7790"/>
              <a:gd name="T23" fmla="*/ 4618 h 8036"/>
              <a:gd name="T24" fmla="*/ 3417 w 7790"/>
              <a:gd name="T25" fmla="*/ 8036 h 8036"/>
              <a:gd name="T26" fmla="*/ 0 w 7790"/>
              <a:gd name="T27" fmla="*/ 8036 h 8036"/>
              <a:gd name="T28" fmla="*/ 0 w 7790"/>
              <a:gd name="T29" fmla="*/ 4618 h 8036"/>
              <a:gd name="T30" fmla="*/ 4353 w 7790"/>
              <a:gd name="T31" fmla="*/ 4618 h 8036"/>
              <a:gd name="T32" fmla="*/ 7770 w 7790"/>
              <a:gd name="T33" fmla="*/ 4618 h 8036"/>
              <a:gd name="T34" fmla="*/ 7770 w 7790"/>
              <a:gd name="T35" fmla="*/ 8036 h 8036"/>
              <a:gd name="T36" fmla="*/ 4353 w 7790"/>
              <a:gd name="T37" fmla="*/ 8036 h 8036"/>
              <a:gd name="T38" fmla="*/ 4353 w 7790"/>
              <a:gd name="T39" fmla="*/ 4618 h 8036"/>
              <a:gd name="T40" fmla="*/ 4353 w 7790"/>
              <a:gd name="T41" fmla="*/ 4618 h 803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790" h="8036">
                <a:moveTo>
                  <a:pt x="40" y="0"/>
                </a:moveTo>
                <a:lnTo>
                  <a:pt x="3458" y="0"/>
                </a:lnTo>
                <a:lnTo>
                  <a:pt x="3458" y="3418"/>
                </a:lnTo>
                <a:lnTo>
                  <a:pt x="40" y="3418"/>
                </a:lnTo>
                <a:lnTo>
                  <a:pt x="40" y="0"/>
                </a:lnTo>
                <a:close/>
                <a:moveTo>
                  <a:pt x="7790" y="1695"/>
                </a:moveTo>
                <a:lnTo>
                  <a:pt x="6170" y="103"/>
                </a:lnTo>
                <a:lnTo>
                  <a:pt x="4577" y="1723"/>
                </a:lnTo>
                <a:lnTo>
                  <a:pt x="6198" y="3316"/>
                </a:lnTo>
                <a:lnTo>
                  <a:pt x="7790" y="1695"/>
                </a:lnTo>
                <a:close/>
                <a:moveTo>
                  <a:pt x="0" y="4618"/>
                </a:moveTo>
                <a:lnTo>
                  <a:pt x="3417" y="4618"/>
                </a:lnTo>
                <a:lnTo>
                  <a:pt x="3417" y="8036"/>
                </a:lnTo>
                <a:lnTo>
                  <a:pt x="0" y="8036"/>
                </a:lnTo>
                <a:lnTo>
                  <a:pt x="0" y="4618"/>
                </a:lnTo>
                <a:close/>
                <a:moveTo>
                  <a:pt x="4353" y="4618"/>
                </a:moveTo>
                <a:lnTo>
                  <a:pt x="7770" y="4618"/>
                </a:lnTo>
                <a:lnTo>
                  <a:pt x="7770" y="8036"/>
                </a:lnTo>
                <a:lnTo>
                  <a:pt x="4353" y="8036"/>
                </a:lnTo>
                <a:lnTo>
                  <a:pt x="4353" y="4618"/>
                </a:lnTo>
                <a:close/>
                <a:moveTo>
                  <a:pt x="4353" y="4618"/>
                </a:moveTo>
                <a:close/>
              </a:path>
            </a:pathLst>
          </a:custGeom>
          <a:solidFill>
            <a:srgbClr val="789FD9"/>
          </a:solidFill>
          <a:ln>
            <a:solidFill>
              <a:srgbClr val="789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4" name="iconfont-1054-809968"/>
          <p:cNvSpPr>
            <a:spLocks noChangeAspect="1"/>
          </p:cNvSpPr>
          <p:nvPr/>
        </p:nvSpPr>
        <p:spPr bwMode="auto">
          <a:xfrm>
            <a:off x="679716" y="5852023"/>
            <a:ext cx="304842" cy="304842"/>
          </a:xfrm>
          <a:custGeom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rgbClr val="789FD9"/>
          </a:solidFill>
          <a:ln>
            <a:solidFill>
              <a:srgbClr val="789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5" name="文本框 4"/>
          <p:cNvSpPr txBox="1"/>
          <p:nvPr/>
        </p:nvSpPr>
        <p:spPr>
          <a:xfrm rot="5400000">
            <a:off x="10119873" y="3506552"/>
            <a:ext cx="2729565" cy="306705"/>
          </a:xfrm>
          <a:prstGeom prst="rect">
            <a:avLst/>
          </a:prstGeom>
          <a:solidFill>
            <a:srgbClr val="789FD9"/>
          </a:solidFill>
          <a:ln>
            <a:solidFill>
              <a:srgbClr val="789FD9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zh-CN" sz="1400" b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化学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2270760" y="2434555"/>
            <a:ext cx="8366759" cy="1262213"/>
          </a:xfrm>
          <a:prstGeom prst="roundRect">
            <a:avLst>
              <a:gd name="adj" fmla="val 50000"/>
            </a:avLst>
          </a:prstGeom>
          <a:solidFill>
            <a:srgbClr val="F7B77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仓耳玄三M W05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40628" y="2711928"/>
            <a:ext cx="715205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3600" b="1" kern="0">
                <a:solidFill>
                  <a:schemeClr val="bg1"/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第三单元　人工合成有机化合物 </a:t>
            </a:r>
          </a:p>
        </p:txBody>
      </p:sp>
      <p:sp>
        <p:nvSpPr>
          <p:cNvPr id="8" name="íṥ1ídè"/>
          <p:cNvSpPr/>
          <p:nvPr/>
        </p:nvSpPr>
        <p:spPr bwMode="auto">
          <a:xfrm>
            <a:off x="10000833" y="3031715"/>
            <a:ext cx="175051" cy="175051"/>
          </a:xfrm>
          <a:prstGeom prst="ellipse">
            <a:avLst/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ea typeface="仓耳青禾体-谷力 W04" panose="02020400000000000000" pitchFamily="18" charset="-122"/>
            </a:endParaRPr>
          </a:p>
        </p:txBody>
      </p:sp>
      <p:sp>
        <p:nvSpPr>
          <p:cNvPr id="9" name="íṥ1ídè"/>
          <p:cNvSpPr/>
          <p:nvPr/>
        </p:nvSpPr>
        <p:spPr bwMode="auto">
          <a:xfrm>
            <a:off x="2657322" y="2944189"/>
            <a:ext cx="175051" cy="175051"/>
          </a:xfrm>
          <a:prstGeom prst="ellipse">
            <a:avLst/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ea typeface="仓耳青禾体-谷力 W04" panose="02020400000000000000" pitchFamily="18" charset="-122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1932972" y="2141317"/>
            <a:ext cx="8844339" cy="185195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7B77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仓耳玄三M W05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5158934" y="5157675"/>
            <a:ext cx="2189404" cy="535916"/>
          </a:xfrm>
          <a:prstGeom prst="roundRect">
            <a:avLst>
              <a:gd name="adj" fmla="val 50000"/>
            </a:avLst>
          </a:prstGeom>
          <a:solidFill>
            <a:srgbClr val="789FD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仓耳玄三M W05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59658" y="5240967"/>
            <a:ext cx="178795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专题</a:t>
            </a:r>
            <a:r>
              <a:rPr lang="en-US" altLang="zh-CN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8</a:t>
            </a:r>
          </a:p>
        </p:txBody>
      </p:sp>
      <p:pic>
        <p:nvPicPr>
          <p:cNvPr id="21" name="图形 20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99959" y="4091840"/>
            <a:ext cx="1201687" cy="1851950"/>
          </a:xfrm>
          <a:prstGeom prst="rect">
            <a:avLst/>
          </a:prstGeom>
        </p:spPr>
      </p:pic>
      <p:pic>
        <p:nvPicPr>
          <p:cNvPr id="22" name="图形 21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7901794" y="4145080"/>
            <a:ext cx="1101258" cy="1697176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4177530" y="1741395"/>
            <a:ext cx="103423" cy="103423"/>
          </a:xfrm>
          <a:prstGeom prst="ellipse">
            <a:avLst/>
          </a:prstGeom>
          <a:solidFill>
            <a:srgbClr val="789FD9"/>
          </a:solidFill>
          <a:ln>
            <a:solidFill>
              <a:srgbClr val="789FD9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ea typeface="仓耳青禾体-谷力 W04" panose="02020400000000000000" pitchFamily="18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373133" y="1741395"/>
            <a:ext cx="103423" cy="103423"/>
          </a:xfrm>
          <a:prstGeom prst="ellipse">
            <a:avLst/>
          </a:prstGeom>
          <a:solidFill>
            <a:srgbClr val="789FD9"/>
          </a:solidFill>
          <a:ln>
            <a:solidFill>
              <a:srgbClr val="789FD9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ea typeface="仓耳青禾体-谷力 W04" panose="02020400000000000000" pitchFamily="18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568736" y="1741395"/>
            <a:ext cx="103423" cy="103423"/>
          </a:xfrm>
          <a:prstGeom prst="ellipse">
            <a:avLst/>
          </a:prstGeom>
          <a:solidFill>
            <a:srgbClr val="789FD9"/>
          </a:solidFill>
          <a:ln>
            <a:solidFill>
              <a:srgbClr val="789FD9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ea typeface="仓耳青禾体-谷力 W04" panose="02020400000000000000" pitchFamily="18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671277" y="1750067"/>
            <a:ext cx="103423" cy="103423"/>
          </a:xfrm>
          <a:prstGeom prst="ellipse">
            <a:avLst/>
          </a:prstGeom>
          <a:solidFill>
            <a:srgbClr val="789FD9"/>
          </a:solidFill>
          <a:ln>
            <a:solidFill>
              <a:srgbClr val="789FD9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ea typeface="仓耳青禾体-谷力 W04" panose="02020400000000000000" pitchFamily="18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866880" y="1750067"/>
            <a:ext cx="103423" cy="103423"/>
          </a:xfrm>
          <a:prstGeom prst="ellipse">
            <a:avLst/>
          </a:prstGeom>
          <a:solidFill>
            <a:srgbClr val="789FD9"/>
          </a:solidFill>
          <a:ln>
            <a:solidFill>
              <a:srgbClr val="789FD9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ea typeface="仓耳青禾体-谷力 W04" panose="02020400000000000000" pitchFamily="18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062483" y="1750067"/>
            <a:ext cx="103423" cy="103423"/>
          </a:xfrm>
          <a:prstGeom prst="ellipse">
            <a:avLst/>
          </a:prstGeom>
          <a:solidFill>
            <a:srgbClr val="789FD9"/>
          </a:solidFill>
          <a:ln>
            <a:solidFill>
              <a:srgbClr val="789FD9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ea typeface="仓耳青禾体-谷力 W04" panose="02020400000000000000" pitchFamily="18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06340" y="1608455"/>
            <a:ext cx="2494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kern="0">
                <a:solidFill>
                  <a:srgbClr val="789FD9"/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必修第二册</a:t>
            </a:r>
          </a:p>
        </p:txBody>
      </p:sp>
    </p:spTree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250928" y="174963"/>
            <a:ext cx="742673" cy="1144551"/>
          </a:xfrm>
          <a:prstGeom prst="rect">
            <a:avLst/>
          </a:prstGeom>
        </p:spPr>
      </p:pic>
      <p:sp>
        <p:nvSpPr>
          <p:cNvPr id="27" name="矩形: 圆角 26"/>
          <p:cNvSpPr/>
          <p:nvPr/>
        </p:nvSpPr>
        <p:spPr>
          <a:xfrm>
            <a:off x="1107795" y="446779"/>
            <a:ext cx="2189404" cy="535916"/>
          </a:xfrm>
          <a:prstGeom prst="roundRect">
            <a:avLst>
              <a:gd name="adj" fmla="val 50000"/>
            </a:avLst>
          </a:prstGeom>
          <a:solidFill>
            <a:srgbClr val="789FD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仓耳玄三M W05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07884" y="446886"/>
            <a:ext cx="17879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2800" kern="0"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知识解读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08075" y="1319530"/>
            <a:ext cx="98679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fontAlgn="auto">
              <a:lnSpc>
                <a:spcPct val="150000"/>
              </a:lnSpc>
              <a:spcBef>
                <a:spcPct val="0"/>
              </a:spcBef>
              <a:buClrTx/>
              <a:buSzTx/>
              <a:buFontTx/>
            </a:pPr>
            <a:r>
              <a:rPr lang="zh-CN" altLang="en-US" sz="3200"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2．有机高分子的合成方法——聚合反应</a:t>
            </a:r>
          </a:p>
          <a:p>
            <a:pPr algn="l" fontAlgn="auto">
              <a:lnSpc>
                <a:spcPct val="150000"/>
              </a:lnSpc>
              <a:spcBef>
                <a:spcPct val="0"/>
              </a:spcBef>
              <a:buClrTx/>
              <a:buSzTx/>
              <a:buFontTx/>
            </a:pPr>
            <a:r>
              <a:rPr lang="zh-CN" altLang="en-US" sz="3200"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(1)加聚反应</a:t>
            </a:r>
          </a:p>
          <a:p>
            <a:pPr algn="l" fontAlgn="auto">
              <a:lnSpc>
                <a:spcPct val="150000"/>
              </a:lnSpc>
              <a:spcBef>
                <a:spcPct val="0"/>
              </a:spcBef>
              <a:buClrTx/>
              <a:buSzTx/>
              <a:buFontTx/>
            </a:pPr>
            <a:r>
              <a:rPr lang="zh-CN" altLang="en-US" sz="3200"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①概念：含有碳碳双键(或碳碳三键)的相对分子质量小的有机物分子，在一定条件下，通过加成反应，互相结合成相对分子质量大的高分子化合物的反应。</a:t>
            </a:r>
          </a:p>
        </p:txBody>
      </p:sp>
    </p:spTree>
    <p:custDataLst>
      <p:tags r:id="rId4"/>
    </p:custData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250928" y="174963"/>
            <a:ext cx="742673" cy="1144551"/>
          </a:xfrm>
          <a:prstGeom prst="rect">
            <a:avLst/>
          </a:prstGeom>
        </p:spPr>
      </p:pic>
      <p:sp>
        <p:nvSpPr>
          <p:cNvPr id="27" name="矩形: 圆角 26"/>
          <p:cNvSpPr/>
          <p:nvPr/>
        </p:nvSpPr>
        <p:spPr>
          <a:xfrm>
            <a:off x="1107795" y="446779"/>
            <a:ext cx="2189404" cy="535916"/>
          </a:xfrm>
          <a:prstGeom prst="roundRect">
            <a:avLst>
              <a:gd name="adj" fmla="val 50000"/>
            </a:avLst>
          </a:prstGeom>
          <a:solidFill>
            <a:srgbClr val="789FD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仓耳玄三M W05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07884" y="446886"/>
            <a:ext cx="17879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2800" kern="0"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知识解读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440" y="1320165"/>
            <a:ext cx="9994900" cy="55378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250928" y="174963"/>
            <a:ext cx="742673" cy="1144551"/>
          </a:xfrm>
          <a:prstGeom prst="rect">
            <a:avLst/>
          </a:prstGeom>
        </p:spPr>
      </p:pic>
      <p:sp>
        <p:nvSpPr>
          <p:cNvPr id="27" name="矩形: 圆角 26"/>
          <p:cNvSpPr/>
          <p:nvPr/>
        </p:nvSpPr>
        <p:spPr>
          <a:xfrm>
            <a:off x="1107795" y="446779"/>
            <a:ext cx="2189404" cy="535916"/>
          </a:xfrm>
          <a:prstGeom prst="roundRect">
            <a:avLst>
              <a:gd name="adj" fmla="val 50000"/>
            </a:avLst>
          </a:prstGeom>
          <a:solidFill>
            <a:srgbClr val="789FD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仓耳玄三M W05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07884" y="446886"/>
            <a:ext cx="17879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2800" kern="0"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知识解读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08075" y="1319530"/>
            <a:ext cx="98679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  <a:buClrTx/>
              <a:buSzTx/>
              <a:buFontTx/>
            </a:pPr>
            <a:r>
              <a:rPr lang="zh-CN" altLang="en-US" sz="2800"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(2)加聚反应产物相关概念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426845" y="1842135"/>
          <a:ext cx="9311640" cy="4646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0970"/>
                <a:gridCol w="4700270"/>
                <a:gridCol w="3200400"/>
              </a:tblGrid>
              <a:tr h="92900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概念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含义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以CH</a:t>
                      </a:r>
                      <a:r>
                        <a:rPr lang="en-US" sz="2400" b="0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—CH</a:t>
                      </a:r>
                      <a:r>
                        <a:rPr lang="en-US" sz="2400" b="0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为例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27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单体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能合成高分子化合物的小分子物质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CH</a:t>
                      </a:r>
                      <a:r>
                        <a:rPr lang="en-US" sz="2400" b="0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==CH</a:t>
                      </a:r>
                      <a:r>
                        <a:rPr lang="en-US" sz="2400" b="0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864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链节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高分子化合物中不断重复的基本结构单元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—CH</a:t>
                      </a:r>
                      <a:r>
                        <a:rPr lang="en-US" sz="2400" b="0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—CH</a:t>
                      </a:r>
                      <a:r>
                        <a:rPr lang="en-US" sz="2400" b="0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—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900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聚合度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高分子化合物中链节的数目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n</a:t>
                      </a:r>
                      <a:endParaRPr lang="en-US" altLang="en-US" sz="2400" b="0" i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250928" y="174963"/>
            <a:ext cx="742673" cy="1144551"/>
          </a:xfrm>
          <a:prstGeom prst="rect">
            <a:avLst/>
          </a:prstGeom>
        </p:spPr>
      </p:pic>
      <p:sp>
        <p:nvSpPr>
          <p:cNvPr id="27" name="矩形: 圆角 26"/>
          <p:cNvSpPr/>
          <p:nvPr/>
        </p:nvSpPr>
        <p:spPr>
          <a:xfrm>
            <a:off x="1107795" y="446779"/>
            <a:ext cx="2189404" cy="535916"/>
          </a:xfrm>
          <a:prstGeom prst="roundRect">
            <a:avLst>
              <a:gd name="adj" fmla="val 50000"/>
            </a:avLst>
          </a:prstGeom>
          <a:solidFill>
            <a:srgbClr val="789FD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仓耳玄三M W05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07884" y="446886"/>
            <a:ext cx="17879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2800" kern="0"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典型例题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08075" y="1319530"/>
            <a:ext cx="9867900" cy="292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  <a:buClrTx/>
              <a:buSzTx/>
              <a:buFontTx/>
            </a:pPr>
            <a:endParaRPr lang="zh-CN" altLang="en-US" sz="2800">
              <a:latin typeface="仓耳青禾体-谷力 W04" panose="02020400000000000000" pitchFamily="18" charset="-122"/>
              <a:ea typeface="仓耳青禾体-谷力 W04" panose="02020400000000000000" pitchFamily="18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zh-CN" altLang="en-US" sz="2800">
              <a:latin typeface="仓耳青禾体-谷力 W04" panose="02020400000000000000" pitchFamily="18" charset="-122"/>
              <a:ea typeface="仓耳青禾体-谷力 W04" panose="02020400000000000000" pitchFamily="18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zh-CN" altLang="en-US" sz="2800">
              <a:latin typeface="仓耳青禾体-谷力 W04" panose="02020400000000000000" pitchFamily="18" charset="-122"/>
              <a:ea typeface="仓耳青禾体-谷力 W04" panose="02020400000000000000" pitchFamily="18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zh-CN" altLang="en-US" sz="2800">
              <a:latin typeface="仓耳青禾体-谷力 W04" panose="02020400000000000000" pitchFamily="18" charset="-122"/>
              <a:ea typeface="仓耳青禾体-谷力 W04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075" y="1123950"/>
            <a:ext cx="10148570" cy="57334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250928" y="174963"/>
            <a:ext cx="742673" cy="1144551"/>
          </a:xfrm>
          <a:prstGeom prst="rect">
            <a:avLst/>
          </a:prstGeom>
        </p:spPr>
      </p:pic>
      <p:sp>
        <p:nvSpPr>
          <p:cNvPr id="27" name="矩形: 圆角 26"/>
          <p:cNvSpPr/>
          <p:nvPr/>
        </p:nvSpPr>
        <p:spPr>
          <a:xfrm>
            <a:off x="1107795" y="446779"/>
            <a:ext cx="2189404" cy="535916"/>
          </a:xfrm>
          <a:prstGeom prst="roundRect">
            <a:avLst>
              <a:gd name="adj" fmla="val 50000"/>
            </a:avLst>
          </a:prstGeom>
          <a:solidFill>
            <a:srgbClr val="789FD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仓耳玄三M W05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07884" y="446886"/>
            <a:ext cx="17879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2800" kern="0"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典型例题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08075" y="1319530"/>
            <a:ext cx="9867900" cy="292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  <a:buClrTx/>
              <a:buSzTx/>
              <a:buFontTx/>
            </a:pPr>
            <a:endParaRPr lang="zh-CN" altLang="en-US" sz="2800">
              <a:latin typeface="仓耳青禾体-谷力 W04" panose="02020400000000000000" pitchFamily="18" charset="-122"/>
              <a:ea typeface="仓耳青禾体-谷力 W04" panose="02020400000000000000" pitchFamily="18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zh-CN" altLang="en-US" sz="2800">
              <a:latin typeface="仓耳青禾体-谷力 W04" panose="02020400000000000000" pitchFamily="18" charset="-122"/>
              <a:ea typeface="仓耳青禾体-谷力 W04" panose="02020400000000000000" pitchFamily="18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zh-CN" altLang="en-US" sz="2800">
              <a:latin typeface="仓耳青禾体-谷力 W04" panose="02020400000000000000" pitchFamily="18" charset="-122"/>
              <a:ea typeface="仓耳青禾体-谷力 W04" panose="02020400000000000000" pitchFamily="18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zh-CN" altLang="en-US" sz="2800">
              <a:latin typeface="仓耳青禾体-谷力 W04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556000" y="2817813"/>
            <a:ext cx="50800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en-US" sz="105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r>
              <a:rPr lang="en-US" sz="1050" b="0"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710" y="1319530"/>
            <a:ext cx="10147935" cy="50577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250928" y="174963"/>
            <a:ext cx="742673" cy="1144551"/>
          </a:xfrm>
          <a:prstGeom prst="rect">
            <a:avLst/>
          </a:prstGeom>
        </p:spPr>
      </p:pic>
      <p:sp>
        <p:nvSpPr>
          <p:cNvPr id="27" name="矩形: 圆角 26"/>
          <p:cNvSpPr/>
          <p:nvPr/>
        </p:nvSpPr>
        <p:spPr>
          <a:xfrm>
            <a:off x="1107795" y="446779"/>
            <a:ext cx="2189404" cy="535916"/>
          </a:xfrm>
          <a:prstGeom prst="roundRect">
            <a:avLst>
              <a:gd name="adj" fmla="val 50000"/>
            </a:avLst>
          </a:prstGeom>
          <a:solidFill>
            <a:srgbClr val="789FD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仓耳玄三M W05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07884" y="446886"/>
            <a:ext cx="17879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2800" kern="0"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典型例题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08075" y="1319530"/>
            <a:ext cx="9867900" cy="292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  <a:buClrTx/>
              <a:buSzTx/>
              <a:buFontTx/>
            </a:pPr>
            <a:endParaRPr lang="zh-CN" altLang="en-US" sz="2800">
              <a:latin typeface="仓耳青禾体-谷力 W04" panose="02020400000000000000" pitchFamily="18" charset="-122"/>
              <a:ea typeface="仓耳青禾体-谷力 W04" panose="02020400000000000000" pitchFamily="18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zh-CN" altLang="en-US" sz="2800">
              <a:latin typeface="仓耳青禾体-谷力 W04" panose="02020400000000000000" pitchFamily="18" charset="-122"/>
              <a:ea typeface="仓耳青禾体-谷力 W04" panose="02020400000000000000" pitchFamily="18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zh-CN" altLang="en-US" sz="2800">
              <a:latin typeface="仓耳青禾体-谷力 W04" panose="02020400000000000000" pitchFamily="18" charset="-122"/>
              <a:ea typeface="仓耳青禾体-谷力 W04" panose="02020400000000000000" pitchFamily="18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zh-CN" altLang="en-US" sz="2800">
              <a:latin typeface="仓耳青禾体-谷力 W04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556000" y="2817813"/>
            <a:ext cx="50800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en-US" sz="105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r>
              <a:rPr lang="en-US" sz="1050" b="0"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075" y="1086485"/>
            <a:ext cx="10442575" cy="56788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250928" y="174963"/>
            <a:ext cx="742673" cy="1144551"/>
          </a:xfrm>
          <a:prstGeom prst="rect">
            <a:avLst/>
          </a:prstGeom>
        </p:spPr>
      </p:pic>
      <p:sp>
        <p:nvSpPr>
          <p:cNvPr id="27" name="矩形: 圆角 26"/>
          <p:cNvSpPr/>
          <p:nvPr/>
        </p:nvSpPr>
        <p:spPr>
          <a:xfrm>
            <a:off x="1107795" y="446779"/>
            <a:ext cx="2189404" cy="535916"/>
          </a:xfrm>
          <a:prstGeom prst="roundRect">
            <a:avLst>
              <a:gd name="adj" fmla="val 50000"/>
            </a:avLst>
          </a:prstGeom>
          <a:solidFill>
            <a:srgbClr val="789FD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仓耳玄三M W05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07884" y="446886"/>
            <a:ext cx="17879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2800" kern="0"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典型例题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08075" y="1319530"/>
            <a:ext cx="9867900" cy="292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  <a:buClrTx/>
              <a:buSzTx/>
              <a:buFontTx/>
            </a:pPr>
            <a:endParaRPr lang="zh-CN" altLang="en-US" sz="2800">
              <a:latin typeface="仓耳青禾体-谷力 W04" panose="02020400000000000000" pitchFamily="18" charset="-122"/>
              <a:ea typeface="仓耳青禾体-谷力 W04" panose="02020400000000000000" pitchFamily="18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zh-CN" altLang="en-US" sz="2800">
              <a:latin typeface="仓耳青禾体-谷力 W04" panose="02020400000000000000" pitchFamily="18" charset="-122"/>
              <a:ea typeface="仓耳青禾体-谷力 W04" panose="02020400000000000000" pitchFamily="18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zh-CN" altLang="en-US" sz="2800">
              <a:latin typeface="仓耳青禾体-谷力 W04" panose="02020400000000000000" pitchFamily="18" charset="-122"/>
              <a:ea typeface="仓耳青禾体-谷力 W04" panose="02020400000000000000" pitchFamily="18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zh-CN" altLang="en-US" sz="2800">
              <a:latin typeface="仓耳青禾体-谷力 W04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556000" y="2817813"/>
            <a:ext cx="50800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en-US" sz="105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r>
              <a:rPr lang="en-US" sz="1050" b="0"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440" y="1319530"/>
            <a:ext cx="10247630" cy="50647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形 1"/>
          <p:cNvPicPr>
            <a:picLocks noChangeAspect="1"/>
          </p:cNvPicPr>
          <p:nvPr/>
        </p:nvPicPr>
        <p:blipFill>
          <a:blip r:embed="rId2"/>
          <a:srcRect l="9145" t="12413" r="4497" b="2254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confont-1191-801512"/>
          <p:cNvSpPr>
            <a:spLocks noChangeAspect="1"/>
          </p:cNvSpPr>
          <p:nvPr/>
        </p:nvSpPr>
        <p:spPr bwMode="auto">
          <a:xfrm>
            <a:off x="11327672" y="1010933"/>
            <a:ext cx="310872" cy="320766"/>
          </a:xfrm>
          <a:custGeom>
            <a:gdLst>
              <a:gd name="T0" fmla="*/ 40 w 7790"/>
              <a:gd name="T1" fmla="*/ 0 h 8036"/>
              <a:gd name="T2" fmla="*/ 3458 w 7790"/>
              <a:gd name="T3" fmla="*/ 0 h 8036"/>
              <a:gd name="T4" fmla="*/ 3458 w 7790"/>
              <a:gd name="T5" fmla="*/ 3418 h 8036"/>
              <a:gd name="T6" fmla="*/ 40 w 7790"/>
              <a:gd name="T7" fmla="*/ 3418 h 8036"/>
              <a:gd name="T8" fmla="*/ 40 w 7790"/>
              <a:gd name="T9" fmla="*/ 0 h 8036"/>
              <a:gd name="T10" fmla="*/ 7790 w 7790"/>
              <a:gd name="T11" fmla="*/ 1695 h 8036"/>
              <a:gd name="T12" fmla="*/ 6170 w 7790"/>
              <a:gd name="T13" fmla="*/ 103 h 8036"/>
              <a:gd name="T14" fmla="*/ 4577 w 7790"/>
              <a:gd name="T15" fmla="*/ 1723 h 8036"/>
              <a:gd name="T16" fmla="*/ 6198 w 7790"/>
              <a:gd name="T17" fmla="*/ 3316 h 8036"/>
              <a:gd name="T18" fmla="*/ 7790 w 7790"/>
              <a:gd name="T19" fmla="*/ 1695 h 8036"/>
              <a:gd name="T20" fmla="*/ 0 w 7790"/>
              <a:gd name="T21" fmla="*/ 4618 h 8036"/>
              <a:gd name="T22" fmla="*/ 3417 w 7790"/>
              <a:gd name="T23" fmla="*/ 4618 h 8036"/>
              <a:gd name="T24" fmla="*/ 3417 w 7790"/>
              <a:gd name="T25" fmla="*/ 8036 h 8036"/>
              <a:gd name="T26" fmla="*/ 0 w 7790"/>
              <a:gd name="T27" fmla="*/ 8036 h 8036"/>
              <a:gd name="T28" fmla="*/ 0 w 7790"/>
              <a:gd name="T29" fmla="*/ 4618 h 8036"/>
              <a:gd name="T30" fmla="*/ 4353 w 7790"/>
              <a:gd name="T31" fmla="*/ 4618 h 8036"/>
              <a:gd name="T32" fmla="*/ 7770 w 7790"/>
              <a:gd name="T33" fmla="*/ 4618 h 8036"/>
              <a:gd name="T34" fmla="*/ 7770 w 7790"/>
              <a:gd name="T35" fmla="*/ 8036 h 8036"/>
              <a:gd name="T36" fmla="*/ 4353 w 7790"/>
              <a:gd name="T37" fmla="*/ 8036 h 8036"/>
              <a:gd name="T38" fmla="*/ 4353 w 7790"/>
              <a:gd name="T39" fmla="*/ 4618 h 8036"/>
              <a:gd name="T40" fmla="*/ 4353 w 7790"/>
              <a:gd name="T41" fmla="*/ 4618 h 803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790" h="8036">
                <a:moveTo>
                  <a:pt x="40" y="0"/>
                </a:moveTo>
                <a:lnTo>
                  <a:pt x="3458" y="0"/>
                </a:lnTo>
                <a:lnTo>
                  <a:pt x="3458" y="3418"/>
                </a:lnTo>
                <a:lnTo>
                  <a:pt x="40" y="3418"/>
                </a:lnTo>
                <a:lnTo>
                  <a:pt x="40" y="0"/>
                </a:lnTo>
                <a:close/>
                <a:moveTo>
                  <a:pt x="7790" y="1695"/>
                </a:moveTo>
                <a:lnTo>
                  <a:pt x="6170" y="103"/>
                </a:lnTo>
                <a:lnTo>
                  <a:pt x="4577" y="1723"/>
                </a:lnTo>
                <a:lnTo>
                  <a:pt x="6198" y="3316"/>
                </a:lnTo>
                <a:lnTo>
                  <a:pt x="7790" y="1695"/>
                </a:lnTo>
                <a:close/>
                <a:moveTo>
                  <a:pt x="0" y="4618"/>
                </a:moveTo>
                <a:lnTo>
                  <a:pt x="3417" y="4618"/>
                </a:lnTo>
                <a:lnTo>
                  <a:pt x="3417" y="8036"/>
                </a:lnTo>
                <a:lnTo>
                  <a:pt x="0" y="8036"/>
                </a:lnTo>
                <a:lnTo>
                  <a:pt x="0" y="4618"/>
                </a:lnTo>
                <a:close/>
                <a:moveTo>
                  <a:pt x="4353" y="4618"/>
                </a:moveTo>
                <a:lnTo>
                  <a:pt x="7770" y="4618"/>
                </a:lnTo>
                <a:lnTo>
                  <a:pt x="7770" y="8036"/>
                </a:lnTo>
                <a:lnTo>
                  <a:pt x="4353" y="8036"/>
                </a:lnTo>
                <a:lnTo>
                  <a:pt x="4353" y="4618"/>
                </a:lnTo>
                <a:close/>
                <a:moveTo>
                  <a:pt x="4353" y="4618"/>
                </a:moveTo>
                <a:close/>
              </a:path>
            </a:pathLst>
          </a:custGeom>
          <a:solidFill>
            <a:srgbClr val="789FD9"/>
          </a:solidFill>
          <a:ln>
            <a:solidFill>
              <a:srgbClr val="789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4" name="iconfont-1054-809968"/>
          <p:cNvSpPr>
            <a:spLocks noChangeAspect="1"/>
          </p:cNvSpPr>
          <p:nvPr/>
        </p:nvSpPr>
        <p:spPr bwMode="auto">
          <a:xfrm>
            <a:off x="679716" y="5852023"/>
            <a:ext cx="304842" cy="304842"/>
          </a:xfrm>
          <a:custGeom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rgbClr val="789FD9"/>
          </a:solidFill>
          <a:ln>
            <a:solidFill>
              <a:srgbClr val="789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5" name="文本框 4"/>
          <p:cNvSpPr txBox="1"/>
          <p:nvPr/>
        </p:nvSpPr>
        <p:spPr>
          <a:xfrm rot="5400000">
            <a:off x="10119873" y="3506552"/>
            <a:ext cx="2729565" cy="306705"/>
          </a:xfrm>
          <a:prstGeom prst="rect">
            <a:avLst/>
          </a:prstGeom>
          <a:solidFill>
            <a:srgbClr val="789FD9"/>
          </a:solidFill>
          <a:ln>
            <a:solidFill>
              <a:srgbClr val="789FD9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化学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2270760" y="2434555"/>
            <a:ext cx="8366759" cy="1262213"/>
          </a:xfrm>
          <a:prstGeom prst="roundRect">
            <a:avLst>
              <a:gd name="adj" fmla="val 50000"/>
            </a:avLst>
          </a:prstGeom>
          <a:solidFill>
            <a:srgbClr val="F7B77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仓耳玄三M W05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32373" y="2565243"/>
            <a:ext cx="7152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6600" b="1" kern="0">
                <a:solidFill>
                  <a:schemeClr val="bg1"/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THANK YOU</a:t>
            </a:r>
            <a:endParaRPr lang="zh-CN" altLang="en-US" sz="6600" b="1" kern="0">
              <a:solidFill>
                <a:schemeClr val="bg1"/>
              </a:solidFill>
              <a:latin typeface="仓耳青禾体-谷力 W04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8" name="íṥ1ídè"/>
          <p:cNvSpPr/>
          <p:nvPr/>
        </p:nvSpPr>
        <p:spPr bwMode="auto">
          <a:xfrm>
            <a:off x="10000833" y="3031715"/>
            <a:ext cx="175051" cy="175051"/>
          </a:xfrm>
          <a:prstGeom prst="ellipse">
            <a:avLst/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ea typeface="仓耳青禾体-谷力 W04" panose="02020400000000000000" pitchFamily="18" charset="-122"/>
            </a:endParaRPr>
          </a:p>
        </p:txBody>
      </p:sp>
      <p:sp>
        <p:nvSpPr>
          <p:cNvPr id="9" name="íṥ1ídè"/>
          <p:cNvSpPr/>
          <p:nvPr/>
        </p:nvSpPr>
        <p:spPr bwMode="auto">
          <a:xfrm>
            <a:off x="2657322" y="2944189"/>
            <a:ext cx="175051" cy="175051"/>
          </a:xfrm>
          <a:prstGeom prst="ellipse">
            <a:avLst/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ea typeface="仓耳青禾体-谷力 W04" panose="02020400000000000000" pitchFamily="18" charset="-122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1932972" y="2141317"/>
            <a:ext cx="8844339" cy="185195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7B77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仓耳玄三M W05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11" name="Synergistically utilize technically sound portals with frictionless chains. Dramatically customize…"/>
          <p:cNvSpPr txBox="1"/>
          <p:nvPr/>
        </p:nvSpPr>
        <p:spPr>
          <a:xfrm>
            <a:off x="4177530" y="4332805"/>
            <a:ext cx="3884953" cy="64579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zh-CN" sz="2800" kern="0">
                <a:solidFill>
                  <a:schemeClr val="tx1">
                    <a:lumMod val="50000"/>
                    <a:lumOff val="50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MV Boli" panose="02000500030200090000" charset="0"/>
                <a:sym typeface="Segoe UI Light" panose="020b0502040204020203" charset="0"/>
              </a:rPr>
              <a:t>苏教版 必修第二册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5158934" y="5157675"/>
            <a:ext cx="2189404" cy="535916"/>
          </a:xfrm>
          <a:prstGeom prst="roundRect">
            <a:avLst>
              <a:gd name="adj" fmla="val 50000"/>
            </a:avLst>
          </a:prstGeom>
          <a:solidFill>
            <a:srgbClr val="789FD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仓耳玄三M W05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59658" y="5240967"/>
            <a:ext cx="178795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高一化学课件</a:t>
            </a:r>
          </a:p>
        </p:txBody>
      </p:sp>
      <p:pic>
        <p:nvPicPr>
          <p:cNvPr id="21" name="图形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959" y="4091840"/>
            <a:ext cx="1201687" cy="1851950"/>
          </a:xfrm>
          <a:prstGeom prst="rect">
            <a:avLst/>
          </a:prstGeom>
        </p:spPr>
      </p:pic>
      <p:pic>
        <p:nvPicPr>
          <p:cNvPr id="22" name="图形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01794" y="4145080"/>
            <a:ext cx="1101258" cy="1697176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4177530" y="1741395"/>
            <a:ext cx="103423" cy="103423"/>
          </a:xfrm>
          <a:prstGeom prst="ellipse">
            <a:avLst/>
          </a:prstGeom>
          <a:solidFill>
            <a:srgbClr val="789FD9"/>
          </a:solidFill>
          <a:ln>
            <a:solidFill>
              <a:srgbClr val="789FD9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ea typeface="仓耳青禾体-谷力 W04" panose="02020400000000000000" pitchFamily="18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373133" y="1741395"/>
            <a:ext cx="103423" cy="103423"/>
          </a:xfrm>
          <a:prstGeom prst="ellipse">
            <a:avLst/>
          </a:prstGeom>
          <a:solidFill>
            <a:srgbClr val="789FD9"/>
          </a:solidFill>
          <a:ln>
            <a:solidFill>
              <a:srgbClr val="789FD9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ea typeface="仓耳青禾体-谷力 W04" panose="02020400000000000000" pitchFamily="18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568736" y="1741395"/>
            <a:ext cx="103423" cy="103423"/>
          </a:xfrm>
          <a:prstGeom prst="ellipse">
            <a:avLst/>
          </a:prstGeom>
          <a:solidFill>
            <a:srgbClr val="789FD9"/>
          </a:solidFill>
          <a:ln>
            <a:solidFill>
              <a:srgbClr val="789FD9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ea typeface="仓耳青禾体-谷力 W04" panose="02020400000000000000" pitchFamily="18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79313" y="1623736"/>
            <a:ext cx="248138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b="1" kern="0">
                <a:solidFill>
                  <a:srgbClr val="789FD9"/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专题八</a:t>
            </a:r>
          </a:p>
        </p:txBody>
      </p:sp>
      <p:sp>
        <p:nvSpPr>
          <p:cNvPr id="28" name="椭圆 27"/>
          <p:cNvSpPr/>
          <p:nvPr/>
        </p:nvSpPr>
        <p:spPr>
          <a:xfrm>
            <a:off x="7671277" y="1750067"/>
            <a:ext cx="103423" cy="103423"/>
          </a:xfrm>
          <a:prstGeom prst="ellipse">
            <a:avLst/>
          </a:prstGeom>
          <a:solidFill>
            <a:srgbClr val="789FD9"/>
          </a:solidFill>
          <a:ln>
            <a:solidFill>
              <a:srgbClr val="789FD9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ea typeface="仓耳青禾体-谷力 W04" panose="02020400000000000000" pitchFamily="18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866880" y="1750067"/>
            <a:ext cx="103423" cy="103423"/>
          </a:xfrm>
          <a:prstGeom prst="ellipse">
            <a:avLst/>
          </a:prstGeom>
          <a:solidFill>
            <a:srgbClr val="789FD9"/>
          </a:solidFill>
          <a:ln>
            <a:solidFill>
              <a:srgbClr val="789FD9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ea typeface="仓耳青禾体-谷力 W04" panose="02020400000000000000" pitchFamily="18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062483" y="1750067"/>
            <a:ext cx="103423" cy="103423"/>
          </a:xfrm>
          <a:prstGeom prst="ellipse">
            <a:avLst/>
          </a:prstGeom>
          <a:solidFill>
            <a:srgbClr val="789FD9"/>
          </a:solidFill>
          <a:ln>
            <a:solidFill>
              <a:srgbClr val="789FD9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ea typeface="仓耳青禾体-谷力 W04" panose="02020400000000000000" pitchFamily="18" charset="-122"/>
            </a:endParaRPr>
          </a:p>
        </p:txBody>
      </p:sp>
      <p:pic>
        <p:nvPicPr>
          <p:cNvPr id="31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899900" y="11785600"/>
            <a:ext cx="368300" cy="266700"/>
          </a:xfrm>
          <a:prstGeom prst="cube">
            <a:avLst/>
          </a:prstGeom>
        </p:spPr>
      </p:pic>
    </p:spTree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9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250928" y="174963"/>
            <a:ext cx="742673" cy="1144551"/>
          </a:xfrm>
          <a:prstGeom prst="rect">
            <a:avLst/>
          </a:prstGeom>
        </p:spPr>
      </p:pic>
      <p:sp>
        <p:nvSpPr>
          <p:cNvPr id="27" name="矩形: 圆角 26"/>
          <p:cNvSpPr/>
          <p:nvPr/>
        </p:nvSpPr>
        <p:spPr>
          <a:xfrm>
            <a:off x="1107795" y="446779"/>
            <a:ext cx="2189404" cy="535916"/>
          </a:xfrm>
          <a:prstGeom prst="roundRect">
            <a:avLst>
              <a:gd name="adj" fmla="val 50000"/>
            </a:avLst>
          </a:prstGeom>
          <a:solidFill>
            <a:srgbClr val="789FD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仓耳玄三M W05" panose="02020400000000000000" pitchFamily="18" charset="-122"/>
                <a:ea typeface="仓耳青禾体-谷力 W04" panose="02020400000000000000" pitchFamily="18" charset="-122"/>
              </a:rPr>
              <a:t>学习目标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42390" y="1560195"/>
            <a:ext cx="9462770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200000"/>
              </a:lnSpc>
              <a:spcBef>
                <a:spcPct val="0"/>
              </a:spcBef>
              <a:buClrTx/>
              <a:buSzTx/>
              <a:buFontTx/>
            </a:pPr>
            <a:r>
              <a:rPr lang="zh-CN" altLang="en-US" sz="3200">
                <a:latin typeface="仓耳青禾体-谷力 W04" panose="02020400000000000000" pitchFamily="18" charset="-122"/>
                <a:ea typeface="仓耳青禾体-谷力 W04" panose="02020400000000000000" pitchFamily="18" charset="-122"/>
                <a:sym typeface="+mn-ea"/>
              </a:rPr>
              <a:t>1、通过乙酸乙酯合成路线的分析，学会简单有机物合成的基本方法思路，初步形成绿色化学观念。</a:t>
            </a:r>
          </a:p>
          <a:p>
            <a:pPr algn="l" fontAlgn="auto">
              <a:lnSpc>
                <a:spcPct val="200000"/>
              </a:lnSpc>
              <a:spcBef>
                <a:spcPct val="0"/>
              </a:spcBef>
              <a:buClrTx/>
              <a:buSzTx/>
              <a:buFontTx/>
            </a:pPr>
            <a:r>
              <a:rPr lang="zh-CN" altLang="en-US" sz="3200">
                <a:latin typeface="仓耳青禾体-谷力 W04" panose="02020400000000000000" pitchFamily="18" charset="-122"/>
                <a:ea typeface="仓耳青禾体-谷力 W04" panose="02020400000000000000" pitchFamily="18" charset="-122"/>
                <a:sym typeface="+mn-ea"/>
              </a:rPr>
              <a:t>2、知道常见的有机高分子化合物和三大合成材料，熟知加聚反应原理。</a:t>
            </a:r>
            <a:endParaRPr lang="zh-CN" altLang="en-US" sz="3200"/>
          </a:p>
        </p:txBody>
      </p:sp>
    </p:spTree>
    <p:custDataLst>
      <p:tags r:id="rId4"/>
    </p:custData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250928" y="174963"/>
            <a:ext cx="742673" cy="1144551"/>
          </a:xfrm>
          <a:prstGeom prst="rect">
            <a:avLst/>
          </a:prstGeom>
        </p:spPr>
      </p:pic>
      <p:sp>
        <p:nvSpPr>
          <p:cNvPr id="27" name="矩形: 圆角 26"/>
          <p:cNvSpPr/>
          <p:nvPr/>
        </p:nvSpPr>
        <p:spPr>
          <a:xfrm>
            <a:off x="1107795" y="446779"/>
            <a:ext cx="2189404" cy="535916"/>
          </a:xfrm>
          <a:prstGeom prst="roundRect">
            <a:avLst>
              <a:gd name="adj" fmla="val 50000"/>
            </a:avLst>
          </a:prstGeom>
          <a:solidFill>
            <a:srgbClr val="789FD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仓耳玄三M W05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08519" y="446886"/>
            <a:ext cx="17879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2800" kern="0">
                <a:solidFill>
                  <a:schemeClr val="tx1"/>
                </a:solidFill>
                <a:effectLst/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知识解读</a:t>
            </a:r>
          </a:p>
        </p:txBody>
      </p:sp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993775" y="1319530"/>
            <a:ext cx="69367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789FD9"/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知识点一</a:t>
            </a:r>
            <a:r>
              <a:rPr lang="en-US" altLang="zh-CN" sz="3200" b="1">
                <a:solidFill>
                  <a:srgbClr val="789FD9"/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 常见有机化合物的合成</a:t>
            </a:r>
            <a:r>
              <a:rPr lang="zh-CN" altLang="en-US" sz="3200" b="1">
                <a:solidFill>
                  <a:srgbClr val="789FD9"/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 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108075" y="2065020"/>
            <a:ext cx="9793605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zh-CN" altLang="en-US" sz="2400"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1．有机合成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有机合成是利用简单、易得的原料，通过有机反应制取具有特定结构和功能的有机物。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以乙烯为原料合成乙酸乙酯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(1)常规合成路线：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100" y="4926330"/>
            <a:ext cx="5389880" cy="17576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250928" y="174963"/>
            <a:ext cx="742673" cy="1144551"/>
          </a:xfrm>
          <a:prstGeom prst="rect">
            <a:avLst/>
          </a:prstGeom>
        </p:spPr>
      </p:pic>
      <p:sp>
        <p:nvSpPr>
          <p:cNvPr id="27" name="矩形: 圆角 26"/>
          <p:cNvSpPr/>
          <p:nvPr/>
        </p:nvSpPr>
        <p:spPr>
          <a:xfrm>
            <a:off x="1107795" y="446779"/>
            <a:ext cx="2189404" cy="535916"/>
          </a:xfrm>
          <a:prstGeom prst="roundRect">
            <a:avLst>
              <a:gd name="adj" fmla="val 50000"/>
            </a:avLst>
          </a:prstGeom>
          <a:solidFill>
            <a:srgbClr val="789FD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仓耳玄三M W05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08519" y="446886"/>
            <a:ext cx="17879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2800" kern="0">
                <a:effectLst/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知识解读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686050" y="4707851"/>
            <a:ext cx="74295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    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93775" y="1137285"/>
            <a:ext cx="8408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仓耳青禾体-谷力 W04" panose="02020400000000000000" pitchFamily="18" charset="-122"/>
                <a:ea typeface="仓耳青禾体-谷力 W04" panose="02020400000000000000" pitchFamily="18" charset="-122"/>
                <a:sym typeface="+mn-ea"/>
              </a:rPr>
              <a:t>写出上述转化过程中发生反应的化学方程式：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440" y="1888490"/>
            <a:ext cx="9265920" cy="47136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250928" y="174963"/>
            <a:ext cx="742673" cy="1144551"/>
          </a:xfrm>
          <a:prstGeom prst="rect">
            <a:avLst/>
          </a:prstGeom>
        </p:spPr>
      </p:pic>
      <p:sp>
        <p:nvSpPr>
          <p:cNvPr id="27" name="矩形: 圆角 26"/>
          <p:cNvSpPr/>
          <p:nvPr/>
        </p:nvSpPr>
        <p:spPr>
          <a:xfrm>
            <a:off x="1107795" y="446779"/>
            <a:ext cx="2189404" cy="535916"/>
          </a:xfrm>
          <a:prstGeom prst="roundRect">
            <a:avLst>
              <a:gd name="adj" fmla="val 50000"/>
            </a:avLst>
          </a:prstGeom>
          <a:solidFill>
            <a:srgbClr val="789FD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仓耳玄三M W05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08519" y="446886"/>
            <a:ext cx="17879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2800" kern="0"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知识解读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108075" y="1319530"/>
            <a:ext cx="97948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3600">
                <a:solidFill>
                  <a:schemeClr val="tx1"/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(2)其他合成路线：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100" y="2075180"/>
            <a:ext cx="8589645" cy="43668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250928" y="174963"/>
            <a:ext cx="742673" cy="1144551"/>
          </a:xfrm>
          <a:prstGeom prst="rect">
            <a:avLst/>
          </a:prstGeom>
        </p:spPr>
      </p:pic>
      <p:sp>
        <p:nvSpPr>
          <p:cNvPr id="27" name="矩形: 圆角 26"/>
          <p:cNvSpPr/>
          <p:nvPr/>
        </p:nvSpPr>
        <p:spPr>
          <a:xfrm>
            <a:off x="1107795" y="446779"/>
            <a:ext cx="2189404" cy="535916"/>
          </a:xfrm>
          <a:prstGeom prst="roundRect">
            <a:avLst>
              <a:gd name="adj" fmla="val 50000"/>
            </a:avLst>
          </a:prstGeom>
          <a:solidFill>
            <a:srgbClr val="789FD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仓耳玄三M W05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08519" y="446886"/>
            <a:ext cx="17879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2800" kern="0"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知识解读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94410" y="1247775"/>
            <a:ext cx="10414000" cy="156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  <a:buClrTx/>
              <a:buSzTx/>
              <a:buNone/>
            </a:pPr>
            <a:r>
              <a:rPr lang="zh-CN" altLang="en-US" sz="3200"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2．有机合成路线的选择</a:t>
            </a:r>
          </a:p>
          <a:p>
            <a:pPr algn="l" fontAlgn="auto">
              <a:lnSpc>
                <a:spcPct val="120000"/>
              </a:lnSpc>
              <a:buClrTx/>
              <a:buSzTx/>
              <a:buNone/>
            </a:pPr>
            <a:r>
              <a:rPr lang="zh-CN" altLang="en-US" sz="2400"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有机合成中要综合考虑原料来源，反应物利用率，反应速率、设备和技术条件，是否有污染物排放以及生成成本等因素，其基本原则为：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710" y="2814955"/>
            <a:ext cx="10022205" cy="38531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250928" y="174963"/>
            <a:ext cx="742673" cy="1144551"/>
          </a:xfrm>
          <a:prstGeom prst="rect">
            <a:avLst/>
          </a:prstGeom>
        </p:spPr>
      </p:pic>
      <p:sp>
        <p:nvSpPr>
          <p:cNvPr id="27" name="矩形: 圆角 26"/>
          <p:cNvSpPr/>
          <p:nvPr/>
        </p:nvSpPr>
        <p:spPr>
          <a:xfrm>
            <a:off x="1107795" y="446779"/>
            <a:ext cx="2189404" cy="535916"/>
          </a:xfrm>
          <a:prstGeom prst="roundRect">
            <a:avLst>
              <a:gd name="adj" fmla="val 50000"/>
            </a:avLst>
          </a:prstGeom>
          <a:solidFill>
            <a:srgbClr val="789FD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仓耳玄三M W05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07884" y="446886"/>
            <a:ext cx="17879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2800" kern="0">
                <a:solidFill>
                  <a:schemeClr val="tx1"/>
                </a:solidFill>
                <a:effectLst/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典型例题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440" y="1318895"/>
            <a:ext cx="10527665" cy="51612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250928" y="174963"/>
            <a:ext cx="742673" cy="1144551"/>
          </a:xfrm>
          <a:prstGeom prst="rect">
            <a:avLst/>
          </a:prstGeom>
        </p:spPr>
      </p:pic>
      <p:sp>
        <p:nvSpPr>
          <p:cNvPr id="27" name="矩形: 圆角 26"/>
          <p:cNvSpPr/>
          <p:nvPr/>
        </p:nvSpPr>
        <p:spPr>
          <a:xfrm>
            <a:off x="1107795" y="446779"/>
            <a:ext cx="2189404" cy="535916"/>
          </a:xfrm>
          <a:prstGeom prst="roundRect">
            <a:avLst>
              <a:gd name="adj" fmla="val 50000"/>
            </a:avLst>
          </a:prstGeom>
          <a:solidFill>
            <a:srgbClr val="789FD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仓耳玄三M W05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07884" y="446886"/>
            <a:ext cx="17879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2800" kern="0"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典型例题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1080770"/>
            <a:ext cx="10962005" cy="55638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250928" y="174963"/>
            <a:ext cx="742673" cy="1144551"/>
          </a:xfrm>
          <a:prstGeom prst="rect">
            <a:avLst/>
          </a:prstGeom>
        </p:spPr>
      </p:pic>
      <p:sp>
        <p:nvSpPr>
          <p:cNvPr id="27" name="矩形: 圆角 26"/>
          <p:cNvSpPr/>
          <p:nvPr/>
        </p:nvSpPr>
        <p:spPr>
          <a:xfrm>
            <a:off x="1107795" y="446779"/>
            <a:ext cx="2189404" cy="535916"/>
          </a:xfrm>
          <a:prstGeom prst="roundRect">
            <a:avLst>
              <a:gd name="adj" fmla="val 50000"/>
            </a:avLst>
          </a:prstGeom>
          <a:solidFill>
            <a:srgbClr val="789FD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仓耳玄三M W05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07884" y="446886"/>
            <a:ext cx="17879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2800" kern="0"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知识解读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08075" y="1319530"/>
            <a:ext cx="9867900" cy="535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fontAlgn="auto">
              <a:lnSpc>
                <a:spcPct val="150000"/>
              </a:lnSpc>
              <a:spcBef>
                <a:spcPct val="0"/>
              </a:spcBef>
              <a:buClrTx/>
              <a:buSzTx/>
              <a:buFontTx/>
            </a:pPr>
            <a:r>
              <a:rPr lang="zh-CN" altLang="en-US" sz="3200" b="1">
                <a:solidFill>
                  <a:srgbClr val="789FD9"/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知识点二</a:t>
            </a:r>
            <a:r>
              <a:rPr lang="en-US" altLang="zh-CN" sz="3200" b="1">
                <a:solidFill>
                  <a:srgbClr val="789FD9"/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 有机高分子的合成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800"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1．有机高分子化合物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800"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(1)概念：相对分子质量高达几万乃至几百万的有机化合物，简称有机高分子。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800"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(2)分类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800"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①天然有机高分子，如淀粉、纤维素、蛋白质等。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800"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②合成有机高分子，如塑料、合成纤维、合成橡胶(统称为三大合成材料)等。</a:t>
            </a:r>
          </a:p>
        </p:txBody>
      </p:sp>
    </p:spTree>
    <p:custDataLst>
      <p:tags r:id="rId4"/>
    </p:custData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ISLIDE.DIAGRAM" val="#331915;"/>
</p:tagLst>
</file>

<file path=ppt/tags/tag10.xml><?xml version="1.0" encoding="utf-8"?>
<p:tagLst xmlns:p="http://schemas.openxmlformats.org/presentationml/2006/main">
  <p:tag name="ISLIDE.DIAGRAM" val="#331915;"/>
</p:tagLst>
</file>

<file path=ppt/tags/tag11.xml><?xml version="1.0" encoding="utf-8"?>
<p:tagLst xmlns:p="http://schemas.openxmlformats.org/presentationml/2006/main">
  <p:tag name="KSO_WM_UNIT_TABLE_BEAUTIFY" val="smartTable{3c01fac5-2d0b-4d89-8985-6209e4e36288}"/>
  <p:tag name="TABLE_ENDDRAG_ORIGIN_RECT" val="536*259"/>
  <p:tag name="TABLE_ENDDRAG_RECT" val="112*160*536*350"/>
</p:tagLst>
</file>

<file path=ppt/tags/tag12.xml><?xml version="1.0" encoding="utf-8"?>
<p:tagLst xmlns:p="http://schemas.openxmlformats.org/presentationml/2006/main">
  <p:tag name="ISLIDE.DIAGRAM" val="#331915;"/>
</p:tagLst>
</file>

<file path=ppt/tags/tag13.xml><?xml version="1.0" encoding="utf-8"?>
<p:tagLst xmlns:p="http://schemas.openxmlformats.org/presentationml/2006/main">
  <p:tag name="ISLIDE.DIAGRAM" val="#331915;"/>
</p:tagLst>
</file>

<file path=ppt/tags/tag14.xml><?xml version="1.0" encoding="utf-8"?>
<p:tagLst xmlns:p="http://schemas.openxmlformats.org/presentationml/2006/main">
  <p:tag name="ISLIDE.DIAGRAM" val="#331915;"/>
</p:tagLst>
</file>

<file path=ppt/tags/tag15.xml><?xml version="1.0" encoding="utf-8"?>
<p:tagLst xmlns:p="http://schemas.openxmlformats.org/presentationml/2006/main">
  <p:tag name="ISLIDE.DIAGRAM" val="#331915;"/>
</p:tagLst>
</file>

<file path=ppt/tags/tag16.xml><?xml version="1.0" encoding="utf-8"?>
<p:tagLst xmlns:p="http://schemas.openxmlformats.org/presentationml/2006/main">
  <p:tag name="ISLIDE.DIAGRAM" val="#331915;"/>
</p:tagLst>
</file>

<file path=ppt/tags/tag17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p="http://schemas.openxmlformats.org/presentationml/2006/main">
  <p:tag name="ISLIDE.DIAGRAM" val="#331915;"/>
</p:tagLst>
</file>

<file path=ppt/tags/tag3.xml><?xml version="1.0" encoding="utf-8"?>
<p:tagLst xmlns:p="http://schemas.openxmlformats.org/presentationml/2006/main">
  <p:tag name="ISLIDE.DIAGRAM" val="#331915;"/>
</p:tagLst>
</file>

<file path=ppt/tags/tag4.xml><?xml version="1.0" encoding="utf-8"?>
<p:tagLst xmlns:p="http://schemas.openxmlformats.org/presentationml/2006/main">
  <p:tag name="ISLIDE.DIAGRAM" val="#331915;"/>
</p:tagLst>
</file>

<file path=ppt/tags/tag5.xml><?xml version="1.0" encoding="utf-8"?>
<p:tagLst xmlns:p="http://schemas.openxmlformats.org/presentationml/2006/main">
  <p:tag name="ISLIDE.DIAGRAM" val="#331915;"/>
</p:tagLst>
</file>

<file path=ppt/tags/tag6.xml><?xml version="1.0" encoding="utf-8"?>
<p:tagLst xmlns:p="http://schemas.openxmlformats.org/presentationml/2006/main">
  <p:tag name="ISLIDE.DIAGRAM" val="#331915;"/>
</p:tagLst>
</file>

<file path=ppt/tags/tag7.xml><?xml version="1.0" encoding="utf-8"?>
<p:tagLst xmlns:p="http://schemas.openxmlformats.org/presentationml/2006/main">
  <p:tag name="ISLIDE.DIAGRAM" val="#331915;"/>
</p:tagLst>
</file>

<file path=ppt/tags/tag8.xml><?xml version="1.0" encoding="utf-8"?>
<p:tagLst xmlns:p="http://schemas.openxmlformats.org/presentationml/2006/main">
  <p:tag name="ISLIDE.DIAGRAM" val="#331915;"/>
</p:tagLst>
</file>

<file path=ppt/tags/tag9.xml><?xml version="1.0" encoding="utf-8"?>
<p:tagLst xmlns:p="http://schemas.openxmlformats.org/presentationml/2006/main">
  <p:tag name="ISLIDE.DIAGRAM" val="#331915;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49</Paragraphs>
  <Slides>17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8">
      <vt:lpstr>Arial</vt:lpstr>
      <vt:lpstr>Calibri</vt:lpstr>
      <vt:lpstr>仓耳玄三M W05</vt:lpstr>
      <vt:lpstr>仓耳青禾体-谷力 W04</vt:lpstr>
      <vt:lpstr>仓耳今楷05-6763 W05</vt:lpstr>
      <vt:lpstr>宋体</vt:lpstr>
      <vt:lpstr>Times New Roman</vt:lpstr>
      <vt:lpstr>Roboto Bold</vt:lpstr>
      <vt:lpstr>MV Boli</vt:lpstr>
      <vt:lpstr>Segoe UI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2021-04-23T18:39:25.233</cp:lastPrinted>
  <dcterms:created xsi:type="dcterms:W3CDTF">2021-04-23T18:39:25Z</dcterms:created>
  <dcterms:modified xsi:type="dcterms:W3CDTF">2021-04-23T10:39:35Z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