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5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3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50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71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  <p:custDataLst>
              <p:tags r:id="rId4"/>
            </p:custDataLst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汉仪劲楷简"/>
                <a:ea typeface="汉仪劲楷简"/>
              </a:rPr>
              <a:t>从五代十国这样一个</a:t>
            </a:r>
            <a:r>
              <a:rPr lang="zh-CN" altLang="en-US" b="1" dirty="0">
                <a:solidFill>
                  <a:srgbClr val="FF0000"/>
                </a:solidFill>
                <a:ea typeface="汉仪劲楷简"/>
              </a:rPr>
              <a:t>藩镇割据、</a:t>
            </a:r>
            <a:r>
              <a:rPr lang="zh-CN" altLang="en-US" b="1" dirty="0">
                <a:solidFill>
                  <a:srgbClr val="FF0000"/>
                </a:solidFill>
                <a:latin typeface="汉仪劲楷简"/>
                <a:ea typeface="汉仪劲楷简"/>
              </a:rPr>
              <a:t>人臣篡逆、纲常失纪</a:t>
            </a:r>
            <a:r>
              <a:rPr lang="zh-CN" altLang="en-US" dirty="0">
                <a:latin typeface="汉仪劲楷简"/>
                <a:ea typeface="汉仪劲楷简"/>
              </a:rPr>
              <a:t>的局面中登上帝位的赵匡胤，如何巩固初建的北宋政权呢？</a:t>
            </a:r>
            <a:endParaRPr lang="zh-CN" altLang="en-US" dirty="0">
              <a:latin typeface="汉仪劲楷简"/>
              <a:ea typeface="汉仪劲楷简"/>
            </a:endParaRPr>
          </a:p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37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2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2.xml"/><Relationship Id="rId5" Type="http://schemas.openxmlformats.org/officeDocument/2006/relationships/image" Target="../media/image15.jpeg"/><Relationship Id="rId4" Type="http://schemas.openxmlformats.org/officeDocument/2006/relationships/tags" Target="../tags/tag131.xml"/><Relationship Id="rId3" Type="http://schemas.openxmlformats.org/officeDocument/2006/relationships/image" Target="../media/image14.jpeg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image" Target="../media/image3.jpe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4.png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4.xml"/><Relationship Id="rId7" Type="http://schemas.openxmlformats.org/officeDocument/2006/relationships/image" Target="../media/image7.png"/><Relationship Id="rId6" Type="http://schemas.openxmlformats.org/officeDocument/2006/relationships/image" Target="../media/image4.png"/><Relationship Id="rId5" Type="http://schemas.openxmlformats.org/officeDocument/2006/relationships/tags" Target="../tags/tag93.xml"/><Relationship Id="rId4" Type="http://schemas.openxmlformats.org/officeDocument/2006/relationships/image" Target="../media/image6.png"/><Relationship Id="rId3" Type="http://schemas.openxmlformats.org/officeDocument/2006/relationships/tags" Target="../tags/tag92.xml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5.xml"/><Relationship Id="rId1" Type="http://schemas.openxmlformats.org/officeDocument/2006/relationships/tags" Target="../tags/tag9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image" Target="../media/image8.png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image" Target="../media/image9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9.xml"/><Relationship Id="rId1" Type="http://schemas.openxmlformats.org/officeDocument/2006/relationships/tags" Target="../tags/tag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image" Target="../media/image10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590800" y="1066800"/>
            <a:ext cx="81534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两宋的政治和军事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575" y="228600"/>
            <a:ext cx="250507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9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4339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2435225"/>
            <a:ext cx="5367338" cy="4144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48400" y="2435225"/>
            <a:ext cx="5635625" cy="4144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200" y="304800"/>
            <a:ext cx="119634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24600" y="4876800"/>
            <a:ext cx="1524000" cy="95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8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冗官</a:t>
            </a:r>
            <a:endParaRPr kumimoji="0" lang="zh-CN" altLang="en-US" sz="48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876800"/>
            <a:ext cx="1487488" cy="95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8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冗</a:t>
            </a:r>
            <a:r>
              <a:rPr kumimoji="0" lang="zh-CN" altLang="en-US" sz="4800" b="1" kern="0" cap="none" spc="0" normalizeH="0" baseline="0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兵</a:t>
            </a:r>
            <a:endParaRPr kumimoji="0" lang="zh-CN" altLang="en-US" sz="48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5670550"/>
            <a:ext cx="1487488" cy="95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8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冗费</a:t>
            </a:r>
            <a:endParaRPr kumimoji="0" lang="zh-CN" altLang="en-US" sz="48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5294313"/>
            <a:ext cx="2895600" cy="95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800" b="1" kern="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财政危机</a:t>
            </a:r>
            <a:endParaRPr kumimoji="0" lang="zh-CN" altLang="en-US" sz="4800" b="1" kern="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34975" y="9906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、背景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6113" y="1797050"/>
            <a:ext cx="57435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①北宋中期严重的社会危机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975" y="228600"/>
            <a:ext cx="6854825" cy="81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三、王安石变法</a:t>
            </a:r>
            <a:endParaRPr kumimoji="0" lang="zh-CN" altLang="en-US" sz="40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6113" y="2743200"/>
            <a:ext cx="48180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②“庆历新政”的失败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658" y="3885565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、内容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05" y="480695"/>
            <a:ext cx="5689600" cy="549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Docer搜索：半想象现实   http://chn.docer.com/works/?userid=1999275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613" r="53976" b="26746"/>
          <a:stretch>
            <a:fillRect/>
          </a:stretch>
        </p:blipFill>
        <p:spPr>
          <a:xfrm>
            <a:off x="0" y="5168900"/>
            <a:ext cx="9288463" cy="16891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4925" y="0"/>
          <a:ext cx="122047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23"/>
                <a:gridCol w="1635177"/>
                <a:gridCol w="4070985"/>
                <a:gridCol w="5695315"/>
              </a:tblGrid>
              <a:tr h="45938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领域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措施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内容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作用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0335">
                <a:tc rowSpan="6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富国</a:t>
                      </a:r>
                      <a:endParaRPr lang="zh-CN" altLang="en-US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青苗法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青黄不接之时，政府贷款或谷物给农民，收获后还本付息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限制了高利贷对农民的剥削，增加了政府的财政收入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459388"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募役法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纳钱代役</a:t>
                      </a:r>
                      <a:endParaRPr lang="zh-CN" altLang="en-US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有利于经济发展，增加政府收入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459388"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农田水利法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鼓励垦荒和兴修水利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保证灌溉，防洪赈灾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820335"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均输法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采购物资“徙贵就贱，用近易远”</a:t>
                      </a:r>
                      <a:endParaRPr lang="zh-CN" altLang="en-US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节省费用，增加了政府的财政收入，减轻了人民的负担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820335"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方田均税法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重新丈量土地，收取赋税，官僚、地主也不例外</a:t>
                      </a:r>
                      <a:endParaRPr lang="zh-CN" altLang="en-US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增加了政府收入，农民得到实惠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820335"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市易法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在东京设市易务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打破了大商人对市场的垄断，增加了政府的财政收入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459388"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强兵</a:t>
                      </a:r>
                      <a:endParaRPr lang="zh-CN" altLang="en-US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实行</a:t>
                      </a:r>
                      <a:r>
                        <a:rPr lang="en-US" altLang="zh-CN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省兵</a:t>
                      </a:r>
                      <a:r>
                        <a:rPr lang="en-US" altLang="zh-CN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措施，精简军队，缩减编制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节省军费开支，并在一定程度上提高了宋军的战斗力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459388"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推行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强兵</a:t>
                      </a: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措施如保甲法、保马法、将兵法等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459388"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取士</a:t>
                      </a:r>
                      <a:endParaRPr lang="zh-CN" altLang="en-US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改革科举制度，主要改变科举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考试的内容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有利于选拔和培养人才；有利于推动改革；有利于扩大统治基础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0335"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批判</a:t>
                      </a:r>
                      <a:r>
                        <a:rPr lang="en-US" altLang="zh-CN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恩荫</a:t>
                      </a:r>
                      <a:r>
                        <a:rPr lang="en-US" altLang="zh-CN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制度，选拔人才贯彻择优录取的原则</a:t>
                      </a:r>
                      <a:endParaRPr lang="zh-CN" altLang="en-US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31788" y="0"/>
            <a:ext cx="5275263" cy="73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kumimoji="0" lang="zh-CN" altLang="en-US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、评价（课本</a:t>
            </a:r>
            <a:r>
              <a:rPr kumimoji="0" lang="en-US" altLang="zh-CN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P55</a:t>
            </a:r>
            <a:r>
              <a:rPr kumimoji="0" lang="zh-CN" altLang="en-US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19138" y="762000"/>
            <a:ext cx="10101263" cy="3416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5720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  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宁六年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(1072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年）散发的青苗钱回收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13,965,459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贯匹石两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)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，利息钱为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2,920,000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贯匹石两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……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宁九年全国共收免役财赋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10,414,553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贯匹石两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)……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熙宁五年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(1071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)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军队改革，军队总数较宋英宗治平元年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(1064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)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裁减了八十万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人；相应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的，军费也节省下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13,000,000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有余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华文楷体" panose="02010600040101010101" pitchFamily="2" charset="-122"/>
            </a:endParaRPr>
          </a:p>
          <a:p>
            <a:pPr marL="0" marR="0" lvl="0" indent="45720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——《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以富国为目的的王安石变法为何没能使北宋强大？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85800" y="4424363"/>
            <a:ext cx="10134600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元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丰四年、五年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,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宋夏之间两次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大战，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宋军中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义勇、保甲约占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一半，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两场战争都以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宋军败北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死伤数十万人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而告结束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……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45720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吴巨洪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浅谈王安石变法失败的原因及启示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0400" y="1228725"/>
            <a:ext cx="923925" cy="1939925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富国？</a:t>
            </a:r>
            <a:endParaRPr kumimoji="0" lang="zh-CN" altLang="en-US" sz="4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20400" y="4424363"/>
            <a:ext cx="923925" cy="1938338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强兵？</a:t>
            </a:r>
            <a:endParaRPr kumimoji="0" lang="zh-CN" altLang="en-US" sz="4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434975" y="9906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、南宋建立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0725" y="1828800"/>
            <a:ext cx="48196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①靖康之变（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1127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975" y="228600"/>
            <a:ext cx="6854825" cy="81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四、南宋的偏安</a:t>
            </a:r>
            <a:endParaRPr kumimoji="0" lang="zh-CN" altLang="en-US" sz="40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950" y="3581400"/>
            <a:ext cx="3168650" cy="731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、岳飞抗金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950" y="5181600"/>
            <a:ext cx="3168650" cy="731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kumimoji="0" lang="zh-CN" altLang="en-US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、偏安南方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0725" y="2743200"/>
            <a:ext cx="25003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②南宋建立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6463" y="4419600"/>
            <a:ext cx="38941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1141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年，绍兴和议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AutoShape 4" descr="data:image/jpeg;base64,/9j/4AAQSkZJRgABAQAAAQABAAD/2wBDAAgGBgcGBQgHBwcJCQgKDBQNDAsLDBkSEw8UHRofHh0aHBwgJC4nICIsIxwcKDcpLDAxNDQ0Hyc5PTgyPC4zNDL/2wBDAQkJCQwLDBgNDRgyIRwhMjIyMjIyMjIyMjIyMjIyMjIyMjIyMjIyMjIyMjIyMjIyMjIyMjIyMjIyMjIyMjIyMjL/wAARCAHr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OlooqEUFFFFABRRSY5oAWiiigAoopKGAtFJS0IAooooAO5oooNACHrS0lLQmAUpo7UmcUAFITgU04zmmkjHWmAhNMbk0jMB3qFpRuGfWkx2HZ7elKDxnNVJJH3HBAFEbE8knFSMmeTHT9ajLFhzTZGycelNBPHNSMVxx1oD/ACMM1FLIwU4qk1yUkKuQASP600BDf3HkSO5zlRk1St7lb+YhGJ2/f+np9Kl1UnaG4Kk81nWslxDthhSP96cmQ8YotdDNGaG6bIiv/L2DkBAB+J9aoyi4iu8XGqRq4XIJXIwfTitOJDDbsdxZuSSfWmWsMd/azC4jRwp4yMkUoy7jauVtLvbZLeaG63Msr5JxkY7GjU7EvYbFPz24ypByGjPP6VasrC2aGSMRDLAgsTk5zVYBvMNorASo2FDnAPqPxq01e6IaaVmYF2Ed1eMKAwGQBjDYGf1zRaIzOqjv/OtKbTfKM9u1xbr0cbzhl54ye3p6dKuWekxwRtcPOkqpypU5GfetHPQhQ1JJhBZ6e8V46Asc4J5AqrDqqIjJYEQwt1mkPGf9lfWqHnyrqbSyL5hRMBW5XLkAE+vc4rba2isIDNIqzTDhABgZ9AKy23LKmjSGfWJJJLiSVhGxBIwTnjNaq26PaMhaUKAGYKobdx0waTTZ2Nnh4181U+ZlA6k/dq1MCi3CpKISFGHP8NJyCxkLH5TgR6i0XPKTptrPe6Bu4ZEVBHER8qrjp97/AB/GtouLmM2moxqZDna5GVY9iD61mRWSW9n5yq/mxfLMhbOT/wDXqkxWN27uLVoUTerFwCo6/jTIbJEXd0A61Q0mFZN6yIrQ5Dw+oHOfwz2rUnSYsAhAj5Dkk546YqW9bItIoSwMBHJGPJZpASEUHPXnn2qoqR/2pHJMkkxVGJab5+eADjpTY9XmMn2a8jDlJF/eqMHj1FbEDRGzVnbaMHLH/GlK6BWZmmKOZ5Qyo6BgAMDAGf8A9dOige2Z/wCzZMlD81rIeD/unt/KpfNtbcKzuoMlwFXjOafewRgrcxDE0Zzx/GO4NAWXQgimhaKWaNGhkjP76E9eK0bZYxH5gY4c5we1QGeOeFbhIUdmGDnjI7g+tNiuYIZRCkXlrj92exHp7Gi4hySbL7GTg8Dn61adiBgH6ms+4wbndggA5zmkaYebGGY8gn8v/wBdKTGkM81lc8g/PjFSSFW2soLBXAbaM1XW2jeUmQZYnOM1bgmVWKKMZPQDFS7FjUF7lhEscUecjjmrSu+zDvLuA5YYH6UGTHHelaRABucKTTuTYrS3D7xJgvDjay/xL9atGRZLX5CArDJqtPHJwytjntVZ5VgnzyFU/Mi/dJ/pVLUTLTxKlsIsMznlcH2702CGRC3zKMf3VA/WnRyNOvHyhuWkI5NOuJ1gtHkUZZRkL3pO4EEsiJIQ/mE+z0Viy6pJJIWKLz6UVXKwuj1GiiirMwooopAFFFGaYBRRRQAUUUlAC0UUUAFFFFACUooNFABRRSgYoAO1MY0+o36U0CInfFQPLxxT3Hze1QNGcnmpY0Izsy9aNmV96cFIqQDii1xtlVoyTQVaMjHI71Z25NDLuTBz1p8orkMeJo92Me1DRqqE+lVYZvIvWjJyC38qvuok9Md6OULmFqF55LxeU4PqBWU9y7tk8ncDzWpqlnHCjNGgA4OaxMsu1geh6YzQkJssajOyoUZGPGSeuDnio4oWWDYSTnLKfen72uZl7cfMAetWL3zgqNbJE6gglf4v/wBVTa2haYscjS2xJODjDVQmeVdNlSLzFbIyydvXNRXNzdwvJG1uEEgwFUkjPsaSDVmWGaKeBiWXAxx+dJQaByuWtCla6hlhnVWVVyDnB5qqtgRqTKbgq4bKN1ORU2kHzmuZYX8pgmNuOBzxzVEtPDe+ecyiM5Z0HBPfH8qp7iQ/W2eXWiFChvLVSQMZ4zzVG3nkTzQpOGHOO/1pJ7qW41JpYwd8pICH6YpFglhLeZGyqABnHFXolZiS1uXrSZVUzTEKrzKSc5wFH/160/tj3iGaMfOyssQ64GOTXORXJixlC6DcuO2T/n9K1dH/ANHGWGUb7rg9Pw7VnNW1LTubenQCF9pJ+aMHBPfvVtmSa7njYbsKAwaqM8qxZcE48pjuBq7DeW1ykbJLG0zoN3qeKz1eo+pTKmDfHIhktevJ5T6VmXjyQgziT7Rav8khHDAe/wDjWrL5b2rbnZgT8xXqxz0FZl3Ku+TcPLhWNvPVf4mPAH1qosGiusywB7WGdmAYFZAf4SM4/wAa1rK4KibD7nwDhm4z0/lXM2+2HzPNi2sq7RuOSW4NWrQPdyO24q64wQe1VJiSLaKl5Mz8pIZMkdsCrZkkt9OljLLuCk46j1FFrEwzC5O9ec0l3Bugl3DOVOaylO5oopFdSsttbOwBO/cfrVq6knhKkRmSInDqTj8qrhBFaQogG0c/WnXl3ItuR5bMBgZz7U0xOJegtjawyPv3oBvC46VXj1C1lgZEG50ORu9fWpra4L2QBGWKY4PciuWvCIJmWPKnsc1olzaGbOjvJ/KYLnggFsVUN0kjKeN44P5iqMupNcRhXAyQOR3pIAnzSHO8DAHb60nHTUaepoW91mV8tk5wfY1bSbbMCo/iwM1z6SGIncckvjPrWhDMzMowR82M49qho0RozXciTL8ibCMfSrFzgIOM+hqlNmVVz1PQ066uAEAJ5wAvvUoTRoyTYgT5fm4qjGfPa4V1GCw49eBT5pykEbDrxVSORBcyMWwCeB06U0KxcihljlJEhKA9M0y/ubdGEUjgFjyPQZqBrx0XkcE8Fe1VZUjedJWUHD5PHWhPXUfKF06W85jjjYL16iis3UZW+2v93t1oq7sjlPX6KKDWhmFFFFABRQKKACiiigAooooAKKKKACiiigAzRRiigBRS0gFLQIQ1G3SpKTHFNAQkA1Ey81aI44pjDmgCvs4zTkUin45NBYD+FvypoLCYxTcYJPYChmbjCE0oL45jNAGM0TTagWAzk5NakcTIxLMCD2pRuBJEQBpC8n9zn60AZOv7xbjb9wHLcVzn8J4Y/Suyk3v8rov0PNRmE7dpijKnrxQFjkVLKdwba3oK0LGJZ7Z1uxE4zhW6H6VqmxiU5W2TJ9V4pk8PmQmN4FKdMY6VMikjBurW3sbhJJDKEJ+UKeRVfVY1MYkjvWZG/h25B+hHT8a12sjjbIzzRj7okAJH41Xvm+x2bER7UxgAL0zSTd0PQwdPET3CpK7BW++xbA46cVdvJp4NrWdt+4xlX25JPqagsbYvJHK8QYODgMM8eta09oZ2zIhcHoGc4/Kqk9bglocnvbzmfILnmrkEjSgqxO08c+1X5tIDZ2QhDjgqaSDT3hOdjMduOgolNNDUbGZGVSXyJOAW27vfsa0YZlVDJuUOPleNujVFd6bJPMxCsvHIx1p0FpPHdCY7mz/rAyHB4qHZlDrlkbTbmSG6ZY8fNAexyOM+lJoYCzm6lzsjXOAM/kOtN1EgW7L9mVFcjLCMg/nTdNmVQUwXRhjaRnNWl7pDvc1LvUzGqLDayIOdgdcfN61mag+bNUyCQwL4PBJ9KtzQpLEQlqwyCM7GzVZYBGkStC2UzkMh+bNSopDuyvGhvFcKD5oBfB/lU1rkFJEyJF4x6+uadHst5vMiRlIXH3DUIlWOcsO/VdvFKSuVF2NV7wKPNU+gbmppLkzwnHAcYyO1Yy3MQDDyFGTz71NHfBBhYgBnGAaz5GXzouFTHbou7cF45FTsH8n5OW7e9Y8usvuMYhUe+7P9KsDViE5iPqBuo9nITmiWKfzXVUby1C5KsOcZ71lah+9uzKUxGzYSp5b5JcEwKvOSc8/nUcl8rCPKRjZ93NaJNENplRHBmVFXJPGKuOzWkgyytvXgUxbxYmykcYPqBTnuxNgvGjH3zVNtiSSFtlWVzJtPGDz0zWoiFVAz1rMivjHj5IgM9j2qw2qbThRGMc81nKLLUkX3BIzkgg5GKDErurHOF561ktqchBXcgHqO2acNUlxjcoHbA60vZsOZGncnPlgZJzSCNW3blBz61nf2lIByE3euaeuoEDouPrS5JD5kXMAEjovpmmbSWUKV25yQaqHUQAw8tcnpzUDagx5KhR9aagx8yC+iBumKuQCOmM0VSnu2eUkkA/WitORkcyPaqKKKoyCikpaQCI6uu5TkdKGO3kgkVBYtuSRDwUlZTntzVkimIQEEZUgg96KyrmQ6VcG6Yt9if/XY/wCWR/v49PWtQEMAykEHkEdxQAtJn3paSkMWiiigAFFFFABRRRQA6iikzQIKKTNFABSGlpcUAMC0u2nCg9aYEZXimOQBmpagnPBoAYWz0qKRyCOaieXHcce9VZZ9z4HSk2NIseZ33d6QylRn16VXEgApd+T0pXKsOeUf3sH0qs04P8Q5qRjycrUZjHBHT2pXArzSbT8jnnjOMioyxwyyEMPpxUzoA3BNRunXBJJ9aljM6Vx9pRY/lwuAQOF/ChpJyBiUZPqKZL818RySF6CpCBs+bP1oZSQ0yXGwkSIcd8ZzTQ1x5bMpTeTxkEgCl2jbjJNKq446emKkqxC9xeLEx8uEuPujdjP500Tz+UoZkVwoLBR0q2Y1CEeo71WMYVdirhAMYHamFiu8r3lrJbSuFY8Z+7yOmB6VPbySwKoh25QAA4pFtgQG2L+XSm26A8lR0x0ouJosJqF28zRP5YH8IB5z7/8A1qhea6UlfNVnPPToD3qYxRHjZz3prBF6Zz04PSgaRntfTMW8uZXGcZIxk1BFe3LbtywsR6SA98VO5wcMpGOOarywrIN2xNwPcUIdiV53O3KIfXjH9KqvcyAkG1j56EMKc3CYXhcYwB0quhCDYXLD3FUhNDpWyQ7WgHQ5BFPWZzki3jABwNxFMLRAZHOew70u9R0jOPfHNVdisILoKGb7OAQcDgZpx1KJkXcwzjkBRwaiyhmEiw4C9Txxmq8ZUXEi/dUnOFwefc0gLq6igAbYCBx0HPvU6amjMAkSt/wEfzqg8kaEFizn7oyAabJcx4WIlxuPRRiiwGi9+GAHkcjrmMU7z4NuWjyexVO/pWC+yGV1Z2YjH8X9BSm7fCne+V7A8Cq5WSmbRvQHCCE55PCjFNa8Ubd0eAe+Mfp1rHS4Mj5MhGeAQ/8AWrGN7Z3KCf8AbHX60uUq6LjTjc/7kBBzk45qRLnC5WFSMA9BxWceJHBBfAHJNOTAKgqDu75PT1osCNPz1AI8pOeeAOKPOVjzEg9OlVfKXOCowOeDTZEBDBQM9cZpWGSTrE8pJiGfpRVafIcYY8j1op6knttLRRQZBRRRTuBh3TvpviWC5MhFrfqIJFJ4Ew5U/iMj8K3c1Q1fTItX02WzmYqr8hx1Rh0Ye4OKg0bUBIX065nL31sAJd6bSw7MAc5B+tMRpyxrLGyMoZWGGU9CKxtNMml3X9mSyF4TlrRiOQv9w+47e30rcznPNUr+xjv4PKfKkMGSReDG46MPcUXAuUVnabdyyB7W72C7h+8VGA69mH+FaNJjCiiigAooNJQAtFFFAC0UCkoEFFFLQMKWjtRQIKQ0tJQAHGKryjPSpzTGFMDNnj46VmtGVYmtyZMjGKzpIuefyqGi0ykZMdOtSI2QD/KlkteflpyQkc0rBckK7h608RblPHapEUHrUqqCvbNOwGbLGM+n0qIp0NaUkQI6E1CYeeR0osO5lHTkFw043l2HrwKa0Bx8wyK2BEMU1rfnGM+1KwJ2MJocMMcVIkG4Y61ovbYk/pSiLYCxTH1FTYrmKPklQABUbQDcPl9zxWmIgwJxSmDAyMUWDmMp48A8ZOM9KpoojhTcMMRzWxMoUEcVk3DDdgHpSKWo0vk8k8DFRyLnGDTMgHP+TTt+VJ5oAglRjxkDjg4rNnM0BAKLjPDqcD8RWm5HHGaif506Z7H0xTTGZymQfMFyGHOKUhiPuYHqamhgWKRk3fI3IT+6f8O9SiAIuFyV96bYFRUk83lQEAzx1pGUtIfl3NyFAPQetW9g6d6iJCyhCcOwzn1pphYie3ifOFIz3B6VCLBIxwjZ/wB6tIRnGTjB4HtSNzjHUUXYGYbQKuFQDPcjNV5LR92RswvTI5rYY5PGKYyK/BCntyKFJiaMJrSRsEYGRmo47d5CVxj6jvW40KNJnkgL0yetV/syh+FwMnjNXzi5UZws3UnJwTx+FSpE6N/rCB0HODV0wqP4RUckQJAA9qnmY7IaULRMVlc496ekJRwQecdc1IuBEwA/CnOeV6YNFwsQgSFmwCXbuSemaRreRixAI9waurjcD7Yp5GQTxj0xzRcGjGuVk83pjgUVcuCwl6DpRV3Jse10UtFIyCkHWloosAf5xWB4gsriGSPWtNG69tVxJETxcRZyyn3GMg+tb9IRuGKaEQWN7Df2UN1CfklQMB3HtViuegZtC1ZbJwBYXbFrdycbJDyYz9eo/EV0PQe1FgMzU42hC3sMZeWDJwvUr3FXbS6ivbWK5t3DxSKGVvb/ABFSMuR71z9058P3xvFH/EtnYfaEX/lk5OPMHsf4vfmgDoqKarBgGBBU8gjoadSYwNIKWkxSAWigcUUwCiiigBaKSigBQaXNNooEOpKM0tADaKdimnrQBE6nk1VMfzVePSomTHP8qYFXyOc4pvlYJOO9WwtG0UWHcrBKeiZqQock04LxxQFyMoBUbxjOe5NTsmRycVznijxL/YkUNvZwfbNYujstLQH7x/vN6KOppiuT69rth4a0x7y9ckZ2xxJy8rHoFHes2PTdY8Swx3GqzS6XZOoZbKylKytnn95IOR/ur+JqvpvgaW51SHXfFF7/AGjqqBSkUY2wQEcjavc+/T2rte3NILnOf8IfZsAkmp65IgGAjalIMflg/rWLfeB5o1P9h+J9Z0+TPKy3LTxn8G5ru89DxUEkatk4w3oe9DGjy0+KvFHgm9SDxVAmo6bIQqX9ugDL+QAP0IB969Gs7q11KwivLOZZ4JV3I6HIxReWdpqFpLaXsKTW8o2ujDIYV4xaeINW+GPii70VoWvNNdy8cBODsPIZD64znjBxSWoPQ9YvScEHisVwNxHUCrOm+JNK8U2Jn02fcV/1kTjDx59R/XpTDDgNnrWUlZmsXdFZlBoK/wCQaG+VsY6GmliTxSLIpiqgk4OPWqcMkjAqAV5JyasTJkEk8gVXTEIdmPoBTAmCBcN3/WklnZn8pHG8ckegpu8ooeT7x+6BSCVQzcZcjJI7UASKRuGBnA6k1T1CBnRJ4/8AWx9cdSKle4ijGXZQCcE+tQtdGBQMhougkByQPeqjcRYinWaAMjZBH60gkG481kktazefD/x7yYOPSp7mYCJJACAfmGabiCLxcBxk9aGIx7ms5rzcsTgZJOP8ale88sruTORkbTSsMsrwB0p7LnceORVYS74PMVccHGfrSidm5/ujg9M0APdOO3aoiucH0p8comzgYAI/GkUbVJPTOaBDAvyEL1prffXjHWpvlPA5zTTHzkc46CgYsR+UHPXkVMSpXnrTY1Axn/8AVUmF560AUbhQ0gIJxgUVaaPJzj9KKfMKx7FRRRVGAUUYooQAaBRRQBS1bTItX02WzlJXeMo69UYcqw9wcVS8PapNe28ltecX9o/lXA9T2bHvW0eRXJ+ILe40fVovEVmC0QxHqEIP34z/ABj3FUhHV5qKaFJ43jkQOjjaynkEemKWORJY1aNgysMgjoRT+1AjG0aP+y5H0l5WaOMBrYyHnyz/AA577Tx9K2h6VlavprX0KSW8nlXkDB4JfRvQ+oNP0bUxqdl5jJ5dxExinjz9xwcEfTuPYihq4zTopB0pc1IwooooAKKKKAEx7UtFFABRRRQAUUZooAUGkNFFADT0pOpp9JTuITbSbPen0U7gR4oxTmXNN6UCAgkge9eW/DwQ6x428U6xcOZbuG6aCHfz5ce49PrivSr6/g0yxnvbmQJDAhkcn0AzXinhC5n8Mvd3it5uva2SbXTDx5asxYSSHoBzn1xTA9vK8jPNHGKz9At7i00a3gvb4X14oLTzg8M5JJx7DOBnsBUt9e/YxADCXEsuzeTtWMYJyxP5fWpsMtEBl4Iz6Guf8U6ff3mkSf2dJKtzGCyJHOYt7duR39jxWjPdXVsu4afJNjtBIpP5HHNYl340+yoWbw9rrbTzi3UfruoGZHgzxzB4hlfSr2JrTWIFIkgkP+s28Er7+oqTx34PfxLDa3Fk6R6jatmMu2BKvdCex7j8fWvJvHHia1uvF0GsaPZ3mm30f+u84BCXBGGGPbIOfSvX18bWkfgOPxJcFciIMYlI+aXoEH1P5D6UrWd0F+jOJ+FEK2smuWzxBZo51Vu7AZYYB+orubqRlfGxmBHUV5/8KbiTUtR10yhl89BKxXICksScH8a9AW0ZMqdRZuMDcFJqZrUqDKbjLH5X5PpTTsHXcPqpq88a7mIvhgNxwKY6LwPtYJz6CoszTmMW4vrdc4LucH7qnHFV7R5LgyzSR/LkBEzxWxcIMOsd227GQvlqVH/181io9x5htzOm4Z+QpjNVbQExjSyTyYUfvN2Mf3asylbWIhF3zP8AdUfxH/CpFSOCNmw2evyjk0WlqxJuJCWd+Bn+EelK9yiIbXAiniCswzjsfpUAjjjxbyKNh4Df0rSmtVkUIxPHRgeR9KoXDqkuy4jO0j74ORTTER/Znt3IjUtE/VM8KahvFd4Ix5TbieQO2KvzIghG7gDkYOOP61S+2wABAZGGM5xVJMTaK6wSJF8yEfOD709rYzhP4ME9RzVn7VEy8NLj3XFPUxON/nshHvj+dGoXRIkYWMIB8oFQxQtmTjjGATUphjlKlrpwAcjDVaWNCpAnHXpkVOo7oy7VWWUrhgOnIq28fynHXHpVh0AIIc5zjjnNRmORgSvmY7HHWi4EKQ7ZCw9MdKl8vIxwKmRNoz8xz1zThEcfdJ/ClcZW246ilUcnK5NWDbM3IWkEZB78dcUAQ4PoKKsbAeSP1ooC56pRRSVoznFzRRRR0AKKKKACo54IrmCSGZBJHIpVlPIIPapKKExHK6DNcaVqE2g3gJRMyWcv96LP3fqK6cfd9azNc0+W8tkmtG23ts3mRHqCR1Uj0NSaTqS6np8dyEMb8pLGw5jccMpqwL5Ga5rVL2bQNejv3hD6XdIsM7ovzQuCdrt/sndj2xXSdaZPAlxbvDKoaN1KspHBB60rgSKwYbgQQemKfisDQ5pbGeTRbsnzIRutpCP9dD2we5XoR7it7NJgFGaKKkYZpaKKYBRRRQAUUUUXAKKKKACiiigAooopgFFFFAhcCo5GEaksQoAySemKUuB2OO5rhfEXjywjjNpa211fiRjC7RRkISeMKxHzH/d6Y5ppNgcp4l8Q2E0l9pmuautu7SsYblo2niWMn5dqICMjoSehFHhLQvCt0dYNtqcWv6nNGu178NEpBHQZ+Y/UdOlcZ4pv7vVbYWV1arp8cMhCyXbbWAHGwD+I9Omfyp1j4tsLLw0NF1fRo5nty0dremIZUZz0HzZ/HvVWJudxNpFhpN081jPfaHdxHHnWzPdWjHGSGHVR9QB71vWPjCVbYQa3Zpf25TBv9N/fxt3wyL8y/iK8+8DeMI7e7lt7E3N5e3XJjUrGAB0+eRs5x2ravfEulzaoU1TwbcxbVJa/08lyvrlkADY781I0dXJ4w0WawltdJ1iwebBCxzzlcdcDJ/D/ABrgtT8YeOLe6SaxgmltdoDpbwtIikAZ+fGD65HrWV44sodPtrLxL4d1gyQ3BKPvZQ+M4DBTyed2ePSrOgadperaf9t1fx1cS/wyW6TmHaD/AAkE559hz2o0C5mv42XUZ59O8Z2guLUqSBDGgmifHy4b+fWsC7tJhdRGCK8i0cyIVMzCTywcDcwXoSOlXvFXh21g1qFtBs7h7RlXEc6mPec9txBbP0FY8Ouy2Gsm8023WwZV2NBGTtIHUEHk8jmqEfTejaJpdtoFpbadKGsxH8skJAEoPOTjrT38Mae5BxIGHffXlfgDxnFN4n8qO4TTbGaPLWcr/u2nPB8snhQeuK9qR9yBsdeRUNFo52fwzGr/ALudwo65INQSeHFKZ+1yZ+grp5CTVeRTzgUmxo43UNDkt7WaVbp2KjIyBXOQRzLqkYVi2SeccYr0bUot2m3GBxs4rjbCHN84ZOFBGSeQSM4xQnoPqOhcS3U0RUhosd85z3q9HjucVHHaILq5kXBJIU/QAVYCgDGD+VYs2uRyrlevBFVLmMtA3GSBwCO9X3XAFQyoDE4OT8p4HehMT2Obukl8qKZhkOCCo6AiqaxzyyJHChLE7cgccmtzULRYdPhRc4PJLHpxUmhQLLeQhuRuzx7V0xloYS3Kn/COa0cgQN+YxU8XhjV2OfswUf7b8V3iFQOvPahpT2U9e1RzhynGp4Y1Zjhvs8f1f/CrUfhe+B5ubbHclTXVCRx1XjNBILDqCfWjnY7HPR+G7lWDG+iOOuIiP61bTRZejXKH/gH/ANetQEKc5Gad5uf4Tik5XKMtdFc9ZU+u004aQ2SfNU+22r/nBQQT0oMgByD1qbgZ50uQAZdf++ab/ZchHDxgH1FaLSgrk1XknDdD0oArf2bIOjRH320VJ9oPrRRcLHZUUUVZAUGiigBKWiigApDS0hpMA61zmq7tDvzqkQJtZTi6iHY9A49/WujqKeCO5tnhkAKSKVYe1NCFhcSKrKQVIyCOhqWuY8MvLYGXRLp8y2rEwk/xxHof5iumByKpgUdTs2uIRLCB9qgPmQknHzYI5+o4qTT7wXtqspQo4+V0PVGHUVb96wdSkbRb5dTDsbGZglzHjOwnpIP5GkBu0UKQwBBBB6EHrS0hhRRRQAUUUlAC0UUUAFBopKAFoopKAFopKWhAIfrimmQIpY5wKcVBPOaaeO1MTOb8R6np/wDZdw97IYbSFTvkJK5JGMDB5Jya8I13xhBmK003zI4YpC+ZGJ+Yjbn244wOK6L4yeLmvLxdHswPItXJdh/FJjHT0H9a8gl3yAEgnjGfWrRDZYuLpLu7+0TzyO7Pljjhfoe34VdF7ZPp1xZu3yZ3xyGPc4PpuJ4BrJ8lmClsL70vzwghCPqRz+FMREmd4IBB7ZHNdG/iLxDFpFtY/wBoSw2cS7Y41bb8pJOMjnv39awGV3ctJIWc/eJOSaesZKgNyM+lFhkxmuLi2SFnBgjzhfQ0612LcRF3VAGGXOfl/KmHOMAAD0psYY9AAKAOj1TWLR5LcWzu3l/NnBVWb1we+OhJJrBvLvz7155E/wBac+vOaZsCN1pksaSRrjIZV+XnrzQI63wzqMEmn/ZWggNxBKZod44lP8Ub5/hYfkRXrfg7WbufXYLPSZftOhPbCVxM+Ws2OfkB6nnse1fPdi5jmIYdhkfQ16v8LNcbTra481Va0yJZHA/eRju/uo79xSkroqLPcsbsH9aTy+On41LEyyQq6EFWAII5BzSsKixZj6nCRp8+3rtxXE6TCWu9xB6nIPeu81X/AI8ZjnPyGuJ06Tyr+NAOGyCDU9GMuQMjS3S8/LLkg+4/+tSnBPr+NQKQJ7oKckOM/lTdx75HNZGqLDANn1qCb5YGJz0OcelSCQNgZpZx/o0hxnCkj8qBsxLt2lsrcAlsAgtjj6Vd0EKL9AeoBK+9QX7H+zrQoCDtx0xVrw/E76io4Crknj6V0L4TGW51NttaVlHOOR7VcSDjcetRWyqt64wMYFae0Y6fSosDKnlZ7daUxDj5RVspz3prJ8pH607CuUWhGM4BpnkMRnJGKvKgUYPOKaCp6DPP5UWGUZIRjGMnNMEfqQPXNX5FGCT1xWZMcNnqMVLBE7RpweoPSopLZWUtt+tJHKMAk1ZWRSOuPWhFGK1iSxIXj/dorUe5jRsOQD9aKdgOhoFLRQiAooopgFFFFABRRRQAUdveiigDn/Ets8KQ6xbRCS4sjnB/iQ8H6kda2LK4jubeOaJg0cihlIOanZQylWAKkYIPcVzOkSSaNrMmgTkfZipmsJD3XPKH6VSEdRUdxBHcwPBMgeORSrKehHepM8UUuoGBozvpl22i3DMY1G60kY8tH/d+oreqlqdiLyFXTK3ELb4XU4IYe/v0o0zUV1C23bDHMh2yxHqrd6GNF2ikpaSAKKKKACkpaSl1AWigUUwCiiigApBS0UAFY/ibVv7F8PXt9lQ0UZ2Z7seB+ta/avO/i/Of+EdtbRT80s+84PICg9PqSPyq46uwnoeEzQNf3DzSSNukYliecnOadLoc0cgbHy44yMfpXpXgjwox0+fVNQtyq/dtw45brlqu6v4eE8GIiFYDAPXj0olUSdmKNNtXPHmVQ5ikUlR1I7Ux7RJHygZVPTIya6G/8NXVqx3o3HJOM1TWIoArRFpQdoPQj3960VuhNmjBeDy2ztJ78jinLG0gztwB6VuyWURkRGEjb+g3VImkT3e7yLPAjHQ85JosBz32aUlVUAE89amWzmicbkAyM+tdtZ+F5/LSWW32kKAeMYqG50yIzBY1YlPvAEnFF0HKzibiIjDbcemRVaPd52Wy3bk11OoxLG2JWIjYYAIzz/jWCyqZPlbH4UmhFd1UgHGCpJPFdT4f1F9HlguYG/1bYbHRl7jH5VzM+5CM5OetaelysZ44wcKCpI/GmgPoPwj4ghTUn0HZIkBhW5sd/TYyhmjB7hSePbA7V2TudpIryGS4a48DaPfWUpivNLuEjS4bn5SduW9iCM16bpGppqdj5rARzofLnhPWNx1B/oe45rFmoXZLxOAOq4rjokxfbwpO0HnH867W5TIOOD0ziucuItpkAQAbsZ9ahuxaRkWkm9rk5GWkHT6VLnqAD9aS1iKpJx1kP5U8pgDPY1maJBHjvj/GpZSBbOf9k8U1RngetLOCtu5zgbTk/hQgZW1JM6REe4IIPbpVrw3CZroSl+i5IA5+lRsjXGjQKD5gLAZXjdjtg9K1/DkGyAy4HzDrWy2MpbmvbJi/kwM7VAzWjgVWhTbKzcfMBVnOaZItIw9KCfekZuDzQAz7owarucHOcZp8jyD7oB+tV5HwDntUtlJCyS4Geaqt15xg1XuL0KCEXf8ATgfnVL7fdnIMESj/AHyTipuirFu5RUUMDsA5OfSqEF/NcSOsQXap+8e/0p5uWutylBt6YPQ0RLHCmFx6YHbmpcuw+UhlszNIXe5myfTGKKsF8Hk/rRS52VynbUUZorYwCiiigAooooAKKKKACkpaKACsnX9JbU7NTA/lXcDeZBKOzeh9j0rWopoRm6LqR1Gy3yrsuIz5cyf3XHX8+K0xzXJaoreHfEUOqxkiwuz5d2pOAjdQ39a6xGDqGU5B6Ed/emwHYH/1653WM6LqUetRbjC2IruNR/Cej/UV0VRXEEdzBJDKoaORSjA+h61KAEkSRFdGDKQCCOQRT6wfDQuLNLjSbrLG1fEMhGN8Z6flW8OlDGFFFFABRRRQAUUUUAFFFFABRRRQAV5r8UYjLeaOq4ziU4P1Uj+teld64b4iWjTnSnGM+ayAk4xkA/lxVR3EzQ1AC10eyjIVB5a8DpnAz+tZCTLLJtDc9STU/imc25gUk4MYx04wKwLOdTL5m5mLct2xXLN+8dVOPum1JZW86bZVDAn+Kqi+D7F5/OSPBbknrj86eNQSVvLAO4dTWlDqCx7V3HJODxwKcZvoKUEUbLwLp3nrM+S4zj2reg8N6fAMxwqCTnOK0bRMxhuOf1q0FwAMVsm2YuyMptHiKkYHToKwr7wvExZkUKSSTtXGa7Ej/wDXUMuAh9KNQPn7xJpsMdxNA29GTOA0eQ2K5KVY+QIwxXjIY/hXpPjeFbfUpXCnD8kg8/55rgpogUZgCuTjjmuiOqMXuZLrmLYgJYjlic/L3p1ptW+Y5wMDPf3NS3aqF8tG/eHlif5VHGFBRnDBS3IjXkA9etMTPVPDUltf+BNYsVYPOkLyMvpkFk/HiuytFu7jQbPxDp06R6j9jRpEk/1VxtXlX9CCDg9vpXB/D2P7Fq9hIobbqMMgfeMhisnp/ukfrXReKrnUvEd2/hrw7Ftt0IjuLgcKc84B6Ae/esWtTRbG/wCGPGVt4uspGiiMF3AAZod25QDkAqe4yDV24jPJJPWqHg7wdH4Q0ua388XFzO4eWUJtHAwFHsOfxNa82OQRWczSLMdYsIevJJ6VGwxwOvpV9l9uKrsqk1maXK4RsjFOubdntyo/iJH6GrKRgc8YqyVIhbaMtg7c+vamtyWZWm2s504LIXQAjaM5rotMj8mzhXGPlGQKiT5LcOwAYJyPSr9ugECY6bRg+taGZYjHzM2O4x+VSgk1AnBxTw3PNO4EhIqvLJgnmleSqdy+VIJx71LY0h11drBEznk9AM9ay2uWmVTICp6hR/WluJPOkOQMDp6VGRjB4rKU2aKJG+SeRmgJx15FSEH0pgHp0qOpQ0DnjNMlGFDevbFPYlWGADTWGEAK5PWmwG8OMkmiq8kpV8Bse2KKWo9D0LFKKKK6jmCgUUUAFIaWihgFFFFABRRRQAUUUUAV76zS/sZbVzgSKRnGceh/CsvQdSG5tKujsv7QYdDxvUdGX1Fblcz4r0ae4WHVtLOzU7NgykHHmJ3U+v8A+uqQjp/aiqOj6lHq2mw3aDaWGHTOdrDqKvUmBn6nBMY1ubZws0Jzgjh17g4q5DMlxCsqEEN6dvWpKyo5odO1IWbuVFyS0SnpnuBQBqZozRijFIYZooooAKKKKACiiigAoBzRRjFMBD1rkPHShxpwBH+tYDPqcY/WuvIzXKeK9Fur6a1ntZ1SZZMRq/Kh8Eg/WhOwmcl4x1FW1pII3JMce1gOgPpz9Kz9LSaSUbQdjY5Nczr97qGi6pINZglLM3zyL9wH/OK7LwHrGlanPkusbDpGxA96xnB7nVCrFRsX49NkW4DN90YLE9hWtYW66hF5sQYR7vkLcZ96bJOt9bXO3OySbyhjggcCtTTb60kuPIhCCKM7Qc+nHNQo2YSnoatlC8EQRj39atHg/Smkop5ZR+NZV/4n0fTCq3F8gY9k+b+VdC2Oc1j+lRSKGUiqdnrVnfRh4GLKeAcVfYDbmjoCPMfHmmGUPcmXAiXcIwv+ea8ourVkIfBjj6HJ/nX0J4jtk+xyyAZYqRgGvC9eZUkMe0A5ycY4rWm9CJo5ttglwOefXmnRoZGjLEqpYZPf/CkaVVkd8LgrgFgP8/jUlsyJdw+YdsY2gkkED6+lWQdrJHf3XhjRl08Ol5FPcWrCPqVK7zt/DPvXrfgrTrex8NWbQjLzxq8jkYJYjkH3ByPwrz3RRb6Xd+HLxnT7PLcyTPIvKjhhjjvjFejeELHUbWPUGvAkdrcXLz20QbJjDMSR9Oh+tZSNFsbEikdiTWbMrbuRW061SmiLE5rNotMyJV4yCagKjdnb+lX5YiAe9VWUjPb8KzsWmJFH81TBSMevakQ/ISSAc4FSggsMsPTimgZOFzFt25NXo8GPjp1GfSqK4aMDnGeQKuxkDg8e1WiGOz19KTIOcGlOOfSoiw7cUCGu2Dkmql0/ycn2p7zZYmqkrMynH1rNstIrDg4bOO1KDluajdpB0Q/nTkbnk9azZoiU9MUm0EnHbtSF88DgUPIqDOMk8UkAeWuckDPrTto796gt5pJCS5+gqYMcnOMCqACkeeVBNFISD6flRTA7GloxRW5zhRRRQAUUUUAFFFFABRSd6WgAooPSigAoxniig0COWnE/hzW0mQ79MvHCOhJzEx7j2HX6V1VZ+s2Eeq6VPZSNt8xflcdUbOQR+OKyPB+rm8sH0+4dvt9i5imEn3jjo2PSq3A6bODWdrOmLqlkY87ZkIeJ/wC6w6GpZtRto3VNzuxOB5aFvzI4qWG6jn3KpO4NgqwxSAq6RqR1C1/eIY7mI7JoyOVYf0PatDNYWqRTWGoxarbhPLP7u7UjGV7Nn1GK243EiBlYFSMgg5BoaAfRRRSQwooopgFFFFIAopKWgArG8R38ljaQNFGHkMoIBHHAJNbNch4/kkTSsQkhvLc8f8BGf1ND2HHc8r8Y67BdLBd3ej+TBcO0bFW3L5inkfXvXHuLRLhJbAtAf4QARz+NdV9omurae1aGORJGDyeYmdzDgEj1x361m3cZlTZcKrIgwg5wo9vSkpmsqTOh8N6/dm0azJ3hmPzA/NUevf21prvLZXDoJQPkxxkVreA/Df2iQXMpwvXB7mtDxdYySyFoh/qwePf3rO/vXLcVax5pHrHiu+ulSe+mkVjtI3+vpXfaJoOoXKl54jI8mDlxnGM8cdBXLQeHNWGp2klpemSFtplUMqFD7A8ED/GvUrTTvE+nWVqLLU47qbA81J7YBPfDDmtHLsY2S0JrHwrJG7zoz2twMDKnhuOuPx711FuJFiVZnDOOCcdarae2qFSNQSBSOB5WSD781dPHU0JisZmtpu06U4yR90eteF6rpE91elkVT82NinGfoD3r3DxAWbS3C7txOBg4rB0zQoLa2N0+ZpQpIzyR/wDXq1KwmrnnuieFrPTIxe6tGMscxxMN5+gA6n9K0PFnhzTtX0W2u9OVUm3+X0yxAXJUgdcYrSuXtNYW5uYBIJFTDRsCDgZII9OhrQ8MWkbWsa3JaKMmSdcjgYTHPr1NSqjbKdNKNzAtbSIaD4HjAjJg1J7dmRvlOHPJ+uAa9tUALgAYrx7wHJGw0azbJU6hcyqGAIwqLg/rXsP41TM0RsMkiqsq9auPjNQSjipY0Zky4BPrWfM6jOe1asy8c1m3EWWI7VmzRFTzdwwKdG5/Wm7QpPSkBPHb6VNyjRV22/K3XqKtpIcVRiHAGOKtIuBgnpVohkpYmmknPP50oHHqKOgAP8qGxIp3MiQfO5Cg/rVR5zKo8lOOfmYUk5Fze8AlUHGexp/lNs+YsSewqH5ForuGACuSQRyy0scLL91ww7ZNS4eMcgRr3A6mneWjndsA9KhlDUVgxUoee9RSwyPKMqdmavBcDHAFNJwehpoRVVAp47U5eMknvinDhjUTsckZ4x6UDHjOPvUU3c3pRQB2lJS0V0GAUUUUAFFFFABRRRQAUUUUAFFBpkrbRgdTxTAr3V/FaukRO+ZxlYl5Zh9P61VuRqcjlo7yC3i4wph3t75OQPyqRmhhd2RBuY5Zscn8aqy3Zb5QMenNTzWBIRIbpYyJ9WkL88xQon+NZkmn6eupLdFXe4YBHlLhTKAc/Ntxnp0pJdRiW4eGVgCv3iT0rltV1qC4c29v51xPj5TDGWI9xilzO5pyo9BWVpiscO2KIAMSuBn6CquqtKWtbe0UGfzUfcTjYgOWOfpkfjWLoA8RtZRwTQLAq8fapyC4Ueic/N6Z471rNY2M6tFJcXUyFSsitcsobsc7cZz/AI0+YmxduNV0yRJLWWRbncCjQxL5hI6EHGaytNn1Dw6jWMlnc3enxcwTRAM6J/cZc5OO2M8VJe3Zsba3SzSOGJpFi3BeEB4GB+VbMSBYQWlZiBksTj/6wp8wnEtWt1FeW6TwtujcZBxip6wtCREv9XW3EgtjOrrk5Quy5fb6DODxxk/Wt2mIKKDRSuAUUUUAFFJS0XAKy72wgvdSZJ4lYNaMgJPYsMjH4CtNmCqWY4A6mshbpzrVuxKiGRWRAevY5/NadriPKtX08WGoXMaJtXca5p1Elwqdcnpiu/8AH0Rg1rKYHmru59a56PQni1iMTK6xEoPmXAJIzXOtDv5rxR6P4UsVt9NiOMErn861ptLt5y/mRqyuCDRYqsVmAMBQO1WBcI0e4DgDP4Vas0czb5jjrbS49KvmDlvL3YVuoFdpaBfJBXaVPtVeNLS7RgQGDcjPap7eLyBtzwOgFKCswm7lgkjrioZH/D61JnIzUMoyjVqyEYWst58PlxvhsjDdefxq3aW4isd0n8KZ59cVF5KteYK5UHpV6/iElk0WCFbgheuKgs4zTtMExudoMZu5G4/uof8AHNbWlx2rardGJU+zadAYcAZUsM7h746VjeJNWPhjSo2tFX7bcMQjdSijq/4dqv8AgTbN4HnuI3Z3m8ws8g3FmxySe/OTTpw05mTUnd2OV0AGCTSbqJWQW09zO2e6l1Uj6YP6V7CDk57GvNvD+j3M1l4fnVJXt5obqK43tnarkkEfkK7jRLiSfR7Z5uZQmyT/AH1O1v1BrRmaL5/zzUUgqUnJqN8cnFJjRTm+lUJBk4HetCYcZNUHG1vSs2Wim8J3HvQkG5wcVZxmpUQHmkkNsfHEMe1SBNtSpgDGBTyqnjirsTcrHIPPQ1Vu5ikTlAS3QY96vMoHvVS4AUAY53VD0BbmfaqFTBOSeWOKtlGJ+8QPam7R/CtSeh/CsupoiHfCrFSuSepIzSxujqSBjFJKN2Noz3NNUjZxkDNMY9m54prsQ2c4pG6ZwPWq0jNg8j8aAQrMTJnmomcbsUA4OT6dagfgnJ/OgZY/E/nRVfzCemPyooGd/S0UV0I5gooooABRRRQAUhoooAWikyAKwtQ8XaVZyyW0M63V6ik/ZoTkj/ePRR6k07AzXvLy30+0kurqRY4YxlmPaqtxejJ8sFyqg4B6g8/nXD2qeK/EWpQXfiCC1s/D8EjXPl7h8ygfKDzkj+LJx/KqWk+MbLxJeajbxPLCRh1lTGVbJX15HQ/nSaBGtrl5qttdi4tLUywMCHOfnX8M/wCcVRb+2tRtw9irwSsAD565AA7jnrXS6daTumLycT46ME2+nJ5rSeaG2Q4GccVnc06HG2Xg24e5SfVbsOoBLxx5+c+57D6c+9bM5s9NtGFrDFDjhWUdDRqeqrbwk7gZD91Ccc1xOpX895M9nCCwlbOA4GR6/T3pajSOnfxFGbY+ZciF0YIwbAOf/r1Rg8RxZ863SaZXUbVZNmD3JY/4Gs638JM0qyXXlkZEjEchT3xnqfetO9tbcKkUIZmUkAj+EDv7CpbKSRDqWu37tFGqxIJGVUWP5uSeMlhjP/Aa62LT408uO9vLq+lA3CKRht/75UAfnmuYj00Xd3C3mtbxWpyXMecyeoJ7DnB9fpXRRXq2+qG2EbtC6LJHIq7jIw6qzevTr7VpF9zOS7CR6rHaalJextMtllYL6Bxg2snVJPoRwccdD611KkMMg5HX61g2du1/qd7cSxj7JLbR25QnO9gWLHjrwwGfan6Pcva3U2jXLEyW4DW7scmWHoD9VPyn8D3rQzNyikHTilFIYUUUUgCiijNNagRunmcE4HeuU1m/8rxRpkYZxErZZlAZV5AweOCcjHPrXUTzxRo2XQHHTNYRskWO5nIkke4XAWRvmAGTn86pCZyHxQzHf27ZPzJgDPTB61yt54xvpkiW98g7MNG6qQVPTn/ZP6Vs/FC88q4tp5kLZt1aNeQefX6EivMW1ULcLNLAWUrjrxkEdKzULm/tEkke46B4yF7YELpt1ctGvzCBNxPtzgV1WlX0Gp2SXEMU0OeGjmTay+xFeT+EPHFrb3hhl2rCQZM5w4AHce/avVtO1jT9ThR7W4Rww3AE4P5UcrRm5JspKr2t3LG2Qu/ch9q2kbKjd16GoLqET7X6Fe/qKWJgARmoV0y3ZosbuajkICE04dc1Tv5vKhLEnA7DrVkmbPeCGVpA6lgCQp46Csp/iXoMdmxllIu1U5t2BDE+memPesnVbq4vJ54YHB8yJlCqp3ZPA6459Me5Jrz/AFbSXt7kqAohAbbLjiTsV5zg5+lXCKIcmiTV9Zu/FesXF8c5KfZ7eFeME9APfPNe2+HNNTSPA0FkWB2W7FyBwSckn9a8j8I2Wn6vcwXEXmQzwuBFEmDvY/xYxyR168V7jMDHo0mB8y27cD/dq5diEVfDKLH4XsAqlAI846fxE0/S8wXuqWpPCziZP92RQcf99BqdozlvD9izgFmhUnC7RnHYdhUMMrDxXNHnAaxRvxDsP61JRrHio2xzk04nioJXwKTGQz9OvHpWZKxBIz3q68m4kE8fSqkqgnIrJloRD0BNTw8mqwQ4yT1q1EhUDBpoGW0Hy1JjPpTFGAKkGKtEjDHu7VVvITsU+9aHGMUyRQ6bTScbjTsZYQ+3NNZD19OtXTAvftSFML04rPlHzFBUG0knnGKr4KqeTWlIigHHp6VQY4AH4/WhopMict/ex9KruCDkmp2cEsBVWQ55qS0ML445xUUjk9zTWJI4bNQmTjnnmkVYfk+v60VEHBHSigR6ZilooroRzBRRSZoYC0UUUAFJRWdrmrw6Ho9zqE+CIUJVCcF27KPcmhK4mcf481K/1TVLHwpo0skc87h7uaP/AJZR+/8AOoNB8PabZ+IZvD1gZGgtES4v52OWnlP3UJ/ujqR9Ks6cdR0Hw/PeSwfafE2rSGVYOpBP3QfRVFWIr20+Hng37TrEyTajIzSXHlnLzzuckA+nbPoKvpoI5v4s+P47Ozk8OaaySXE0eLqRTkRKeij3P6D61wXwvt2uPEbjA8pI98hLEEAHHA784rmtd1W51/W7rVLoKslw+Sq8BQAAAPoABU/hq8vLC+NxaOUeMZyRwQex9iKbXugnqfRM2qWljEheQbWYKCPX/IqG8v0vbZvstwITn/WYDAfhXP6Pq1prFsZJEVJEwJEB5B7Y9q2LZbHDLlWD5ypPXmufY3RkXek3MNxDHGZb24kPyswxGg9Tj61rWelWulwrLIB9oO3fKVJJPpWq/wAkHmRRb2AO1Bxn2rGmXVL9389obe2IwCQcj9eaTQubUvPeG4YQ2qh2boScAUtno0Vq8k80pkBwVR8bRjvj1pIp7TT4I4FbLbSS7d/es+/1aFyVExYnAKR8knsOKnYu1yTU9TgLOisdsX38EAY+vT8OtWNB02/1CzjkmiksIGYkqzZmkTnb7KMfjWPqvhLWbvQpbyxme3vY2Wa1t1b7wHUN/tH07V2fhLWY9e8O2moLgSsu2dO6Sjh1Poc/zrWMerM5SWyNeCGOCJIo1Cog2gDsKp6npovVimjYR3ls2+CX+6e4P+yRwRWjijrVmZR0zUE1C3MgUxyIxjljbqjjqKvViajJHot+uosQlpcssV0f7rHhH9hnAJ9xWpNeW1uwWWZEZs4BPJ/Ci1wJ6Kp3GqWltai4klAVhlB0Zz6KDgk1zqeM4y8rXJihiBCpGgMrt+I4P4fnRa4XOuzXN+INVkeaLSdOYG5n4ZwcBF78+tZc3jG31CZrGyW4uLpiUwy7EQn19au+F9Ks/KmnaQPdMSrcgFRnH3eo6fXiqSsJs19PitLWOO0tsM4GWYnLHHU5p16Bb2c1wcBwuVUnheDRDZLbDybdyZhy8r8kqT0/z6VauERojuA24PWkM868fanC3w4jlFr5puGSBWIGY8nIBPbpj8a5KaxFnbRWaeGrQyKquh+07yM88kgevauk1nU7G80m/wBMkhDoJ0ICNwwLHn88Vg+KPGMUbQPFaRvtAVWU7cYHQ+9RJ9EaU0r3ZBceGH1KBZjoLQS7SubacE7enQgVzkuk634dj89Y7uONB18sj1HJ5BzwevWvQvDOvf2oA7pcRFcHDDqPb1ruHu4Li28h4GeOQENvHApKpZ2Zc4xa0OY8AeMH1TRvs9yWe5tgEdmGPpz34xXa25EsYkBzzXm2kWieG9ZmBWNYbiTBD5/Aj35r0GOVYbbe7LjFKT1JitDQ3gLmsfV5A8Pl4Yhv7o71EdUWRwAWK/dOBwD7mgqJG3knOPWkBk2doz39xNOrCFVGN3XI57f56VkeINMuJ9Ru7WxgW5Z7VJnhY43H+IL6HGDXXrCILC6kbnf2Pc9Kz9NQXHju7lUsVhiRCyngHaOK1gyJHLeFP7Jmv3htEOn3scheFGjwx+X8vZvb869S0nUItTsBMgxkkMoIIB79O1YfirwzHrFgZrRRDqkP7yCWM7GLDnaSPXFZvhee38QaVGyE2WpwMUufI/dlZB/ER0IP+NNsmx2csiwxhFG1VwOB0rId/L8cW6FgS+nyD0zh1qBb3UrPKapZTXK7s/a7GMvnH96P7w/DNZkuqWWq+ONBvtOvYpYljnhlCnDIcA4ZTgj8RSA7ZsZqvMmQcVZ28f40hXtQ0BkSRlT0pm0Z6c+taTw5OaiNvk1nYtMpiMEck5q3FHhecCnC3wc4qZI8DmmkFxAnToRTlFOI7UAVdiQxSbQOadSHpRcCMrzUbDC1MT+VRNikMrSn5fQ/zqjLGR17CtEjpVeVeMGokUtDHkJQnpVd5ODxx6VfnTGTzmsubcuQVINZs1iQOwHAGKru/OcZp7HIPJzVdsk0JXKNqz0K8vLZZlKordAT1HrRXURSeRa26Y6RL0oq+Qy9ozVopKWtDIKMUUUAFFJmkJwaAIL69hsLKe7uZBHBBGZJGPYDk/pXk+ja1qPxK8Z2ztAING02Tz/LIzu/u7vUn9Km+K2parqer2XhHTEz9qQSuoYAynkhSfTjOO5rvvCPh218M6Bb2lvDskZVedj955MDJNXayJ6l6bT4FvH1LazXItzECD268e+a+Wdb1C41TXry8ujIDPMzEO24r2A/AcV9W308dpZy3EwJijQs+0ZO3ucfSvn3xt4S/sO8S5tCZdIvPnt5s5AzzgkfpTjYUjz58rweB61Ytrxoh5fzCNzuwOCx7DP1rUjFzDZzW8NvC29i4l2/NjHI9xVHzXRoXe2i8yEDDDIzjpkdKpolPU7DQpPs10k8uY9qjI9f/rV10VzaOxdJsYwSCcY968/sbqRke5lUtvxIRjHP3Rt9QB+pqxDrFvJatNuCsrbSMZyP844rGUDojLueiW3ijyg6OySoCRleGAHTjv8A/qq4mt2eo28bw3UbAqSqs4BPtjrXBRSoVVvKQcZxgcf4VEmnNdTRpaxBZ3fKBSRx3/CosU1bU2NYlvk3wW0vmSHOwIc8+57YrpvCOkvbuspfzZ2H7x+wPbHtTPDfhK5ikea/lErvjIyTj6elegWVklsg2jn1qlEhyLaIAgB6jvXFRxHwh44coAmj664zgcQ3QH6BgPzruBWZ4h0aPX9EudPlO0yLlHHVHHIYfQgVRBp0orB8I6rJqmhotz8t7asba7Q9VkXg5+o5/Gt4UmBDd20N3aS21wgkhlUq6N0IPrXmp0G8tpr2C2v5odR05XljZiW+0RYJU+5GNpFeonrWPrenvMIdQtAft1kS8Q7Sgj5oz7EcexxTTsBxMHg7xH4hvYbnX9TZLVokPkpwSDgkY7dBXd6doWm6ZEqWtqikD77DLH8TU2mX8OqWEN5b58txypPKkdQfQirZzj1quYDzm1tvJv71dPXdeahOZXZusKE52Z+uTXb6VpcWm2qqqJ5xXEkgHLfjVezi83XLyYqPkAVcjle36nJrX7UmwRAyxWxllAw0jbm9WPQf4U24OIm3cgDn3pksnm30cQwQg3t9ew/rUkuQp4JGMcUmM8Y8Q6umn61cyxgC3kXy5ABx1xnHfGa5iYRyXqlihQnA3jua6Lx9bSfb5jbmKNcFpt4BPHP4dBXmlxrPmeVK8ShsHkgbTTcLoIztoe1aHdW0Uca7Yiingjpn1+tdX59s0ZbzAe9fO8PjC4ht0RDhVGAq9BXQ2/jmRrVEabAIyTjPFZOkzX2kTvdXubX7c888p8qHDBeSCAfSnNrJvDHHbMBuQOGZsAZBwAOp6Vway3GqrbMu4RMwG5Ijk54yT3HSvQND0j7UYZP+WSDaEaPByO5Pc5quWy1I5r7GhptlI0caSMTt+YgfKM/T61sLHhgp59cVa8mO3j+RQDjtUcKCSQADvk1BSIdXz9kit1JG5gxx145/pUPhQfvtU3cyLdbWOOvFXNUtjNaF1yGBOMem080/w9ahDqMoUq01yzYPpx/jWq2IZrFc8d64q+sxoPju21SMCO01LMFx2XzOqk+5rsBf2h1E6d5q/aggk2H0NR6xpMGsaVcWMy/LMmA3cN/CfYg0rBcht2n+2XUdwwI3boiBghff3zWbrPg7Rddna5ubcpdsAftELlHyOn1o0K4meK0juGeWVLYxtK6FS5U4JweR+PXrW92pPQDjbK41rwhcrb6nM99oZ4S8Iy8Hpv8AbtmuzinjuI1lhdXR13KynII9cio2AYFWAKkYIPcelcyPCtzpodvD+qz2q7twtJv3kHr0PI/OmmKx1hHGaQCueTxHPp8J/tzT57bZ964hUywn3yOR+IrbtL62vrZLi1mSaFxlXRsimBY20mKeOcEUfWmBGRxQR71L9BSFQecUgI6axqRlxTGpARM3HBqJnqZl4OBiq8hxxxUspDc8ng1G4BzgYpN+HPcUhcEcde/NIZSuExx3rMuSCD/WtWc5+tZVypyc1nI0gZ8qqoBz+Aqo3B3E1ckKgGqj9fmHHShF9D0SJEntoJN3WMUVF4ekM+iQEEfIChyPSitbnM4mxRRRVCEopaKAE701u9PNJimhHjPxCjn0z4oaJrFwdlkXh2yjoArfOD+ea9lRldQyMGVhkFehFc3438LxeKvD7WZcR3MbiW2kPQSAdD7Hofzrnfhz4tZgnhbVYXt9QslMabz/AKxV7fUD8xVPVCsejkZGMZ9jXGaZYWt4us+FL+IS2kMhMKt/DG3zDB7YJ4rtK4TxJ4kXwr4ztLm4t3WwurcpcTCMkbgcrg9yBnIpIGc/d/BqdbtvsGshLQnKJNGWZR6ZHFYmo/CLV4XzDfLJnnIiI/GvcLO8t7+0jubWZZoZBuR1OQR+FT0+ZisjwhvAfiB7AKb+2MiH5UaAIV57MAMVnnwZr9kquNPiuZlYlXhlAIz2wR719CvGj43KDjpkVE1nCzbtnJ7ClzMdjwa00fUXnjt30K+RmblyoKr/ALXB5rv/AAz4KuLO9+338xkcghI9oURg8c+pxXcQ2kUDFx2z+FLBeQ3O8RMG2Haf/retTa5XM9iSOJIhhVAA44FUtU1mz0iESXUoUN91RyW+lZ+reJ7exmaC3/ezK2046A/1P+c0mn6P9tlTUdTiSW4zmIuMlF7AZ+7/AJyTVWEN0q517UtSW8lEFrphX5YGjJkY+ue3rXR1kadq/wBv1a9t4kbyLYKu4jGW5yB7cVpXNxFaW0txPIscUal2duigUmByWvo/hrxLB4mhYrZXW211KMDjH8Ev1BOD7GuyRgyhgcg8g+orNZLLxHoRjlj8y0u4sFWGOCOK5zwRqlxbXl54U1Ji13pv+okY8zQ/wn6gYpsDtzSEZHrSClqQOdZxofiBFSDbY6ix3OvRJvcf7X866FztUk8YqG7tku7WSCT7rjHTofX61naXePcW8tlOzfarY+XKXGCw7N+I/WmBpwRBFJwNzcsR3NNu7hbW1kmY4CqTUqjaoHoMVl6rAbySG26qzEuB6D/IpgQ+HxLLHPPNIWlZuRjpnn/634VoXjMkBCgsxH3R3osbSKxiMMShV7YpmoXcFnC0spAx60mB5L40jBhmMhYggqQeAOcnHvxyf/r14vdSEyOJVyuSVODyK9X8XXz63fSi2hlkRBj90CFOOcse/wCYryu/t5kmH2iYtJzvBYkj8e1adCGUZCuQqqyjHc81qWFm9xKRskVSPTOBjnJpun28BXzpFLEHgN0Jx0zXW+Hba+bVGjs43EcmCY8YB+pxgYo6AtWdj4P0uFLUM0ZchAiKx3Aqehx3xzx716dYQLbwJHGm1VAABHQVm6Ppf2KJUz5hyXeTbtyx746YHpW3jCEisJM3SIJWLMRngVNbRhV/2jTUjBYZ+tM1K+Wxt9ynMr8IPQetKKuJstPNAG2sw2oOc9Oh/wDr0+xYE3KjHExGR06Vk2MZm0+4MhA3D7zc4461KL6Ow0TUb2UgLE0hA6EnoB9c4rRIm9ypoiHUvEeo6sVzCjeRCTzkrwSK6kgelYXg+BoPDFoHHzuDIePU1u02IzfsUFrqUUkKBPMD7gvQsec1aZcdOlOuF4RhnKMDxUm0GkMrHOKTHNTMuCetMwM8dqhoaY3GFwQMehrmr3S30Hz9W0OJmx89xYKTtmHfaOitjnjriumNMcZ6daNh7mZofibTNeizZXIMyj95A/yun1FbikMP6GuW1fwhpGsO08tuba9I4u7ZikgPrkcH8a5GXXvEngbWYbXU7p9S0t8GOSRRvKDrg9dw9DnPaqTuJ6Hq56GnDqSKqWV9b6hZQ3drKssEq7kdTwwqyM4+tUIU9KjYU+mk4oDqRtVWUgDnFWnxiqcznBFQxoqvJ16dajJ+U46n0okPOMd6jyMZzUMsazAms+6Uk5HUc1cdsf8A1qqTZYHJzUsqJjzMSSOlVmOD1/Gr1xFkAjGfWm2WkTai8iwldyLuw3GfahK5pdC2mr31lCYrZ8Rk7vxoqrNZ3EEhjkhmDL1AWinqToer0UUVqc4UUUUABoFBpKXUCG6H+jSey7h9RyP1xXBfErwidRsG17S0ZNWtV3kxEhpEHXp/EOo/EV3t3/x6Sn/Z5qXAxV3sSec/C7xVrXiSK6i1GSCeG3VQs3SVifXsRjvwa7rVdIstb06WxvofNhkHI7g+oPY15xr+nTfD3xIniPSIs6XdPsu7ZeAhPPHpk8j0P1rptS1NrnTrHxHo1001t5qeZDuO11J2njsRnnjtTfcDz3xF4O8QeBrf+0tC1a7lsgxMiodrRjPBIBww9TgVk6Z8WfEVih8yZLtickXALDP4EEV9CSRrLE0ZAKsMEHkEV53q3wc0W9v5LyxvLiwLnLQqqvGD3wDg4P1pqS6iaONi+MPiq9lEcNvpqtnosDH+bV6Dpz+MdTsVnXV9OV3AyI4AVTjPfJz259KxbjSfC/gyCMxWr6k7TCN23BQnc5I7+1emWyxJbRmJVjjKAqoAGBRK3QEczotp4gS5uZdc1dJlJwiRrtVeeOMAdOvWuE8ffEo2LtpPh2QIV+Wa8U5b3VD2+o/CqnxF+IFzqc8+k6eRHYxNtd1OGlx157D+deZQ2l1qdx5FpbyXE7fdSNC2fy/nTS6sGz2L4XaJdazAutai5MCkhELEmVweWOeg9gfWvSPEGo/2VpM86bTMVxGpOOfU+wqTSdPt9C0K1sYlWKG1gVSTwOBySfrkmvNPEfic65qhggkRLGFj5bsp/eH+8R6DsO9Tq2PY7TwXbTLprXlxMsk1wc/ISQB+P1rk/id4jknkOgWZcKpDXLqOGOMiMevUE/UV3kDQaV4ZWUP5aQwb2kkAznGSSPXPb1rz34eWMmv+ILrXLqMtZws3lCYhy0jHJJ9++fcDtQt7gdb8PrbVLbw+q6pJKW4WKKTH7tAOMY9ffmm+LLI6bqdj4stYmaWxPl3aL1e3b7x+q9fpmuwHSo5Y0ljaORQyONrKehFJvqNBbzR3EEc0TB45FDKwPBB5FPPWuS8OXCaPqsvh43G+2bdLYMf7gPzR577T+ldbSAK5/wAQ29zayR61YqrS2wPnREf66PuOO/pXQUEZGD0oAr2t1FfWMVzbSgxzIGRwOxpIrcpcvO7AswAAA6dyc9eeOPaudt1fw3r7QEgaTfvmPn/UzHqPo3p6/WupJ6UADcMDWdd6et5nzWYr2TPH4+taLdKhmmSFN7sB7GmB5z4os5bVHtoEIi25wi4Xk9680utAhlcQIWknlflskbjnJ9sAA/lXsuuT3OoQvDFB5Nu3DyyMPmBH8I71x2mRiHUpLJLeR5tgKM6kEjoSfb2/wqlKyJaOf0jwhNcz+U8iKkSCQLGDtdznHU16v4d0KGwgBKLu2YbCjJyO9WNI0yK0soYgm6QRqgJ56D/JraSFYl2gf/XrNtstJIjAwAQOKQjJwKkPPApsskdtFuc/QetRYq5BLPFbhlOSwGcf0qmtk2pSmS4A29hT7eGS7uWlcfK3QVqyslnaPJ/cXOPWtESyl/o0NrdW8R+ZRySevSufvLX+3B/Y8MqqEuzLOBztXtj860rGJjp99cTqzkxsfc8dKteGLP7Po8Ekqf6S64dyPmxnOM96dhGzGixRiNBhF4Uegp46UgGBRUsCObmIjOM8U8cKBSPnAHvSmmAhHFRkd+akPemnjk8n3oGRkVGev0qOK8We/u7RY2H2cITJnhiw6AVBq12bDSrq7QAvDGWUHoT2z+NS0NFphlTXM+M9EOveHJ4Y0DXlv+/tvXco6fiOPyra0y5lutPhefZ55QGQIMAE81ORtYN7ilsVucD8JdTR9P1CwBA8qbzo1Lc7W64H1H616UG6n0PSvF/G1lceD/E8Gs6S3kx3WTgfd8z+IEejdfavTvD2txa9odrqUS7BMmWQn7jjhl98Gqk+pCXQ2QeSaaTQM49qYWxQA2Rvl69apS5Jzn6VNM5qu5JGc1JRBIOP/r1XIAHWrLYYGqzc+uKzZSIHOD0FV3bgfXNSSE5qnIzZ9Dmp6miI5ct0wRWx4XVlu5Se6f1rHVvXr3FdH4eQKJZPYD9aqO5M9jcOM84/Gism4ld5iRRW3PEx5Wb1FFJQAtFFFIApO9LSE4p2ApapMsGnylurDYvuT0q2n3FJ5wBXn/irX1tvEMazSOlvZurFVGS3fgdzXfRyLLEsiD5WUMPoRmraJuVdY0yDWtHutOuFBiuIymfQ9j+B5rxjwLcXlrPrOizzMqrbyM8J4/ext8xHp0Ne5jAz6V4V4r1KHRfitc3NrCR5RWS4jIyJCVw+PYj9aa10A9cufFWlWdpC/n/aJpUDRW9sPMkk+gFVYYte16TN/Cul6Yw/49lk3Ty/7xHCj2HNXtE0zRYIl1HSbO2iF0gfzIlxuUjt/wDWqLxXdX9hoE95pjILiAb9jjIdc8rj19Pep62GZep6JDe63YwJEotLXAWML8m48k+/Ayc+g9av+MtWGk6DKIiyyTKUDKOI1x8zfgOB7kV5bJ8Ur0yLeWmnxpKA0RlmywUnBOMYGenvxWPca74m8azGyjR7ty6q3lJgKM8A46DIz+FWo9WSzP8AD3ha+8Y62bOzYRW8Y3zTSchFz+rH0r33wx4T0rwpYiCwjzIwzLO4y8h9z/QVX8JeGo/CfhtbdUR7t13zsDje/pn0FcF4o1/XJdcmNpczQoqlPLjPQZ68Z/OluxrRHZeNfE62Fm9jZnfdSDDMQCFHf8f0HevLPLuY4J72NyGtk87JUNg9uvHUip9Lsby81JLFEZ7md8DzM8HqSe+PU16JqeiafoHgrU7aSfM00WJJ1TczEngBfxwBV3SVkTueUTeN9c1fw+uh3VykqSyZaZhh8ZztY8AjvXuHgizgsvCWnpAhVWi35YAM2f4j7kc/jXz8NPiE4YrN5OQGHBcY+904655rsY/iBqWnmztbe9aXT7Z0wxiCO0fHyt9BxScdNBp23PchjGT0rlfFfiE2LW+lWhP2y/YxpIvPl9OSPUgnH0rlb34iXmoeJo9P8MwtfecqAbvugdSQOx7Et0xXYaFoc1vM2p6oY5NRcYG3JWFfRf6ms7FDtY0dW0i1htH8u+tSGtJSM4cDuffvV3w/rC63o8N5sMcpyssR6o4OCKvRrKzl5CB/dA7CuamA8NeIxeM+3TdRYRzA8LFN/C2e27pQB1eaKac4zSBu1IClrOmR6tpk1o4I3r8rA4Kt2I96o6Dqsk8cum33y6lY4WUZz5i44kHsefxzW6K5XxLp8ljdp4l09Sbq3AE0YyfNi7j647+wpgdT95cA9qpXEcMaGe4UsUHQDOOeuKmsL+DUrCG8tmDwyqHVh79qnKjBB60Ac/daaXFwsOWaUZGf4T9as6Zo8Gnpu2AzMoDP1OPQe1aoUA5AwTTwo64pAQqirnaOaRv1qVyqAliFA71j3eqMwMdspz/eoaAfe6pBYAhvnlPAQf1rKt2utTvBI/IHQY4qiLWWSdpJ25zz6mut0628m0UldrMMkelO1guTKiwx7V5bp9TVXUyTEkY/jNXFAIMpPA6Z7CqUT/bbwSD/AFaDgetIZHfS/Y7K3tVX57hwg9vU/lWrgIAo6DgD0rHu71W8T2VgY9xCGXP4MP6frWtLJtZR6kfzoES0lFGKQxrfeX606jFFMBMc01yFBJ7DNPqtfSiGynk/uoxH5UAVNNTLT3BOfNK4PsB/9eofEMHn+HtQjzjdA3P61ds02WkY/wBkfyFJeRrPZTxN9142B/KgDnbdmtDpt0PNdJ4RE8aIW+hyBgfjXQueMGq2mgLpcCqT8q4/KrGcjGPrUMpHG/EGxW90ndPhoLdTNtA+bI6nPpjNQ/DG/gk8Gw2seBLayOkq98liwP4g/pXQeJxEvh+9kmtnuUihZjEmMsO4GfavGPAWvf2JrhVt4sbh/Lcv2GflJ+nFVFXixPRn0DHJkEZ9xTZCMVUhlCnHX6VOzBhx0qblEcnOfWoW6GpGYbjUMh4pAQueDUDsMHNPZuTx9aruw/CoZaI5VzjFU5EYHI61cLZIxUcg781JaKflMPfNdJpA2aWzY5Zj+lYZzj1rf09v+JcgHdjVRIm9B22irO0DtRVcplzGpRmkJxTd9aCH0UgOaWiwBmkOMUZo45pgeSfGDSp3ktNRh4BHlbhx8/bP4Vq/CPV7/UdCuLS8bzVtZNkbs+XCn+Ejrj3rsPEGjQ69odzp02AJV+Vv7rDkH88V8+WGpan4N8StNHvWa3l2XEXaVQeVP17fUVotUZ7M+lgPfrXzrpmmSa/8RZbfU41Es+oSC4VCQBtJyB+X619BWF9BqOnW97bOHguIw6N7EV5NoiP/AMLpvpIoCU+1SlxjGwFRk/n/ADpR0ZR63YWVvpllDY2cSxW8S7UReij2rA8d39xp/hueSH+MCMtnG0sQBz68102fauA+K9/9n0awtxhjPdhsHphBn+eKSAt6t4f0fS/h7NaTRlbaOLzJSmN8r9Tyepyak+Gvhufw54a23B/fXcnnGPg+WCAFUn1x17Zp17Bc61qNhYSsqQwWguZAoyDI3yoT24IfA9varVr4otjctpN4PsupRjaYh90j+Eoe4Pt7+lGoWH+KdYjsLcRpOv2okBYQMlsjgH0HGT6gYrJ8GQXF9Pc3E0geAEfMRzI319B6Disi80O5vNYkMNtIGkO9jI+ck8D8+3sDXoGi6Yul2CQZBIHJHf3p7IZLqV3BpmnXOoTqClvE0jYHOAOxrx3QdXk8V+NYrq4vWglmlB+zGPcoChgFUk44HPPc1614isTqfh3ULEOUM8DIGA6HFcZ4F+Hr6RLb6vfzf6UuTHFGflUEdz6+1JPQT3LnhzwC2kau93dS288JRgsaocKTx0PXj9TXDeO/CF5D4uNpo2nzNFdgPGI0OxSeGBPQDjNe6d6TOBQpMGjlfBPg+DwnpOw4kvpgGuJ/U/3R/sjP45zXQTyv9oggjI3HJYHoFHekvLtLO2kdiAQpYA98VxPhnxkdV1qczqPncqgXkIq4GSfctS1YHoPSqOr6cmqabcWjHb5qbVbGdrdjj2PNW43EiB1ztPTIxT+MHNIZieF769utKEOo27w3lsTFLuQqHx0ZfYjmtraAeayNTlbSrtdQbz3t2xFMgYlYx2YL/OtcMHUMvIPIIoAXgmmTRJNA8TjKOpU4OODTugPFAIx9OtMZyegxnwrqT6HPuNndStLY3DvnJPLRt6EdvWuswDzVHVbAajYNGjBJlIeF8fccdDUeiamdStHWaMxXduxjuIj1VvX6EcigRemnit1DSNt9Peq7ahvA8lc57mprq1Fyqqxxg9fanQ2kUIG1Rx3oAoNbT3bZkJA96tQ6fFEORk9yauDgUtK4FR7C2dlJiUFTkYp88ipGSx+UDJ+lSsQKpEfbZduD5SnLH1pgcne6tPdX7JuZQOAoOAo/rW9p9lKbaEO5jTO9vVj2pl1aadb6uJXjk8xyu4AZBJ6fSres3gstIuph/wAs4iAB6ngCqb0EkcdFqp1X4kRXVrJutoHFuCO4AIb6jca9AcAzR9CAa5jwl4et7Oxtb5t32hlyeeMdq6VebnrnC1LAnFLSUuaQxKTNLRQMTNZGvSlNN295ZY4xj3atZvasjW7WW7S1MWNsNwssn0AP+NAGhGMQgZpWUMMHoeDUcDb4I2Hdac3pQwKGmZjtntyc+VIyj6dqsNxVCJmXWJ0J+V1DAVcOeCazZSFdVkVlZQykYIIzkHtXjWpeETaz6tp9lAzXFnL9piGeZbduwHcqRXsYODXNeLs2K2mvQcTWMg8wr/FExwwP6GnF2YNXMvwR4hXUtOjsp2P2u1XbuJ5kToD9R0Ndek4zhjgV5l4o0y40LUk1fSlAt7h/MjdP+WbNzj6HnH5V2ui6vHrGmx3SgiQHZKv918DP88j2pzjb3kKL6M2iwOfao2AJzmkVwyj1xjPrULNtYZHf8qhloGQcnPeoHUZwePepJbiGFMzOEXPBPeq4uhMmVhyuer8VDaW5SuyNwQeDSK4ztPB+lRlZ3bloVX2yac1ucgtJkem0Vm6sF1LsxGKd2H51uaan+ipnPUmsiCMbwB8uTzwK6aJFCLgYGOlaU5RnsRO63HYoo5oro5WYFkmm5pCR60meaAJA2O9G+o8j1qMyUXGWVbI6H6UZ/Cq6yfNjNPLZHWgB+415H8UtCjgv49RRfkvFKPx/Go4/MV6ySQDgjdjjNcL4klk1bw3PLMVLWcyu2F6D7p/Uiqi9SWhPhNqCz+GZdPaQNLazNxu/gbnI9s5rUtreO1+I0r+Thri0YqwA6ggn+dY/w5sbRZbi5VUW7jXy3C9xnIJ/SulvrPUj4n069tYoTaxh45yXwxU+n5Zoe4LY3s15V8ZrHULlNJngtpZbaDzfNaNC2wnbjOOgwDXqwAz1pQoJ5x0oTsDOB+Fkk17oUt3dvPLOsuzzJiTkBcDafQDj8/Wu8ktYJXDyQo7gYDMuSPoeopyoqKAoAHoBin0m7jI0gijOVjUH2FSUtIetIDH8T6jFpmitLIyr5jrEmcfeY471qrgKNuMY4I9K47xNZDxTr1ho5z9itX8+6JHDnsn5fzrrpPkg+RlUKAMnsKYDredLmFZYzlW6U9ztUtnGB1rC8LPKbS9jmJ3w3kkeD7Y/n1/Gsrx/4nOh6eLdMK86ndIT9xM4/PrQkBz+u6zNfrdXN0+NMs8sIySplGcZO3sTwAeuPrWd4N0W18TXNxq06qiSNhIIiAFGemB2wMD8TXK3+uT6vpflrEqWXnBX25AAC4T8cA4H1Nd18MNA+zWx1mYFWnXy7cB+q5ySR/L8fWtLWQj1GNVVFVQAAMADsKV2CIzMcKByaB6dqR1DkIemcmsxmTp9ncNcXs9zlYLg5SItnAx39Kj0a4ms7uXSrnBVPntpB0aP0+o/pW1I4SKRsgEKTn6CuNTSL7T/AAzHPEEe/tpDcQqxJBX+7+Izx60Adp70nfNVtOv4tS0+G7hOY5UDAenqD9DkVY9RmgBwANc9rCSaTqUWuQbjEVEV7Gozujzw/wBVP6GugA5xnih0WRGRgCrAgg+lIAjcSxq6kFGAKkdxTq57QJBp1/c6BIxJhHnW5b+KI9v+Anj8q6GgApc8UlVrmSUSLHGMKRlm9BQA2d2nl8iMkDqxqwFWCI4+VVGSaSGJY0+XvySe9Nm/eMsIPB5b6UxESqEj81wNxy5JHTPT9KxfEDs+nW9v/FdTgkew5/mV/OtLVXJkt7ZSd8r9uyisS7vI7/xvaaYih47Rdzn36kfhhfzpjOkSWCBo7IyosojBWLPO0cZxRbYE0g5JAUZ9a50odU8eCUOFj06Hso+Yt1Ge3auniKlmKkHOOlJgiWiiikMKKKKQCHpVW7/49pcgH5TxmrTdOtVrlA9tIC2AV64zTEQ2RP2KPOCcckdKmz+dUtKkV7FQp4DEelXgB3NA0UPKH9reZnOIuR+NWCpzzwKhEudaMP8A0w3fr0ouHaS/gSOQhUVncDv2FJoLisKzNYtWvdJvbYKWMsLKAvUnHb3rUb1phGBkdqgtHJeGDF4g8EW0F4gbaht5VPUFSQD7HpUeh6aNFubmzVpGV2XG5cAMB1HbkY/Kl0NItG8WarpbbQtxILqFum5WHT8DmtTxDaboFuluDE0XDMCcMPfH86rfRiJzIyHBqDUb8QWqHeiM7BMuQBk9OfwpbSZLuzilDo7EbWK9Cw61gePbN5vBGrLANziEPtAyfldSf0B5rOzvYu5dji2nfIGklPO9/T2FWQ7cZrwDRvHGuaGClvdmaHr5VxmRPwyePwxXV6X8W3afZq1imwn/AFltwV/4CTz+dc9TDTeq1LjXjsz1beSeg/Ghtw5AzXm6/F3T/tDKdNnMWflYSDJHrjt+dH/C3bMyY/sqXy84B80bsevTrWKw9TsX7aB6dAduPrXR2zh4lb2rx9/i5oEODDZ3k3zf7KD+tSH43266qqw6cp0z5cszlZV/vccg+1dOHpTi7sxq1IvY9E1HXZ7K8aCOxaQAfe9aK8u174uWdxqAfS9OWWHYNzXAIbdk+jdMYortMro9qJoLcjPNRuxB60wue2akCYvjjNQNIOgphckE8kmoyCxxnFIZOkvI5qwH4zniqQGcc9KlUkdutAE4YZ6/jXKRxCW31mzHKvHIhH4GunLfhiuW84WviCfKExTOY2J6DI/+vVJkkXgWzWG5mlDOGEYBXsRXdKeOa5LwqRGsxRso2MHHpXUhzj60NgT5pQeajWnjrQIkHuKDSbsUZzSAcKy9d1T+y7DzFXdLIwjiGM4Y9z7DmtInsPpXK6hFPrOt+WoPkQDaPQf3jTW4M0vD9ksFj9of5pZRnceTj61bvzJ9nmjiWNpHGAHOByMVbhiWCFIlACIAorjPF+rPaazbwQTFXeFkfaOVz0OfXFVu7INkaWmXEl3qCRxAqsW1p8dPM2gFc98Ef5xXj3xW8RJrPiSS2tmLW1qPKLD+NwTn8K9NjmPhnwVeXMkqpPMhkVscB3HAHf0/E14jY2bXuqMrtvCZkchSd3T9fr6VcY3ZMnoaXh5LZvDWppcYVkgWRQ/BLgttC/19uO9eseDLa7gg0a3Zk+zRWRmZQP4mJwf58Vxtppltc6LqrSxAyRwxGJsn5dz4P6Yr1uytEtfIjjICR26RjuTjPfFKfYcS3c3UVnbSXMpxHGu5j7VW0bUxqto1yI/LAkKgdeB3qxdW8d1azW8ozHIpVh7HvWJ4S8y1tbnTZgBLazEfUHoaiysM27seYiRZwHYBhjqo5NWGxg9MdKi5af12L/OpsVIzDsgNK1V7EJi2uC0sOBwG/iHsK3cD0qnqFmbu3KowSVTujcjO1v8AP6UabdNdWatJ/rU+STAx8w4PH1oAtjrS0nvS0AZGvaY95bpdWh2ahaN5kDjue6H/AGWHBH+FWdJ1KPVbBbmMbWztkQ9UccEVdbpXMXif8I5rn9phmXTbttt3zxHJjCv7AnAJ+lAHUUcY5FAORTJHZVIQBn9DQAyWeOEZY49BmkgViDK4w78/QdqqRQedcnedxjOWb37D8K0qAIfs0f2n7RjMuNoJ7CuB8LTRRalqty8W+7Vyin+9uZt2fbhef8a7+eUQQySEjCrnngVzmhWtrc6lc6hArRMT88QPyjP/ANfJ+v0qlohEttpy6Pb6jNtwZ23CQuWZi3H4DJ4FTaJZ31pf3f2kgwFVWHnqBnmtDUohLp8yE9g35EH+lTwcq2f7xpDJqKKKQwpCwFBpjdaEhCHmorwgW0h44U9fpUtU9UfZp8xzjK8HOKoDL8PS58+DOduH/PIP9K3F4zXOeHkBvLiTJ4QD8/8A9VdDz6jFIaKTc60SP+eG0DPvS2w8ySe46722KfVRx/jTL3cku6L/AFrr5SfU9/w6/hVmOJYoljXO1RgUgGvx6mowSxxipyPao2Ug5AqLFJnKa7YQv4k026ztldJIeDjdxlfyOa1IZJTbhLkYlC5bPO6jV4QXtrjHzQSbhxnqCDVXVZxbpFdBsbDg+mDQMW5nEakKu0dcKKzxeudyPhwRghhwc9qddSh0Uqcg85zWY0uMnkinYDiPEXgXT72Wa4sALOQnPlDmMnP/AI7/ACrzzU9EvtLkxcxEDsw5B/GvZL12Jypx7Vg6jbrd27RyoJFKlSCevFaIiUTyYY/+sKU49ajZGjO1uCOtJnHNPUzJCenJpmSc1Io3dxUogJGRj86AZU256iirJiIOP60UWCx9kSMM9BUJfC/41HLNjn1qu1wOh6Vlc1SLJfjANC8/WoEmB4B/OrORjHAoTAVD+vFSBs9QMioR14py5J6g0wJD1I5x1rnntlv7zUrVm2NJjZIBnY2ODXQFeBn8ay9Kwda1Akchhj8qaEVPDFpe6fPcWl1b7F4dXXlSe+D+tdQvXFIcCnDk0PcRKp/zmpAahVuakBGaYD6WijNAiG8mMUJwPmYgDiks7VLWLgfM3JNQvIJtRELfdjG449RVuaZYULPxzjA6/hQBHe3aWduZHIyeFHXJrhrvRJ9VvDe8794ZmbsOhP5fyrqhbyahds8wAjX7oq9dNFY6fNIEykUbPgcZwM4/SmtAauee/Ei8hTT7PTgwJjz+JAwP5Z/KuR8P6b9k0t7hnDG6lK8DoqY/qx/KuY1LXbjWr5Z5AxeWQkFucAnn/D6CvQYNNexsrGFw24wCR1I/iclv5bRWq0RD1Z0V/o8Oj+CLucbvPuVQu3XADZA+grtoV3RpJwcoOa5zxmu7wiICwjLoF5452k4/StHw9qsepaZEUI3RxpuCsD1HHT6Gs33LRsACsS6cabrhuSpKTwNuC92UZ/lWz39q5nxXqMK2TmFy01nOm9cHowIwKSAt+FtYfW4bu7eIRkS7VUHOBjI/Gt/I3HFZehQW1vo8AtgBE43ggY3Z71pqPlz3pPcEO7Vi332uy1qC5hO6zmHlzp6Nzhv1/StqoriFbi3eFuFYYyOo/wD1Uih6sGFKKzNLnlKva3IIuLdtjEkZcdQw9jWnQAtQ3VtFeWstvMgeKRSrqe4NSbuKUcigDF0S4+ys2jXMpa4th+6LHmSL+E57nsa2zWJ4i065uIIr3T1B1GzbzIcnG8fxIT6EVa0XV4Na01LqEFG+7JEww0bjqpFMRoAAcAAZ7YoyB3oY7ck1lx3Ul1LKqZCbuD6jpQAuqL9stJIA+yPGWY+gql4YsTbW8splVxKflwOg6/1rN8RzXl3cxaFp4w0w3XEuf4c/dH9faun0yy+wafFbbgxQckdzTYE8yCSCRDn5lIyPpSW+PKTHTaP5VKemD3qKHhNuc7eDipAmoo70UAITUZ608njmo+tMQE1ka86rp5yRkuoA9605GwjH0BNcLreq3FzOke0osTElT3z/APq/WmtRm94fA2XDDHJHbvzW12rnbK9GneGpL941ZiciMHG49AK2Z7oW9m1xIMFVzt9z0H51LGhBiXUTJnKwjav+8epqfI9c1Wtk8m2RW+8fmf6nk1MzLxU3HYf2oPSmlgAMUbx15ouFipe2y3Fu6uoIHzDPr26VkahAJ7DyZBkOmDW5M42H6d6w7y+iiNpDKG3zZCkDgY9alopHMxy+XB9lZj5kRIIb9PwqB5CM+lP1tBDeRTDILHaW7VWdiFzjjOKoOpTncYP97tVCQZzx1qxeHam4DkHJ+lVWkwpYY46c1SGzgPE2kGC5a5iBKSMScDo2a5thjg16TqqySaVdbWwSmc4rgJ7aRCGI4PfFWjCWjIBgDrTxIUHFNZSvXFNJ7UXESGRvU0UwLkUUXA+tZ5stxjPvVYtznNPYbcgg5qFhgY6c1gbkqPhqvQy5HJ+lZo6+1WUY45PFCYM0EbdwefSpAfQc1WjfjgflUysMYq0ImB4zisyxITxBfL0Lqrg/pV/PYdKwtYuJtLv4dSjTdEU8qTPQc8Z9KaJOlyQ3I57ipV6VQs9QhvYlkhYEcEjPIq8ucDNIGPFSqeKiHJp6Y7VQiXNKeBnOKbVXUroWtk75+Y/Ko9Sf8mgRn6O7SavqDk7hngj0yamlla91IQx/6uLjJGef8OP0qLw5EVgmkYffYDPrj/8AXWxHBFAzGNApY5JoAkjQRoFHasjxPKg0a4gMhRpkKAqcEe/5Vs8fSvLfHV9cHXGEUuYvL8pVB7jr/PH4U4q7BuyPP9J8OXs2qvMlsz20IMhfso6ZNew+Drdbi1IuWErwnhX5xnpj2wKf4M02OXw05mXP2rKEDrheOv1ya2tI0caT9oCybllYFcjBUD19auUhJamR8Rcf8IfcMASVIKjrzWX8NrC4s7W5ll3hJIogm5du7qSfwzitHx8x/sq2j/hknCkg+3SuitU2QoOc7FGe3Sp6DLIGQa4XxDa3Oo6zcafZ7d0jec2eOVTjJ/H867telcxZmSTxJcXK5Cm48onsRg5H6CkgNTw9C9toFjDM4ZxGOR/L8Olaq4qvKwjVCOzAVN0JoYIko74qPfgUucjg/NUjMPX7aWCSHWLQt5trxKg58yPuD9OTWxaXMd3bRzQtujddyn2qTaoUgjIPXPf2rB00nSNTbTnkzazkyWjEfd55TP16UDN/ocetCHBxS56Ux+DkUAOODnPNcvdBvDmurexIzWN/IFuAP4JT91vx710xbjIqrqNlHqenT2cpwsyFCR/P60xFwYYccg1CI4rdHdVwOpwKx/DeoPIk2lXbE39gRHIT/Gv8Lj2IrYuVEkax9dxHB9KAMvR9PngvL69nlLm4cFOOFHOf1NbW6kUYXAoIxigQAjBJ7VRhu0GozWrNgq6hcnqWXOP0q7jms6O0guroXYIZ1mLFl7kcUDNQUvakU8UHpSGMJpO1BpCaZJXuiViOB1HSufsNNhu52uJ49w3McEcda2dTcpAMeueuOADVPSdsdgrbgwx19D3pXGlcz9WEb6tpekwIEhEvnyqB6ZIH6E/hTr3UUvdbTTl+ZYf3sxHQN2U/nms6/wBRSz1Ce8A3XHlBIlPd35H5Ko/P3qLSLd7G2e4nYtcT/M5PXnn+dTLa5SV3Y6MTHeWLZqT7RkZrnzfHecdPrUsd8CQM1lzGvJY3ln+TrmniQEVkRz56GrCTMAR6dKakJxLc5PlkEcdjXL3b77nTD/dd/wClbjyGTPb+tZD6dHbRTFHLIWEqq/8AC3fB9OlWmiWirq9t9pt5VCjf95c9iK5x5la3BVuRwf5V11zjaTnOea4zU0S2vz8xAmPTtn/P86a10Gync8jA5GKzySItncZFXpgyjk9KoSj5+nJGPyrRCuRTL5ltMncxkfpXK3FuZrFkjH7xT0+ldUiksRjjvWTcW4tJSeNj9G960SMZbnEToc4OeOxqDB+tdBrFtEUaVMK38QrCHB5qGiRuW9DRUnBopAfWMmeeMY6VCR8wyP1qaQkHA7cGouufSsToBVHoakFRjj3pQcDpQBZRyBTxLgjPH0qoWIGR3pN7DqcDvTuFjQjfPIOalUg8kBh3B6Ee4rLWbGBnirUdwBjkAetFxWOSi03+ztVYQzSxPby7vkPBjz6fSvQ1I6Y5rm9U0z7a/wBrgYpcqmCOzjsPrWvpF8L+ximB+YjDj0I61o3cmxpA9OKeG5qMHntzSg5PtQInBzWJqG+/1JLYconcHpWlNOIYi5/L1qtplv8APJcsPmc8UwNKGJYYljQYVRxTycmmg4oHJoAoa7qv9jaPcXgjMrqMIn94n+QrzHTpx4o10IIVi3MWG7uB7fmfqa9XubWO6jaOVQytwcjPFcdeaVZeFtZtrmyD7p1kU72yB06D0qoktHRXAGieGStuPLEMYC4HQk9awfC8VzfalJei5kSKHAfDZDk84q94zugukiBSQGILe/oKl8I7LTwuLhztVnklc+w4z+S0fZDqZ/jpvOm0yzI+/KWHOATwK66AEQRg9Qo/lXkNzrDal4xiu5Hf7P8AaV2Jk/KueK9fj+VQo6DtRJWsCdxWcRozN90DJPpWRo0X+h28+QTPM0ufrmrmqOBZGLODOywj/gR5/TNTCFIkhjjAVYyAAKkYXgzbt1yMGpwcqDSMoYbTzVa0lIJtpeJE6ZP3h60DJ9hLAk/SpwAB0pAoFJLKkKF3bAA60gMvXLySCERwO6yuQF2dTXPSXL6nbvp9+WEsfzRSDhkcdOR2qSfUWv8AWopFJjSMgJgcgZ/nWoLWJ5SwUbmPBxVWSQrtlnQNUfUbHbONt3AfLnTPRv8A6/WtJs965XVkbw/r0GtxLIbaVRb30achv7rke3PNdVlWUMCCCMgjvUDGjrilHGQaMYNDCmBzniSN9OurbX7WMs9udlwF/iiPr9Oua3oTFdpDdRyMVK7lweCCKlZVkRkdQysMMpGQR71kaNFJpc8mltn7MmXtmPPyn+H8M0Aba8UjHNITTGJz2287j6UCK91JK8bJETGvQyAZPPp71X0a2ktYGj2FIAcoGOWJJyST71oqvRj6U89OKBiqeKUnimAUE0AIaQ0E4GaYWJFAGPrt0YomTap3Lg59zgfyNMiZpNOCfJmQ4JXoF/xqLVIXur1Ixym7cT9BjH55qh4gvTpWmJZ22PtU6kJj+AdC39B7mpZSRl2sS6jqd1euMwpIViHY44/z9KW/umDMgJJHRe/0p13cpo2mwWkWGuAgwOwz3NUYoJAhlmbdLJ8xzzis5eZrApwajIzHzYGQg/561oRzbl3kELnGabDBJcTJDHkszYVexPat3xDYwWFpY2karlQxZscsfWlZPUu9mkU4rnng9q0oJA34471z64GO30rUswCOpzUIJIvyvsJOKrTyhraYL1KmibdnIcgDqKoSSHy5OcnmqW5DJJpswqT6CuY12NbhEDrlQ2R7VfeZmt0AJyBgg1lXjPIMFuAK1juSUpHVhgYx0qhMOUI5weafLMItwdtoAzz6jtRIAeh6jI59q1sQU3Yod/Q5pZAlxEw7N2pHXIzjORgmogwG4DqOKqJLOU8SWklqYW3lkYkCucY88V2Him4RrCOJcFhICcfQ1xrDnrSluQOz7iim0VIH102R0446Go2PHQVI2c8YJ9xUeeOTnB9KyN0NGRzilZhj0pCxPGKheXAxmgBzOAMZ5qB5/mOKhZwxPNMJ4zSGS+Yc8VZjl6Zqip75qaPqM0Aakcxzw3NV9Aj8qbUG3El7t+OwApU+7gU/RgMXXHIuZAT+P/6qpCZvIx2g9hUisCc1CrfKADUik9QRz+lUQVrqM3VwkPOxeTz1q/H+6VVUcYxTMDOSPxHenA00Ik3Zp6nNQKTnrUm7byTxTsBJXA+P9TVL6yswvzoplaTPQHgD9K6nU9btrCIgSJJOR8ke7r9cdq871Kw1DWNRmvpGknSNQZHKBQg9AB25qorXUTeh0HiWd/8AhH7FZ2BnkSMyY6Ehc1p3Mi6d4BiiYH57cJ9Cwyf51zeqyNc6bocDcyeWY2Pr8wQfjgVY+IOsNp5sdJjRWQw73Yk5UZ2jj8KbXQm+tzF8J6Qt/raPMmYoPnI7EgjA/X9K9aXGwVgeGdL/ALL0RGlw09xtdyF6Z6L+FdAgyDgd/Spk7scUY+rLO+s6J5aFo1uGLe3y9fwGa2SAQB2zTHjzcQtj7u78OKm29PrSZQ7AqC6s1uADgBl5DVZozU3Aw3/te2Y+Xl19CQw69u9UL+W/kjKyCQuegCH+ldVTHkCDP+TTTEc1pWmS2wFxNHtYghVY8j3IrctoQCHI57DFNjVpnJwAmcnPU1bACYA6djTbBEd3bLd2skL/AHXUqcda53w5f3UE9xomqTB7q2b9zIQFM0Z+6fTNdDc3UVrCZJnCr05PX2ri9RsLy/sftogMksDieE5+Zkz8yg/Tke496Vh3O2JzTVORTbaZbm1jlVtwdQc+tLyppDHgkGq9/C7QmWAZuIhuj9z6fjU+c4pynmmIq6feNeWqu67X7jH+ferW0H6dcVUCizuCwDFJGLfQk9Pzq7n9aAFU8YpB19qSimId/KmtSig0gIzUTcEnvUj88YrM1kSJp00kM7W8ka71kHQY7GkUgu3it1e6mcrHEhLAdPX8/wDGuFuNZW6WSZU33dzLglh8kSDsPf6UzXdffXVtLOzdo4Cu64YjAZvQA9QOfzFJHaxR3ah48Q28OVU9HYnv7Dj6k1drK7FdsWDZ9qimuyzmR/3SE5Ln+8fYVeuT1otrBppDfT53fwA8Y9/8KswWzXl0kOeXOPp71zTabOiGiNLwvpgaU3zg7Y+IwfX1qn4nl83WGjB4iQKP512dvFHbWyxoAsaDHHp3NeeXs/2q/nn/AL7Ej6dqqWisKHvSuMiUEZxWpbgDAzjj0rOj4IAzg1egbgAisjR7EsoAzyelZFw5RG6kCtl+QwyPTrWXOoC5J6jpVozMmGZcOOcgnr+lZt7IVbgDpV0qEuXUDgkHJ+lZV+SJfatUtSShNGJlnjI7cZPeqdlcGWAqxO+PKnPp2NXd+G+oxWLHK1vqJJPyu21vpWqM3o7l7OcjsBzUAwcg9TStIEk/HBpAMPwcgU0JnNeJEAO0JyK5UjOK9Iv7RbxSh+XPG7GcV59cwtb3LxOPmRippMgYEbAwBRUgHAoqQPrKQ9MHJqBnyPenO6lSQfaojzznNZG4obIPP51Vmbdz6VN3xjmoHGD65oAhzkn3pDj1NKcA9RQVPagYoA9etTRdcH86iQAnpUyDmgC4nIGPT8qTTAY7zUUB6zB/zAoiZV471YtolS5mkAyXC5/AUIRoxA9Tx7VaUjFVo8DOOfb0pd3OeeashltWHTjAoZueoHtVbccdOaVCScmncCffhgRXFeJ/GAEcmn6a7iXcUlmHG3HZT/Wt7xFqyadpk3lkG4eMiNd2CMj734V55omhz6hdxgqfmIIBHAHqa0hFbsiTd7Fzw/pcl7J500rJCmPMlIyfoPUmvVLe0gtrUW0USrEBjHXP19azrDTre2EcEK/u7c9f70nqa1vbNTKV2NKxyv8AY0M3iaKKEMsFqA7DJPOc4H4n9Kr+ONMTUb/TP3Y8zcV3ge68H9a6LTY/395cHrLKQD7CqXiKaO3a1nmz5ULNI5HUAeg7076hY15A+2MJtwrDcD6Y7fpUy5H/AOuq1vdQXtulxbyLJC4yrr3qyBxUsEKT+8Q+mf5U8nmo2OHj5AySB78U7tmgZIGBGaQkZqOJiGZD/DTs5OBSsApbapJ4H1qiJXncgD5Gbg45x71JPIZP3URyf4sdhUtvB5XLEliMfSgCeNFjUAD9KRsKDmlLADHNNVcnJzSAzZtMF9crLdHKr91M8CtHYoQKo2qBgDtUhFJTEYlvdw6fqS6awdVmG+I9R7itdlznis7WLFrmESxKftEJ3IV4J9RVqzvYr2DzEIJHDgdj3FAyQcinYNMfKuPenDqKQDJ4POgZAcNj5T6HtUFhOzoYpOHQ4IJq5k1BLGEk80LgnIOKYFj8aKjRgcc1IKEDCjouaCaQn1oYDDwM5qvMEljaORdyMCCPrUrt83XjFQyH5cjpSuUkef69okWj3Vu9s7GGUMNjkfIRz+XNZPh7ztQ1+7WTc0UShiWbIIzgVr+OdRS3ljkdxuSMhI/c/wCRVHwhptwyHVb5yJG/1UYGMAgjJ/w7U5y9wSXvHSzyfLtGB+lXdAh/eS3JUZRdo+prMuDuOAec1v6LEUsI+xmctz6dK54K7OieiLWs3H2XRZmzh2TaPqa4APkmup8YXOFggXuSx/lXKICT0oqMKUbK5MknI9quxTY989KpMuEzjmnRvyATzUotmqW3KcYrNud2ParqN8o55xzUU0WUznIJ7VSMzDmj3XA4OSuT7HOKxL9WMrZbvXUTxYlQ4HIPPbtXOXyhrhyD+dbRdzN6GU4IU8/SsfVIsHzFGARyfQ1uzLxWVqduzwGRSQE+8PUZrVES2KCXgmiwxKybe/AOKuwESRh/4sc81zd0WR1H+12rb0x2+zNjkZxz3qmZpmmygxAAckflXnWsrjWLvIx+9PFejoSY+R2rk/FWmxIv26MEMz7ZB29j/T8BUlHMBjj7oopenGf0oqSD6kMoIxnmkD47fjVeRgOe3pQr5PXj0rI6Sdm3cjrSP0qPzMnHT6UoYhTzmgCPacknAFO47UhJx7UcE/8A16AJEAx1B47VKo+X1qMHj8KmThaBD1BBGOamguQuoGEjjywQfU0yNjjnpVSIb9ekk3cIg498U0JnQo5AB9KUvg+oqqshxz6UqyEkepp3FYtq4ODTbi7Szt3mkGVRSSKiRsHBrD169WdY7OIkktub68gD/PpTirsUnYzkiude1Eu5yrkEjqMdh9BXaQQW+k2EkiIAwXLN6ntVTw/p62NgDjLt/Krl+d0caFcgyA49cEVpKXQhIuWy+XAqHrjJJ9T1qcMB16dag3c8HNE0hFrKRjIRsflUFC2Z/wBCjx35rD8atjw/OQD9xgDjpWxY4+ww4Jxt4zWN40tp7nw5MIFBKlWcZ/h74prcRY8JRGPwvYg9Nhb82J/rW6D6Vl6Epi0CwjIwVgUEVp59aHuCCRS4BXG5SGH+fpmquqajFYxQeYcNLKqKBz3q0CAOtQSQxzXMMsiK3l525GcH1oGTEmO8weA2RmqcmpOLk2qxMJSMbuwPar+0MQzc/WnY5zxmgCO3iEMeOM9zip896b9elLQITJY5PbpTxTM8YpQT0pASZFIaMcUDkVKKY0jNUFjFndNJsJSXrjHy+pNaPSoZolliZW6EYqhIGAIGBn0qME1naXdyLK1jcRlWjGEcnhx7DOa0XGGzng0hj88UZyuKZ260gPzYoCwxWKOVqyp4qCVGKh1xkHke1SI+5c0CJDTDS5pjvtFMCCYlTWTqesWmm2zS3MqKACQCwy5HYDvVnXL82Gj3V2oy8URKcZ+btXgusard6newWzzGaYkRxqx6ZP8AjzQo31Hex1WkLJ4q8RtqFxBLJZQnOGOVU9gfeu3nwibVAAHYDAqvoGiSaDoEFi5VpFLMzjoxJ6/0/CpJ345/Gsaj1NYR6lRnZmAHUnArtoIhD5EWOUjH51x1mol1CBeOZF/nXa9bskf3aKaCqzlPFwJv4fTy/wCtYaKTgV0vi2I7rWXHHKk1gREYzipnozSn8IrowQMOtV9xBB2jNXztZOvFUnQFuO1QhliOUAHPGOc1I7hoMg9D0NUGJGc+lI0uFAzVXBoWX5mTLbRkj9Kx72ERyHI/KtGWYKAc9wazLx90hBNawuZSRlzHnAqneOscLM4OzoSBnjoTV2Tpn0prBWG04wRyK2M7HCXAD7WB5U85rbsCBbhOOORVa+sPLmeLnp8p/lVnTLcmFZHIwFyMd6voZLc0UbbHx0rH8R/vdIlVPvF0H15rbVMQ7vQdawdekIhhAYDM2WP0U/4Ui+hxQ/CipoLWe4TdDBJIoOCVHeioMrH0Wz+hpVfd2NRuOuBSoMelZnWWATgHj60ZxnmkQg9BU2zvikBDnJ9aaVwQeKndfmxgDioS3HY0CJ4yoAxVhGJHWqSuwxzxU6MTyMdaALIbPU/lVSFtuoT453EH8MVYX0PX2piRAXDsPQCmmJloOSPWmX+px6TDHcXCsYmbYSoyVz3xT046gcGodQsYtTsXtpDg8Mh9G7UlvqJ7DLjxHpyF4orhWcKCMDIJPYH1qDSLGS9uxK4IRDliT3Nc8nh+/hl2C3O3OMpyD716BptqtjYRW65JVfmJ7k9a3aUdjNXe5oKQAAOAKrxTLPcSsB/q22r9aju7r7LayTc5Uce56D9cVFpMfk6fGGJLtliT3zUXKNMNwT+FJPg2kw45QgflSK+M+lI7blKg5J44oQiSILDDHFnhVAqvqg87S7pATkxsRT2LEcevahh5kTLnhgRRcA01wdOtjn/lmv8AKrhcYFY2jTNJpcQYfNHmM/gavq5ByKYFlSeafkBhxkVXWQnOaczn5cnOD2pAW1IxwaUmq4anjHemBKDmlpoNOoAWlHWm08dKBD6KSlqRjdvPWhgNtOprZ7UAYms20mFntyVljIJKnaSPrirsEvn26lsbsc46ZqeaMSKcjPtWPby/YLtoHPySHKHt9KBmkG5OetKcgBqGHRh0oLfL7UDsPRweDVMMbW7MZ/1b/dPpUu7HTrUV5F9otiAB5g5T60hWLm/cMjFZus6pBpFi11cBioIAVepJosrosqrIwD4Py554rE8cgSeH2jbktINo7nrTQbEFzdP4hsLSDy2hW6be0b/e2A8Z9M1v2mh6Vp8SC3060Rk53iFd2fXOM1y+k3Eia/N5zp9ntLVY8nk7l4JP6114uoiqlJAVYfLznihu2gIjuEDKenPesW5iXJIrbkJasy5Ukkce1ZSNY6FDTgF1OD/roP511ztsvV56muRRZIblH/usDXVXsgASTjqCPxFOGwqm5D4gt2n0iQqPmj+cfh1/SuKUsp6ZGa9ChmS5tyDzn5WH1rhbmAW13LAxPyMQDSqa6lUn0Gh8q3SoCf15qUhVXio1Xkn16VmakcqkrkZPFQOCFxVwghMk9elVZcZAHPvQg1M67SUiMJjaWO8nsKoTNlOvrWyycYPp+dZtzGqofatosyaM1uQATmmnAI28kmngfNyaUR5z+VakGTqSbnUkcDv/AJ96radLtaS3HBX5hxx7/rWxdQiRGUr05BrNtYikpbILOCp/z+daJ6GXUunHknjjFYutWyS2JbcAYldsH+I7a2hjy+vbkVi60CYQA+xfKlOcdTtH50DZg6PBpjWj/atRngfzDhUIGRgc/wAx+FFavhjw7puqaW9xdlzIJSo2njAA/wAaKkzPW8fNtanjaMUw8t+NSfw1idRLGO/ep1ZulVgScA0/J29T1oYh7MSTk4xUDccnjNP6sc1G4+U+3SkhjN/I9KmSQ/hVc9vpUuBTYi9E4xmnB/mPPaqsf3alU80gLKsTg96eGwevWmqBx9KQ9aQi5A+BkGp1m446n0qkpKpx6Ub2yOaaFYZdXAvLsWKcBDmQ9eeuPwrUDqoVRgALWbp8SL5kgX52+Yt3JzVvOSfarFYshvVutSduv5VWQkL+FO3HbnPagRZLcdc09cDn+dQKOR9KkcAxMPY96AKemkBJwBhftD4/OrgYlhk1kaAT/ZEZJJPmSDJ69a0wTmmImAOc5pW3EALyc889KSPk805BznvmkMnB61IvAqIgZPtUin5aYiUHj3p4piVIKYC0oJ7UYpwApCF7c0ClpAeaQxaRuBSimS8LQBGTmqV5bRybXMYZlOVz61bFI/IOe1DGiCJ8xfNjPQ/WmF/lOOnaiPidlHTHT8KTOWcdqTKGhvmGetNlulj4ALntt/xqtM7G78ssdnlbsZ75qQgKr7QBtXI46UrjOf1PSr251OC/iultUiII7Y55+ue9VNZu5/EN3Hp9pCVgil3vMTkcVN4hmle9W2Z2MJUErnqatSotpZokA2KB0H0ocgsIdMiisGgt8Cc4PmZOWYc4+h6Vz2m6vJoerC2mkb7FM+cSH/Vg5AAPopG0/hWtYXE0tjM8khZhnBPbisbxJbQtDasYxueU7j65QZpRd9xtJbHePKu35OAQCKoTSjLcHNRaBI8/h2xkkO5zGBk+xI/pVl1BHIqJbjRS8wAnOcVqzzedpkEgPKkof6VkzDnFW7H5tGuc87ZFx7UQepUloOs7x4Jt2TtPUVNrWnLeQi9txl8fOo7j1rOh/wBYB2zW9p7sAVB+XHSpjK7sxzjZJo41nwu0j2pEXK8DpWn4ihjhvx5aBdwycVlxE7Dz7UNWKTurh0IBHTNQyL1xVgjIFV3+8w7CgojdflzWPeyYO3nmtViTwTWZfgFx9KuO5mzM59e/epI+Qcg4pCOv1pSTjr1NbEDZI8g8nnrj0rKKiK6IyMM2Rn3rXUnfjPasjUPluoyOPmFUjKSLMhCjpnisHWOI5JN+NtvJgZ91H9TW2fvuPcfyrlfEh/ey8/8ALBR/4+aYnsb3gyJRoAbOS0rE7SOOg/pRXG2OpXtrb+VBcyRoGJ2qeKKDO5//2Q==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zh-CN" altLang="en-US" dirty="0">
              <a:latin typeface="Calibri" panose="020F0502020204030204" charset="0"/>
              <a:ea typeface="等线" panose="02010600030101010101" pitchFamily="2" charset="-122"/>
            </a:endParaRPr>
          </a:p>
        </p:txBody>
      </p:sp>
      <p:sp>
        <p:nvSpPr>
          <p:cNvPr id="46082" name="AutoShape 6" descr="data:image/jpeg;base64,/9j/4AAQSkZJRgABAQAAAQABAAD/2wBDAAgGBgcGBQgHBwcJCQgKDBQNDAsLDBkSEw8UHRofHh0aHBwgJC4nICIsIxwcKDcpLDAxNDQ0Hyc5PTgyPC4zNDL/2wBDAQkJCQwLDBgNDRgyIRwhMjIyMjIyMjIyMjIyMjIyMjIyMjIyMjIyMjIyMjIyMjIyMjIyMjIyMjIyMjIyMjIyMjL/wAARCAHr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OlooqEUFFFFABRRSY5oAWiiigAoopKGAtFJS0IAooooAO5oooNACHrS0lLQmAUpo7UmcUAFITgU04zmmkjHWmAhNMbk0jMB3qFpRuGfWkx2HZ7elKDxnNVJJH3HBAFEbE8knFSMmeTHT9ajLFhzTZGycelNBPHNSMVxx1oD/ACMM1FLIwU4qk1yUkKuQASP600BDf3HkSO5zlRk1St7lb+YhGJ2/f+np9Kl1UnaG4Kk81nWslxDthhSP96cmQ8YotdDNGaG6bIiv/L2DkBAB+J9aoyi4iu8XGqRq4XIJXIwfTitOJDDbsdxZuSSfWmWsMd/azC4jRwp4yMkUoy7jauVtLvbZLeaG63Msr5JxkY7GjU7EvYbFPz24ypByGjPP6VasrC2aGSMRDLAgsTk5zVYBvMNorASo2FDnAPqPxq01e6IaaVmYF2Ed1eMKAwGQBjDYGf1zRaIzOqjv/OtKbTfKM9u1xbr0cbzhl54ye3p6dKuWekxwRtcPOkqpypU5GfetHPQhQ1JJhBZ6e8V46Asc4J5AqrDqqIjJYEQwt1mkPGf9lfWqHnyrqbSyL5hRMBW5XLkAE+vc4rba2isIDNIqzTDhABgZ9AKy23LKmjSGfWJJJLiSVhGxBIwTnjNaq26PaMhaUKAGYKobdx0waTTZ2Nnh4181U+ZlA6k/dq1MCi3CpKISFGHP8NJyCxkLH5TgR6i0XPKTptrPe6Bu4ZEVBHER8qrjp97/AB/GtouLmM2moxqZDna5GVY9iD61mRWSW9n5yq/mxfLMhbOT/wDXqkxWN27uLVoUTerFwCo6/jTIbJEXd0A61Q0mFZN6yIrQ5Dw+oHOfwz2rUnSYsAhAj5Dkk546YqW9bItIoSwMBHJGPJZpASEUHPXnn2qoqR/2pHJMkkxVGJab5+eADjpTY9XmMn2a8jDlJF/eqMHj1FbEDRGzVnbaMHLH/GlK6BWZmmKOZ5Qyo6BgAMDAGf8A9dOige2Z/wCzZMlD81rIeD/unt/KpfNtbcKzuoMlwFXjOafewRgrcxDE0Zzx/GO4NAWXQgimhaKWaNGhkjP76E9eK0bZYxH5gY4c5we1QGeOeFbhIUdmGDnjI7g+tNiuYIZRCkXlrj92exHp7Gi4hySbL7GTg8Dn61adiBgH6ms+4wbndggA5zmkaYebGGY8gn8v/wBdKTGkM81lc8g/PjFSSFW2soLBXAbaM1XW2jeUmQZYnOM1bgmVWKKMZPQDFS7FjUF7lhEscUecjjmrSu+zDvLuA5YYH6UGTHHelaRABucKTTuTYrS3D7xJgvDjay/xL9atGRZLX5CArDJqtPHJwytjntVZ5VgnzyFU/Mi/dJ/pVLUTLTxKlsIsMznlcH2702CGRC3zKMf3VA/WnRyNOvHyhuWkI5NOuJ1gtHkUZZRkL3pO4EEsiJIQ/mE+z0Viy6pJJIWKLz6UVXKwuj1GiiirMwooopAFFFGaYBRRRQAUUUlAC0UUUAFFFFACUooNFABRRSgYoAO1MY0+o36U0CInfFQPLxxT3Hze1QNGcnmpY0Izsy9aNmV96cFIqQDii1xtlVoyTQVaMjHI71Z25NDLuTBz1p8orkMeJo92Me1DRqqE+lVYZvIvWjJyC38qvuok9Md6OULmFqF55LxeU4PqBWU9y7tk8ncDzWpqlnHCjNGgA4OaxMsu1geh6YzQkJssajOyoUZGPGSeuDnio4oWWDYSTnLKfen72uZl7cfMAetWL3zgqNbJE6gglf4v/wBVTa2haYscjS2xJODjDVQmeVdNlSLzFbIyydvXNRXNzdwvJG1uEEgwFUkjPsaSDVmWGaKeBiWXAxx+dJQaByuWtCla6hlhnVWVVyDnB5qqtgRqTKbgq4bKN1ORU2kHzmuZYX8pgmNuOBzxzVEtPDe+ecyiM5Z0HBPfH8qp7iQ/W2eXWiFChvLVSQMZ4zzVG3nkTzQpOGHOO/1pJ7qW41JpYwd8pICH6YpFglhLeZGyqABnHFXolZiS1uXrSZVUzTEKrzKSc5wFH/160/tj3iGaMfOyssQ64GOTXORXJixlC6DcuO2T/n9K1dH/ANHGWGUb7rg9Pw7VnNW1LTubenQCF9pJ+aMHBPfvVtmSa7njYbsKAwaqM8qxZcE48pjuBq7DeW1ykbJLG0zoN3qeKz1eo+pTKmDfHIhktevJ5T6VmXjyQgziT7Rav8khHDAe/wDjWrL5b2rbnZgT8xXqxz0FZl3Ku+TcPLhWNvPVf4mPAH1qosGiusywB7WGdmAYFZAf4SM4/wAa1rK4KibD7nwDhm4z0/lXM2+2HzPNi2sq7RuOSW4NWrQPdyO24q64wQe1VJiSLaKl5Mz8pIZMkdsCrZkkt9OljLLuCk46j1FFrEwzC5O9ec0l3Bugl3DOVOaylO5oopFdSsttbOwBO/cfrVq6knhKkRmSInDqTj8qrhBFaQogG0c/WnXl3ItuR5bMBgZz7U0xOJegtjawyPv3oBvC46VXj1C1lgZEG50ORu9fWpra4L2QBGWKY4PciuWvCIJmWPKnsc1olzaGbOjvJ/KYLnggFsVUN0kjKeN44P5iqMupNcRhXAyQOR3pIAnzSHO8DAHb60nHTUaepoW91mV8tk5wfY1bSbbMCo/iwM1z6SGIncckvjPrWhDMzMowR82M49qho0RozXciTL8ibCMfSrFzgIOM+hqlNmVVz1PQ066uAEAJ5wAvvUoTRoyTYgT5fm4qjGfPa4V1GCw49eBT5pykEbDrxVSORBcyMWwCeB06U0KxcihljlJEhKA9M0y/ubdGEUjgFjyPQZqBrx0XkcE8Fe1VZUjedJWUHD5PHWhPXUfKF06W85jjjYL16iis3UZW+2v93t1oq7sjlPX6KKDWhmFFFFABRQKKACiiigAooooAKKKKACiiigAzRRiigBRS0gFLQIQ1G3SpKTHFNAQkA1Ey81aI44pjDmgCvs4zTkUin45NBYD+FvypoLCYxTcYJPYChmbjCE0oL45jNAGM0TTagWAzk5NakcTIxLMCD2pRuBJEQBpC8n9zn60AZOv7xbjb9wHLcVzn8J4Y/Suyk3v8rov0PNRmE7dpijKnrxQFjkVLKdwba3oK0LGJZ7Z1uxE4zhW6H6VqmxiU5W2TJ9V4pk8PmQmN4FKdMY6VMikjBurW3sbhJJDKEJ+UKeRVfVY1MYkjvWZG/h25B+hHT8a12sjjbIzzRj7okAJH41Xvm+x2bER7UxgAL0zSTd0PQwdPET3CpK7BW++xbA46cVdvJp4NrWdt+4xlX25JPqagsbYvJHK8QYODgMM8eta09oZ2zIhcHoGc4/Kqk9bglocnvbzmfILnmrkEjSgqxO08c+1X5tIDZ2QhDjgqaSDT3hOdjMduOgolNNDUbGZGVSXyJOAW27vfsa0YZlVDJuUOPleNujVFd6bJPMxCsvHIx1p0FpPHdCY7mz/rAyHB4qHZlDrlkbTbmSG6ZY8fNAexyOM+lJoYCzm6lzsjXOAM/kOtN1EgW7L9mVFcjLCMg/nTdNmVQUwXRhjaRnNWl7pDvc1LvUzGqLDayIOdgdcfN61mag+bNUyCQwL4PBJ9KtzQpLEQlqwyCM7GzVZYBGkStC2UzkMh+bNSopDuyvGhvFcKD5oBfB/lU1rkFJEyJF4x6+uadHst5vMiRlIXH3DUIlWOcsO/VdvFKSuVF2NV7wKPNU+gbmppLkzwnHAcYyO1Yy3MQDDyFGTz71NHfBBhYgBnGAaz5GXzouFTHbou7cF45FTsH8n5OW7e9Y8usvuMYhUe+7P9KsDViE5iPqBuo9nITmiWKfzXVUby1C5KsOcZ71lah+9uzKUxGzYSp5b5JcEwKvOSc8/nUcl8rCPKRjZ93NaJNENplRHBmVFXJPGKuOzWkgyytvXgUxbxYmykcYPqBTnuxNgvGjH3zVNtiSSFtlWVzJtPGDz0zWoiFVAz1rMivjHj5IgM9j2qw2qbThRGMc81nKLLUkX3BIzkgg5GKDErurHOF561ktqchBXcgHqO2acNUlxjcoHbA60vZsOZGncnPlgZJzSCNW3blBz61nf2lIByE3euaeuoEDouPrS5JD5kXMAEjovpmmbSWUKV25yQaqHUQAw8tcnpzUDagx5KhR9aagx8yC+iBumKuQCOmM0VSnu2eUkkA/WitORkcyPaqKKKoyCikpaQCI6uu5TkdKGO3kgkVBYtuSRDwUlZTntzVkimIQEEZUgg96KyrmQ6VcG6Yt9if/XY/wCWR/v49PWtQEMAykEHkEdxQAtJn3paSkMWiiigAFFFFABRRRQA6iikzQIKKTNFABSGlpcUAMC0u2nCg9aYEZXimOQBmpagnPBoAYWz0qKRyCOaieXHcce9VZZ9z4HSk2NIseZ33d6QylRn16VXEgApd+T0pXKsOeUf3sH0qs04P8Q5qRjycrUZjHBHT2pXArzSbT8jnnjOMioyxwyyEMPpxUzoA3BNRunXBJJ9aljM6Vx9pRY/lwuAQOF/ChpJyBiUZPqKZL818RySF6CpCBs+bP1oZSQ0yXGwkSIcd8ZzTQ1x5bMpTeTxkEgCl2jbjJNKq446emKkqxC9xeLEx8uEuPujdjP500Tz+UoZkVwoLBR0q2Y1CEeo71WMYVdirhAMYHamFiu8r3lrJbSuFY8Z+7yOmB6VPbySwKoh25QAA4pFtgQG2L+XSm26A8lR0x0ouJosJqF28zRP5YH8IB5z7/8A1qhea6UlfNVnPPToD3qYxRHjZz3prBF6Zz04PSgaRntfTMW8uZXGcZIxk1BFe3LbtywsR6SA98VO5wcMpGOOarywrIN2xNwPcUIdiV53O3KIfXjH9KqvcyAkG1j56EMKc3CYXhcYwB0quhCDYXLD3FUhNDpWyQ7WgHQ5BFPWZzki3jABwNxFMLRAZHOew70u9R0jOPfHNVdisILoKGb7OAQcDgZpx1KJkXcwzjkBRwaiyhmEiw4C9Txxmq8ZUXEi/dUnOFwefc0gLq6igAbYCBx0HPvU6amjMAkSt/wEfzqg8kaEFizn7oyAabJcx4WIlxuPRRiiwGi9+GAHkcjrmMU7z4NuWjyexVO/pWC+yGV1Z2YjH8X9BSm7fCne+V7A8Cq5WSmbRvQHCCE55PCjFNa8Ubd0eAe+Mfp1rHS4Mj5MhGeAQ/8AWrGN7Z3KCf8AbHX60uUq6LjTjc/7kBBzk45qRLnC5WFSMA9BxWceJHBBfAHJNOTAKgqDu75PT1osCNPz1AI8pOeeAOKPOVjzEg9OlVfKXOCowOeDTZEBDBQM9cZpWGSTrE8pJiGfpRVafIcYY8j1op6knttLRRQZBRRRTuBh3TvpviWC5MhFrfqIJFJ4Ew5U/iMj8K3c1Q1fTItX02WzmYqr8hx1Rh0Ye4OKg0bUBIX065nL31sAJd6bSw7MAc5B+tMRpyxrLGyMoZWGGU9CKxtNMml3X9mSyF4TlrRiOQv9w+47e30rcznPNUr+xjv4PKfKkMGSReDG46MPcUXAuUVnabdyyB7W72C7h+8VGA69mH+FaNJjCiiigAooNJQAtFFFAC0UCkoEFFFLQMKWjtRQIKQ0tJQAHGKryjPSpzTGFMDNnj46VmtGVYmtyZMjGKzpIuefyqGi0ykZMdOtSI2QD/KlkteflpyQkc0rBckK7h608RblPHapEUHrUqqCvbNOwGbLGM+n0qIp0NaUkQI6E1CYeeR0osO5lHTkFw043l2HrwKa0Bx8wyK2BEMU1rfnGM+1KwJ2MJocMMcVIkG4Y61ovbYk/pSiLYCxTH1FTYrmKPklQABUbQDcPl9zxWmIgwJxSmDAyMUWDmMp48A8ZOM9KpoojhTcMMRzWxMoUEcVk3DDdgHpSKWo0vk8k8DFRyLnGDTMgHP+TTt+VJ5oAglRjxkDjg4rNnM0BAKLjPDqcD8RWm5HHGaif506Z7H0xTTGZymQfMFyGHOKUhiPuYHqamhgWKRk3fI3IT+6f8O9SiAIuFyV96bYFRUk83lQEAzx1pGUtIfl3NyFAPQetW9g6d6iJCyhCcOwzn1pphYie3ifOFIz3B6VCLBIxwjZ/wB6tIRnGTjB4HtSNzjHUUXYGYbQKuFQDPcjNV5LR92RswvTI5rYY5PGKYyK/BCntyKFJiaMJrSRsEYGRmo47d5CVxj6jvW40KNJnkgL0yetV/syh+FwMnjNXzi5UZws3UnJwTx+FSpE6N/rCB0HODV0wqP4RUckQJAA9qnmY7IaULRMVlc496ekJRwQecdc1IuBEwA/CnOeV6YNFwsQgSFmwCXbuSemaRreRixAI9waurjcD7Yp5GQTxj0xzRcGjGuVk83pjgUVcuCwl6DpRV3Jse10UtFIyCkHWloosAf5xWB4gsriGSPWtNG69tVxJETxcRZyyn3GMg+tb9IRuGKaEQWN7Df2UN1CfklQMB3HtViuegZtC1ZbJwBYXbFrdycbJDyYz9eo/EV0PQe1FgMzU42hC3sMZeWDJwvUr3FXbS6ivbWK5t3DxSKGVvb/ABFSMuR71z9058P3xvFH/EtnYfaEX/lk5OPMHsf4vfmgDoqKarBgGBBU8gjoadSYwNIKWkxSAWigcUUwCiiigBaKSigBQaXNNooEOpKM0tADaKdimnrQBE6nk1VMfzVePSomTHP8qYFXyOc4pvlYJOO9WwtG0UWHcrBKeiZqQock04LxxQFyMoBUbxjOe5NTsmRycVznijxL/YkUNvZwfbNYujstLQH7x/vN6KOppiuT69rth4a0x7y9ckZ2xxJy8rHoFHes2PTdY8Swx3GqzS6XZOoZbKylKytnn95IOR/ur+JqvpvgaW51SHXfFF7/AGjqqBSkUY2wQEcjavc+/T2rte3NILnOf8IfZsAkmp65IgGAjalIMflg/rWLfeB5o1P9h+J9Z0+TPKy3LTxn8G5ru89DxUEkatk4w3oe9DGjy0+KvFHgm9SDxVAmo6bIQqX9ugDL+QAP0IB969Gs7q11KwivLOZZ4JV3I6HIxReWdpqFpLaXsKTW8o2ujDIYV4xaeINW+GPii70VoWvNNdy8cBODsPIZD64znjBxSWoPQ9YvScEHisVwNxHUCrOm+JNK8U2Jn02fcV/1kTjDx59R/XpTDDgNnrWUlZmsXdFZlBoK/wCQaG+VsY6GmliTxSLIpiqgk4OPWqcMkjAqAV5JyasTJkEk8gVXTEIdmPoBTAmCBcN3/WklnZn8pHG8ckegpu8ooeT7x+6BSCVQzcZcjJI7UASKRuGBnA6k1T1CBnRJ4/8AWx9cdSKle4ijGXZQCcE+tQtdGBQMhougkByQPeqjcRYinWaAMjZBH60gkG481kktazefD/x7yYOPSp7mYCJJACAfmGabiCLxcBxk9aGIx7ms5rzcsTgZJOP8ale88sruTORkbTSsMsrwB0p7LnceORVYS74PMVccHGfrSidm5/ujg9M0APdOO3aoiucH0p8comzgYAI/GkUbVJPTOaBDAvyEL1prffXjHWpvlPA5zTTHzkc46CgYsR+UHPXkVMSpXnrTY1Axn/8AVUmF560AUbhQ0gIJxgUVaaPJzj9KKfMKx7FRRRVGAUUYooQAaBRRQBS1bTItX02WzlJXeMo69UYcqw9wcVS8PapNe28ltecX9o/lXA9T2bHvW0eRXJ+ILe40fVovEVmC0QxHqEIP34z/ABj3FUhHV5qKaFJ43jkQOjjaynkEemKWORJY1aNgysMgjoRT+1AjG0aP+y5H0l5WaOMBrYyHnyz/AA577Tx9K2h6VlavprX0KSW8nlXkDB4JfRvQ+oNP0bUxqdl5jJ5dxExinjz9xwcEfTuPYihq4zTopB0pc1IwooooAKKKKAEx7UtFFABRRRQAUUZooAUGkNFFADT0pOpp9JTuITbSbPen0U7gR4oxTmXNN6UCAgkge9eW/DwQ6x428U6xcOZbuG6aCHfz5ce49PrivSr6/g0yxnvbmQJDAhkcn0AzXinhC5n8Mvd3it5uva2SbXTDx5asxYSSHoBzn1xTA9vK8jPNHGKz9At7i00a3gvb4X14oLTzg8M5JJx7DOBnsBUt9e/YxADCXEsuzeTtWMYJyxP5fWpsMtEBl4Iz6Guf8U6ff3mkSf2dJKtzGCyJHOYt7duR39jxWjPdXVsu4afJNjtBIpP5HHNYl340+yoWbw9rrbTzi3UfruoGZHgzxzB4hlfSr2JrTWIFIkgkP+s28Er7+oqTx34PfxLDa3Fk6R6jatmMu2BKvdCex7j8fWvJvHHia1uvF0GsaPZ3mm30f+u84BCXBGGGPbIOfSvX18bWkfgOPxJcFciIMYlI+aXoEH1P5D6UrWd0F+jOJ+FEK2smuWzxBZo51Vu7AZYYB+orubqRlfGxmBHUV5/8KbiTUtR10yhl89BKxXICksScH8a9AW0ZMqdRZuMDcFJqZrUqDKbjLH5X5PpTTsHXcPqpq88a7mIvhgNxwKY6LwPtYJz6CoszTmMW4vrdc4LucH7qnHFV7R5LgyzSR/LkBEzxWxcIMOsd227GQvlqVH/181io9x5htzOm4Z+QpjNVbQExjSyTyYUfvN2Mf3asylbWIhF3zP8AdUfxH/CpFSOCNmw2evyjk0WlqxJuJCWd+Bn+EelK9yiIbXAiniCswzjsfpUAjjjxbyKNh4Df0rSmtVkUIxPHRgeR9KoXDqkuy4jO0j74ORTTER/Znt3IjUtE/VM8KahvFd4Ix5TbieQO2KvzIghG7gDkYOOP61S+2wABAZGGM5xVJMTaK6wSJF8yEfOD709rYzhP4ME9RzVn7VEy8NLj3XFPUxON/nshHvj+dGoXRIkYWMIB8oFQxQtmTjjGATUphjlKlrpwAcjDVaWNCpAnHXpkVOo7oy7VWWUrhgOnIq28fynHXHpVh0AIIc5zjjnNRmORgSvmY7HHWi4EKQ7ZCw9MdKl8vIxwKmRNoz8xz1zThEcfdJ/ClcZW246ilUcnK5NWDbM3IWkEZB78dcUAQ4PoKKsbAeSP1ooC56pRRSVoznFzRRRR0AKKKKACo54IrmCSGZBJHIpVlPIIPapKKExHK6DNcaVqE2g3gJRMyWcv96LP3fqK6cfd9azNc0+W8tkmtG23ts3mRHqCR1Uj0NSaTqS6np8dyEMb8pLGw5jccMpqwL5Ga5rVL2bQNejv3hD6XdIsM7ovzQuCdrt/sndj2xXSdaZPAlxbvDKoaN1KspHBB60rgSKwYbgQQemKfisDQ5pbGeTRbsnzIRutpCP9dD2we5XoR7it7NJgFGaKKkYZpaKKYBRRRQAUUUUXAKKKKACiiigAooopgFFFFAhcCo5GEaksQoAySemKUuB2OO5rhfEXjywjjNpa211fiRjC7RRkISeMKxHzH/d6Y5ppNgcp4l8Q2E0l9pmuautu7SsYblo2niWMn5dqICMjoSehFHhLQvCt0dYNtqcWv6nNGu178NEpBHQZ+Y/UdOlcZ4pv7vVbYWV1arp8cMhCyXbbWAHGwD+I9Omfyp1j4tsLLw0NF1fRo5nty0dremIZUZz0HzZ/HvVWJudxNpFhpN081jPfaHdxHHnWzPdWjHGSGHVR9QB71vWPjCVbYQa3Zpf25TBv9N/fxt3wyL8y/iK8+8DeMI7e7lt7E3N5e3XJjUrGAB0+eRs5x2ravfEulzaoU1TwbcxbVJa/08lyvrlkADY781I0dXJ4w0WawltdJ1iwebBCxzzlcdcDJ/D/ABrgtT8YeOLe6SaxgmltdoDpbwtIikAZ+fGD65HrWV44sodPtrLxL4d1gyQ3BKPvZQ+M4DBTyed2ePSrOgadperaf9t1fx1cS/wyW6TmHaD/AAkE559hz2o0C5mv42XUZ59O8Z2guLUqSBDGgmifHy4b+fWsC7tJhdRGCK8i0cyIVMzCTywcDcwXoSOlXvFXh21g1qFtBs7h7RlXEc6mPec9txBbP0FY8Ouy2Gsm8023WwZV2NBGTtIHUEHk8jmqEfTejaJpdtoFpbadKGsxH8skJAEoPOTjrT38Mae5BxIGHffXlfgDxnFN4n8qO4TTbGaPLWcr/u2nPB8snhQeuK9qR9yBsdeRUNFo52fwzGr/ALudwo65INQSeHFKZ+1yZ+grp5CTVeRTzgUmxo43UNDkt7WaVbp2KjIyBXOQRzLqkYVi2SeccYr0bUot2m3GBxs4rjbCHN84ZOFBGSeQSM4xQnoPqOhcS3U0RUhosd85z3q9HjucVHHaILq5kXBJIU/QAVYCgDGD+VYs2uRyrlevBFVLmMtA3GSBwCO9X3XAFQyoDE4OT8p4HehMT2Obukl8qKZhkOCCo6AiqaxzyyJHChLE7cgccmtzULRYdPhRc4PJLHpxUmhQLLeQhuRuzx7V0xloYS3Kn/COa0cgQN+YxU8XhjV2OfswUf7b8V3iFQOvPahpT2U9e1RzhynGp4Y1Zjhvs8f1f/CrUfhe+B5ubbHclTXVCRx1XjNBILDqCfWjnY7HPR+G7lWDG+iOOuIiP61bTRZejXKH/gH/ANetQEKc5Gad5uf4Tik5XKMtdFc9ZU+u004aQ2SfNU+22r/nBQQT0oMgByD1qbgZ50uQAZdf++ab/ZchHDxgH1FaLSgrk1XknDdD0oArf2bIOjRH320VJ9oPrRRcLHZUUUVZAUGiigBKWiigApDS0hpMA61zmq7tDvzqkQJtZTi6iHY9A49/WujqKeCO5tnhkAKSKVYe1NCFhcSKrKQVIyCOhqWuY8MvLYGXRLp8y2rEwk/xxHof5iumByKpgUdTs2uIRLCB9qgPmQknHzYI5+o4qTT7wXtqspQo4+V0PVGHUVb96wdSkbRb5dTDsbGZglzHjOwnpIP5GkBu0UKQwBBBB6EHrS0hhRRRQAUUUlAC0UUUAFBopKAFoopKAFopKWhAIfrimmQIpY5wKcVBPOaaeO1MTOb8R6np/wDZdw97IYbSFTvkJK5JGMDB5Jya8I13xhBmK003zI4YpC+ZGJ+Yjbn244wOK6L4yeLmvLxdHswPItXJdh/FJjHT0H9a8gl3yAEgnjGfWrRDZYuLpLu7+0TzyO7Pljjhfoe34VdF7ZPp1xZu3yZ3xyGPc4PpuJ4BrJ8lmClsL70vzwghCPqRz+FMREmd4IBB7ZHNdG/iLxDFpFtY/wBoSw2cS7Y41bb8pJOMjnv39awGV3ctJIWc/eJOSaesZKgNyM+lFhkxmuLi2SFnBgjzhfQ0612LcRF3VAGGXOfl/KmHOMAAD0psYY9AAKAOj1TWLR5LcWzu3l/NnBVWb1we+OhJJrBvLvz7155E/wBac+vOaZsCN1pksaSRrjIZV+XnrzQI63wzqMEmn/ZWggNxBKZod44lP8Ub5/hYfkRXrfg7WbufXYLPSZftOhPbCVxM+Ws2OfkB6nnse1fPdi5jmIYdhkfQ16v8LNcbTra481Va0yJZHA/eRju/uo79xSkroqLPcsbsH9aTy+On41LEyyQq6EFWAII5BzSsKixZj6nCRp8+3rtxXE6TCWu9xB6nIPeu81X/AI8ZjnPyGuJ06Tyr+NAOGyCDU9GMuQMjS3S8/LLkg+4/+tSnBPr+NQKQJ7oKckOM/lTdx75HNZGqLDANn1qCb5YGJz0OcelSCQNgZpZx/o0hxnCkj8qBsxLt2lsrcAlsAgtjj6Vd0EKL9AeoBK+9QX7H+zrQoCDtx0xVrw/E76io4Crknj6V0L4TGW51NttaVlHOOR7VcSDjcetRWyqt64wMYFae0Y6fSosDKnlZ7daUxDj5RVspz3prJ8pH607CuUWhGM4BpnkMRnJGKvKgUYPOKaCp6DPP5UWGUZIRjGMnNMEfqQPXNX5FGCT1xWZMcNnqMVLBE7RpweoPSopLZWUtt+tJHKMAk1ZWRSOuPWhFGK1iSxIXj/dorUe5jRsOQD9aKdgOhoFLRQiAooopgFFFFABRRRQAUdveiigDn/Ets8KQ6xbRCS4sjnB/iQ8H6kda2LK4jubeOaJg0cihlIOanZQylWAKkYIPcVzOkSSaNrMmgTkfZipmsJD3XPKH6VSEdRUdxBHcwPBMgeORSrKehHepM8UUuoGBozvpl22i3DMY1G60kY8tH/d+oreqlqdiLyFXTK3ELb4XU4IYe/v0o0zUV1C23bDHMh2yxHqrd6GNF2ikpaSAKKKKACkpaSl1AWigUUwCiiigApBS0UAFY/ibVv7F8PXt9lQ0UZ2Z7seB+ta/avO/i/Of+EdtbRT80s+84PICg9PqSPyq46uwnoeEzQNf3DzSSNukYliecnOadLoc0cgbHy44yMfpXpXgjwox0+fVNQtyq/dtw45brlqu6v4eE8GIiFYDAPXj0olUSdmKNNtXPHmVQ5ikUlR1I7Ux7RJHygZVPTIya6G/8NXVqx3o3HJOM1TWIoArRFpQdoPQj3960VuhNmjBeDy2ztJ78jinLG0gztwB6VuyWURkRGEjb+g3VImkT3e7yLPAjHQ85JosBz32aUlVUAE89amWzmicbkAyM+tdtZ+F5/LSWW32kKAeMYqG50yIzBY1YlPvAEnFF0HKzibiIjDbcemRVaPd52Wy3bk11OoxLG2JWIjYYAIzz/jWCyqZPlbH4UmhFd1UgHGCpJPFdT4f1F9HlguYG/1bYbHRl7jH5VzM+5CM5OetaelysZ44wcKCpI/GmgPoPwj4ghTUn0HZIkBhW5sd/TYyhmjB7hSePbA7V2TudpIryGS4a48DaPfWUpivNLuEjS4bn5SduW9iCM16bpGppqdj5rARzofLnhPWNx1B/oe45rFmoXZLxOAOq4rjokxfbwpO0HnH867W5TIOOD0ziucuItpkAQAbsZ9ahuxaRkWkm9rk5GWkHT6VLnqAD9aS1iKpJx1kP5U8pgDPY1maJBHjvj/GpZSBbOf9k8U1RngetLOCtu5zgbTk/hQgZW1JM6REe4IIPbpVrw3CZroSl+i5IA5+lRsjXGjQKD5gLAZXjdjtg9K1/DkGyAy4HzDrWy2MpbmvbJi/kwM7VAzWjgVWhTbKzcfMBVnOaZItIw9KCfekZuDzQAz7owarucHOcZp8jyD7oB+tV5HwDntUtlJCyS4Geaqt15xg1XuL0KCEXf8ATgfnVL7fdnIMESj/AHyTipuirFu5RUUMDsA5OfSqEF/NcSOsQXap+8e/0p5uWutylBt6YPQ0RLHCmFx6YHbmpcuw+UhlszNIXe5myfTGKKsF8Hk/rRS52VynbUUZorYwCiiigAooooAKKKKACkpaKACsnX9JbU7NTA/lXcDeZBKOzeh9j0rWopoRm6LqR1Gy3yrsuIz5cyf3XHX8+K0xzXJaoreHfEUOqxkiwuz5d2pOAjdQ39a6xGDqGU5B6Ed/emwHYH/1653WM6LqUetRbjC2IruNR/Cej/UV0VRXEEdzBJDKoaORSjA+h61KAEkSRFdGDKQCCOQRT6wfDQuLNLjSbrLG1fEMhGN8Z6flW8OlDGFFFFABRRRQAUUUUAFFFFABRRRQAV5r8UYjLeaOq4ziU4P1Uj+teld64b4iWjTnSnGM+ayAk4xkA/lxVR3EzQ1AC10eyjIVB5a8DpnAz+tZCTLLJtDc9STU/imc25gUk4MYx04wKwLOdTL5m5mLct2xXLN+8dVOPum1JZW86bZVDAn+Kqi+D7F5/OSPBbknrj86eNQSVvLAO4dTWlDqCx7V3HJODxwKcZvoKUEUbLwLp3nrM+S4zj2reg8N6fAMxwqCTnOK0bRMxhuOf1q0FwAMVsm2YuyMptHiKkYHToKwr7wvExZkUKSSTtXGa7Ej/wDXUMuAh9KNQPn7xJpsMdxNA29GTOA0eQ2K5KVY+QIwxXjIY/hXpPjeFbfUpXCnD8kg8/55rgpogUZgCuTjjmuiOqMXuZLrmLYgJYjlic/L3p1ptW+Y5wMDPf3NS3aqF8tG/eHlif5VHGFBRnDBS3IjXkA9etMTPVPDUltf+BNYsVYPOkLyMvpkFk/HiuytFu7jQbPxDp06R6j9jRpEk/1VxtXlX9CCDg9vpXB/D2P7Fq9hIobbqMMgfeMhisnp/ukfrXReKrnUvEd2/hrw7Ftt0IjuLgcKc84B6Ae/esWtTRbG/wCGPGVt4uspGiiMF3AAZod25QDkAqe4yDV24jPJJPWqHg7wdH4Q0ua388XFzO4eWUJtHAwFHsOfxNa82OQRWczSLMdYsIevJJ6VGwxwOvpV9l9uKrsqk1maXK4RsjFOubdntyo/iJH6GrKRgc8YqyVIhbaMtg7c+vamtyWZWm2s504LIXQAjaM5rotMj8mzhXGPlGQKiT5LcOwAYJyPSr9ugECY6bRg+taGZYjHzM2O4x+VSgk1AnBxTw3PNO4EhIqvLJgnmleSqdy+VIJx71LY0h11drBEznk9AM9ay2uWmVTICp6hR/WluJPOkOQMDp6VGRjB4rKU2aKJG+SeRmgJx15FSEH0pgHp0qOpQ0DnjNMlGFDevbFPYlWGADTWGEAK5PWmwG8OMkmiq8kpV8Bse2KKWo9D0LFKKKK6jmCgUUUAFIaWihgFFFFABRRRQAUUUUAV76zS/sZbVzgSKRnGceh/CsvQdSG5tKujsv7QYdDxvUdGX1Fblcz4r0ae4WHVtLOzU7NgykHHmJ3U+v8A+uqQjp/aiqOj6lHq2mw3aDaWGHTOdrDqKvUmBn6nBMY1ubZws0Jzgjh17g4q5DMlxCsqEEN6dvWpKyo5odO1IWbuVFyS0SnpnuBQBqZozRijFIYZooooAKKKKACiiigAoBzRRjFMBD1rkPHShxpwBH+tYDPqcY/WuvIzXKeK9Fur6a1ntZ1SZZMRq/Kh8Eg/WhOwmcl4x1FW1pII3JMce1gOgPpz9Kz9LSaSUbQdjY5Nczr97qGi6pINZglLM3zyL9wH/OK7LwHrGlanPkusbDpGxA96xnB7nVCrFRsX49NkW4DN90YLE9hWtYW66hF5sQYR7vkLcZ96bJOt9bXO3OySbyhjggcCtTTb60kuPIhCCKM7Qc+nHNQo2YSnoatlC8EQRj39atHg/Smkop5ZR+NZV/4n0fTCq3F8gY9k+b+VdC2Oc1j+lRSKGUiqdnrVnfRh4GLKeAcVfYDbmjoCPMfHmmGUPcmXAiXcIwv+ea8ourVkIfBjj6HJ/nX0J4jtk+xyyAZYqRgGvC9eZUkMe0A5ycY4rWm9CJo5ttglwOefXmnRoZGjLEqpYZPf/CkaVVkd8LgrgFgP8/jUlsyJdw+YdsY2gkkED6+lWQdrJHf3XhjRl08Ol5FPcWrCPqVK7zt/DPvXrfgrTrex8NWbQjLzxq8jkYJYjkH3ByPwrz3RRb6Xd+HLxnT7PLcyTPIvKjhhjjvjFejeELHUbWPUGvAkdrcXLz20QbJjDMSR9Oh+tZSNFsbEikdiTWbMrbuRW061SmiLE5rNotMyJV4yCagKjdnb+lX5YiAe9VWUjPb8KzsWmJFH81TBSMevakQ/ISSAc4FSggsMsPTimgZOFzFt25NXo8GPjp1GfSqK4aMDnGeQKuxkDg8e1WiGOz19KTIOcGlOOfSoiw7cUCGu2Dkmql0/ycn2p7zZYmqkrMynH1rNstIrDg4bOO1KDluajdpB0Q/nTkbnk9azZoiU9MUm0EnHbtSF88DgUPIqDOMk8UkAeWuckDPrTto796gt5pJCS5+gqYMcnOMCqACkeeVBNFISD6flRTA7GloxRW5zhRRRQAUUUUAFFFFABRSd6WgAooPSigAoxniig0COWnE/hzW0mQ79MvHCOhJzEx7j2HX6V1VZ+s2Eeq6VPZSNt8xflcdUbOQR+OKyPB+rm8sH0+4dvt9i5imEn3jjo2PSq3A6bODWdrOmLqlkY87ZkIeJ/wC6w6GpZtRto3VNzuxOB5aFvzI4qWG6jn3KpO4NgqwxSAq6RqR1C1/eIY7mI7JoyOVYf0PatDNYWqRTWGoxarbhPLP7u7UjGV7Nn1GK243EiBlYFSMgg5BoaAfRRRSQwooopgFFFFIAopKWgArG8R38ljaQNFGHkMoIBHHAJNbNch4/kkTSsQkhvLc8f8BGf1ND2HHc8r8Y67BdLBd3ej+TBcO0bFW3L5inkfXvXHuLRLhJbAtAf4QARz+NdV9omurae1aGORJGDyeYmdzDgEj1x361m3cZlTZcKrIgwg5wo9vSkpmsqTOh8N6/dm0azJ3hmPzA/NUevf21prvLZXDoJQPkxxkVreA/Df2iQXMpwvXB7mtDxdYySyFoh/qwePf3rO/vXLcVax5pHrHiu+ulSe+mkVjtI3+vpXfaJoOoXKl54jI8mDlxnGM8cdBXLQeHNWGp2klpemSFtplUMqFD7A8ED/GvUrTTvE+nWVqLLU47qbA81J7YBPfDDmtHLsY2S0JrHwrJG7zoz2twMDKnhuOuPx711FuJFiVZnDOOCcdarae2qFSNQSBSOB5WSD781dPHU0JisZmtpu06U4yR90eteF6rpE91elkVT82NinGfoD3r3DxAWbS3C7txOBg4rB0zQoLa2N0+ZpQpIzyR/wDXq1KwmrnnuieFrPTIxe6tGMscxxMN5+gA6n9K0PFnhzTtX0W2u9OVUm3+X0yxAXJUgdcYrSuXtNYW5uYBIJFTDRsCDgZII9OhrQ8MWkbWsa3JaKMmSdcjgYTHPr1NSqjbKdNKNzAtbSIaD4HjAjJg1J7dmRvlOHPJ+uAa9tUALgAYrx7wHJGw0azbJU6hcyqGAIwqLg/rXsP41TM0RsMkiqsq9auPjNQSjipY0Zky4BPrWfM6jOe1asy8c1m3EWWI7VmzRFTzdwwKdG5/Wm7QpPSkBPHb6VNyjRV22/K3XqKtpIcVRiHAGOKtIuBgnpVohkpYmmknPP50oHHqKOgAP8qGxIp3MiQfO5Cg/rVR5zKo8lOOfmYUk5Fze8AlUHGexp/lNs+YsSewqH5ForuGACuSQRyy0scLL91ww7ZNS4eMcgRr3A6mneWjndsA9KhlDUVgxUoee9RSwyPKMqdmavBcDHAFNJwehpoRVVAp47U5eMknvinDhjUTsckZ4x6UDHjOPvUU3c3pRQB2lJS0V0GAUUUUAFFFFABRRRQAUUUUAFFBpkrbRgdTxTAr3V/FaukRO+ZxlYl5Zh9P61VuRqcjlo7yC3i4wph3t75OQPyqRmhhd2RBuY5Zscn8aqy3Zb5QMenNTzWBIRIbpYyJ9WkL88xQon+NZkmn6eupLdFXe4YBHlLhTKAc/Ntxnp0pJdRiW4eGVgCv3iT0rltV1qC4c29v51xPj5TDGWI9xilzO5pyo9BWVpiscO2KIAMSuBn6CquqtKWtbe0UGfzUfcTjYgOWOfpkfjWLoA8RtZRwTQLAq8fapyC4Ueic/N6Z471rNY2M6tFJcXUyFSsitcsobsc7cZz/AI0+YmxduNV0yRJLWWRbncCjQxL5hI6EHGaytNn1Dw6jWMlnc3enxcwTRAM6J/cZc5OO2M8VJe3Zsba3SzSOGJpFi3BeEB4GB+VbMSBYQWlZiBksTj/6wp8wnEtWt1FeW6TwtujcZBxip6wtCREv9XW3EgtjOrrk5Quy5fb6DODxxk/Wt2mIKKDRSuAUUUUAFFJS0XAKy72wgvdSZJ4lYNaMgJPYsMjH4CtNmCqWY4A6mshbpzrVuxKiGRWRAevY5/NadriPKtX08WGoXMaJtXca5p1Elwqdcnpiu/8AH0Rg1rKYHmru59a56PQni1iMTK6xEoPmXAJIzXOtDv5rxR6P4UsVt9NiOMErn861ptLt5y/mRqyuCDRYqsVmAMBQO1WBcI0e4DgDP4Vas0czb5jjrbS49KvmDlvL3YVuoFdpaBfJBXaVPtVeNLS7RgQGDcjPap7eLyBtzwOgFKCswm7lgkjrioZH/D61JnIzUMoyjVqyEYWst58PlxvhsjDdefxq3aW4isd0n8KZ59cVF5KteYK5UHpV6/iElk0WCFbgheuKgs4zTtMExudoMZu5G4/uof8AHNbWlx2rardGJU+zadAYcAZUsM7h746VjeJNWPhjSo2tFX7bcMQjdSijq/4dqv8AgTbN4HnuI3Z3m8ws8g3FmxySe/OTTpw05mTUnd2OV0AGCTSbqJWQW09zO2e6l1Uj6YP6V7CDk57GvNvD+j3M1l4fnVJXt5obqK43tnarkkEfkK7jRLiSfR7Z5uZQmyT/AH1O1v1BrRmaL5/zzUUgqUnJqN8cnFJjRTm+lUJBk4HetCYcZNUHG1vSs2Wim8J3HvQkG5wcVZxmpUQHmkkNsfHEMe1SBNtSpgDGBTyqnjirsTcrHIPPQ1Vu5ikTlAS3QY96vMoHvVS4AUAY53VD0BbmfaqFTBOSeWOKtlGJ+8QPam7R/CtSeh/CsupoiHfCrFSuSepIzSxujqSBjFJKN2Noz3NNUjZxkDNMY9m54prsQ2c4pG6ZwPWq0jNg8j8aAQrMTJnmomcbsUA4OT6dagfgnJ/OgZY/E/nRVfzCemPyooGd/S0UV0I5gooooABRRRQAUhoooAWikyAKwtQ8XaVZyyW0M63V6ik/ZoTkj/ePRR6k07AzXvLy30+0kurqRY4YxlmPaqtxejJ8sFyqg4B6g8/nXD2qeK/EWpQXfiCC1s/D8EjXPl7h8ygfKDzkj+LJx/KqWk+MbLxJeajbxPLCRh1lTGVbJX15HQ/nSaBGtrl5qttdi4tLUywMCHOfnX8M/wCcVRb+2tRtw9irwSsAD565AA7jnrXS6daTumLycT46ME2+nJ5rSeaG2Q4GccVnc06HG2Xg24e5SfVbsOoBLxx5+c+57D6c+9bM5s9NtGFrDFDjhWUdDRqeqrbwk7gZD91Ccc1xOpX895M9nCCwlbOA4GR6/T3pajSOnfxFGbY+ZciF0YIwbAOf/r1Rg8RxZ863SaZXUbVZNmD3JY/4Gs638JM0qyXXlkZEjEchT3xnqfetO9tbcKkUIZmUkAj+EDv7CpbKSRDqWu37tFGqxIJGVUWP5uSeMlhjP/Aa62LT408uO9vLq+lA3CKRht/75UAfnmuYj00Xd3C3mtbxWpyXMecyeoJ7DnB9fpXRRXq2+qG2EbtC6LJHIq7jIw6qzevTr7VpF9zOS7CR6rHaalJextMtllYL6Bxg2snVJPoRwccdD611KkMMg5HX61g2du1/qd7cSxj7JLbR25QnO9gWLHjrwwGfan6Pcva3U2jXLEyW4DW7scmWHoD9VPyn8D3rQzNyikHTilFIYUUUUgCiijNNagRunmcE4HeuU1m/8rxRpkYZxErZZlAZV5AweOCcjHPrXUTzxRo2XQHHTNYRskWO5nIkke4XAWRvmAGTn86pCZyHxQzHf27ZPzJgDPTB61yt54xvpkiW98g7MNG6qQVPTn/ZP6Vs/FC88q4tp5kLZt1aNeQefX6EivMW1ULcLNLAWUrjrxkEdKzULm/tEkke46B4yF7YELpt1ctGvzCBNxPtzgV1WlX0Gp2SXEMU0OeGjmTay+xFeT+EPHFrb3hhl2rCQZM5w4AHce/avVtO1jT9ThR7W4Rww3AE4P5UcrRm5JspKr2t3LG2Qu/ch9q2kbKjd16GoLqET7X6Fe/qKWJgARmoV0y3ZosbuajkICE04dc1Tv5vKhLEnA7DrVkmbPeCGVpA6lgCQp46Csp/iXoMdmxllIu1U5t2BDE+memPesnVbq4vJ54YHB8yJlCqp3ZPA6459Me5Jrz/AFbSXt7kqAohAbbLjiTsV5zg5+lXCKIcmiTV9Zu/FesXF8c5KfZ7eFeME9APfPNe2+HNNTSPA0FkWB2W7FyBwSckn9a8j8I2Wn6vcwXEXmQzwuBFEmDvY/xYxyR168V7jMDHo0mB8y27cD/dq5diEVfDKLH4XsAqlAI846fxE0/S8wXuqWpPCziZP92RQcf99BqdozlvD9izgFmhUnC7RnHYdhUMMrDxXNHnAaxRvxDsP61JRrHio2xzk04nioJXwKTGQz9OvHpWZKxBIz3q68m4kE8fSqkqgnIrJloRD0BNTw8mqwQ4yT1q1EhUDBpoGW0Hy1JjPpTFGAKkGKtEjDHu7VVvITsU+9aHGMUyRQ6bTScbjTsZYQ+3NNZD19OtXTAvftSFML04rPlHzFBUG0knnGKr4KqeTWlIigHHp6VQY4AH4/WhopMict/ex9KruCDkmp2cEsBVWQ55qS0ML445xUUjk9zTWJI4bNQmTjnnmkVYfk+v60VEHBHSigR6ZilooroRzBRRSZoYC0UUUAFJRWdrmrw6Ho9zqE+CIUJVCcF27KPcmhK4mcf481K/1TVLHwpo0skc87h7uaP/AJZR+/8AOoNB8PabZ+IZvD1gZGgtES4v52OWnlP3UJ/ujqR9Ks6cdR0Hw/PeSwfafE2rSGVYOpBP3QfRVFWIr20+Hng37TrEyTajIzSXHlnLzzuckA+nbPoKvpoI5v4s+P47Ozk8OaaySXE0eLqRTkRKeij3P6D61wXwvt2uPEbjA8pI98hLEEAHHA784rmtd1W51/W7rVLoKslw+Sq8BQAAAPoABU/hq8vLC+NxaOUeMZyRwQex9iKbXugnqfRM2qWljEheQbWYKCPX/IqG8v0vbZvstwITn/WYDAfhXP6Pq1prFsZJEVJEwJEB5B7Y9q2LZbHDLlWD5ypPXmufY3RkXek3MNxDHGZb24kPyswxGg9Tj61rWelWulwrLIB9oO3fKVJJPpWq/wAkHmRRb2AO1Bxn2rGmXVL9389obe2IwCQcj9eaTQubUvPeG4YQ2qh2boScAUtno0Vq8k80pkBwVR8bRjvj1pIp7TT4I4FbLbSS7d/es+/1aFyVExYnAKR8knsOKnYu1yTU9TgLOisdsX38EAY+vT8OtWNB02/1CzjkmiksIGYkqzZmkTnb7KMfjWPqvhLWbvQpbyxme3vY2Wa1t1b7wHUN/tH07V2fhLWY9e8O2moLgSsu2dO6Sjh1Poc/zrWMerM5SWyNeCGOCJIo1Cog2gDsKp6npovVimjYR3ls2+CX+6e4P+yRwRWjijrVmZR0zUE1C3MgUxyIxjljbqjjqKvViajJHot+uosQlpcssV0f7rHhH9hnAJ9xWpNeW1uwWWZEZs4BPJ/Ci1wJ6Kp3GqWltai4klAVhlB0Zz6KDgk1zqeM4y8rXJihiBCpGgMrt+I4P4fnRa4XOuzXN+INVkeaLSdOYG5n4ZwcBF78+tZc3jG31CZrGyW4uLpiUwy7EQn19au+F9Ks/KmnaQPdMSrcgFRnH3eo6fXiqSsJs19PitLWOO0tsM4GWYnLHHU5p16Bb2c1wcBwuVUnheDRDZLbDybdyZhy8r8kqT0/z6VauERojuA24PWkM868fanC3w4jlFr5puGSBWIGY8nIBPbpj8a5KaxFnbRWaeGrQyKquh+07yM88kgevauk1nU7G80m/wBMkhDoJ0ICNwwLHn88Vg+KPGMUbQPFaRvtAVWU7cYHQ+9RJ9EaU0r3ZBceGH1KBZjoLQS7SubacE7enQgVzkuk634dj89Y7uONB18sj1HJ5BzwevWvQvDOvf2oA7pcRFcHDDqPb1ruHu4Li28h4GeOQENvHApKpZ2Zc4xa0OY8AeMH1TRvs9yWe5tgEdmGPpz34xXa25EsYkBzzXm2kWieG9ZmBWNYbiTBD5/Aj35r0GOVYbbe7LjFKT1JitDQ3gLmsfV5A8Pl4Yhv7o71EdUWRwAWK/dOBwD7mgqJG3knOPWkBk2doz39xNOrCFVGN3XI57f56VkeINMuJ9Ru7WxgW5Z7VJnhY43H+IL6HGDXXrCILC6kbnf2Pc9Kz9NQXHju7lUsVhiRCyngHaOK1gyJHLeFP7Jmv3htEOn3scheFGjwx+X8vZvb869S0nUItTsBMgxkkMoIIB79O1YfirwzHrFgZrRRDqkP7yCWM7GLDnaSPXFZvhee38QaVGyE2WpwMUufI/dlZB/ER0IP+NNsmx2csiwxhFG1VwOB0rId/L8cW6FgS+nyD0zh1qBb3UrPKapZTXK7s/a7GMvnH96P7w/DNZkuqWWq+ONBvtOvYpYljnhlCnDIcA4ZTgj8RSA7ZsZqvMmQcVZ28f40hXtQ0BkSRlT0pm0Z6c+taTw5OaiNvk1nYtMpiMEck5q3FHhecCnC3wc4qZI8DmmkFxAnToRTlFOI7UAVdiQxSbQOadSHpRcCMrzUbDC1MT+VRNikMrSn5fQ/zqjLGR17CtEjpVeVeMGokUtDHkJQnpVd5ODxx6VfnTGTzmsubcuQVINZs1iQOwHAGKru/OcZp7HIPJzVdsk0JXKNqz0K8vLZZlKordAT1HrRXURSeRa26Y6RL0oq+Qy9ozVopKWtDIKMUUUAFFJmkJwaAIL69hsLKe7uZBHBBGZJGPYDk/pXk+ja1qPxK8Z2ztAING02Tz/LIzu/u7vUn9Km+K2parqer2XhHTEz9qQSuoYAynkhSfTjOO5rvvCPh218M6Bb2lvDskZVedj955MDJNXayJ6l6bT4FvH1LazXItzECD268e+a+Wdb1C41TXry8ujIDPMzEO24r2A/AcV9W308dpZy3EwJijQs+0ZO3ucfSvn3xt4S/sO8S5tCZdIvPnt5s5AzzgkfpTjYUjz58rweB61Ytrxoh5fzCNzuwOCx7DP1rUjFzDZzW8NvC29i4l2/NjHI9xVHzXRoXe2i8yEDDDIzjpkdKpolPU7DQpPs10k8uY9qjI9f/rV10VzaOxdJsYwSCcY968/sbqRke5lUtvxIRjHP3Rt9QB+pqxDrFvJatNuCsrbSMZyP844rGUDojLueiW3ijyg6OySoCRleGAHTjv8A/qq4mt2eo28bw3UbAqSqs4BPtjrXBRSoVVvKQcZxgcf4VEmnNdTRpaxBZ3fKBSRx3/CosU1bU2NYlvk3wW0vmSHOwIc8+57YrpvCOkvbuspfzZ2H7x+wPbHtTPDfhK5ikea/lErvjIyTj6elegWVklsg2jn1qlEhyLaIAgB6jvXFRxHwh44coAmj664zgcQ3QH6BgPzruBWZ4h0aPX9EudPlO0yLlHHVHHIYfQgVRBp0orB8I6rJqmhotz8t7asba7Q9VkXg5+o5/Gt4UmBDd20N3aS21wgkhlUq6N0IPrXmp0G8tpr2C2v5odR05XljZiW+0RYJU+5GNpFeonrWPrenvMIdQtAft1kS8Q7Sgj5oz7EcexxTTsBxMHg7xH4hvYbnX9TZLVokPkpwSDgkY7dBXd6doWm6ZEqWtqikD77DLH8TU2mX8OqWEN5b58txypPKkdQfQirZzj1quYDzm1tvJv71dPXdeahOZXZusKE52Z+uTXb6VpcWm2qqqJ5xXEkgHLfjVezi83XLyYqPkAVcjle36nJrX7UmwRAyxWxllAw0jbm9WPQf4U24OIm3cgDn3pksnm30cQwQg3t9ew/rUkuQp4JGMcUmM8Y8Q6umn61cyxgC3kXy5ABx1xnHfGa5iYRyXqlihQnA3jua6Lx9bSfb5jbmKNcFpt4BPHP4dBXmlxrPmeVK8ShsHkgbTTcLoIztoe1aHdW0Uca7Yiingjpn1+tdX59s0ZbzAe9fO8PjC4ht0RDhVGAq9BXQ2/jmRrVEabAIyTjPFZOkzX2kTvdXubX7c888p8qHDBeSCAfSnNrJvDHHbMBuQOGZsAZBwAOp6Vway3GqrbMu4RMwG5Ijk54yT3HSvQND0j7UYZP+WSDaEaPByO5Pc5quWy1I5r7GhptlI0caSMTt+YgfKM/T61sLHhgp59cVa8mO3j+RQDjtUcKCSQADvk1BSIdXz9kit1JG5gxx145/pUPhQfvtU3cyLdbWOOvFXNUtjNaF1yGBOMem080/w9ahDqMoUq01yzYPpx/jWq2IZrFc8d64q+sxoPju21SMCO01LMFx2XzOqk+5rsBf2h1E6d5q/aggk2H0NR6xpMGsaVcWMy/LMmA3cN/CfYg0rBcht2n+2XUdwwI3boiBghff3zWbrPg7Rddna5ubcpdsAftELlHyOn1o0K4meK0juGeWVLYxtK6FS5U4JweR+PXrW92pPQDjbK41rwhcrb6nM99oZ4S8Iy8Hpv8AbtmuzinjuI1lhdXR13KynII9cio2AYFWAKkYIPcelcyPCtzpodvD+qz2q7twtJv3kHr0PI/OmmKx1hHGaQCueTxHPp8J/tzT57bZ964hUywn3yOR+IrbtL62vrZLi1mSaFxlXRsimBY20mKeOcEUfWmBGRxQR71L9BSFQecUgI6axqRlxTGpARM3HBqJnqZl4OBiq8hxxxUspDc8ng1G4BzgYpN+HPcUhcEcde/NIZSuExx3rMuSCD/WtWc5+tZVypyc1nI0gZ8qqoBz+Aqo3B3E1ckKgGqj9fmHHShF9D0SJEntoJN3WMUVF4ekM+iQEEfIChyPSitbnM4mxRRRVCEopaKAE701u9PNJimhHjPxCjn0z4oaJrFwdlkXh2yjoArfOD+ea9lRldQyMGVhkFehFc3438LxeKvD7WZcR3MbiW2kPQSAdD7Hofzrnfhz4tZgnhbVYXt9QslMabz/AKxV7fUD8xVPVCsejkZGMZ9jXGaZYWt4us+FL+IS2kMhMKt/DG3zDB7YJ4rtK4TxJ4kXwr4ztLm4t3WwurcpcTCMkbgcrg9yBnIpIGc/d/BqdbtvsGshLQnKJNGWZR6ZHFYmo/CLV4XzDfLJnnIiI/GvcLO8t7+0jubWZZoZBuR1OQR+FT0+ZisjwhvAfiB7AKb+2MiH5UaAIV57MAMVnnwZr9kquNPiuZlYlXhlAIz2wR719CvGj43KDjpkVE1nCzbtnJ7ClzMdjwa00fUXnjt30K+RmblyoKr/ALXB5rv/AAz4KuLO9+338xkcghI9oURg8c+pxXcQ2kUDFx2z+FLBeQ3O8RMG2Haf/retTa5XM9iSOJIhhVAA44FUtU1mz0iESXUoUN91RyW+lZ+reJ7exmaC3/ezK2046A/1P+c0mn6P9tlTUdTiSW4zmIuMlF7AZ+7/AJyTVWEN0q517UtSW8lEFrphX5YGjJkY+ue3rXR1kadq/wBv1a9t4kbyLYKu4jGW5yB7cVpXNxFaW0txPIscUal2duigUmByWvo/hrxLB4mhYrZXW211KMDjH8Ev1BOD7GuyRgyhgcg8g+orNZLLxHoRjlj8y0u4sFWGOCOK5zwRqlxbXl54U1Ji13pv+okY8zQ/wn6gYpsDtzSEZHrSClqQOdZxofiBFSDbY6ix3OvRJvcf7X866FztUk8YqG7tku7WSCT7rjHTofX61naXePcW8tlOzfarY+XKXGCw7N+I/WmBpwRBFJwNzcsR3NNu7hbW1kmY4CqTUqjaoHoMVl6rAbySG26qzEuB6D/IpgQ+HxLLHPPNIWlZuRjpnn/634VoXjMkBCgsxH3R3osbSKxiMMShV7YpmoXcFnC0spAx60mB5L40jBhmMhYggqQeAOcnHvxyf/r14vdSEyOJVyuSVODyK9X8XXz63fSi2hlkRBj90CFOOcse/wCYryu/t5kmH2iYtJzvBYkj8e1adCGUZCuQqqyjHc81qWFm9xKRskVSPTOBjnJpun28BXzpFLEHgN0Jx0zXW+Hba+bVGjs43EcmCY8YB+pxgYo6AtWdj4P0uFLUM0ZchAiKx3Aqehx3xzx716dYQLbwJHGm1VAABHQVm6Ppf2KJUz5hyXeTbtyx746YHpW3jCEisJM3SIJWLMRngVNbRhV/2jTUjBYZ+tM1K+Wxt9ynMr8IPQetKKuJstPNAG2sw2oOc9Oh/wDr0+xYE3KjHExGR06Vk2MZm0+4MhA3D7zc4461KL6Ow0TUb2UgLE0hA6EnoB9c4rRIm9ypoiHUvEeo6sVzCjeRCTzkrwSK6kgelYXg+BoPDFoHHzuDIePU1u02IzfsUFrqUUkKBPMD7gvQsec1aZcdOlOuF4RhnKMDxUm0GkMrHOKTHNTMuCetMwM8dqhoaY3GFwQMehrmr3S30Hz9W0OJmx89xYKTtmHfaOitjnjriumNMcZ6daNh7mZofibTNeizZXIMyj95A/yun1FbikMP6GuW1fwhpGsO08tuba9I4u7ZikgPrkcH8a5GXXvEngbWYbXU7p9S0t8GOSRRvKDrg9dw9DnPaqTuJ6Hq56GnDqSKqWV9b6hZQ3drKssEq7kdTwwqyM4+tUIU9KjYU+mk4oDqRtVWUgDnFWnxiqcznBFQxoqvJ16dajJ+U46n0okPOMd6jyMZzUMsazAms+6Uk5HUc1cdsf8A1qqTZYHJzUsqJjzMSSOlVmOD1/Gr1xFkAjGfWm2WkTai8iwldyLuw3GfahK5pdC2mr31lCYrZ8Rk7vxoqrNZ3EEhjkhmDL1AWinqToer0UUVqc4UUUUABoFBpKXUCG6H+jSey7h9RyP1xXBfErwidRsG17S0ZNWtV3kxEhpEHXp/EOo/EV3t3/x6Sn/Z5qXAxV3sSec/C7xVrXiSK6i1GSCeG3VQs3SVifXsRjvwa7rVdIstb06WxvofNhkHI7g+oPY15xr+nTfD3xIniPSIs6XdPsu7ZeAhPPHpk8j0P1rptS1NrnTrHxHo1001t5qeZDuO11J2njsRnnjtTfcDz3xF4O8QeBrf+0tC1a7lsgxMiodrRjPBIBww9TgVk6Z8WfEVih8yZLtickXALDP4EEV9CSRrLE0ZAKsMEHkEV53q3wc0W9v5LyxvLiwLnLQqqvGD3wDg4P1pqS6iaONi+MPiq9lEcNvpqtnosDH+bV6Dpz+MdTsVnXV9OV3AyI4AVTjPfJz259KxbjSfC/gyCMxWr6k7TCN23BQnc5I7+1emWyxJbRmJVjjKAqoAGBRK3QEczotp4gS5uZdc1dJlJwiRrtVeeOMAdOvWuE8ffEo2LtpPh2QIV+Wa8U5b3VD2+o/CqnxF+IFzqc8+k6eRHYxNtd1OGlx157D+deZQ2l1qdx5FpbyXE7fdSNC2fy/nTS6sGz2L4XaJdazAutai5MCkhELEmVweWOeg9gfWvSPEGo/2VpM86bTMVxGpOOfU+wqTSdPt9C0K1sYlWKG1gVSTwOBySfrkmvNPEfic65qhggkRLGFj5bsp/eH+8R6DsO9Tq2PY7TwXbTLprXlxMsk1wc/ISQB+P1rk/id4jknkOgWZcKpDXLqOGOMiMevUE/UV3kDQaV4ZWUP5aQwb2kkAznGSSPXPb1rz34eWMmv+ILrXLqMtZws3lCYhy0jHJJ9++fcDtQt7gdb8PrbVLbw+q6pJKW4WKKTH7tAOMY9ffmm+LLI6bqdj4stYmaWxPl3aL1e3b7x+q9fpmuwHSo5Y0ljaORQyONrKehFJvqNBbzR3EEc0TB45FDKwPBB5FPPWuS8OXCaPqsvh43G+2bdLYMf7gPzR577T+ldbSAK5/wAQ29zayR61YqrS2wPnREf66PuOO/pXQUEZGD0oAr2t1FfWMVzbSgxzIGRwOxpIrcpcvO7AswAAA6dyc9eeOPaudt1fw3r7QEgaTfvmPn/UzHqPo3p6/WupJ6UADcMDWdd6et5nzWYr2TPH4+taLdKhmmSFN7sB7GmB5z4os5bVHtoEIi25wi4Xk9680utAhlcQIWknlflskbjnJ9sAA/lXsuuT3OoQvDFB5Nu3DyyMPmBH8I71x2mRiHUpLJLeR5tgKM6kEjoSfb2/wqlKyJaOf0jwhNcz+U8iKkSCQLGDtdznHU16v4d0KGwgBKLu2YbCjJyO9WNI0yK0soYgm6QRqgJ56D/JraSFYl2gf/XrNtstJIjAwAQOKQjJwKkPPApsskdtFuc/QetRYq5BLPFbhlOSwGcf0qmtk2pSmS4A29hT7eGS7uWlcfK3QVqyslnaPJ/cXOPWtESyl/o0NrdW8R+ZRySevSufvLX+3B/Y8MqqEuzLOBztXtj860rGJjp99cTqzkxsfc8dKteGLP7Po8Ekqf6S64dyPmxnOM96dhGzGixRiNBhF4Uegp46UgGBRUsCObmIjOM8U8cKBSPnAHvSmmAhHFRkd+akPemnjk8n3oGRkVGev0qOK8We/u7RY2H2cITJnhiw6AVBq12bDSrq7QAvDGWUHoT2z+NS0NFphlTXM+M9EOveHJ4Y0DXlv+/tvXco6fiOPyra0y5lutPhefZ55QGQIMAE81ORtYN7ilsVucD8JdTR9P1CwBA8qbzo1Lc7W64H1H616UG6n0PSvF/G1lceD/E8Gs6S3kx3WTgfd8z+IEejdfavTvD2txa9odrqUS7BMmWQn7jjhl98Gqk+pCXQ2QeSaaTQM49qYWxQA2Rvl69apS5Jzn6VNM5qu5JGc1JRBIOP/r1XIAHWrLYYGqzc+uKzZSIHOD0FV3bgfXNSSE5qnIzZ9Dmp6miI5ct0wRWx4XVlu5Se6f1rHVvXr3FdH4eQKJZPYD9aqO5M9jcOM84/Gism4ld5iRRW3PEx5Wb1FFJQAtFFFIApO9LSE4p2ApapMsGnylurDYvuT0q2n3FJ5wBXn/irX1tvEMazSOlvZurFVGS3fgdzXfRyLLEsiD5WUMPoRmraJuVdY0yDWtHutOuFBiuIymfQ9j+B5rxjwLcXlrPrOizzMqrbyM8J4/ext8xHp0Ne5jAz6V4V4r1KHRfitc3NrCR5RWS4jIyJCVw+PYj9aa10A9cufFWlWdpC/n/aJpUDRW9sPMkk+gFVYYte16TN/Cul6Yw/49lk3Ty/7xHCj2HNXtE0zRYIl1HSbO2iF0gfzIlxuUjt/wDWqLxXdX9hoE95pjILiAb9jjIdc8rj19Pep62GZep6JDe63YwJEotLXAWML8m48k+/Ayc+g9av+MtWGk6DKIiyyTKUDKOI1x8zfgOB7kV5bJ8Ur0yLeWmnxpKA0RlmywUnBOMYGenvxWPca74m8azGyjR7ty6q3lJgKM8A46DIz+FWo9WSzP8AD3ha+8Y62bOzYRW8Y3zTSchFz+rH0r33wx4T0rwpYiCwjzIwzLO4y8h9z/QVX8JeGo/CfhtbdUR7t13zsDje/pn0FcF4o1/XJdcmNpczQoqlPLjPQZ68Z/OluxrRHZeNfE62Fm9jZnfdSDDMQCFHf8f0HevLPLuY4J72NyGtk87JUNg9uvHUip9Lsby81JLFEZ7md8DzM8HqSe+PU16JqeiafoHgrU7aSfM00WJJ1TczEngBfxwBV3SVkTueUTeN9c1fw+uh3VykqSyZaZhh8ZztY8AjvXuHgizgsvCWnpAhVWi35YAM2f4j7kc/jXz8NPiE4YrN5OQGHBcY+904655rsY/iBqWnmztbe9aXT7Z0wxiCO0fHyt9BxScdNBp23PchjGT0rlfFfiE2LW+lWhP2y/YxpIvPl9OSPUgnH0rlb34iXmoeJo9P8MwtfecqAbvugdSQOx7Et0xXYaFoc1vM2p6oY5NRcYG3JWFfRf6ms7FDtY0dW0i1htH8u+tSGtJSM4cDuffvV3w/rC63o8N5sMcpyssR6o4OCKvRrKzl5CB/dA7CuamA8NeIxeM+3TdRYRzA8LFN/C2e27pQB1eaKac4zSBu1IClrOmR6tpk1o4I3r8rA4Kt2I96o6Dqsk8cum33y6lY4WUZz5i44kHsefxzW6K5XxLp8ljdp4l09Sbq3AE0YyfNi7j647+wpgdT95cA9qpXEcMaGe4UsUHQDOOeuKmsL+DUrCG8tmDwyqHVh79qnKjBB60Ac/daaXFwsOWaUZGf4T9as6Zo8Gnpu2AzMoDP1OPQe1aoUA5AwTTwo64pAQqirnaOaRv1qVyqAliFA71j3eqMwMdspz/eoaAfe6pBYAhvnlPAQf1rKt2utTvBI/IHQY4qiLWWSdpJ25zz6mut0628m0UldrMMkelO1guTKiwx7V5bp9TVXUyTEkY/jNXFAIMpPA6Z7CqUT/bbwSD/AFaDgetIZHfS/Y7K3tVX57hwg9vU/lWrgIAo6DgD0rHu71W8T2VgY9xCGXP4MP6frWtLJtZR6kfzoES0lFGKQxrfeX606jFFMBMc01yFBJ7DNPqtfSiGynk/uoxH5UAVNNTLT3BOfNK4PsB/9eofEMHn+HtQjzjdA3P61ds02WkY/wBkfyFJeRrPZTxN9142B/KgDnbdmtDpt0PNdJ4RE8aIW+hyBgfjXQueMGq2mgLpcCqT8q4/KrGcjGPrUMpHG/EGxW90ndPhoLdTNtA+bI6nPpjNQ/DG/gk8Gw2seBLayOkq98liwP4g/pXQeJxEvh+9kmtnuUihZjEmMsO4GfavGPAWvf2JrhVt4sbh/Lcv2GflJ+nFVFXixPRn0DHJkEZ9xTZCMVUhlCnHX6VOzBhx0qblEcnOfWoW6GpGYbjUMh4pAQueDUDsMHNPZuTx9aruw/CoZaI5VzjFU5EYHI61cLZIxUcg781JaKflMPfNdJpA2aWzY5Zj+lYZzj1rf09v+JcgHdjVRIm9B22irO0DtRVcplzGpRmkJxTd9aCH0UgOaWiwBmkOMUZo45pgeSfGDSp3ktNRh4BHlbhx8/bP4Vq/CPV7/UdCuLS8bzVtZNkbs+XCn+Ejrj3rsPEGjQ69odzp02AJV+Vv7rDkH88V8+WGpan4N8StNHvWa3l2XEXaVQeVP17fUVotUZ7M+lgPfrXzrpmmSa/8RZbfU41Es+oSC4VCQBtJyB+X619BWF9BqOnW97bOHguIw6N7EV5NoiP/AMLpvpIoCU+1SlxjGwFRk/n/ADpR0ZR63YWVvpllDY2cSxW8S7UReij2rA8d39xp/hueSH+MCMtnG0sQBz68102fauA+K9/9n0awtxhjPdhsHphBn+eKSAt6t4f0fS/h7NaTRlbaOLzJSmN8r9Tyepyak+Gvhufw54a23B/fXcnnGPg+WCAFUn1x17Zp17Bc61qNhYSsqQwWguZAoyDI3yoT24IfA9varVr4otjctpN4PsupRjaYh90j+Eoe4Pt7+lGoWH+KdYjsLcRpOv2okBYQMlsjgH0HGT6gYrJ8GQXF9Pc3E0geAEfMRzI319B6Disi80O5vNYkMNtIGkO9jI+ck8D8+3sDXoGi6Yul2CQZBIHJHf3p7IZLqV3BpmnXOoTqClvE0jYHOAOxrx3QdXk8V+NYrq4vWglmlB+zGPcoChgFUk44HPPc1614isTqfh3ULEOUM8DIGA6HFcZ4F+Hr6RLb6vfzf6UuTHFGflUEdz6+1JPQT3LnhzwC2kau93dS288JRgsaocKTx0PXj9TXDeO/CF5D4uNpo2nzNFdgPGI0OxSeGBPQDjNe6d6TOBQpMGjlfBPg+DwnpOw4kvpgGuJ/U/3R/sjP45zXQTyv9oggjI3HJYHoFHekvLtLO2kdiAQpYA98VxPhnxkdV1qczqPncqgXkIq4GSfctS1YHoPSqOr6cmqabcWjHb5qbVbGdrdjj2PNW43EiB1ztPTIxT+MHNIZieF769utKEOo27w3lsTFLuQqHx0ZfYjmtraAeayNTlbSrtdQbz3t2xFMgYlYx2YL/OtcMHUMvIPIIoAXgmmTRJNA8TjKOpU4OODTugPFAIx9OtMZyegxnwrqT6HPuNndStLY3DvnJPLRt6EdvWuswDzVHVbAajYNGjBJlIeF8fccdDUeiamdStHWaMxXduxjuIj1VvX6EcigRemnit1DSNt9Peq7ahvA8lc57mprq1Fyqqxxg9fanQ2kUIG1Rx3oAoNbT3bZkJA96tQ6fFEORk9yauDgUtK4FR7C2dlJiUFTkYp88ipGSx+UDJ+lSsQKpEfbZduD5SnLH1pgcne6tPdX7JuZQOAoOAo/rW9p9lKbaEO5jTO9vVj2pl1aadb6uJXjk8xyu4AZBJ6fSres3gstIuph/wAs4iAB6ngCqb0EkcdFqp1X4kRXVrJutoHFuCO4AIb6jca9AcAzR9CAa5jwl4et7Oxtb5t32hlyeeMdq6VebnrnC1LAnFLSUuaQxKTNLRQMTNZGvSlNN295ZY4xj3atZvasjW7WW7S1MWNsNwssn0AP+NAGhGMQgZpWUMMHoeDUcDb4I2Hdac3pQwKGmZjtntyc+VIyj6dqsNxVCJmXWJ0J+V1DAVcOeCazZSFdVkVlZQykYIIzkHtXjWpeETaz6tp9lAzXFnL9piGeZbduwHcqRXsYODXNeLs2K2mvQcTWMg8wr/FExwwP6GnF2YNXMvwR4hXUtOjsp2P2u1XbuJ5kToD9R0Ndek4zhjgV5l4o0y40LUk1fSlAt7h/MjdP+WbNzj6HnH5V2ui6vHrGmx3SgiQHZKv918DP88j2pzjb3kKL6M2iwOfao2AJzmkVwyj1xjPrULNtYZHf8qhloGQcnPeoHUZwePepJbiGFMzOEXPBPeq4uhMmVhyuer8VDaW5SuyNwQeDSK4ztPB+lRlZ3bloVX2yac1ucgtJkem0Vm6sF1LsxGKd2H51uaan+ipnPUmsiCMbwB8uTzwK6aJFCLgYGOlaU5RnsRO63HYoo5oro5WYFkmm5pCR60meaAJA2O9G+o8j1qMyUXGWVbI6H6UZ/Cq6yfNjNPLZHWgB+415H8UtCjgv49RRfkvFKPx/Go4/MV6ySQDgjdjjNcL4klk1bw3PLMVLWcyu2F6D7p/Uiqi9SWhPhNqCz+GZdPaQNLazNxu/gbnI9s5rUtreO1+I0r+Thri0YqwA6ggn+dY/w5sbRZbi5VUW7jXy3C9xnIJ/SulvrPUj4n069tYoTaxh45yXwxU+n5Zoe4LY3s15V8ZrHULlNJngtpZbaDzfNaNC2wnbjOOgwDXqwAz1pQoJ5x0oTsDOB+Fkk17oUt3dvPLOsuzzJiTkBcDafQDj8/Wu8ktYJXDyQo7gYDMuSPoeopyoqKAoAHoBin0m7jI0gijOVjUH2FSUtIetIDH8T6jFpmitLIyr5jrEmcfeY471qrgKNuMY4I9K47xNZDxTr1ho5z9itX8+6JHDnsn5fzrrpPkg+RlUKAMnsKYDredLmFZYzlW6U9ztUtnGB1rC8LPKbS9jmJ3w3kkeD7Y/n1/Gsrx/4nOh6eLdMK86ndIT9xM4/PrQkBz+u6zNfrdXN0+NMs8sIySplGcZO3sTwAeuPrWd4N0W18TXNxq06qiSNhIIiAFGemB2wMD8TXK3+uT6vpflrEqWXnBX25AAC4T8cA4H1Nd18MNA+zWx1mYFWnXy7cB+q5ySR/L8fWtLWQj1GNVVFVQAAMADsKV2CIzMcKByaB6dqR1DkIemcmsxmTp9ncNcXs9zlYLg5SItnAx39Kj0a4ms7uXSrnBVPntpB0aP0+o/pW1I4SKRsgEKTn6CuNTSL7T/AAzHPEEe/tpDcQqxJBX+7+Izx60Adp70nfNVtOv4tS0+G7hOY5UDAenqD9DkVY9RmgBwANc9rCSaTqUWuQbjEVEV7Gozujzw/wBVP6GugA5xnih0WRGRgCrAgg+lIAjcSxq6kFGAKkdxTq57QJBp1/c6BIxJhHnW5b+KI9v+Anj8q6GgApc8UlVrmSUSLHGMKRlm9BQA2d2nl8iMkDqxqwFWCI4+VVGSaSGJY0+XvySe9Nm/eMsIPB5b6UxESqEj81wNxy5JHTPT9KxfEDs+nW9v/FdTgkew5/mV/OtLVXJkt7ZSd8r9uyisS7vI7/xvaaYih47Rdzn36kfhhfzpjOkSWCBo7IyosojBWLPO0cZxRbYE0g5JAUZ9a50odU8eCUOFj06Hso+Yt1Ge3auniKlmKkHOOlJgiWiiikMKKKKQCHpVW7/49pcgH5TxmrTdOtVrlA9tIC2AV64zTEQ2RP2KPOCcckdKmz+dUtKkV7FQp4DEelXgB3NA0UPKH9reZnOIuR+NWCpzzwKhEudaMP8A0w3fr0ouHaS/gSOQhUVncDv2FJoLisKzNYtWvdJvbYKWMsLKAvUnHb3rUb1phGBkdqgtHJeGDF4g8EW0F4gbaht5VPUFSQD7HpUeh6aNFubmzVpGV2XG5cAMB1HbkY/Kl0NItG8WarpbbQtxILqFum5WHT8DmtTxDaboFuluDE0XDMCcMPfH86rfRiJzIyHBqDUb8QWqHeiM7BMuQBk9OfwpbSZLuzilDo7EbWK9Cw61gePbN5vBGrLANziEPtAyfldSf0B5rOzvYu5dji2nfIGklPO9/T2FWQ7cZrwDRvHGuaGClvdmaHr5VxmRPwyePwxXV6X8W3afZq1imwn/AFltwV/4CTz+dc9TDTeq1LjXjsz1beSeg/Ghtw5AzXm6/F3T/tDKdNnMWflYSDJHrjt+dH/C3bMyY/sqXy84B80bsevTrWKw9TsX7aB6dAduPrXR2zh4lb2rx9/i5oEODDZ3k3zf7KD+tSH43266qqw6cp0z5cszlZV/vccg+1dOHpTi7sxq1IvY9E1HXZ7K8aCOxaQAfe9aK8u174uWdxqAfS9OWWHYNzXAIbdk+jdMYortMro9qJoLcjPNRuxB60wue2akCYvjjNQNIOgphckE8kmoyCxxnFIZOkvI5qwH4zniqQGcc9KlUkdutAE4YZ6/jXKRxCW31mzHKvHIhH4GunLfhiuW84WviCfKExTOY2J6DI/+vVJkkXgWzWG5mlDOGEYBXsRXdKeOa5LwqRGsxRso2MHHpXUhzj60NgT5pQeajWnjrQIkHuKDSbsUZzSAcKy9d1T+y7DzFXdLIwjiGM4Y9z7DmtInsPpXK6hFPrOt+WoPkQDaPQf3jTW4M0vD9ksFj9of5pZRnceTj61bvzJ9nmjiWNpHGAHOByMVbhiWCFIlACIAorjPF+rPaazbwQTFXeFkfaOVz0OfXFVu7INkaWmXEl3qCRxAqsW1p8dPM2gFc98Ef5xXj3xW8RJrPiSS2tmLW1qPKLD+NwTn8K9NjmPhnwVeXMkqpPMhkVscB3HAHf0/E14jY2bXuqMrtvCZkchSd3T9fr6VcY3ZMnoaXh5LZvDWppcYVkgWRQ/BLgttC/19uO9eseDLa7gg0a3Zk+zRWRmZQP4mJwf58Vxtppltc6LqrSxAyRwxGJsn5dz4P6Yr1uytEtfIjjICR26RjuTjPfFKfYcS3c3UVnbSXMpxHGu5j7VW0bUxqto1yI/LAkKgdeB3qxdW8d1azW8ozHIpVh7HvWJ4S8y1tbnTZgBLazEfUHoaiysM27seYiRZwHYBhjqo5NWGxg9MdKi5af12L/OpsVIzDsgNK1V7EJi2uC0sOBwG/iHsK3cD0qnqFmbu3KowSVTujcjO1v8AP6UabdNdWatJ/rU+STAx8w4PH1oAtjrS0nvS0AZGvaY95bpdWh2ahaN5kDjue6H/AGWHBH+FWdJ1KPVbBbmMbWztkQ9UccEVdbpXMXif8I5rn9phmXTbttt3zxHJjCv7AnAJ+lAHUUcY5FAORTJHZVIQBn9DQAyWeOEZY49BmkgViDK4w78/QdqqRQedcnedxjOWb37D8K0qAIfs0f2n7RjMuNoJ7CuB8LTRRalqty8W+7Vyin+9uZt2fbhef8a7+eUQQySEjCrnngVzmhWtrc6lc6hArRMT88QPyjP/ANfJ+v0qlohEttpy6Pb6jNtwZ23CQuWZi3H4DJ4FTaJZ31pf3f2kgwFVWHnqBnmtDUohLp8yE9g35EH+lTwcq2f7xpDJqKKKQwpCwFBpjdaEhCHmorwgW0h44U9fpUtU9UfZp8xzjK8HOKoDL8PS58+DOduH/PIP9K3F4zXOeHkBvLiTJ4QD8/8A9VdDz6jFIaKTc60SP+eG0DPvS2w8ySe46722KfVRx/jTL3cku6L/AFrr5SfU9/w6/hVmOJYoljXO1RgUgGvx6mowSxxipyPao2Ug5AqLFJnKa7YQv4k026ztldJIeDjdxlfyOa1IZJTbhLkYlC5bPO6jV4QXtrjHzQSbhxnqCDVXVZxbpFdBsbDg+mDQMW5nEakKu0dcKKzxeudyPhwRghhwc9qddSh0Uqcg85zWY0uMnkinYDiPEXgXT72Wa4sALOQnPlDmMnP/AI7/ACrzzU9EvtLkxcxEDsw5B/GvZL12Jypx7Vg6jbrd27RyoJFKlSCevFaIiUTyYY/+sKU49ajZGjO1uCOtJnHNPUzJCenJpmSc1Io3dxUogJGRj86AZU256iirJiIOP60UWCx9kSMM9BUJfC/41HLNjn1qu1wOh6Vlc1SLJfjANC8/WoEmB4B/OrORjHAoTAVD+vFSBs9QMioR14py5J6g0wJD1I5x1rnntlv7zUrVm2NJjZIBnY2ODXQFeBn8ay9Kwda1Akchhj8qaEVPDFpe6fPcWl1b7F4dXXlSe+D+tdQvXFIcCnDk0PcRKp/zmpAahVuakBGaYD6WijNAiG8mMUJwPmYgDiks7VLWLgfM3JNQvIJtRELfdjG449RVuaZYULPxzjA6/hQBHe3aWduZHIyeFHXJrhrvRJ9VvDe8794ZmbsOhP5fyrqhbyahds8wAjX7oq9dNFY6fNIEykUbPgcZwM4/SmtAauee/Ei8hTT7PTgwJjz+JAwP5Z/KuR8P6b9k0t7hnDG6lK8DoqY/qx/KuY1LXbjWr5Z5AxeWQkFucAnn/D6CvQYNNexsrGFw24wCR1I/iclv5bRWq0RD1Z0V/o8Oj+CLucbvPuVQu3XADZA+grtoV3RpJwcoOa5zxmu7wiICwjLoF5452k4/StHw9qsepaZEUI3RxpuCsD1HHT6Gs33LRsACsS6cabrhuSpKTwNuC92UZ/lWz39q5nxXqMK2TmFy01nOm9cHowIwKSAt+FtYfW4bu7eIRkS7VUHOBjI/Gt/I3HFZehQW1vo8AtgBE43ggY3Z71pqPlz3pPcEO7Vi332uy1qC5hO6zmHlzp6Nzhv1/StqoriFbi3eFuFYYyOo/wD1Uih6sGFKKzNLnlKva3IIuLdtjEkZcdQw9jWnQAtQ3VtFeWstvMgeKRSrqe4NSbuKUcigDF0S4+ys2jXMpa4th+6LHmSL+E57nsa2zWJ4i065uIIr3T1B1GzbzIcnG8fxIT6EVa0XV4Na01LqEFG+7JEww0bjqpFMRoAAcAAZ7YoyB3oY7ck1lx3Ul1LKqZCbuD6jpQAuqL9stJIA+yPGWY+gql4YsTbW8splVxKflwOg6/1rN8RzXl3cxaFp4w0w3XEuf4c/dH9faun0yy+wafFbbgxQckdzTYE8yCSCRDn5lIyPpSW+PKTHTaP5VKemD3qKHhNuc7eDipAmoo70UAITUZ608njmo+tMQE1ka86rp5yRkuoA9605GwjH0BNcLreq3FzOke0osTElT3z/APq/WmtRm94fA2XDDHJHbvzW12rnbK9GneGpL941ZiciMHG49AK2Z7oW9m1xIMFVzt9z0H51LGhBiXUTJnKwjav+8epqfI9c1Wtk8m2RW+8fmf6nk1MzLxU3HYf2oPSmlgAMUbx15ouFipe2y3Fu6uoIHzDPr26VkahAJ7DyZBkOmDW5M42H6d6w7y+iiNpDKG3zZCkDgY9alopHMxy+XB9lZj5kRIIb9PwqB5CM+lP1tBDeRTDILHaW7VWdiFzjjOKoOpTncYP97tVCQZzx1qxeHam4DkHJ+lVWkwpYY46c1SGzgPE2kGC5a5iBKSMScDo2a5thjg16TqqySaVdbWwSmc4rgJ7aRCGI4PfFWjCWjIBgDrTxIUHFNZSvXFNJ7UXESGRvU0UwLkUUXA+tZ5stxjPvVYtznNPYbcgg5qFhgY6c1gbkqPhqvQy5HJ+lZo6+1WUY45PFCYM0EbdwefSpAfQc1WjfjgflUysMYq0ImB4zisyxITxBfL0Lqrg/pV/PYdKwtYuJtLv4dSjTdEU8qTPQc8Z9KaJOlyQ3I57ipV6VQs9QhvYlkhYEcEjPIq8ucDNIGPFSqeKiHJp6Y7VQiXNKeBnOKbVXUroWtk75+Y/Ko9Sf8mgRn6O7SavqDk7hngj0yamlla91IQx/6uLjJGef8OP0qLw5EVgmkYffYDPrj/8AXWxHBFAzGNApY5JoAkjQRoFHasjxPKg0a4gMhRpkKAqcEe/5Vs8fSvLfHV9cHXGEUuYvL8pVB7jr/PH4U4q7BuyPP9J8OXs2qvMlsz20IMhfso6ZNew+Drdbi1IuWErwnhX5xnpj2wKf4M02OXw05mXP2rKEDrheOv1ya2tI0caT9oCybllYFcjBUD19auUhJamR8Rcf8IfcMASVIKjrzWX8NrC4s7W5ll3hJIogm5du7qSfwzitHx8x/sq2j/hknCkg+3SuitU2QoOc7FGe3Sp6DLIGQa4XxDa3Oo6zcafZ7d0jec2eOVTjJ/H867telcxZmSTxJcXK5Cm48onsRg5H6CkgNTw9C9toFjDM4ZxGOR/L8Olaq4qvKwjVCOzAVN0JoYIko74qPfgUucjg/NUjMPX7aWCSHWLQt5trxKg58yPuD9OTWxaXMd3bRzQtujddyn2qTaoUgjIPXPf2rB00nSNTbTnkzazkyWjEfd55TP16UDN/ocetCHBxS56Ux+DkUAOODnPNcvdBvDmurexIzWN/IFuAP4JT91vx710xbjIqrqNlHqenT2cpwsyFCR/P60xFwYYccg1CI4rdHdVwOpwKx/DeoPIk2lXbE39gRHIT/Gv8Lj2IrYuVEkax9dxHB9KAMvR9PngvL69nlLm4cFOOFHOf1NbW6kUYXAoIxigQAjBJ7VRhu0GozWrNgq6hcnqWXOP0q7jms6O0guroXYIZ1mLFl7kcUDNQUvakU8UHpSGMJpO1BpCaZJXuiViOB1HSufsNNhu52uJ49w3McEcda2dTcpAMeueuOADVPSdsdgrbgwx19D3pXGlcz9WEb6tpekwIEhEvnyqB6ZIH6E/hTr3UUvdbTTl+ZYf3sxHQN2U/nms6/wBRSz1Ce8A3XHlBIlPd35H5Ko/P3qLSLd7G2e4nYtcT/M5PXnn+dTLa5SV3Y6MTHeWLZqT7RkZrnzfHecdPrUsd8CQM1lzGvJY3ln+TrmniQEVkRz56GrCTMAR6dKakJxLc5PlkEcdjXL3b77nTD/dd/wClbjyGTPb+tZD6dHbRTFHLIWEqq/8AC3fB9OlWmiWirq9t9pt5VCjf95c9iK5x5la3BVuRwf5V11zjaTnOea4zU0S2vz8xAmPTtn/P86a10Gync8jA5GKzySItncZFXpgyjk9KoSj5+nJGPyrRCuRTL5ltMncxkfpXK3FuZrFkjH7xT0+ldUiksRjjvWTcW4tJSeNj9G960SMZbnEToc4OeOxqDB+tdBrFtEUaVMK38QrCHB5qGiRuW9DRUnBopAfWMmeeMY6VCR8wyP1qaQkHA7cGouufSsToBVHoakFRjj3pQcDpQBZRyBTxLgjPH0qoWIGR3pN7DqcDvTuFjQjfPIOalUg8kBh3B6Ee4rLWbGBnirUdwBjkAetFxWOSi03+ztVYQzSxPby7vkPBjz6fSvQ1I6Y5rm9U0z7a/wBrgYpcqmCOzjsPrWvpF8L+ximB+YjDj0I61o3cmxpA9OKeG5qMHntzSg5PtQInBzWJqG+/1JLYconcHpWlNOIYi5/L1qtplv8APJcsPmc8UwNKGJYYljQYVRxTycmmg4oHJoAoa7qv9jaPcXgjMrqMIn94n+QrzHTpx4o10IIVi3MWG7uB7fmfqa9XubWO6jaOVQytwcjPFcdeaVZeFtZtrmyD7p1kU72yB06D0qoktHRXAGieGStuPLEMYC4HQk9awfC8VzfalJei5kSKHAfDZDk84q94zugukiBSQGILe/oKl8I7LTwuLhztVnklc+w4z+S0fZDqZ/jpvOm0yzI+/KWHOATwK66AEQRg9Qo/lXkNzrDal4xiu5Hf7P8AaV2Jk/KueK9fj+VQo6DtRJWsCdxWcRozN90DJPpWRo0X+h28+QTPM0ufrmrmqOBZGLODOywj/gR5/TNTCFIkhjjAVYyAAKkYXgzbt1yMGpwcqDSMoYbTzVa0lIJtpeJE6ZP3h60DJ9hLAk/SpwAB0pAoFJLKkKF3bAA60gMvXLySCERwO6yuQF2dTXPSXL6nbvp9+WEsfzRSDhkcdOR2qSfUWv8AWopFJjSMgJgcgZ/nWoLWJ5SwUbmPBxVWSQrtlnQNUfUbHbONt3AfLnTPRv8A6/WtJs965XVkbw/r0GtxLIbaVRb30achv7rke3PNdVlWUMCCCMgjvUDGjrilHGQaMYNDCmBzniSN9OurbX7WMs9udlwF/iiPr9Oua3oTFdpDdRyMVK7lweCCKlZVkRkdQysMMpGQR71kaNFJpc8mltn7MmXtmPPyn+H8M0Aba8UjHNITTGJz2287j6UCK91JK8bJETGvQyAZPPp71X0a2ktYGj2FIAcoGOWJJyST71oqvRj6U89OKBiqeKUnimAUE0AIaQ0E4GaYWJFAGPrt0YomTap3Lg59zgfyNMiZpNOCfJmQ4JXoF/xqLVIXur1Ixym7cT9BjH55qh4gvTpWmJZ22PtU6kJj+AdC39B7mpZSRl2sS6jqd1euMwpIViHY44/z9KW/umDMgJJHRe/0p13cpo2mwWkWGuAgwOwz3NUYoJAhlmbdLJ8xzzis5eZrApwajIzHzYGQg/561oRzbl3kELnGabDBJcTJDHkszYVexPat3xDYwWFpY2karlQxZscsfWlZPUu9mkU4rnng9q0oJA34471z64GO30rUswCOpzUIJIvyvsJOKrTyhraYL1KmibdnIcgDqKoSSHy5OcnmqW5DJJpswqT6CuY12NbhEDrlQ2R7VfeZmt0AJyBgg1lXjPIMFuAK1juSUpHVhgYx0qhMOUI5weafLMItwdtoAzz6jtRIAeh6jI59q1sQU3Yod/Q5pZAlxEw7N2pHXIzjORgmogwG4DqOKqJLOU8SWklqYW3lkYkCucY88V2Him4RrCOJcFhICcfQ1xrDnrSluQOz7iim0VIH102R0446Go2PHQVI2c8YJ9xUeeOTnB9KyN0NGRzilZhj0pCxPGKheXAxmgBzOAMZ5qB5/mOKhZwxPNMJ4zSGS+Yc8VZjl6Zqip75qaPqM0Aakcxzw3NV9Aj8qbUG3El7t+OwApU+7gU/RgMXXHIuZAT+P/6qpCZvIx2g9hUisCc1CrfKADUik9QRz+lUQVrqM3VwkPOxeTz1q/H+6VVUcYxTMDOSPxHenA00Ik3Zp6nNQKTnrUm7byTxTsBJXA+P9TVL6yswvzoplaTPQHgD9K6nU9btrCIgSJJOR8ke7r9cdq871Kw1DWNRmvpGknSNQZHKBQg9AB25qorXUTeh0HiWd/8AhH7FZ2BnkSMyY6Ehc1p3Mi6d4BiiYH57cJ9Cwyf51zeqyNc6bocDcyeWY2Pr8wQfjgVY+IOsNp5sdJjRWQw73Yk5UZ2jj8KbXQm+tzF8J6Qt/raPMmYoPnI7EgjA/X9K9aXGwVgeGdL/ALL0RGlw09xtdyF6Z6L+FdAgyDgd/Spk7scUY+rLO+s6J5aFo1uGLe3y9fwGa2SAQB2zTHjzcQtj7u78OKm29PrSZQ7AqC6s1uADgBl5DVZozU3Aw3/te2Y+Xl19CQw69u9UL+W/kjKyCQuegCH+ldVTHkCDP+TTTEc1pWmS2wFxNHtYghVY8j3IrctoQCHI57DFNjVpnJwAmcnPU1bACYA6djTbBEd3bLd2skL/AHXUqcda53w5f3UE9xomqTB7q2b9zIQFM0Z+6fTNdDc3UVrCZJnCr05PX2ri9RsLy/sftogMksDieE5+Zkz8yg/Tke496Vh3O2JzTVORTbaZbm1jlVtwdQc+tLyppDHgkGq9/C7QmWAZuIhuj9z6fjU+c4pynmmIq6feNeWqu67X7jH+ferW0H6dcVUCizuCwDFJGLfQk9Pzq7n9aAFU8YpB19qSimId/KmtSig0gIzUTcEnvUj88YrM1kSJp00kM7W8ka71kHQY7GkUgu3it1e6mcrHEhLAdPX8/wDGuFuNZW6WSZU33dzLglh8kSDsPf6UzXdffXVtLOzdo4Cu64YjAZvQA9QOfzFJHaxR3ah48Q28OVU9HYnv7Dj6k1drK7FdsWDZ9qimuyzmR/3SE5Ln+8fYVeuT1otrBppDfT53fwA8Y9/8KswWzXl0kOeXOPp71zTabOiGiNLwvpgaU3zg7Y+IwfX1qn4nl83WGjB4iQKP512dvFHbWyxoAsaDHHp3NeeXs/2q/nn/AL7Ej6dqqWisKHvSuMiUEZxWpbgDAzjj0rOj4IAzg1egbgAisjR7EsoAzyelZFw5RG6kCtl+QwyPTrWXOoC5J6jpVozMmGZcOOcgnr+lZt7IVbgDpV0qEuXUDgkHJ+lZV+SJfatUtSShNGJlnjI7cZPeqdlcGWAqxO+PKnPp2NXd+G+oxWLHK1vqJJPyu21vpWqM3o7l7OcjsBzUAwcg9TStIEk/HBpAMPwcgU0JnNeJEAO0JyK5UjOK9Iv7RbxSh+XPG7GcV59cwtb3LxOPmRippMgYEbAwBRUgHAoqQPrKQ9MHJqBnyPenO6lSQfaojzznNZG4obIPP51Vmbdz6VN3xjmoHGD65oAhzkn3pDj1NKcA9RQVPagYoA9etTRdcH86iQAnpUyDmgC4nIGPT8qTTAY7zUUB6zB/zAoiZV471YtolS5mkAyXC5/AUIRoxA9Tx7VaUjFVo8DOOfb0pd3OeeashltWHTjAoZueoHtVbccdOaVCScmncCffhgRXFeJ/GAEcmn6a7iXcUlmHG3HZT/Wt7xFqyadpk3lkG4eMiNd2CMj734V55omhz6hdxgqfmIIBHAHqa0hFbsiTd7Fzw/pcl7J500rJCmPMlIyfoPUmvVLe0gtrUW0USrEBjHXP19azrDTre2EcEK/u7c9f70nqa1vbNTKV2NKxyv8AY0M3iaKKEMsFqA7DJPOc4H4n9Kr+ONMTUb/TP3Y8zcV3ge68H9a6LTY/395cHrLKQD7CqXiKaO3a1nmz5ULNI5HUAeg7076hY15A+2MJtwrDcD6Y7fpUy5H/AOuq1vdQXtulxbyLJC4yrr3qyBxUsEKT+8Q+mf5U8nmo2OHj5AySB78U7tmgZIGBGaQkZqOJiGZD/DTs5OBSsApbapJ4H1qiJXncgD5Gbg45x71JPIZP3URyf4sdhUtvB5XLEliMfSgCeNFjUAD9KRsKDmlLADHNNVcnJzSAzZtMF9crLdHKr91M8CtHYoQKo2qBgDtUhFJTEYlvdw6fqS6awdVmG+I9R7itdlznis7WLFrmESxKftEJ3IV4J9RVqzvYr2DzEIJHDgdj3FAyQcinYNMfKuPenDqKQDJ4POgZAcNj5T6HtUFhOzoYpOHQ4IJq5k1BLGEk80LgnIOKYFj8aKjRgcc1IKEDCjouaCaQn1oYDDwM5qvMEljaORdyMCCPrUrt83XjFQyH5cjpSuUkef69okWj3Vu9s7GGUMNjkfIRz+XNZPh7ztQ1+7WTc0UShiWbIIzgVr+OdRS3ljkdxuSMhI/c/wCRVHwhptwyHVb5yJG/1UYGMAgjJ/w7U5y9wSXvHSzyfLtGB+lXdAh/eS3JUZRdo+prMuDuOAec1v6LEUsI+xmctz6dK54K7OieiLWs3H2XRZmzh2TaPqa4APkmup8YXOFggXuSx/lXKICT0oqMKUbK5MknI9quxTY989KpMuEzjmnRvyATzUotmqW3KcYrNud2ParqN8o55xzUU0WUznIJ7VSMzDmj3XA4OSuT7HOKxL9WMrZbvXUTxYlQ4HIPPbtXOXyhrhyD+dbRdzN6GU4IU8/SsfVIsHzFGARyfQ1uzLxWVqduzwGRSQE+8PUZrVES2KCXgmiwxKybe/AOKuwESRh/4sc81zd0WR1H+12rb0x2+zNjkZxz3qmZpmmygxAAckflXnWsrjWLvIx+9PFejoSY+R2rk/FWmxIv26MEMz7ZB29j/T8BUlHMBjj7oopenGf0oqSD6kMoIxnmkD47fjVeRgOe3pQr5PXj0rI6Sdm3cjrSP0qPzMnHT6UoYhTzmgCPacknAFO47UhJx7UcE/8A16AJEAx1B47VKo+X1qMHj8KmThaBD1BBGOamguQuoGEjjywQfU0yNjjnpVSIb9ekk3cIg498U0JnQo5AB9KUvg+oqqshxz6UqyEkepp3FYtq4ODTbi7Szt3mkGVRSSKiRsHBrD169WdY7OIkktub68gD/PpTirsUnYzkiude1Eu5yrkEjqMdh9BXaQQW+k2EkiIAwXLN6ntVTw/p62NgDjLt/Krl+d0caFcgyA49cEVpKXQhIuWy+XAqHrjJJ9T1qcMB16dag3c8HNE0hFrKRjIRsflUFC2Z/wBCjx35rD8atjw/OQD9xgDjpWxY4+ww4Jxt4zWN40tp7nw5MIFBKlWcZ/h74prcRY8JRGPwvYg9Nhb82J/rW6D6Vl6Epi0CwjIwVgUEVp59aHuCCRS4BXG5SGH+fpmquqajFYxQeYcNLKqKBz3q0CAOtQSQxzXMMsiK3l525GcH1oGTEmO8weA2RmqcmpOLk2qxMJSMbuwPar+0MQzc/WnY5zxmgCO3iEMeOM9zip896b9elLQITJY5PbpTxTM8YpQT0pASZFIaMcUDkVKKY0jNUFjFndNJsJSXrjHy+pNaPSoZolliZW6EYqhIGAIGBn0qME1naXdyLK1jcRlWjGEcnhx7DOa0XGGzng0hj88UZyuKZ260gPzYoCwxWKOVqyp4qCVGKh1xkHke1SI+5c0CJDTDS5pjvtFMCCYlTWTqesWmm2zS3MqKACQCwy5HYDvVnXL82Gj3V2oy8URKcZ+btXgusard6newWzzGaYkRxqx6ZP8AjzQo31Hex1WkLJ4q8RtqFxBLJZQnOGOVU9gfeu3nwibVAAHYDAqvoGiSaDoEFi5VpFLMzjoxJ6/0/CpJ345/Gsaj1NYR6lRnZmAHUnArtoIhD5EWOUjH51x1mol1CBeOZF/nXa9bskf3aKaCqzlPFwJv4fTy/wCtYaKTgV0vi2I7rWXHHKk1gREYzipnozSn8IrowQMOtV9xBB2jNXztZOvFUnQFuO1QhliOUAHPGOc1I7hoMg9D0NUGJGc+lI0uFAzVXBoWX5mTLbRkj9Kx72ERyHI/KtGWYKAc9wazLx90hBNawuZSRlzHnAqneOscLM4OzoSBnjoTV2Tpn0prBWG04wRyK2M7HCXAD7WB5U85rbsCBbhOOORVa+sPLmeLnp8p/lVnTLcmFZHIwFyMd6voZLc0UbbHx0rH8R/vdIlVPvF0H15rbVMQ7vQdawdekIhhAYDM2WP0U/4Ui+hxQ/CipoLWe4TdDBJIoOCVHeioMrH0Wz+hpVfd2NRuOuBSoMelZnWWATgHj60ZxnmkQg9BU2zvikBDnJ9aaVwQeKndfmxgDioS3HY0CJ4yoAxVhGJHWqSuwxzxU6MTyMdaALIbPU/lVSFtuoT453EH8MVYX0PX2piRAXDsPQCmmJloOSPWmX+px6TDHcXCsYmbYSoyVz3xT046gcGodQsYtTsXtpDg8Mh9G7UlvqJ7DLjxHpyF4orhWcKCMDIJPYH1qDSLGS9uxK4IRDliT3Nc8nh+/hl2C3O3OMpyD716BptqtjYRW65JVfmJ7k9a3aUdjNXe5oKQAAOAKrxTLPcSsB/q22r9aju7r7LayTc5Uce56D9cVFpMfk6fGGJLtliT3zUXKNMNwT+FJPg2kw45QgflSK+M+lI7blKg5J44oQiSILDDHFnhVAqvqg87S7pATkxsRT2LEcevahh5kTLnhgRRcA01wdOtjn/lmv8AKrhcYFY2jTNJpcQYfNHmM/gavq5ByKYFlSeafkBhxkVXWQnOaczn5cnOD2pAW1IxwaUmq4anjHemBKDmlpoNOoAWlHWm08dKBD6KSlqRjdvPWhgNtOprZ7UAYms20mFntyVljIJKnaSPrirsEvn26lsbsc46ZqeaMSKcjPtWPby/YLtoHPySHKHt9KBmkG5OetKcgBqGHRh0oLfL7UDsPRweDVMMbW7MZ/1b/dPpUu7HTrUV5F9otiAB5g5T60hWLm/cMjFZus6pBpFi11cBioIAVepJosrosqrIwD4Py554rE8cgSeH2jbktINo7nrTQbEFzdP4hsLSDy2hW6be0b/e2A8Z9M1v2mh6Vp8SC3060Rk53iFd2fXOM1y+k3Eia/N5zp9ntLVY8nk7l4JP6114uoiqlJAVYfLznihu2gIjuEDKenPesW5iXJIrbkJasy5Ukkce1ZSNY6FDTgF1OD/roP511ztsvV56muRRZIblH/usDXVXsgASTjqCPxFOGwqm5D4gt2n0iQqPmj+cfh1/SuKUsp6ZGa9ChmS5tyDzn5WH1rhbmAW13LAxPyMQDSqa6lUn0Gh8q3SoCf15qUhVXio1Xkn16VmakcqkrkZPFQOCFxVwghMk9elVZcZAHPvQg1M67SUiMJjaWO8nsKoTNlOvrWyycYPp+dZtzGqofatosyaM1uQATmmnAI28kmngfNyaUR5z+VakGTqSbnUkcDv/AJ96radLtaS3HBX5hxx7/rWxdQiRGUr05BrNtYikpbILOCp/z+daJ6GXUunHknjjFYutWyS2JbcAYldsH+I7a2hjy+vbkVi60CYQA+xfKlOcdTtH50DZg6PBpjWj/atRngfzDhUIGRgc/wAx+FFavhjw7puqaW9xdlzIJSo2njAA/wAaKkzPW8fNtanjaMUw8t+NSfw1idRLGO/ep1ZulVgScA0/J29T1oYh7MSTk4xUDccnjNP6sc1G4+U+3SkhjN/I9KmSQ/hVc9vpUuBTYi9E4xmnB/mPPaqsf3alU80gLKsTg96eGwevWmqBx9KQ9aQi5A+BkGp1m446n0qkpKpx6Ub2yOaaFYZdXAvLsWKcBDmQ9eeuPwrUDqoVRgALWbp8SL5kgX52+Yt3JzVvOSfarFYshvVutSduv5VWQkL+FO3HbnPagRZLcdc09cDn+dQKOR9KkcAxMPY96AKemkBJwBhftD4/OrgYlhk1kaAT/ZEZJJPmSDJ69a0wTmmImAOc5pW3EALyc889KSPk805BznvmkMnB61IvAqIgZPtUin5aYiUHj3p4piVIKYC0oJ7UYpwApCF7c0ClpAeaQxaRuBSimS8LQBGTmqV5bRybXMYZlOVz61bFI/IOe1DGiCJ8xfNjPQ/WmF/lOOnaiPidlHTHT8KTOWcdqTKGhvmGetNlulj4ALntt/xqtM7G78ssdnlbsZ75qQgKr7QBtXI46UrjOf1PSr251OC/iultUiII7Y55+ue9VNZu5/EN3Hp9pCVgil3vMTkcVN4hmle9W2Z2MJUErnqatSotpZokA2KB0H0ocgsIdMiisGgt8Cc4PmZOWYc4+h6Vz2m6vJoerC2mkb7FM+cSH/Vg5AAPopG0/hWtYXE0tjM8khZhnBPbisbxJbQtDasYxueU7j65QZpRd9xtJbHePKu35OAQCKoTSjLcHNRaBI8/h2xkkO5zGBk+xI/pVl1BHIqJbjRS8wAnOcVqzzedpkEgPKkof6VkzDnFW7H5tGuc87ZFx7UQepUloOs7x4Jt2TtPUVNrWnLeQi9txl8fOo7j1rOh/wBYB2zW9p7sAVB+XHSpjK7sxzjZJo41nwu0j2pEXK8DpWn4ihjhvx5aBdwycVlxE7Dz7UNWKTurh0IBHTNQyL1xVgjIFV3+8w7CgojdflzWPeyYO3nmtViTwTWZfgFx9KuO5mzM59e/epI+Qcg4pCOv1pSTjr1NbEDZI8g8nnrj0rKKiK6IyMM2Rn3rXUnfjPasjUPluoyOPmFUjKSLMhCjpnisHWOI5JN+NtvJgZ91H9TW2fvuPcfyrlfEh/ey8/8ALBR/4+aYnsb3gyJRoAbOS0rE7SOOg/pRXG2OpXtrb+VBcyRoGJ2qeKKDO5//2Q=="/>
          <p:cNvSpPr>
            <a:spLocks noChangeAspect="1"/>
          </p:cNvSpPr>
          <p:nvPr/>
        </p:nvSpPr>
        <p:spPr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zh-CN" altLang="en-US" dirty="0">
              <a:latin typeface="Calibri" panose="020F0502020204030204" charset="0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616450" y="533400"/>
            <a:ext cx="6818313" cy="18446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题临安邸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（南宋）林升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just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山外青山楼外楼，西湖歌舞几时休？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just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暖风熏得游人醉，直把杭州作汴州。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1538" y="1066800"/>
            <a:ext cx="2819400" cy="2122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5"/>
          <p:cNvSpPr txBox="1"/>
          <p:nvPr>
            <p:custDataLst>
              <p:tags r:id="rId4"/>
            </p:custDataLst>
          </p:nvPr>
        </p:nvSpPr>
        <p:spPr>
          <a:xfrm>
            <a:off x="4502150" y="2667000"/>
            <a:ext cx="7046913" cy="40624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marR="0" algn="ctr" defTabSz="457200" eaLnBrk="0" fontAlgn="auto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破阵子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为陈同甫赋壮词以寄</a:t>
            </a:r>
            <a:r>
              <a:rPr kumimoji="0" lang="zh-CN" altLang="en-US" sz="3200" b="1" kern="120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之</a:t>
            </a:r>
            <a:endParaRPr kumimoji="0" lang="en-US" altLang="zh-CN" sz="3200" b="1" kern="1200" cap="none" spc="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algn="ctr" defTabSz="457200" eaLnBrk="0" fontAlgn="auto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（南宋）辛弃疾</a:t>
            </a:r>
            <a:endParaRPr kumimoji="0" lang="en-US" altLang="zh-CN" sz="3200" b="1" kern="1200" cap="none" spc="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457200" eaLnBrk="0" fontAlgn="auto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醉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里挑灯看剑，梦回吹角连营。</a:t>
            </a:r>
            <a:b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八百里分麾下炙，五十弦翻塞外声。</a:t>
            </a:r>
            <a:b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沙场秋点兵。</a:t>
            </a:r>
            <a:b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马作的卢飞快，弓如霹雳弦惊。</a:t>
            </a:r>
            <a:b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了却君王天下事，赢得生前身后名。</a:t>
            </a:r>
            <a:b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可怜白发生！ 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Picture 8" descr="https://gimg2.baidu.com/image_search/src=http%3A%2F%2Fdingyue.nosdn.127.net%2FFFqD8PjzfZhxzVj6barKprCLG8mJRQRHUEMlQ8Rugja611537401683825.jpeg&amp;refer=http%3A%2F%2Fdingyue.nosdn.127.net&amp;app=2002&amp;size=f9999,10000&amp;q=a80&amp;n=0&amp;g=0n&amp;fmt=jpeg?sec=1636596571&amp;t=75dd17bedb961c6c92de006a3c5077c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63" y="3411538"/>
            <a:ext cx="3665537" cy="324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7" name="文本框 1"/>
          <p:cNvSpPr txBox="1"/>
          <p:nvPr>
            <p:custDataLst>
              <p:tags r:id="rId6"/>
            </p:custDataLst>
          </p:nvPr>
        </p:nvSpPr>
        <p:spPr>
          <a:xfrm>
            <a:off x="130175" y="312738"/>
            <a:ext cx="3751263" cy="6953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lIns="121917" tIns="60958" rIns="121917" bIns="60958" anchor="t" anchorCtr="0">
            <a:spAutoFit/>
          </a:bodyPr>
          <a:p>
            <a:pPr eaLnBrk="0" hangingPunct="0"/>
            <a:r>
              <a:rPr lang="zh-CN" altLang="en-US" sz="3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南宋文人的忧思</a:t>
            </a:r>
            <a:endParaRPr lang="zh-CN" altLang="en-US" sz="37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7"/>
          <p:cNvSpPr txBox="1"/>
          <p:nvPr>
            <p:custDataLst>
              <p:tags r:id="rId1"/>
            </p:custDataLst>
          </p:nvPr>
        </p:nvSpPr>
        <p:spPr>
          <a:xfrm>
            <a:off x="600075" y="1511300"/>
            <a:ext cx="5300663" cy="12144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lIns="51434" tIns="25716" rIns="51434" bIns="25716"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1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北宋</a:t>
            </a:r>
            <a:endParaRPr kumimoji="1" lang="en-US" altLang="zh-CN" sz="40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定都东京（开封）</a:t>
            </a:r>
            <a:endParaRPr kumimoji="1" lang="zh-CN" altLang="en-US" sz="28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4" name="文本框 12"/>
          <p:cNvSpPr txBox="1"/>
          <p:nvPr>
            <p:custDataLst>
              <p:tags r:id="rId2"/>
            </p:custDataLst>
          </p:nvPr>
        </p:nvSpPr>
        <p:spPr>
          <a:xfrm>
            <a:off x="5900738" y="1517650"/>
            <a:ext cx="4953000" cy="1216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lIns="51434" tIns="25716" rIns="51434" bIns="25716">
            <a:spAutoFit/>
          </a:bodyPr>
          <a:lstStyle>
            <a:defPPr>
              <a:defRPr lang="zh-CN"/>
            </a:defPPr>
            <a:lvl1pPr algn="ctr">
              <a:defRPr kumimoji="1" sz="2800" b="1">
                <a:latin typeface="方正苏新诗柳楷简体" pitchFamily="2" charset="-122"/>
                <a:ea typeface="方正苏新诗柳楷简体" pitchFamily="2" charset="-122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南宋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定都临安（杭州）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5" name="文本框 15"/>
          <p:cNvSpPr txBox="1"/>
          <p:nvPr>
            <p:custDataLst>
              <p:tags r:id="rId3"/>
            </p:custDataLst>
          </p:nvPr>
        </p:nvSpPr>
        <p:spPr>
          <a:xfrm>
            <a:off x="730250" y="4419600"/>
            <a:ext cx="763588" cy="666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51434" tIns="25716" rIns="51434" bIns="25716">
            <a:spAutoFit/>
          </a:bodyPr>
          <a:lstStyle/>
          <a:p>
            <a:pPr marR="0" algn="dist" defTabSz="457200" eaLnBrk="0" hangingPunct="0"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宋朝建立</a:t>
            </a:r>
            <a:endParaRPr kumimoji="1" lang="zh-CN" altLang="en-US" sz="20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6" name="文本框 17"/>
          <p:cNvSpPr txBox="1"/>
          <p:nvPr>
            <p:custDataLst>
              <p:tags r:id="rId4"/>
            </p:custDataLst>
          </p:nvPr>
        </p:nvSpPr>
        <p:spPr>
          <a:xfrm>
            <a:off x="9921875" y="4438650"/>
            <a:ext cx="838200" cy="666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51434" tIns="25716" rIns="51434" bIns="25716">
            <a:spAutoFit/>
          </a:bodyPr>
          <a:lstStyle>
            <a:defPPr>
              <a:defRPr lang="zh-CN"/>
            </a:defPPr>
            <a:lvl1pPr>
              <a:defRPr kumimoji="1" sz="2400" b="1">
                <a:latin typeface="方正苏新诗柳楷简体" pitchFamily="2" charset="-122"/>
                <a:ea typeface="方正苏新诗柳楷简体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南宋灭亡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7" name="文本框 19"/>
          <p:cNvSpPr txBox="1"/>
          <p:nvPr>
            <p:custDataLst>
              <p:tags r:id="rId5"/>
            </p:custDataLst>
          </p:nvPr>
        </p:nvSpPr>
        <p:spPr>
          <a:xfrm>
            <a:off x="2511425" y="4438650"/>
            <a:ext cx="973138" cy="666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51434" tIns="25716" rIns="51434" bIns="25716">
            <a:spAutoFit/>
          </a:bodyPr>
          <a:lstStyle>
            <a:defPPr>
              <a:defRPr lang="zh-CN"/>
            </a:defPPr>
            <a:lvl1pPr>
              <a:defRPr kumimoji="1" sz="2400" b="1">
                <a:latin typeface="方正苏新诗柳楷简体" pitchFamily="2" charset="-122"/>
                <a:ea typeface="方正苏新诗柳楷简体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王安石变法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文本框 21"/>
          <p:cNvSpPr txBox="1"/>
          <p:nvPr>
            <p:custDataLst>
              <p:tags r:id="rId6"/>
            </p:custDataLst>
          </p:nvPr>
        </p:nvSpPr>
        <p:spPr>
          <a:xfrm>
            <a:off x="4838700" y="4438650"/>
            <a:ext cx="1141413" cy="666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51434" tIns="25716" rIns="51434" bIns="25716">
            <a:spAutoFit/>
          </a:bodyPr>
          <a:lstStyle>
            <a:defPPr>
              <a:defRPr lang="zh-CN"/>
            </a:defPPr>
            <a:lvl1pPr>
              <a:defRPr kumimoji="1" sz="2400" b="1">
                <a:latin typeface="方正苏新诗柳楷简体" pitchFamily="2" charset="-122"/>
                <a:ea typeface="方正苏新诗柳楷简体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金灭北宋南宋建立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9" name="文本框 23"/>
          <p:cNvSpPr txBox="1"/>
          <p:nvPr>
            <p:custDataLst>
              <p:tags r:id="rId7"/>
            </p:custDataLst>
          </p:nvPr>
        </p:nvSpPr>
        <p:spPr>
          <a:xfrm>
            <a:off x="7205663" y="4438650"/>
            <a:ext cx="1023938" cy="666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51434" tIns="25716" rIns="51434" bIns="25716">
            <a:spAutoFit/>
          </a:bodyPr>
          <a:lstStyle>
            <a:defPPr>
              <a:defRPr lang="zh-CN"/>
            </a:defPPr>
            <a:lvl1pPr>
              <a:defRPr kumimoji="1" sz="2400" b="1">
                <a:latin typeface="方正苏新诗柳楷简体" pitchFamily="2" charset="-122"/>
                <a:ea typeface="方正苏新诗柳楷简体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宋金绍兴和议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0" name="箭头: 右 27"/>
          <p:cNvSpPr/>
          <p:nvPr>
            <p:custDataLst>
              <p:tags r:id="rId8"/>
            </p:custDataLst>
          </p:nvPr>
        </p:nvSpPr>
        <p:spPr>
          <a:xfrm>
            <a:off x="612775" y="2743200"/>
            <a:ext cx="10972800" cy="1384300"/>
          </a:xfrm>
          <a:prstGeom prst="rightArrow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41" name="文本框 4"/>
          <p:cNvSpPr txBox="1"/>
          <p:nvPr>
            <p:custDataLst>
              <p:tags r:id="rId9"/>
            </p:custDataLst>
          </p:nvPr>
        </p:nvSpPr>
        <p:spPr>
          <a:xfrm>
            <a:off x="600075" y="3200400"/>
            <a:ext cx="894080" cy="4197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51434" tIns="25716" rIns="51434" bIns="25716" anchor="t" anchorCtr="0">
            <a:spAutoFit/>
          </a:bodyPr>
          <a:p>
            <a:pPr algn="ctr" eaLnBrk="0" hangingPunct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960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2" name="文本框 4"/>
          <p:cNvSpPr txBox="1"/>
          <p:nvPr>
            <p:custDataLst>
              <p:tags r:id="rId10"/>
            </p:custDataLst>
          </p:nvPr>
        </p:nvSpPr>
        <p:spPr>
          <a:xfrm>
            <a:off x="4876800" y="3200400"/>
            <a:ext cx="1023938" cy="4206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34" tIns="25716" rIns="51434" bIns="25716" anchor="t" anchorCtr="0">
            <a:spAutoFit/>
          </a:bodyPr>
          <a:p>
            <a:pPr algn="ctr" eaLnBrk="0" hangingPunct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1127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3" name="文本框 4"/>
          <p:cNvSpPr txBox="1"/>
          <p:nvPr>
            <p:custDataLst>
              <p:tags r:id="rId11"/>
            </p:custDataLst>
          </p:nvPr>
        </p:nvSpPr>
        <p:spPr>
          <a:xfrm>
            <a:off x="7206615" y="3200400"/>
            <a:ext cx="946785" cy="4197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51434" tIns="25716" rIns="51434" bIns="25716" anchor="t" anchorCtr="0">
            <a:spAutoFit/>
          </a:bodyPr>
          <a:p>
            <a:pPr algn="ctr" eaLnBrk="0" hangingPunct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1141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4" name="文本框 4"/>
          <p:cNvSpPr txBox="1"/>
          <p:nvPr>
            <p:custDataLst>
              <p:tags r:id="rId12"/>
            </p:custDataLst>
          </p:nvPr>
        </p:nvSpPr>
        <p:spPr>
          <a:xfrm>
            <a:off x="2514600" y="3236913"/>
            <a:ext cx="1023938" cy="4206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34" tIns="25716" rIns="51434" bIns="25716" anchor="t" anchorCtr="0">
            <a:spAutoFit/>
          </a:bodyPr>
          <a:p>
            <a:pPr algn="ctr" eaLnBrk="0" hangingPunct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1069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5" name="文本框 4"/>
          <p:cNvSpPr txBox="1"/>
          <p:nvPr>
            <p:custDataLst>
              <p:tags r:id="rId13"/>
            </p:custDataLst>
          </p:nvPr>
        </p:nvSpPr>
        <p:spPr>
          <a:xfrm>
            <a:off x="9829800" y="3227705"/>
            <a:ext cx="930275" cy="4197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51434" tIns="25716" rIns="51434" bIns="25716" anchor="t" anchorCtr="0">
            <a:spAutoFit/>
          </a:bodyPr>
          <a:p>
            <a:pPr algn="ctr" eaLnBrk="0" hangingPunct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1276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圆角矩形标注 8"/>
          <p:cNvSpPr/>
          <p:nvPr>
            <p:custDataLst>
              <p:tags r:id="rId1"/>
            </p:custDataLst>
          </p:nvPr>
        </p:nvSpPr>
        <p:spPr>
          <a:xfrm>
            <a:off x="2886075" y="381000"/>
            <a:ext cx="8780463" cy="1571625"/>
          </a:xfrm>
          <a:prstGeom prst="wedgeRoundRectCallout">
            <a:avLst>
              <a:gd name="adj1" fmla="val -56792"/>
              <a:gd name="adj2" fmla="val -164"/>
              <a:gd name="adj3" fmla="val 16667"/>
            </a:avLst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  <a:sym typeface="+mn-ea"/>
              </a:rPr>
              <a:t>“天下自唐季以来数十年间，帝王凡易八姓，战争不息，生民涂地，其故何也？吾欲息天下之兵，为国家长久之计，其道何故？”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5" name="圆角矩形标注 9"/>
          <p:cNvSpPr/>
          <p:nvPr>
            <p:custDataLst>
              <p:tags r:id="rId2"/>
            </p:custDataLst>
          </p:nvPr>
        </p:nvSpPr>
        <p:spPr>
          <a:xfrm>
            <a:off x="392113" y="2743200"/>
            <a:ext cx="9039225" cy="1504950"/>
          </a:xfrm>
          <a:prstGeom prst="wedgeRoundRectCallout">
            <a:avLst>
              <a:gd name="adj1" fmla="val 57176"/>
              <a:gd name="adj2" fmla="val -4286"/>
              <a:gd name="adj3" fmla="val 16667"/>
            </a:avLst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中宋" panose="02010600040101010101" pitchFamily="2" charset="-122"/>
                <a:sym typeface="+mn-ea"/>
              </a:rPr>
              <a:t>“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中宋" panose="02010600040101010101" pitchFamily="2" charset="-122"/>
                <a:sym typeface="+mn-ea"/>
              </a:rPr>
              <a:t>……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中宋" panose="02010600040101010101" pitchFamily="2" charset="-122"/>
                <a:sym typeface="+mn-ea"/>
              </a:rPr>
              <a:t>此无他故，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中宋" panose="02010600040101010101" pitchFamily="2" charset="-122"/>
                <a:sym typeface="+mn-ea"/>
              </a:rPr>
              <a:t>方镇太重，君弱臣强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中宋" panose="02010600040101010101" pitchFamily="2" charset="-122"/>
                <a:sym typeface="+mn-ea"/>
              </a:rPr>
              <a:t>而已。今所以治之，亦无他奇巧，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中宋" panose="02010600040101010101" pitchFamily="2" charset="-122"/>
                <a:sym typeface="+mn-ea"/>
              </a:rPr>
              <a:t>惟稍夺其权，制其钱谷，收其精兵，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华文中宋" panose="02010600040101010101" pitchFamily="2" charset="-122"/>
                <a:sym typeface="+mn-ea"/>
              </a:rPr>
              <a:t>则天下自安矣。”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20483" name="图片 15" descr="t0141adf435ebf7ea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34600" y="1993900"/>
            <a:ext cx="1828800" cy="225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700088" y="4375150"/>
            <a:ext cx="10182225" cy="614363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宋初面临什么问题？统治者试图如何解决这些问题？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587375" y="5046663"/>
            <a:ext cx="2909888" cy="1687513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/>
          <a:p>
            <a:pPr marR="0" algn="ctr" defTabSz="457200" eaLnBrk="0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方镇太重</a:t>
            </a:r>
            <a:endParaRPr kumimoji="0" lang="zh-CN" altLang="en-US" sz="36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algn="ctr" defTabSz="457200" eaLnBrk="0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君弱臣强</a:t>
            </a:r>
            <a:endParaRPr kumimoji="0" lang="zh-CN" altLang="en-US" sz="36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4344988" y="5122863"/>
            <a:ext cx="2444750" cy="1598613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稍夺其权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制其钱谷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收其精兵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右箭头 9"/>
          <p:cNvSpPr/>
          <p:nvPr>
            <p:custDataLst>
              <p:tags r:id="rId8"/>
            </p:custDataLst>
          </p:nvPr>
        </p:nvSpPr>
        <p:spPr>
          <a:xfrm>
            <a:off x="3497263" y="5680075"/>
            <a:ext cx="766763" cy="33813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8174038" y="5448300"/>
            <a:ext cx="2514600" cy="800100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天下自安</a:t>
            </a:r>
            <a:endParaRPr kumimoji="0" lang="zh-CN" altLang="en-US" sz="4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4" name="右箭头 11"/>
          <p:cNvSpPr/>
          <p:nvPr>
            <p:custDataLst>
              <p:tags r:id="rId10"/>
            </p:custDataLst>
          </p:nvPr>
        </p:nvSpPr>
        <p:spPr>
          <a:xfrm>
            <a:off x="6789738" y="5694363"/>
            <a:ext cx="765175" cy="33813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90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47638" y="201613"/>
            <a:ext cx="1989137" cy="2314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bldLvl="0" animBg="1"/>
      <p:bldP spid="23" grpId="0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34975" y="9906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、加强对地方的控制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6113" y="1676400"/>
            <a:ext cx="34274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①行政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夺其权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975" y="228600"/>
            <a:ext cx="6854825" cy="81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一、宋初中央集权的加强</a:t>
            </a:r>
            <a:endParaRPr kumimoji="0" lang="zh-CN" altLang="en-US" sz="40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38" y="37338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、分散机构的权力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000" y="2362200"/>
            <a:ext cx="34274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②财政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制钱谷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188" y="3048000"/>
            <a:ext cx="34274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③军政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收精兵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292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、抑制武将势力的膨胀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7238" y="4368800"/>
            <a:ext cx="25003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①二府三司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9050" y="4343400"/>
            <a:ext cx="20383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②四监司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24600" y="4343400"/>
            <a:ext cx="20383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③设通判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800" y="5699125"/>
            <a:ext cx="20383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崇文抑武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7900" y="130175"/>
            <a:ext cx="4648200" cy="2730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400" b="1" kern="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阅读教材，归纳宋初加强中央集权的措施。</a:t>
            </a:r>
            <a:endParaRPr kumimoji="0" lang="zh-CN" altLang="en-US" sz="4400" b="1" kern="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86000" y="1144588"/>
            <a:ext cx="8077200" cy="1217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00" y="2225675"/>
            <a:ext cx="10744200" cy="444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81600" y="228600"/>
            <a:ext cx="1981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4600" y="4451350"/>
            <a:ext cx="1706563" cy="2057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94476"/>
            </a:prstShdw>
          </a:effectLst>
        </p:spPr>
      </p:pic>
      <p:sp>
        <p:nvSpPr>
          <p:cNvPr id="18" name="文本框 4"/>
          <p:cNvSpPr txBox="1"/>
          <p:nvPr>
            <p:custDataLst>
              <p:tags r:id="rId8"/>
            </p:custDataLst>
          </p:nvPr>
        </p:nvSpPr>
        <p:spPr>
          <a:xfrm>
            <a:off x="228600" y="228600"/>
            <a:ext cx="452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分散中央机构权力</a:t>
            </a:r>
            <a:endParaRPr kumimoji="0" lang="zh-CN" altLang="en-US" sz="40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682" b="4346"/>
          <a:stretch>
            <a:fillRect/>
          </a:stretch>
        </p:blipFill>
        <p:spPr>
          <a:xfrm>
            <a:off x="609600" y="863600"/>
            <a:ext cx="58674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382000" y="993775"/>
            <a:ext cx="1422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军队</a:t>
            </a:r>
            <a:endParaRPr kumimoji="0" lang="zh-CN" altLang="en-US" sz="36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9"/>
          <p:cNvSpPr txBox="1"/>
          <p:nvPr>
            <p:custDataLst>
              <p:tags r:id="rId4"/>
            </p:custDataLst>
          </p:nvPr>
        </p:nvSpPr>
        <p:spPr>
          <a:xfrm>
            <a:off x="8382000" y="1789113"/>
            <a:ext cx="142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财赋</a:t>
            </a:r>
            <a:endParaRPr kumimoji="0" lang="zh-CN" altLang="en-US" sz="36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右箭头 10"/>
          <p:cNvSpPr/>
          <p:nvPr>
            <p:custDataLst>
              <p:tags r:id="rId5"/>
            </p:custDataLst>
          </p:nvPr>
        </p:nvSpPr>
        <p:spPr>
          <a:xfrm>
            <a:off x="6705600" y="5105400"/>
            <a:ext cx="1371600" cy="304800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29"/>
          <p:cNvSpPr txBox="1"/>
          <p:nvPr>
            <p:custDataLst>
              <p:tags r:id="rId6"/>
            </p:custDataLst>
          </p:nvPr>
        </p:nvSpPr>
        <p:spPr>
          <a:xfrm>
            <a:off x="8382000" y="3287713"/>
            <a:ext cx="142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仓库</a:t>
            </a:r>
            <a:endParaRPr kumimoji="0" lang="zh-CN" altLang="en-US" sz="36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框 30"/>
          <p:cNvSpPr txBox="1"/>
          <p:nvPr>
            <p:custDataLst>
              <p:tags r:id="rId7"/>
            </p:custDataLst>
          </p:nvPr>
        </p:nvSpPr>
        <p:spPr>
          <a:xfrm>
            <a:off x="8229600" y="4095750"/>
            <a:ext cx="2422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中央文官</a:t>
            </a:r>
            <a:endParaRPr kumimoji="0" lang="zh-CN" altLang="en-US" sz="36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31"/>
          <p:cNvSpPr txBox="1"/>
          <p:nvPr>
            <p:custDataLst>
              <p:tags r:id="rId8"/>
            </p:custDataLst>
          </p:nvPr>
        </p:nvSpPr>
        <p:spPr>
          <a:xfrm>
            <a:off x="8229600" y="4933950"/>
            <a:ext cx="2422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牵制知州</a:t>
            </a:r>
            <a:endParaRPr kumimoji="0" lang="zh-CN" altLang="en-US" sz="36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右箭头 15"/>
          <p:cNvSpPr/>
          <p:nvPr>
            <p:custDataLst>
              <p:tags r:id="rId9"/>
            </p:custDataLst>
          </p:nvPr>
        </p:nvSpPr>
        <p:spPr>
          <a:xfrm>
            <a:off x="6724650" y="4267200"/>
            <a:ext cx="1371600" cy="304800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右箭头 16"/>
          <p:cNvSpPr/>
          <p:nvPr>
            <p:custDataLst>
              <p:tags r:id="rId10"/>
            </p:custDataLst>
          </p:nvPr>
        </p:nvSpPr>
        <p:spPr>
          <a:xfrm>
            <a:off x="6694488" y="3519488"/>
            <a:ext cx="1371600" cy="304800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右箭头 17"/>
          <p:cNvSpPr/>
          <p:nvPr>
            <p:custDataLst>
              <p:tags r:id="rId11"/>
            </p:custDataLst>
          </p:nvPr>
        </p:nvSpPr>
        <p:spPr>
          <a:xfrm>
            <a:off x="6694488" y="2667000"/>
            <a:ext cx="1371600" cy="304800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右箭头 18"/>
          <p:cNvSpPr/>
          <p:nvPr>
            <p:custDataLst>
              <p:tags r:id="rId12"/>
            </p:custDataLst>
          </p:nvPr>
        </p:nvSpPr>
        <p:spPr>
          <a:xfrm>
            <a:off x="6694488" y="1898650"/>
            <a:ext cx="1371600" cy="304800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右箭头 19"/>
          <p:cNvSpPr/>
          <p:nvPr>
            <p:custDataLst>
              <p:tags r:id="rId13"/>
            </p:custDataLst>
          </p:nvPr>
        </p:nvSpPr>
        <p:spPr>
          <a:xfrm>
            <a:off x="6629400" y="1165225"/>
            <a:ext cx="1371600" cy="304800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文本框 28"/>
          <p:cNvSpPr txBox="1"/>
          <p:nvPr>
            <p:custDataLst>
              <p:tags r:id="rId14"/>
            </p:custDataLst>
          </p:nvPr>
        </p:nvSpPr>
        <p:spPr>
          <a:xfrm>
            <a:off x="8382000" y="2640013"/>
            <a:ext cx="142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刑狱</a:t>
            </a:r>
            <a:endParaRPr kumimoji="0" lang="zh-CN" altLang="en-US" sz="36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文本框 4"/>
          <p:cNvSpPr txBox="1"/>
          <p:nvPr>
            <p:custDataLst>
              <p:tags r:id="rId15"/>
            </p:custDataLst>
          </p:nvPr>
        </p:nvSpPr>
        <p:spPr>
          <a:xfrm>
            <a:off x="228600" y="53975"/>
            <a:ext cx="452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分散地方机构权力</a:t>
            </a:r>
            <a:endParaRPr kumimoji="0" lang="zh-CN" altLang="en-US" sz="40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6639" name="组合 27"/>
          <p:cNvGrpSpPr/>
          <p:nvPr/>
        </p:nvGrpSpPr>
        <p:grpSpPr>
          <a:xfrm>
            <a:off x="3733800" y="119063"/>
            <a:ext cx="5930900" cy="3552825"/>
            <a:chOff x="3733800" y="118992"/>
            <a:chExt cx="5931217" cy="3552297"/>
          </a:xfrm>
        </p:grpSpPr>
        <p:sp>
          <p:nvSpPr>
            <p:cNvPr id="23" name="椭圆 22"/>
            <p:cNvSpPr/>
            <p:nvPr>
              <p:custDataLst>
                <p:tags r:id="rId16"/>
              </p:custDataLst>
            </p:nvPr>
          </p:nvSpPr>
          <p:spPr>
            <a:xfrm>
              <a:off x="3733800" y="995162"/>
              <a:ext cx="2057510" cy="26761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文本框 9"/>
            <p:cNvSpPr txBox="1"/>
            <p:nvPr>
              <p:custDataLst>
                <p:tags r:id="rId17"/>
              </p:custDataLst>
            </p:nvPr>
          </p:nvSpPr>
          <p:spPr>
            <a:xfrm>
              <a:off x="6489847" y="118992"/>
              <a:ext cx="3175170" cy="646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457200" eaLnBrk="0" hangingPunct="0">
                <a:buClrTx/>
                <a:buSzTx/>
                <a:buFontTx/>
                <a:buNone/>
                <a:defRPr/>
              </a:pPr>
              <a:r>
                <a:rPr kumimoji="0" lang="zh-CN" altLang="en-US" sz="3600" b="1" kern="1200" cap="none" spc="0" normalizeH="0" baseline="0" noProof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四监司</a:t>
              </a:r>
              <a:endPara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27" name="直接连接符 26"/>
            <p:cNvCxnSpPr>
              <a:endCxn id="25" idx="1"/>
            </p:cNvCxnSpPr>
            <p:nvPr/>
          </p:nvCxnSpPr>
          <p:spPr>
            <a:xfrm flipV="1">
              <a:off x="4876861" y="442794"/>
              <a:ext cx="1612986" cy="552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bldLvl="0" animBg="1"/>
      <p:bldP spid="12" grpId="0"/>
      <p:bldP spid="13" grpId="0"/>
      <p:bldP spid="14" grpId="0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800" y="800100"/>
            <a:ext cx="3352800" cy="343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23900" y="4424363"/>
            <a:ext cx="2476500" cy="5857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罢宿将兵权 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419600" y="3962400"/>
            <a:ext cx="2476500" cy="584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文官掌枢密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9293225" y="3911600"/>
            <a:ext cx="1833563" cy="584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更戍法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文本框 2"/>
          <p:cNvSpPr txBox="1"/>
          <p:nvPr>
            <p:custDataLst>
              <p:tags r:id="rId6"/>
            </p:custDataLst>
          </p:nvPr>
        </p:nvSpPr>
        <p:spPr>
          <a:xfrm>
            <a:off x="3657600" y="1114425"/>
            <a:ext cx="4554538" cy="2801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“兵符出于密院，而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不得统其众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；兵众隶于三衙，而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不得专其制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。”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</a:t>
            </a:r>
            <a:r>
              <a:rPr kumimoji="0" lang="zh-CN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kumimoji="0" 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续资治通鉴长编拾补</a:t>
            </a:r>
            <a:r>
              <a:rPr kumimoji="0" lang="zh-CN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3"/>
          <p:cNvSpPr txBox="1"/>
          <p:nvPr>
            <p:custDataLst>
              <p:tags r:id="rId7"/>
            </p:custDataLst>
          </p:nvPr>
        </p:nvSpPr>
        <p:spPr>
          <a:xfrm>
            <a:off x="8245475" y="1114425"/>
            <a:ext cx="3810000" cy="274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“天下营兵，纵横交互，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移换屯驻，不使常在一处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。”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            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</a:t>
            </a:r>
            <a:r>
              <a:rPr kumimoji="0" lang="zh-CN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kumimoji="0" 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续资治通鉴长编</a:t>
            </a:r>
            <a:r>
              <a:rPr kumimoji="0" lang="zh-CN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8"/>
          <p:cNvSpPr txBox="1"/>
          <p:nvPr>
            <p:custDataLst>
              <p:tags r:id="rId8"/>
            </p:custDataLst>
          </p:nvPr>
        </p:nvSpPr>
        <p:spPr>
          <a:xfrm>
            <a:off x="4333875" y="5538788"/>
            <a:ext cx="2647950" cy="10779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6CD59"/>
                </a:solidFill>
              </a14:hiddenFill>
            </a:ext>
          </a:extLst>
        </p:spPr>
        <p:txBody>
          <a:bodyPr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有握兵之重</a:t>
            </a:r>
            <a:endParaRPr kumimoji="0" lang="zh-CN" altLang="en-US" sz="3200" b="1" kern="1200" cap="none" spc="0" normalizeH="0" baseline="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无发兵之权</a:t>
            </a:r>
            <a:endParaRPr kumimoji="0" lang="zh-CN" altLang="en-US" sz="3200" b="1" kern="1200" cap="none" spc="0" normalizeH="0" baseline="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3" name="文本框 14"/>
          <p:cNvSpPr txBox="1"/>
          <p:nvPr>
            <p:custDataLst>
              <p:tags r:id="rId9"/>
            </p:custDataLst>
          </p:nvPr>
        </p:nvSpPr>
        <p:spPr>
          <a:xfrm>
            <a:off x="9250363" y="5507038"/>
            <a:ext cx="2368550" cy="1076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兵不识</a:t>
            </a:r>
            <a:r>
              <a:rPr kumimoji="0" lang="zh-CN" altLang="en-US" sz="3200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将</a:t>
            </a:r>
            <a:endParaRPr kumimoji="0" lang="zh-CN" altLang="en-US" sz="32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将不专兵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4"/>
          <p:cNvSpPr txBox="1"/>
          <p:nvPr>
            <p:custDataLst>
              <p:tags r:id="rId10"/>
            </p:custDataLst>
          </p:nvPr>
        </p:nvSpPr>
        <p:spPr>
          <a:xfrm>
            <a:off x="201613" y="53975"/>
            <a:ext cx="29987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崇文抑武</a:t>
            </a:r>
            <a:endParaRPr kumimoji="0" lang="zh-CN" altLang="en-US" sz="40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5805488" y="4718050"/>
            <a:ext cx="0" cy="61595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0363200" y="4718050"/>
            <a:ext cx="0" cy="61595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1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34975" y="9906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、边防压力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6113" y="1797050"/>
            <a:ext cx="48180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①北宋与辽朝（契丹）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975" y="228600"/>
            <a:ext cx="6854825" cy="81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二、边防压力与财政危机</a:t>
            </a:r>
            <a:endParaRPr kumimoji="0" lang="zh-CN" altLang="en-US" sz="40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113" y="35052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、财政危机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983" y="5544820"/>
            <a:ext cx="14874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indent="0" defTabSz="457200" eaLnBrk="0" fontAlgn="auto" hangingPunct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冗兵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983" y="4208780"/>
            <a:ext cx="35702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indent="0" defTabSz="457200" eaLnBrk="0" fontAlgn="auto" hangingPunct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岁币（岁赐）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105400"/>
            <a:ext cx="1487488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冗费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1550" y="4876800"/>
            <a:ext cx="2971800" cy="95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8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财政危机</a:t>
            </a:r>
            <a:endParaRPr kumimoji="0" lang="zh-CN" altLang="en-US" sz="48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6113" y="2743200"/>
            <a:ext cx="48180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②北宋与西夏（党项）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右大括号 11"/>
          <p:cNvSpPr/>
          <p:nvPr/>
        </p:nvSpPr>
        <p:spPr>
          <a:xfrm>
            <a:off x="3609975" y="4572000"/>
            <a:ext cx="428625" cy="17526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5603875" y="5334000"/>
            <a:ext cx="1295400" cy="228600"/>
          </a:xfrm>
          <a:prstGeom prst="rightArrow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130" y="6019800"/>
            <a:ext cx="1487805" cy="49784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R="0" indent="0" defTabSz="457200" eaLnBrk="0" fontAlgn="auto" hangingPunct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……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TextBox 5"/>
          <p:cNvSpPr txBox="1"/>
          <p:nvPr>
            <p:custDataLst>
              <p:tags r:id="rId1"/>
            </p:custDataLst>
          </p:nvPr>
        </p:nvSpPr>
        <p:spPr>
          <a:xfrm>
            <a:off x="876935" y="4876800"/>
            <a:ext cx="1524000" cy="58356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indent="0" defTabSz="457200" eaLnBrk="0" fontAlgn="auto" hangingPunct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冗官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图片 1" descr="A7FB11EAA7D680FC3138D3162BA84B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89250" y="457200"/>
            <a:ext cx="610235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3"/>
          <p:cNvSpPr/>
          <p:nvPr>
            <p:custDataLst>
              <p:tags r:id="rId3"/>
            </p:custDataLst>
          </p:nvPr>
        </p:nvSpPr>
        <p:spPr>
          <a:xfrm>
            <a:off x="8991600" y="1336675"/>
            <a:ext cx="3200400" cy="4184650"/>
          </a:xfrm>
          <a:prstGeom prst="wedgeRoundRectCallout">
            <a:avLst>
              <a:gd name="adj1" fmla="val -146125"/>
              <a:gd name="adj2" fmla="val -18735"/>
              <a:gd name="adj3" fmla="val 16667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辽军南下，逼迫北宋签订协议（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澶渊之盟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），辽宋皇帝以兄弟相称。北宋每年送给辽为“岁币”  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圆角矩形标注 3"/>
          <p:cNvSpPr/>
          <p:nvPr>
            <p:custDataLst>
              <p:tags r:id="rId4"/>
            </p:custDataLst>
          </p:nvPr>
        </p:nvSpPr>
        <p:spPr>
          <a:xfrm>
            <a:off x="71120" y="746125"/>
            <a:ext cx="2818130" cy="4116705"/>
          </a:xfrm>
          <a:prstGeom prst="wedgeRoundRectCallout">
            <a:avLst>
              <a:gd name="adj1" fmla="val 166470"/>
              <a:gd name="adj2" fmla="val 12251"/>
              <a:gd name="adj3" fmla="val 16667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北宋与西夏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庆历和议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内容包括：西夏保持帝号，同时向北宋称臣，北宋每年送给西夏钱物，称为“岁赐”。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266"/>
</p:tagLst>
</file>

<file path=ppt/tags/tag101.xml><?xml version="1.0" encoding="utf-8"?>
<p:tagLst xmlns:p="http://schemas.openxmlformats.org/presentationml/2006/main">
  <p:tag name="AS_UNIQUEID" val="267"/>
</p:tagLst>
</file>

<file path=ppt/tags/tag102.xml><?xml version="1.0" encoding="utf-8"?>
<p:tagLst xmlns:p="http://schemas.openxmlformats.org/presentationml/2006/main">
  <p:tag name="AS_UNIQUEID" val="263"/>
</p:tagLst>
</file>

<file path=ppt/tags/tag103.xml><?xml version="1.0" encoding="utf-8"?>
<p:tagLst xmlns:p="http://schemas.openxmlformats.org/presentationml/2006/main">
  <p:tag name="AS_UNIQUEID" val="263"/>
</p:tagLst>
</file>

<file path=ppt/tags/tag104.xml><?xml version="1.0" encoding="utf-8"?>
<p:tagLst xmlns:p="http://schemas.openxmlformats.org/presentationml/2006/main">
  <p:tag name="AS_UNIQUEID" val="263"/>
</p:tagLst>
</file>

<file path=ppt/tags/tag105.xml><?xml version="1.0" encoding="utf-8"?>
<p:tagLst xmlns:p="http://schemas.openxmlformats.org/presentationml/2006/main">
  <p:tag name="AS_UNIQUEID" val="263"/>
</p:tagLst>
</file>

<file path=ppt/tags/tag106.xml><?xml version="1.0" encoding="utf-8"?>
<p:tagLst xmlns:p="http://schemas.openxmlformats.org/presentationml/2006/main">
  <p:tag name="AS_UNIQUEID" val="263"/>
</p:tagLst>
</file>

<file path=ppt/tags/tag107.xml><?xml version="1.0" encoding="utf-8"?>
<p:tagLst xmlns:p="http://schemas.openxmlformats.org/presentationml/2006/main">
  <p:tag name="AS_UNIQUEID" val="264"/>
</p:tagLst>
</file>

<file path=ppt/tags/tag108.xml><?xml version="1.0" encoding="utf-8"?>
<p:tagLst xmlns:p="http://schemas.openxmlformats.org/presentationml/2006/main">
  <p:tag name="AS_UNIQUEID" val="257"/>
</p:tagLst>
</file>

<file path=ppt/tags/tag109.xml><?xml version="1.0" encoding="utf-8"?>
<p:tagLst xmlns:p="http://schemas.openxmlformats.org/presentationml/2006/main">
  <p:tag name="AS_UNIQUEID" val="26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259"/>
</p:tagLst>
</file>

<file path=ppt/tags/tag111.xml><?xml version="1.0" encoding="utf-8"?>
<p:tagLst xmlns:p="http://schemas.openxmlformats.org/presentationml/2006/main">
  <p:tag name="AS_UNIQUEID" val="294"/>
</p:tagLst>
</file>

<file path=ppt/tags/tag112.xml><?xml version="1.0" encoding="utf-8"?>
<p:tagLst xmlns:p="http://schemas.openxmlformats.org/presentationml/2006/main">
  <p:tag name="AS_UNIQUEID" val="297"/>
</p:tagLst>
</file>

<file path=ppt/tags/tag113.xml><?xml version="1.0" encoding="utf-8"?>
<p:tagLst xmlns:p="http://schemas.openxmlformats.org/presentationml/2006/main">
  <p:tag name="AS_UNIQUEID" val="298"/>
</p:tagLst>
</file>

<file path=ppt/tags/tag114.xml><?xml version="1.0" encoding="utf-8"?>
<p:tagLst xmlns:p="http://schemas.openxmlformats.org/presentationml/2006/main">
  <p:tag name="AS_UNIQUEID" val="299"/>
</p:tagLst>
</file>

<file path=ppt/tags/tag115.xml><?xml version="1.0" encoding="utf-8"?>
<p:tagLst xmlns:p="http://schemas.openxmlformats.org/presentationml/2006/main">
  <p:tag name="AS_UNIQUEID" val="301"/>
</p:tagLst>
</file>

<file path=ppt/tags/tag116.xml><?xml version="1.0" encoding="utf-8"?>
<p:tagLst xmlns:p="http://schemas.openxmlformats.org/presentationml/2006/main">
  <p:tag name="AS_UNIQUEID" val="302"/>
</p:tagLst>
</file>

<file path=ppt/tags/tag117.xml><?xml version="1.0" encoding="utf-8"?>
<p:tagLst xmlns:p="http://schemas.openxmlformats.org/presentationml/2006/main">
  <p:tag name="AS_UNIQUEID" val="303"/>
</p:tagLst>
</file>

<file path=ppt/tags/tag118.xml><?xml version="1.0" encoding="utf-8"?>
<p:tagLst xmlns:p="http://schemas.openxmlformats.org/presentationml/2006/main">
  <p:tag name="AS_UNIQUEID" val="305"/>
</p:tagLst>
</file>

<file path=ppt/tags/tag119.xml><?xml version="1.0" encoding="utf-8"?>
<p:tagLst xmlns:p="http://schemas.openxmlformats.org/presentationml/2006/main">
  <p:tag name="AS_UNIQUEID" val="25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AS_UNIQUEID" val="755"/>
</p:tagLst>
</file>

<file path=ppt/tags/tag122.xml><?xml version="1.0" encoding="utf-8"?>
<p:tagLst xmlns:p="http://schemas.openxmlformats.org/presentationml/2006/main">
  <p:tag name="AS_UNIQUEID" val="756"/>
</p:tagLst>
</file>

<file path=ppt/tags/tag123.xml><?xml version="1.0" encoding="utf-8"?>
<p:tagLst xmlns:p="http://schemas.openxmlformats.org/presentationml/2006/main">
  <p:tag name="AS_UNIQUEID" val="757"/>
</p:tagLst>
</file>

<file path=ppt/tags/tag124.xml><?xml version="1.0" encoding="utf-8"?>
<p:tagLst xmlns:p="http://schemas.openxmlformats.org/presentationml/2006/main">
  <p:tag name="AS_UNIQUEID" val="353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UNIT_PLACING_PICTURE_USER_VIEWPORT" val="{&quot;height&quot;:2025,&quot;width&quot;:5370}"/>
</p:tagLst>
</file>

<file path=ppt/tags/tag127.xml><?xml version="1.0" encoding="utf-8"?>
<p:tagLst xmlns:p="http://schemas.openxmlformats.org/presentationml/2006/main">
  <p:tag name="AS_UNIQUEID" val="793"/>
</p:tagLst>
</file>

<file path=ppt/tags/tag128.xml><?xml version="1.0" encoding="utf-8"?>
<p:tagLst xmlns:p="http://schemas.openxmlformats.org/presentationml/2006/main">
  <p:tag name="AS_UNIQUEID" val="796"/>
</p:tagLst>
</file>

<file path=ppt/tags/tag129.xml><?xml version="1.0" encoding="utf-8"?>
<p:tagLst xmlns:p="http://schemas.openxmlformats.org/presentationml/2006/main">
  <p:tag name="AS_UNIQUEID" val="186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1867"/>
</p:tagLst>
</file>

<file path=ppt/tags/tag131.xml><?xml version="1.0" encoding="utf-8"?>
<p:tagLst xmlns:p="http://schemas.openxmlformats.org/presentationml/2006/main">
  <p:tag name="AS_UNIQUEID" val="1864"/>
</p:tagLst>
</file>

<file path=ppt/tags/tag132.xml><?xml version="1.0" encoding="utf-8"?>
<p:tagLst xmlns:p="http://schemas.openxmlformats.org/presentationml/2006/main">
  <p:tag name="AS_UNIQUEID" val="1863"/>
</p:tagLst>
</file>

<file path=ppt/tags/tag133.xml><?xml version="1.0" encoding="utf-8"?>
<p:tagLst xmlns:p="http://schemas.openxmlformats.org/presentationml/2006/main">
  <p:tag name="commondata" val="eyJoZGlkIjoiOTc0MjIzYzA0ZDhjMTg2N2RiMDE0MGYyZjk1ZjY4Njc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1645"/>
</p:tagLst>
</file>

<file path=ppt/tags/tag64.xml><?xml version="1.0" encoding="utf-8"?>
<p:tagLst xmlns:p="http://schemas.openxmlformats.org/presentationml/2006/main">
  <p:tag name="AS_UNIQUEID" val="1646"/>
</p:tagLst>
</file>

<file path=ppt/tags/tag65.xml><?xml version="1.0" encoding="utf-8"?>
<p:tagLst xmlns:p="http://schemas.openxmlformats.org/presentationml/2006/main">
  <p:tag name="AS_UNIQUEID" val="1631"/>
</p:tagLst>
</file>

<file path=ppt/tags/tag66.xml><?xml version="1.0" encoding="utf-8"?>
<p:tagLst xmlns:p="http://schemas.openxmlformats.org/presentationml/2006/main">
  <p:tag name="AS_UNIQUEID" val="1632"/>
</p:tagLst>
</file>

<file path=ppt/tags/tag67.xml><?xml version="1.0" encoding="utf-8"?>
<p:tagLst xmlns:p="http://schemas.openxmlformats.org/presentationml/2006/main">
  <p:tag name="AS_UNIQUEID" val="1633"/>
</p:tagLst>
</file>

<file path=ppt/tags/tag68.xml><?xml version="1.0" encoding="utf-8"?>
<p:tagLst xmlns:p="http://schemas.openxmlformats.org/presentationml/2006/main">
  <p:tag name="AS_UNIQUEID" val="1634"/>
</p:tagLst>
</file>

<file path=ppt/tags/tag69.xml><?xml version="1.0" encoding="utf-8"?>
<p:tagLst xmlns:p="http://schemas.openxmlformats.org/presentationml/2006/main">
  <p:tag name="AS_UNIQUEID" val="163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1636"/>
</p:tagLst>
</file>

<file path=ppt/tags/tag71.xml><?xml version="1.0" encoding="utf-8"?>
<p:tagLst xmlns:p="http://schemas.openxmlformats.org/presentationml/2006/main">
  <p:tag name="AS_UNIQUEID" val="1637"/>
</p:tagLst>
</file>

<file path=ppt/tags/tag72.xml><?xml version="1.0" encoding="utf-8"?>
<p:tagLst xmlns:p="http://schemas.openxmlformats.org/presentationml/2006/main">
  <p:tag name="AS_UNIQUEID" val="1639"/>
</p:tagLst>
</file>

<file path=ppt/tags/tag73.xml><?xml version="1.0" encoding="utf-8"?>
<p:tagLst xmlns:p="http://schemas.openxmlformats.org/presentationml/2006/main">
  <p:tag name="AS_UNIQUEID" val="1640"/>
</p:tagLst>
</file>

<file path=ppt/tags/tag74.xml><?xml version="1.0" encoding="utf-8"?>
<p:tagLst xmlns:p="http://schemas.openxmlformats.org/presentationml/2006/main">
  <p:tag name="AS_UNIQUEID" val="1640"/>
</p:tagLst>
</file>

<file path=ppt/tags/tag75.xml><?xml version="1.0" encoding="utf-8"?>
<p:tagLst xmlns:p="http://schemas.openxmlformats.org/presentationml/2006/main">
  <p:tag name="AS_UNIQUEID" val="1640"/>
</p:tagLst>
</file>

<file path=ppt/tags/tag76.xml><?xml version="1.0" encoding="utf-8"?>
<p:tagLst xmlns:p="http://schemas.openxmlformats.org/presentationml/2006/main">
  <p:tag name="AS_UNIQUEID" val="1640"/>
</p:tagLst>
</file>

<file path=ppt/tags/tag77.xml><?xml version="1.0" encoding="utf-8"?>
<p:tagLst xmlns:p="http://schemas.openxmlformats.org/presentationml/2006/main">
  <p:tag name="AS_UNIQUEID" val="1640"/>
</p:tagLst>
</file>

<file path=ppt/tags/tag78.xml><?xml version="1.0" encoding="utf-8"?>
<p:tagLst xmlns:p="http://schemas.openxmlformats.org/presentationml/2006/main">
  <p:tag name="AS_UNIQUEID" val="1659"/>
</p:tagLst>
</file>

<file path=ppt/tags/tag79.xml><?xml version="1.0" encoding="utf-8"?>
<p:tagLst xmlns:p="http://schemas.openxmlformats.org/presentationml/2006/main">
  <p:tag name="AS_UNIQUEID" val="166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661"/>
</p:tagLst>
</file>

<file path=ppt/tags/tag81.xml><?xml version="1.0" encoding="utf-8"?>
<p:tagLst xmlns:p="http://schemas.openxmlformats.org/presentationml/2006/main">
  <p:tag name="AS_UNIQUEID" val="1662"/>
</p:tagLst>
</file>

<file path=ppt/tags/tag82.xml><?xml version="1.0" encoding="utf-8"?>
<p:tagLst xmlns:p="http://schemas.openxmlformats.org/presentationml/2006/main">
  <p:tag name="AS_UNIQUEID" val="1663"/>
</p:tagLst>
</file>

<file path=ppt/tags/tag83.xml><?xml version="1.0" encoding="utf-8"?>
<p:tagLst xmlns:p="http://schemas.openxmlformats.org/presentationml/2006/main">
  <p:tag name="AS_UNIQUEID" val="1664"/>
</p:tagLst>
</file>

<file path=ppt/tags/tag84.xml><?xml version="1.0" encoding="utf-8"?>
<p:tagLst xmlns:p="http://schemas.openxmlformats.org/presentationml/2006/main">
  <p:tag name="AS_UNIQUEID" val="1665"/>
</p:tagLst>
</file>

<file path=ppt/tags/tag85.xml><?xml version="1.0" encoding="utf-8"?>
<p:tagLst xmlns:p="http://schemas.openxmlformats.org/presentationml/2006/main">
  <p:tag name="AS_UNIQUEID" val="1666"/>
</p:tagLst>
</file>

<file path=ppt/tags/tag86.xml><?xml version="1.0" encoding="utf-8"?>
<p:tagLst xmlns:p="http://schemas.openxmlformats.org/presentationml/2006/main">
  <p:tag name="AS_UNIQUEID" val="1667"/>
</p:tagLst>
</file>

<file path=ppt/tags/tag87.xml><?xml version="1.0" encoding="utf-8"?>
<p:tagLst xmlns:p="http://schemas.openxmlformats.org/presentationml/2006/main">
  <p:tag name="AS_UNIQUEID" val="1668"/>
</p:tagLst>
</file>

<file path=ppt/tags/tag88.xml><?xml version="1.0" encoding="utf-8"?>
<p:tagLst xmlns:p="http://schemas.openxmlformats.org/presentationml/2006/main">
  <p:tag name="AS_UNIQUEID" val="1655"/>
</p:tagLst>
</file>

<file path=ppt/tags/tag89.xml><?xml version="1.0" encoding="utf-8"?>
<p:tagLst xmlns:p="http://schemas.openxmlformats.org/presentationml/2006/main">
  <p:tag name="AS_UNIQUEID" val="165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657"/>
</p:tagLst>
</file>

<file path=ppt/tags/tag91.xml><?xml version="1.0" encoding="utf-8"?>
<p:tagLst xmlns:p="http://schemas.openxmlformats.org/presentationml/2006/main">
  <p:tag name="AS_UNIQUEID" val="274"/>
</p:tagLst>
</file>

<file path=ppt/tags/tag92.xml><?xml version="1.0" encoding="utf-8"?>
<p:tagLst xmlns:p="http://schemas.openxmlformats.org/presentationml/2006/main">
  <p:tag name="AS_UNIQUEID" val="276"/>
</p:tagLst>
</file>

<file path=ppt/tags/tag93.xml><?xml version="1.0" encoding="utf-8"?>
<p:tagLst xmlns:p="http://schemas.openxmlformats.org/presentationml/2006/main">
  <p:tag name="AS_UNIQUEID" val="1668"/>
</p:tagLst>
</file>

<file path=ppt/tags/tag94.xml><?xml version="1.0" encoding="utf-8"?>
<p:tagLst xmlns:p="http://schemas.openxmlformats.org/presentationml/2006/main">
  <p:tag name="AS_UNIQUEID" val="257"/>
</p:tagLst>
</file>

<file path=ppt/tags/tag95.xml><?xml version="1.0" encoding="utf-8"?>
<p:tagLst xmlns:p="http://schemas.openxmlformats.org/presentationml/2006/main">
  <p:tag name="AS_UNIQUEID" val="255"/>
</p:tagLst>
</file>

<file path=ppt/tags/tag96.xml><?xml version="1.0" encoding="utf-8"?>
<p:tagLst xmlns:p="http://schemas.openxmlformats.org/presentationml/2006/main">
  <p:tag name="AS_UNIQUEID" val="257"/>
</p:tagLst>
</file>

<file path=ppt/tags/tag97.xml><?xml version="1.0" encoding="utf-8"?>
<p:tagLst xmlns:p="http://schemas.openxmlformats.org/presentationml/2006/main">
  <p:tag name="AS_UNIQUEID" val="259"/>
</p:tagLst>
</file>

<file path=ppt/tags/tag98.xml><?xml version="1.0" encoding="utf-8"?>
<p:tagLst xmlns:p="http://schemas.openxmlformats.org/presentationml/2006/main">
  <p:tag name="AS_UNIQUEID" val="263"/>
</p:tagLst>
</file>

<file path=ppt/tags/tag99.xml><?xml version="1.0" encoding="utf-8"?>
<p:tagLst xmlns:p="http://schemas.openxmlformats.org/presentationml/2006/main">
  <p:tag name="AS_UNIQUEID" val="265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</Words>
  <Application>WPS 演示</Application>
  <PresentationFormat>宽屏</PresentationFormat>
  <Paragraphs>277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黑体</vt:lpstr>
      <vt:lpstr>Calibri</vt:lpstr>
      <vt:lpstr>等线</vt:lpstr>
      <vt:lpstr>微软雅黑</vt:lpstr>
      <vt:lpstr>方正苏新诗柳楷简体</vt:lpstr>
      <vt:lpstr>华文中宋</vt:lpstr>
      <vt:lpstr>汉仪劲楷简</vt:lpstr>
      <vt:lpstr>华文楷体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yzzx</cp:lastModifiedBy>
  <cp:revision>157</cp:revision>
  <dcterms:created xsi:type="dcterms:W3CDTF">2019-06-19T02:08:00Z</dcterms:created>
  <dcterms:modified xsi:type="dcterms:W3CDTF">2023-10-11T07:09:04Z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864BCD41ECE843D7B1103474A443B388_11</vt:lpwstr>
  </property>
</Properties>
</file>